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4"/>
  </p:sldMasterIdLst>
  <p:notesMasterIdLst>
    <p:notesMasterId r:id="rId14"/>
  </p:notesMasterIdLst>
  <p:sldIdLst>
    <p:sldId id="256" r:id="rId5"/>
    <p:sldId id="282" r:id="rId6"/>
    <p:sldId id="276" r:id="rId7"/>
    <p:sldId id="259" r:id="rId8"/>
    <p:sldId id="266" r:id="rId9"/>
    <p:sldId id="278" r:id="rId10"/>
    <p:sldId id="279" r:id="rId11"/>
    <p:sldId id="280" r:id="rId12"/>
    <p:sldId id="28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argas, Ingrid" initials="VI" lastIdx="2" clrIdx="0">
    <p:extLst>
      <p:ext uri="{19B8F6BF-5375-455C-9EA6-DF929625EA0E}">
        <p15:presenceInfo xmlns:p15="http://schemas.microsoft.com/office/powerpoint/2012/main" userId="S-1-5-21-1304569826-509891136-618671499-568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11" autoAdjust="0"/>
    <p:restoredTop sz="94660"/>
  </p:normalViewPr>
  <p:slideViewPr>
    <p:cSldViewPr snapToGrid="0">
      <p:cViewPr varScale="1">
        <p:scale>
          <a:sx n="51" d="100"/>
          <a:sy n="51" d="100"/>
        </p:scale>
        <p:origin x="844" y="52"/>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p:scale>
          <a:sx n="110" d="100"/>
          <a:sy n="110" d="100"/>
        </p:scale>
        <p:origin x="2182" y="-12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layout>
        <c:manualLayout>
          <c:xMode val="edge"/>
          <c:yMode val="edge"/>
          <c:x val="0.20933247334299923"/>
          <c:y val="1.9797777615951175E-2"/>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0190411993791793E-2"/>
          <c:y val="0.12186946249590518"/>
          <c:w val="0.51864140399895231"/>
          <c:h val="0.77914164942433906"/>
        </c:manualLayout>
      </c:layout>
      <c:pieChart>
        <c:varyColors val="1"/>
        <c:ser>
          <c:idx val="0"/>
          <c:order val="0"/>
          <c:tx>
            <c:strRef>
              <c:f>'Second Survey'!$J$19</c:f>
              <c:strCache>
                <c:ptCount val="1"/>
                <c:pt idx="0">
                  <c:v>Female Students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D29-4067-8D1D-79D810EDEF6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D29-4067-8D1D-79D810EDEF6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D29-4067-8D1D-79D810EDEF6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9D29-4067-8D1D-79D810EDEF6B}"/>
              </c:ext>
            </c:extLst>
          </c:dPt>
          <c:dLbls>
            <c:dLbl>
              <c:idx val="0"/>
              <c:layout>
                <c:manualLayout>
                  <c:x val="-0.1593387766123727"/>
                  <c:y val="0.25251651938803971"/>
                </c:manualLayout>
              </c:layout>
              <c:tx>
                <c:rich>
                  <a:bodyPr rot="0" spcFirstLastPara="1" vertOverflow="ellipsis" vert="horz" wrap="square" lIns="38100" tIns="19050" rIns="38100" bIns="19050" anchor="ctr" anchorCtr="1">
                    <a:noAutofit/>
                  </a:bodyPr>
                  <a:lstStyle/>
                  <a:p>
                    <a:pPr>
                      <a:defRPr sz="1800" b="1" i="0" u="none" strike="noStrike" kern="1200" baseline="0">
                        <a:solidFill>
                          <a:schemeClr val="bg1"/>
                        </a:solidFill>
                        <a:latin typeface="+mn-lt"/>
                        <a:ea typeface="+mn-ea"/>
                        <a:cs typeface="+mn-cs"/>
                      </a:defRPr>
                    </a:pPr>
                    <a:fld id="{A50244F3-D47B-4425-ADA9-296A4F1DDAAD}" type="VALUE">
                      <a:rPr lang="en-US" sz="1800"/>
                      <a:pPr>
                        <a:defRPr sz="1800" b="1">
                          <a:solidFill>
                            <a:schemeClr val="bg1"/>
                          </a:solidFill>
                        </a:defRPr>
                      </a:pPr>
                      <a:t>[VALUE]</a:t>
                    </a:fld>
                    <a:r>
                      <a:rPr lang="en-US" sz="1800"/>
                      <a:t> prefer in-person</a:t>
                    </a:r>
                  </a:p>
                </c:rich>
              </c:tx>
              <c:spPr>
                <a:noFill/>
                <a:ln>
                  <a:noFill/>
                </a:ln>
                <a:effectLst/>
              </c:spPr>
              <c:txPr>
                <a:bodyPr rot="0" spcFirstLastPara="1" vertOverflow="ellipsis" vert="horz" wrap="square" lIns="38100" tIns="19050" rIns="38100" bIns="19050" anchor="ctr" anchorCtr="1">
                  <a:noAutofit/>
                </a:bodyPr>
                <a:lstStyle/>
                <a:p>
                  <a:pPr>
                    <a:defRPr sz="1800" b="1" i="0" u="none" strike="noStrike" kern="1200" baseline="0">
                      <a:solidFill>
                        <a:schemeClr val="bg1"/>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15:layout>
                    <c:manualLayout>
                      <c:w val="0.16961731122333068"/>
                      <c:h val="0.1642084240545893"/>
                    </c:manualLayout>
                  </c15:layout>
                  <c15:dlblFieldTable/>
                  <c15:showDataLabelsRange val="0"/>
                </c:ext>
                <c:ext xmlns:c16="http://schemas.microsoft.com/office/drawing/2014/chart" uri="{C3380CC4-5D6E-409C-BE32-E72D297353CC}">
                  <c16:uniqueId val="{00000001-9D29-4067-8D1D-79D810EDEF6B}"/>
                </c:ext>
              </c:extLst>
            </c:dLbl>
            <c:dLbl>
              <c:idx val="1"/>
              <c:layout>
                <c:manualLayout>
                  <c:x val="0.10643039975736071"/>
                  <c:y val="-0.2952080247585796"/>
                </c:manualLayout>
              </c:layout>
              <c:tx>
                <c:rich>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mn-cs"/>
                      </a:defRPr>
                    </a:pPr>
                    <a:fld id="{3E89C124-3797-4879-9281-C64ED8B60B60}" type="VALUE">
                      <a:rPr lang="en-US" sz="2000">
                        <a:solidFill>
                          <a:schemeClr val="tx1"/>
                        </a:solidFill>
                      </a:rPr>
                      <a:pPr>
                        <a:defRPr sz="2000" b="1">
                          <a:solidFill>
                            <a:schemeClr val="tx1"/>
                          </a:solidFill>
                        </a:defRPr>
                      </a:pPr>
                      <a:t>[VALUE]</a:t>
                    </a:fld>
                    <a:r>
                      <a:rPr lang="en-US" sz="2000">
                        <a:solidFill>
                          <a:schemeClr val="tx1"/>
                        </a:solidFill>
                      </a:rPr>
                      <a:t> prefer online</a:t>
                    </a:r>
                  </a:p>
                </c:rich>
              </c:tx>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9D29-4067-8D1D-79D810EDEF6B}"/>
                </c:ext>
              </c:extLst>
            </c:dLbl>
            <c:dLbl>
              <c:idx val="2"/>
              <c:layout>
                <c:manualLayout>
                  <c:x val="6.5868917967708204E-2"/>
                  <c:y val="0.12420348498104404"/>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D29-4067-8D1D-79D810EDEF6B}"/>
                </c:ext>
              </c:extLst>
            </c:dLbl>
            <c:dLbl>
              <c:idx val="3"/>
              <c:layout>
                <c:manualLayout>
                  <c:x val="2.9642903218047481E-2"/>
                  <c:y val="0.1322827405195040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D29-4067-8D1D-79D810EDEF6B}"/>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'Second Survey'!$K$6:$N$6</c:f>
              <c:strCache>
                <c:ptCount val="4"/>
                <c:pt idx="0">
                  <c:v>Prefer in-person this fall</c:v>
                </c:pt>
                <c:pt idx="1">
                  <c:v>Prefer online this fall</c:v>
                </c:pt>
                <c:pt idx="2">
                  <c:v>Not sure</c:v>
                </c:pt>
                <c:pt idx="3">
                  <c:v>N/A - Not enrolling this fall</c:v>
                </c:pt>
              </c:strCache>
            </c:strRef>
          </c:cat>
          <c:val>
            <c:numRef>
              <c:f>'Second Survey'!$K$19:$N$19</c:f>
              <c:numCache>
                <c:formatCode>0%</c:formatCode>
                <c:ptCount val="4"/>
                <c:pt idx="0">
                  <c:v>0.23</c:v>
                </c:pt>
                <c:pt idx="1">
                  <c:v>0.63</c:v>
                </c:pt>
                <c:pt idx="2">
                  <c:v>0.09</c:v>
                </c:pt>
                <c:pt idx="3">
                  <c:v>0.06</c:v>
                </c:pt>
              </c:numCache>
            </c:numRef>
          </c:val>
          <c:extLst>
            <c:ext xmlns:c16="http://schemas.microsoft.com/office/drawing/2014/chart" uri="{C3380CC4-5D6E-409C-BE32-E72D297353CC}">
              <c16:uniqueId val="{00000008-9D29-4067-8D1D-79D810EDEF6B}"/>
            </c:ext>
          </c:extLst>
        </c:ser>
        <c:dLbls>
          <c:dLblPos val="ctr"/>
          <c:showLegendKey val="0"/>
          <c:showVal val="1"/>
          <c:showCatName val="0"/>
          <c:showSerName val="0"/>
          <c:showPercent val="0"/>
          <c:showBubbleSize val="0"/>
          <c:showLeaderLines val="1"/>
        </c:dLbls>
        <c:firstSliceAng val="0"/>
      </c:pieChart>
      <c:spPr>
        <a:noFill/>
        <a:ln>
          <a:noFill/>
        </a:ln>
        <a:effectLst/>
      </c:spPr>
    </c:plotArea>
    <c:legend>
      <c:legendPos val="r"/>
      <c:layout>
        <c:manualLayout>
          <c:xMode val="edge"/>
          <c:yMode val="edge"/>
          <c:x val="0.5900783806708727"/>
          <c:y val="0.20082179382749565"/>
          <c:w val="0.39326422123182125"/>
          <c:h val="0.61237433251877993"/>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a:t>Male Students</a:t>
            </a:r>
          </a:p>
        </c:rich>
      </c:tx>
      <c:layout>
        <c:manualLayout>
          <c:xMode val="edge"/>
          <c:yMode val="edge"/>
          <c:x val="0.36083570007312799"/>
          <c:y val="7.5476521817752201E-3"/>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4081478206152956"/>
          <c:y val="0.12134144752709278"/>
          <c:w val="0.76005914015067766"/>
          <c:h val="0.79622675292173095"/>
        </c:manualLayout>
      </c:layout>
      <c:pieChart>
        <c:varyColors val="1"/>
        <c:ser>
          <c:idx val="0"/>
          <c:order val="0"/>
          <c:tx>
            <c:strRef>
              <c:f>'Second Survey'!$J$20</c:f>
              <c:strCache>
                <c:ptCount val="1"/>
                <c:pt idx="0">
                  <c:v>Male Students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8A1-4076-85AE-3393FC5E045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8A1-4076-85AE-3393FC5E045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8A1-4076-85AE-3393FC5E045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8A1-4076-85AE-3393FC5E045A}"/>
              </c:ext>
            </c:extLst>
          </c:dPt>
          <c:dLbls>
            <c:dLbl>
              <c:idx val="0"/>
              <c:layout>
                <c:manualLayout>
                  <c:x val="-0.15208243323287957"/>
                  <c:y val="0.20386055266326175"/>
                </c:manualLayout>
              </c:layout>
              <c:tx>
                <c:rich>
                  <a:bodyPr rot="0" spcFirstLastPara="1" vertOverflow="ellipsis" vert="horz" wrap="square" lIns="38100" tIns="19050" rIns="38100" bIns="19050" anchor="ctr" anchorCtr="1">
                    <a:noAutofit/>
                  </a:bodyPr>
                  <a:lstStyle/>
                  <a:p>
                    <a:pPr>
                      <a:defRPr sz="1800" b="1" i="0" u="none" strike="noStrike" kern="1200" baseline="0">
                        <a:solidFill>
                          <a:schemeClr val="bg1"/>
                        </a:solidFill>
                        <a:latin typeface="+mn-lt"/>
                        <a:ea typeface="+mn-ea"/>
                        <a:cs typeface="+mn-cs"/>
                      </a:defRPr>
                    </a:pPr>
                    <a:r>
                      <a:rPr lang="en-US" sz="1800"/>
                      <a:t>33% prefer in-person</a:t>
                    </a:r>
                  </a:p>
                </c:rich>
              </c:tx>
              <c:spPr>
                <a:noFill/>
                <a:ln>
                  <a:noFill/>
                </a:ln>
                <a:effectLst/>
              </c:spPr>
              <c:txPr>
                <a:bodyPr rot="0" spcFirstLastPara="1" vertOverflow="ellipsis" vert="horz" wrap="square" lIns="38100" tIns="19050" rIns="38100" bIns="19050" anchor="ctr" anchorCtr="1">
                  <a:noAutofit/>
                </a:bodyPr>
                <a:lstStyle/>
                <a:p>
                  <a:pPr>
                    <a:defRPr sz="1800" b="1" i="0" u="none" strike="noStrike" kern="1200" baseline="0">
                      <a:solidFill>
                        <a:schemeClr val="bg1"/>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15:layout>
                    <c:manualLayout>
                      <c:w val="0.28555296678627912"/>
                      <c:h val="0.21514861806390204"/>
                    </c:manualLayout>
                  </c15:layout>
                </c:ext>
                <c:ext xmlns:c16="http://schemas.microsoft.com/office/drawing/2014/chart" uri="{C3380CC4-5D6E-409C-BE32-E72D297353CC}">
                  <c16:uniqueId val="{00000001-88A1-4076-85AE-3393FC5E045A}"/>
                </c:ext>
              </c:extLst>
            </c:dLbl>
            <c:dLbl>
              <c:idx val="1"/>
              <c:layout>
                <c:manualLayout>
                  <c:x val="0.21655136891710502"/>
                  <c:y val="-0.20950416635341704"/>
                </c:manualLayout>
              </c:layout>
              <c:tx>
                <c:rich>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mn-cs"/>
                      </a:defRPr>
                    </a:pPr>
                    <a:r>
                      <a:rPr lang="en-US" sz="2000"/>
                      <a:t>53% prefer online</a:t>
                    </a:r>
                  </a:p>
                </c:rich>
              </c:tx>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15:layout>
                    <c:manualLayout>
                      <c:w val="0.30478371966463158"/>
                      <c:h val="0.28983523305146552"/>
                    </c:manualLayout>
                  </c15:layout>
                </c:ext>
                <c:ext xmlns:c16="http://schemas.microsoft.com/office/drawing/2014/chart" uri="{C3380CC4-5D6E-409C-BE32-E72D297353CC}">
                  <c16:uniqueId val="{00000003-88A1-4076-85AE-3393FC5E045A}"/>
                </c:ext>
              </c:extLst>
            </c:dLbl>
            <c:dLbl>
              <c:idx val="2"/>
              <c:layout>
                <c:manualLayout>
                  <c:x val="6.5868917967708204E-2"/>
                  <c:y val="0.12420348498104404"/>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8A1-4076-85AE-3393FC5E045A}"/>
                </c:ext>
              </c:extLst>
            </c:dLbl>
            <c:dLbl>
              <c:idx val="3"/>
              <c:layout>
                <c:manualLayout>
                  <c:x val="2.9642903218047481E-2"/>
                  <c:y val="0.1322827405195040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8A1-4076-85AE-3393FC5E045A}"/>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'Second Survey'!$K$6:$N$6</c:f>
              <c:strCache>
                <c:ptCount val="4"/>
                <c:pt idx="0">
                  <c:v>Prefer in-person this fall</c:v>
                </c:pt>
                <c:pt idx="1">
                  <c:v>Prefer online this fall</c:v>
                </c:pt>
                <c:pt idx="2">
                  <c:v>Not sure</c:v>
                </c:pt>
                <c:pt idx="3">
                  <c:v>N/A - Not enrolling this fall</c:v>
                </c:pt>
              </c:strCache>
            </c:strRef>
          </c:cat>
          <c:val>
            <c:numRef>
              <c:f>'Second Survey'!$K$20:$N$20</c:f>
              <c:numCache>
                <c:formatCode>0%</c:formatCode>
                <c:ptCount val="4"/>
                <c:pt idx="0">
                  <c:v>0.33</c:v>
                </c:pt>
                <c:pt idx="1">
                  <c:v>0.53</c:v>
                </c:pt>
                <c:pt idx="2">
                  <c:v>0.1</c:v>
                </c:pt>
                <c:pt idx="3">
                  <c:v>0.05</c:v>
                </c:pt>
              </c:numCache>
            </c:numRef>
          </c:val>
          <c:extLst>
            <c:ext xmlns:c16="http://schemas.microsoft.com/office/drawing/2014/chart" uri="{C3380CC4-5D6E-409C-BE32-E72D297353CC}">
              <c16:uniqueId val="{00000008-88A1-4076-85AE-3393FC5E045A}"/>
            </c:ext>
          </c:extLst>
        </c:ser>
        <c:dLbls>
          <c:dLblPos val="ctr"/>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extLst/>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45F638-7274-4C2E-9714-630C99C01731}" type="datetimeFigureOut">
              <a:rPr lang="en-US" smtClean="0"/>
              <a:t>6/14/2021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627E26-67BF-4CFD-AB72-F95B8B084068}" type="slidenum">
              <a:rPr lang="en-US" smtClean="0"/>
              <a:t>‹#›</a:t>
            </a:fld>
            <a:endParaRPr lang="en-US"/>
          </a:p>
        </p:txBody>
      </p:sp>
    </p:spTree>
    <p:extLst>
      <p:ext uri="{BB962C8B-B14F-4D97-AF65-F5344CB8AC3E}">
        <p14:creationId xmlns:p14="http://schemas.microsoft.com/office/powerpoint/2010/main" val="3530076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627E26-67BF-4CFD-AB72-F95B8B084068}" type="slidenum">
              <a:rPr lang="en-US" smtClean="0"/>
              <a:t>1</a:t>
            </a:fld>
            <a:endParaRPr lang="en-US"/>
          </a:p>
        </p:txBody>
      </p:sp>
    </p:spTree>
    <p:extLst>
      <p:ext uri="{BB962C8B-B14F-4D97-AF65-F5344CB8AC3E}">
        <p14:creationId xmlns:p14="http://schemas.microsoft.com/office/powerpoint/2010/main" val="3729630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627E26-67BF-4CFD-AB72-F95B8B084068}" type="slidenum">
              <a:rPr lang="en-US" smtClean="0"/>
              <a:t>2</a:t>
            </a:fld>
            <a:endParaRPr lang="en-US"/>
          </a:p>
        </p:txBody>
      </p:sp>
    </p:spTree>
    <p:extLst>
      <p:ext uri="{BB962C8B-B14F-4D97-AF65-F5344CB8AC3E}">
        <p14:creationId xmlns:p14="http://schemas.microsoft.com/office/powerpoint/2010/main" val="2005516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627E26-67BF-4CFD-AB72-F95B8B084068}" type="slidenum">
              <a:rPr lang="en-US" smtClean="0"/>
              <a:t>3</a:t>
            </a:fld>
            <a:endParaRPr lang="en-US"/>
          </a:p>
        </p:txBody>
      </p:sp>
    </p:spTree>
    <p:extLst>
      <p:ext uri="{BB962C8B-B14F-4D97-AF65-F5344CB8AC3E}">
        <p14:creationId xmlns:p14="http://schemas.microsoft.com/office/powerpoint/2010/main" val="36040664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627E26-67BF-4CFD-AB72-F95B8B084068}" type="slidenum">
              <a:rPr lang="en-US" smtClean="0"/>
              <a:t>4</a:t>
            </a:fld>
            <a:endParaRPr lang="en-US"/>
          </a:p>
        </p:txBody>
      </p:sp>
    </p:spTree>
    <p:extLst>
      <p:ext uri="{BB962C8B-B14F-4D97-AF65-F5344CB8AC3E}">
        <p14:creationId xmlns:p14="http://schemas.microsoft.com/office/powerpoint/2010/main" val="29728515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Differences between male and female students are statistically significant at p&lt;.01</a:t>
            </a:r>
          </a:p>
        </p:txBody>
      </p:sp>
      <p:sp>
        <p:nvSpPr>
          <p:cNvPr id="4" name="Slide Number Placeholder 3"/>
          <p:cNvSpPr>
            <a:spLocks noGrp="1"/>
          </p:cNvSpPr>
          <p:nvPr>
            <p:ph type="sldNum" sz="quarter" idx="5"/>
          </p:nvPr>
        </p:nvSpPr>
        <p:spPr/>
        <p:txBody>
          <a:bodyPr/>
          <a:lstStyle/>
          <a:p>
            <a:fld id="{98627E26-67BF-4CFD-AB72-F95B8B084068}" type="slidenum">
              <a:rPr lang="en-US" smtClean="0"/>
              <a:t>5</a:t>
            </a:fld>
            <a:endParaRPr lang="en-US"/>
          </a:p>
        </p:txBody>
      </p:sp>
    </p:spTree>
    <p:extLst>
      <p:ext uri="{BB962C8B-B14F-4D97-AF65-F5344CB8AC3E}">
        <p14:creationId xmlns:p14="http://schemas.microsoft.com/office/powerpoint/2010/main" val="1257673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627E26-67BF-4CFD-AB72-F95B8B084068}" type="slidenum">
              <a:rPr lang="en-US" smtClean="0"/>
              <a:t>6</a:t>
            </a:fld>
            <a:endParaRPr lang="en-US"/>
          </a:p>
        </p:txBody>
      </p:sp>
    </p:spTree>
    <p:extLst>
      <p:ext uri="{BB962C8B-B14F-4D97-AF65-F5344CB8AC3E}">
        <p14:creationId xmlns:p14="http://schemas.microsoft.com/office/powerpoint/2010/main" val="15160570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627E26-67BF-4CFD-AB72-F95B8B084068}" type="slidenum">
              <a:rPr lang="en-US" smtClean="0"/>
              <a:t>7</a:t>
            </a:fld>
            <a:endParaRPr lang="en-US"/>
          </a:p>
        </p:txBody>
      </p:sp>
    </p:spTree>
    <p:extLst>
      <p:ext uri="{BB962C8B-B14F-4D97-AF65-F5344CB8AC3E}">
        <p14:creationId xmlns:p14="http://schemas.microsoft.com/office/powerpoint/2010/main" val="16268097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627E26-67BF-4CFD-AB72-F95B8B084068}" type="slidenum">
              <a:rPr lang="en-US" smtClean="0"/>
              <a:t>8</a:t>
            </a:fld>
            <a:endParaRPr lang="en-US"/>
          </a:p>
        </p:txBody>
      </p:sp>
    </p:spTree>
    <p:extLst>
      <p:ext uri="{BB962C8B-B14F-4D97-AF65-F5344CB8AC3E}">
        <p14:creationId xmlns:p14="http://schemas.microsoft.com/office/powerpoint/2010/main" val="39509395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627E26-67BF-4CFD-AB72-F95B8B084068}" type="slidenum">
              <a:rPr lang="en-US" smtClean="0"/>
              <a:t>9</a:t>
            </a:fld>
            <a:endParaRPr lang="en-US"/>
          </a:p>
        </p:txBody>
      </p:sp>
    </p:spTree>
    <p:extLst>
      <p:ext uri="{BB962C8B-B14F-4D97-AF65-F5344CB8AC3E}">
        <p14:creationId xmlns:p14="http://schemas.microsoft.com/office/powerpoint/2010/main" val="2575245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CAB64-606E-49E3-830D-23C77CB2AB2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203A6F7-4DBF-4374-AA0A-23E41FC853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348DADA-DA47-4321-A329-08D2D5DA2970}"/>
              </a:ext>
            </a:extLst>
          </p:cNvPr>
          <p:cNvSpPr>
            <a:spLocks noGrp="1"/>
          </p:cNvSpPr>
          <p:nvPr>
            <p:ph type="dt" sz="half" idx="10"/>
          </p:nvPr>
        </p:nvSpPr>
        <p:spPr/>
        <p:txBody>
          <a:bodyPr/>
          <a:lstStyle/>
          <a:p>
            <a:fld id="{726AEA06-E58A-4667-8B23-8A47EB2BE567}" type="datetimeFigureOut">
              <a:rPr lang="en-US" smtClean="0"/>
              <a:t>6/14/2021</a:t>
            </a:fld>
            <a:endParaRPr lang="en-US"/>
          </a:p>
        </p:txBody>
      </p:sp>
      <p:sp>
        <p:nvSpPr>
          <p:cNvPr id="5" name="Footer Placeholder 4">
            <a:extLst>
              <a:ext uri="{FF2B5EF4-FFF2-40B4-BE49-F238E27FC236}">
                <a16:creationId xmlns:a16="http://schemas.microsoft.com/office/drawing/2014/main" id="{0AC7DFAB-FF8E-411A-A8D6-0D98EDCECC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9DDBA7-6F17-42CE-AC6D-046DB20C9643}"/>
              </a:ext>
            </a:extLst>
          </p:cNvPr>
          <p:cNvSpPr>
            <a:spLocks noGrp="1"/>
          </p:cNvSpPr>
          <p:nvPr>
            <p:ph type="sldNum" sz="quarter" idx="12"/>
          </p:nvPr>
        </p:nvSpPr>
        <p:spPr/>
        <p:txBody>
          <a:bodyPr/>
          <a:lstStyle/>
          <a:p>
            <a:fld id="{1A354A02-4143-4A2E-9262-E858B0339A63}" type="slidenum">
              <a:rPr lang="en-US" smtClean="0"/>
              <a:t>‹#›</a:t>
            </a:fld>
            <a:endParaRPr lang="en-US"/>
          </a:p>
        </p:txBody>
      </p:sp>
    </p:spTree>
    <p:extLst>
      <p:ext uri="{BB962C8B-B14F-4D97-AF65-F5344CB8AC3E}">
        <p14:creationId xmlns:p14="http://schemas.microsoft.com/office/powerpoint/2010/main" val="2228100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90D77-C77F-4ACE-A802-4FDFDF339BD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92BCB5A-2F73-4DF9-98FC-07E546B2A31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04F547-9E74-4E10-A9FC-53867156BD89}"/>
              </a:ext>
            </a:extLst>
          </p:cNvPr>
          <p:cNvSpPr>
            <a:spLocks noGrp="1"/>
          </p:cNvSpPr>
          <p:nvPr>
            <p:ph type="dt" sz="half" idx="10"/>
          </p:nvPr>
        </p:nvSpPr>
        <p:spPr/>
        <p:txBody>
          <a:bodyPr/>
          <a:lstStyle/>
          <a:p>
            <a:fld id="{726AEA06-E58A-4667-8B23-8A47EB2BE567}" type="datetimeFigureOut">
              <a:rPr lang="en-US" smtClean="0"/>
              <a:t>6/14/2021</a:t>
            </a:fld>
            <a:endParaRPr lang="en-US"/>
          </a:p>
        </p:txBody>
      </p:sp>
      <p:sp>
        <p:nvSpPr>
          <p:cNvPr id="5" name="Footer Placeholder 4">
            <a:extLst>
              <a:ext uri="{FF2B5EF4-FFF2-40B4-BE49-F238E27FC236}">
                <a16:creationId xmlns:a16="http://schemas.microsoft.com/office/drawing/2014/main" id="{192C8629-6E98-488F-BB0F-4005DCC5FC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FBE7FD-2AF5-4142-B7BC-F305946824FE}"/>
              </a:ext>
            </a:extLst>
          </p:cNvPr>
          <p:cNvSpPr>
            <a:spLocks noGrp="1"/>
          </p:cNvSpPr>
          <p:nvPr>
            <p:ph type="sldNum" sz="quarter" idx="12"/>
          </p:nvPr>
        </p:nvSpPr>
        <p:spPr/>
        <p:txBody>
          <a:bodyPr/>
          <a:lstStyle/>
          <a:p>
            <a:fld id="{1A354A02-4143-4A2E-9262-E858B0339A63}" type="slidenum">
              <a:rPr lang="en-US" smtClean="0"/>
              <a:t>‹#›</a:t>
            </a:fld>
            <a:endParaRPr lang="en-US"/>
          </a:p>
        </p:txBody>
      </p:sp>
    </p:spTree>
    <p:extLst>
      <p:ext uri="{BB962C8B-B14F-4D97-AF65-F5344CB8AC3E}">
        <p14:creationId xmlns:p14="http://schemas.microsoft.com/office/powerpoint/2010/main" val="3337006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7BC7CA1-F525-4EF9-81C4-FF1AD9BD604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117B012-98E6-4402-B78D-774CBBEC1EC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A16FB9-F414-4722-B63F-4459615252C3}"/>
              </a:ext>
            </a:extLst>
          </p:cNvPr>
          <p:cNvSpPr>
            <a:spLocks noGrp="1"/>
          </p:cNvSpPr>
          <p:nvPr>
            <p:ph type="dt" sz="half" idx="10"/>
          </p:nvPr>
        </p:nvSpPr>
        <p:spPr/>
        <p:txBody>
          <a:bodyPr/>
          <a:lstStyle/>
          <a:p>
            <a:fld id="{726AEA06-E58A-4667-8B23-8A47EB2BE567}" type="datetimeFigureOut">
              <a:rPr lang="en-US" smtClean="0"/>
              <a:t>6/14/2021</a:t>
            </a:fld>
            <a:endParaRPr lang="en-US"/>
          </a:p>
        </p:txBody>
      </p:sp>
      <p:sp>
        <p:nvSpPr>
          <p:cNvPr id="5" name="Footer Placeholder 4">
            <a:extLst>
              <a:ext uri="{FF2B5EF4-FFF2-40B4-BE49-F238E27FC236}">
                <a16:creationId xmlns:a16="http://schemas.microsoft.com/office/drawing/2014/main" id="{584B80F7-BC5F-4A7F-BEC1-D7C2E43806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5F9180-FC83-43C2-A803-95EE210FA63F}"/>
              </a:ext>
            </a:extLst>
          </p:cNvPr>
          <p:cNvSpPr>
            <a:spLocks noGrp="1"/>
          </p:cNvSpPr>
          <p:nvPr>
            <p:ph type="sldNum" sz="quarter" idx="12"/>
          </p:nvPr>
        </p:nvSpPr>
        <p:spPr/>
        <p:txBody>
          <a:bodyPr/>
          <a:lstStyle/>
          <a:p>
            <a:fld id="{1A354A02-4143-4A2E-9262-E858B0339A63}" type="slidenum">
              <a:rPr lang="en-US" smtClean="0"/>
              <a:t>‹#›</a:t>
            </a:fld>
            <a:endParaRPr lang="en-US"/>
          </a:p>
        </p:txBody>
      </p:sp>
    </p:spTree>
    <p:extLst>
      <p:ext uri="{BB962C8B-B14F-4D97-AF65-F5344CB8AC3E}">
        <p14:creationId xmlns:p14="http://schemas.microsoft.com/office/powerpoint/2010/main" val="2847135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3260A-059D-4878-A7E3-32AA10B108B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8B7EC1-7DB3-470D-A332-296922446DD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2C366C-A80B-408E-ADA3-86F59C3610C9}"/>
              </a:ext>
            </a:extLst>
          </p:cNvPr>
          <p:cNvSpPr>
            <a:spLocks noGrp="1"/>
          </p:cNvSpPr>
          <p:nvPr>
            <p:ph type="dt" sz="half" idx="10"/>
          </p:nvPr>
        </p:nvSpPr>
        <p:spPr/>
        <p:txBody>
          <a:bodyPr/>
          <a:lstStyle/>
          <a:p>
            <a:fld id="{726AEA06-E58A-4667-8B23-8A47EB2BE567}" type="datetimeFigureOut">
              <a:rPr lang="en-US" smtClean="0"/>
              <a:t>6/14/2021</a:t>
            </a:fld>
            <a:endParaRPr lang="en-US"/>
          </a:p>
        </p:txBody>
      </p:sp>
      <p:sp>
        <p:nvSpPr>
          <p:cNvPr id="5" name="Footer Placeholder 4">
            <a:extLst>
              <a:ext uri="{FF2B5EF4-FFF2-40B4-BE49-F238E27FC236}">
                <a16:creationId xmlns:a16="http://schemas.microsoft.com/office/drawing/2014/main" id="{B915C105-D512-44C8-8E96-767C71295A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CAAC55-1E5F-491A-A46A-8BC352BA46F9}"/>
              </a:ext>
            </a:extLst>
          </p:cNvPr>
          <p:cNvSpPr>
            <a:spLocks noGrp="1"/>
          </p:cNvSpPr>
          <p:nvPr>
            <p:ph type="sldNum" sz="quarter" idx="12"/>
          </p:nvPr>
        </p:nvSpPr>
        <p:spPr/>
        <p:txBody>
          <a:bodyPr/>
          <a:lstStyle/>
          <a:p>
            <a:fld id="{1A354A02-4143-4A2E-9262-E858B0339A63}" type="slidenum">
              <a:rPr lang="en-US" smtClean="0"/>
              <a:t>‹#›</a:t>
            </a:fld>
            <a:endParaRPr lang="en-US"/>
          </a:p>
        </p:txBody>
      </p:sp>
    </p:spTree>
    <p:extLst>
      <p:ext uri="{BB962C8B-B14F-4D97-AF65-F5344CB8AC3E}">
        <p14:creationId xmlns:p14="http://schemas.microsoft.com/office/powerpoint/2010/main" val="1860865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6FFAB-072E-4C8E-B85F-304D86032F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2F5118A-590F-47C6-B859-EFA32407CA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A5502A6-18AB-4962-8B96-64A495E3F361}"/>
              </a:ext>
            </a:extLst>
          </p:cNvPr>
          <p:cNvSpPr>
            <a:spLocks noGrp="1"/>
          </p:cNvSpPr>
          <p:nvPr>
            <p:ph type="dt" sz="half" idx="10"/>
          </p:nvPr>
        </p:nvSpPr>
        <p:spPr/>
        <p:txBody>
          <a:bodyPr/>
          <a:lstStyle/>
          <a:p>
            <a:fld id="{726AEA06-E58A-4667-8B23-8A47EB2BE567}" type="datetimeFigureOut">
              <a:rPr lang="en-US" smtClean="0"/>
              <a:t>6/14/2021</a:t>
            </a:fld>
            <a:endParaRPr lang="en-US"/>
          </a:p>
        </p:txBody>
      </p:sp>
      <p:sp>
        <p:nvSpPr>
          <p:cNvPr id="5" name="Footer Placeholder 4">
            <a:extLst>
              <a:ext uri="{FF2B5EF4-FFF2-40B4-BE49-F238E27FC236}">
                <a16:creationId xmlns:a16="http://schemas.microsoft.com/office/drawing/2014/main" id="{E917B151-01E4-45C8-AACD-25558A13F8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C4FEE7-4007-42E9-B451-2BADE671A4C5}"/>
              </a:ext>
            </a:extLst>
          </p:cNvPr>
          <p:cNvSpPr>
            <a:spLocks noGrp="1"/>
          </p:cNvSpPr>
          <p:nvPr>
            <p:ph type="sldNum" sz="quarter" idx="12"/>
          </p:nvPr>
        </p:nvSpPr>
        <p:spPr/>
        <p:txBody>
          <a:bodyPr/>
          <a:lstStyle/>
          <a:p>
            <a:fld id="{1A354A02-4143-4A2E-9262-E858B0339A63}" type="slidenum">
              <a:rPr lang="en-US" smtClean="0"/>
              <a:t>‹#›</a:t>
            </a:fld>
            <a:endParaRPr lang="en-US"/>
          </a:p>
        </p:txBody>
      </p:sp>
    </p:spTree>
    <p:extLst>
      <p:ext uri="{BB962C8B-B14F-4D97-AF65-F5344CB8AC3E}">
        <p14:creationId xmlns:p14="http://schemas.microsoft.com/office/powerpoint/2010/main" val="3872530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3D7E0-FA70-42E7-A7D6-DB230FF151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8FE893-5F02-47E1-9839-06AD6E1B869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D57D2C2-FFF7-4A00-BC8C-DC129EFF40F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B9A0EE-70BD-4C31-9AD9-30E7C9BF945C}"/>
              </a:ext>
            </a:extLst>
          </p:cNvPr>
          <p:cNvSpPr>
            <a:spLocks noGrp="1"/>
          </p:cNvSpPr>
          <p:nvPr>
            <p:ph type="dt" sz="half" idx="10"/>
          </p:nvPr>
        </p:nvSpPr>
        <p:spPr/>
        <p:txBody>
          <a:bodyPr/>
          <a:lstStyle/>
          <a:p>
            <a:fld id="{726AEA06-E58A-4667-8B23-8A47EB2BE567}" type="datetimeFigureOut">
              <a:rPr lang="en-US" smtClean="0"/>
              <a:t>6/14/2021</a:t>
            </a:fld>
            <a:endParaRPr lang="en-US"/>
          </a:p>
        </p:txBody>
      </p:sp>
      <p:sp>
        <p:nvSpPr>
          <p:cNvPr id="6" name="Footer Placeholder 5">
            <a:extLst>
              <a:ext uri="{FF2B5EF4-FFF2-40B4-BE49-F238E27FC236}">
                <a16:creationId xmlns:a16="http://schemas.microsoft.com/office/drawing/2014/main" id="{677E1ADC-4B78-4B69-ADD8-CF2FBA8497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9A293F-DE5D-4D70-94C2-BB896C8DB745}"/>
              </a:ext>
            </a:extLst>
          </p:cNvPr>
          <p:cNvSpPr>
            <a:spLocks noGrp="1"/>
          </p:cNvSpPr>
          <p:nvPr>
            <p:ph type="sldNum" sz="quarter" idx="12"/>
          </p:nvPr>
        </p:nvSpPr>
        <p:spPr/>
        <p:txBody>
          <a:bodyPr/>
          <a:lstStyle/>
          <a:p>
            <a:fld id="{1A354A02-4143-4A2E-9262-E858B0339A63}" type="slidenum">
              <a:rPr lang="en-US" smtClean="0"/>
              <a:t>‹#›</a:t>
            </a:fld>
            <a:endParaRPr lang="en-US"/>
          </a:p>
        </p:txBody>
      </p:sp>
    </p:spTree>
    <p:extLst>
      <p:ext uri="{BB962C8B-B14F-4D97-AF65-F5344CB8AC3E}">
        <p14:creationId xmlns:p14="http://schemas.microsoft.com/office/powerpoint/2010/main" val="2847680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2873F-3449-4811-980D-C5A7D698B01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C1B5B99-0947-4B4F-84CF-FAD04F354A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D7183DB-B18B-4EA1-8AAE-F22B8EDF329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86D6A09-FBFC-4BC3-88E8-5C22879CD7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069C4D6-45C3-40B9-A0D1-F80299748F8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D0A239D-D62E-4139-A2C0-E51075C7F1C9}"/>
              </a:ext>
            </a:extLst>
          </p:cNvPr>
          <p:cNvSpPr>
            <a:spLocks noGrp="1"/>
          </p:cNvSpPr>
          <p:nvPr>
            <p:ph type="dt" sz="half" idx="10"/>
          </p:nvPr>
        </p:nvSpPr>
        <p:spPr/>
        <p:txBody>
          <a:bodyPr/>
          <a:lstStyle/>
          <a:p>
            <a:fld id="{726AEA06-E58A-4667-8B23-8A47EB2BE567}" type="datetimeFigureOut">
              <a:rPr lang="en-US" smtClean="0"/>
              <a:t>6/14/2021</a:t>
            </a:fld>
            <a:endParaRPr lang="en-US"/>
          </a:p>
        </p:txBody>
      </p:sp>
      <p:sp>
        <p:nvSpPr>
          <p:cNvPr id="8" name="Footer Placeholder 7">
            <a:extLst>
              <a:ext uri="{FF2B5EF4-FFF2-40B4-BE49-F238E27FC236}">
                <a16:creationId xmlns:a16="http://schemas.microsoft.com/office/drawing/2014/main" id="{017D1478-1A99-4ABD-9E56-BCA833CEE37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566123D-52DA-408F-BA99-5A068782A0CF}"/>
              </a:ext>
            </a:extLst>
          </p:cNvPr>
          <p:cNvSpPr>
            <a:spLocks noGrp="1"/>
          </p:cNvSpPr>
          <p:nvPr>
            <p:ph type="sldNum" sz="quarter" idx="12"/>
          </p:nvPr>
        </p:nvSpPr>
        <p:spPr/>
        <p:txBody>
          <a:bodyPr/>
          <a:lstStyle/>
          <a:p>
            <a:fld id="{1A354A02-4143-4A2E-9262-E858B0339A63}" type="slidenum">
              <a:rPr lang="en-US" smtClean="0"/>
              <a:t>‹#›</a:t>
            </a:fld>
            <a:endParaRPr lang="en-US"/>
          </a:p>
        </p:txBody>
      </p:sp>
    </p:spTree>
    <p:extLst>
      <p:ext uri="{BB962C8B-B14F-4D97-AF65-F5344CB8AC3E}">
        <p14:creationId xmlns:p14="http://schemas.microsoft.com/office/powerpoint/2010/main" val="538804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EE622-6D0B-425E-93A7-049FF1ACE62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F23D6CE-18FD-454A-8EE8-CB5288118032}"/>
              </a:ext>
            </a:extLst>
          </p:cNvPr>
          <p:cNvSpPr>
            <a:spLocks noGrp="1"/>
          </p:cNvSpPr>
          <p:nvPr>
            <p:ph type="dt" sz="half" idx="10"/>
          </p:nvPr>
        </p:nvSpPr>
        <p:spPr/>
        <p:txBody>
          <a:bodyPr/>
          <a:lstStyle/>
          <a:p>
            <a:fld id="{726AEA06-E58A-4667-8B23-8A47EB2BE567}" type="datetimeFigureOut">
              <a:rPr lang="en-US" smtClean="0"/>
              <a:t>6/14/2021</a:t>
            </a:fld>
            <a:endParaRPr lang="en-US"/>
          </a:p>
        </p:txBody>
      </p:sp>
      <p:sp>
        <p:nvSpPr>
          <p:cNvPr id="4" name="Footer Placeholder 3">
            <a:extLst>
              <a:ext uri="{FF2B5EF4-FFF2-40B4-BE49-F238E27FC236}">
                <a16:creationId xmlns:a16="http://schemas.microsoft.com/office/drawing/2014/main" id="{F3EFC4FC-D772-4774-994D-0B0E2FBFDC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BE60B46-6874-4EF7-9C27-5C554A941E8C}"/>
              </a:ext>
            </a:extLst>
          </p:cNvPr>
          <p:cNvSpPr>
            <a:spLocks noGrp="1"/>
          </p:cNvSpPr>
          <p:nvPr>
            <p:ph type="sldNum" sz="quarter" idx="12"/>
          </p:nvPr>
        </p:nvSpPr>
        <p:spPr/>
        <p:txBody>
          <a:bodyPr/>
          <a:lstStyle/>
          <a:p>
            <a:fld id="{1A354A02-4143-4A2E-9262-E858B0339A63}" type="slidenum">
              <a:rPr lang="en-US" smtClean="0"/>
              <a:t>‹#›</a:t>
            </a:fld>
            <a:endParaRPr lang="en-US"/>
          </a:p>
        </p:txBody>
      </p:sp>
    </p:spTree>
    <p:extLst>
      <p:ext uri="{BB962C8B-B14F-4D97-AF65-F5344CB8AC3E}">
        <p14:creationId xmlns:p14="http://schemas.microsoft.com/office/powerpoint/2010/main" val="3055446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D94247-C160-4B1E-9143-C7D654999E65}"/>
              </a:ext>
            </a:extLst>
          </p:cNvPr>
          <p:cNvSpPr>
            <a:spLocks noGrp="1"/>
          </p:cNvSpPr>
          <p:nvPr>
            <p:ph type="dt" sz="half" idx="10"/>
          </p:nvPr>
        </p:nvSpPr>
        <p:spPr/>
        <p:txBody>
          <a:bodyPr/>
          <a:lstStyle/>
          <a:p>
            <a:fld id="{726AEA06-E58A-4667-8B23-8A47EB2BE567}" type="datetimeFigureOut">
              <a:rPr lang="en-US" smtClean="0"/>
              <a:t>6/14/2021</a:t>
            </a:fld>
            <a:endParaRPr lang="en-US"/>
          </a:p>
        </p:txBody>
      </p:sp>
      <p:sp>
        <p:nvSpPr>
          <p:cNvPr id="3" name="Footer Placeholder 2">
            <a:extLst>
              <a:ext uri="{FF2B5EF4-FFF2-40B4-BE49-F238E27FC236}">
                <a16:creationId xmlns:a16="http://schemas.microsoft.com/office/drawing/2014/main" id="{F3BE2CE7-4F13-415C-9603-2954616EE7B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55981F7-6940-402F-8696-5B149DBDF38B}"/>
              </a:ext>
            </a:extLst>
          </p:cNvPr>
          <p:cNvSpPr>
            <a:spLocks noGrp="1"/>
          </p:cNvSpPr>
          <p:nvPr>
            <p:ph type="sldNum" sz="quarter" idx="12"/>
          </p:nvPr>
        </p:nvSpPr>
        <p:spPr/>
        <p:txBody>
          <a:bodyPr/>
          <a:lstStyle/>
          <a:p>
            <a:fld id="{1A354A02-4143-4A2E-9262-E858B0339A63}" type="slidenum">
              <a:rPr lang="en-US" smtClean="0"/>
              <a:t>‹#›</a:t>
            </a:fld>
            <a:endParaRPr lang="en-US"/>
          </a:p>
        </p:txBody>
      </p:sp>
    </p:spTree>
    <p:extLst>
      <p:ext uri="{BB962C8B-B14F-4D97-AF65-F5344CB8AC3E}">
        <p14:creationId xmlns:p14="http://schemas.microsoft.com/office/powerpoint/2010/main" val="1557531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019FF-4B67-403D-94F8-BB00E75F6C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652047F-7AF6-40FB-AB8E-D365662E65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D9D3BC7-F646-4DC4-A6D8-11C3B52AAA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AFF5D78-F970-4B77-B413-A03FB897DCE2}"/>
              </a:ext>
            </a:extLst>
          </p:cNvPr>
          <p:cNvSpPr>
            <a:spLocks noGrp="1"/>
          </p:cNvSpPr>
          <p:nvPr>
            <p:ph type="dt" sz="half" idx="10"/>
          </p:nvPr>
        </p:nvSpPr>
        <p:spPr/>
        <p:txBody>
          <a:bodyPr/>
          <a:lstStyle/>
          <a:p>
            <a:fld id="{726AEA06-E58A-4667-8B23-8A47EB2BE567}" type="datetimeFigureOut">
              <a:rPr lang="en-US" smtClean="0"/>
              <a:t>6/14/2021</a:t>
            </a:fld>
            <a:endParaRPr lang="en-US"/>
          </a:p>
        </p:txBody>
      </p:sp>
      <p:sp>
        <p:nvSpPr>
          <p:cNvPr id="6" name="Footer Placeholder 5">
            <a:extLst>
              <a:ext uri="{FF2B5EF4-FFF2-40B4-BE49-F238E27FC236}">
                <a16:creationId xmlns:a16="http://schemas.microsoft.com/office/drawing/2014/main" id="{6F61BDB4-FE0C-4FE6-A01A-5B66FDE804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7E8B0CC-6BAA-4BE8-BDDA-A0F70673EFFD}"/>
              </a:ext>
            </a:extLst>
          </p:cNvPr>
          <p:cNvSpPr>
            <a:spLocks noGrp="1"/>
          </p:cNvSpPr>
          <p:nvPr>
            <p:ph type="sldNum" sz="quarter" idx="12"/>
          </p:nvPr>
        </p:nvSpPr>
        <p:spPr/>
        <p:txBody>
          <a:bodyPr/>
          <a:lstStyle/>
          <a:p>
            <a:fld id="{1A354A02-4143-4A2E-9262-E858B0339A63}" type="slidenum">
              <a:rPr lang="en-US" smtClean="0"/>
              <a:t>‹#›</a:t>
            </a:fld>
            <a:endParaRPr lang="en-US"/>
          </a:p>
        </p:txBody>
      </p:sp>
    </p:spTree>
    <p:extLst>
      <p:ext uri="{BB962C8B-B14F-4D97-AF65-F5344CB8AC3E}">
        <p14:creationId xmlns:p14="http://schemas.microsoft.com/office/powerpoint/2010/main" val="726110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1EC3A-09E8-4F9E-A54F-DB03BC89F1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0CC9A2D-65F6-4E52-B709-C2DBA5A2BA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3E689F7-91B3-49BC-80B3-C793D7A528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E0C8875-4340-4A34-9A4E-332CEDF2A436}"/>
              </a:ext>
            </a:extLst>
          </p:cNvPr>
          <p:cNvSpPr>
            <a:spLocks noGrp="1"/>
          </p:cNvSpPr>
          <p:nvPr>
            <p:ph type="dt" sz="half" idx="10"/>
          </p:nvPr>
        </p:nvSpPr>
        <p:spPr/>
        <p:txBody>
          <a:bodyPr/>
          <a:lstStyle/>
          <a:p>
            <a:fld id="{726AEA06-E58A-4667-8B23-8A47EB2BE567}" type="datetimeFigureOut">
              <a:rPr lang="en-US" smtClean="0"/>
              <a:t>6/14/2021</a:t>
            </a:fld>
            <a:endParaRPr lang="en-US"/>
          </a:p>
        </p:txBody>
      </p:sp>
      <p:sp>
        <p:nvSpPr>
          <p:cNvPr id="6" name="Footer Placeholder 5">
            <a:extLst>
              <a:ext uri="{FF2B5EF4-FFF2-40B4-BE49-F238E27FC236}">
                <a16:creationId xmlns:a16="http://schemas.microsoft.com/office/drawing/2014/main" id="{0820C016-F74D-4EA7-B048-656D7CF635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8F744E-8A44-4BED-8A97-90022227311A}"/>
              </a:ext>
            </a:extLst>
          </p:cNvPr>
          <p:cNvSpPr>
            <a:spLocks noGrp="1"/>
          </p:cNvSpPr>
          <p:nvPr>
            <p:ph type="sldNum" sz="quarter" idx="12"/>
          </p:nvPr>
        </p:nvSpPr>
        <p:spPr/>
        <p:txBody>
          <a:bodyPr/>
          <a:lstStyle/>
          <a:p>
            <a:fld id="{1A354A02-4143-4A2E-9262-E858B0339A63}" type="slidenum">
              <a:rPr lang="en-US" smtClean="0"/>
              <a:t>‹#›</a:t>
            </a:fld>
            <a:endParaRPr lang="en-US"/>
          </a:p>
        </p:txBody>
      </p:sp>
    </p:spTree>
    <p:extLst>
      <p:ext uri="{BB962C8B-B14F-4D97-AF65-F5344CB8AC3E}">
        <p14:creationId xmlns:p14="http://schemas.microsoft.com/office/powerpoint/2010/main" val="1547933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C09D1F2-A456-4F39-9CE2-67230E17C2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5F0CE6C-1B7F-4025-A5F0-56F9C7A61F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9D323E-BBD1-4106-B8EF-112CF29009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6AEA06-E58A-4667-8B23-8A47EB2BE567}" type="datetimeFigureOut">
              <a:rPr lang="en-US" smtClean="0"/>
              <a:t>6/14/2021</a:t>
            </a:fld>
            <a:endParaRPr lang="en-US"/>
          </a:p>
        </p:txBody>
      </p:sp>
      <p:sp>
        <p:nvSpPr>
          <p:cNvPr id="5" name="Footer Placeholder 4">
            <a:extLst>
              <a:ext uri="{FF2B5EF4-FFF2-40B4-BE49-F238E27FC236}">
                <a16:creationId xmlns:a16="http://schemas.microsoft.com/office/drawing/2014/main" id="{423E00DC-3F40-441C-B274-534742977A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E4BEE91-B024-416D-B63E-F5F3E3F443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54A02-4143-4A2E-9262-E858B0339A63}" type="slidenum">
              <a:rPr lang="en-US" smtClean="0"/>
              <a:t>‹#›</a:t>
            </a:fld>
            <a:endParaRPr lang="en-US"/>
          </a:p>
        </p:txBody>
      </p:sp>
    </p:spTree>
    <p:extLst>
      <p:ext uri="{BB962C8B-B14F-4D97-AF65-F5344CB8AC3E}">
        <p14:creationId xmlns:p14="http://schemas.microsoft.com/office/powerpoint/2010/main" val="2614888863"/>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58C77-DABD-488D-8183-991BD544A593}"/>
              </a:ext>
            </a:extLst>
          </p:cNvPr>
          <p:cNvSpPr>
            <a:spLocks noGrp="1"/>
          </p:cNvSpPr>
          <p:nvPr>
            <p:ph type="ctrTitle"/>
          </p:nvPr>
        </p:nvSpPr>
        <p:spPr/>
        <p:txBody>
          <a:bodyPr/>
          <a:lstStyle/>
          <a:p>
            <a:r>
              <a:rPr lang="en-US" dirty="0"/>
              <a:t>SMCCCD Student Survey on Return to Campus – Take 2</a:t>
            </a:r>
          </a:p>
        </p:txBody>
      </p:sp>
      <p:sp>
        <p:nvSpPr>
          <p:cNvPr id="3" name="Subtitle 2">
            <a:extLst>
              <a:ext uri="{FF2B5EF4-FFF2-40B4-BE49-F238E27FC236}">
                <a16:creationId xmlns:a16="http://schemas.microsoft.com/office/drawing/2014/main" id="{240EE2C8-C76E-4DD8-A963-1FD2B1C673B2}"/>
              </a:ext>
            </a:extLst>
          </p:cNvPr>
          <p:cNvSpPr>
            <a:spLocks noGrp="1"/>
          </p:cNvSpPr>
          <p:nvPr>
            <p:ph type="subTitle" idx="1"/>
          </p:nvPr>
        </p:nvSpPr>
        <p:spPr/>
        <p:txBody>
          <a:bodyPr>
            <a:normAutofit/>
          </a:bodyPr>
          <a:lstStyle/>
          <a:p>
            <a:r>
              <a:rPr lang="en-US" sz="4000" dirty="0"/>
              <a:t>Conducted May 2021</a:t>
            </a:r>
          </a:p>
        </p:txBody>
      </p:sp>
    </p:spTree>
    <p:extLst>
      <p:ext uri="{BB962C8B-B14F-4D97-AF65-F5344CB8AC3E}">
        <p14:creationId xmlns:p14="http://schemas.microsoft.com/office/powerpoint/2010/main" val="3861070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E7069-1B40-45A3-B15D-F552698BF797}"/>
              </a:ext>
            </a:extLst>
          </p:cNvPr>
          <p:cNvSpPr>
            <a:spLocks noGrp="1"/>
          </p:cNvSpPr>
          <p:nvPr>
            <p:ph type="title"/>
          </p:nvPr>
        </p:nvSpPr>
        <p:spPr>
          <a:xfrm>
            <a:off x="838200" y="365125"/>
            <a:ext cx="11004176" cy="1325563"/>
          </a:xfrm>
        </p:spPr>
        <p:txBody>
          <a:bodyPr>
            <a:normAutofit/>
          </a:bodyPr>
          <a:lstStyle/>
          <a:p>
            <a:r>
              <a:rPr lang="en-US" sz="4000" dirty="0"/>
              <a:t>Neary ¼ of SMCCCD Students Completed the Survey</a:t>
            </a:r>
          </a:p>
        </p:txBody>
      </p:sp>
      <p:sp>
        <p:nvSpPr>
          <p:cNvPr id="5" name="Content Placeholder 4">
            <a:extLst>
              <a:ext uri="{FF2B5EF4-FFF2-40B4-BE49-F238E27FC236}">
                <a16:creationId xmlns:a16="http://schemas.microsoft.com/office/drawing/2014/main" id="{869E8D41-7441-47A9-97A1-33C74E93657D}"/>
              </a:ext>
            </a:extLst>
          </p:cNvPr>
          <p:cNvSpPr>
            <a:spLocks noGrp="1"/>
          </p:cNvSpPr>
          <p:nvPr>
            <p:ph idx="1"/>
          </p:nvPr>
        </p:nvSpPr>
        <p:spPr>
          <a:xfrm>
            <a:off x="838199" y="1825624"/>
            <a:ext cx="11004175" cy="4924799"/>
          </a:xfrm>
        </p:spPr>
        <p:txBody>
          <a:bodyPr>
            <a:normAutofit/>
          </a:bodyPr>
          <a:lstStyle/>
          <a:p>
            <a:pPr marL="0" indent="0">
              <a:buNone/>
            </a:pPr>
            <a:r>
              <a:rPr lang="en-US" dirty="0"/>
              <a:t>23% Overall SMCCCD Response Rate</a:t>
            </a:r>
          </a:p>
          <a:p>
            <a:pPr marL="457200" lvl="1" indent="0">
              <a:spcBef>
                <a:spcPts val="1200"/>
              </a:spcBef>
              <a:buNone/>
            </a:pPr>
            <a:r>
              <a:rPr lang="en-US" dirty="0"/>
              <a:t>27% of Cañada students completed the survey</a:t>
            </a:r>
          </a:p>
          <a:p>
            <a:pPr marL="457200" lvl="1" indent="0">
              <a:spcBef>
                <a:spcPts val="1200"/>
              </a:spcBef>
              <a:buNone/>
            </a:pPr>
            <a:r>
              <a:rPr lang="en-US" dirty="0"/>
              <a:t>26% of CSM students completed the survey </a:t>
            </a:r>
          </a:p>
          <a:p>
            <a:pPr marL="457200" lvl="1" indent="0">
              <a:spcBef>
                <a:spcPts val="1200"/>
              </a:spcBef>
              <a:buNone/>
            </a:pPr>
            <a:r>
              <a:rPr lang="en-US" dirty="0"/>
              <a:t>19% of Skyline students completed the survey</a:t>
            </a:r>
          </a:p>
          <a:p>
            <a:pPr marL="0" indent="0">
              <a:spcBef>
                <a:spcPts val="1200"/>
              </a:spcBef>
              <a:buNone/>
            </a:pPr>
            <a:endParaRPr lang="en-US" dirty="0"/>
          </a:p>
          <a:p>
            <a:pPr marL="0" indent="0">
              <a:buNone/>
            </a:pPr>
            <a:r>
              <a:rPr lang="en-US" dirty="0"/>
              <a:t>Representation</a:t>
            </a:r>
          </a:p>
          <a:p>
            <a:pPr lvl="1">
              <a:spcAft>
                <a:spcPts val="1200"/>
              </a:spcAft>
            </a:pPr>
            <a:r>
              <a:rPr lang="en-US" sz="2200" dirty="0"/>
              <a:t>Survey representation for all race/ethnicity groups is similar to student population</a:t>
            </a:r>
          </a:p>
          <a:p>
            <a:pPr lvl="1">
              <a:spcAft>
                <a:spcPts val="1200"/>
              </a:spcAft>
            </a:pPr>
            <a:r>
              <a:rPr lang="en-US" sz="2200" dirty="0"/>
              <a:t>Women are overrepresented (64% of survey sample vs. 55% of student population)</a:t>
            </a:r>
          </a:p>
          <a:p>
            <a:pPr lvl="1">
              <a:spcAft>
                <a:spcPts val="1200"/>
              </a:spcAft>
            </a:pPr>
            <a:r>
              <a:rPr lang="en-US" sz="2200" dirty="0"/>
              <a:t>Low-income students are overrepresented (35% of sample vs. 29% of population)</a:t>
            </a:r>
          </a:p>
          <a:p>
            <a:pPr marL="457200" lvl="1" indent="0">
              <a:buNone/>
            </a:pPr>
            <a:r>
              <a:rPr lang="en-US" dirty="0"/>
              <a:t>	</a:t>
            </a:r>
          </a:p>
        </p:txBody>
      </p:sp>
    </p:spTree>
    <p:extLst>
      <p:ext uri="{BB962C8B-B14F-4D97-AF65-F5344CB8AC3E}">
        <p14:creationId xmlns:p14="http://schemas.microsoft.com/office/powerpoint/2010/main" val="1959775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767E5-A595-44F9-A55C-A4B5F1410E79}"/>
              </a:ext>
            </a:extLst>
          </p:cNvPr>
          <p:cNvSpPr>
            <a:spLocks noGrp="1"/>
          </p:cNvSpPr>
          <p:nvPr>
            <p:ph type="title"/>
          </p:nvPr>
        </p:nvSpPr>
        <p:spPr/>
        <p:txBody>
          <a:bodyPr/>
          <a:lstStyle/>
          <a:p>
            <a:r>
              <a:rPr lang="en-US" dirty="0"/>
              <a:t>Survey Introduction </a:t>
            </a:r>
          </a:p>
        </p:txBody>
      </p:sp>
      <p:sp>
        <p:nvSpPr>
          <p:cNvPr id="3" name="Content Placeholder 2">
            <a:extLst>
              <a:ext uri="{FF2B5EF4-FFF2-40B4-BE49-F238E27FC236}">
                <a16:creationId xmlns:a16="http://schemas.microsoft.com/office/drawing/2014/main" id="{D4D1ED65-100C-43A4-ABE2-E98589007643}"/>
              </a:ext>
            </a:extLst>
          </p:cNvPr>
          <p:cNvSpPr>
            <a:spLocks noGrp="1"/>
          </p:cNvSpPr>
          <p:nvPr>
            <p:ph idx="1"/>
          </p:nvPr>
        </p:nvSpPr>
        <p:spPr/>
        <p:txBody>
          <a:bodyPr>
            <a:normAutofit lnSpcReduction="10000"/>
          </a:bodyPr>
          <a:lstStyle/>
          <a:p>
            <a:pPr marL="0" indent="0">
              <a:buNone/>
            </a:pPr>
            <a:r>
              <a:rPr lang="en-US" sz="3200" dirty="0"/>
              <a:t>“The three Colleges of the San Mateo County Community College District (SMCCCD) – Cañada College, College of San Mateo and Skyline College – would like your input as we make the preparations for additional return of in-person classes for Fall 2021.”</a:t>
            </a:r>
          </a:p>
          <a:p>
            <a:pPr marL="0" indent="0">
              <a:buNone/>
            </a:pPr>
            <a:endParaRPr lang="en-US" sz="3200" dirty="0"/>
          </a:p>
          <a:p>
            <a:pPr marL="0" indent="0">
              <a:buNone/>
            </a:pPr>
            <a:r>
              <a:rPr lang="en-US" sz="3200" dirty="0"/>
              <a:t>“We understand that factors impacting COVID recovery may change in the coming months. In order to inform our recovery planning, we are asking that you respond to the questions below based on how you are feeling now.”</a:t>
            </a:r>
          </a:p>
          <a:p>
            <a:endParaRPr lang="en-US" sz="3200" dirty="0"/>
          </a:p>
        </p:txBody>
      </p:sp>
    </p:spTree>
    <p:extLst>
      <p:ext uri="{BB962C8B-B14F-4D97-AF65-F5344CB8AC3E}">
        <p14:creationId xmlns:p14="http://schemas.microsoft.com/office/powerpoint/2010/main" val="135212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E96EC-2D0C-468E-A8B8-1670265011F6}"/>
              </a:ext>
            </a:extLst>
          </p:cNvPr>
          <p:cNvSpPr>
            <a:spLocks noGrp="1"/>
          </p:cNvSpPr>
          <p:nvPr>
            <p:ph type="title"/>
          </p:nvPr>
        </p:nvSpPr>
        <p:spPr>
          <a:xfrm>
            <a:off x="600304" y="157797"/>
            <a:ext cx="10991389" cy="1325563"/>
          </a:xfrm>
        </p:spPr>
        <p:txBody>
          <a:bodyPr>
            <a:noAutofit/>
          </a:bodyPr>
          <a:lstStyle/>
          <a:p>
            <a:r>
              <a:rPr lang="en-US" sz="3600" dirty="0"/>
              <a:t>SMCCCD students are more than 2x as likely to prefer  online classes than face to face classes in Fall 2021</a:t>
            </a:r>
          </a:p>
        </p:txBody>
      </p:sp>
      <p:pic>
        <p:nvPicPr>
          <p:cNvPr id="9" name="Picture 8">
            <a:extLst>
              <a:ext uri="{FF2B5EF4-FFF2-40B4-BE49-F238E27FC236}">
                <a16:creationId xmlns:a16="http://schemas.microsoft.com/office/drawing/2014/main" id="{CE856A93-433D-4B55-9D6A-6E44C991455D}"/>
              </a:ext>
            </a:extLst>
          </p:cNvPr>
          <p:cNvPicPr>
            <a:picLocks noChangeAspect="1"/>
          </p:cNvPicPr>
          <p:nvPr/>
        </p:nvPicPr>
        <p:blipFill>
          <a:blip r:embed="rId3"/>
          <a:stretch>
            <a:fillRect/>
          </a:stretch>
        </p:blipFill>
        <p:spPr>
          <a:xfrm>
            <a:off x="1965215" y="1483360"/>
            <a:ext cx="8566249" cy="5042362"/>
          </a:xfrm>
          <a:prstGeom prst="rect">
            <a:avLst/>
          </a:prstGeom>
        </p:spPr>
      </p:pic>
    </p:spTree>
    <p:extLst>
      <p:ext uri="{BB962C8B-B14F-4D97-AF65-F5344CB8AC3E}">
        <p14:creationId xmlns:p14="http://schemas.microsoft.com/office/powerpoint/2010/main" val="1805657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E96EC-2D0C-468E-A8B8-1670265011F6}"/>
              </a:ext>
            </a:extLst>
          </p:cNvPr>
          <p:cNvSpPr>
            <a:spLocks noGrp="1"/>
          </p:cNvSpPr>
          <p:nvPr>
            <p:ph type="title"/>
          </p:nvPr>
        </p:nvSpPr>
        <p:spPr>
          <a:xfrm>
            <a:off x="629770" y="288448"/>
            <a:ext cx="11155830" cy="1325563"/>
          </a:xfrm>
        </p:spPr>
        <p:txBody>
          <a:bodyPr>
            <a:noAutofit/>
          </a:bodyPr>
          <a:lstStyle/>
          <a:p>
            <a:r>
              <a:rPr lang="en-US" sz="3600" dirty="0"/>
              <a:t>Female students report a significantly higher preference for online instruction this fall, compared with male students</a:t>
            </a:r>
          </a:p>
        </p:txBody>
      </p:sp>
      <p:graphicFrame>
        <p:nvGraphicFramePr>
          <p:cNvPr id="6" name="Chart 5">
            <a:extLst>
              <a:ext uri="{FF2B5EF4-FFF2-40B4-BE49-F238E27FC236}">
                <a16:creationId xmlns:a16="http://schemas.microsoft.com/office/drawing/2014/main" id="{DF31253F-BE2D-47CE-83B3-BA46813EA6E6}"/>
              </a:ext>
            </a:extLst>
          </p:cNvPr>
          <p:cNvGraphicFramePr>
            <a:graphicFrameLocks/>
          </p:cNvGraphicFramePr>
          <p:nvPr>
            <p:extLst>
              <p:ext uri="{D42A27DB-BD31-4B8C-83A1-F6EECF244321}">
                <p14:modId xmlns:p14="http://schemas.microsoft.com/office/powerpoint/2010/main" val="2375404957"/>
              </p:ext>
            </p:extLst>
          </p:nvPr>
        </p:nvGraphicFramePr>
        <p:xfrm>
          <a:off x="506032" y="2306871"/>
          <a:ext cx="7223337" cy="449040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a:extLst>
              <a:ext uri="{FF2B5EF4-FFF2-40B4-BE49-F238E27FC236}">
                <a16:creationId xmlns:a16="http://schemas.microsoft.com/office/drawing/2014/main" id="{4EC61A74-BFE9-47F1-9A07-CEA0B89F4921}"/>
              </a:ext>
            </a:extLst>
          </p:cNvPr>
          <p:cNvGraphicFramePr>
            <a:graphicFrameLocks/>
          </p:cNvGraphicFramePr>
          <p:nvPr>
            <p:extLst>
              <p:ext uri="{D42A27DB-BD31-4B8C-83A1-F6EECF244321}">
                <p14:modId xmlns:p14="http://schemas.microsoft.com/office/powerpoint/2010/main" val="2601816838"/>
              </p:ext>
            </p:extLst>
          </p:nvPr>
        </p:nvGraphicFramePr>
        <p:xfrm>
          <a:off x="7306234" y="2264988"/>
          <a:ext cx="4604871" cy="4436614"/>
        </p:xfrm>
        <a:graphic>
          <a:graphicData uri="http://schemas.openxmlformats.org/drawingml/2006/chart">
            <c:chart xmlns:c="http://schemas.openxmlformats.org/drawingml/2006/chart" xmlns:r="http://schemas.openxmlformats.org/officeDocument/2006/relationships" r:id="rId4"/>
          </a:graphicData>
        </a:graphic>
      </p:graphicFrame>
      <p:sp>
        <p:nvSpPr>
          <p:cNvPr id="3" name="TextBox 2">
            <a:extLst>
              <a:ext uri="{FF2B5EF4-FFF2-40B4-BE49-F238E27FC236}">
                <a16:creationId xmlns:a16="http://schemas.microsoft.com/office/drawing/2014/main" id="{405F8D80-4BCE-4C8C-B8E1-9FE196EE34DB}"/>
              </a:ext>
            </a:extLst>
          </p:cNvPr>
          <p:cNvSpPr txBox="1"/>
          <p:nvPr/>
        </p:nvSpPr>
        <p:spPr>
          <a:xfrm>
            <a:off x="2184727" y="1736779"/>
            <a:ext cx="7733784" cy="430887"/>
          </a:xfrm>
          <a:prstGeom prst="rect">
            <a:avLst/>
          </a:prstGeom>
          <a:noFill/>
        </p:spPr>
        <p:txBody>
          <a:bodyPr wrap="none" rtlCol="0">
            <a:spAutoFit/>
          </a:bodyPr>
          <a:lstStyle/>
          <a:p>
            <a:r>
              <a:rPr lang="en-US" sz="2200" b="1" i="1" dirty="0">
                <a:solidFill>
                  <a:schemeClr val="tx1">
                    <a:lumMod val="65000"/>
                    <a:lumOff val="35000"/>
                  </a:schemeClr>
                </a:solidFill>
              </a:rPr>
              <a:t>Q. This Fall, would you prefer to take classes in-person or online?</a:t>
            </a:r>
          </a:p>
        </p:txBody>
      </p:sp>
    </p:spTree>
    <p:extLst>
      <p:ext uri="{BB962C8B-B14F-4D97-AF65-F5344CB8AC3E}">
        <p14:creationId xmlns:p14="http://schemas.microsoft.com/office/powerpoint/2010/main" val="2939774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A1A76-290C-4C4C-9CC2-0166C54BC69A}"/>
              </a:ext>
            </a:extLst>
          </p:cNvPr>
          <p:cNvSpPr>
            <a:spLocks noGrp="1"/>
          </p:cNvSpPr>
          <p:nvPr>
            <p:ph type="title"/>
          </p:nvPr>
        </p:nvSpPr>
        <p:spPr>
          <a:xfrm>
            <a:off x="685799" y="203760"/>
            <a:ext cx="11040035" cy="1325563"/>
          </a:xfrm>
        </p:spPr>
        <p:txBody>
          <a:bodyPr>
            <a:normAutofit fontScale="90000"/>
          </a:bodyPr>
          <a:lstStyle/>
          <a:p>
            <a:r>
              <a:rPr lang="en-US" sz="4000" dirty="0"/>
              <a:t>Among race/ethnicity groups, white students report the greatest preference (29%) for in-person classes in Fall 2021</a:t>
            </a:r>
          </a:p>
        </p:txBody>
      </p:sp>
      <p:pic>
        <p:nvPicPr>
          <p:cNvPr id="3" name="Picture 2">
            <a:extLst>
              <a:ext uri="{FF2B5EF4-FFF2-40B4-BE49-F238E27FC236}">
                <a16:creationId xmlns:a16="http://schemas.microsoft.com/office/drawing/2014/main" id="{D4777CC6-F658-4D94-B9B5-F4C9B53D4244}"/>
              </a:ext>
            </a:extLst>
          </p:cNvPr>
          <p:cNvPicPr>
            <a:picLocks noChangeAspect="1"/>
          </p:cNvPicPr>
          <p:nvPr/>
        </p:nvPicPr>
        <p:blipFill>
          <a:blip r:embed="rId3"/>
          <a:stretch>
            <a:fillRect/>
          </a:stretch>
        </p:blipFill>
        <p:spPr>
          <a:xfrm>
            <a:off x="1939914" y="1604682"/>
            <a:ext cx="8517416" cy="5090695"/>
          </a:xfrm>
          <a:prstGeom prst="rect">
            <a:avLst/>
          </a:prstGeom>
        </p:spPr>
      </p:pic>
    </p:spTree>
    <p:extLst>
      <p:ext uri="{BB962C8B-B14F-4D97-AF65-F5344CB8AC3E}">
        <p14:creationId xmlns:p14="http://schemas.microsoft.com/office/powerpoint/2010/main" val="125733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3F4AB-4B04-4ABD-B689-8D07F3840BBE}"/>
              </a:ext>
            </a:extLst>
          </p:cNvPr>
          <p:cNvSpPr>
            <a:spLocks noGrp="1"/>
          </p:cNvSpPr>
          <p:nvPr>
            <p:ph type="title"/>
          </p:nvPr>
        </p:nvSpPr>
        <p:spPr>
          <a:xfrm>
            <a:off x="838199" y="233082"/>
            <a:ext cx="11035553" cy="1325563"/>
          </a:xfrm>
        </p:spPr>
        <p:txBody>
          <a:bodyPr>
            <a:noAutofit/>
          </a:bodyPr>
          <a:lstStyle/>
          <a:p>
            <a:r>
              <a:rPr lang="en-US" sz="3600" dirty="0"/>
              <a:t>Our most vulnerable student groups report a strong preference for online instruction</a:t>
            </a:r>
          </a:p>
        </p:txBody>
      </p:sp>
      <p:pic>
        <p:nvPicPr>
          <p:cNvPr id="3" name="Picture 2">
            <a:extLst>
              <a:ext uri="{FF2B5EF4-FFF2-40B4-BE49-F238E27FC236}">
                <a16:creationId xmlns:a16="http://schemas.microsoft.com/office/drawing/2014/main" id="{7BF3C4A2-63CD-4788-A243-53EE3C14D169}"/>
              </a:ext>
            </a:extLst>
          </p:cNvPr>
          <p:cNvPicPr>
            <a:picLocks noChangeAspect="1"/>
          </p:cNvPicPr>
          <p:nvPr/>
        </p:nvPicPr>
        <p:blipFill>
          <a:blip r:embed="rId3"/>
          <a:stretch>
            <a:fillRect/>
          </a:stretch>
        </p:blipFill>
        <p:spPr>
          <a:xfrm>
            <a:off x="1554550" y="1712259"/>
            <a:ext cx="9599785" cy="4912659"/>
          </a:xfrm>
          <a:prstGeom prst="rect">
            <a:avLst/>
          </a:prstGeom>
        </p:spPr>
      </p:pic>
    </p:spTree>
    <p:extLst>
      <p:ext uri="{BB962C8B-B14F-4D97-AF65-F5344CB8AC3E}">
        <p14:creationId xmlns:p14="http://schemas.microsoft.com/office/powerpoint/2010/main" val="783751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72CDF-E0E6-46C3-9CE5-B6A776608AC1}"/>
              </a:ext>
            </a:extLst>
          </p:cNvPr>
          <p:cNvSpPr>
            <a:spLocks noGrp="1"/>
          </p:cNvSpPr>
          <p:nvPr>
            <p:ph type="title"/>
          </p:nvPr>
        </p:nvSpPr>
        <p:spPr>
          <a:xfrm>
            <a:off x="838200" y="315819"/>
            <a:ext cx="10515600" cy="1325563"/>
          </a:xfrm>
        </p:spPr>
        <p:txBody>
          <a:bodyPr>
            <a:noAutofit/>
          </a:bodyPr>
          <a:lstStyle/>
          <a:p>
            <a:r>
              <a:rPr lang="en-US" sz="3600" dirty="0"/>
              <a:t>All students who planned to attend in the fall were asked to indicate “</a:t>
            </a:r>
            <a:r>
              <a:rPr lang="en-US" sz="3600" b="1" dirty="0"/>
              <a:t>the types of courses you would most like to take in-person rather than online</a:t>
            </a:r>
            <a:r>
              <a:rPr lang="en-US" sz="3600" dirty="0"/>
              <a:t>”</a:t>
            </a:r>
          </a:p>
        </p:txBody>
      </p:sp>
      <p:pic>
        <p:nvPicPr>
          <p:cNvPr id="3" name="Picture 2">
            <a:extLst>
              <a:ext uri="{FF2B5EF4-FFF2-40B4-BE49-F238E27FC236}">
                <a16:creationId xmlns:a16="http://schemas.microsoft.com/office/drawing/2014/main" id="{A7EF7A88-A360-41B2-88E5-E031FD7D53FF}"/>
              </a:ext>
            </a:extLst>
          </p:cNvPr>
          <p:cNvPicPr>
            <a:picLocks noChangeAspect="1"/>
          </p:cNvPicPr>
          <p:nvPr/>
        </p:nvPicPr>
        <p:blipFill>
          <a:blip r:embed="rId3"/>
          <a:stretch>
            <a:fillRect/>
          </a:stretch>
        </p:blipFill>
        <p:spPr>
          <a:xfrm>
            <a:off x="1643134" y="1748118"/>
            <a:ext cx="8759252" cy="4997823"/>
          </a:xfrm>
          <a:prstGeom prst="rect">
            <a:avLst/>
          </a:prstGeom>
        </p:spPr>
      </p:pic>
    </p:spTree>
    <p:extLst>
      <p:ext uri="{BB962C8B-B14F-4D97-AF65-F5344CB8AC3E}">
        <p14:creationId xmlns:p14="http://schemas.microsoft.com/office/powerpoint/2010/main" val="1953401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72CDF-E0E6-46C3-9CE5-B6A776608AC1}"/>
              </a:ext>
            </a:extLst>
          </p:cNvPr>
          <p:cNvSpPr>
            <a:spLocks noGrp="1"/>
          </p:cNvSpPr>
          <p:nvPr>
            <p:ph type="title"/>
          </p:nvPr>
        </p:nvSpPr>
        <p:spPr>
          <a:xfrm>
            <a:off x="569259" y="80683"/>
            <a:ext cx="11053482" cy="1325563"/>
          </a:xfrm>
        </p:spPr>
        <p:txBody>
          <a:bodyPr>
            <a:noAutofit/>
          </a:bodyPr>
          <a:lstStyle/>
          <a:p>
            <a:r>
              <a:rPr lang="en-US" sz="3600" dirty="0"/>
              <a:t>Q: Please select the types of courses you would most like to take in-person rather than online </a:t>
            </a:r>
            <a:r>
              <a:rPr lang="en-US" sz="3200" dirty="0"/>
              <a:t>(select all that apply)</a:t>
            </a:r>
            <a:endParaRPr lang="en-US" sz="3600" dirty="0"/>
          </a:p>
        </p:txBody>
      </p:sp>
      <p:pic>
        <p:nvPicPr>
          <p:cNvPr id="5" name="Picture 4">
            <a:extLst>
              <a:ext uri="{FF2B5EF4-FFF2-40B4-BE49-F238E27FC236}">
                <a16:creationId xmlns:a16="http://schemas.microsoft.com/office/drawing/2014/main" id="{41C9FB67-9B7D-4FE1-B8A9-17B05957CD3E}"/>
              </a:ext>
            </a:extLst>
          </p:cNvPr>
          <p:cNvPicPr>
            <a:picLocks noChangeAspect="1"/>
          </p:cNvPicPr>
          <p:nvPr/>
        </p:nvPicPr>
        <p:blipFill>
          <a:blip r:embed="rId3"/>
          <a:stretch>
            <a:fillRect/>
          </a:stretch>
        </p:blipFill>
        <p:spPr>
          <a:xfrm>
            <a:off x="1008528" y="1347262"/>
            <a:ext cx="10058401" cy="5430055"/>
          </a:xfrm>
          <a:prstGeom prst="rect">
            <a:avLst/>
          </a:prstGeom>
        </p:spPr>
      </p:pic>
    </p:spTree>
    <p:extLst>
      <p:ext uri="{BB962C8B-B14F-4D97-AF65-F5344CB8AC3E}">
        <p14:creationId xmlns:p14="http://schemas.microsoft.com/office/powerpoint/2010/main" val="31271970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9551A415522C74CB2195B1A777E9A7C" ma:contentTypeVersion="13" ma:contentTypeDescription="Create a new document." ma:contentTypeScope="" ma:versionID="618bc19bae1ae606cfd6804c8e2176d6">
  <xsd:schema xmlns:xsd="http://www.w3.org/2001/XMLSchema" xmlns:xs="http://www.w3.org/2001/XMLSchema" xmlns:p="http://schemas.microsoft.com/office/2006/metadata/properties" xmlns:ns3="2bc55ecc-363e-43e9-bfac-4ba2e86f45ee" xmlns:ns4="bb5bbb0b-6c89-44d7-be61-0adfe653f983" targetNamespace="http://schemas.microsoft.com/office/2006/metadata/properties" ma:root="true" ma:fieldsID="e0599e1f8396ab867dd6a01ab5d3ef8a" ns3:_="" ns4:_="">
    <xsd:import namespace="2bc55ecc-363e-43e9-bfac-4ba2e86f45ee"/>
    <xsd:import namespace="bb5bbb0b-6c89-44d7-be61-0adfe653f9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c55ecc-363e-43e9-bfac-4ba2e86f45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b5bbb0b-6c89-44d7-be61-0adfe653f9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C84FFB9-A027-4A1D-8290-7047949251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c55ecc-363e-43e9-bfac-4ba2e86f45ee"/>
    <ds:schemaRef ds:uri="bb5bbb0b-6c89-44d7-be61-0adfe653f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B037E71-DC71-4868-A45C-2086C28E1E6F}">
  <ds:schemaRefs>
    <ds:schemaRef ds:uri="http://schemas.microsoft.com/sharepoint/v3/contenttype/forms"/>
  </ds:schemaRefs>
</ds:datastoreItem>
</file>

<file path=customXml/itemProps3.xml><?xml version="1.0" encoding="utf-8"?>
<ds:datastoreItem xmlns:ds="http://schemas.openxmlformats.org/officeDocument/2006/customXml" ds:itemID="{5C790E26-42F0-482B-95D0-8CBA0BF2731C}">
  <ds:schemaRefs>
    <ds:schemaRef ds:uri="http://schemas.microsoft.com/office/2006/documentManagement/types"/>
    <ds:schemaRef ds:uri="http://www.w3.org/XML/1998/namespace"/>
    <ds:schemaRef ds:uri="http://purl.org/dc/terms/"/>
    <ds:schemaRef ds:uri="http://purl.org/dc/dcmitype/"/>
    <ds:schemaRef ds:uri="http://purl.org/dc/elements/1.1/"/>
    <ds:schemaRef ds:uri="http://schemas.microsoft.com/office/infopath/2007/PartnerControls"/>
    <ds:schemaRef ds:uri="http://schemas.openxmlformats.org/package/2006/metadata/core-properties"/>
    <ds:schemaRef ds:uri="bb5bbb0b-6c89-44d7-be61-0adfe653f983"/>
    <ds:schemaRef ds:uri="2bc55ecc-363e-43e9-bfac-4ba2e86f45ee"/>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3852</TotalTime>
  <Words>367</Words>
  <Application>Microsoft Office PowerPoint</Application>
  <PresentationFormat>Widescreen</PresentationFormat>
  <Paragraphs>40</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SMCCCD Student Survey on Return to Campus – Take 2</vt:lpstr>
      <vt:lpstr>Neary ¼ of SMCCCD Students Completed the Survey</vt:lpstr>
      <vt:lpstr>Survey Introduction </vt:lpstr>
      <vt:lpstr>SMCCCD students are more than 2x as likely to prefer  online classes than face to face classes in Fall 2021</vt:lpstr>
      <vt:lpstr>Female students report a significantly higher preference for online instruction this fall, compared with male students</vt:lpstr>
      <vt:lpstr>Among race/ethnicity groups, white students report the greatest preference (29%) for in-person classes in Fall 2021</vt:lpstr>
      <vt:lpstr>Our most vulnerable student groups report a strong preference for online instruction</vt:lpstr>
      <vt:lpstr>All students who planned to attend in the fall were asked to indicate “the types of courses you would most like to take in-person rather than online”</vt:lpstr>
      <vt:lpstr>Q: Please select the types of courses you would most like to take in-person rather than online (select all that apply)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SMCCCD Student Survey on Return to Campus</dc:title>
  <dc:creator>Vargas, Ingrid</dc:creator>
  <cp:lastModifiedBy>Engel, Karen</cp:lastModifiedBy>
  <cp:revision>78</cp:revision>
  <dcterms:created xsi:type="dcterms:W3CDTF">2021-05-09T22:24:13Z</dcterms:created>
  <dcterms:modified xsi:type="dcterms:W3CDTF">2021-06-14T18:54:01Z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0x01010029551A415522C74CB2195B1A777E9A7C</vt:lpwstr>
  </property>
</Properties>
</file>