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ink/ink1.xml" ContentType="application/inkml+xml"/>
  <Override PartName="/ppt/notesSlides/notesSlide14.xml" ContentType="application/vnd.openxmlformats-officedocument.presentationml.notesSlide+xml"/>
  <Override PartName="/ppt/ink/ink2.xml" ContentType="application/inkml+xml"/>
  <Override PartName="/ppt/notesSlides/notesSlide15.xml" ContentType="application/vnd.openxmlformats-officedocument.presentationml.notesSlide+xml"/>
  <Override PartName="/ppt/ink/ink3.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notesMasterIdLst>
    <p:notesMasterId r:id="rId25"/>
  </p:notesMasterIdLst>
  <p:sldIdLst>
    <p:sldId id="256" r:id="rId5"/>
    <p:sldId id="276" r:id="rId6"/>
    <p:sldId id="279" r:id="rId7"/>
    <p:sldId id="280" r:id="rId8"/>
    <p:sldId id="259" r:id="rId9"/>
    <p:sldId id="266" r:id="rId10"/>
    <p:sldId id="268" r:id="rId11"/>
    <p:sldId id="269" r:id="rId12"/>
    <p:sldId id="261" r:id="rId13"/>
    <p:sldId id="260" r:id="rId14"/>
    <p:sldId id="262" r:id="rId15"/>
    <p:sldId id="263" r:id="rId16"/>
    <p:sldId id="265" r:id="rId17"/>
    <p:sldId id="270" r:id="rId18"/>
    <p:sldId id="271" r:id="rId19"/>
    <p:sldId id="283" r:id="rId20"/>
    <p:sldId id="272" r:id="rId21"/>
    <p:sldId id="275" r:id="rId22"/>
    <p:sldId id="273"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rgas, Ingrid" initials="VI" lastIdx="2" clrIdx="0">
    <p:extLst>
      <p:ext uri="{19B8F6BF-5375-455C-9EA6-DF929625EA0E}">
        <p15:presenceInfo xmlns:p15="http://schemas.microsoft.com/office/powerpoint/2012/main" userId="S-1-5-21-1304569826-509891136-618671499-568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660"/>
  </p:normalViewPr>
  <p:slideViewPr>
    <p:cSldViewPr snapToGrid="0">
      <p:cViewPr varScale="1">
        <p:scale>
          <a:sx n="61" d="100"/>
          <a:sy n="61" d="100"/>
        </p:scale>
        <p:origin x="812" y="60"/>
      </p:cViewPr>
      <p:guideLst/>
    </p:cSldViewPr>
  </p:slideViewPr>
  <p:notesTextViewPr>
    <p:cViewPr>
      <p:scale>
        <a:sx n="3" d="2"/>
        <a:sy n="3" d="2"/>
      </p:scale>
      <p:origin x="0" y="0"/>
    </p:cViewPr>
  </p:notesTextViewPr>
  <p:notesViewPr>
    <p:cSldViewPr snapToGrid="0">
      <p:cViewPr varScale="1">
        <p:scale>
          <a:sx n="54" d="100"/>
          <a:sy n="54" d="100"/>
        </p:scale>
        <p:origin x="300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r>
              <a:rPr lang="en-US"/>
              <a:t>Services Most Preferred to be Offerred Face-to-Face</a:t>
            </a:r>
          </a:p>
        </c:rich>
      </c:tx>
      <c:layout/>
      <c:overlay val="0"/>
      <c:spPr>
        <a:noFill/>
        <a:ln>
          <a:noFill/>
        </a:ln>
        <a:effectLst/>
      </c:spPr>
      <c:txPr>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Sheet2!$B$31</c:f>
              <c:strCache>
                <c:ptCount val="1"/>
                <c:pt idx="0">
                  <c:v>Library (borrowing books and materials)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Sheet2!$C$29:$F$29</c:f>
              <c:strCache>
                <c:ptCount val="4"/>
                <c:pt idx="0">
                  <c:v>SMCCCD</c:v>
                </c:pt>
                <c:pt idx="1">
                  <c:v>Cañada</c:v>
                </c:pt>
                <c:pt idx="2">
                  <c:v>CSM</c:v>
                </c:pt>
                <c:pt idx="3">
                  <c:v>Skyline</c:v>
                </c:pt>
              </c:strCache>
            </c:strRef>
          </c:cat>
          <c:val>
            <c:numRef>
              <c:f>Sheet2!$C$31:$F$31</c:f>
              <c:numCache>
                <c:formatCode>0%</c:formatCode>
                <c:ptCount val="4"/>
                <c:pt idx="0">
                  <c:v>0.44480976984499765</c:v>
                </c:pt>
                <c:pt idx="1">
                  <c:v>0.46221441124780316</c:v>
                </c:pt>
                <c:pt idx="2">
                  <c:v>0.44264339152119703</c:v>
                </c:pt>
                <c:pt idx="3">
                  <c:v>0.43403693931398418</c:v>
                </c:pt>
              </c:numCache>
            </c:numRef>
          </c:val>
          <c:extLst>
            <c:ext xmlns:c16="http://schemas.microsoft.com/office/drawing/2014/chart" uri="{C3380CC4-5D6E-409C-BE32-E72D297353CC}">
              <c16:uniqueId val="{00000000-995E-4D96-A734-EF90E332CA67}"/>
            </c:ext>
          </c:extLst>
        </c:ser>
        <c:ser>
          <c:idx val="1"/>
          <c:order val="1"/>
          <c:tx>
            <c:strRef>
              <c:f>Sheet2!$B$32</c:f>
              <c:strCache>
                <c:ptCount val="1"/>
                <c:pt idx="0">
                  <c:v>Academic Counseling</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Sheet2!$C$29:$F$29</c:f>
              <c:strCache>
                <c:ptCount val="4"/>
                <c:pt idx="0">
                  <c:v>SMCCCD</c:v>
                </c:pt>
                <c:pt idx="1">
                  <c:v>Cañada</c:v>
                </c:pt>
                <c:pt idx="2">
                  <c:v>CSM</c:v>
                </c:pt>
                <c:pt idx="3">
                  <c:v>Skyline</c:v>
                </c:pt>
              </c:strCache>
            </c:strRef>
          </c:cat>
          <c:val>
            <c:numRef>
              <c:f>Sheet2!$C$32:$F$32</c:f>
              <c:numCache>
                <c:formatCode>0%</c:formatCode>
                <c:ptCount val="4"/>
                <c:pt idx="0">
                  <c:v>0.43212775951150773</c:v>
                </c:pt>
                <c:pt idx="1">
                  <c:v>0.40070298769771528</c:v>
                </c:pt>
                <c:pt idx="2">
                  <c:v>0.43640897755610975</c:v>
                </c:pt>
                <c:pt idx="3">
                  <c:v>0.45118733509234826</c:v>
                </c:pt>
              </c:numCache>
            </c:numRef>
          </c:val>
          <c:extLst>
            <c:ext xmlns:c16="http://schemas.microsoft.com/office/drawing/2014/chart" uri="{C3380CC4-5D6E-409C-BE32-E72D297353CC}">
              <c16:uniqueId val="{00000001-995E-4D96-A734-EF90E332CA67}"/>
            </c:ext>
          </c:extLst>
        </c:ser>
        <c:ser>
          <c:idx val="2"/>
          <c:order val="2"/>
          <c:tx>
            <c:strRef>
              <c:f>Sheet2!$B$33</c:f>
              <c:strCache>
                <c:ptCount val="1"/>
                <c:pt idx="0">
                  <c:v>Learning Center/tutoring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Sheet2!$C$29:$F$29</c:f>
              <c:strCache>
                <c:ptCount val="4"/>
                <c:pt idx="0">
                  <c:v>SMCCCD</c:v>
                </c:pt>
                <c:pt idx="1">
                  <c:v>Cañada</c:v>
                </c:pt>
                <c:pt idx="2">
                  <c:v>CSM</c:v>
                </c:pt>
                <c:pt idx="3">
                  <c:v>Skyline</c:v>
                </c:pt>
              </c:strCache>
            </c:strRef>
          </c:cat>
          <c:val>
            <c:numRef>
              <c:f>Sheet2!$C$33:$F$33</c:f>
              <c:numCache>
                <c:formatCode>0%</c:formatCode>
                <c:ptCount val="4"/>
                <c:pt idx="0">
                  <c:v>0.36824800375763267</c:v>
                </c:pt>
                <c:pt idx="1">
                  <c:v>0.36555360281195082</c:v>
                </c:pt>
                <c:pt idx="2">
                  <c:v>0.41147132169576062</c:v>
                </c:pt>
                <c:pt idx="3">
                  <c:v>0.32453825857519791</c:v>
                </c:pt>
              </c:numCache>
            </c:numRef>
          </c:val>
          <c:extLst>
            <c:ext xmlns:c16="http://schemas.microsoft.com/office/drawing/2014/chart" uri="{C3380CC4-5D6E-409C-BE32-E72D297353CC}">
              <c16:uniqueId val="{00000002-995E-4D96-A734-EF90E332CA67}"/>
            </c:ext>
          </c:extLst>
        </c:ser>
        <c:dLbls>
          <c:dLblPos val="outEnd"/>
          <c:showLegendKey val="0"/>
          <c:showVal val="1"/>
          <c:showCatName val="0"/>
          <c:showSerName val="0"/>
          <c:showPercent val="0"/>
          <c:showBubbleSize val="0"/>
        </c:dLbls>
        <c:gapWidth val="219"/>
        <c:overlap val="-27"/>
        <c:axId val="382088079"/>
        <c:axId val="372927007"/>
      </c:barChart>
      <c:catAx>
        <c:axId val="382088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927007"/>
        <c:crosses val="autoZero"/>
        <c:auto val="1"/>
        <c:lblAlgn val="ctr"/>
        <c:lblOffset val="100"/>
        <c:noMultiLvlLbl val="0"/>
      </c:catAx>
      <c:valAx>
        <c:axId val="372927007"/>
        <c:scaling>
          <c:orientation val="minMax"/>
        </c:scaling>
        <c:delete val="0"/>
        <c:axPos val="l"/>
        <c:majorGridlines>
          <c:spPr>
            <a:ln w="9525" cap="flat" cmpd="sng" algn="ctr">
              <a:solidFill>
                <a:schemeClr val="bg1">
                  <a:lumMod val="9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82088079"/>
        <c:crosses val="autoZero"/>
        <c:crossBetween val="between"/>
      </c:valAx>
      <c:spPr>
        <a:noFill/>
        <a:ln>
          <a:noFill/>
        </a:ln>
        <a:effectLst/>
      </c:spPr>
    </c:plotArea>
    <c:legend>
      <c:legendPos val="b"/>
      <c:layout>
        <c:manualLayout>
          <c:xMode val="edge"/>
          <c:yMode val="edge"/>
          <c:x val="1.4116838304719347E-2"/>
          <c:y val="0.89219156954600132"/>
          <c:w val="0.98008259613153714"/>
          <c:h val="0.10712857535046802"/>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bg2">
          <a:lumMod val="75000"/>
        </a:schemeClr>
      </a:solidFill>
      <a:round/>
    </a:ln>
    <a:effectLst/>
  </c:spPr>
  <c:txPr>
    <a:bodyPr/>
    <a:lstStyle/>
    <a:p>
      <a:pPr>
        <a:defRPr sz="16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5-20T19:39:21.001"/>
    </inkml:context>
    <inkml:brush xml:id="br0">
      <inkml:brushProperty name="width" value="0.4" units="cm"/>
      <inkml:brushProperty name="height" value="0.8" units="cm"/>
      <inkml:brushProperty name="color" value="#FFFF00"/>
      <inkml:brushProperty name="tip" value="rectangle"/>
      <inkml:brushProperty name="rasterOp" value="maskPen"/>
      <inkml:brushProperty name="fitToCurve" value="1"/>
    </inkml:brush>
  </inkml:definitions>
  <inkml:trace contextRef="#ctx0" brushRef="#br0">0 292 0,'0'21'219,"84"-21"-219,20 0 15,21 0-15,41-42 0,-41 42 16,42 0 0,-84 0-16,-41 0 15,-22 0-15,1 0 16,0 0-16,0 0 16,21 0 62,41 0-63,0 0-15,-20 0 16,82 0-16,1 0 16,-21 0-16,-42 0 15,-20 0 1,62 0-16,-84 0 15,43 0-15,-64 0 16,22 0-16,-21 0 16,0 0-16,20 0 15,1-21 48,41 21-48,21 0-15,21-21 16,-21 21-16,-20 0 16,-22-20-1,21 20 63,1 0-62,41 0-16,-42 0 16,21 0-16,-21 0 15,0 0-15,-41 0 16,-42 0-16,21 0 62,21-21-46,-22 21-16,22 0 16,41 0-16,1 0 15,-1-21-15,42 21 16,21 0-16,-105-21 16,42 21-1,-62 0-15,0-21 0,0 21 78,21 0-78,41 0 16,0 0-16,42 0 16,-63 0-16,22-20 15,-43 20-15,-20 0 16,0 0 15,0 0-15,0 0-1,41 0-15,-41 0 0,21-21 16,-22 21-16,1 0 16,21 0-1,20 0-15,-20 0 16,0 0-1,62 0-15,-21 0 16,-21 0-16,-20 0 16,62 0-16,-41 0 15,-22 0-15,-20 0 16,-21 0-16,21 0 16,0 0 30,20-21-30,-20 21-16,21 0 16,20 0-16,-20 0 15,20 0-15,-20 0 16,-21 0 62,20 0-62,1 0-16,-21 0 15,62 0-15,-20 0 16,-22 0-16,-20 0 16,0 0-16,0 0 15,62 0 1,-83 0-16,21 0 15,0 0-15,0 0 63,41 0-47,-20 0-16,20-42 15,42 42 1,-41-21-16,-1 21 15,1 0-15,-43 0 16</inkml:trace>
</inkml:ink>
</file>

<file path=ppt/ink/ink2.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5-20T19:40:00.603"/>
    </inkml:context>
    <inkml:brush xml:id="br0">
      <inkml:brushProperty name="width" value="0.5" units="cm"/>
      <inkml:brushProperty name="height" value="1" units="cm"/>
      <inkml:brushProperty name="color" value="#FFFF00"/>
      <inkml:brushProperty name="tip" value="rectangle"/>
      <inkml:brushProperty name="rasterOp" value="maskPen"/>
      <inkml:brushProperty name="fitToCurve" value="1"/>
    </inkml:brush>
  </inkml:definitions>
  <inkml:trace contextRef="#ctx0" brushRef="#br0">167 375 0,'21'0'109,"20"0"-93,-20 0-16,0 0 16,20 0-1,-20 0 1,63 0-16,-43 0 0,22 0 31,-1 0-31,42 0 0,42 0 0,-42-21 16,42-21-1,-63 42-15,21 0 16,21-20-16,42 20 16,-1-21-16,-20-21 0,62 42 15,-41 0-15,-1-21 16,22 1 0,-22 20-16,-41 0 0,21-42 15,-63 42-15,-41 0 16,20 0-16,1 0 15,-22 0-15,-20 0 32,125 0-32,-84-21 15,42 0-15,-20 21 16,82-21-16,-103 21 16,41-20-16,-42 20 15,22 0-15,-43 0 16,-20 0-16,21 0 15,20 0-15,1 0 0,20 0 16,0 0 0,42 0-16,0 0 15,-42 0-15,1 0 0,40 0 16,1 0-16,0 0 16,-21 0-16,21 0 15,0 0-15,0 0 16,-21 0-16,-41 0 31,20 0-31,-62 0 16,20 0 62,22 0-78,-1 0 15,42 0-15,21 0 16,-41 0-16,-43 20 0,43-20 16,-43 0-16,-20 0 78,0 0-63,21 0-15,62 42 16,-84-42-16,43 21 31,-42-21-15,20 42 62,-20-42-47,0 0-15,0 20 15,41 1 0,-20-21 16,-42 21-47,21-21 16,20 21-16,-20 0 16,21-21-1,-21 20 1,-1-20 46,-61 0 220,-22 0-267,1 21 1,-21-21-16,41 0 15,-62 0-15,62 0 16,-41 0-16,-42 21 31,-21 0-31,21-21 16,21 0-16,-21 0 16,0 0-16,-41 0 15,-1 0-15,1 0 16,41 0-16,21 0 15,62 0-15,-20 0 16,20 0-16,21 0 16,0 0-16,-20 0 15,20 0-15,-42 21 0,1-21 16,-21 0-16,-1 0 16,-20 0-16,-21 0 15,1 0 1,61 0-16,-20 0 15,-42 0-15,-21 41 0,63-41 16,-21 0-16,41 0 31,22 0-31,-22 0 16,-41 21-16,62-21 16,22 21-16,-1-21 15,-62 0-15,20 21 16,1-21-16,-42 0 15,41 41-15,1-41 16,-42 0-16,41 21 16,-20-21-16,-1 0 0,22 0 15,0 0 1,-43 0-16,22 0 16,42 0-16,-1 0 0,-21 0 15,43 0-15,-22 0 16,21 0-16,0 0 15,-20 0-15,-43 0 16,64 0-16,-64 0 31,43 0-31,20 0 16,-21 0-16,-41 0 16,41 0-16,22 0 15,-22 0 1,21 0-1,-21 0 1,22 0 0,-1 0-16,-21-21 15,-41 21-15,0-20 0,-42 20 16,41 0-16,-41-21 16,63 21-1,0 0-15,-1 0 16,21 0-16,-41-21 0,42 21 15,20 0 79,-42 0-78,42 0-16,-20 0 15,20 0 204,0 0-219,-20 0 16,-22 0-16,-62 0 15,83 0-15,1 0 16,20 0 0,0 0-16,0 0 31,1 0 31,-1 0-62,21 0 16,-42 0-16,0 0 16,22 0-1,-1 0-15,0 0 94,0 0-78</inkml:trace>
</inkml:ink>
</file>

<file path=ppt/ink/ink3.xml><?xml version="1.0" encoding="utf-8"?>
<inkml:ink xmlns:inkml="http://www.w3.org/2003/InkML">
  <inkml:definitions>
    <inkml:context xml:id="ctx0">
      <inkml:inkSource xml:id="inkSrc0">
        <inkml:traceFormat>
          <inkml:channel name="X" type="integer" min="-2400" max="1920" units="cm"/>
          <inkml:channel name="Y" type="integer" max="1350" units="cm"/>
          <inkml:channel name="T" type="integer" max="2.14748E9" units="dev"/>
        </inkml:traceFormat>
        <inkml:channelProperties>
          <inkml:channelProperty channel="X" name="resolution" value="139.80583" units="1/cm"/>
          <inkml:channelProperty channel="Y" name="resolution" value="78.03468" units="1/cm"/>
          <inkml:channelProperty channel="T" name="resolution" value="1" units="1/dev"/>
        </inkml:channelProperties>
      </inkml:inkSource>
      <inkml:timestamp xml:id="ts0" timeString="2021-05-20T19:39:40.996"/>
    </inkml:context>
    <inkml:brush xml:id="br0">
      <inkml:brushProperty name="width" value="0.5" units="cm"/>
      <inkml:brushProperty name="height" value="1" units="cm"/>
      <inkml:brushProperty name="color" value="#FFFF00"/>
      <inkml:brushProperty name="tip" value="rectangle"/>
      <inkml:brushProperty name="rasterOp" value="maskPen"/>
      <inkml:brushProperty name="fitToCurve" value="1"/>
    </inkml:brush>
  </inkml:definitions>
  <inkml:trace contextRef="#ctx0" brushRef="#br0">0 154 0,'41'0'235,"-20"0"-220,21 0-15,-1 0 16,1 0-16,20 0 16,43 0-16,-43 0 31,63 0-31,-42 0 0,21 0 16,-41-21-16,-1 0 0,-20 21 15,-21 0-15,0 0 16,-1 0 46,1 0-62,0 0 16,83 0-16,-21 0 0,1 0 16,41 0-1,-1 0-15,43 0 0,-84 0 16,84 0-16,-105 0 15,1 0-15,20 0 16,-62 0-16,0 0 16,20 0-16,1 0 15,-21 0-15,0 0 16,20-20 0,-20 20-16,0-21 15,21 21-15,-22 0 31,1 0-31,0 0 32,21 0-17,-22 0-15,85-21 16,-43 21-16,63 0 0,41 0 16,-41 0-16,63 0 15,-22 0-15,-41 0 16,0 0-1,-62 0-15,-22 0 0,1 0 16,-21 0-16,0 0 16,-1 0 46,22 0-46,-21 0-16,62 0 31,-41 0-31,20 0 16,63 0-16,-42 0 0,21 0 15,-20 0-15,20 0 16,-21 0 0,-41 0-16,-21 0 15,-1 0-15,1 0 110,0 0-110,21 0 31,62 0-16,-42-42-15,42 42 0,-62 0 16,41 0 0,-20 0-16,-22 0 15,1 0-15,-21 0 16,0 0 953,20 0-876,-20 0-77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5F638-7274-4C2E-9714-630C99C01731}" type="datetimeFigureOut">
              <a:rPr lang="en-US" smtClean="0"/>
              <a:t>5/20/2021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627E26-67BF-4CFD-AB72-F95B8B084068}" type="slidenum">
              <a:rPr lang="en-US" smtClean="0"/>
              <a:t>‹#›</a:t>
            </a:fld>
            <a:endParaRPr lang="en-US"/>
          </a:p>
        </p:txBody>
      </p:sp>
    </p:spTree>
    <p:extLst>
      <p:ext uri="{BB962C8B-B14F-4D97-AF65-F5344CB8AC3E}">
        <p14:creationId xmlns:p14="http://schemas.microsoft.com/office/powerpoint/2010/main" val="353007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1</a:t>
            </a:fld>
            <a:endParaRPr lang="en-US"/>
          </a:p>
        </p:txBody>
      </p:sp>
    </p:spTree>
    <p:extLst>
      <p:ext uri="{BB962C8B-B14F-4D97-AF65-F5344CB8AC3E}">
        <p14:creationId xmlns:p14="http://schemas.microsoft.com/office/powerpoint/2010/main" val="3729630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Question Text:  </a:t>
            </a:r>
          </a:p>
          <a:p>
            <a:r>
              <a:rPr lang="en-US" dirty="0"/>
              <a:t>Q. What is your opinion about whether students and employees at the SMCCCD Colleges should be required to be vaccinated for COVID-19 before returning to campus?</a:t>
            </a:r>
          </a:p>
          <a:p>
            <a:endParaRPr lang="en-US" dirty="0"/>
          </a:p>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13</a:t>
            </a:fld>
            <a:endParaRPr lang="en-US"/>
          </a:p>
        </p:txBody>
      </p:sp>
    </p:spTree>
    <p:extLst>
      <p:ext uri="{BB962C8B-B14F-4D97-AF65-F5344CB8AC3E}">
        <p14:creationId xmlns:p14="http://schemas.microsoft.com/office/powerpoint/2010/main" val="2943307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Question Text:  </a:t>
            </a:r>
          </a:p>
          <a:p>
            <a:r>
              <a:rPr lang="en-US" dirty="0"/>
              <a:t>Q. What is your opinion about whether students and employees at the SMCCCD Colleges should be required to be vaccinated for COVID-19 before returning to campus?</a:t>
            </a:r>
          </a:p>
          <a:p>
            <a:endParaRPr lang="en-US" dirty="0"/>
          </a:p>
          <a:p>
            <a:r>
              <a:rPr lang="en-US" dirty="0"/>
              <a:t>Differences in student opinions by race/ethnicity are statistically significant (</a:t>
            </a:r>
            <a:r>
              <a:rPr lang="en-US" i="1" dirty="0"/>
              <a:t>p</a:t>
            </a:r>
            <a:r>
              <a:rPr lang="en-US" dirty="0"/>
              <a:t>&lt;.05)</a:t>
            </a:r>
          </a:p>
        </p:txBody>
      </p:sp>
      <p:sp>
        <p:nvSpPr>
          <p:cNvPr id="4" name="Slide Number Placeholder 3"/>
          <p:cNvSpPr>
            <a:spLocks noGrp="1"/>
          </p:cNvSpPr>
          <p:nvPr>
            <p:ph type="sldNum" sz="quarter" idx="5"/>
          </p:nvPr>
        </p:nvSpPr>
        <p:spPr/>
        <p:txBody>
          <a:bodyPr/>
          <a:lstStyle/>
          <a:p>
            <a:fld id="{98627E26-67BF-4CFD-AB72-F95B8B084068}" type="slidenum">
              <a:rPr lang="en-US" smtClean="0"/>
              <a:t>14</a:t>
            </a:fld>
            <a:endParaRPr lang="en-US"/>
          </a:p>
        </p:txBody>
      </p:sp>
    </p:spTree>
    <p:extLst>
      <p:ext uri="{BB962C8B-B14F-4D97-AF65-F5344CB8AC3E}">
        <p14:creationId xmlns:p14="http://schemas.microsoft.com/office/powerpoint/2010/main" val="660277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15</a:t>
            </a:fld>
            <a:endParaRPr lang="en-US"/>
          </a:p>
        </p:txBody>
      </p:sp>
    </p:spTree>
    <p:extLst>
      <p:ext uri="{BB962C8B-B14F-4D97-AF65-F5344CB8AC3E}">
        <p14:creationId xmlns:p14="http://schemas.microsoft.com/office/powerpoint/2010/main" val="3373252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Differences between Canada and CSM are statistically significant (</a:t>
            </a:r>
            <a:r>
              <a:rPr lang="en-US" i="1" dirty="0"/>
              <a:t>p</a:t>
            </a:r>
            <a:r>
              <a:rPr lang="en-US" dirty="0"/>
              <a:t>&lt;.05)</a:t>
            </a:r>
          </a:p>
        </p:txBody>
      </p:sp>
      <p:sp>
        <p:nvSpPr>
          <p:cNvPr id="4" name="Slide Number Placeholder 3"/>
          <p:cNvSpPr>
            <a:spLocks noGrp="1"/>
          </p:cNvSpPr>
          <p:nvPr>
            <p:ph type="sldNum" sz="quarter" idx="5"/>
          </p:nvPr>
        </p:nvSpPr>
        <p:spPr/>
        <p:txBody>
          <a:bodyPr/>
          <a:lstStyle/>
          <a:p>
            <a:fld id="{98627E26-67BF-4CFD-AB72-F95B8B084068}" type="slidenum">
              <a:rPr lang="en-US" smtClean="0"/>
              <a:t>17</a:t>
            </a:fld>
            <a:endParaRPr lang="en-US"/>
          </a:p>
        </p:txBody>
      </p:sp>
    </p:spTree>
    <p:extLst>
      <p:ext uri="{BB962C8B-B14F-4D97-AF65-F5344CB8AC3E}">
        <p14:creationId xmlns:p14="http://schemas.microsoft.com/office/powerpoint/2010/main" val="194168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Differences between Canada vs. CSM are statistically significant (</a:t>
            </a:r>
            <a:r>
              <a:rPr lang="en-US" i="1" dirty="0"/>
              <a:t>p</a:t>
            </a:r>
            <a:r>
              <a:rPr lang="en-US" dirty="0"/>
              <a:t>&lt;.05)</a:t>
            </a:r>
          </a:p>
        </p:txBody>
      </p:sp>
      <p:sp>
        <p:nvSpPr>
          <p:cNvPr id="4" name="Slide Number Placeholder 3"/>
          <p:cNvSpPr>
            <a:spLocks noGrp="1"/>
          </p:cNvSpPr>
          <p:nvPr>
            <p:ph type="sldNum" sz="quarter" idx="5"/>
          </p:nvPr>
        </p:nvSpPr>
        <p:spPr/>
        <p:txBody>
          <a:bodyPr/>
          <a:lstStyle/>
          <a:p>
            <a:fld id="{98627E26-67BF-4CFD-AB72-F95B8B084068}" type="slidenum">
              <a:rPr lang="en-US" smtClean="0"/>
              <a:t>18</a:t>
            </a:fld>
            <a:endParaRPr lang="en-US"/>
          </a:p>
        </p:txBody>
      </p:sp>
    </p:spTree>
    <p:extLst>
      <p:ext uri="{BB962C8B-B14F-4D97-AF65-F5344CB8AC3E}">
        <p14:creationId xmlns:p14="http://schemas.microsoft.com/office/powerpoint/2010/main" val="4000709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Differences between Canada vs. CSM and Skyline are statistically significant (</a:t>
            </a:r>
            <a:r>
              <a:rPr lang="en-US" i="1" dirty="0"/>
              <a:t>p</a:t>
            </a:r>
            <a:r>
              <a:rPr lang="en-US" dirty="0"/>
              <a:t>&lt;.05)</a:t>
            </a:r>
          </a:p>
        </p:txBody>
      </p:sp>
      <p:sp>
        <p:nvSpPr>
          <p:cNvPr id="4" name="Slide Number Placeholder 3"/>
          <p:cNvSpPr>
            <a:spLocks noGrp="1"/>
          </p:cNvSpPr>
          <p:nvPr>
            <p:ph type="sldNum" sz="quarter" idx="5"/>
          </p:nvPr>
        </p:nvSpPr>
        <p:spPr/>
        <p:txBody>
          <a:bodyPr/>
          <a:lstStyle/>
          <a:p>
            <a:fld id="{98627E26-67BF-4CFD-AB72-F95B8B084068}" type="slidenum">
              <a:rPr lang="en-US" smtClean="0"/>
              <a:t>19</a:t>
            </a:fld>
            <a:endParaRPr lang="en-US"/>
          </a:p>
        </p:txBody>
      </p:sp>
    </p:spTree>
    <p:extLst>
      <p:ext uri="{BB962C8B-B14F-4D97-AF65-F5344CB8AC3E}">
        <p14:creationId xmlns:p14="http://schemas.microsoft.com/office/powerpoint/2010/main" val="488637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5</a:t>
            </a:fld>
            <a:endParaRPr lang="en-US"/>
          </a:p>
        </p:txBody>
      </p:sp>
    </p:spTree>
    <p:extLst>
      <p:ext uri="{BB962C8B-B14F-4D97-AF65-F5344CB8AC3E}">
        <p14:creationId xmlns:p14="http://schemas.microsoft.com/office/powerpoint/2010/main" val="2972851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Differences between traditional age students (2 youngest age groups) and students &gt;50 are statistically significant at p&lt;.05</a:t>
            </a:r>
          </a:p>
        </p:txBody>
      </p:sp>
      <p:sp>
        <p:nvSpPr>
          <p:cNvPr id="4" name="Slide Number Placeholder 3"/>
          <p:cNvSpPr>
            <a:spLocks noGrp="1"/>
          </p:cNvSpPr>
          <p:nvPr>
            <p:ph type="sldNum" sz="quarter" idx="5"/>
          </p:nvPr>
        </p:nvSpPr>
        <p:spPr/>
        <p:txBody>
          <a:bodyPr/>
          <a:lstStyle/>
          <a:p>
            <a:fld id="{98627E26-67BF-4CFD-AB72-F95B8B084068}" type="slidenum">
              <a:rPr lang="en-US" smtClean="0"/>
              <a:t>6</a:t>
            </a:fld>
            <a:endParaRPr lang="en-US"/>
          </a:p>
        </p:txBody>
      </p:sp>
    </p:spTree>
    <p:extLst>
      <p:ext uri="{BB962C8B-B14F-4D97-AF65-F5344CB8AC3E}">
        <p14:creationId xmlns:p14="http://schemas.microsoft.com/office/powerpoint/2010/main" val="1257673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Differences among race/ethnicity groups are </a:t>
            </a:r>
            <a:r>
              <a:rPr lang="en-US" b="1" u="sng" dirty="0"/>
              <a:t>not</a:t>
            </a:r>
            <a:r>
              <a:rPr lang="en-US" dirty="0"/>
              <a:t> statistically significant at p&lt;.05</a:t>
            </a:r>
          </a:p>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7</a:t>
            </a:fld>
            <a:endParaRPr lang="en-US"/>
          </a:p>
        </p:txBody>
      </p:sp>
    </p:spTree>
    <p:extLst>
      <p:ext uri="{BB962C8B-B14F-4D97-AF65-F5344CB8AC3E}">
        <p14:creationId xmlns:p14="http://schemas.microsoft.com/office/powerpoint/2010/main" val="235656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627E26-67BF-4CFD-AB72-F95B8B084068}" type="slidenum">
              <a:rPr lang="en-US" smtClean="0"/>
              <a:t>8</a:t>
            </a:fld>
            <a:endParaRPr lang="en-US"/>
          </a:p>
        </p:txBody>
      </p:sp>
    </p:spTree>
    <p:extLst>
      <p:ext uri="{BB962C8B-B14F-4D97-AF65-F5344CB8AC3E}">
        <p14:creationId xmlns:p14="http://schemas.microsoft.com/office/powerpoint/2010/main" val="1497007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Question text:</a:t>
            </a:r>
          </a:p>
          <a:p>
            <a:r>
              <a:rPr lang="en-US" dirty="0"/>
              <a:t>Skyline, Cañada and CSM are planning for a limited return of in-person essential services for students in Fall 2021. Which of the following services would you most prefer to be offered in-person on campus? Please select up to three essential services that you would most like to be offered in-person rather than online. </a:t>
            </a:r>
          </a:p>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9</a:t>
            </a:fld>
            <a:endParaRPr lang="en-US"/>
          </a:p>
        </p:txBody>
      </p:sp>
    </p:spTree>
    <p:extLst>
      <p:ext uri="{BB962C8B-B14F-4D97-AF65-F5344CB8AC3E}">
        <p14:creationId xmlns:p14="http://schemas.microsoft.com/office/powerpoint/2010/main" val="1958852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Question text:</a:t>
            </a:r>
          </a:p>
          <a:p>
            <a:r>
              <a:rPr lang="en-US" dirty="0"/>
              <a:t>Skyline, Cañada and CSM are planning for a limited return of in-person essential services for students in Fall 2021. Which of the following services would you most prefer to be offered in-person on campus? Please select up to three essential services that you would most like to be offered in-person rather than online. </a:t>
            </a:r>
          </a:p>
        </p:txBody>
      </p:sp>
      <p:sp>
        <p:nvSpPr>
          <p:cNvPr id="4" name="Slide Number Placeholder 3"/>
          <p:cNvSpPr>
            <a:spLocks noGrp="1"/>
          </p:cNvSpPr>
          <p:nvPr>
            <p:ph type="sldNum" sz="quarter" idx="5"/>
          </p:nvPr>
        </p:nvSpPr>
        <p:spPr/>
        <p:txBody>
          <a:bodyPr/>
          <a:lstStyle/>
          <a:p>
            <a:fld id="{98627E26-67BF-4CFD-AB72-F95B8B084068}" type="slidenum">
              <a:rPr lang="en-US" smtClean="0"/>
              <a:t>10</a:t>
            </a:fld>
            <a:endParaRPr lang="en-US"/>
          </a:p>
        </p:txBody>
      </p:sp>
    </p:spTree>
    <p:extLst>
      <p:ext uri="{BB962C8B-B14F-4D97-AF65-F5344CB8AC3E}">
        <p14:creationId xmlns:p14="http://schemas.microsoft.com/office/powerpoint/2010/main" val="1101977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Question Text:  </a:t>
            </a:r>
          </a:p>
          <a:p>
            <a:r>
              <a:rPr lang="en-US" dirty="0"/>
              <a:t>Q: All campus in-person services will follow government-issued COVID-19 health and safety regulations.  With this mind, if you do enroll in Fall 2021, how comfortable would you be to use the student services offered on campus? </a:t>
            </a:r>
          </a:p>
          <a:p>
            <a:endParaRPr lang="en-US" dirty="0"/>
          </a:p>
          <a:p>
            <a:endParaRPr lang="en-US" dirty="0"/>
          </a:p>
          <a:p>
            <a:r>
              <a:rPr lang="en-US" dirty="0"/>
              <a:t>CSM student comfort levels for accessing services face-to-face are significantly (</a:t>
            </a:r>
            <a:r>
              <a:rPr lang="en-US" i="1" dirty="0"/>
              <a:t>p</a:t>
            </a:r>
            <a:r>
              <a:rPr lang="en-US" dirty="0"/>
              <a:t>&lt;.05) greater than Skyline students’</a:t>
            </a:r>
          </a:p>
        </p:txBody>
      </p:sp>
      <p:sp>
        <p:nvSpPr>
          <p:cNvPr id="4" name="Slide Number Placeholder 3"/>
          <p:cNvSpPr>
            <a:spLocks noGrp="1"/>
          </p:cNvSpPr>
          <p:nvPr>
            <p:ph type="sldNum" sz="quarter" idx="5"/>
          </p:nvPr>
        </p:nvSpPr>
        <p:spPr/>
        <p:txBody>
          <a:bodyPr/>
          <a:lstStyle/>
          <a:p>
            <a:fld id="{98627E26-67BF-4CFD-AB72-F95B8B084068}" type="slidenum">
              <a:rPr lang="en-US" smtClean="0"/>
              <a:t>11</a:t>
            </a:fld>
            <a:endParaRPr lang="en-US"/>
          </a:p>
        </p:txBody>
      </p:sp>
    </p:spTree>
    <p:extLst>
      <p:ext uri="{BB962C8B-B14F-4D97-AF65-F5344CB8AC3E}">
        <p14:creationId xmlns:p14="http://schemas.microsoft.com/office/powerpoint/2010/main" val="1475066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Question Text:  </a:t>
            </a:r>
          </a:p>
          <a:p>
            <a:r>
              <a:rPr lang="en-US" dirty="0"/>
              <a:t>Q: All campus in-person services will follow government-issued COVID-19 health and safety regulations.  With this mind, if you do enroll in Fall 2021, how comfortable would you be to use the student services offered on campus? </a:t>
            </a:r>
          </a:p>
          <a:p>
            <a:endParaRPr lang="en-US" dirty="0"/>
          </a:p>
          <a:p>
            <a:endParaRPr lang="en-US" dirty="0"/>
          </a:p>
          <a:p>
            <a:r>
              <a:rPr lang="en-US" dirty="0"/>
              <a:t>White students report significantly (p&lt;05) greater comfort levels with face to face services than do Asian and Filipino students. Black students expressed the greatest discomfort with face-to-face services, but this difference is not statistically significant due to the smaller sample size.  Latinx vs White differences are not statistically  significant.</a:t>
            </a:r>
          </a:p>
          <a:p>
            <a:endParaRPr lang="en-US" dirty="0"/>
          </a:p>
        </p:txBody>
      </p:sp>
      <p:sp>
        <p:nvSpPr>
          <p:cNvPr id="4" name="Slide Number Placeholder 3"/>
          <p:cNvSpPr>
            <a:spLocks noGrp="1"/>
          </p:cNvSpPr>
          <p:nvPr>
            <p:ph type="sldNum" sz="quarter" idx="5"/>
          </p:nvPr>
        </p:nvSpPr>
        <p:spPr/>
        <p:txBody>
          <a:bodyPr/>
          <a:lstStyle/>
          <a:p>
            <a:fld id="{98627E26-67BF-4CFD-AB72-F95B8B084068}" type="slidenum">
              <a:rPr lang="en-US" smtClean="0"/>
              <a:t>12</a:t>
            </a:fld>
            <a:endParaRPr lang="en-US"/>
          </a:p>
        </p:txBody>
      </p:sp>
    </p:spTree>
    <p:extLst>
      <p:ext uri="{BB962C8B-B14F-4D97-AF65-F5344CB8AC3E}">
        <p14:creationId xmlns:p14="http://schemas.microsoft.com/office/powerpoint/2010/main" val="649561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6AEA06-E58A-4667-8B23-8A47EB2BE567}"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235971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6AEA06-E58A-4667-8B23-8A47EB2BE567}"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1142396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6AEA06-E58A-4667-8B23-8A47EB2BE567}"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315761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6AEA06-E58A-4667-8B23-8A47EB2BE567}"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4A02-4143-4A2E-9262-E858B0339A63}" type="slidenum">
              <a:rPr lang="en-US" smtClean="0"/>
              <a:t>‹#›</a:t>
            </a:fld>
            <a:endParaRPr lang="en-US"/>
          </a:p>
        </p:txBody>
      </p:sp>
      <p:sp>
        <p:nvSpPr>
          <p:cNvPr id="7" name="Rectangle 6"/>
          <p:cNvSpPr/>
          <p:nvPr userDrawn="1"/>
        </p:nvSpPr>
        <p:spPr>
          <a:xfrm>
            <a:off x="0" y="6497053"/>
            <a:ext cx="12192000" cy="360947"/>
          </a:xfrm>
          <a:prstGeom prst="rect">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0686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6AEA06-E58A-4667-8B23-8A47EB2BE567}"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166099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6AEA06-E58A-4667-8B23-8A47EB2BE567}"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276820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6AEA06-E58A-4667-8B23-8A47EB2BE567}" type="datetimeFigureOut">
              <a:rPr lang="en-US" smtClean="0"/>
              <a:t>5/20/2021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354184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26AEA06-E58A-4667-8B23-8A47EB2BE567}" type="datetimeFigureOut">
              <a:rPr lang="en-US" smtClean="0"/>
              <a:t>5/20/2021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354A02-4143-4A2E-9262-E858B0339A63}" type="slidenum">
              <a:rPr lang="en-US" smtClean="0"/>
              <a:t>‹#›</a:t>
            </a:fld>
            <a:endParaRPr lang="en-US"/>
          </a:p>
        </p:txBody>
      </p:sp>
      <p:sp>
        <p:nvSpPr>
          <p:cNvPr id="6" name="Rectangle 5"/>
          <p:cNvSpPr/>
          <p:nvPr userDrawn="1"/>
        </p:nvSpPr>
        <p:spPr>
          <a:xfrm>
            <a:off x="0" y="6497053"/>
            <a:ext cx="12192000" cy="360947"/>
          </a:xfrm>
          <a:prstGeom prst="rect">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968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6AEA06-E58A-4667-8B23-8A47EB2BE567}" type="datetimeFigureOut">
              <a:rPr lang="en-US" smtClean="0"/>
              <a:t>5/20/2021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354A02-4143-4A2E-9262-E858B0339A63}" type="slidenum">
              <a:rPr lang="en-US" smtClean="0"/>
              <a:t>‹#›</a:t>
            </a:fld>
            <a:endParaRPr lang="en-US"/>
          </a:p>
        </p:txBody>
      </p:sp>
      <p:sp>
        <p:nvSpPr>
          <p:cNvPr id="5" name="Rectangle 4"/>
          <p:cNvSpPr/>
          <p:nvPr userDrawn="1"/>
        </p:nvSpPr>
        <p:spPr>
          <a:xfrm>
            <a:off x="0" y="6497053"/>
            <a:ext cx="12192000" cy="360947"/>
          </a:xfrm>
          <a:prstGeom prst="rect">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7674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6AEA06-E58A-4667-8B23-8A47EB2BE567}"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1612827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6AEA06-E58A-4667-8B23-8A47EB2BE567}"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354A02-4143-4A2E-9262-E858B0339A63}" type="slidenum">
              <a:rPr lang="en-US" smtClean="0"/>
              <a:t>‹#›</a:t>
            </a:fld>
            <a:endParaRPr lang="en-US"/>
          </a:p>
        </p:txBody>
      </p:sp>
    </p:spTree>
    <p:extLst>
      <p:ext uri="{BB962C8B-B14F-4D97-AF65-F5344CB8AC3E}">
        <p14:creationId xmlns:p14="http://schemas.microsoft.com/office/powerpoint/2010/main" val="3152421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AEA06-E58A-4667-8B23-8A47EB2BE567}" type="datetimeFigureOut">
              <a:rPr lang="en-US" smtClean="0"/>
              <a:t>5/20/2021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54A02-4143-4A2E-9262-E858B0339A63}" type="slidenum">
              <a:rPr lang="en-US" smtClean="0"/>
              <a:t>‹#›</a:t>
            </a:fld>
            <a:endParaRPr lang="en-US"/>
          </a:p>
        </p:txBody>
      </p:sp>
    </p:spTree>
    <p:extLst>
      <p:ext uri="{BB962C8B-B14F-4D97-AF65-F5344CB8AC3E}">
        <p14:creationId xmlns:p14="http://schemas.microsoft.com/office/powerpoint/2010/main" val="2156252565"/>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image" Target="../media/image9.emf"/><Relationship Id="rId4" Type="http://schemas.openxmlformats.org/officeDocument/2006/relationships/customXml" Target="../ink/ink1.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6.xml"/><Relationship Id="rId5" Type="http://schemas.openxmlformats.org/officeDocument/2006/relationships/image" Target="../media/image11.emf"/><Relationship Id="rId4" Type="http://schemas.openxmlformats.org/officeDocument/2006/relationships/customXml" Target="../ink/ink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13.emf"/><Relationship Id="rId4" Type="http://schemas.openxmlformats.org/officeDocument/2006/relationships/customXml" Target="../ink/ink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58C77-DABD-488D-8183-991BD544A593}"/>
              </a:ext>
            </a:extLst>
          </p:cNvPr>
          <p:cNvSpPr>
            <a:spLocks noGrp="1"/>
          </p:cNvSpPr>
          <p:nvPr>
            <p:ph type="ctrTitle"/>
          </p:nvPr>
        </p:nvSpPr>
        <p:spPr>
          <a:xfrm>
            <a:off x="241737" y="1742474"/>
            <a:ext cx="11613931" cy="2387600"/>
          </a:xfrm>
        </p:spPr>
        <p:txBody>
          <a:bodyPr>
            <a:normAutofit fontScale="90000"/>
          </a:bodyPr>
          <a:lstStyle/>
          <a:p>
            <a:r>
              <a:rPr lang="en-US" sz="4800" dirty="0" smtClean="0"/>
              <a:t>San Mateo Community College District</a:t>
            </a:r>
            <a:br>
              <a:rPr lang="en-US" sz="4800" dirty="0" smtClean="0"/>
            </a:br>
            <a:r>
              <a:rPr lang="en-US" sz="4800" dirty="0" smtClean="0"/>
              <a:t>Survey of Students Regarding </a:t>
            </a:r>
            <a:br>
              <a:rPr lang="en-US" sz="4800" dirty="0" smtClean="0"/>
            </a:br>
            <a:r>
              <a:rPr lang="en-US" sz="4800" dirty="0" smtClean="0"/>
              <a:t>Return </a:t>
            </a:r>
            <a:r>
              <a:rPr lang="en-US" sz="4800" dirty="0"/>
              <a:t>to </a:t>
            </a:r>
            <a:r>
              <a:rPr lang="en-US" sz="4800" dirty="0" smtClean="0"/>
              <a:t>Campus:  </a:t>
            </a:r>
            <a:br>
              <a:rPr lang="en-US" sz="4800" dirty="0" smtClean="0"/>
            </a:br>
            <a:r>
              <a:rPr lang="en-US" sz="4800" b="1" dirty="0" smtClean="0"/>
              <a:t>Summary of Results</a:t>
            </a:r>
            <a:endParaRPr lang="en-US" sz="4800" b="1" dirty="0"/>
          </a:p>
        </p:txBody>
      </p:sp>
      <p:sp>
        <p:nvSpPr>
          <p:cNvPr id="3" name="Subtitle 2">
            <a:extLst>
              <a:ext uri="{FF2B5EF4-FFF2-40B4-BE49-F238E27FC236}">
                <a16:creationId xmlns:a16="http://schemas.microsoft.com/office/drawing/2014/main" id="{240EE2C8-C76E-4DD8-A963-1FD2B1C673B2}"/>
              </a:ext>
            </a:extLst>
          </p:cNvPr>
          <p:cNvSpPr>
            <a:spLocks noGrp="1"/>
          </p:cNvSpPr>
          <p:nvPr>
            <p:ph type="subTitle" idx="1"/>
          </p:nvPr>
        </p:nvSpPr>
        <p:spPr>
          <a:xfrm>
            <a:off x="966951" y="4590010"/>
            <a:ext cx="10289627" cy="1655762"/>
          </a:xfrm>
        </p:spPr>
        <p:txBody>
          <a:bodyPr>
            <a:normAutofit fontScale="62500" lnSpcReduction="20000"/>
          </a:bodyPr>
          <a:lstStyle/>
          <a:p>
            <a:r>
              <a:rPr lang="en-US" sz="4000" dirty="0" smtClean="0"/>
              <a:t>Administered to all enrolled students in the District</a:t>
            </a:r>
          </a:p>
          <a:p>
            <a:r>
              <a:rPr lang="en-US" sz="4000" dirty="0" smtClean="0"/>
              <a:t>April 17 – May 1, 2021</a:t>
            </a:r>
          </a:p>
          <a:p>
            <a:endParaRPr lang="en-US" sz="4000" dirty="0"/>
          </a:p>
          <a:p>
            <a:r>
              <a:rPr lang="en-US" sz="4000" dirty="0" smtClean="0"/>
              <a:t>Reported to C</a:t>
            </a:r>
            <a:r>
              <a:rPr lang="en-US" sz="4000" dirty="0"/>
              <a:t>añad</a:t>
            </a:r>
            <a:r>
              <a:rPr lang="en-US" sz="4000" dirty="0" smtClean="0"/>
              <a:t>a College Town Hall on May 20, 2021</a:t>
            </a:r>
            <a:endParaRPr lang="en-US" sz="4000" dirty="0"/>
          </a:p>
        </p:txBody>
      </p:sp>
      <p:sp>
        <p:nvSpPr>
          <p:cNvPr id="4" name="Rectangle 3"/>
          <p:cNvSpPr/>
          <p:nvPr/>
        </p:nvSpPr>
        <p:spPr>
          <a:xfrm>
            <a:off x="0" y="0"/>
            <a:ext cx="12192000" cy="945931"/>
          </a:xfrm>
          <a:prstGeom prst="rect">
            <a:avLst/>
          </a:prstGeom>
          <a:solidFill>
            <a:srgbClr val="0063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1070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A7195E1-ABE7-4A54-94AD-4A0FA88A270E}"/>
              </a:ext>
            </a:extLst>
          </p:cNvPr>
          <p:cNvGraphicFramePr>
            <a:graphicFrameLocks noGrp="1"/>
          </p:cNvGraphicFramePr>
          <p:nvPr>
            <p:extLst>
              <p:ext uri="{D42A27DB-BD31-4B8C-83A1-F6EECF244321}">
                <p14:modId xmlns:p14="http://schemas.microsoft.com/office/powerpoint/2010/main" val="282908706"/>
              </p:ext>
            </p:extLst>
          </p:nvPr>
        </p:nvGraphicFramePr>
        <p:xfrm>
          <a:off x="1603713" y="943498"/>
          <a:ext cx="8820991" cy="4946461"/>
        </p:xfrm>
        <a:graphic>
          <a:graphicData uri="http://schemas.openxmlformats.org/drawingml/2006/table">
            <a:tbl>
              <a:tblPr>
                <a:tableStyleId>{10A1B5D5-9B99-4C35-A422-299274C87663}</a:tableStyleId>
              </a:tblPr>
              <a:tblGrid>
                <a:gridCol w="4271963">
                  <a:extLst>
                    <a:ext uri="{9D8B030D-6E8A-4147-A177-3AD203B41FA5}">
                      <a16:colId xmlns:a16="http://schemas.microsoft.com/office/drawing/2014/main" val="4110760753"/>
                    </a:ext>
                  </a:extLst>
                </a:gridCol>
                <a:gridCol w="1218392">
                  <a:extLst>
                    <a:ext uri="{9D8B030D-6E8A-4147-A177-3AD203B41FA5}">
                      <a16:colId xmlns:a16="http://schemas.microsoft.com/office/drawing/2014/main" val="4271711863"/>
                    </a:ext>
                  </a:extLst>
                </a:gridCol>
                <a:gridCol w="1110212">
                  <a:extLst>
                    <a:ext uri="{9D8B030D-6E8A-4147-A177-3AD203B41FA5}">
                      <a16:colId xmlns:a16="http://schemas.microsoft.com/office/drawing/2014/main" val="1694851550"/>
                    </a:ext>
                  </a:extLst>
                </a:gridCol>
                <a:gridCol w="1110212">
                  <a:extLst>
                    <a:ext uri="{9D8B030D-6E8A-4147-A177-3AD203B41FA5}">
                      <a16:colId xmlns:a16="http://schemas.microsoft.com/office/drawing/2014/main" val="1460117328"/>
                    </a:ext>
                  </a:extLst>
                </a:gridCol>
                <a:gridCol w="1110212">
                  <a:extLst>
                    <a:ext uri="{9D8B030D-6E8A-4147-A177-3AD203B41FA5}">
                      <a16:colId xmlns:a16="http://schemas.microsoft.com/office/drawing/2014/main" val="225789903"/>
                    </a:ext>
                  </a:extLst>
                </a:gridCol>
              </a:tblGrid>
              <a:tr h="380497">
                <a:tc>
                  <a:txBody>
                    <a:bodyPr/>
                    <a:lstStyle/>
                    <a:p>
                      <a:pPr marL="0" algn="l" defTabSz="914400" rtl="0" eaLnBrk="1" fontAlgn="b" latinLnBrk="0" hangingPunct="1"/>
                      <a:endParaRPr lang="en-US" sz="1800" b="1"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b="1" u="none" strike="noStrike" kern="1200" dirty="0">
                          <a:solidFill>
                            <a:schemeClr val="bg1"/>
                          </a:solidFill>
                          <a:effectLst/>
                        </a:rPr>
                        <a:t>SMCCCD</a:t>
                      </a:r>
                      <a:endParaRPr lang="en-US" sz="1800" b="1" i="0" u="none" strike="noStrike" kern="1200" dirty="0">
                        <a:solidFill>
                          <a:schemeClr val="bg1"/>
                        </a:solidFill>
                        <a:effectLst/>
                        <a:latin typeface="Calibri" panose="020F0502020204030204" pitchFamily="34" charset="0"/>
                        <a:ea typeface="+mn-ea"/>
                        <a:cs typeface="+mn-cs"/>
                      </a:endParaRPr>
                    </a:p>
                  </a:txBody>
                  <a:tcPr marL="182880" marR="182880" marT="6350" marB="0" anchor="ctr">
                    <a:solidFill>
                      <a:srgbClr val="006342"/>
                    </a:solidFill>
                  </a:tcPr>
                </a:tc>
                <a:tc>
                  <a:txBody>
                    <a:bodyPr/>
                    <a:lstStyle/>
                    <a:p>
                      <a:pPr marL="0" algn="ctr" defTabSz="914400" rtl="0" eaLnBrk="1" fontAlgn="b" latinLnBrk="0" hangingPunct="1"/>
                      <a:r>
                        <a:rPr lang="en-US" sz="1800" b="1" u="none" strike="noStrike" kern="1200" dirty="0">
                          <a:solidFill>
                            <a:schemeClr val="bg1"/>
                          </a:solidFill>
                          <a:effectLst/>
                        </a:rPr>
                        <a:t>Cañada</a:t>
                      </a:r>
                      <a:endParaRPr lang="en-US" sz="1800" b="1" i="0" u="none" strike="noStrike" kern="1200" dirty="0">
                        <a:solidFill>
                          <a:schemeClr val="bg1"/>
                        </a:solidFill>
                        <a:effectLst/>
                        <a:latin typeface="Calibri" panose="020F0502020204030204" pitchFamily="34" charset="0"/>
                        <a:ea typeface="+mn-ea"/>
                        <a:cs typeface="+mn-cs"/>
                      </a:endParaRPr>
                    </a:p>
                  </a:txBody>
                  <a:tcPr marL="182880" marR="182880" marT="6350" marB="0" anchor="ctr">
                    <a:solidFill>
                      <a:srgbClr val="006342"/>
                    </a:solidFill>
                  </a:tcPr>
                </a:tc>
                <a:tc>
                  <a:txBody>
                    <a:bodyPr/>
                    <a:lstStyle/>
                    <a:p>
                      <a:pPr marL="0" algn="ctr" defTabSz="914400" rtl="0" eaLnBrk="1" fontAlgn="b" latinLnBrk="0" hangingPunct="1"/>
                      <a:r>
                        <a:rPr lang="en-US" sz="1800" b="1" u="none" strike="noStrike" kern="1200" dirty="0">
                          <a:solidFill>
                            <a:schemeClr val="bg1"/>
                          </a:solidFill>
                          <a:effectLst/>
                        </a:rPr>
                        <a:t>CSM</a:t>
                      </a:r>
                      <a:endParaRPr lang="en-US" sz="1800" b="1" i="0" u="none" strike="noStrike" kern="1200" dirty="0">
                        <a:solidFill>
                          <a:schemeClr val="bg1"/>
                        </a:solidFill>
                        <a:effectLst/>
                        <a:latin typeface="Calibri" panose="020F0502020204030204" pitchFamily="34" charset="0"/>
                        <a:ea typeface="+mn-ea"/>
                        <a:cs typeface="+mn-cs"/>
                      </a:endParaRPr>
                    </a:p>
                  </a:txBody>
                  <a:tcPr marL="182880" marR="182880" marT="6350" marB="0" anchor="ctr">
                    <a:solidFill>
                      <a:srgbClr val="006342"/>
                    </a:solidFill>
                  </a:tcPr>
                </a:tc>
                <a:tc>
                  <a:txBody>
                    <a:bodyPr/>
                    <a:lstStyle/>
                    <a:p>
                      <a:pPr marL="0" algn="ctr" defTabSz="914400" rtl="0" eaLnBrk="1" fontAlgn="b" latinLnBrk="0" hangingPunct="1"/>
                      <a:r>
                        <a:rPr lang="en-US" sz="1800" b="1" u="none" strike="noStrike" kern="1200" dirty="0">
                          <a:solidFill>
                            <a:schemeClr val="bg1"/>
                          </a:solidFill>
                          <a:effectLst/>
                        </a:rPr>
                        <a:t>Skyline</a:t>
                      </a:r>
                      <a:endParaRPr lang="en-US" sz="1800" b="1" i="0" u="none" strike="noStrike" kern="1200" dirty="0">
                        <a:solidFill>
                          <a:schemeClr val="bg1"/>
                        </a:solidFill>
                        <a:effectLst/>
                        <a:latin typeface="Calibri" panose="020F0502020204030204" pitchFamily="34" charset="0"/>
                        <a:ea typeface="+mn-ea"/>
                        <a:cs typeface="+mn-cs"/>
                      </a:endParaRPr>
                    </a:p>
                  </a:txBody>
                  <a:tcPr marL="182880" marR="182880" marT="6350" marB="0" anchor="ctr">
                    <a:solidFill>
                      <a:srgbClr val="006342"/>
                    </a:solidFill>
                  </a:tcPr>
                </a:tc>
                <a:extLst>
                  <a:ext uri="{0D108BD9-81ED-4DB2-BD59-A6C34878D82A}">
                    <a16:rowId xmlns:a16="http://schemas.microsoft.com/office/drawing/2014/main" val="4045148653"/>
                  </a:ext>
                </a:extLst>
              </a:tr>
              <a:tr h="380497">
                <a:tc>
                  <a:txBody>
                    <a:bodyPr/>
                    <a:lstStyle/>
                    <a:p>
                      <a:pPr lvl="0" algn="l" fontAlgn="b"/>
                      <a:r>
                        <a:rPr lang="en-US" sz="1800" b="1" u="none" strike="noStrike" dirty="0">
                          <a:effectLst/>
                        </a:rPr>
                        <a:t>Number of respondents</a:t>
                      </a:r>
                      <a:endParaRPr lang="en-US" sz="1800" b="1" i="0" u="none" strike="noStrike" dirty="0">
                        <a:solidFill>
                          <a:srgbClr val="000000"/>
                        </a:solidFill>
                        <a:effectLst/>
                        <a:latin typeface="Calibri" panose="020F0502020204030204" pitchFamily="34" charset="0"/>
                      </a:endParaRPr>
                    </a:p>
                  </a:txBody>
                  <a:tcPr marL="182880" marR="182880" marT="6350" marB="0" anchor="ctr"/>
                </a:tc>
                <a:tc>
                  <a:txBody>
                    <a:bodyPr/>
                    <a:lstStyle/>
                    <a:p>
                      <a:pPr marL="0" algn="ctr" defTabSz="914400" rtl="0" eaLnBrk="1" fontAlgn="b" latinLnBrk="0" hangingPunct="1"/>
                      <a:r>
                        <a:rPr lang="en-US" sz="1800" b="1" u="none" strike="noStrike" kern="1200" dirty="0" smtClean="0">
                          <a:effectLst/>
                        </a:rPr>
                        <a:t>2,129</a:t>
                      </a:r>
                      <a:endParaRPr lang="en-US" sz="1800" b="1"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b="1" u="none" strike="noStrike" kern="1200" dirty="0">
                          <a:effectLst/>
                        </a:rPr>
                        <a:t>569</a:t>
                      </a:r>
                      <a:endParaRPr lang="en-US" sz="1800" b="1"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b="1" u="none" strike="noStrike" kern="1200" dirty="0">
                          <a:effectLst/>
                        </a:rPr>
                        <a:t>802</a:t>
                      </a:r>
                      <a:endParaRPr lang="en-US" sz="1800" b="1"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b="1" u="none" strike="noStrike" kern="1200" dirty="0">
                          <a:effectLst/>
                        </a:rPr>
                        <a:t>758</a:t>
                      </a:r>
                      <a:endParaRPr lang="en-US" sz="1800" b="1"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4260157776"/>
                  </a:ext>
                </a:extLst>
              </a:tr>
              <a:tr h="380497">
                <a:tc>
                  <a:txBody>
                    <a:bodyPr/>
                    <a:lstStyle/>
                    <a:p>
                      <a:pPr marL="0" algn="l" defTabSz="914400" rtl="0" eaLnBrk="1" fontAlgn="b" latinLnBrk="0" hangingPunct="1"/>
                      <a:r>
                        <a:rPr lang="en-US" sz="1800" u="none" strike="noStrike" kern="1200" dirty="0">
                          <a:effectLst/>
                        </a:rPr>
                        <a:t>Library (borrowing books and materials)</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44%</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46%</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44%</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43%</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2832690336"/>
                  </a:ext>
                </a:extLst>
              </a:tr>
              <a:tr h="380497">
                <a:tc>
                  <a:txBody>
                    <a:bodyPr/>
                    <a:lstStyle/>
                    <a:p>
                      <a:pPr marL="0" algn="l" defTabSz="914400" rtl="0" eaLnBrk="1" fontAlgn="b" latinLnBrk="0" hangingPunct="1"/>
                      <a:r>
                        <a:rPr lang="en-US" sz="1800" u="none" strike="noStrike" kern="1200" dirty="0">
                          <a:effectLst/>
                        </a:rPr>
                        <a:t>Academic Counseling</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43%</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40%</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44%</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45%</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1551364777"/>
                  </a:ext>
                </a:extLst>
              </a:tr>
              <a:tr h="380497">
                <a:tc>
                  <a:txBody>
                    <a:bodyPr/>
                    <a:lstStyle/>
                    <a:p>
                      <a:pPr marL="0" algn="l" defTabSz="914400" rtl="0" eaLnBrk="1" fontAlgn="b" latinLnBrk="0" hangingPunct="1"/>
                      <a:r>
                        <a:rPr lang="en-US" sz="1800" u="none" strike="noStrike" kern="1200" dirty="0">
                          <a:effectLst/>
                        </a:rPr>
                        <a:t>Learning Center/tutoring</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37%</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37%</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41%</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32%</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214981041"/>
                  </a:ext>
                </a:extLst>
              </a:tr>
              <a:tr h="380497">
                <a:tc>
                  <a:txBody>
                    <a:bodyPr/>
                    <a:lstStyle/>
                    <a:p>
                      <a:pPr marL="0" algn="l" defTabSz="914400" rtl="0" eaLnBrk="1" fontAlgn="b" latinLnBrk="0" hangingPunct="1"/>
                      <a:r>
                        <a:rPr lang="en-US" sz="1800" u="none" strike="noStrike" kern="1200" dirty="0">
                          <a:effectLst/>
                        </a:rPr>
                        <a:t>Financial Aid</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22%</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23%</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20%</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22%</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320298493"/>
                  </a:ext>
                </a:extLst>
              </a:tr>
              <a:tr h="380497">
                <a:tc>
                  <a:txBody>
                    <a:bodyPr/>
                    <a:lstStyle/>
                    <a:p>
                      <a:pPr marL="0" algn="l" defTabSz="914400" rtl="0" eaLnBrk="1" fontAlgn="b" latinLnBrk="0" hangingPunct="1"/>
                      <a:r>
                        <a:rPr lang="en-US" sz="1800" u="none" strike="noStrike" kern="1200" dirty="0">
                          <a:effectLst/>
                        </a:rPr>
                        <a:t>Personal Counseling</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21%</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19%</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21%</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24%</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4114399732"/>
                  </a:ext>
                </a:extLst>
              </a:tr>
              <a:tr h="380497">
                <a:tc>
                  <a:txBody>
                    <a:bodyPr/>
                    <a:lstStyle/>
                    <a:p>
                      <a:pPr marL="0" algn="l" defTabSz="914400" rtl="0" eaLnBrk="1" fontAlgn="b" latinLnBrk="0" hangingPunct="1"/>
                      <a:r>
                        <a:rPr lang="en-US" sz="1800" u="none" strike="noStrike" kern="1200" dirty="0">
                          <a:effectLst/>
                        </a:rPr>
                        <a:t>Health Services</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21%</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21%</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21%</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21%</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625642958"/>
                  </a:ext>
                </a:extLst>
              </a:tr>
              <a:tr h="380497">
                <a:tc>
                  <a:txBody>
                    <a:bodyPr/>
                    <a:lstStyle/>
                    <a:p>
                      <a:pPr marL="0" algn="l" defTabSz="914400" rtl="0" eaLnBrk="1" fontAlgn="b" latinLnBrk="0" hangingPunct="1"/>
                      <a:r>
                        <a:rPr lang="en-US" sz="1800" u="none" strike="noStrike" kern="1200" dirty="0">
                          <a:effectLst/>
                        </a:rPr>
                        <a:t>Admissions and Records</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19%</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19%</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18%</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21%</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2634769122"/>
                  </a:ext>
                </a:extLst>
              </a:tr>
              <a:tr h="380497">
                <a:tc>
                  <a:txBody>
                    <a:bodyPr/>
                    <a:lstStyle/>
                    <a:p>
                      <a:pPr marL="0" algn="l" defTabSz="914400" rtl="0" eaLnBrk="1" fontAlgn="b" latinLnBrk="0" hangingPunct="1"/>
                      <a:r>
                        <a:rPr lang="en-US" sz="1800" u="none" strike="noStrike" kern="1200" dirty="0">
                          <a:effectLst/>
                        </a:rPr>
                        <a:t>Student Life</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18%</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13%</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22%</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17%</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3221776398"/>
                  </a:ext>
                </a:extLst>
              </a:tr>
              <a:tr h="380497">
                <a:tc>
                  <a:txBody>
                    <a:bodyPr/>
                    <a:lstStyle/>
                    <a:p>
                      <a:pPr marL="0" algn="l" defTabSz="914400" rtl="0" eaLnBrk="1" fontAlgn="b" latinLnBrk="0" hangingPunct="1"/>
                      <a:r>
                        <a:rPr lang="en-US" sz="1800" u="none" strike="noStrike" kern="1200">
                          <a:effectLst/>
                        </a:rPr>
                        <a:t>Other</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7%</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6%</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8%</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7%</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60587424"/>
                  </a:ext>
                </a:extLst>
              </a:tr>
              <a:tr h="380497">
                <a:tc>
                  <a:txBody>
                    <a:bodyPr/>
                    <a:lstStyle/>
                    <a:p>
                      <a:pPr marL="0" algn="l" defTabSz="914400" rtl="0" eaLnBrk="1" fontAlgn="b" latinLnBrk="0" hangingPunct="1"/>
                      <a:r>
                        <a:rPr lang="en-US" sz="1800" u="none" strike="noStrike" kern="1200">
                          <a:effectLst/>
                        </a:rPr>
                        <a:t>Assessment and Testing</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5%</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6%</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5%</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5%</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3895015465"/>
                  </a:ext>
                </a:extLst>
              </a:tr>
              <a:tr h="380497">
                <a:tc>
                  <a:txBody>
                    <a:bodyPr/>
                    <a:lstStyle/>
                    <a:p>
                      <a:pPr marL="0" algn="l" defTabSz="914400" rtl="0" eaLnBrk="1" fontAlgn="b" latinLnBrk="0" hangingPunct="1"/>
                      <a:r>
                        <a:rPr lang="en-US" sz="1800" u="none" strike="noStrike" kern="1200">
                          <a:effectLst/>
                        </a:rPr>
                        <a:t>Cashiers</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3%</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a:effectLst/>
                        </a:rPr>
                        <a:t>3%</a:t>
                      </a:r>
                      <a:endParaRPr lang="en-US" sz="1800" b="0" i="0" u="none" strike="noStrike" kern="120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3%</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tc>
                  <a:txBody>
                    <a:bodyPr/>
                    <a:lstStyle/>
                    <a:p>
                      <a:pPr marL="0" algn="ctr" defTabSz="914400" rtl="0" eaLnBrk="1" fontAlgn="b" latinLnBrk="0" hangingPunct="1"/>
                      <a:r>
                        <a:rPr lang="en-US" sz="1800" u="none" strike="noStrike" kern="1200" dirty="0">
                          <a:effectLst/>
                        </a:rPr>
                        <a:t>3%</a:t>
                      </a:r>
                      <a:endParaRPr lang="en-US" sz="1800" b="0" i="0" u="none" strike="noStrike" kern="1200" dirty="0">
                        <a:solidFill>
                          <a:srgbClr val="000000"/>
                        </a:solidFill>
                        <a:effectLst/>
                        <a:latin typeface="Calibri" panose="020F0502020204030204" pitchFamily="34" charset="0"/>
                        <a:ea typeface="+mn-ea"/>
                        <a:cs typeface="+mn-cs"/>
                      </a:endParaRPr>
                    </a:p>
                  </a:txBody>
                  <a:tcPr marL="182880" marR="182880" marT="6350" marB="0" anchor="ctr"/>
                </a:tc>
                <a:extLst>
                  <a:ext uri="{0D108BD9-81ED-4DB2-BD59-A6C34878D82A}">
                    <a16:rowId xmlns:a16="http://schemas.microsoft.com/office/drawing/2014/main" val="2694506718"/>
                  </a:ext>
                </a:extLst>
              </a:tr>
            </a:tbl>
          </a:graphicData>
        </a:graphic>
      </p:graphicFrame>
      <p:sp>
        <p:nvSpPr>
          <p:cNvPr id="5" name="Rectangle 4"/>
          <p:cNvSpPr/>
          <p:nvPr/>
        </p:nvSpPr>
        <p:spPr>
          <a:xfrm>
            <a:off x="7150308" y="682053"/>
            <a:ext cx="966866" cy="5351488"/>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9022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838200" y="203201"/>
            <a:ext cx="11044518" cy="1111250"/>
          </a:xfrm>
        </p:spPr>
        <p:txBody>
          <a:bodyPr>
            <a:noAutofit/>
          </a:bodyPr>
          <a:lstStyle/>
          <a:p>
            <a:pPr algn="ctr"/>
            <a:r>
              <a:rPr lang="en-US" sz="3600" dirty="0"/>
              <a:t>District-wide, more than one third of students report feeling discomfort </a:t>
            </a:r>
            <a:r>
              <a:rPr lang="en-US" sz="3600" u="sng" dirty="0"/>
              <a:t>accessing student services </a:t>
            </a:r>
            <a:r>
              <a:rPr lang="en-US" sz="3600" dirty="0"/>
              <a:t>face-to-face</a:t>
            </a:r>
          </a:p>
        </p:txBody>
      </p:sp>
      <p:sp>
        <p:nvSpPr>
          <p:cNvPr id="8" name="TextBox 7">
            <a:extLst>
              <a:ext uri="{FF2B5EF4-FFF2-40B4-BE49-F238E27FC236}">
                <a16:creationId xmlns:a16="http://schemas.microsoft.com/office/drawing/2014/main" id="{D9561A41-F05D-47D6-8BE6-513361F31EBB}"/>
              </a:ext>
            </a:extLst>
          </p:cNvPr>
          <p:cNvSpPr txBox="1"/>
          <p:nvPr/>
        </p:nvSpPr>
        <p:spPr>
          <a:xfrm>
            <a:off x="335721" y="1430086"/>
            <a:ext cx="11764759" cy="400110"/>
          </a:xfrm>
          <a:prstGeom prst="rect">
            <a:avLst/>
          </a:prstGeom>
          <a:noFill/>
        </p:spPr>
        <p:txBody>
          <a:bodyPr wrap="none" rtlCol="0">
            <a:spAutoFit/>
          </a:bodyPr>
          <a:lstStyle/>
          <a:p>
            <a:r>
              <a:rPr lang="en-US" sz="2000" b="1" i="1" dirty="0"/>
              <a:t>Q: If you do enroll in Fall 2021, how comfortable would you be to use the student services offered on campus?</a:t>
            </a:r>
          </a:p>
        </p:txBody>
      </p:sp>
      <p:pic>
        <p:nvPicPr>
          <p:cNvPr id="10" name="Picture 9">
            <a:extLst>
              <a:ext uri="{FF2B5EF4-FFF2-40B4-BE49-F238E27FC236}">
                <a16:creationId xmlns:a16="http://schemas.microsoft.com/office/drawing/2014/main" id="{AD1FC5FB-CB8D-4957-A83E-21FDC858A19D}"/>
              </a:ext>
            </a:extLst>
          </p:cNvPr>
          <p:cNvPicPr>
            <a:picLocks noChangeAspect="1"/>
          </p:cNvPicPr>
          <p:nvPr/>
        </p:nvPicPr>
        <p:blipFill>
          <a:blip r:embed="rId3"/>
          <a:stretch>
            <a:fillRect/>
          </a:stretch>
        </p:blipFill>
        <p:spPr>
          <a:xfrm>
            <a:off x="1539620" y="1945832"/>
            <a:ext cx="9023119" cy="4825870"/>
          </a:xfrm>
          <a:prstGeom prst="rect">
            <a:avLst/>
          </a:prstGeom>
        </p:spPr>
      </p:pic>
      <p:sp>
        <p:nvSpPr>
          <p:cNvPr id="5" name="Rectangle 4"/>
          <p:cNvSpPr/>
          <p:nvPr/>
        </p:nvSpPr>
        <p:spPr>
          <a:xfrm>
            <a:off x="1479179" y="2750695"/>
            <a:ext cx="9144000" cy="652072"/>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23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838200" y="203201"/>
            <a:ext cx="10515600" cy="1111250"/>
          </a:xfrm>
        </p:spPr>
        <p:txBody>
          <a:bodyPr>
            <a:normAutofit fontScale="90000"/>
          </a:bodyPr>
          <a:lstStyle/>
          <a:p>
            <a:pPr algn="ctr"/>
            <a:r>
              <a:rPr lang="en-US" dirty="0"/>
              <a:t>SMCCCD Students of Color report greater discomfort </a:t>
            </a:r>
            <a:r>
              <a:rPr lang="en-US" u="sng" dirty="0"/>
              <a:t>accessing student services </a:t>
            </a:r>
            <a:r>
              <a:rPr lang="en-US" dirty="0"/>
              <a:t>face-to-face</a:t>
            </a:r>
          </a:p>
        </p:txBody>
      </p:sp>
      <p:sp>
        <p:nvSpPr>
          <p:cNvPr id="8" name="TextBox 7">
            <a:extLst>
              <a:ext uri="{FF2B5EF4-FFF2-40B4-BE49-F238E27FC236}">
                <a16:creationId xmlns:a16="http://schemas.microsoft.com/office/drawing/2014/main" id="{D9561A41-F05D-47D6-8BE6-513361F31EBB}"/>
              </a:ext>
            </a:extLst>
          </p:cNvPr>
          <p:cNvSpPr txBox="1"/>
          <p:nvPr/>
        </p:nvSpPr>
        <p:spPr>
          <a:xfrm>
            <a:off x="483639" y="1509863"/>
            <a:ext cx="11764759" cy="400110"/>
          </a:xfrm>
          <a:prstGeom prst="rect">
            <a:avLst/>
          </a:prstGeom>
          <a:noFill/>
        </p:spPr>
        <p:txBody>
          <a:bodyPr wrap="none" rtlCol="0">
            <a:spAutoFit/>
          </a:bodyPr>
          <a:lstStyle/>
          <a:p>
            <a:r>
              <a:rPr lang="en-US" sz="2000" b="1" i="1" dirty="0"/>
              <a:t>Q: If you do enroll in Fall 2021, how comfortable would you be to use the student services offered on campus?</a:t>
            </a:r>
          </a:p>
        </p:txBody>
      </p:sp>
      <p:pic>
        <p:nvPicPr>
          <p:cNvPr id="3" name="Picture 2">
            <a:extLst>
              <a:ext uri="{FF2B5EF4-FFF2-40B4-BE49-F238E27FC236}">
                <a16:creationId xmlns:a16="http://schemas.microsoft.com/office/drawing/2014/main" id="{5D80E67F-C2FE-4A92-8C0B-3C1E2DC8AC92}"/>
              </a:ext>
            </a:extLst>
          </p:cNvPr>
          <p:cNvPicPr>
            <a:picLocks noChangeAspect="1"/>
          </p:cNvPicPr>
          <p:nvPr/>
        </p:nvPicPr>
        <p:blipFill>
          <a:blip r:embed="rId3"/>
          <a:stretch>
            <a:fillRect/>
          </a:stretch>
        </p:blipFill>
        <p:spPr>
          <a:xfrm>
            <a:off x="1842891" y="2105385"/>
            <a:ext cx="8506218" cy="4549414"/>
          </a:xfrm>
          <a:prstGeom prst="rect">
            <a:avLst/>
          </a:prstGeom>
        </p:spPr>
      </p:pic>
    </p:spTree>
    <p:extLst>
      <p:ext uri="{BB962C8B-B14F-4D97-AF65-F5344CB8AC3E}">
        <p14:creationId xmlns:p14="http://schemas.microsoft.com/office/powerpoint/2010/main" val="1858477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838200" y="203201"/>
            <a:ext cx="11044518" cy="1111250"/>
          </a:xfrm>
        </p:spPr>
        <p:txBody>
          <a:bodyPr>
            <a:noAutofit/>
          </a:bodyPr>
          <a:lstStyle/>
          <a:p>
            <a:pPr algn="ctr"/>
            <a:r>
              <a:rPr lang="en-US" sz="3600" dirty="0"/>
              <a:t>District-wide, 75% of students favor </a:t>
            </a:r>
            <a:r>
              <a:rPr lang="en-US" sz="3600" u="sng" dirty="0"/>
              <a:t>required vaccination </a:t>
            </a:r>
            <a:r>
              <a:rPr lang="en-US" sz="3600" dirty="0"/>
              <a:t>of SMCCCD students and employees</a:t>
            </a:r>
          </a:p>
        </p:txBody>
      </p:sp>
      <p:sp>
        <p:nvSpPr>
          <p:cNvPr id="8" name="TextBox 7">
            <a:extLst>
              <a:ext uri="{FF2B5EF4-FFF2-40B4-BE49-F238E27FC236}">
                <a16:creationId xmlns:a16="http://schemas.microsoft.com/office/drawing/2014/main" id="{D9561A41-F05D-47D6-8BE6-513361F31EBB}"/>
              </a:ext>
            </a:extLst>
          </p:cNvPr>
          <p:cNvSpPr txBox="1"/>
          <p:nvPr/>
        </p:nvSpPr>
        <p:spPr>
          <a:xfrm>
            <a:off x="483639" y="1509863"/>
            <a:ext cx="11164622" cy="707886"/>
          </a:xfrm>
          <a:prstGeom prst="rect">
            <a:avLst/>
          </a:prstGeom>
          <a:noFill/>
        </p:spPr>
        <p:txBody>
          <a:bodyPr wrap="square" rtlCol="0">
            <a:spAutoFit/>
          </a:bodyPr>
          <a:lstStyle/>
          <a:p>
            <a:r>
              <a:rPr lang="en-US" sz="2000" i="1" dirty="0"/>
              <a:t>Q: What is your opinion about whether students and employees at the SMCCCD Colleges should be      required to be vaccinated for COVID-19 before returning to campus?</a:t>
            </a:r>
          </a:p>
        </p:txBody>
      </p:sp>
      <p:pic>
        <p:nvPicPr>
          <p:cNvPr id="3" name="Picture 2">
            <a:extLst>
              <a:ext uri="{FF2B5EF4-FFF2-40B4-BE49-F238E27FC236}">
                <a16:creationId xmlns:a16="http://schemas.microsoft.com/office/drawing/2014/main" id="{C103ECD0-349D-4CF5-B6B2-C06BFAC6D88B}"/>
              </a:ext>
            </a:extLst>
          </p:cNvPr>
          <p:cNvPicPr>
            <a:picLocks noChangeAspect="1"/>
          </p:cNvPicPr>
          <p:nvPr/>
        </p:nvPicPr>
        <p:blipFill>
          <a:blip r:embed="rId3"/>
          <a:stretch>
            <a:fillRect/>
          </a:stretch>
        </p:blipFill>
        <p:spPr>
          <a:xfrm>
            <a:off x="1922497" y="2321859"/>
            <a:ext cx="8467560" cy="4433696"/>
          </a:xfrm>
          <a:prstGeom prst="rect">
            <a:avLst/>
          </a:prstGeom>
        </p:spPr>
      </p:pic>
      <p:sp>
        <p:nvSpPr>
          <p:cNvPr id="5" name="Rectangle 4"/>
          <p:cNvSpPr/>
          <p:nvPr/>
        </p:nvSpPr>
        <p:spPr>
          <a:xfrm>
            <a:off x="1584277" y="2900597"/>
            <a:ext cx="9144000" cy="652072"/>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9671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633792" y="131760"/>
            <a:ext cx="11044518" cy="1111250"/>
          </a:xfrm>
        </p:spPr>
        <p:txBody>
          <a:bodyPr>
            <a:noAutofit/>
          </a:bodyPr>
          <a:lstStyle/>
          <a:p>
            <a:pPr algn="ctr"/>
            <a:r>
              <a:rPr lang="en-US" sz="3600" dirty="0"/>
              <a:t>Significant differences by race/ethnicity in opinions about </a:t>
            </a:r>
            <a:r>
              <a:rPr lang="en-US" sz="3600" u="sng" dirty="0"/>
              <a:t>required vaccination </a:t>
            </a:r>
            <a:r>
              <a:rPr lang="en-US" sz="3600" dirty="0"/>
              <a:t>of SMCCCD students and employees</a:t>
            </a:r>
          </a:p>
        </p:txBody>
      </p:sp>
      <p:sp>
        <p:nvSpPr>
          <p:cNvPr id="8" name="TextBox 7">
            <a:extLst>
              <a:ext uri="{FF2B5EF4-FFF2-40B4-BE49-F238E27FC236}">
                <a16:creationId xmlns:a16="http://schemas.microsoft.com/office/drawing/2014/main" id="{D9561A41-F05D-47D6-8BE6-513361F31EBB}"/>
              </a:ext>
            </a:extLst>
          </p:cNvPr>
          <p:cNvSpPr txBox="1"/>
          <p:nvPr/>
        </p:nvSpPr>
        <p:spPr>
          <a:xfrm>
            <a:off x="513688" y="1412157"/>
            <a:ext cx="11164622" cy="707886"/>
          </a:xfrm>
          <a:prstGeom prst="rect">
            <a:avLst/>
          </a:prstGeom>
          <a:noFill/>
        </p:spPr>
        <p:txBody>
          <a:bodyPr wrap="square" rtlCol="0">
            <a:spAutoFit/>
          </a:bodyPr>
          <a:lstStyle/>
          <a:p>
            <a:r>
              <a:rPr lang="en-US" sz="2000" i="1" dirty="0"/>
              <a:t>Q: What is your opinion about whether students and employees at the SMCCCD Colleges should be      required to be vaccinated for COVID-19 before returning to campus?</a:t>
            </a:r>
          </a:p>
        </p:txBody>
      </p:sp>
      <p:pic>
        <p:nvPicPr>
          <p:cNvPr id="4" name="Picture 3">
            <a:extLst>
              <a:ext uri="{FF2B5EF4-FFF2-40B4-BE49-F238E27FC236}">
                <a16:creationId xmlns:a16="http://schemas.microsoft.com/office/drawing/2014/main" id="{4AF60CB4-A60A-4A55-A9AE-12627F47C5F1}"/>
              </a:ext>
            </a:extLst>
          </p:cNvPr>
          <p:cNvPicPr>
            <a:picLocks noChangeAspect="1"/>
          </p:cNvPicPr>
          <p:nvPr/>
        </p:nvPicPr>
        <p:blipFill>
          <a:blip r:embed="rId3"/>
          <a:stretch>
            <a:fillRect/>
          </a:stretch>
        </p:blipFill>
        <p:spPr>
          <a:xfrm>
            <a:off x="2228104" y="2167605"/>
            <a:ext cx="7821829" cy="4558635"/>
          </a:xfrm>
          <a:prstGeom prst="rect">
            <a:avLst/>
          </a:prstGeom>
        </p:spPr>
      </p:pic>
    </p:spTree>
    <p:extLst>
      <p:ext uri="{BB962C8B-B14F-4D97-AF65-F5344CB8AC3E}">
        <p14:creationId xmlns:p14="http://schemas.microsoft.com/office/powerpoint/2010/main" val="564395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633792" y="131760"/>
            <a:ext cx="11044518" cy="1111250"/>
          </a:xfrm>
        </p:spPr>
        <p:txBody>
          <a:bodyPr>
            <a:noAutofit/>
          </a:bodyPr>
          <a:lstStyle/>
          <a:p>
            <a:pPr algn="ctr"/>
            <a:r>
              <a:rPr lang="en-US" sz="3600" dirty="0"/>
              <a:t>Approximately 1/3 of SMCCCD students expect to work more than 20 hours per week in Fall 2021</a:t>
            </a:r>
          </a:p>
        </p:txBody>
      </p:sp>
      <p:sp>
        <p:nvSpPr>
          <p:cNvPr id="8" name="TextBox 7">
            <a:extLst>
              <a:ext uri="{FF2B5EF4-FFF2-40B4-BE49-F238E27FC236}">
                <a16:creationId xmlns:a16="http://schemas.microsoft.com/office/drawing/2014/main" id="{D9561A41-F05D-47D6-8BE6-513361F31EBB}"/>
              </a:ext>
            </a:extLst>
          </p:cNvPr>
          <p:cNvSpPr txBox="1"/>
          <p:nvPr/>
        </p:nvSpPr>
        <p:spPr>
          <a:xfrm>
            <a:off x="354995" y="1395963"/>
            <a:ext cx="11602112" cy="430887"/>
          </a:xfrm>
          <a:prstGeom prst="rect">
            <a:avLst/>
          </a:prstGeom>
          <a:noFill/>
        </p:spPr>
        <p:txBody>
          <a:bodyPr wrap="square" rtlCol="0">
            <a:spAutoFit/>
          </a:bodyPr>
          <a:lstStyle/>
          <a:p>
            <a:r>
              <a:rPr lang="en-US" sz="2200" i="1" dirty="0"/>
              <a:t>Q: If you do return to college in the Fall of 2021, how many hours do you anticipate working for pay?</a:t>
            </a:r>
          </a:p>
        </p:txBody>
      </p:sp>
      <p:pic>
        <p:nvPicPr>
          <p:cNvPr id="6" name="Picture 5">
            <a:extLst>
              <a:ext uri="{FF2B5EF4-FFF2-40B4-BE49-F238E27FC236}">
                <a16:creationId xmlns:a16="http://schemas.microsoft.com/office/drawing/2014/main" id="{83AD9BB0-A24D-49C4-9256-E7DCA1B037A8}"/>
              </a:ext>
            </a:extLst>
          </p:cNvPr>
          <p:cNvPicPr>
            <a:picLocks noChangeAspect="1"/>
          </p:cNvPicPr>
          <p:nvPr/>
        </p:nvPicPr>
        <p:blipFill>
          <a:blip r:embed="rId3"/>
          <a:stretch>
            <a:fillRect/>
          </a:stretch>
        </p:blipFill>
        <p:spPr>
          <a:xfrm>
            <a:off x="1250263" y="1927412"/>
            <a:ext cx="9356707" cy="4794346"/>
          </a:xfrm>
          <a:prstGeom prst="rect">
            <a:avLst/>
          </a:prstGeom>
        </p:spPr>
      </p:pic>
      <p:sp>
        <p:nvSpPr>
          <p:cNvPr id="7" name="TextBox 6">
            <a:extLst>
              <a:ext uri="{FF2B5EF4-FFF2-40B4-BE49-F238E27FC236}">
                <a16:creationId xmlns:a16="http://schemas.microsoft.com/office/drawing/2014/main" id="{77C87C92-553F-4D50-A6B7-510312520294}"/>
              </a:ext>
            </a:extLst>
          </p:cNvPr>
          <p:cNvSpPr txBox="1"/>
          <p:nvPr/>
        </p:nvSpPr>
        <p:spPr>
          <a:xfrm>
            <a:off x="9076765" y="2572870"/>
            <a:ext cx="1310179" cy="553998"/>
          </a:xfrm>
          <a:prstGeom prst="rect">
            <a:avLst/>
          </a:prstGeom>
          <a:noFill/>
        </p:spPr>
        <p:txBody>
          <a:bodyPr wrap="square" rtlCol="0">
            <a:spAutoFit/>
          </a:bodyPr>
          <a:lstStyle/>
          <a:p>
            <a:pPr algn="ctr"/>
            <a:r>
              <a:rPr lang="en-US" sz="1500" b="1" dirty="0">
                <a:solidFill>
                  <a:schemeClr val="tx1">
                    <a:lumMod val="65000"/>
                    <a:lumOff val="35000"/>
                  </a:schemeClr>
                </a:solidFill>
              </a:rPr>
              <a:t>Weekly Work for Pay</a:t>
            </a:r>
          </a:p>
        </p:txBody>
      </p:sp>
      <p:sp>
        <p:nvSpPr>
          <p:cNvPr id="9" name="Rectangle 8"/>
          <p:cNvSpPr/>
          <p:nvPr/>
        </p:nvSpPr>
        <p:spPr>
          <a:xfrm>
            <a:off x="2338466" y="2572870"/>
            <a:ext cx="966866" cy="4021628"/>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3783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647" y="2698423"/>
            <a:ext cx="10515600" cy="1325563"/>
          </a:xfrm>
        </p:spPr>
        <p:txBody>
          <a:bodyPr>
            <a:noAutofit/>
          </a:bodyPr>
          <a:lstStyle/>
          <a:p>
            <a:r>
              <a:rPr lang="en-US" sz="3600" dirty="0" smtClean="0"/>
              <a:t>Student anticipated work hours are directly and strongly correlated with their preference for instructional modality.</a:t>
            </a:r>
            <a:br>
              <a:rPr lang="en-US" sz="3600" dirty="0" smtClean="0"/>
            </a:br>
            <a:r>
              <a:rPr lang="en-US" sz="3600" dirty="0"/>
              <a:t/>
            </a:r>
            <a:br>
              <a:rPr lang="en-US" sz="3600" dirty="0"/>
            </a:br>
            <a:r>
              <a:rPr lang="en-US" sz="3600" dirty="0" smtClean="0"/>
              <a:t>The more students anticipate working, the more likely they are to prefer taking most of their classes online.</a:t>
            </a:r>
            <a:br>
              <a:rPr lang="en-US" sz="3600" dirty="0" smtClean="0"/>
            </a:br>
            <a:r>
              <a:rPr lang="en-US" sz="3600" dirty="0"/>
              <a:t/>
            </a:r>
            <a:br>
              <a:rPr lang="en-US" sz="3600" dirty="0"/>
            </a:br>
            <a:r>
              <a:rPr lang="en-US" sz="3600" dirty="0" smtClean="0"/>
              <a:t>Similarly, the less students anticipate working, the more likely they are to prefer taking most of their classes face-to-face.</a:t>
            </a:r>
            <a:endParaRPr lang="en-US" sz="3600" dirty="0"/>
          </a:p>
        </p:txBody>
      </p:sp>
    </p:spTree>
    <p:extLst>
      <p:ext uri="{BB962C8B-B14F-4D97-AF65-F5344CB8AC3E}">
        <p14:creationId xmlns:p14="http://schemas.microsoft.com/office/powerpoint/2010/main" val="3588078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633792" y="131760"/>
            <a:ext cx="11044518" cy="1111250"/>
          </a:xfrm>
        </p:spPr>
        <p:txBody>
          <a:bodyPr>
            <a:noAutofit/>
          </a:bodyPr>
          <a:lstStyle/>
          <a:p>
            <a:pPr algn="ctr"/>
            <a:r>
              <a:rPr lang="en-US" sz="3600" dirty="0"/>
              <a:t>Students’ post-COVID </a:t>
            </a:r>
            <a:r>
              <a:rPr lang="en-US" sz="3600" b="1" dirty="0"/>
              <a:t>course modality </a:t>
            </a:r>
            <a:r>
              <a:rPr lang="en-US" sz="3600" dirty="0"/>
              <a:t>preferences are split between on-line and in person</a:t>
            </a:r>
          </a:p>
        </p:txBody>
      </p:sp>
      <p:sp>
        <p:nvSpPr>
          <p:cNvPr id="8" name="TextBox 7">
            <a:extLst>
              <a:ext uri="{FF2B5EF4-FFF2-40B4-BE49-F238E27FC236}">
                <a16:creationId xmlns:a16="http://schemas.microsoft.com/office/drawing/2014/main" id="{D9561A41-F05D-47D6-8BE6-513361F31EBB}"/>
              </a:ext>
            </a:extLst>
          </p:cNvPr>
          <p:cNvSpPr txBox="1"/>
          <p:nvPr/>
        </p:nvSpPr>
        <p:spPr>
          <a:xfrm>
            <a:off x="1529371" y="1243010"/>
            <a:ext cx="9869252" cy="769441"/>
          </a:xfrm>
          <a:prstGeom prst="rect">
            <a:avLst/>
          </a:prstGeom>
          <a:noFill/>
        </p:spPr>
        <p:txBody>
          <a:bodyPr wrap="square" rtlCol="0">
            <a:spAutoFit/>
          </a:bodyPr>
          <a:lstStyle/>
          <a:p>
            <a:r>
              <a:rPr lang="en-US" sz="2200" i="1" dirty="0"/>
              <a:t>Q: In the future, once the pandemic is behind us, which most accurately describes your preference for how to attend college?</a:t>
            </a:r>
          </a:p>
        </p:txBody>
      </p:sp>
      <p:pic>
        <p:nvPicPr>
          <p:cNvPr id="3" name="Picture 2">
            <a:extLst>
              <a:ext uri="{FF2B5EF4-FFF2-40B4-BE49-F238E27FC236}">
                <a16:creationId xmlns:a16="http://schemas.microsoft.com/office/drawing/2014/main" id="{C3239BC3-F10F-4251-B748-ECAEB6AC182E}"/>
              </a:ext>
            </a:extLst>
          </p:cNvPr>
          <p:cNvPicPr>
            <a:picLocks noChangeAspect="1"/>
          </p:cNvPicPr>
          <p:nvPr/>
        </p:nvPicPr>
        <p:blipFill>
          <a:blip r:embed="rId3"/>
          <a:stretch>
            <a:fillRect/>
          </a:stretch>
        </p:blipFill>
        <p:spPr>
          <a:xfrm>
            <a:off x="1529371" y="2012451"/>
            <a:ext cx="9415729" cy="4707864"/>
          </a:xfrm>
          <a:prstGeom prst="rect">
            <a:avLst/>
          </a:prstGeom>
        </p:spPr>
      </p:pic>
      <p:sp>
        <p:nvSpPr>
          <p:cNvPr id="5" name="Rectangle 4"/>
          <p:cNvSpPr/>
          <p:nvPr/>
        </p:nvSpPr>
        <p:spPr>
          <a:xfrm>
            <a:off x="3904937" y="2578307"/>
            <a:ext cx="1229193" cy="4074581"/>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4">
            <p14:nvContentPartPr>
              <p14:cNvPr id="4" name="Ink 3"/>
              <p14:cNvContentPartPr/>
              <p14:nvPr/>
            </p14:nvContentPartPr>
            <p14:xfrm>
              <a:off x="3882311" y="1738694"/>
              <a:ext cx="2578680" cy="113400"/>
            </p14:xfrm>
          </p:contentPart>
        </mc:Choice>
        <mc:Fallback>
          <p:pic>
            <p:nvPicPr>
              <p:cNvPr id="4" name="Ink 3"/>
              <p:cNvPicPr/>
              <p:nvPr/>
            </p:nvPicPr>
            <p:blipFill>
              <a:blip r:embed="rId5"/>
              <a:stretch>
                <a:fillRect/>
              </a:stretch>
            </p:blipFill>
            <p:spPr>
              <a:xfrm>
                <a:off x="3810311" y="1594694"/>
                <a:ext cx="2722680" cy="401400"/>
              </a:xfrm>
              <a:prstGeom prst="rect">
                <a:avLst/>
              </a:prstGeom>
            </p:spPr>
          </p:pic>
        </mc:Fallback>
      </mc:AlternateContent>
    </p:spTree>
    <p:extLst>
      <p:ext uri="{BB962C8B-B14F-4D97-AF65-F5344CB8AC3E}">
        <p14:creationId xmlns:p14="http://schemas.microsoft.com/office/powerpoint/2010/main" val="1211718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633792" y="131760"/>
            <a:ext cx="10261516" cy="1111250"/>
          </a:xfrm>
        </p:spPr>
        <p:txBody>
          <a:bodyPr>
            <a:noAutofit/>
          </a:bodyPr>
          <a:lstStyle/>
          <a:p>
            <a:pPr algn="ctr"/>
            <a:r>
              <a:rPr lang="en-US" sz="3600" dirty="0"/>
              <a:t>Students’ post-COVID preferences for accessing </a:t>
            </a:r>
            <a:r>
              <a:rPr lang="en-US" sz="3600" b="1" dirty="0"/>
              <a:t>campus services </a:t>
            </a:r>
            <a:r>
              <a:rPr lang="en-US" sz="3600" dirty="0"/>
              <a:t>vary significantly by campus </a:t>
            </a:r>
          </a:p>
        </p:txBody>
      </p:sp>
      <p:sp>
        <p:nvSpPr>
          <p:cNvPr id="8" name="TextBox 7">
            <a:extLst>
              <a:ext uri="{FF2B5EF4-FFF2-40B4-BE49-F238E27FC236}">
                <a16:creationId xmlns:a16="http://schemas.microsoft.com/office/drawing/2014/main" id="{D9561A41-F05D-47D6-8BE6-513361F31EBB}"/>
              </a:ext>
            </a:extLst>
          </p:cNvPr>
          <p:cNvSpPr txBox="1"/>
          <p:nvPr/>
        </p:nvSpPr>
        <p:spPr>
          <a:xfrm>
            <a:off x="228600" y="1243010"/>
            <a:ext cx="11609293" cy="769441"/>
          </a:xfrm>
          <a:prstGeom prst="rect">
            <a:avLst/>
          </a:prstGeom>
          <a:noFill/>
        </p:spPr>
        <p:txBody>
          <a:bodyPr wrap="square" rtlCol="0">
            <a:spAutoFit/>
          </a:bodyPr>
          <a:lstStyle/>
          <a:p>
            <a:r>
              <a:rPr lang="en-US" sz="2200" i="1" dirty="0"/>
              <a:t>Q: In the future, once the pandemic is behind us, which most accurately describes how you would like to access campus services (such as tutoring, counseling, the registrar and cashier’s offices, etc.)</a:t>
            </a:r>
          </a:p>
        </p:txBody>
      </p:sp>
      <p:pic>
        <p:nvPicPr>
          <p:cNvPr id="4" name="Picture 3">
            <a:extLst>
              <a:ext uri="{FF2B5EF4-FFF2-40B4-BE49-F238E27FC236}">
                <a16:creationId xmlns:a16="http://schemas.microsoft.com/office/drawing/2014/main" id="{82DA6648-6C1E-489C-AF3B-615B511841C0}"/>
              </a:ext>
            </a:extLst>
          </p:cNvPr>
          <p:cNvPicPr>
            <a:picLocks noChangeAspect="1"/>
          </p:cNvPicPr>
          <p:nvPr/>
        </p:nvPicPr>
        <p:blipFill>
          <a:blip r:embed="rId3"/>
          <a:stretch>
            <a:fillRect/>
          </a:stretch>
        </p:blipFill>
        <p:spPr>
          <a:xfrm>
            <a:off x="1588659" y="2149446"/>
            <a:ext cx="9014681" cy="4525157"/>
          </a:xfrm>
          <a:prstGeom prst="rect">
            <a:avLst/>
          </a:prstGeom>
        </p:spPr>
      </p:pic>
      <p:sp>
        <p:nvSpPr>
          <p:cNvPr id="5" name="Rectangle 4"/>
          <p:cNvSpPr/>
          <p:nvPr/>
        </p:nvSpPr>
        <p:spPr>
          <a:xfrm>
            <a:off x="3904937" y="2578307"/>
            <a:ext cx="1229193" cy="4074581"/>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4">
            <p14:nvContentPartPr>
              <p14:cNvPr id="3" name="Ink 2"/>
              <p14:cNvContentPartPr/>
              <p14:nvPr/>
            </p14:nvContentPartPr>
            <p14:xfrm>
              <a:off x="607031" y="1626374"/>
              <a:ext cx="2691000" cy="206280"/>
            </p14:xfrm>
          </p:contentPart>
        </mc:Choice>
        <mc:Fallback>
          <p:pic>
            <p:nvPicPr>
              <p:cNvPr id="3" name="Ink 2"/>
              <p:cNvPicPr/>
              <p:nvPr/>
            </p:nvPicPr>
            <p:blipFill>
              <a:blip r:embed="rId5"/>
              <a:stretch>
                <a:fillRect/>
              </a:stretch>
            </p:blipFill>
            <p:spPr>
              <a:xfrm>
                <a:off x="517031" y="1446374"/>
                <a:ext cx="2871000" cy="566280"/>
              </a:xfrm>
              <a:prstGeom prst="rect">
                <a:avLst/>
              </a:prstGeom>
            </p:spPr>
          </p:pic>
        </mc:Fallback>
      </mc:AlternateContent>
    </p:spTree>
    <p:extLst>
      <p:ext uri="{BB962C8B-B14F-4D97-AF65-F5344CB8AC3E}">
        <p14:creationId xmlns:p14="http://schemas.microsoft.com/office/powerpoint/2010/main" val="569423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D242-97AF-4A76-B51C-CD8F3DCD6F13}"/>
              </a:ext>
            </a:extLst>
          </p:cNvPr>
          <p:cNvSpPr>
            <a:spLocks noGrp="1"/>
          </p:cNvSpPr>
          <p:nvPr>
            <p:ph type="title"/>
          </p:nvPr>
        </p:nvSpPr>
        <p:spPr>
          <a:xfrm>
            <a:off x="633792" y="131760"/>
            <a:ext cx="11044518" cy="1111250"/>
          </a:xfrm>
        </p:spPr>
        <p:txBody>
          <a:bodyPr>
            <a:noAutofit/>
          </a:bodyPr>
          <a:lstStyle/>
          <a:p>
            <a:pPr algn="ctr"/>
            <a:r>
              <a:rPr lang="en-US" sz="3600" dirty="0"/>
              <a:t>Students’ post-COVID preferences for accessing </a:t>
            </a:r>
            <a:r>
              <a:rPr lang="en-US" sz="3600" b="1" dirty="0"/>
              <a:t>campus life </a:t>
            </a:r>
            <a:r>
              <a:rPr lang="en-US" sz="3600" dirty="0"/>
              <a:t>vary significantly by campus </a:t>
            </a:r>
          </a:p>
        </p:txBody>
      </p:sp>
      <p:sp>
        <p:nvSpPr>
          <p:cNvPr id="8" name="TextBox 7">
            <a:extLst>
              <a:ext uri="{FF2B5EF4-FFF2-40B4-BE49-F238E27FC236}">
                <a16:creationId xmlns:a16="http://schemas.microsoft.com/office/drawing/2014/main" id="{D9561A41-F05D-47D6-8BE6-513361F31EBB}"/>
              </a:ext>
            </a:extLst>
          </p:cNvPr>
          <p:cNvSpPr txBox="1"/>
          <p:nvPr/>
        </p:nvSpPr>
        <p:spPr>
          <a:xfrm>
            <a:off x="1529371" y="1243010"/>
            <a:ext cx="9869252" cy="769441"/>
          </a:xfrm>
          <a:prstGeom prst="rect">
            <a:avLst/>
          </a:prstGeom>
          <a:noFill/>
        </p:spPr>
        <p:txBody>
          <a:bodyPr wrap="square" rtlCol="0">
            <a:spAutoFit/>
          </a:bodyPr>
          <a:lstStyle/>
          <a:p>
            <a:r>
              <a:rPr lang="en-US" sz="2200" i="1" dirty="0"/>
              <a:t>Q: In the future, once the pandemic is behind us, which most accurately describes how you would like to access campus life (such as clubs, events, social activities)</a:t>
            </a:r>
          </a:p>
        </p:txBody>
      </p:sp>
      <p:pic>
        <p:nvPicPr>
          <p:cNvPr id="5" name="Picture 4">
            <a:extLst>
              <a:ext uri="{FF2B5EF4-FFF2-40B4-BE49-F238E27FC236}">
                <a16:creationId xmlns:a16="http://schemas.microsoft.com/office/drawing/2014/main" id="{BDE0896F-761B-416A-9F3E-D958E3CD6709}"/>
              </a:ext>
            </a:extLst>
          </p:cNvPr>
          <p:cNvPicPr>
            <a:picLocks noChangeAspect="1"/>
          </p:cNvPicPr>
          <p:nvPr/>
        </p:nvPicPr>
        <p:blipFill>
          <a:blip r:embed="rId3"/>
          <a:stretch>
            <a:fillRect/>
          </a:stretch>
        </p:blipFill>
        <p:spPr>
          <a:xfrm>
            <a:off x="1676854" y="2077922"/>
            <a:ext cx="8986229" cy="4648318"/>
          </a:xfrm>
          <a:prstGeom prst="rect">
            <a:avLst/>
          </a:prstGeom>
        </p:spPr>
      </p:pic>
      <p:sp>
        <p:nvSpPr>
          <p:cNvPr id="6" name="Rectangle 5"/>
          <p:cNvSpPr/>
          <p:nvPr/>
        </p:nvSpPr>
        <p:spPr>
          <a:xfrm>
            <a:off x="3904937" y="2578307"/>
            <a:ext cx="1229193" cy="4074581"/>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4">
            <p14:nvContentPartPr>
              <p14:cNvPr id="3" name="Ink 2"/>
              <p14:cNvContentPartPr/>
              <p14:nvPr/>
            </p14:nvContentPartPr>
            <p14:xfrm>
              <a:off x="3665231" y="1743374"/>
              <a:ext cx="2016360" cy="55800"/>
            </p14:xfrm>
          </p:contentPart>
        </mc:Choice>
        <mc:Fallback>
          <p:pic>
            <p:nvPicPr>
              <p:cNvPr id="3" name="Ink 2"/>
              <p:cNvPicPr/>
              <p:nvPr/>
            </p:nvPicPr>
            <p:blipFill>
              <a:blip r:embed="rId5"/>
              <a:stretch>
                <a:fillRect/>
              </a:stretch>
            </p:blipFill>
            <p:spPr>
              <a:xfrm>
                <a:off x="3575231" y="1563374"/>
                <a:ext cx="2196360" cy="415800"/>
              </a:xfrm>
              <a:prstGeom prst="rect">
                <a:avLst/>
              </a:prstGeom>
            </p:spPr>
          </p:pic>
        </mc:Fallback>
      </mc:AlternateContent>
    </p:spTree>
    <p:extLst>
      <p:ext uri="{BB962C8B-B14F-4D97-AF65-F5344CB8AC3E}">
        <p14:creationId xmlns:p14="http://schemas.microsoft.com/office/powerpoint/2010/main" val="3781697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Survey Response Rates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39923310"/>
              </p:ext>
            </p:extLst>
          </p:nvPr>
        </p:nvGraphicFramePr>
        <p:xfrm>
          <a:off x="1886606" y="1933901"/>
          <a:ext cx="8418788" cy="3888829"/>
        </p:xfrm>
        <a:graphic>
          <a:graphicData uri="http://schemas.openxmlformats.org/drawingml/2006/table">
            <a:tbl>
              <a:tblPr firstRow="1">
                <a:tableStyleId>{2A488322-F2BA-4B5B-9748-0D474271808F}</a:tableStyleId>
              </a:tblPr>
              <a:tblGrid>
                <a:gridCol w="1983178">
                  <a:extLst>
                    <a:ext uri="{9D8B030D-6E8A-4147-A177-3AD203B41FA5}">
                      <a16:colId xmlns:a16="http://schemas.microsoft.com/office/drawing/2014/main" val="3482756903"/>
                    </a:ext>
                  </a:extLst>
                </a:gridCol>
                <a:gridCol w="1924851">
                  <a:extLst>
                    <a:ext uri="{9D8B030D-6E8A-4147-A177-3AD203B41FA5}">
                      <a16:colId xmlns:a16="http://schemas.microsoft.com/office/drawing/2014/main" val="3389618495"/>
                    </a:ext>
                  </a:extLst>
                </a:gridCol>
                <a:gridCol w="2197050">
                  <a:extLst>
                    <a:ext uri="{9D8B030D-6E8A-4147-A177-3AD203B41FA5}">
                      <a16:colId xmlns:a16="http://schemas.microsoft.com/office/drawing/2014/main" val="1294324759"/>
                    </a:ext>
                  </a:extLst>
                </a:gridCol>
                <a:gridCol w="2313709">
                  <a:extLst>
                    <a:ext uri="{9D8B030D-6E8A-4147-A177-3AD203B41FA5}">
                      <a16:colId xmlns:a16="http://schemas.microsoft.com/office/drawing/2014/main" val="1024661568"/>
                    </a:ext>
                  </a:extLst>
                </a:gridCol>
              </a:tblGrid>
              <a:tr h="1505241">
                <a:tc>
                  <a:txBody>
                    <a:bodyPr/>
                    <a:lstStyle/>
                    <a:p>
                      <a:pPr algn="ctr" fontAlgn="b"/>
                      <a:r>
                        <a:rPr lang="en-US" sz="2400" u="none" strike="noStrike" dirty="0" smtClean="0">
                          <a:effectLst/>
                        </a:rPr>
                        <a:t>Primary</a:t>
                      </a:r>
                      <a:r>
                        <a:rPr lang="en-US" sz="2400" u="none" strike="noStrike" baseline="0" dirty="0" smtClean="0">
                          <a:effectLst/>
                        </a:rPr>
                        <a:t> Campus</a:t>
                      </a:r>
                      <a:endParaRPr lang="en-US" sz="2400" b="1" i="0" u="none" strike="noStrike" dirty="0">
                        <a:solidFill>
                          <a:sysClr val="windowText" lastClr="000000"/>
                        </a:solidFill>
                        <a:effectLst/>
                        <a:latin typeface="Calibri" panose="020F0502020204030204" pitchFamily="34" charset="0"/>
                      </a:endParaRPr>
                    </a:p>
                  </a:txBody>
                  <a:tcPr marL="6350" marR="6350" marT="6350" anchor="ctr">
                    <a:solidFill>
                      <a:srgbClr val="006342"/>
                    </a:solidFill>
                  </a:tcPr>
                </a:tc>
                <a:tc>
                  <a:txBody>
                    <a:bodyPr/>
                    <a:lstStyle/>
                    <a:p>
                      <a:pPr algn="ctr" fontAlgn="b"/>
                      <a:r>
                        <a:rPr lang="en-US" sz="2400" u="none" strike="noStrike" dirty="0" smtClean="0">
                          <a:effectLst/>
                        </a:rPr>
                        <a:t>Enrolled Students</a:t>
                      </a:r>
                      <a:endParaRPr lang="en-US" sz="2400" b="1" i="0" u="none" strike="noStrike" dirty="0">
                        <a:solidFill>
                          <a:sysClr val="windowText" lastClr="000000"/>
                        </a:solidFill>
                        <a:effectLst/>
                        <a:latin typeface="Calibri" panose="020F0502020204030204" pitchFamily="34" charset="0"/>
                      </a:endParaRPr>
                    </a:p>
                  </a:txBody>
                  <a:tcPr marL="6350" marR="6350" marT="6350" anchor="ctr">
                    <a:solidFill>
                      <a:srgbClr val="006342"/>
                    </a:solidFill>
                  </a:tcPr>
                </a:tc>
                <a:tc>
                  <a:txBody>
                    <a:bodyPr/>
                    <a:lstStyle/>
                    <a:p>
                      <a:pPr algn="ctr" fontAlgn="b"/>
                      <a:r>
                        <a:rPr lang="en-US" sz="2400" u="none" strike="noStrike" dirty="0" smtClean="0">
                          <a:effectLst/>
                        </a:rPr>
                        <a:t>Survey Respondents</a:t>
                      </a:r>
                      <a:endParaRPr lang="en-US" sz="2400" b="1" i="0" u="none" strike="noStrike" dirty="0">
                        <a:solidFill>
                          <a:sysClr val="windowText" lastClr="000000"/>
                        </a:solidFill>
                        <a:effectLst/>
                        <a:latin typeface="Calibri" panose="020F0502020204030204" pitchFamily="34" charset="0"/>
                      </a:endParaRPr>
                    </a:p>
                  </a:txBody>
                  <a:tcPr marL="6350" marR="6350" marT="6350" anchor="ctr">
                    <a:solidFill>
                      <a:srgbClr val="006342"/>
                    </a:solidFill>
                  </a:tcPr>
                </a:tc>
                <a:tc>
                  <a:txBody>
                    <a:bodyPr/>
                    <a:lstStyle/>
                    <a:p>
                      <a:pPr algn="ctr" fontAlgn="b"/>
                      <a:r>
                        <a:rPr lang="en-US" sz="2400" u="none" strike="noStrike" dirty="0" smtClean="0">
                          <a:effectLst/>
                        </a:rPr>
                        <a:t>Response Rate</a:t>
                      </a:r>
                      <a:endParaRPr lang="en-US" sz="2400" b="1" i="0" u="none" strike="noStrike" dirty="0">
                        <a:solidFill>
                          <a:sysClr val="windowText" lastClr="000000"/>
                        </a:solidFill>
                        <a:effectLst/>
                        <a:latin typeface="Calibri" panose="020F0502020204030204" pitchFamily="34" charset="0"/>
                      </a:endParaRPr>
                    </a:p>
                  </a:txBody>
                  <a:tcPr marL="6350" marR="6350" marT="6350" anchor="ctr">
                    <a:solidFill>
                      <a:srgbClr val="006342"/>
                    </a:solidFill>
                  </a:tcPr>
                </a:tc>
                <a:extLst>
                  <a:ext uri="{0D108BD9-81ED-4DB2-BD59-A6C34878D82A}">
                    <a16:rowId xmlns:a16="http://schemas.microsoft.com/office/drawing/2014/main" val="1530512635"/>
                  </a:ext>
                </a:extLst>
              </a:tr>
              <a:tr h="595897">
                <a:tc>
                  <a:txBody>
                    <a:bodyPr/>
                    <a:lstStyle/>
                    <a:p>
                      <a:pPr algn="l" fontAlgn="b"/>
                      <a:r>
                        <a:rPr lang="en-US" sz="2400" b="1" u="none" strike="noStrike" dirty="0">
                          <a:effectLst/>
                        </a:rPr>
                        <a:t>Cañada</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3,789</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893</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24%</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extLst>
                  <a:ext uri="{0D108BD9-81ED-4DB2-BD59-A6C34878D82A}">
                    <a16:rowId xmlns:a16="http://schemas.microsoft.com/office/drawing/2014/main" val="4224998857"/>
                  </a:ext>
                </a:extLst>
              </a:tr>
              <a:tr h="595897">
                <a:tc>
                  <a:txBody>
                    <a:bodyPr/>
                    <a:lstStyle/>
                    <a:p>
                      <a:pPr algn="l" fontAlgn="b"/>
                      <a:r>
                        <a:rPr lang="en-US" sz="2400" b="1" u="none" strike="noStrike" dirty="0">
                          <a:effectLst/>
                        </a:rPr>
                        <a:t>CSM</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6,009</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1,299</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22%</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extLst>
                  <a:ext uri="{0D108BD9-81ED-4DB2-BD59-A6C34878D82A}">
                    <a16:rowId xmlns:a16="http://schemas.microsoft.com/office/drawing/2014/main" val="1851459046"/>
                  </a:ext>
                </a:extLst>
              </a:tr>
              <a:tr h="595897">
                <a:tc>
                  <a:txBody>
                    <a:bodyPr/>
                    <a:lstStyle/>
                    <a:p>
                      <a:pPr algn="l" fontAlgn="b"/>
                      <a:r>
                        <a:rPr lang="en-US" sz="2400" b="1" u="none" strike="noStrike" dirty="0">
                          <a:effectLst/>
                        </a:rPr>
                        <a:t>Skyline</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7,628</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1,243</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u="none" strike="noStrike" dirty="0" smtClean="0">
                          <a:effectLst/>
                        </a:rPr>
                        <a:t>16%</a:t>
                      </a:r>
                      <a:endParaRPr lang="en-US" sz="2400" b="0" i="0" u="none" strike="noStrike" dirty="0">
                        <a:solidFill>
                          <a:sysClr val="windowText" lastClr="000000"/>
                        </a:solidFill>
                        <a:effectLst/>
                        <a:latin typeface="Calibri" panose="020F0502020204030204" pitchFamily="34" charset="0"/>
                      </a:endParaRPr>
                    </a:p>
                  </a:txBody>
                  <a:tcPr marL="6350" marR="6350" marT="6350" anchor="ctr"/>
                </a:tc>
                <a:extLst>
                  <a:ext uri="{0D108BD9-81ED-4DB2-BD59-A6C34878D82A}">
                    <a16:rowId xmlns:a16="http://schemas.microsoft.com/office/drawing/2014/main" val="1125643368"/>
                  </a:ext>
                </a:extLst>
              </a:tr>
              <a:tr h="595897">
                <a:tc>
                  <a:txBody>
                    <a:bodyPr/>
                    <a:lstStyle/>
                    <a:p>
                      <a:pPr algn="l" fontAlgn="b"/>
                      <a:r>
                        <a:rPr lang="en-US" sz="2400" b="1" u="none" strike="noStrike" dirty="0">
                          <a:effectLst/>
                        </a:rPr>
                        <a:t>Grand Total</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b="1" u="none" strike="noStrike" dirty="0" smtClean="0">
                          <a:effectLst/>
                        </a:rPr>
                        <a:t>17,426</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b="1" i="0" u="none" strike="noStrike" dirty="0" smtClean="0">
                          <a:solidFill>
                            <a:schemeClr val="dk1"/>
                          </a:solidFill>
                          <a:effectLst/>
                          <a:latin typeface="+mn-lt"/>
                        </a:rPr>
                        <a:t>3,435</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tc>
                  <a:txBody>
                    <a:bodyPr/>
                    <a:lstStyle/>
                    <a:p>
                      <a:pPr algn="ctr" fontAlgn="b"/>
                      <a:r>
                        <a:rPr lang="en-US" sz="2400" b="1" i="0" u="none" strike="noStrike" dirty="0" smtClean="0">
                          <a:solidFill>
                            <a:sysClr val="windowText" lastClr="000000"/>
                          </a:solidFill>
                          <a:effectLst/>
                          <a:latin typeface="Calibri" panose="020F0502020204030204" pitchFamily="34" charset="0"/>
                        </a:rPr>
                        <a:t>20%</a:t>
                      </a:r>
                      <a:endParaRPr lang="en-US" sz="2400" b="1" i="0" u="none" strike="noStrike" dirty="0">
                        <a:solidFill>
                          <a:sysClr val="windowText" lastClr="000000"/>
                        </a:solidFill>
                        <a:effectLst/>
                        <a:latin typeface="Calibri" panose="020F0502020204030204" pitchFamily="34" charset="0"/>
                      </a:endParaRPr>
                    </a:p>
                  </a:txBody>
                  <a:tcPr marL="6350" marR="6350" marT="6350" anchor="ctr"/>
                </a:tc>
                <a:extLst>
                  <a:ext uri="{0D108BD9-81ED-4DB2-BD59-A6C34878D82A}">
                    <a16:rowId xmlns:a16="http://schemas.microsoft.com/office/drawing/2014/main" val="168992013"/>
                  </a:ext>
                </a:extLst>
              </a:tr>
            </a:tbl>
          </a:graphicData>
        </a:graphic>
      </p:graphicFrame>
      <p:sp>
        <p:nvSpPr>
          <p:cNvPr id="5" name="Rectangle 4"/>
          <p:cNvSpPr/>
          <p:nvPr/>
        </p:nvSpPr>
        <p:spPr>
          <a:xfrm>
            <a:off x="1439917" y="3436883"/>
            <a:ext cx="9144000" cy="525517"/>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6883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Responses</a:t>
            </a:r>
            <a:endParaRPr lang="en-US" dirty="0"/>
          </a:p>
        </p:txBody>
      </p:sp>
      <p:sp>
        <p:nvSpPr>
          <p:cNvPr id="3" name="Content Placeholder 2"/>
          <p:cNvSpPr>
            <a:spLocks noGrp="1"/>
          </p:cNvSpPr>
          <p:nvPr>
            <p:ph idx="1"/>
          </p:nvPr>
        </p:nvSpPr>
        <p:spPr/>
        <p:txBody>
          <a:bodyPr/>
          <a:lstStyle/>
          <a:p>
            <a:r>
              <a:rPr lang="en-US" dirty="0" smtClean="0"/>
              <a:t>Represented in the quantitative data</a:t>
            </a:r>
          </a:p>
          <a:p>
            <a:r>
              <a:rPr lang="en-US" dirty="0" smtClean="0"/>
              <a:t>Things that would make students more comfortable returning:</a:t>
            </a:r>
          </a:p>
          <a:p>
            <a:pPr lvl="1"/>
            <a:r>
              <a:rPr lang="en-US" dirty="0" smtClean="0"/>
              <a:t>Requiring vaccines</a:t>
            </a:r>
          </a:p>
          <a:p>
            <a:pPr lvl="1"/>
            <a:r>
              <a:rPr lang="en-US" dirty="0" smtClean="0"/>
              <a:t>Social distancing</a:t>
            </a:r>
          </a:p>
          <a:p>
            <a:pPr lvl="1"/>
            <a:r>
              <a:rPr lang="en-US" dirty="0" smtClean="0"/>
              <a:t>Masking</a:t>
            </a:r>
          </a:p>
          <a:p>
            <a:pPr lvl="1"/>
            <a:r>
              <a:rPr lang="en-US" dirty="0" smtClean="0"/>
              <a:t>Ventilation</a:t>
            </a:r>
          </a:p>
          <a:p>
            <a:r>
              <a:rPr lang="en-US" dirty="0" smtClean="0"/>
              <a:t>More information soon regarding specific in-person course preferences</a:t>
            </a:r>
            <a:endParaRPr lang="en-US" dirty="0"/>
          </a:p>
        </p:txBody>
      </p:sp>
    </p:spTree>
    <p:extLst>
      <p:ext uri="{BB962C8B-B14F-4D97-AF65-F5344CB8AC3E}">
        <p14:creationId xmlns:p14="http://schemas.microsoft.com/office/powerpoint/2010/main" val="614358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15E96EC-2D0C-468E-A8B8-1670265011F6}"/>
              </a:ext>
            </a:extLst>
          </p:cNvPr>
          <p:cNvSpPr>
            <a:spLocks noGrp="1"/>
          </p:cNvSpPr>
          <p:nvPr>
            <p:ph type="title"/>
          </p:nvPr>
        </p:nvSpPr>
        <p:spPr>
          <a:xfrm>
            <a:off x="115614" y="501759"/>
            <a:ext cx="11992303" cy="1325563"/>
          </a:xfrm>
        </p:spPr>
        <p:txBody>
          <a:bodyPr>
            <a:noAutofit/>
          </a:bodyPr>
          <a:lstStyle/>
          <a:p>
            <a:pPr algn="ctr"/>
            <a:r>
              <a:rPr lang="en-US" dirty="0"/>
              <a:t>More students are enrolling in more than one college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74631469"/>
              </p:ext>
            </p:extLst>
          </p:nvPr>
        </p:nvGraphicFramePr>
        <p:xfrm>
          <a:off x="1874345" y="2296217"/>
          <a:ext cx="8128000" cy="2225040"/>
        </p:xfrm>
        <a:graphic>
          <a:graphicData uri="http://schemas.openxmlformats.org/drawingml/2006/table">
            <a:tbl>
              <a:tblPr firstRow="1" bandRow="1">
                <a:tableStyleId>{68D230F3-CF80-4859-8CE7-A43EE81993B5}</a:tableStyleId>
              </a:tblPr>
              <a:tblGrid>
                <a:gridCol w="4064000">
                  <a:extLst>
                    <a:ext uri="{9D8B030D-6E8A-4147-A177-3AD203B41FA5}">
                      <a16:colId xmlns:a16="http://schemas.microsoft.com/office/drawing/2014/main" val="3273510456"/>
                    </a:ext>
                  </a:extLst>
                </a:gridCol>
                <a:gridCol w="4064000">
                  <a:extLst>
                    <a:ext uri="{9D8B030D-6E8A-4147-A177-3AD203B41FA5}">
                      <a16:colId xmlns:a16="http://schemas.microsoft.com/office/drawing/2014/main" val="1059175724"/>
                    </a:ext>
                  </a:extLst>
                </a:gridCol>
              </a:tblGrid>
              <a:tr h="370840">
                <a:tc>
                  <a:txBody>
                    <a:bodyPr/>
                    <a:lstStyle/>
                    <a:p>
                      <a:endParaRPr lang="en-US" sz="3200" dirty="0"/>
                    </a:p>
                  </a:txBody>
                  <a:tcPr>
                    <a:lnR w="12700" cap="flat" cmpd="sng" algn="ctr">
                      <a:solidFill>
                        <a:schemeClr val="tx1"/>
                      </a:solidFill>
                      <a:prstDash val="solid"/>
                      <a:round/>
                      <a:headEnd type="none" w="med" len="med"/>
                      <a:tailEnd type="none" w="med" len="med"/>
                    </a:lnR>
                  </a:tcPr>
                </a:tc>
                <a:tc>
                  <a:txBody>
                    <a:bodyPr/>
                    <a:lstStyle/>
                    <a:p>
                      <a:pPr algn="ctr"/>
                      <a:r>
                        <a:rPr lang="en-US" sz="3200" dirty="0" smtClean="0"/>
                        <a:t>Attended Multiple SMCCCD</a:t>
                      </a:r>
                      <a:r>
                        <a:rPr lang="en-US" sz="3200" baseline="0" dirty="0" smtClean="0"/>
                        <a:t> Colleges</a:t>
                      </a:r>
                      <a:endParaRPr lang="en-US" sz="3200"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35294566"/>
                  </a:ext>
                </a:extLst>
              </a:tr>
              <a:tr h="370840">
                <a:tc>
                  <a:txBody>
                    <a:bodyPr/>
                    <a:lstStyle/>
                    <a:p>
                      <a:r>
                        <a:rPr lang="en-US" sz="3200" dirty="0" smtClean="0"/>
                        <a:t>Spring 2020</a:t>
                      </a:r>
                      <a:endParaRPr lang="en-US" sz="3200" dirty="0"/>
                    </a:p>
                  </a:txBody>
                  <a:tcPr>
                    <a:lnR w="12700" cap="flat" cmpd="sng" algn="ctr">
                      <a:solidFill>
                        <a:schemeClr val="tx1"/>
                      </a:solidFill>
                      <a:prstDash val="solid"/>
                      <a:round/>
                      <a:headEnd type="none" w="med" len="med"/>
                      <a:tailEnd type="none" w="med" len="med"/>
                    </a:lnR>
                  </a:tcPr>
                </a:tc>
                <a:tc>
                  <a:txBody>
                    <a:bodyPr/>
                    <a:lstStyle/>
                    <a:p>
                      <a:pPr algn="ctr"/>
                      <a:r>
                        <a:rPr lang="en-US" sz="3200" dirty="0" smtClean="0"/>
                        <a:t>17.6%</a:t>
                      </a:r>
                      <a:endParaRPr lang="en-US" sz="3200"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32773257"/>
                  </a:ext>
                </a:extLst>
              </a:tr>
              <a:tr h="370840">
                <a:tc>
                  <a:txBody>
                    <a:bodyPr/>
                    <a:lstStyle/>
                    <a:p>
                      <a:r>
                        <a:rPr lang="en-US" sz="3200" dirty="0" smtClean="0"/>
                        <a:t>Spring</a:t>
                      </a:r>
                      <a:r>
                        <a:rPr lang="en-US" sz="3200" baseline="0" dirty="0" smtClean="0"/>
                        <a:t> 2021</a:t>
                      </a:r>
                      <a:endParaRPr lang="en-US" sz="3200" dirty="0"/>
                    </a:p>
                  </a:txBody>
                  <a:tcPr>
                    <a:lnR w="12700" cap="flat" cmpd="sng" algn="ctr">
                      <a:solidFill>
                        <a:schemeClr val="tx1"/>
                      </a:solidFill>
                      <a:prstDash val="solid"/>
                      <a:round/>
                      <a:headEnd type="none" w="med" len="med"/>
                      <a:tailEnd type="none" w="med" len="med"/>
                    </a:lnR>
                  </a:tcPr>
                </a:tc>
                <a:tc>
                  <a:txBody>
                    <a:bodyPr/>
                    <a:lstStyle/>
                    <a:p>
                      <a:pPr algn="ctr"/>
                      <a:r>
                        <a:rPr lang="en-US" sz="3200" dirty="0" smtClean="0"/>
                        <a:t>27.2%</a:t>
                      </a:r>
                      <a:endParaRPr lang="en-US" sz="3200"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15907482"/>
                  </a:ext>
                </a:extLst>
              </a:tr>
            </a:tbl>
          </a:graphicData>
        </a:graphic>
      </p:graphicFrame>
    </p:spTree>
    <p:extLst>
      <p:ext uri="{BB962C8B-B14F-4D97-AF65-F5344CB8AC3E}">
        <p14:creationId xmlns:p14="http://schemas.microsoft.com/office/powerpoint/2010/main" val="2018964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composition of our student body has shifted during the pandemic (FA 19 to FA 20)</a:t>
            </a:r>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587868340"/>
              </p:ext>
            </p:extLst>
          </p:nvPr>
        </p:nvGraphicFramePr>
        <p:xfrm>
          <a:off x="1261241" y="2152780"/>
          <a:ext cx="9680027" cy="3718560"/>
        </p:xfrm>
        <a:graphic>
          <a:graphicData uri="http://schemas.openxmlformats.org/drawingml/2006/table">
            <a:tbl>
              <a:tblPr firstRow="1" bandRow="1">
                <a:tableStyleId>{93296810-A885-4BE3-A3E7-6D5BEEA58F35}</a:tableStyleId>
              </a:tblPr>
              <a:tblGrid>
                <a:gridCol w="4151587">
                  <a:extLst>
                    <a:ext uri="{9D8B030D-6E8A-4147-A177-3AD203B41FA5}">
                      <a16:colId xmlns:a16="http://schemas.microsoft.com/office/drawing/2014/main" val="3014465590"/>
                    </a:ext>
                  </a:extLst>
                </a:gridCol>
                <a:gridCol w="5528440">
                  <a:extLst>
                    <a:ext uri="{9D8B030D-6E8A-4147-A177-3AD203B41FA5}">
                      <a16:colId xmlns:a16="http://schemas.microsoft.com/office/drawing/2014/main" val="2634047058"/>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t>Cañada Students</a:t>
                      </a:r>
                      <a:endParaRPr lang="en-US" sz="2000" b="1" kern="1200" dirty="0" smtClean="0">
                        <a:solidFill>
                          <a:schemeClr val="lt1"/>
                        </a:solidFill>
                        <a:latin typeface="+mn-lt"/>
                        <a:ea typeface="+mn-ea"/>
                        <a:cs typeface="+mn-cs"/>
                      </a:endParaRPr>
                    </a:p>
                    <a:p>
                      <a:pPr algn="ctr"/>
                      <a:endParaRPr lang="en-US" sz="2000" dirty="0">
                        <a:latin typeface="+mj-lt"/>
                      </a:endParaRPr>
                    </a:p>
                  </a:txBody>
                  <a:tcPr marL="94067" marR="94067"/>
                </a:tc>
                <a:tc>
                  <a:txBody>
                    <a:bodyPr/>
                    <a:lstStyle/>
                    <a:p>
                      <a:pPr algn="ctr"/>
                      <a:r>
                        <a:rPr lang="en-US" sz="2000" dirty="0"/>
                        <a:t>% </a:t>
                      </a:r>
                      <a:r>
                        <a:rPr lang="en-US" sz="2000" dirty="0" smtClean="0"/>
                        <a:t>Change in </a:t>
                      </a:r>
                    </a:p>
                    <a:p>
                      <a:pPr algn="ctr"/>
                      <a:r>
                        <a:rPr lang="en-US" sz="2000" dirty="0" smtClean="0">
                          <a:latin typeface="+mj-lt"/>
                        </a:rPr>
                        <a:t>Headcount (unique students)</a:t>
                      </a:r>
                      <a:endParaRPr lang="en-US" sz="2000" dirty="0">
                        <a:latin typeface="+mj-lt"/>
                      </a:endParaRPr>
                    </a:p>
                  </a:txBody>
                  <a:tcPr marL="94067" marR="94067"/>
                </a:tc>
                <a:extLst>
                  <a:ext uri="{0D108BD9-81ED-4DB2-BD59-A6C34878D82A}">
                    <a16:rowId xmlns:a16="http://schemas.microsoft.com/office/drawing/2014/main" val="1503953762"/>
                  </a:ext>
                </a:extLst>
              </a:tr>
              <a:tr h="370840">
                <a:tc>
                  <a:txBody>
                    <a:bodyPr/>
                    <a:lstStyle/>
                    <a:p>
                      <a:pPr algn="l"/>
                      <a:r>
                        <a:rPr lang="en-US" sz="2800" dirty="0">
                          <a:latin typeface="+mn-lt"/>
                        </a:rPr>
                        <a:t>Resident,</a:t>
                      </a:r>
                      <a:r>
                        <a:rPr lang="en-US" sz="2800" baseline="0" dirty="0">
                          <a:latin typeface="+mn-lt"/>
                        </a:rPr>
                        <a:t> </a:t>
                      </a:r>
                    </a:p>
                    <a:p>
                      <a:pPr algn="l"/>
                      <a:r>
                        <a:rPr lang="en-US" sz="2800" baseline="0" dirty="0">
                          <a:latin typeface="+mn-lt"/>
                        </a:rPr>
                        <a:t>Not </a:t>
                      </a:r>
                      <a:r>
                        <a:rPr lang="en-US" sz="2800" baseline="0" dirty="0" smtClean="0">
                          <a:latin typeface="+mn-lt"/>
                        </a:rPr>
                        <a:t>Concurrently Enrolled</a:t>
                      </a:r>
                      <a:endParaRPr lang="en-US" sz="2800" b="1" dirty="0">
                        <a:latin typeface="+mn-lt"/>
                      </a:endParaRPr>
                    </a:p>
                  </a:txBody>
                  <a:tcPr marL="94067" marR="94067"/>
                </a:tc>
                <a:tc>
                  <a:txBody>
                    <a:bodyPr/>
                    <a:lstStyle/>
                    <a:p>
                      <a:pPr algn="ctr"/>
                      <a:r>
                        <a:rPr lang="en-US" sz="2800" dirty="0" smtClean="0">
                          <a:solidFill>
                            <a:srgbClr val="FF0000"/>
                          </a:solidFill>
                          <a:latin typeface="+mn-lt"/>
                        </a:rPr>
                        <a:t>-1%</a:t>
                      </a:r>
                      <a:endParaRPr lang="en-US" sz="2800" b="1" dirty="0">
                        <a:solidFill>
                          <a:srgbClr val="FF0000"/>
                        </a:solidFill>
                        <a:latin typeface="+mn-lt"/>
                      </a:endParaRPr>
                    </a:p>
                  </a:txBody>
                  <a:tcPr marL="94067" marR="94067" anchor="ctr"/>
                </a:tc>
                <a:extLst>
                  <a:ext uri="{0D108BD9-81ED-4DB2-BD59-A6C34878D82A}">
                    <a16:rowId xmlns:a16="http://schemas.microsoft.com/office/drawing/2014/main" val="1122189397"/>
                  </a:ext>
                </a:extLst>
              </a:tr>
              <a:tr h="370840">
                <a:tc>
                  <a:txBody>
                    <a:bodyPr/>
                    <a:lstStyle/>
                    <a:p>
                      <a:pPr algn="l"/>
                      <a:r>
                        <a:rPr lang="en-US" sz="2800" dirty="0">
                          <a:latin typeface="+mn-lt"/>
                        </a:rPr>
                        <a:t>International</a:t>
                      </a:r>
                      <a:endParaRPr lang="en-US" sz="2800" b="1" dirty="0">
                        <a:latin typeface="+mn-lt"/>
                      </a:endParaRPr>
                    </a:p>
                  </a:txBody>
                  <a:tcPr marL="94067" marR="94067"/>
                </a:tc>
                <a:tc>
                  <a:txBody>
                    <a:bodyPr/>
                    <a:lstStyle/>
                    <a:p>
                      <a:pPr algn="ctr"/>
                      <a:r>
                        <a:rPr lang="en-US" sz="2800" dirty="0" smtClean="0">
                          <a:solidFill>
                            <a:srgbClr val="FF0000"/>
                          </a:solidFill>
                          <a:latin typeface="+mn-lt"/>
                        </a:rPr>
                        <a:t>-32%</a:t>
                      </a:r>
                      <a:endParaRPr lang="en-US" sz="2800" b="1" dirty="0">
                        <a:solidFill>
                          <a:srgbClr val="FF0000"/>
                        </a:solidFill>
                        <a:latin typeface="+mn-lt"/>
                      </a:endParaRPr>
                    </a:p>
                  </a:txBody>
                  <a:tcPr marL="94067" marR="94067" anchor="ctr"/>
                </a:tc>
                <a:extLst>
                  <a:ext uri="{0D108BD9-81ED-4DB2-BD59-A6C34878D82A}">
                    <a16:rowId xmlns:a16="http://schemas.microsoft.com/office/drawing/2014/main" val="2734332345"/>
                  </a:ext>
                </a:extLst>
              </a:tr>
              <a:tr h="370840">
                <a:tc>
                  <a:txBody>
                    <a:bodyPr/>
                    <a:lstStyle/>
                    <a:p>
                      <a:pPr algn="l"/>
                      <a:r>
                        <a:rPr lang="en-US" sz="2800" b="0" dirty="0" smtClean="0">
                          <a:latin typeface="+mn-lt"/>
                        </a:rPr>
                        <a:t>Domestic ESL</a:t>
                      </a:r>
                      <a:endParaRPr lang="en-US" sz="2800" b="0" dirty="0">
                        <a:latin typeface="+mn-lt"/>
                      </a:endParaRPr>
                    </a:p>
                  </a:txBody>
                  <a:tcPr marL="143654" marR="143654"/>
                </a:tc>
                <a:tc>
                  <a:txBody>
                    <a:bodyPr/>
                    <a:lstStyle/>
                    <a:p>
                      <a:pPr algn="ctr"/>
                      <a:r>
                        <a:rPr lang="en-US" sz="2800" b="0" dirty="0" smtClean="0">
                          <a:solidFill>
                            <a:srgbClr val="FF0000"/>
                          </a:solidFill>
                          <a:latin typeface="+mn-lt"/>
                        </a:rPr>
                        <a:t>-46%</a:t>
                      </a:r>
                      <a:endParaRPr lang="en-US" sz="2800" b="0" dirty="0">
                        <a:solidFill>
                          <a:srgbClr val="FF0000"/>
                        </a:solidFill>
                        <a:latin typeface="+mn-lt"/>
                      </a:endParaRPr>
                    </a:p>
                  </a:txBody>
                  <a:tcPr marL="143654" marR="143654" anchor="ctr"/>
                </a:tc>
                <a:extLst>
                  <a:ext uri="{0D108BD9-81ED-4DB2-BD59-A6C34878D82A}">
                    <a16:rowId xmlns:a16="http://schemas.microsoft.com/office/drawing/2014/main" val="959635331"/>
                  </a:ext>
                </a:extLst>
              </a:tr>
              <a:tr h="370840">
                <a:tc>
                  <a:txBody>
                    <a:bodyPr/>
                    <a:lstStyle/>
                    <a:p>
                      <a:pPr algn="l"/>
                      <a:r>
                        <a:rPr lang="en-US" sz="2800" dirty="0">
                          <a:latin typeface="+mn-lt"/>
                        </a:rPr>
                        <a:t>Low</a:t>
                      </a:r>
                      <a:r>
                        <a:rPr lang="en-US" sz="2800" baseline="0" dirty="0">
                          <a:latin typeface="+mn-lt"/>
                        </a:rPr>
                        <a:t> Income</a:t>
                      </a:r>
                      <a:endParaRPr lang="en-US" sz="2800" b="1" dirty="0">
                        <a:latin typeface="+mn-lt"/>
                      </a:endParaRPr>
                    </a:p>
                  </a:txBody>
                  <a:tcPr marL="143654" marR="143654"/>
                </a:tc>
                <a:tc>
                  <a:txBody>
                    <a:bodyPr/>
                    <a:lstStyle/>
                    <a:p>
                      <a:pPr algn="ctr"/>
                      <a:r>
                        <a:rPr lang="en-US" sz="2800" dirty="0" smtClean="0">
                          <a:solidFill>
                            <a:srgbClr val="FF0000"/>
                          </a:solidFill>
                          <a:latin typeface="+mn-lt"/>
                        </a:rPr>
                        <a:t>-13%</a:t>
                      </a:r>
                      <a:endParaRPr lang="en-US" sz="2800" b="1" dirty="0">
                        <a:solidFill>
                          <a:srgbClr val="FF0000"/>
                        </a:solidFill>
                        <a:latin typeface="+mn-lt"/>
                      </a:endParaRPr>
                    </a:p>
                  </a:txBody>
                  <a:tcPr marL="143654" marR="143654" anchor="ctr"/>
                </a:tc>
                <a:extLst>
                  <a:ext uri="{0D108BD9-81ED-4DB2-BD59-A6C34878D82A}">
                    <a16:rowId xmlns:a16="http://schemas.microsoft.com/office/drawing/2014/main" val="3888972345"/>
                  </a:ext>
                </a:extLst>
              </a:tr>
              <a:tr h="370840">
                <a:tc>
                  <a:txBody>
                    <a:bodyPr/>
                    <a:lstStyle/>
                    <a:p>
                      <a:pPr algn="l"/>
                      <a:r>
                        <a:rPr lang="en-US" sz="2800" dirty="0">
                          <a:latin typeface="+mn-lt"/>
                        </a:rPr>
                        <a:t>Not Low Income</a:t>
                      </a:r>
                      <a:endParaRPr lang="en-US" sz="2800" b="1" dirty="0">
                        <a:latin typeface="+mn-lt"/>
                      </a:endParaRPr>
                    </a:p>
                  </a:txBody>
                  <a:tcPr marL="143654" marR="143654"/>
                </a:tc>
                <a:tc>
                  <a:txBody>
                    <a:bodyPr/>
                    <a:lstStyle/>
                    <a:p>
                      <a:pPr algn="ctr"/>
                      <a:r>
                        <a:rPr lang="en-US" sz="2800" dirty="0" smtClean="0">
                          <a:solidFill>
                            <a:schemeClr val="tx1"/>
                          </a:solidFill>
                          <a:latin typeface="+mn-lt"/>
                        </a:rPr>
                        <a:t>+43%</a:t>
                      </a:r>
                      <a:endParaRPr lang="en-US" sz="2800" b="1" dirty="0">
                        <a:solidFill>
                          <a:schemeClr val="tx1"/>
                        </a:solidFill>
                        <a:latin typeface="+mn-lt"/>
                      </a:endParaRPr>
                    </a:p>
                  </a:txBody>
                  <a:tcPr marL="143654" marR="143654" anchor="ctr"/>
                </a:tc>
                <a:extLst>
                  <a:ext uri="{0D108BD9-81ED-4DB2-BD59-A6C34878D82A}">
                    <a16:rowId xmlns:a16="http://schemas.microsoft.com/office/drawing/2014/main" val="3662485179"/>
                  </a:ext>
                </a:extLst>
              </a:tr>
            </a:tbl>
          </a:graphicData>
        </a:graphic>
      </p:graphicFrame>
    </p:spTree>
    <p:extLst>
      <p:ext uri="{BB962C8B-B14F-4D97-AF65-F5344CB8AC3E}">
        <p14:creationId xmlns:p14="http://schemas.microsoft.com/office/powerpoint/2010/main" val="1947874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96EC-2D0C-468E-A8B8-1670265011F6}"/>
              </a:ext>
            </a:extLst>
          </p:cNvPr>
          <p:cNvSpPr>
            <a:spLocks noGrp="1"/>
          </p:cNvSpPr>
          <p:nvPr>
            <p:ph type="title"/>
          </p:nvPr>
        </p:nvSpPr>
        <p:spPr>
          <a:xfrm>
            <a:off x="838199" y="365125"/>
            <a:ext cx="10991389" cy="1325563"/>
          </a:xfrm>
        </p:spPr>
        <p:txBody>
          <a:bodyPr>
            <a:noAutofit/>
          </a:bodyPr>
          <a:lstStyle/>
          <a:p>
            <a:pPr algn="ctr"/>
            <a:r>
              <a:rPr lang="en-US" sz="3600" dirty="0"/>
              <a:t>87% of respondents will either complete, or are planning to </a:t>
            </a:r>
            <a:r>
              <a:rPr lang="en-US" sz="3600" dirty="0" smtClean="0"/>
              <a:t>re-enroll </a:t>
            </a:r>
            <a:r>
              <a:rPr lang="en-US" sz="3600" dirty="0"/>
              <a:t>at one or more SMCCCD colleges in Fall 2021</a:t>
            </a:r>
          </a:p>
        </p:txBody>
      </p:sp>
      <p:graphicFrame>
        <p:nvGraphicFramePr>
          <p:cNvPr id="3" name="Table 2">
            <a:extLst>
              <a:ext uri="{FF2B5EF4-FFF2-40B4-BE49-F238E27FC236}">
                <a16:creationId xmlns:a16="http://schemas.microsoft.com/office/drawing/2014/main" id="{32551A9C-6FCF-4617-9180-D28F4F9E8FF4}"/>
              </a:ext>
            </a:extLst>
          </p:cNvPr>
          <p:cNvGraphicFramePr>
            <a:graphicFrameLocks noGrp="1"/>
          </p:cNvGraphicFramePr>
          <p:nvPr>
            <p:extLst>
              <p:ext uri="{D42A27DB-BD31-4B8C-83A1-F6EECF244321}">
                <p14:modId xmlns:p14="http://schemas.microsoft.com/office/powerpoint/2010/main" val="3956930619"/>
              </p:ext>
            </p:extLst>
          </p:nvPr>
        </p:nvGraphicFramePr>
        <p:xfrm>
          <a:off x="738188" y="2731433"/>
          <a:ext cx="10863261" cy="3325910"/>
        </p:xfrm>
        <a:graphic>
          <a:graphicData uri="http://schemas.openxmlformats.org/drawingml/2006/table">
            <a:tbl>
              <a:tblPr>
                <a:tableStyleId>{10A1B5D5-9B99-4C35-A422-299274C87663}</a:tableStyleId>
              </a:tblPr>
              <a:tblGrid>
                <a:gridCol w="6112129">
                  <a:extLst>
                    <a:ext uri="{9D8B030D-6E8A-4147-A177-3AD203B41FA5}">
                      <a16:colId xmlns:a16="http://schemas.microsoft.com/office/drawing/2014/main" val="2943782684"/>
                    </a:ext>
                  </a:extLst>
                </a:gridCol>
                <a:gridCol w="1187783">
                  <a:extLst>
                    <a:ext uri="{9D8B030D-6E8A-4147-A177-3AD203B41FA5}">
                      <a16:colId xmlns:a16="http://schemas.microsoft.com/office/drawing/2014/main" val="3880726649"/>
                    </a:ext>
                  </a:extLst>
                </a:gridCol>
                <a:gridCol w="1187783">
                  <a:extLst>
                    <a:ext uri="{9D8B030D-6E8A-4147-A177-3AD203B41FA5}">
                      <a16:colId xmlns:a16="http://schemas.microsoft.com/office/drawing/2014/main" val="110710320"/>
                    </a:ext>
                  </a:extLst>
                </a:gridCol>
                <a:gridCol w="1187783">
                  <a:extLst>
                    <a:ext uri="{9D8B030D-6E8A-4147-A177-3AD203B41FA5}">
                      <a16:colId xmlns:a16="http://schemas.microsoft.com/office/drawing/2014/main" val="1222704197"/>
                    </a:ext>
                  </a:extLst>
                </a:gridCol>
                <a:gridCol w="1187783">
                  <a:extLst>
                    <a:ext uri="{9D8B030D-6E8A-4147-A177-3AD203B41FA5}">
                      <a16:colId xmlns:a16="http://schemas.microsoft.com/office/drawing/2014/main" val="2265042311"/>
                    </a:ext>
                  </a:extLst>
                </a:gridCol>
              </a:tblGrid>
              <a:tr h="475130">
                <a:tc>
                  <a:txBody>
                    <a:bodyPr/>
                    <a:lstStyle/>
                    <a:p>
                      <a:pPr algn="l" fontAlgn="b"/>
                      <a:endParaRPr lang="en-US" sz="1800" b="1" i="0" u="none" strike="noStrike" kern="1200" dirty="0">
                        <a:solidFill>
                          <a:srgbClr val="000000"/>
                        </a:solidFill>
                        <a:effectLst/>
                        <a:latin typeface="Calibri" panose="020F0502020204030204" pitchFamily="34" charset="0"/>
                        <a:ea typeface="+mn-ea"/>
                        <a:cs typeface="+mn-cs"/>
                      </a:endParaRPr>
                    </a:p>
                  </a:txBody>
                  <a:tcPr marL="182880" marR="182880" marT="0" marB="0" anchor="ctr"/>
                </a:tc>
                <a:tc>
                  <a:txBody>
                    <a:bodyPr/>
                    <a:lstStyle/>
                    <a:p>
                      <a:pPr algn="ctr" fontAlgn="b"/>
                      <a:r>
                        <a:rPr lang="en-US" sz="1800" b="1" u="none" strike="noStrike" dirty="0">
                          <a:solidFill>
                            <a:schemeClr val="bg1"/>
                          </a:solidFill>
                          <a:effectLst/>
                        </a:rPr>
                        <a:t>SMCCD</a:t>
                      </a:r>
                      <a:endParaRPr lang="en-US" sz="1800" b="1" i="0" u="none" strike="noStrike" dirty="0">
                        <a:solidFill>
                          <a:schemeClr val="bg1"/>
                        </a:solidFill>
                        <a:effectLst/>
                        <a:latin typeface="Calibri" panose="020F0502020204030204" pitchFamily="34" charset="0"/>
                      </a:endParaRPr>
                    </a:p>
                  </a:txBody>
                  <a:tcPr marL="182880" marR="182880" marT="0" marB="0" anchor="ctr">
                    <a:solidFill>
                      <a:srgbClr val="006342"/>
                    </a:solidFill>
                  </a:tcPr>
                </a:tc>
                <a:tc>
                  <a:txBody>
                    <a:bodyPr/>
                    <a:lstStyle/>
                    <a:p>
                      <a:pPr algn="ctr" fontAlgn="b"/>
                      <a:r>
                        <a:rPr lang="en-US" sz="1800" b="1" u="none" strike="noStrike" dirty="0">
                          <a:solidFill>
                            <a:schemeClr val="bg1"/>
                          </a:solidFill>
                          <a:effectLst/>
                        </a:rPr>
                        <a:t>Cañada</a:t>
                      </a:r>
                      <a:endParaRPr lang="en-US" sz="1800" b="1" i="0" u="none" strike="noStrike" dirty="0">
                        <a:solidFill>
                          <a:schemeClr val="bg1"/>
                        </a:solidFill>
                        <a:effectLst/>
                        <a:latin typeface="Calibri" panose="020F0502020204030204" pitchFamily="34" charset="0"/>
                      </a:endParaRPr>
                    </a:p>
                  </a:txBody>
                  <a:tcPr marL="182880" marR="182880" marT="0" marB="0" anchor="ctr">
                    <a:solidFill>
                      <a:srgbClr val="006342"/>
                    </a:solidFill>
                  </a:tcPr>
                </a:tc>
                <a:tc>
                  <a:txBody>
                    <a:bodyPr/>
                    <a:lstStyle/>
                    <a:p>
                      <a:pPr algn="ctr" fontAlgn="b"/>
                      <a:r>
                        <a:rPr lang="en-US" sz="1800" b="1" u="none" strike="noStrike" dirty="0">
                          <a:solidFill>
                            <a:schemeClr val="bg1"/>
                          </a:solidFill>
                          <a:effectLst/>
                        </a:rPr>
                        <a:t>CSM</a:t>
                      </a:r>
                      <a:endParaRPr lang="en-US" sz="1800" b="1" i="0" u="none" strike="noStrike" dirty="0">
                        <a:solidFill>
                          <a:schemeClr val="bg1"/>
                        </a:solidFill>
                        <a:effectLst/>
                        <a:latin typeface="Calibri" panose="020F0502020204030204" pitchFamily="34" charset="0"/>
                      </a:endParaRPr>
                    </a:p>
                  </a:txBody>
                  <a:tcPr marL="182880" marR="182880" marT="0" marB="0" anchor="ctr">
                    <a:solidFill>
                      <a:srgbClr val="006342"/>
                    </a:solidFill>
                  </a:tcPr>
                </a:tc>
                <a:tc>
                  <a:txBody>
                    <a:bodyPr/>
                    <a:lstStyle/>
                    <a:p>
                      <a:pPr algn="ctr" fontAlgn="b"/>
                      <a:r>
                        <a:rPr lang="en-US" sz="1800" b="1" u="none" strike="noStrike" dirty="0">
                          <a:solidFill>
                            <a:schemeClr val="bg1"/>
                          </a:solidFill>
                          <a:effectLst/>
                        </a:rPr>
                        <a:t>Skyline</a:t>
                      </a:r>
                      <a:endParaRPr lang="en-US" sz="1800" b="1" i="0" u="none" strike="noStrike" dirty="0">
                        <a:solidFill>
                          <a:schemeClr val="bg1"/>
                        </a:solidFill>
                        <a:effectLst/>
                        <a:latin typeface="Calibri" panose="020F0502020204030204" pitchFamily="34" charset="0"/>
                      </a:endParaRPr>
                    </a:p>
                  </a:txBody>
                  <a:tcPr marL="182880" marR="182880" marT="0" marB="0" anchor="ctr">
                    <a:solidFill>
                      <a:srgbClr val="006342"/>
                    </a:solidFill>
                  </a:tcPr>
                </a:tc>
                <a:extLst>
                  <a:ext uri="{0D108BD9-81ED-4DB2-BD59-A6C34878D82A}">
                    <a16:rowId xmlns:a16="http://schemas.microsoft.com/office/drawing/2014/main" val="1645897563"/>
                  </a:ext>
                </a:extLst>
              </a:tr>
              <a:tr h="475130">
                <a:tc>
                  <a:txBody>
                    <a:bodyPr/>
                    <a:lstStyle/>
                    <a:p>
                      <a:pPr lvl="0" algn="l" fontAlgn="b"/>
                      <a:r>
                        <a:rPr lang="en-US" sz="1800" b="1" u="none" strike="noStrike" dirty="0">
                          <a:effectLst/>
                        </a:rPr>
                        <a:t>Number of respondents</a:t>
                      </a:r>
                      <a:endParaRPr lang="en-US" sz="1800" b="1"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b="1" u="none" strike="noStrike" dirty="0" smtClean="0">
                          <a:effectLst/>
                        </a:rPr>
                        <a:t>3,435</a:t>
                      </a:r>
                      <a:endParaRPr lang="en-US" sz="1800" b="1"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b="1" u="none" strike="noStrike" dirty="0">
                          <a:effectLst/>
                        </a:rPr>
                        <a:t>893</a:t>
                      </a:r>
                      <a:endParaRPr lang="en-US" sz="1800" b="1"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b="1" u="none" strike="noStrike" dirty="0">
                          <a:effectLst/>
                        </a:rPr>
                        <a:t>1299</a:t>
                      </a:r>
                      <a:endParaRPr lang="en-US" sz="1800" b="1"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b="1" u="none" strike="noStrike" dirty="0">
                          <a:effectLst/>
                        </a:rPr>
                        <a:t>1243</a:t>
                      </a:r>
                      <a:endParaRPr lang="en-US" sz="1800" b="1" i="0" u="none" strike="noStrike" dirty="0">
                        <a:solidFill>
                          <a:srgbClr val="000000"/>
                        </a:solidFill>
                        <a:effectLst/>
                        <a:latin typeface="Calibri" panose="020F0502020204030204" pitchFamily="34" charset="0"/>
                      </a:endParaRPr>
                    </a:p>
                  </a:txBody>
                  <a:tcPr marL="182880" marR="182880" marT="0" marB="0" anchor="ctr"/>
                </a:tc>
                <a:extLst>
                  <a:ext uri="{0D108BD9-81ED-4DB2-BD59-A6C34878D82A}">
                    <a16:rowId xmlns:a16="http://schemas.microsoft.com/office/drawing/2014/main" val="2593622454"/>
                  </a:ext>
                </a:extLst>
              </a:tr>
              <a:tr h="475130">
                <a:tc>
                  <a:txBody>
                    <a:bodyPr/>
                    <a:lstStyle/>
                    <a:p>
                      <a:pPr lvl="0" algn="l" fontAlgn="b"/>
                      <a:r>
                        <a:rPr lang="en-US" sz="1800" u="none" strike="noStrike" dirty="0">
                          <a:effectLst/>
                        </a:rPr>
                        <a:t>Enroll at one or more of the Colleges of the SMCCCD</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a:effectLst/>
                        </a:rPr>
                        <a:t>71%</a:t>
                      </a:r>
                      <a:endParaRPr lang="en-US" sz="1800" b="0" i="0" u="none" strike="noStrike">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a:effectLst/>
                        </a:rPr>
                        <a:t>75%</a:t>
                      </a:r>
                      <a:endParaRPr lang="en-US" sz="1800" b="0" i="0" u="none" strike="noStrike">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71%</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69%</a:t>
                      </a:r>
                      <a:endParaRPr lang="en-US" sz="1800" b="0" i="0" u="none" strike="noStrike" dirty="0">
                        <a:solidFill>
                          <a:srgbClr val="000000"/>
                        </a:solidFill>
                        <a:effectLst/>
                        <a:latin typeface="Calibri" panose="020F0502020204030204" pitchFamily="34" charset="0"/>
                      </a:endParaRPr>
                    </a:p>
                  </a:txBody>
                  <a:tcPr marL="182880" marR="182880" marT="0" marB="0" anchor="ctr"/>
                </a:tc>
                <a:extLst>
                  <a:ext uri="{0D108BD9-81ED-4DB2-BD59-A6C34878D82A}">
                    <a16:rowId xmlns:a16="http://schemas.microsoft.com/office/drawing/2014/main" val="1491079543"/>
                  </a:ext>
                </a:extLst>
              </a:tr>
              <a:tr h="475130">
                <a:tc>
                  <a:txBody>
                    <a:bodyPr/>
                    <a:lstStyle/>
                    <a:p>
                      <a:pPr lvl="0" algn="l" fontAlgn="b"/>
                      <a:r>
                        <a:rPr lang="en-US" sz="1800" u="none" strike="noStrike" dirty="0">
                          <a:effectLst/>
                        </a:rPr>
                        <a:t>Transfer to another CC or Career Training</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182880" marR="182880" marT="0" marB="0" anchor="ctr"/>
                </a:tc>
                <a:extLst>
                  <a:ext uri="{0D108BD9-81ED-4DB2-BD59-A6C34878D82A}">
                    <a16:rowId xmlns:a16="http://schemas.microsoft.com/office/drawing/2014/main" val="3733782242"/>
                  </a:ext>
                </a:extLst>
              </a:tr>
              <a:tr h="475130">
                <a:tc>
                  <a:txBody>
                    <a:bodyPr/>
                    <a:lstStyle/>
                    <a:p>
                      <a:pPr lvl="0" algn="l" fontAlgn="b"/>
                      <a:r>
                        <a:rPr lang="en-US" sz="1800" u="none" strike="noStrike" dirty="0">
                          <a:effectLst/>
                        </a:rPr>
                        <a:t>Will have graduated or transferred to 4 </a:t>
                      </a:r>
                      <a:r>
                        <a:rPr lang="en-US" sz="1800" u="none" strike="noStrike" dirty="0" err="1">
                          <a:effectLst/>
                        </a:rPr>
                        <a:t>yr</a:t>
                      </a:r>
                      <a:r>
                        <a:rPr lang="en-US" sz="1800" u="none" strike="noStrike" dirty="0">
                          <a:effectLst/>
                        </a:rPr>
                        <a:t> College/University*</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16%</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a:effectLst/>
                        </a:rPr>
                        <a:t>14%</a:t>
                      </a:r>
                      <a:endParaRPr lang="en-US" sz="1800" b="0" i="0" u="none" strike="noStrike">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a:effectLst/>
                        </a:rPr>
                        <a:t>16%</a:t>
                      </a:r>
                      <a:endParaRPr lang="en-US" sz="1800" b="0" i="0" u="none" strike="noStrike">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17%</a:t>
                      </a:r>
                      <a:endParaRPr lang="en-US" sz="1800" b="0" i="0" u="none" strike="noStrike" dirty="0">
                        <a:solidFill>
                          <a:srgbClr val="000000"/>
                        </a:solidFill>
                        <a:effectLst/>
                        <a:latin typeface="Calibri" panose="020F0502020204030204" pitchFamily="34" charset="0"/>
                      </a:endParaRPr>
                    </a:p>
                  </a:txBody>
                  <a:tcPr marL="182880" marR="182880" marT="0" marB="0" anchor="ctr"/>
                </a:tc>
                <a:extLst>
                  <a:ext uri="{0D108BD9-81ED-4DB2-BD59-A6C34878D82A}">
                    <a16:rowId xmlns:a16="http://schemas.microsoft.com/office/drawing/2014/main" val="2134628284"/>
                  </a:ext>
                </a:extLst>
              </a:tr>
              <a:tr h="475130">
                <a:tc>
                  <a:txBody>
                    <a:bodyPr/>
                    <a:lstStyle/>
                    <a:p>
                      <a:pPr lvl="0" algn="l" fontAlgn="b"/>
                      <a:r>
                        <a:rPr lang="en-US" sz="1800" u="none" strike="noStrike" dirty="0">
                          <a:effectLst/>
                        </a:rPr>
                        <a:t>Don't know or have not decided</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10%</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9%</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10%</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11%</a:t>
                      </a:r>
                      <a:endParaRPr lang="en-US" sz="1800" b="0" i="0" u="none" strike="noStrike" dirty="0">
                        <a:solidFill>
                          <a:srgbClr val="000000"/>
                        </a:solidFill>
                        <a:effectLst/>
                        <a:latin typeface="Calibri" panose="020F0502020204030204" pitchFamily="34" charset="0"/>
                      </a:endParaRPr>
                    </a:p>
                  </a:txBody>
                  <a:tcPr marL="182880" marR="182880" marT="0" marB="0" anchor="ctr"/>
                </a:tc>
                <a:extLst>
                  <a:ext uri="{0D108BD9-81ED-4DB2-BD59-A6C34878D82A}">
                    <a16:rowId xmlns:a16="http://schemas.microsoft.com/office/drawing/2014/main" val="392153047"/>
                  </a:ext>
                </a:extLst>
              </a:tr>
              <a:tr h="475130">
                <a:tc>
                  <a:txBody>
                    <a:bodyPr/>
                    <a:lstStyle/>
                    <a:p>
                      <a:pPr lvl="0" algn="l" fontAlgn="b"/>
                      <a:r>
                        <a:rPr lang="en-US" sz="1800" u="none" strike="noStrike" dirty="0">
                          <a:effectLst/>
                        </a:rPr>
                        <a:t>Take a break from college/pause my education</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182880" marR="182880" marT="0" marB="0" anchor="ctr"/>
                </a:tc>
                <a:tc>
                  <a:txBody>
                    <a:bodyPr/>
                    <a:lstStyle/>
                    <a:p>
                      <a:pPr algn="ctr" fontAlgn="b"/>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182880" marR="182880" marT="0" marB="0" anchor="ctr"/>
                </a:tc>
                <a:extLst>
                  <a:ext uri="{0D108BD9-81ED-4DB2-BD59-A6C34878D82A}">
                    <a16:rowId xmlns:a16="http://schemas.microsoft.com/office/drawing/2014/main" val="2445082094"/>
                  </a:ext>
                </a:extLst>
              </a:tr>
            </a:tbl>
          </a:graphicData>
        </a:graphic>
      </p:graphicFrame>
      <p:sp>
        <p:nvSpPr>
          <p:cNvPr id="4" name="TextBox 3">
            <a:extLst>
              <a:ext uri="{FF2B5EF4-FFF2-40B4-BE49-F238E27FC236}">
                <a16:creationId xmlns:a16="http://schemas.microsoft.com/office/drawing/2014/main" id="{C864BD7D-E132-4592-BDC7-7BD634BFACA7}"/>
              </a:ext>
            </a:extLst>
          </p:cNvPr>
          <p:cNvSpPr txBox="1"/>
          <p:nvPr/>
        </p:nvSpPr>
        <p:spPr>
          <a:xfrm>
            <a:off x="435572" y="1848502"/>
            <a:ext cx="11320856" cy="830997"/>
          </a:xfrm>
          <a:prstGeom prst="rect">
            <a:avLst/>
          </a:prstGeom>
          <a:noFill/>
        </p:spPr>
        <p:txBody>
          <a:bodyPr wrap="none" rtlCol="0">
            <a:spAutoFit/>
          </a:bodyPr>
          <a:lstStyle/>
          <a:p>
            <a:r>
              <a:rPr lang="en-US" sz="2400" i="1" dirty="0"/>
              <a:t>Q. Given that Skyline, Cañada and CSM are planning to remain mostly online in Fall 2021, </a:t>
            </a:r>
          </a:p>
          <a:p>
            <a:r>
              <a:rPr lang="en-US" sz="2400" i="1" dirty="0"/>
              <a:t>     what is your current plan for the Fall 2021 semester? </a:t>
            </a:r>
          </a:p>
        </p:txBody>
      </p:sp>
      <p:sp>
        <p:nvSpPr>
          <p:cNvPr id="5" name="TextBox 4">
            <a:extLst>
              <a:ext uri="{FF2B5EF4-FFF2-40B4-BE49-F238E27FC236}">
                <a16:creationId xmlns:a16="http://schemas.microsoft.com/office/drawing/2014/main" id="{DD447F0D-F10E-4434-A2D0-C8BD050B9050}"/>
              </a:ext>
            </a:extLst>
          </p:cNvPr>
          <p:cNvSpPr txBox="1"/>
          <p:nvPr/>
        </p:nvSpPr>
        <p:spPr>
          <a:xfrm>
            <a:off x="436229" y="6519446"/>
            <a:ext cx="10076476" cy="307777"/>
          </a:xfrm>
          <a:prstGeom prst="rect">
            <a:avLst/>
          </a:prstGeom>
          <a:noFill/>
        </p:spPr>
        <p:txBody>
          <a:bodyPr wrap="none" rtlCol="0">
            <a:spAutoFit/>
          </a:bodyPr>
          <a:lstStyle/>
          <a:p>
            <a:r>
              <a:rPr lang="en-US" sz="1400" dirty="0">
                <a:solidFill>
                  <a:schemeClr val="bg1"/>
                </a:solidFill>
              </a:rPr>
              <a:t>*Students who said they will have completed their SMCCD education before Fall 2021 were not shown any additional survey questions. </a:t>
            </a:r>
          </a:p>
        </p:txBody>
      </p:sp>
      <p:sp>
        <p:nvSpPr>
          <p:cNvPr id="6" name="Rectangle 5"/>
          <p:cNvSpPr/>
          <p:nvPr/>
        </p:nvSpPr>
        <p:spPr>
          <a:xfrm>
            <a:off x="8117172" y="2441908"/>
            <a:ext cx="966866" cy="3904959"/>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5657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96EC-2D0C-468E-A8B8-1670265011F6}"/>
              </a:ext>
            </a:extLst>
          </p:cNvPr>
          <p:cNvSpPr>
            <a:spLocks noGrp="1"/>
          </p:cNvSpPr>
          <p:nvPr>
            <p:ph type="title"/>
          </p:nvPr>
        </p:nvSpPr>
        <p:spPr>
          <a:xfrm>
            <a:off x="847164" y="257968"/>
            <a:ext cx="10932459" cy="1325563"/>
          </a:xfrm>
        </p:spPr>
        <p:txBody>
          <a:bodyPr>
            <a:noAutofit/>
          </a:bodyPr>
          <a:lstStyle/>
          <a:p>
            <a:pPr algn="ctr"/>
            <a:r>
              <a:rPr lang="en-US" sz="3600" dirty="0"/>
              <a:t>With SMCCCD classes mostly online in Fall 2021, traditional age students are the most likely to </a:t>
            </a:r>
            <a:r>
              <a:rPr lang="en-US" sz="3600" dirty="0" smtClean="0"/>
              <a:t>re-enroll</a:t>
            </a:r>
            <a:endParaRPr lang="en-US" sz="3600" dirty="0"/>
          </a:p>
        </p:txBody>
      </p:sp>
      <p:sp>
        <p:nvSpPr>
          <p:cNvPr id="5" name="TextBox 4">
            <a:extLst>
              <a:ext uri="{FF2B5EF4-FFF2-40B4-BE49-F238E27FC236}">
                <a16:creationId xmlns:a16="http://schemas.microsoft.com/office/drawing/2014/main" id="{DD447F0D-F10E-4434-A2D0-C8BD050B9050}"/>
              </a:ext>
            </a:extLst>
          </p:cNvPr>
          <p:cNvSpPr txBox="1"/>
          <p:nvPr/>
        </p:nvSpPr>
        <p:spPr>
          <a:xfrm>
            <a:off x="140816" y="6492875"/>
            <a:ext cx="12051184" cy="338554"/>
          </a:xfrm>
          <a:prstGeom prst="rect">
            <a:avLst/>
          </a:prstGeom>
          <a:noFill/>
        </p:spPr>
        <p:txBody>
          <a:bodyPr wrap="none" rtlCol="0">
            <a:spAutoFit/>
          </a:bodyPr>
          <a:lstStyle/>
          <a:p>
            <a:r>
              <a:rPr lang="en-US" sz="1600" dirty="0">
                <a:solidFill>
                  <a:schemeClr val="bg1"/>
                </a:solidFill>
              </a:rPr>
              <a:t>*Students who said they will have completed their SMCCCD education before Fall 2021 have been omitted from this and subsequent analyses. </a:t>
            </a:r>
          </a:p>
        </p:txBody>
      </p:sp>
      <p:pic>
        <p:nvPicPr>
          <p:cNvPr id="8" name="Picture 7">
            <a:extLst>
              <a:ext uri="{FF2B5EF4-FFF2-40B4-BE49-F238E27FC236}">
                <a16:creationId xmlns:a16="http://schemas.microsoft.com/office/drawing/2014/main" id="{F2E0B453-F1EF-4EBC-A475-FF6458199C57}"/>
              </a:ext>
            </a:extLst>
          </p:cNvPr>
          <p:cNvPicPr>
            <a:picLocks noChangeAspect="1"/>
          </p:cNvPicPr>
          <p:nvPr/>
        </p:nvPicPr>
        <p:blipFill>
          <a:blip r:embed="rId3"/>
          <a:stretch>
            <a:fillRect/>
          </a:stretch>
        </p:blipFill>
        <p:spPr>
          <a:xfrm>
            <a:off x="1648848" y="1583531"/>
            <a:ext cx="8842476" cy="4822357"/>
          </a:xfrm>
          <a:prstGeom prst="rect">
            <a:avLst/>
          </a:prstGeom>
        </p:spPr>
      </p:pic>
    </p:spTree>
    <p:extLst>
      <p:ext uri="{BB962C8B-B14F-4D97-AF65-F5344CB8AC3E}">
        <p14:creationId xmlns:p14="http://schemas.microsoft.com/office/powerpoint/2010/main" val="2939774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96EC-2D0C-468E-A8B8-1670265011F6}"/>
              </a:ext>
            </a:extLst>
          </p:cNvPr>
          <p:cNvSpPr>
            <a:spLocks noGrp="1"/>
          </p:cNvSpPr>
          <p:nvPr>
            <p:ph type="title"/>
          </p:nvPr>
        </p:nvSpPr>
        <p:spPr>
          <a:xfrm>
            <a:off x="586152" y="130491"/>
            <a:ext cx="11090378" cy="1325563"/>
          </a:xfrm>
        </p:spPr>
        <p:txBody>
          <a:bodyPr>
            <a:noAutofit/>
          </a:bodyPr>
          <a:lstStyle/>
          <a:p>
            <a:pPr algn="ctr"/>
            <a:r>
              <a:rPr lang="en-US" sz="3600" dirty="0"/>
              <a:t>High proportions of students across race/ethnic groups plan to </a:t>
            </a:r>
            <a:r>
              <a:rPr lang="en-US" sz="3600" dirty="0" smtClean="0"/>
              <a:t>re-enroll </a:t>
            </a:r>
            <a:r>
              <a:rPr lang="en-US" sz="3600" dirty="0"/>
              <a:t>at SMCCCD colleges in Fall 2021</a:t>
            </a:r>
          </a:p>
        </p:txBody>
      </p:sp>
      <p:pic>
        <p:nvPicPr>
          <p:cNvPr id="3" name="Picture 2">
            <a:extLst>
              <a:ext uri="{FF2B5EF4-FFF2-40B4-BE49-F238E27FC236}">
                <a16:creationId xmlns:a16="http://schemas.microsoft.com/office/drawing/2014/main" id="{9BB19572-3B82-4B89-9AD0-0E5463076B79}"/>
              </a:ext>
            </a:extLst>
          </p:cNvPr>
          <p:cNvPicPr>
            <a:picLocks noChangeAspect="1"/>
          </p:cNvPicPr>
          <p:nvPr/>
        </p:nvPicPr>
        <p:blipFill>
          <a:blip r:embed="rId3"/>
          <a:stretch>
            <a:fillRect/>
          </a:stretch>
        </p:blipFill>
        <p:spPr>
          <a:xfrm>
            <a:off x="1506069" y="1456054"/>
            <a:ext cx="9307777" cy="5046627"/>
          </a:xfrm>
          <a:prstGeom prst="rect">
            <a:avLst/>
          </a:prstGeom>
        </p:spPr>
      </p:pic>
    </p:spTree>
    <p:extLst>
      <p:ext uri="{BB962C8B-B14F-4D97-AF65-F5344CB8AC3E}">
        <p14:creationId xmlns:p14="http://schemas.microsoft.com/office/powerpoint/2010/main" val="1770764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7641F-56EC-4AB6-ABAA-C5739F9BFF19}"/>
              </a:ext>
            </a:extLst>
          </p:cNvPr>
          <p:cNvSpPr>
            <a:spLocks noGrp="1"/>
          </p:cNvSpPr>
          <p:nvPr>
            <p:ph type="title"/>
          </p:nvPr>
        </p:nvSpPr>
        <p:spPr>
          <a:xfrm>
            <a:off x="939426" y="941295"/>
            <a:ext cx="10515600" cy="4602816"/>
          </a:xfrm>
        </p:spPr>
        <p:txBody>
          <a:bodyPr>
            <a:noAutofit/>
          </a:bodyPr>
          <a:lstStyle/>
          <a:p>
            <a:pPr>
              <a:lnSpc>
                <a:spcPct val="120000"/>
              </a:lnSpc>
            </a:pPr>
            <a:r>
              <a:rPr lang="en-US" sz="3600" dirty="0"/>
              <a:t>Q. Skyline, Cañada and CSM are planning for a limited return of in-person essential services for students in Fall 2021. Which of the following services would you most prefer to be offered in-person on campus? </a:t>
            </a:r>
            <a:r>
              <a:rPr lang="en-US" sz="3600" b="1" dirty="0"/>
              <a:t>Please select </a:t>
            </a:r>
            <a:r>
              <a:rPr lang="en-US" sz="3600" b="1" u="sng" dirty="0"/>
              <a:t>up to three </a:t>
            </a:r>
            <a:r>
              <a:rPr lang="en-US" sz="3600" b="1" dirty="0"/>
              <a:t>essential services that you would most like to be offered in-person rather than online. </a:t>
            </a:r>
          </a:p>
        </p:txBody>
      </p:sp>
    </p:spTree>
    <p:extLst>
      <p:ext uri="{BB962C8B-B14F-4D97-AF65-F5344CB8AC3E}">
        <p14:creationId xmlns:p14="http://schemas.microsoft.com/office/powerpoint/2010/main" val="4176888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625B-9D8D-4921-A8FA-A5B64574B394}"/>
              </a:ext>
            </a:extLst>
          </p:cNvPr>
          <p:cNvSpPr>
            <a:spLocks noGrp="1"/>
          </p:cNvSpPr>
          <p:nvPr>
            <p:ph type="title"/>
          </p:nvPr>
        </p:nvSpPr>
        <p:spPr>
          <a:xfrm>
            <a:off x="718298" y="174064"/>
            <a:ext cx="10981764" cy="1598146"/>
          </a:xfrm>
        </p:spPr>
        <p:txBody>
          <a:bodyPr>
            <a:noAutofit/>
          </a:bodyPr>
          <a:lstStyle/>
          <a:p>
            <a:pPr algn="ctr"/>
            <a:r>
              <a:rPr lang="en-US" sz="3200" dirty="0"/>
              <a:t>Services most desired to be in-person rather than online are:</a:t>
            </a:r>
            <a:br>
              <a:rPr lang="en-US" sz="3200" dirty="0"/>
            </a:br>
            <a:r>
              <a:rPr lang="en-US" sz="3200" b="1" dirty="0"/>
              <a:t>Library Borrowing, Academic Counseling and Academic Tutoring</a:t>
            </a:r>
          </a:p>
        </p:txBody>
      </p:sp>
      <p:graphicFrame>
        <p:nvGraphicFramePr>
          <p:cNvPr id="6" name="Chart 5">
            <a:extLst>
              <a:ext uri="{FF2B5EF4-FFF2-40B4-BE49-F238E27FC236}">
                <a16:creationId xmlns:a16="http://schemas.microsoft.com/office/drawing/2014/main" id="{F0720A54-C6E0-4992-9F2C-ACC1E02D810E}"/>
              </a:ext>
            </a:extLst>
          </p:cNvPr>
          <p:cNvGraphicFramePr>
            <a:graphicFrameLocks/>
          </p:cNvGraphicFramePr>
          <p:nvPr>
            <p:extLst>
              <p:ext uri="{D42A27DB-BD31-4B8C-83A1-F6EECF244321}">
                <p14:modId xmlns:p14="http://schemas.microsoft.com/office/powerpoint/2010/main" val="573985112"/>
              </p:ext>
            </p:extLst>
          </p:nvPr>
        </p:nvGraphicFramePr>
        <p:xfrm>
          <a:off x="1452563" y="1669022"/>
          <a:ext cx="9301162" cy="4836554"/>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4407108" y="2106118"/>
            <a:ext cx="1633928" cy="3964898"/>
          </a:xfrm>
          <a:prstGeom prst="rect">
            <a:avLst/>
          </a:prstGeom>
          <a:noFill/>
          <a:ln w="19050">
            <a:solidFill>
              <a:srgbClr val="00634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0326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451524-B041-4B36-BA7F-D7A26C4F89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9A42C8-B80D-43BA-86DB-B163A5F5EA7D}">
  <ds:schemaRefs>
    <ds:schemaRef ds:uri="http://schemas.microsoft.com/sharepoint/v3/contenttype/forms"/>
  </ds:schemaRefs>
</ds:datastoreItem>
</file>

<file path=customXml/itemProps3.xml><?xml version="1.0" encoding="utf-8"?>
<ds:datastoreItem xmlns:ds="http://schemas.openxmlformats.org/officeDocument/2006/customXml" ds:itemID="{0D259542-88FB-4041-B024-E5A7A04AF3E4}">
  <ds:schemaRefs>
    <ds:schemaRef ds:uri="http://schemas.microsoft.com/office/2006/documentManagement/types"/>
    <ds:schemaRef ds:uri="2bc55ecc-363e-43e9-bfac-4ba2e86f45ee"/>
    <ds:schemaRef ds:uri="bb5bbb0b-6c89-44d7-be61-0adfe653f983"/>
    <ds:schemaRef ds:uri="http://www.w3.org/XML/1998/namespace"/>
    <ds:schemaRef ds:uri="http://purl.org/dc/dcmitype/"/>
    <ds:schemaRef ds:uri="http://purl.org/dc/elements/1.1/"/>
    <ds:schemaRef ds:uri="http://purl.org/dc/terms/"/>
    <ds:schemaRef ds:uri="http://schemas.openxmlformats.org/package/2006/metadata/core-propertie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3326</TotalTime>
  <Words>1479</Words>
  <Application>Microsoft Office PowerPoint</Application>
  <PresentationFormat>Widescreen</PresentationFormat>
  <Paragraphs>224</Paragraphs>
  <Slides>20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San Mateo Community College District Survey of Students Regarding  Return to Campus:   Summary of Results</vt:lpstr>
      <vt:lpstr>Survey Response Rates</vt:lpstr>
      <vt:lpstr>More students are enrolling in more than one college</vt:lpstr>
      <vt:lpstr>The composition of our student body has shifted during the pandemic (FA 19 to FA 20)</vt:lpstr>
      <vt:lpstr>87% of respondents will either complete, or are planning to re-enroll at one or more SMCCCD colleges in Fall 2021</vt:lpstr>
      <vt:lpstr>With SMCCCD classes mostly online in Fall 2021, traditional age students are the most likely to re-enroll</vt:lpstr>
      <vt:lpstr>High proportions of students across race/ethnic groups plan to re-enroll at SMCCCD colleges in Fall 2021</vt:lpstr>
      <vt:lpstr>Q. Skyline, Cañada and CSM are planning for a limited return of in-person essential services for students in Fall 2021. Which of the following services would you most prefer to be offered in-person on campus? Please select up to three essential services that you would most like to be offered in-person rather than online. </vt:lpstr>
      <vt:lpstr>Services most desired to be in-person rather than online are: Library Borrowing, Academic Counseling and Academic Tutoring</vt:lpstr>
      <vt:lpstr>PowerPoint Presentation</vt:lpstr>
      <vt:lpstr>District-wide, more than one third of students report feeling discomfort accessing student services face-to-face</vt:lpstr>
      <vt:lpstr>SMCCCD Students of Color report greater discomfort accessing student services face-to-face</vt:lpstr>
      <vt:lpstr>District-wide, 75% of students favor required vaccination of SMCCCD students and employees</vt:lpstr>
      <vt:lpstr>Significant differences by race/ethnicity in opinions about required vaccination of SMCCCD students and employees</vt:lpstr>
      <vt:lpstr>Approximately 1/3 of SMCCCD students expect to work more than 20 hours per week in Fall 2021</vt:lpstr>
      <vt:lpstr>Student anticipated work hours are directly and strongly correlated with their preference for instructional modality.  The more students anticipate working, the more likely they are to prefer taking most of their classes online.  Similarly, the less students anticipate working, the more likely they are to prefer taking most of their classes face-to-face.</vt:lpstr>
      <vt:lpstr>Students’ post-COVID course modality preferences are split between on-line and in person</vt:lpstr>
      <vt:lpstr>Students’ post-COVID preferences for accessing campus services vary significantly by campus </vt:lpstr>
      <vt:lpstr>Students’ post-COVID preferences for accessing campus life vary significantly by campus </vt:lpstr>
      <vt:lpstr>Open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SMCCCD Student Survey on Return to Campus</dc:title>
  <dc:creator>Vargas, Ingrid</dc:creator>
  <cp:lastModifiedBy>Engel, Karen</cp:lastModifiedBy>
  <cp:revision>75</cp:revision>
  <dcterms:created xsi:type="dcterms:W3CDTF">2021-05-09T22:24:13Z</dcterms:created>
  <dcterms:modified xsi:type="dcterms:W3CDTF">2021-05-20T21:29:10Z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