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ink/ink1.xml" ContentType="application/inkml+xml"/>
  <Override PartName="/ppt/notesSlides/notesSlide14.xml" ContentType="application/vnd.openxmlformats-officedocument.presentationml.notesSlide+xml"/>
  <Override PartName="/ppt/ink/ink2.xml" ContentType="application/inkml+xml"/>
  <Override PartName="/ppt/notesSlides/notesSlide15.xml" ContentType="application/vnd.openxmlformats-officedocument.presentationml.notesSlide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4"/>
  </p:sldMasterIdLst>
  <p:notesMasterIdLst>
    <p:notesMasterId r:id="rId24"/>
  </p:notesMasterIdLst>
  <p:sldIdLst>
    <p:sldId id="256" r:id="rId5"/>
    <p:sldId id="276" r:id="rId6"/>
    <p:sldId id="279" r:id="rId7"/>
    <p:sldId id="280" r:id="rId8"/>
    <p:sldId id="259" r:id="rId9"/>
    <p:sldId id="266" r:id="rId10"/>
    <p:sldId id="268" r:id="rId11"/>
    <p:sldId id="269" r:id="rId12"/>
    <p:sldId id="261" r:id="rId13"/>
    <p:sldId id="260" r:id="rId14"/>
    <p:sldId id="262" r:id="rId15"/>
    <p:sldId id="263" r:id="rId16"/>
    <p:sldId id="265" r:id="rId17"/>
    <p:sldId id="270" r:id="rId18"/>
    <p:sldId id="271" r:id="rId19"/>
    <p:sldId id="272" r:id="rId20"/>
    <p:sldId id="275" r:id="rId21"/>
    <p:sldId id="273" r:id="rId22"/>
    <p:sldId id="282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rgas, Ingrid" initials="VI" lastIdx="2" clrIdx="0">
    <p:extLst>
      <p:ext uri="{19B8F6BF-5375-455C-9EA6-DF929625EA0E}">
        <p15:presenceInfo xmlns:p15="http://schemas.microsoft.com/office/powerpoint/2012/main" userId="S-1-5-21-1304569826-509891136-618671499-5680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3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8" autoAdjust="0"/>
    <p:restoredTop sz="94660"/>
  </p:normalViewPr>
  <p:slideViewPr>
    <p:cSldViewPr snapToGrid="0">
      <p:cViewPr varScale="1">
        <p:scale>
          <a:sx n="61" d="100"/>
          <a:sy n="61" d="100"/>
        </p:scale>
        <p:origin x="812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54" d="100"/>
          <a:sy n="54" d="100"/>
        </p:scale>
        <p:origin x="3000" y="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Services Most Preferred to be Offerred Face-to-Face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Sheet2!$B$31</c:f>
              <c:strCache>
                <c:ptCount val="1"/>
                <c:pt idx="0">
                  <c:v>Library (borrowing books and materials)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Sheet2!$C$29:$F$29</c:f>
              <c:strCache>
                <c:ptCount val="4"/>
                <c:pt idx="0">
                  <c:v>SMCCCD</c:v>
                </c:pt>
                <c:pt idx="1">
                  <c:v>Cañada</c:v>
                </c:pt>
                <c:pt idx="2">
                  <c:v>CSM</c:v>
                </c:pt>
                <c:pt idx="3">
                  <c:v>Skyline</c:v>
                </c:pt>
              </c:strCache>
            </c:strRef>
          </c:cat>
          <c:val>
            <c:numRef>
              <c:f>Sheet2!$C$31:$F$31</c:f>
              <c:numCache>
                <c:formatCode>0%</c:formatCode>
                <c:ptCount val="4"/>
                <c:pt idx="0">
                  <c:v>0.44480976984499765</c:v>
                </c:pt>
                <c:pt idx="1">
                  <c:v>0.46221441124780316</c:v>
                </c:pt>
                <c:pt idx="2">
                  <c:v>0.44264339152119703</c:v>
                </c:pt>
                <c:pt idx="3">
                  <c:v>0.43403693931398418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5E-4D96-A734-EF90E332CA67}"/>
            </c:ext>
          </c:extLst>
        </c:ser>
        <c:ser>
          <c:idx val="1"/>
          <c:order val="1"/>
          <c:tx>
            <c:strRef>
              <c:f>Sheet2!$B$32</c:f>
              <c:strCache>
                <c:ptCount val="1"/>
                <c:pt idx="0">
                  <c:v>Academic Counseling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Sheet2!$C$29:$F$29</c:f>
              <c:strCache>
                <c:ptCount val="4"/>
                <c:pt idx="0">
                  <c:v>SMCCCD</c:v>
                </c:pt>
                <c:pt idx="1">
                  <c:v>Cañada</c:v>
                </c:pt>
                <c:pt idx="2">
                  <c:v>CSM</c:v>
                </c:pt>
                <c:pt idx="3">
                  <c:v>Skyline</c:v>
                </c:pt>
              </c:strCache>
            </c:strRef>
          </c:cat>
          <c:val>
            <c:numRef>
              <c:f>Sheet2!$C$32:$F$32</c:f>
              <c:numCache>
                <c:formatCode>0%</c:formatCode>
                <c:ptCount val="4"/>
                <c:pt idx="0">
                  <c:v>0.43212775951150773</c:v>
                </c:pt>
                <c:pt idx="1">
                  <c:v>0.40070298769771528</c:v>
                </c:pt>
                <c:pt idx="2">
                  <c:v>0.43640897755610975</c:v>
                </c:pt>
                <c:pt idx="3">
                  <c:v>0.45118733509234826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95E-4D96-A734-EF90E332CA67}"/>
            </c:ext>
          </c:extLst>
        </c:ser>
        <c:ser>
          <c:idx val="2"/>
          <c:order val="2"/>
          <c:tx>
            <c:strRef>
              <c:f>Sheet2!$B$33</c:f>
              <c:strCache>
                <c:ptCount val="1"/>
                <c:pt idx="0">
                  <c:v>Learning Center/tutoring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Sheet2!$C$29:$F$29</c:f>
              <c:strCache>
                <c:ptCount val="4"/>
                <c:pt idx="0">
                  <c:v>SMCCCD</c:v>
                </c:pt>
                <c:pt idx="1">
                  <c:v>Cañada</c:v>
                </c:pt>
                <c:pt idx="2">
                  <c:v>CSM</c:v>
                </c:pt>
                <c:pt idx="3">
                  <c:v>Skyline</c:v>
                </c:pt>
              </c:strCache>
            </c:strRef>
          </c:cat>
          <c:val>
            <c:numRef>
              <c:f>Sheet2!$C$33:$F$33</c:f>
              <c:numCache>
                <c:formatCode>0%</c:formatCode>
                <c:ptCount val="4"/>
                <c:pt idx="0">
                  <c:v>0.36824800375763267</c:v>
                </c:pt>
                <c:pt idx="1">
                  <c:v>0.36555360281195082</c:v>
                </c:pt>
                <c:pt idx="2">
                  <c:v>0.41147132169576062</c:v>
                </c:pt>
                <c:pt idx="3">
                  <c:v>0.32453825857519791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95E-4D96-A734-EF90E332CA6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82088079"/>
        <c:axId val="372927007"/>
      </c:barChart>
      <c:catAx>
        <c:axId val="3820880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2927007"/>
        <c:crosses val="autoZero"/>
        <c:auto val="1"/>
        <c:lblAlgn val="ctr"/>
        <c:lblOffset val="100"/>
        <c:noMultiLvlLbl val="0"/>
      </c:catAx>
      <c:valAx>
        <c:axId val="3729270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20880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4116838304719347E-2"/>
          <c:y val="0.89219156954600132"/>
          <c:w val="0.98008259613153714"/>
          <c:h val="0.107128575350468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bg2">
          <a:lumMod val="75000"/>
        </a:schemeClr>
      </a:solidFill>
      <a:round/>
    </a:ln>
    <a:effectLst/>
  </c:spPr>
  <c:txPr>
    <a:bodyPr/>
    <a:lstStyle/>
    <a:p>
      <a:pPr>
        <a:defRPr sz="1600" b="1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400" max="1920" units="cm"/>
          <inkml:channel name="Y" type="integer" max="1350" units="cm"/>
          <inkml:channel name="T" type="integer" max="2.14748E9" units="dev"/>
        </inkml:traceFormat>
        <inkml:channelProperties>
          <inkml:channelProperty channel="X" name="resolution" value="139.80583" units="1/cm"/>
          <inkml:channelProperty channel="Y" name="resolution" value="78.03468" units="1/cm"/>
          <inkml:channelProperty channel="T" name="resolution" value="1" units="1/dev"/>
        </inkml:channelProperties>
      </inkml:inkSource>
      <inkml:timestamp xml:id="ts0" timeString="2021-05-20T19:39:21.001"/>
    </inkml:context>
    <inkml:brush xml:id="br0">
      <inkml:brushProperty name="width" value="0.4" units="cm"/>
      <inkml:brushProperty name="height" value="0.8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0 292 0,'0'21'219,"84"-21"-219,20 0 15,21 0-15,41-42 0,-41 42 16,42 0 0,-84 0-16,-41 0 15,-22 0-15,1 0 16,0 0-16,0 0 16,21 0 62,41 0-63,0 0-15,-20 0 16,82 0-16,1 0 16,-21 0-16,-42 0 15,-20 0 1,62 0-16,-84 0 15,43 0-15,-64 0 16,22 0-16,-21 0 16,0 0-16,20 0 15,1-21 48,41 21-48,21 0-15,21-21 16,-21 21-16,-20 0 16,-22-20-1,21 20 63,1 0-62,41 0-16,-42 0 16,21 0-16,-21 0 15,0 0-15,-41 0 16,-42 0-16,21 0 62,21-21-46,-22 21-16,22 0 16,41 0-16,1 0 15,-1-21-15,42 21 16,21 0-16,-105-21 16,42 21-1,-62 0-15,0-21 0,0 21 78,21 0-78,41 0 16,0 0-16,42 0 16,-63 0-16,22-20 15,-43 20-15,-20 0 16,0 0 15,0 0-15,0 0-1,41 0-15,-41 0 0,21-21 16,-22 21-16,1 0 16,21 0-1,20 0-15,-20 0 16,0 0-1,62 0-15,-21 0 16,-21 0-16,-20 0 16,62 0-16,-41 0 15,-22 0-15,-20 0 16,-21 0-16,21 0 16,0 0 30,20-21-30,-20 21-16,21 0 16,20 0-16,-20 0 15,20 0-15,-20 0 16,-21 0 62,20 0-62,1 0-16,-21 0 15,62 0-15,-20 0 16,-22 0-16,-20 0 16,0 0-16,0 0 15,62 0 1,-83 0-16,21 0 15,0 0-15,0 0 63,41 0-47,-20 0-16,20-42 15,42 42 1,-41-21-16,-1 21 15,1 0-15,-43 0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400" max="1920" units="cm"/>
          <inkml:channel name="Y" type="integer" max="1350" units="cm"/>
          <inkml:channel name="T" type="integer" max="2.14748E9" units="dev"/>
        </inkml:traceFormat>
        <inkml:channelProperties>
          <inkml:channelProperty channel="X" name="resolution" value="139.80583" units="1/cm"/>
          <inkml:channelProperty channel="Y" name="resolution" value="78.03468" units="1/cm"/>
          <inkml:channelProperty channel="T" name="resolution" value="1" units="1/dev"/>
        </inkml:channelProperties>
      </inkml:inkSource>
      <inkml:timestamp xml:id="ts0" timeString="2021-05-20T19:40:00.603"/>
    </inkml:context>
    <inkml:brush xml:id="br0">
      <inkml:brushProperty name="width" value="0.5" units="cm"/>
      <inkml:brushProperty name="height" value="1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167 375 0,'21'0'109,"20"0"-93,-20 0-16,0 0 16,20 0-1,-20 0 1,63 0-16,-43 0 0,22 0 31,-1 0-31,42 0 0,42 0 0,-42-21 16,42-21-1,-63 42-15,21 0 16,21-20-16,42 20 16,-1-21-16,-20-21 0,62 42 15,-41 0-15,-1-21 16,22 1 0,-22 20-16,-41 0 0,21-42 15,-63 42-15,-41 0 16,20 0-16,1 0 15,-22 0-15,-20 0 32,125 0-32,-84-21 15,42 0-15,-20 21 16,82-21-16,-103 21 16,41-20-16,-42 20 15,22 0-15,-43 0 16,-20 0-16,21 0 15,20 0-15,1 0 0,20 0 16,0 0 0,42 0-16,0 0 15,-42 0-15,1 0 0,40 0 16,1 0-16,0 0 16,-21 0-16,21 0 15,0 0-15,0 0 16,-21 0-16,-41 0 31,20 0-31,-62 0 16,20 0 62,22 0-78,-1 0 15,42 0-15,21 0 16,-41 0-16,-43 20 0,43-20 16,-43 0-16,-20 0 78,0 0-63,21 0-15,62 42 16,-84-42-16,43 21 31,-42-21-15,20 42 62,-20-42-47,0 0-15,0 20 15,41 1 0,-20-21 16,-42 21-47,21-21 16,20 21-16,-20 0 16,21-21-1,-21 20 1,-1-20 46,-61 0 220,-22 0-267,1 21 1,-21-21-16,41 0 15,-62 0-15,62 0 16,-41 0-16,-42 21 31,-21 0-31,21-21 16,21 0-16,-21 0 16,0 0-16,-41 0 15,-1 0-15,1 0 16,41 0-16,21 0 15,62 0-15,-20 0 16,20 0-16,21 0 16,0 0-16,-20 0 15,20 0-15,-42 21 0,1-21 16,-21 0-16,-1 0 16,-20 0-16,-21 0 15,1 0 1,61 0-16,-20 0 15,-42 0-15,-21 41 0,63-41 16,-21 0-16,41 0 31,22 0-31,-22 0 16,-41 21-16,62-21 16,22 21-16,-1-21 15,-62 0-15,20 21 16,1-21-16,-42 0 15,41 41-15,1-41 16,-42 0-16,41 21 16,-20-21-16,-1 0 0,22 0 15,0 0 1,-43 0-16,22 0 16,42 0-16,-1 0 0,-21 0 15,43 0-15,-22 0 16,21 0-16,0 0 15,-20 0-15,-43 0 16,64 0-16,-64 0 31,43 0-31,20 0 16,-21 0-16,-41 0 16,41 0-16,22 0 15,-22 0 1,21 0-1,-21 0 1,22 0 0,-1 0-16,-21-21 15,-41 21-15,0-20 0,-42 20 16,41 0-16,-41-21 16,63 21-1,0 0-15,-1 0 16,21 0-16,-41-21 0,42 21 15,20 0 79,-42 0-78,42 0-16,-20 0 15,20 0 204,0 0-219,-20 0 16,-22 0-16,-62 0 15,83 0-15,1 0 16,20 0 0,0 0-16,0 0 31,1 0 31,-1 0-62,21 0 16,-42 0-16,0 0 16,22 0-1,-1 0-15,0 0 94,0 0-78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400" max="1920" units="cm"/>
          <inkml:channel name="Y" type="integer" max="1350" units="cm"/>
          <inkml:channel name="T" type="integer" max="2.14748E9" units="dev"/>
        </inkml:traceFormat>
        <inkml:channelProperties>
          <inkml:channelProperty channel="X" name="resolution" value="139.80583" units="1/cm"/>
          <inkml:channelProperty channel="Y" name="resolution" value="78.03468" units="1/cm"/>
          <inkml:channelProperty channel="T" name="resolution" value="1" units="1/dev"/>
        </inkml:channelProperties>
      </inkml:inkSource>
      <inkml:timestamp xml:id="ts0" timeString="2021-05-20T19:39:40.996"/>
    </inkml:context>
    <inkml:brush xml:id="br0">
      <inkml:brushProperty name="width" value="0.5" units="cm"/>
      <inkml:brushProperty name="height" value="1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0 154 0,'41'0'235,"-20"0"-220,21 0-15,-1 0 16,1 0-16,20 0 16,43 0-16,-43 0 31,63 0-31,-42 0 0,21 0 16,-41-21-16,-1 0 0,-20 21 15,-21 0-15,0 0 16,-1 0 46,1 0-62,0 0 16,83 0-16,-21 0 0,1 0 16,41 0-1,-1 0-15,43 0 0,-84 0 16,84 0-16,-105 0 15,1 0-15,20 0 16,-62 0-16,0 0 16,20 0-16,1 0 15,-21 0-15,0 0 16,20-20 0,-20 20-16,0-21 15,21 21-15,-22 0 31,1 0-31,0 0 32,21 0-17,-22 0-15,85-21 16,-43 21-16,63 0 0,41 0 16,-41 0-16,63 0 15,-22 0-15,-41 0 16,0 0-1,-62 0-15,-22 0 0,1 0 16,-21 0-16,0 0 16,-1 0 46,22 0-46,-21 0-16,62 0 31,-41 0-31,20 0 16,63 0-16,-42 0 0,21 0 15,-20 0-15,20 0 16,-21 0 0,-41 0-16,-21 0 15,-1 0-15,1 0 110,0 0-110,21 0 31,62 0-16,-42-42-15,42 42 0,-62 0 16,41 0 0,-20 0-16,-22 0 15,1 0-15,-21 0 16,0 0 953,20 0-876,-20 0-77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45F638-7274-4C2E-9714-630C99C01731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627E26-67BF-4CFD-AB72-F95B8B084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07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627E26-67BF-4CFD-AB72-F95B8B08406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6304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Full Question Text:  </a:t>
            </a:r>
          </a:p>
          <a:p>
            <a:r>
              <a:rPr lang="en-US" dirty="0"/>
              <a:t>Q. What is your opinion about whether students and employees at the SMCCCD Colleges should be required to be vaccinated for COVID-19 before returning to campus?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627E26-67BF-4CFD-AB72-F95B8B08406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3072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Full Question Text:  </a:t>
            </a:r>
          </a:p>
          <a:p>
            <a:r>
              <a:rPr lang="en-US" dirty="0"/>
              <a:t>Q. What is your opinion about whether students and employees at the SMCCCD Colleges should be required to be vaccinated for COVID-19 before returning to campus?</a:t>
            </a:r>
          </a:p>
          <a:p>
            <a:endParaRPr lang="en-US" dirty="0"/>
          </a:p>
          <a:p>
            <a:r>
              <a:rPr lang="en-US" dirty="0"/>
              <a:t>Differences in student opinions by race/ethnicity are statistically significant (</a:t>
            </a:r>
            <a:r>
              <a:rPr lang="en-US" i="1" dirty="0"/>
              <a:t>p</a:t>
            </a:r>
            <a:r>
              <a:rPr lang="en-US" dirty="0"/>
              <a:t>&lt;.05)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627E26-67BF-4CFD-AB72-F95B8B08406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2774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627E26-67BF-4CFD-AB72-F95B8B08406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2526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Differences between Canada and CSM are statistically significant (</a:t>
            </a:r>
            <a:r>
              <a:rPr lang="en-US" i="1" dirty="0"/>
              <a:t>p</a:t>
            </a:r>
            <a:r>
              <a:rPr lang="en-US" dirty="0"/>
              <a:t>&lt;.05)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627E26-67BF-4CFD-AB72-F95B8B08406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85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Differences between Canada vs. CSM are statistically significant (</a:t>
            </a:r>
            <a:r>
              <a:rPr lang="en-US" i="1" dirty="0"/>
              <a:t>p</a:t>
            </a:r>
            <a:r>
              <a:rPr lang="en-US" dirty="0"/>
              <a:t>&lt;.05)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627E26-67BF-4CFD-AB72-F95B8B08406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7092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Differences between Canada vs. CSM and Skyline are statistically significant (</a:t>
            </a:r>
            <a:r>
              <a:rPr lang="en-US" i="1" dirty="0"/>
              <a:t>p</a:t>
            </a:r>
            <a:r>
              <a:rPr lang="en-US" dirty="0"/>
              <a:t>&lt;.05)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627E26-67BF-4CFD-AB72-F95B8B08406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6377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627E26-67BF-4CFD-AB72-F95B8B08406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8515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Differences between traditional age students (2 youngest age groups) and students &gt;50 are statistically significant at p&lt;.05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627E26-67BF-4CFD-AB72-F95B8B08406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6739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Differences among race/ethnicity groups are </a:t>
            </a:r>
            <a:r>
              <a:rPr lang="en-US" b="1" u="sng" dirty="0"/>
              <a:t>not</a:t>
            </a:r>
            <a:r>
              <a:rPr lang="en-US" dirty="0"/>
              <a:t> statistically significant at p&lt;.05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627E26-67BF-4CFD-AB72-F95B8B08406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562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627E26-67BF-4CFD-AB72-F95B8B08406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0075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Full Question text:</a:t>
            </a:r>
          </a:p>
          <a:p>
            <a:r>
              <a:rPr lang="en-US" dirty="0"/>
              <a:t>Skyline, Cañada and CSM are planning for a limited return of in-person essential services for students in Fall 2021. Which of the following services would you most prefer to be offered in-person on campus? Please select up to three essential services that you would most like to be offered in-person rather than online.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627E26-67BF-4CFD-AB72-F95B8B08406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8520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Full Question text:</a:t>
            </a:r>
          </a:p>
          <a:p>
            <a:r>
              <a:rPr lang="en-US" dirty="0"/>
              <a:t>Skyline, Cañada and CSM are planning for a limited return of in-person essential services for students in Fall 2021. Which of the following services would you most prefer to be offered in-person on campus? Please select up to three essential services that you would most like to be offered in-person rather than online.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627E26-67BF-4CFD-AB72-F95B8B08406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776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Full Question Text:  </a:t>
            </a:r>
          </a:p>
          <a:p>
            <a:r>
              <a:rPr lang="en-US" dirty="0"/>
              <a:t>Q: All campus in-person services will follow government-issued COVID-19 health and safety regulations.  With this mind, if you do enroll in Fall 2021, how comfortable would you be to use the student services offered on campus?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CSM student comfort levels for accessing services face-to-face are significantly (</a:t>
            </a:r>
            <a:r>
              <a:rPr lang="en-US" i="1" dirty="0"/>
              <a:t>p</a:t>
            </a:r>
            <a:r>
              <a:rPr lang="en-US" dirty="0"/>
              <a:t>&lt;.05) greater than Skyline students’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627E26-67BF-4CFD-AB72-F95B8B08406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0669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Full Question Text:  </a:t>
            </a:r>
          </a:p>
          <a:p>
            <a:r>
              <a:rPr lang="en-US" dirty="0"/>
              <a:t>Q: All campus in-person services will follow government-issued COVID-19 health and safety regulations.  With this mind, if you do enroll in Fall 2021, how comfortable would you be to use the student services offered on campus?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White students report significantly (p&lt;05) greater comfort levels with face to face services than do Asian and Filipino students. Black students expressed the greatest discomfort with face-to-face services, but this difference is not statistically significant due to the smaller sample size.  Latinx vs White differences are not statistically  significant.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627E26-67BF-4CFD-AB72-F95B8B08406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561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EA06-E58A-4667-8B23-8A47EB2BE567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54A02-4143-4A2E-9262-E858B0339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716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EA06-E58A-4667-8B23-8A47EB2BE567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54A02-4143-4A2E-9262-E858B0339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396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EA06-E58A-4667-8B23-8A47EB2BE567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54A02-4143-4A2E-9262-E858B0339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61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EA06-E58A-4667-8B23-8A47EB2BE567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54A02-4143-4A2E-9262-E858B0339A6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6497053"/>
            <a:ext cx="12192000" cy="360947"/>
          </a:xfrm>
          <a:prstGeom prst="rect">
            <a:avLst/>
          </a:prstGeom>
          <a:solidFill>
            <a:srgbClr val="00634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686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EA06-E58A-4667-8B23-8A47EB2BE567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54A02-4143-4A2E-9262-E858B0339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996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EA06-E58A-4667-8B23-8A47EB2BE567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54A02-4143-4A2E-9262-E858B0339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208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EA06-E58A-4667-8B23-8A47EB2BE567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54A02-4143-4A2E-9262-E858B0339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84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EA06-E58A-4667-8B23-8A47EB2BE567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54A02-4143-4A2E-9262-E858B0339A6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6497053"/>
            <a:ext cx="12192000" cy="360947"/>
          </a:xfrm>
          <a:prstGeom prst="rect">
            <a:avLst/>
          </a:prstGeom>
          <a:solidFill>
            <a:srgbClr val="00634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686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EA06-E58A-4667-8B23-8A47EB2BE567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54A02-4143-4A2E-9262-E858B0339A63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0" y="6497053"/>
            <a:ext cx="12192000" cy="360947"/>
          </a:xfrm>
          <a:prstGeom prst="rect">
            <a:avLst/>
          </a:prstGeom>
          <a:solidFill>
            <a:srgbClr val="00634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674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EA06-E58A-4667-8B23-8A47EB2BE567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54A02-4143-4A2E-9262-E858B0339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827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EA06-E58A-4667-8B23-8A47EB2BE567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54A02-4143-4A2E-9262-E858B0339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421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AEA06-E58A-4667-8B23-8A47EB2BE567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54A02-4143-4A2E-9262-E858B0339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252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9.emf"/><Relationship Id="rId4" Type="http://schemas.openxmlformats.org/officeDocument/2006/relationships/customXml" Target="../ink/ink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1.emf"/><Relationship Id="rId4" Type="http://schemas.openxmlformats.org/officeDocument/2006/relationships/customXml" Target="../ink/ink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3.emf"/><Relationship Id="rId4" Type="http://schemas.openxmlformats.org/officeDocument/2006/relationships/customXml" Target="../ink/ink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58C77-DABD-488D-8183-991BD544A5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37" y="1742474"/>
            <a:ext cx="11613931" cy="2387600"/>
          </a:xfrm>
        </p:spPr>
        <p:txBody>
          <a:bodyPr>
            <a:normAutofit fontScale="90000"/>
          </a:bodyPr>
          <a:lstStyle/>
          <a:p>
            <a:r>
              <a:rPr lang="en-US" sz="4800" dirty="0" smtClean="0"/>
              <a:t>San Mateo Community College District</a:t>
            </a:r>
            <a:br>
              <a:rPr lang="en-US" sz="4800" dirty="0" smtClean="0"/>
            </a:br>
            <a:r>
              <a:rPr lang="en-US" sz="4800" dirty="0" smtClean="0"/>
              <a:t>Survey of Students Regarding </a:t>
            </a:r>
            <a:br>
              <a:rPr lang="en-US" sz="4800" dirty="0" smtClean="0"/>
            </a:br>
            <a:r>
              <a:rPr lang="en-US" sz="4800" dirty="0" smtClean="0"/>
              <a:t>Return </a:t>
            </a:r>
            <a:r>
              <a:rPr lang="en-US" sz="4800" dirty="0"/>
              <a:t>to </a:t>
            </a:r>
            <a:r>
              <a:rPr lang="en-US" sz="4800" dirty="0" smtClean="0"/>
              <a:t>Campus:  </a:t>
            </a:r>
            <a:br>
              <a:rPr lang="en-US" sz="4800" dirty="0" smtClean="0"/>
            </a:br>
            <a:r>
              <a:rPr lang="en-US" sz="4800" b="1" dirty="0" smtClean="0"/>
              <a:t>Summary of Results</a:t>
            </a:r>
            <a:endParaRPr lang="en-US" sz="48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0EE2C8-C76E-4DD8-A963-1FD2B1C673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6951" y="4590010"/>
            <a:ext cx="10289627" cy="1655762"/>
          </a:xfrm>
        </p:spPr>
        <p:txBody>
          <a:bodyPr>
            <a:normAutofit fontScale="62500" lnSpcReduction="20000"/>
          </a:bodyPr>
          <a:lstStyle/>
          <a:p>
            <a:r>
              <a:rPr lang="en-US" sz="4000" dirty="0" smtClean="0"/>
              <a:t>Administered to all enrolled students in the District</a:t>
            </a:r>
          </a:p>
          <a:p>
            <a:r>
              <a:rPr lang="en-US" sz="4000" dirty="0" smtClean="0"/>
              <a:t>April 17 – May 1, 2021</a:t>
            </a:r>
          </a:p>
          <a:p>
            <a:endParaRPr lang="en-US" sz="4000" dirty="0"/>
          </a:p>
          <a:p>
            <a:r>
              <a:rPr lang="en-US" sz="4000" dirty="0" smtClean="0"/>
              <a:t>Reported to C</a:t>
            </a:r>
            <a:r>
              <a:rPr lang="en-US" sz="4000" dirty="0"/>
              <a:t>añad</a:t>
            </a:r>
            <a:r>
              <a:rPr lang="en-US" sz="4000" dirty="0" smtClean="0"/>
              <a:t>a College Town Hall on May 20, 2021</a:t>
            </a:r>
            <a:endParaRPr lang="en-US" sz="4000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2000" cy="945931"/>
          </a:xfrm>
          <a:prstGeom prst="rect">
            <a:avLst/>
          </a:prstGeom>
          <a:solidFill>
            <a:srgbClr val="00634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0704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A7195E1-ABE7-4A54-94AD-4A0FA88A27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908706"/>
              </p:ext>
            </p:extLst>
          </p:nvPr>
        </p:nvGraphicFramePr>
        <p:xfrm>
          <a:off x="1603713" y="943498"/>
          <a:ext cx="8820991" cy="4946461"/>
        </p:xfrm>
        <a:graphic>
          <a:graphicData uri="http://schemas.openxmlformats.org/drawingml/2006/table">
            <a:tbl>
              <a:tblPr>
                <a:tableStyleId>{10A1B5D5-9B99-4C35-A422-299274C87663}</a:tableStyleId>
              </a:tblPr>
              <a:tblGrid>
                <a:gridCol w="4271963">
                  <a:extLst>
                    <a:ext uri="{9D8B030D-6E8A-4147-A177-3AD203B41FA5}">
                      <a16:colId xmlns:a16="http://schemas.microsoft.com/office/drawing/2014/main" val="4110760753"/>
                    </a:ext>
                  </a:extLst>
                </a:gridCol>
                <a:gridCol w="1218392">
                  <a:extLst>
                    <a:ext uri="{9D8B030D-6E8A-4147-A177-3AD203B41FA5}">
                      <a16:colId xmlns:a16="http://schemas.microsoft.com/office/drawing/2014/main" val="4271711863"/>
                    </a:ext>
                  </a:extLst>
                </a:gridCol>
                <a:gridCol w="1110212">
                  <a:extLst>
                    <a:ext uri="{9D8B030D-6E8A-4147-A177-3AD203B41FA5}">
                      <a16:colId xmlns:a16="http://schemas.microsoft.com/office/drawing/2014/main" val="1694851550"/>
                    </a:ext>
                  </a:extLst>
                </a:gridCol>
                <a:gridCol w="1110212">
                  <a:extLst>
                    <a:ext uri="{9D8B030D-6E8A-4147-A177-3AD203B41FA5}">
                      <a16:colId xmlns:a16="http://schemas.microsoft.com/office/drawing/2014/main" val="1460117328"/>
                    </a:ext>
                  </a:extLst>
                </a:gridCol>
                <a:gridCol w="1110212">
                  <a:extLst>
                    <a:ext uri="{9D8B030D-6E8A-4147-A177-3AD203B41FA5}">
                      <a16:colId xmlns:a16="http://schemas.microsoft.com/office/drawing/2014/main" val="225789903"/>
                    </a:ext>
                  </a:extLst>
                </a:gridCol>
              </a:tblGrid>
              <a:tr h="38049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US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u="none" strike="noStrike" kern="1200" dirty="0">
                          <a:solidFill>
                            <a:schemeClr val="bg1"/>
                          </a:solidFill>
                          <a:effectLst/>
                        </a:rPr>
                        <a:t>SMCCCD</a:t>
                      </a:r>
                      <a:endParaRPr lang="en-US" sz="18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>
                    <a:solidFill>
                      <a:srgbClr val="00634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u="none" strike="noStrike" kern="1200" dirty="0">
                          <a:solidFill>
                            <a:schemeClr val="bg1"/>
                          </a:solidFill>
                          <a:effectLst/>
                        </a:rPr>
                        <a:t>Cañada</a:t>
                      </a:r>
                      <a:endParaRPr lang="en-US" sz="18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>
                    <a:solidFill>
                      <a:srgbClr val="00634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u="none" strike="noStrike" kern="1200" dirty="0">
                          <a:solidFill>
                            <a:schemeClr val="bg1"/>
                          </a:solidFill>
                          <a:effectLst/>
                        </a:rPr>
                        <a:t>CSM</a:t>
                      </a:r>
                      <a:endParaRPr lang="en-US" sz="18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>
                    <a:solidFill>
                      <a:srgbClr val="00634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u="none" strike="noStrike" kern="1200" dirty="0">
                          <a:solidFill>
                            <a:schemeClr val="bg1"/>
                          </a:solidFill>
                          <a:effectLst/>
                        </a:rPr>
                        <a:t>Skyline</a:t>
                      </a:r>
                      <a:endParaRPr lang="en-US" sz="18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>
                    <a:solidFill>
                      <a:srgbClr val="0063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5148653"/>
                  </a:ext>
                </a:extLst>
              </a:tr>
              <a:tr h="380497">
                <a:tc>
                  <a:txBody>
                    <a:bodyPr/>
                    <a:lstStyle/>
                    <a:p>
                      <a:pPr lvl="0" algn="l" fontAlgn="b"/>
                      <a:r>
                        <a:rPr lang="en-US" sz="1800" b="1" u="none" strike="noStrike" dirty="0">
                          <a:effectLst/>
                        </a:rPr>
                        <a:t>Number of respondents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u="none" strike="noStrike" kern="1200" dirty="0" smtClean="0">
                          <a:effectLst/>
                        </a:rPr>
                        <a:t>2,129</a:t>
                      </a:r>
                      <a:endParaRPr lang="en-US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u="none" strike="noStrike" kern="1200" dirty="0">
                          <a:effectLst/>
                        </a:rPr>
                        <a:t>569</a:t>
                      </a:r>
                      <a:endParaRPr lang="en-US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u="none" strike="noStrike" kern="1200" dirty="0">
                          <a:effectLst/>
                        </a:rPr>
                        <a:t>802</a:t>
                      </a:r>
                      <a:endParaRPr lang="en-US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u="none" strike="noStrike" kern="1200" dirty="0">
                          <a:effectLst/>
                        </a:rPr>
                        <a:t>758</a:t>
                      </a:r>
                      <a:endParaRPr lang="en-US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extLst>
                  <a:ext uri="{0D108BD9-81ED-4DB2-BD59-A6C34878D82A}">
                    <a16:rowId xmlns:a16="http://schemas.microsoft.com/office/drawing/2014/main" val="4260157776"/>
                  </a:ext>
                </a:extLst>
              </a:tr>
              <a:tr h="38049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u="none" strike="noStrike" kern="1200" dirty="0">
                          <a:effectLst/>
                        </a:rPr>
                        <a:t>Library (borrowing books and materials)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effectLst/>
                        </a:rPr>
                        <a:t>44%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effectLst/>
                        </a:rPr>
                        <a:t>46%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>
                          <a:effectLst/>
                        </a:rPr>
                        <a:t>44%</a:t>
                      </a:r>
                      <a:endParaRPr lang="en-US" sz="18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>
                          <a:effectLst/>
                        </a:rPr>
                        <a:t>43%</a:t>
                      </a:r>
                      <a:endParaRPr lang="en-US" sz="18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extLst>
                  <a:ext uri="{0D108BD9-81ED-4DB2-BD59-A6C34878D82A}">
                    <a16:rowId xmlns:a16="http://schemas.microsoft.com/office/drawing/2014/main" val="2832690336"/>
                  </a:ext>
                </a:extLst>
              </a:tr>
              <a:tr h="38049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u="none" strike="noStrike" kern="1200" dirty="0">
                          <a:effectLst/>
                        </a:rPr>
                        <a:t>Academic Counseling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effectLst/>
                        </a:rPr>
                        <a:t>43%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effectLst/>
                        </a:rPr>
                        <a:t>40%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effectLst/>
                        </a:rPr>
                        <a:t>44%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>
                          <a:effectLst/>
                        </a:rPr>
                        <a:t>45%</a:t>
                      </a:r>
                      <a:endParaRPr lang="en-US" sz="18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extLst>
                  <a:ext uri="{0D108BD9-81ED-4DB2-BD59-A6C34878D82A}">
                    <a16:rowId xmlns:a16="http://schemas.microsoft.com/office/drawing/2014/main" val="1551364777"/>
                  </a:ext>
                </a:extLst>
              </a:tr>
              <a:tr h="38049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u="none" strike="noStrike" kern="1200" dirty="0">
                          <a:effectLst/>
                        </a:rPr>
                        <a:t>Learning Center/tutoring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effectLst/>
                        </a:rPr>
                        <a:t>37%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effectLst/>
                        </a:rPr>
                        <a:t>37%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effectLst/>
                        </a:rPr>
                        <a:t>41%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>
                          <a:effectLst/>
                        </a:rPr>
                        <a:t>32%</a:t>
                      </a:r>
                      <a:endParaRPr lang="en-US" sz="18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extLst>
                  <a:ext uri="{0D108BD9-81ED-4DB2-BD59-A6C34878D82A}">
                    <a16:rowId xmlns:a16="http://schemas.microsoft.com/office/drawing/2014/main" val="214981041"/>
                  </a:ext>
                </a:extLst>
              </a:tr>
              <a:tr h="38049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u="none" strike="noStrike" kern="1200" dirty="0">
                          <a:effectLst/>
                        </a:rPr>
                        <a:t>Financial Aid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effectLst/>
                        </a:rPr>
                        <a:t>22%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effectLst/>
                        </a:rPr>
                        <a:t>23%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effectLst/>
                        </a:rPr>
                        <a:t>20%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>
                          <a:effectLst/>
                        </a:rPr>
                        <a:t>22%</a:t>
                      </a:r>
                      <a:endParaRPr lang="en-US" sz="18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extLst>
                  <a:ext uri="{0D108BD9-81ED-4DB2-BD59-A6C34878D82A}">
                    <a16:rowId xmlns:a16="http://schemas.microsoft.com/office/drawing/2014/main" val="320298493"/>
                  </a:ext>
                </a:extLst>
              </a:tr>
              <a:tr h="38049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u="none" strike="noStrike" kern="1200" dirty="0">
                          <a:effectLst/>
                        </a:rPr>
                        <a:t>Personal Counseling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effectLst/>
                        </a:rPr>
                        <a:t>21%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effectLst/>
                        </a:rPr>
                        <a:t>19%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effectLst/>
                        </a:rPr>
                        <a:t>21%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>
                          <a:effectLst/>
                        </a:rPr>
                        <a:t>24%</a:t>
                      </a:r>
                      <a:endParaRPr lang="en-US" sz="18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extLst>
                  <a:ext uri="{0D108BD9-81ED-4DB2-BD59-A6C34878D82A}">
                    <a16:rowId xmlns:a16="http://schemas.microsoft.com/office/drawing/2014/main" val="4114399732"/>
                  </a:ext>
                </a:extLst>
              </a:tr>
              <a:tr h="38049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u="none" strike="noStrike" kern="1200" dirty="0">
                          <a:effectLst/>
                        </a:rPr>
                        <a:t>Health Services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>
                          <a:effectLst/>
                        </a:rPr>
                        <a:t>21%</a:t>
                      </a:r>
                      <a:endParaRPr lang="en-US" sz="18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effectLst/>
                        </a:rPr>
                        <a:t>21%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effectLst/>
                        </a:rPr>
                        <a:t>21%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>
                          <a:effectLst/>
                        </a:rPr>
                        <a:t>21%</a:t>
                      </a:r>
                      <a:endParaRPr lang="en-US" sz="18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extLst>
                  <a:ext uri="{0D108BD9-81ED-4DB2-BD59-A6C34878D82A}">
                    <a16:rowId xmlns:a16="http://schemas.microsoft.com/office/drawing/2014/main" val="625642958"/>
                  </a:ext>
                </a:extLst>
              </a:tr>
              <a:tr h="38049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u="none" strike="noStrike" kern="1200" dirty="0">
                          <a:effectLst/>
                        </a:rPr>
                        <a:t>Admissions and Records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effectLst/>
                        </a:rPr>
                        <a:t>19%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effectLst/>
                        </a:rPr>
                        <a:t>19%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effectLst/>
                        </a:rPr>
                        <a:t>18%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effectLst/>
                        </a:rPr>
                        <a:t>21%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extLst>
                  <a:ext uri="{0D108BD9-81ED-4DB2-BD59-A6C34878D82A}">
                    <a16:rowId xmlns:a16="http://schemas.microsoft.com/office/drawing/2014/main" val="2634769122"/>
                  </a:ext>
                </a:extLst>
              </a:tr>
              <a:tr h="38049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u="none" strike="noStrike" kern="1200" dirty="0">
                          <a:effectLst/>
                        </a:rPr>
                        <a:t>Student Life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>
                          <a:effectLst/>
                        </a:rPr>
                        <a:t>18%</a:t>
                      </a:r>
                      <a:endParaRPr lang="en-US" sz="18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effectLst/>
                        </a:rPr>
                        <a:t>13%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effectLst/>
                        </a:rPr>
                        <a:t>22%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effectLst/>
                        </a:rPr>
                        <a:t>17%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extLst>
                  <a:ext uri="{0D108BD9-81ED-4DB2-BD59-A6C34878D82A}">
                    <a16:rowId xmlns:a16="http://schemas.microsoft.com/office/drawing/2014/main" val="3221776398"/>
                  </a:ext>
                </a:extLst>
              </a:tr>
              <a:tr h="38049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u="none" strike="noStrike" kern="1200">
                          <a:effectLst/>
                        </a:rPr>
                        <a:t>Other</a:t>
                      </a:r>
                      <a:endParaRPr lang="en-US" sz="18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effectLst/>
                        </a:rPr>
                        <a:t>7%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effectLst/>
                        </a:rPr>
                        <a:t>6%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effectLst/>
                        </a:rPr>
                        <a:t>8%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effectLst/>
                        </a:rPr>
                        <a:t>7%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extLst>
                  <a:ext uri="{0D108BD9-81ED-4DB2-BD59-A6C34878D82A}">
                    <a16:rowId xmlns:a16="http://schemas.microsoft.com/office/drawing/2014/main" val="60587424"/>
                  </a:ext>
                </a:extLst>
              </a:tr>
              <a:tr h="38049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u="none" strike="noStrike" kern="1200">
                          <a:effectLst/>
                        </a:rPr>
                        <a:t>Assessment and Testing</a:t>
                      </a:r>
                      <a:endParaRPr lang="en-US" sz="18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>
                          <a:effectLst/>
                        </a:rPr>
                        <a:t>5%</a:t>
                      </a:r>
                      <a:endParaRPr lang="en-US" sz="18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effectLst/>
                        </a:rPr>
                        <a:t>6%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effectLst/>
                        </a:rPr>
                        <a:t>5%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effectLst/>
                        </a:rPr>
                        <a:t>5%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extLst>
                  <a:ext uri="{0D108BD9-81ED-4DB2-BD59-A6C34878D82A}">
                    <a16:rowId xmlns:a16="http://schemas.microsoft.com/office/drawing/2014/main" val="3895015465"/>
                  </a:ext>
                </a:extLst>
              </a:tr>
              <a:tr h="38049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u="none" strike="noStrike" kern="1200">
                          <a:effectLst/>
                        </a:rPr>
                        <a:t>Cashiers</a:t>
                      </a:r>
                      <a:endParaRPr lang="en-US" sz="18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>
                          <a:effectLst/>
                        </a:rPr>
                        <a:t>3%</a:t>
                      </a:r>
                      <a:endParaRPr lang="en-US" sz="18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>
                          <a:effectLst/>
                        </a:rPr>
                        <a:t>3%</a:t>
                      </a:r>
                      <a:endParaRPr lang="en-US" sz="18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effectLst/>
                        </a:rPr>
                        <a:t>3%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effectLst/>
                        </a:rPr>
                        <a:t>3%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6350" marB="0" anchor="ctr"/>
                </a:tc>
                <a:extLst>
                  <a:ext uri="{0D108BD9-81ED-4DB2-BD59-A6C34878D82A}">
                    <a16:rowId xmlns:a16="http://schemas.microsoft.com/office/drawing/2014/main" val="2694506718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7150308" y="682053"/>
            <a:ext cx="966866" cy="5351488"/>
          </a:xfrm>
          <a:prstGeom prst="rect">
            <a:avLst/>
          </a:prstGeom>
          <a:noFill/>
          <a:ln w="19050">
            <a:solidFill>
              <a:srgbClr val="00634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0227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ED242-97AF-4A76-B51C-CD8F3DCD6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3201"/>
            <a:ext cx="11044518" cy="1111250"/>
          </a:xfrm>
        </p:spPr>
        <p:txBody>
          <a:bodyPr>
            <a:noAutofit/>
          </a:bodyPr>
          <a:lstStyle/>
          <a:p>
            <a:pPr algn="ctr"/>
            <a:r>
              <a:rPr lang="en-US" sz="3600" dirty="0"/>
              <a:t>District-wide, more than one third of students report feeling discomfort </a:t>
            </a:r>
            <a:r>
              <a:rPr lang="en-US" sz="3600" u="sng" dirty="0"/>
              <a:t>accessing student services </a:t>
            </a:r>
            <a:r>
              <a:rPr lang="en-US" sz="3600" dirty="0"/>
              <a:t>face-to-face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561A41-F05D-47D6-8BE6-513361F31EBB}"/>
              </a:ext>
            </a:extLst>
          </p:cNvPr>
          <p:cNvSpPr txBox="1"/>
          <p:nvPr/>
        </p:nvSpPr>
        <p:spPr>
          <a:xfrm>
            <a:off x="335721" y="1430086"/>
            <a:ext cx="117647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/>
              <a:t>Q: If you do enroll in Fall 2021, how comfortable would you be to use the student services offered on campus?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D1FC5FB-CB8D-4957-A83E-21FDC858A1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9620" y="1945832"/>
            <a:ext cx="9023119" cy="482587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479179" y="2750695"/>
            <a:ext cx="9144000" cy="652072"/>
          </a:xfrm>
          <a:prstGeom prst="rect">
            <a:avLst/>
          </a:prstGeom>
          <a:noFill/>
          <a:ln w="19050">
            <a:solidFill>
              <a:srgbClr val="00634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238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ED242-97AF-4A76-B51C-CD8F3DCD6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3201"/>
            <a:ext cx="10515600" cy="111125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SMCCCD Students of Color report greater discomfort </a:t>
            </a:r>
            <a:r>
              <a:rPr lang="en-US" u="sng" dirty="0"/>
              <a:t>accessing student services </a:t>
            </a:r>
            <a:r>
              <a:rPr lang="en-US" dirty="0"/>
              <a:t>face-to-face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561A41-F05D-47D6-8BE6-513361F31EBB}"/>
              </a:ext>
            </a:extLst>
          </p:cNvPr>
          <p:cNvSpPr txBox="1"/>
          <p:nvPr/>
        </p:nvSpPr>
        <p:spPr>
          <a:xfrm>
            <a:off x="483639" y="1509863"/>
            <a:ext cx="117647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/>
              <a:t>Q: If you do enroll in Fall 2021, how comfortable would you be to use the student services offered on campus?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D80E67F-C2FE-4A92-8C0B-3C1E2DC8AC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2891" y="2105385"/>
            <a:ext cx="8506218" cy="4549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4770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ED242-97AF-4A76-B51C-CD8F3DCD6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3201"/>
            <a:ext cx="11044518" cy="1111250"/>
          </a:xfrm>
        </p:spPr>
        <p:txBody>
          <a:bodyPr>
            <a:noAutofit/>
          </a:bodyPr>
          <a:lstStyle/>
          <a:p>
            <a:pPr algn="ctr"/>
            <a:r>
              <a:rPr lang="en-US" sz="3600" dirty="0"/>
              <a:t>District-wide, 75% of students favor </a:t>
            </a:r>
            <a:r>
              <a:rPr lang="en-US" sz="3600" u="sng" dirty="0"/>
              <a:t>required vaccination </a:t>
            </a:r>
            <a:r>
              <a:rPr lang="en-US" sz="3600" dirty="0"/>
              <a:t>of SMCCCD students and employees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561A41-F05D-47D6-8BE6-513361F31EBB}"/>
              </a:ext>
            </a:extLst>
          </p:cNvPr>
          <p:cNvSpPr txBox="1"/>
          <p:nvPr/>
        </p:nvSpPr>
        <p:spPr>
          <a:xfrm>
            <a:off x="483639" y="1509863"/>
            <a:ext cx="111646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Q: What is your opinion about whether students and employees at the SMCCCD Colleges should be      required to be vaccinated for COVID-19 before returning to campus?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103ECD0-349D-4CF5-B6B2-C06BFAC6D8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2497" y="2321859"/>
            <a:ext cx="8467560" cy="443369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584277" y="2900597"/>
            <a:ext cx="9144000" cy="652072"/>
          </a:xfrm>
          <a:prstGeom prst="rect">
            <a:avLst/>
          </a:prstGeom>
          <a:noFill/>
          <a:ln w="19050">
            <a:solidFill>
              <a:srgbClr val="00634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6713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ED242-97AF-4A76-B51C-CD8F3DCD6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792" y="131760"/>
            <a:ext cx="11044518" cy="1111250"/>
          </a:xfrm>
        </p:spPr>
        <p:txBody>
          <a:bodyPr>
            <a:noAutofit/>
          </a:bodyPr>
          <a:lstStyle/>
          <a:p>
            <a:pPr algn="ctr"/>
            <a:r>
              <a:rPr lang="en-US" sz="3600" dirty="0"/>
              <a:t>Significant differences by race/ethnicity in opinions about </a:t>
            </a:r>
            <a:r>
              <a:rPr lang="en-US" sz="3600" u="sng" dirty="0"/>
              <a:t>required vaccination </a:t>
            </a:r>
            <a:r>
              <a:rPr lang="en-US" sz="3600" dirty="0"/>
              <a:t>of SMCCCD students and employees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561A41-F05D-47D6-8BE6-513361F31EBB}"/>
              </a:ext>
            </a:extLst>
          </p:cNvPr>
          <p:cNvSpPr txBox="1"/>
          <p:nvPr/>
        </p:nvSpPr>
        <p:spPr>
          <a:xfrm>
            <a:off x="513688" y="1412157"/>
            <a:ext cx="111646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Q: What is your opinion about whether students and employees at the SMCCCD Colleges should be      required to be vaccinated for COVID-19 before returning to campus?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AF60CB4-A60A-4A55-A9AE-12627F47C5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8104" y="2167605"/>
            <a:ext cx="7821829" cy="4558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3955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ED242-97AF-4A76-B51C-CD8F3DCD6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792" y="131760"/>
            <a:ext cx="11044518" cy="1111250"/>
          </a:xfrm>
        </p:spPr>
        <p:txBody>
          <a:bodyPr>
            <a:noAutofit/>
          </a:bodyPr>
          <a:lstStyle/>
          <a:p>
            <a:pPr algn="ctr"/>
            <a:r>
              <a:rPr lang="en-US" sz="3600" dirty="0"/>
              <a:t>Approximately 1/3 of SMCCCD students expect to work more than 20 hours per week in Fall 2021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561A41-F05D-47D6-8BE6-513361F31EBB}"/>
              </a:ext>
            </a:extLst>
          </p:cNvPr>
          <p:cNvSpPr txBox="1"/>
          <p:nvPr/>
        </p:nvSpPr>
        <p:spPr>
          <a:xfrm>
            <a:off x="354995" y="1395963"/>
            <a:ext cx="116021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/>
              <a:t>Q: If you do return to college in the Fall of 2021, how many hours do you anticipate working for pay?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3AD9BB0-A24D-49C4-9256-E7DCA1B037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0263" y="1927412"/>
            <a:ext cx="9356707" cy="479434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7C87C92-553F-4D50-A6B7-510312520294}"/>
              </a:ext>
            </a:extLst>
          </p:cNvPr>
          <p:cNvSpPr txBox="1"/>
          <p:nvPr/>
        </p:nvSpPr>
        <p:spPr>
          <a:xfrm>
            <a:off x="9076765" y="2572870"/>
            <a:ext cx="131017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Weekly Work for Pay</a:t>
            </a:r>
          </a:p>
        </p:txBody>
      </p:sp>
      <p:sp>
        <p:nvSpPr>
          <p:cNvPr id="9" name="Rectangle 8"/>
          <p:cNvSpPr/>
          <p:nvPr/>
        </p:nvSpPr>
        <p:spPr>
          <a:xfrm>
            <a:off x="2338466" y="2572870"/>
            <a:ext cx="966866" cy="4021628"/>
          </a:xfrm>
          <a:prstGeom prst="rect">
            <a:avLst/>
          </a:prstGeom>
          <a:noFill/>
          <a:ln w="19050">
            <a:solidFill>
              <a:srgbClr val="00634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7831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ED242-97AF-4A76-B51C-CD8F3DCD6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792" y="131760"/>
            <a:ext cx="11044518" cy="1111250"/>
          </a:xfrm>
        </p:spPr>
        <p:txBody>
          <a:bodyPr>
            <a:noAutofit/>
          </a:bodyPr>
          <a:lstStyle/>
          <a:p>
            <a:pPr algn="ctr"/>
            <a:r>
              <a:rPr lang="en-US" sz="3600" dirty="0"/>
              <a:t>Students’ post-COVID </a:t>
            </a:r>
            <a:r>
              <a:rPr lang="en-US" sz="3600" b="1" dirty="0"/>
              <a:t>course modality </a:t>
            </a:r>
            <a:r>
              <a:rPr lang="en-US" sz="3600" dirty="0"/>
              <a:t>preferences are split between on-line and in person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561A41-F05D-47D6-8BE6-513361F31EBB}"/>
              </a:ext>
            </a:extLst>
          </p:cNvPr>
          <p:cNvSpPr txBox="1"/>
          <p:nvPr/>
        </p:nvSpPr>
        <p:spPr>
          <a:xfrm>
            <a:off x="1529371" y="1243010"/>
            <a:ext cx="98692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/>
              <a:t>Q: In the future, once the pandemic is behind us, which most accurately describes your preference for how to attend college?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3239BC3-F10F-4251-B748-ECAEB6AC18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9371" y="2012451"/>
            <a:ext cx="9415729" cy="47078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904937" y="2578307"/>
            <a:ext cx="1229193" cy="4074581"/>
          </a:xfrm>
          <a:prstGeom prst="rect">
            <a:avLst/>
          </a:prstGeom>
          <a:noFill/>
          <a:ln w="19050">
            <a:solidFill>
              <a:srgbClr val="00634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4" name="Ink 3"/>
              <p14:cNvContentPartPr/>
              <p14:nvPr/>
            </p14:nvContentPartPr>
            <p14:xfrm>
              <a:off x="3882311" y="1738694"/>
              <a:ext cx="2578680" cy="11340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810311" y="1594694"/>
                <a:ext cx="2722680" cy="401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117189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ED242-97AF-4A76-B51C-CD8F3DCD6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792" y="131760"/>
            <a:ext cx="10261516" cy="1111250"/>
          </a:xfrm>
        </p:spPr>
        <p:txBody>
          <a:bodyPr>
            <a:noAutofit/>
          </a:bodyPr>
          <a:lstStyle/>
          <a:p>
            <a:pPr algn="ctr"/>
            <a:r>
              <a:rPr lang="en-US" sz="3600" dirty="0"/>
              <a:t>Students’ post-COVID preferences for accessing </a:t>
            </a:r>
            <a:r>
              <a:rPr lang="en-US" sz="3600" b="1" dirty="0"/>
              <a:t>campus services </a:t>
            </a:r>
            <a:r>
              <a:rPr lang="en-US" sz="3600" dirty="0"/>
              <a:t>vary significantly by campus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561A41-F05D-47D6-8BE6-513361F31EBB}"/>
              </a:ext>
            </a:extLst>
          </p:cNvPr>
          <p:cNvSpPr txBox="1"/>
          <p:nvPr/>
        </p:nvSpPr>
        <p:spPr>
          <a:xfrm>
            <a:off x="228600" y="1243010"/>
            <a:ext cx="1160929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/>
              <a:t>Q: In the future, once the pandemic is behind us, which most accurately describes how you would like to access campus services (such as tutoring, counseling, the registrar and cashier’s offices, etc.)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2DA6648-6C1E-489C-AF3B-615B511841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8659" y="2149446"/>
            <a:ext cx="9014681" cy="452515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904937" y="2578307"/>
            <a:ext cx="1229193" cy="4074581"/>
          </a:xfrm>
          <a:prstGeom prst="rect">
            <a:avLst/>
          </a:prstGeom>
          <a:noFill/>
          <a:ln w="19050">
            <a:solidFill>
              <a:srgbClr val="00634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3" name="Ink 2"/>
              <p14:cNvContentPartPr/>
              <p14:nvPr/>
            </p14:nvContentPartPr>
            <p14:xfrm>
              <a:off x="607031" y="1626374"/>
              <a:ext cx="2691000" cy="20628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17031" y="1446374"/>
                <a:ext cx="2871000" cy="566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694232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ED242-97AF-4A76-B51C-CD8F3DCD6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792" y="131760"/>
            <a:ext cx="11044518" cy="1111250"/>
          </a:xfrm>
        </p:spPr>
        <p:txBody>
          <a:bodyPr>
            <a:noAutofit/>
          </a:bodyPr>
          <a:lstStyle/>
          <a:p>
            <a:pPr algn="ctr"/>
            <a:r>
              <a:rPr lang="en-US" sz="3600" dirty="0"/>
              <a:t>Students’ post-COVID preferences for accessing </a:t>
            </a:r>
            <a:r>
              <a:rPr lang="en-US" sz="3600" b="1" dirty="0"/>
              <a:t>campus life </a:t>
            </a:r>
            <a:r>
              <a:rPr lang="en-US" sz="3600" dirty="0"/>
              <a:t>vary significantly by campus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561A41-F05D-47D6-8BE6-513361F31EBB}"/>
              </a:ext>
            </a:extLst>
          </p:cNvPr>
          <p:cNvSpPr txBox="1"/>
          <p:nvPr/>
        </p:nvSpPr>
        <p:spPr>
          <a:xfrm>
            <a:off x="1529371" y="1243010"/>
            <a:ext cx="98692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/>
              <a:t>Q: In the future, once the pandemic is behind us, which most accurately describes how you would like to access campus life (such as clubs, events, social activities)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DE0896F-761B-416A-9F3E-D958E3CD67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854" y="2077922"/>
            <a:ext cx="8986229" cy="464831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904937" y="2578307"/>
            <a:ext cx="1229193" cy="4074581"/>
          </a:xfrm>
          <a:prstGeom prst="rect">
            <a:avLst/>
          </a:prstGeom>
          <a:noFill/>
          <a:ln w="19050">
            <a:solidFill>
              <a:srgbClr val="00634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3" name="Ink 2"/>
              <p14:cNvContentPartPr/>
              <p14:nvPr/>
            </p14:nvContentPartPr>
            <p14:xfrm>
              <a:off x="3665231" y="1743374"/>
              <a:ext cx="2016360" cy="5580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575231" y="1563374"/>
                <a:ext cx="2196360" cy="415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816979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Responses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Represented in the quantitative data</a:t>
            </a:r>
          </a:p>
          <a:p>
            <a:r>
              <a:rPr lang="en-US" dirty="0" smtClean="0"/>
              <a:t>Things that would make students more comfortable returning:</a:t>
            </a:r>
          </a:p>
          <a:p>
            <a:pPr lvl="1"/>
            <a:r>
              <a:rPr lang="en-US" dirty="0" smtClean="0"/>
              <a:t>Requiring vaccines</a:t>
            </a:r>
          </a:p>
          <a:p>
            <a:pPr lvl="1"/>
            <a:r>
              <a:rPr lang="en-US" dirty="0" smtClean="0"/>
              <a:t>Social distancing</a:t>
            </a:r>
          </a:p>
          <a:p>
            <a:pPr lvl="1"/>
            <a:r>
              <a:rPr lang="en-US" dirty="0" smtClean="0"/>
              <a:t>Masking</a:t>
            </a:r>
          </a:p>
          <a:p>
            <a:pPr lvl="1"/>
            <a:r>
              <a:rPr lang="en-US" dirty="0" smtClean="0"/>
              <a:t>Ventilation</a:t>
            </a:r>
          </a:p>
          <a:p>
            <a:r>
              <a:rPr lang="en-US" dirty="0" smtClean="0"/>
              <a:t>More information soon regarding specific in-person course preferences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358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Survey Response Rates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9923310"/>
              </p:ext>
            </p:extLst>
          </p:nvPr>
        </p:nvGraphicFramePr>
        <p:xfrm>
          <a:off x="1886606" y="1933901"/>
          <a:ext cx="8418788" cy="3888829"/>
        </p:xfrm>
        <a:graphic>
          <a:graphicData uri="http://schemas.openxmlformats.org/drawingml/2006/table">
            <a:tbl>
              <a:tblPr firstRow="1">
                <a:tableStyleId>{2A488322-F2BA-4B5B-9748-0D474271808F}</a:tableStyleId>
              </a:tblPr>
              <a:tblGrid>
                <a:gridCol w="1983178">
                  <a:extLst>
                    <a:ext uri="{9D8B030D-6E8A-4147-A177-3AD203B41FA5}">
                      <a16:colId xmlns:a16="http://schemas.microsoft.com/office/drawing/2014/main" val="3482756903"/>
                    </a:ext>
                  </a:extLst>
                </a:gridCol>
                <a:gridCol w="1924851">
                  <a:extLst>
                    <a:ext uri="{9D8B030D-6E8A-4147-A177-3AD203B41FA5}">
                      <a16:colId xmlns:a16="http://schemas.microsoft.com/office/drawing/2014/main" val="3389618495"/>
                    </a:ext>
                  </a:extLst>
                </a:gridCol>
                <a:gridCol w="2197050">
                  <a:extLst>
                    <a:ext uri="{9D8B030D-6E8A-4147-A177-3AD203B41FA5}">
                      <a16:colId xmlns:a16="http://schemas.microsoft.com/office/drawing/2014/main" val="1294324759"/>
                    </a:ext>
                  </a:extLst>
                </a:gridCol>
                <a:gridCol w="2313709">
                  <a:extLst>
                    <a:ext uri="{9D8B030D-6E8A-4147-A177-3AD203B41FA5}">
                      <a16:colId xmlns:a16="http://schemas.microsoft.com/office/drawing/2014/main" val="1024661568"/>
                    </a:ext>
                  </a:extLst>
                </a:gridCol>
              </a:tblGrid>
              <a:tr h="150524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Primary</a:t>
                      </a:r>
                      <a:r>
                        <a:rPr lang="en-US" sz="2400" u="none" strike="noStrike" baseline="0" dirty="0" smtClean="0">
                          <a:effectLst/>
                        </a:rPr>
                        <a:t> Campus</a:t>
                      </a:r>
                      <a:endParaRPr lang="en-US" sz="24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solidFill>
                      <a:srgbClr val="00634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Enrolled Students</a:t>
                      </a:r>
                      <a:endParaRPr lang="en-US" sz="24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solidFill>
                      <a:srgbClr val="00634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Survey Respondents</a:t>
                      </a:r>
                      <a:endParaRPr lang="en-US" sz="24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solidFill>
                      <a:srgbClr val="00634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Response Rate</a:t>
                      </a:r>
                      <a:endParaRPr lang="en-US" sz="24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solidFill>
                      <a:srgbClr val="0063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0512635"/>
                  </a:ext>
                </a:extLst>
              </a:tr>
              <a:tr h="595897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effectLst/>
                        </a:rPr>
                        <a:t>Cañada</a:t>
                      </a:r>
                      <a:endParaRPr lang="en-US" sz="24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3,789</a:t>
                      </a:r>
                      <a:endParaRPr lang="en-US" sz="2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893</a:t>
                      </a:r>
                      <a:endParaRPr lang="en-US" sz="2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24%</a:t>
                      </a:r>
                      <a:endParaRPr lang="en-US" sz="2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/>
                </a:tc>
                <a:extLst>
                  <a:ext uri="{0D108BD9-81ED-4DB2-BD59-A6C34878D82A}">
                    <a16:rowId xmlns:a16="http://schemas.microsoft.com/office/drawing/2014/main" val="4224998857"/>
                  </a:ext>
                </a:extLst>
              </a:tr>
              <a:tr h="595897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effectLst/>
                        </a:rPr>
                        <a:t>CSM</a:t>
                      </a:r>
                      <a:endParaRPr lang="en-US" sz="24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6,009</a:t>
                      </a:r>
                      <a:endParaRPr lang="en-US" sz="2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1,299</a:t>
                      </a:r>
                      <a:endParaRPr lang="en-US" sz="2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22%</a:t>
                      </a:r>
                      <a:endParaRPr lang="en-US" sz="2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/>
                </a:tc>
                <a:extLst>
                  <a:ext uri="{0D108BD9-81ED-4DB2-BD59-A6C34878D82A}">
                    <a16:rowId xmlns:a16="http://schemas.microsoft.com/office/drawing/2014/main" val="1851459046"/>
                  </a:ext>
                </a:extLst>
              </a:tr>
              <a:tr h="595897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effectLst/>
                        </a:rPr>
                        <a:t>Skyline</a:t>
                      </a:r>
                      <a:endParaRPr lang="en-US" sz="24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7,628</a:t>
                      </a:r>
                      <a:endParaRPr lang="en-US" sz="2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1,243</a:t>
                      </a:r>
                      <a:endParaRPr lang="en-US" sz="2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16%</a:t>
                      </a:r>
                      <a:endParaRPr lang="en-US" sz="2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/>
                </a:tc>
                <a:extLst>
                  <a:ext uri="{0D108BD9-81ED-4DB2-BD59-A6C34878D82A}">
                    <a16:rowId xmlns:a16="http://schemas.microsoft.com/office/drawing/2014/main" val="1125643368"/>
                  </a:ext>
                </a:extLst>
              </a:tr>
              <a:tr h="595897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effectLst/>
                        </a:rPr>
                        <a:t>Grand Total</a:t>
                      </a:r>
                      <a:endParaRPr lang="en-US" sz="24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 smtClean="0">
                          <a:effectLst/>
                        </a:rPr>
                        <a:t>17,426</a:t>
                      </a:r>
                      <a:endParaRPr lang="en-US" sz="24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3,435</a:t>
                      </a:r>
                      <a:endParaRPr lang="en-US" sz="24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  <a:endParaRPr lang="en-US" sz="24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/>
                </a:tc>
                <a:extLst>
                  <a:ext uri="{0D108BD9-81ED-4DB2-BD59-A6C34878D82A}">
                    <a16:rowId xmlns:a16="http://schemas.microsoft.com/office/drawing/2014/main" val="168992013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439917" y="3436883"/>
            <a:ext cx="9144000" cy="525517"/>
          </a:xfrm>
          <a:prstGeom prst="rect">
            <a:avLst/>
          </a:prstGeom>
          <a:noFill/>
          <a:ln w="19050">
            <a:solidFill>
              <a:srgbClr val="00634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883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15E96EC-2D0C-468E-A8B8-167026501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14" y="501759"/>
            <a:ext cx="11992303" cy="1325563"/>
          </a:xfrm>
        </p:spPr>
        <p:txBody>
          <a:bodyPr>
            <a:noAutofit/>
          </a:bodyPr>
          <a:lstStyle/>
          <a:p>
            <a:pPr algn="ctr"/>
            <a:r>
              <a:rPr lang="en-US" dirty="0"/>
              <a:t>More students are enrolling in more than one college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4631469"/>
              </p:ext>
            </p:extLst>
          </p:nvPr>
        </p:nvGraphicFramePr>
        <p:xfrm>
          <a:off x="1874345" y="2296217"/>
          <a:ext cx="8128000" cy="2225040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273510456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0591757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Attended Multiple SMCCCD</a:t>
                      </a:r>
                      <a:r>
                        <a:rPr lang="en-US" sz="3200" baseline="0" dirty="0" smtClean="0"/>
                        <a:t> Colleges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352945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Spring 2020</a:t>
                      </a:r>
                      <a:endParaRPr lang="en-US" sz="32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17.6%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2327732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Spring</a:t>
                      </a:r>
                      <a:r>
                        <a:rPr lang="en-US" sz="3200" baseline="0" dirty="0" smtClean="0"/>
                        <a:t> 2021</a:t>
                      </a:r>
                      <a:endParaRPr lang="en-US" sz="32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27.2%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159074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8964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composition of our student body has shifted during the pandemic (FA 19 to FA 20)</a:t>
            </a:r>
            <a:endParaRPr lang="en-US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7868340"/>
              </p:ext>
            </p:extLst>
          </p:nvPr>
        </p:nvGraphicFramePr>
        <p:xfrm>
          <a:off x="1261241" y="2152780"/>
          <a:ext cx="9680027" cy="37185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151587">
                  <a:extLst>
                    <a:ext uri="{9D8B030D-6E8A-4147-A177-3AD203B41FA5}">
                      <a16:colId xmlns:a16="http://schemas.microsoft.com/office/drawing/2014/main" val="3014465590"/>
                    </a:ext>
                  </a:extLst>
                </a:gridCol>
                <a:gridCol w="5528440">
                  <a:extLst>
                    <a:ext uri="{9D8B030D-6E8A-4147-A177-3AD203B41FA5}">
                      <a16:colId xmlns:a16="http://schemas.microsoft.com/office/drawing/2014/main" val="26340470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Cañada Students</a:t>
                      </a:r>
                      <a:endParaRPr lang="en-US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2000" dirty="0">
                        <a:latin typeface="+mj-lt"/>
                      </a:endParaRPr>
                    </a:p>
                  </a:txBody>
                  <a:tcPr marL="94067" marR="9406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% </a:t>
                      </a:r>
                      <a:r>
                        <a:rPr lang="en-US" sz="2000" dirty="0" smtClean="0"/>
                        <a:t>Change in </a:t>
                      </a:r>
                    </a:p>
                    <a:p>
                      <a:pPr algn="ctr"/>
                      <a:r>
                        <a:rPr lang="en-US" sz="2000" dirty="0" smtClean="0">
                          <a:latin typeface="+mj-lt"/>
                        </a:rPr>
                        <a:t>Headcount (unique students)</a:t>
                      </a:r>
                      <a:endParaRPr lang="en-US" sz="2000" dirty="0">
                        <a:latin typeface="+mj-lt"/>
                      </a:endParaRPr>
                    </a:p>
                  </a:txBody>
                  <a:tcPr marL="94067" marR="94067"/>
                </a:tc>
                <a:extLst>
                  <a:ext uri="{0D108BD9-81ED-4DB2-BD59-A6C34878D82A}">
                    <a16:rowId xmlns:a16="http://schemas.microsoft.com/office/drawing/2014/main" val="1503953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800" dirty="0">
                          <a:latin typeface="+mn-lt"/>
                        </a:rPr>
                        <a:t>Resident,</a:t>
                      </a:r>
                      <a:r>
                        <a:rPr lang="en-US" sz="2800" baseline="0" dirty="0">
                          <a:latin typeface="+mn-lt"/>
                        </a:rPr>
                        <a:t> </a:t>
                      </a:r>
                    </a:p>
                    <a:p>
                      <a:pPr algn="l"/>
                      <a:r>
                        <a:rPr lang="en-US" sz="2800" baseline="0" dirty="0">
                          <a:latin typeface="+mn-lt"/>
                        </a:rPr>
                        <a:t>Not </a:t>
                      </a:r>
                      <a:r>
                        <a:rPr lang="en-US" sz="2800" baseline="0" dirty="0" smtClean="0">
                          <a:latin typeface="+mn-lt"/>
                        </a:rPr>
                        <a:t>Concurrently Enrolled</a:t>
                      </a:r>
                      <a:endParaRPr lang="en-US" sz="2800" b="1" dirty="0">
                        <a:latin typeface="+mn-lt"/>
                      </a:endParaRPr>
                    </a:p>
                  </a:txBody>
                  <a:tcPr marL="94067" marR="9406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-1%</a:t>
                      </a:r>
                      <a:endParaRPr lang="en-US" sz="28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94067" marR="94067" anchor="ctr"/>
                </a:tc>
                <a:extLst>
                  <a:ext uri="{0D108BD9-81ED-4DB2-BD59-A6C34878D82A}">
                    <a16:rowId xmlns:a16="http://schemas.microsoft.com/office/drawing/2014/main" val="11221893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800" dirty="0">
                          <a:latin typeface="+mn-lt"/>
                        </a:rPr>
                        <a:t>International</a:t>
                      </a:r>
                      <a:endParaRPr lang="en-US" sz="2800" b="1" dirty="0">
                        <a:latin typeface="+mn-lt"/>
                      </a:endParaRPr>
                    </a:p>
                  </a:txBody>
                  <a:tcPr marL="94067" marR="9406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-32%</a:t>
                      </a:r>
                      <a:endParaRPr lang="en-US" sz="28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94067" marR="94067" anchor="ctr"/>
                </a:tc>
                <a:extLst>
                  <a:ext uri="{0D108BD9-81ED-4DB2-BD59-A6C34878D82A}">
                    <a16:rowId xmlns:a16="http://schemas.microsoft.com/office/drawing/2014/main" val="2734332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800" b="0" dirty="0" smtClean="0">
                          <a:latin typeface="+mn-lt"/>
                        </a:rPr>
                        <a:t>Domestic ESL</a:t>
                      </a:r>
                      <a:endParaRPr lang="en-US" sz="2800" b="0" dirty="0">
                        <a:latin typeface="+mn-lt"/>
                      </a:endParaRPr>
                    </a:p>
                  </a:txBody>
                  <a:tcPr marL="143654" marR="14365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-46%</a:t>
                      </a:r>
                      <a:endParaRPr lang="en-US" sz="2800" b="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143654" marR="143654" anchor="ctr"/>
                </a:tc>
                <a:extLst>
                  <a:ext uri="{0D108BD9-81ED-4DB2-BD59-A6C34878D82A}">
                    <a16:rowId xmlns:a16="http://schemas.microsoft.com/office/drawing/2014/main" val="9596353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800" dirty="0">
                          <a:latin typeface="+mn-lt"/>
                        </a:rPr>
                        <a:t>Low</a:t>
                      </a:r>
                      <a:r>
                        <a:rPr lang="en-US" sz="2800" baseline="0" dirty="0">
                          <a:latin typeface="+mn-lt"/>
                        </a:rPr>
                        <a:t> Income</a:t>
                      </a:r>
                      <a:endParaRPr lang="en-US" sz="2800" b="1" dirty="0">
                        <a:latin typeface="+mn-lt"/>
                      </a:endParaRPr>
                    </a:p>
                  </a:txBody>
                  <a:tcPr marL="143654" marR="14365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-13%</a:t>
                      </a:r>
                      <a:endParaRPr lang="en-US" sz="28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143654" marR="143654" anchor="ctr"/>
                </a:tc>
                <a:extLst>
                  <a:ext uri="{0D108BD9-81ED-4DB2-BD59-A6C34878D82A}">
                    <a16:rowId xmlns:a16="http://schemas.microsoft.com/office/drawing/2014/main" val="3888972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800" dirty="0">
                          <a:latin typeface="+mn-lt"/>
                        </a:rPr>
                        <a:t>Not Low Income</a:t>
                      </a:r>
                      <a:endParaRPr lang="en-US" sz="2800" b="1" dirty="0">
                        <a:latin typeface="+mn-lt"/>
                      </a:endParaRPr>
                    </a:p>
                  </a:txBody>
                  <a:tcPr marL="143654" marR="14365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+43%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43654" marR="143654" anchor="ctr"/>
                </a:tc>
                <a:extLst>
                  <a:ext uri="{0D108BD9-81ED-4DB2-BD59-A6C34878D82A}">
                    <a16:rowId xmlns:a16="http://schemas.microsoft.com/office/drawing/2014/main" val="36624851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7874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E96EC-2D0C-468E-A8B8-167026501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991389" cy="1325563"/>
          </a:xfrm>
        </p:spPr>
        <p:txBody>
          <a:bodyPr>
            <a:noAutofit/>
          </a:bodyPr>
          <a:lstStyle/>
          <a:p>
            <a:pPr algn="ctr"/>
            <a:r>
              <a:rPr lang="en-US" sz="3600" dirty="0"/>
              <a:t>87% of respondents will either complete, or are planning to </a:t>
            </a:r>
            <a:r>
              <a:rPr lang="en-US" sz="3600" dirty="0" smtClean="0"/>
              <a:t>re-enroll </a:t>
            </a:r>
            <a:r>
              <a:rPr lang="en-US" sz="3600" dirty="0"/>
              <a:t>at one or more SMCCCD colleges in Fall 2021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2551A9C-6FCF-4617-9180-D28F4F9E8F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6930619"/>
              </p:ext>
            </p:extLst>
          </p:nvPr>
        </p:nvGraphicFramePr>
        <p:xfrm>
          <a:off x="738188" y="2731433"/>
          <a:ext cx="10863261" cy="3325910"/>
        </p:xfrm>
        <a:graphic>
          <a:graphicData uri="http://schemas.openxmlformats.org/drawingml/2006/table">
            <a:tbl>
              <a:tblPr>
                <a:tableStyleId>{10A1B5D5-9B99-4C35-A422-299274C87663}</a:tableStyleId>
              </a:tblPr>
              <a:tblGrid>
                <a:gridCol w="6112129">
                  <a:extLst>
                    <a:ext uri="{9D8B030D-6E8A-4147-A177-3AD203B41FA5}">
                      <a16:colId xmlns:a16="http://schemas.microsoft.com/office/drawing/2014/main" val="2943782684"/>
                    </a:ext>
                  </a:extLst>
                </a:gridCol>
                <a:gridCol w="1187783">
                  <a:extLst>
                    <a:ext uri="{9D8B030D-6E8A-4147-A177-3AD203B41FA5}">
                      <a16:colId xmlns:a16="http://schemas.microsoft.com/office/drawing/2014/main" val="3880726649"/>
                    </a:ext>
                  </a:extLst>
                </a:gridCol>
                <a:gridCol w="1187783">
                  <a:extLst>
                    <a:ext uri="{9D8B030D-6E8A-4147-A177-3AD203B41FA5}">
                      <a16:colId xmlns:a16="http://schemas.microsoft.com/office/drawing/2014/main" val="110710320"/>
                    </a:ext>
                  </a:extLst>
                </a:gridCol>
                <a:gridCol w="1187783">
                  <a:extLst>
                    <a:ext uri="{9D8B030D-6E8A-4147-A177-3AD203B41FA5}">
                      <a16:colId xmlns:a16="http://schemas.microsoft.com/office/drawing/2014/main" val="1222704197"/>
                    </a:ext>
                  </a:extLst>
                </a:gridCol>
                <a:gridCol w="1187783">
                  <a:extLst>
                    <a:ext uri="{9D8B030D-6E8A-4147-A177-3AD203B41FA5}">
                      <a16:colId xmlns:a16="http://schemas.microsoft.com/office/drawing/2014/main" val="2265042311"/>
                    </a:ext>
                  </a:extLst>
                </a:gridCol>
              </a:tblGrid>
              <a:tr h="475130"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82880" marR="1828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SMCCD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182880" marT="0" marB="0" anchor="ctr">
                    <a:solidFill>
                      <a:srgbClr val="00634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Cañada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182880" marT="0" marB="0" anchor="ctr">
                    <a:solidFill>
                      <a:srgbClr val="00634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CSM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182880" marT="0" marB="0" anchor="ctr">
                    <a:solidFill>
                      <a:srgbClr val="00634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Skyline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182880" marT="0" marB="0" anchor="ctr">
                    <a:solidFill>
                      <a:srgbClr val="0063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5897563"/>
                  </a:ext>
                </a:extLst>
              </a:tr>
              <a:tr h="475130">
                <a:tc>
                  <a:txBody>
                    <a:bodyPr/>
                    <a:lstStyle/>
                    <a:p>
                      <a:pPr lvl="0" algn="l" fontAlgn="b"/>
                      <a:r>
                        <a:rPr lang="en-US" sz="1800" b="1" u="none" strike="noStrike" dirty="0">
                          <a:effectLst/>
                        </a:rPr>
                        <a:t>Number of respondents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1828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 smtClean="0">
                          <a:effectLst/>
                        </a:rPr>
                        <a:t>3,435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1828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893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1828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1299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1828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1243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182880" marT="0" marB="0" anchor="ctr"/>
                </a:tc>
                <a:extLst>
                  <a:ext uri="{0D108BD9-81ED-4DB2-BD59-A6C34878D82A}">
                    <a16:rowId xmlns:a16="http://schemas.microsoft.com/office/drawing/2014/main" val="2593622454"/>
                  </a:ext>
                </a:extLst>
              </a:tr>
              <a:tr h="475130">
                <a:tc>
                  <a:txBody>
                    <a:bodyPr/>
                    <a:lstStyle/>
                    <a:p>
                      <a:pPr lvl="0" algn="l" fontAlgn="b"/>
                      <a:r>
                        <a:rPr lang="en-US" sz="1800" u="none" strike="noStrike" dirty="0">
                          <a:effectLst/>
                        </a:rPr>
                        <a:t>Enroll at one or more of the Colleges of the SMCCCD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1828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71%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1828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75%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1828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71%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1828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69%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182880" marT="0" marB="0" anchor="ctr"/>
                </a:tc>
                <a:extLst>
                  <a:ext uri="{0D108BD9-81ED-4DB2-BD59-A6C34878D82A}">
                    <a16:rowId xmlns:a16="http://schemas.microsoft.com/office/drawing/2014/main" val="1491079543"/>
                  </a:ext>
                </a:extLst>
              </a:tr>
              <a:tr h="475130">
                <a:tc>
                  <a:txBody>
                    <a:bodyPr/>
                    <a:lstStyle/>
                    <a:p>
                      <a:pPr lvl="0" algn="l" fontAlgn="b"/>
                      <a:r>
                        <a:rPr lang="en-US" sz="1800" u="none" strike="noStrike" dirty="0">
                          <a:effectLst/>
                        </a:rPr>
                        <a:t>Transfer to another CC or Career Training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1828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1828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1828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1828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182880" marT="0" marB="0" anchor="ctr"/>
                </a:tc>
                <a:extLst>
                  <a:ext uri="{0D108BD9-81ED-4DB2-BD59-A6C34878D82A}">
                    <a16:rowId xmlns:a16="http://schemas.microsoft.com/office/drawing/2014/main" val="3733782242"/>
                  </a:ext>
                </a:extLst>
              </a:tr>
              <a:tr h="475130">
                <a:tc>
                  <a:txBody>
                    <a:bodyPr/>
                    <a:lstStyle/>
                    <a:p>
                      <a:pPr lvl="0" algn="l" fontAlgn="b"/>
                      <a:r>
                        <a:rPr lang="en-US" sz="1800" u="none" strike="noStrike" dirty="0">
                          <a:effectLst/>
                        </a:rPr>
                        <a:t>Will have graduated or transferred to 4 </a:t>
                      </a:r>
                      <a:r>
                        <a:rPr lang="en-US" sz="1800" u="none" strike="noStrike" dirty="0" err="1">
                          <a:effectLst/>
                        </a:rPr>
                        <a:t>yr</a:t>
                      </a:r>
                      <a:r>
                        <a:rPr lang="en-US" sz="1800" u="none" strike="noStrike" dirty="0">
                          <a:effectLst/>
                        </a:rPr>
                        <a:t> College/University*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1828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16%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1828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14%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1828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16%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1828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17%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182880" marT="0" marB="0" anchor="ctr"/>
                </a:tc>
                <a:extLst>
                  <a:ext uri="{0D108BD9-81ED-4DB2-BD59-A6C34878D82A}">
                    <a16:rowId xmlns:a16="http://schemas.microsoft.com/office/drawing/2014/main" val="2134628284"/>
                  </a:ext>
                </a:extLst>
              </a:tr>
              <a:tr h="475130">
                <a:tc>
                  <a:txBody>
                    <a:bodyPr/>
                    <a:lstStyle/>
                    <a:p>
                      <a:pPr lvl="0" algn="l" fontAlgn="b"/>
                      <a:r>
                        <a:rPr lang="en-US" sz="1800" u="none" strike="noStrike" dirty="0">
                          <a:effectLst/>
                        </a:rPr>
                        <a:t>Don't know or have not decided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1828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10%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1828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9%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1828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10%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1828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11%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182880" marT="0" marB="0" anchor="ctr"/>
                </a:tc>
                <a:extLst>
                  <a:ext uri="{0D108BD9-81ED-4DB2-BD59-A6C34878D82A}">
                    <a16:rowId xmlns:a16="http://schemas.microsoft.com/office/drawing/2014/main" val="392153047"/>
                  </a:ext>
                </a:extLst>
              </a:tr>
              <a:tr h="475130">
                <a:tc>
                  <a:txBody>
                    <a:bodyPr/>
                    <a:lstStyle/>
                    <a:p>
                      <a:pPr lvl="0" algn="l" fontAlgn="b"/>
                      <a:r>
                        <a:rPr lang="en-US" sz="1800" u="none" strike="noStrike" dirty="0">
                          <a:effectLst/>
                        </a:rPr>
                        <a:t>Take a break from college/pause my education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1828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1828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1828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3%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1828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182880" marT="0" marB="0" anchor="ctr"/>
                </a:tc>
                <a:extLst>
                  <a:ext uri="{0D108BD9-81ED-4DB2-BD59-A6C34878D82A}">
                    <a16:rowId xmlns:a16="http://schemas.microsoft.com/office/drawing/2014/main" val="2445082094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C864BD7D-E132-4592-BDC7-7BD634BFACA7}"/>
              </a:ext>
            </a:extLst>
          </p:cNvPr>
          <p:cNvSpPr txBox="1"/>
          <p:nvPr/>
        </p:nvSpPr>
        <p:spPr>
          <a:xfrm>
            <a:off x="435572" y="1848502"/>
            <a:ext cx="1132085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Q. Given that Skyline, Cañada and CSM are planning to remain mostly online in Fall 2021, </a:t>
            </a:r>
          </a:p>
          <a:p>
            <a:r>
              <a:rPr lang="en-US" sz="2400" i="1" dirty="0"/>
              <a:t>     what is your current plan for the Fall 2021 semester?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447F0D-F10E-4434-A2D0-C8BD050B9050}"/>
              </a:ext>
            </a:extLst>
          </p:cNvPr>
          <p:cNvSpPr txBox="1"/>
          <p:nvPr/>
        </p:nvSpPr>
        <p:spPr>
          <a:xfrm>
            <a:off x="436229" y="6519446"/>
            <a:ext cx="100764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*Students who said they will have completed their SMCCD education before Fall 2021 were not shown any additional survey questions. </a:t>
            </a:r>
          </a:p>
        </p:txBody>
      </p:sp>
      <p:sp>
        <p:nvSpPr>
          <p:cNvPr id="6" name="Rectangle 5"/>
          <p:cNvSpPr/>
          <p:nvPr/>
        </p:nvSpPr>
        <p:spPr>
          <a:xfrm>
            <a:off x="8117172" y="2441908"/>
            <a:ext cx="966866" cy="3904959"/>
          </a:xfrm>
          <a:prstGeom prst="rect">
            <a:avLst/>
          </a:prstGeom>
          <a:noFill/>
          <a:ln w="19050">
            <a:solidFill>
              <a:srgbClr val="00634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657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E96EC-2D0C-468E-A8B8-167026501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7164" y="257968"/>
            <a:ext cx="10932459" cy="1325563"/>
          </a:xfrm>
        </p:spPr>
        <p:txBody>
          <a:bodyPr>
            <a:noAutofit/>
          </a:bodyPr>
          <a:lstStyle/>
          <a:p>
            <a:pPr algn="ctr"/>
            <a:r>
              <a:rPr lang="en-US" sz="3600" dirty="0"/>
              <a:t>With SMCCCD classes mostly online in Fall 2021, traditional age students are the most likely to </a:t>
            </a:r>
            <a:r>
              <a:rPr lang="en-US" sz="3600" dirty="0" smtClean="0"/>
              <a:t>re-enroll</a:t>
            </a:r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447F0D-F10E-4434-A2D0-C8BD050B9050}"/>
              </a:ext>
            </a:extLst>
          </p:cNvPr>
          <p:cNvSpPr txBox="1"/>
          <p:nvPr/>
        </p:nvSpPr>
        <p:spPr>
          <a:xfrm>
            <a:off x="140816" y="6492875"/>
            <a:ext cx="120511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*Students who said they will have completed their SMCCCD education before Fall 2021 have been omitted from this and subsequent analyses.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E0B453-F1EF-4EBC-A475-FF6458199C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8848" y="1583531"/>
            <a:ext cx="8842476" cy="4822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9774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E96EC-2D0C-468E-A8B8-167026501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152" y="130491"/>
            <a:ext cx="11090378" cy="1325563"/>
          </a:xfrm>
        </p:spPr>
        <p:txBody>
          <a:bodyPr>
            <a:noAutofit/>
          </a:bodyPr>
          <a:lstStyle/>
          <a:p>
            <a:pPr algn="ctr"/>
            <a:r>
              <a:rPr lang="en-US" sz="3600" dirty="0"/>
              <a:t>High proportions of students across race/ethnic groups plan to </a:t>
            </a:r>
            <a:r>
              <a:rPr lang="en-US" sz="3600" dirty="0" smtClean="0"/>
              <a:t>re-enroll </a:t>
            </a:r>
            <a:r>
              <a:rPr lang="en-US" sz="3600" dirty="0"/>
              <a:t>at SMCCCD colleges in Fall 2021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BB19572-3B82-4B89-9AD0-0E5463076B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6069" y="1456054"/>
            <a:ext cx="9307777" cy="5046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7643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7641F-56EC-4AB6-ABAA-C5739F9BF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9426" y="941295"/>
            <a:ext cx="10515600" cy="4602816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3600" dirty="0"/>
              <a:t>Q. Skyline, Cañada and CSM are planning for a limited return of in-person essential services for students in Fall 2021. Which of the following services would you most prefer to be offered in-person on campus? </a:t>
            </a:r>
            <a:r>
              <a:rPr lang="en-US" sz="3600" b="1" dirty="0"/>
              <a:t>Please select </a:t>
            </a:r>
            <a:r>
              <a:rPr lang="en-US" sz="3600" b="1" u="sng" dirty="0"/>
              <a:t>up to three </a:t>
            </a:r>
            <a:r>
              <a:rPr lang="en-US" sz="3600" b="1" dirty="0"/>
              <a:t>essential services that you would most like to be offered in-person rather than online. </a:t>
            </a:r>
          </a:p>
        </p:txBody>
      </p:sp>
    </p:spTree>
    <p:extLst>
      <p:ext uri="{BB962C8B-B14F-4D97-AF65-F5344CB8AC3E}">
        <p14:creationId xmlns:p14="http://schemas.microsoft.com/office/powerpoint/2010/main" val="4176888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8625B-9D8D-4921-A8FA-A5B64574B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298" y="174064"/>
            <a:ext cx="10981764" cy="1598146"/>
          </a:xfrm>
        </p:spPr>
        <p:txBody>
          <a:bodyPr>
            <a:noAutofit/>
          </a:bodyPr>
          <a:lstStyle/>
          <a:p>
            <a:pPr algn="ctr"/>
            <a:r>
              <a:rPr lang="en-US" sz="3200" dirty="0"/>
              <a:t>Services most desired to be in-person rather than online are:</a:t>
            </a:r>
            <a:br>
              <a:rPr lang="en-US" sz="3200" dirty="0"/>
            </a:br>
            <a:r>
              <a:rPr lang="en-US" sz="3200" b="1" dirty="0"/>
              <a:t>Library Borrowing, Academic Counseling and Academic Tutoring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F0720A54-C6E0-4992-9F2C-ACC1E02D810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3985112"/>
              </p:ext>
            </p:extLst>
          </p:nvPr>
        </p:nvGraphicFramePr>
        <p:xfrm>
          <a:off x="1452563" y="1669022"/>
          <a:ext cx="9301162" cy="48365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Rectangle 3"/>
          <p:cNvSpPr/>
          <p:nvPr/>
        </p:nvSpPr>
        <p:spPr>
          <a:xfrm>
            <a:off x="4407108" y="2106118"/>
            <a:ext cx="1633928" cy="3964898"/>
          </a:xfrm>
          <a:prstGeom prst="rect">
            <a:avLst/>
          </a:prstGeom>
          <a:noFill/>
          <a:ln w="19050">
            <a:solidFill>
              <a:srgbClr val="00634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3263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551A415522C74CB2195B1A777E9A7C" ma:contentTypeVersion="13" ma:contentTypeDescription="Create a new document." ma:contentTypeScope="" ma:versionID="618bc19bae1ae606cfd6804c8e2176d6">
  <xsd:schema xmlns:xsd="http://www.w3.org/2001/XMLSchema" xmlns:xs="http://www.w3.org/2001/XMLSchema" xmlns:p="http://schemas.microsoft.com/office/2006/metadata/properties" xmlns:ns3="2bc55ecc-363e-43e9-bfac-4ba2e86f45ee" xmlns:ns4="bb5bbb0b-6c89-44d7-be61-0adfe653f983" targetNamespace="http://schemas.microsoft.com/office/2006/metadata/properties" ma:root="true" ma:fieldsID="e0599e1f8396ab867dd6a01ab5d3ef8a" ns3:_="" ns4:_="">
    <xsd:import namespace="2bc55ecc-363e-43e9-bfac-4ba2e86f45ee"/>
    <xsd:import namespace="bb5bbb0b-6c89-44d7-be61-0adfe653f9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c55ecc-363e-43e9-bfac-4ba2e86f45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5bbb0b-6c89-44d7-be61-0adfe653f98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F451524-B041-4B36-BA7F-D7A26C4F899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c55ecc-363e-43e9-bfac-4ba2e86f45ee"/>
    <ds:schemaRef ds:uri="bb5bbb0b-6c89-44d7-be61-0adfe653f9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D9A42C8-B80D-43BA-86DB-B163A5F5EA7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D259542-88FB-4041-B024-E5A7A04AF3E4}">
  <ds:schemaRefs>
    <ds:schemaRef ds:uri="http://schemas.microsoft.com/office/2006/documentManagement/types"/>
    <ds:schemaRef ds:uri="2bc55ecc-363e-43e9-bfac-4ba2e86f45ee"/>
    <ds:schemaRef ds:uri="bb5bbb0b-6c89-44d7-be61-0adfe653f983"/>
    <ds:schemaRef ds:uri="http://www.w3.org/XML/1998/namespace"/>
    <ds:schemaRef ds:uri="http://purl.org/dc/dcmitype/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3297</TotalTime>
  <Words>1417</Words>
  <Application>Microsoft Office PowerPoint</Application>
  <PresentationFormat>Widescreen</PresentationFormat>
  <Paragraphs>223</Paragraphs>
  <Slides>19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 Theme</vt:lpstr>
      <vt:lpstr>San Mateo Community College District Survey of Students Regarding  Return to Campus:   Summary of Results</vt:lpstr>
      <vt:lpstr>Survey Response Rates</vt:lpstr>
      <vt:lpstr>More students are enrolling in more than one college</vt:lpstr>
      <vt:lpstr>The composition of our student body has shifted during the pandemic (FA 19 to FA 20)</vt:lpstr>
      <vt:lpstr>87% of respondents will either complete, or are planning to re-enroll at one or more SMCCCD colleges in Fall 2021</vt:lpstr>
      <vt:lpstr>With SMCCCD classes mostly online in Fall 2021, traditional age students are the most likely to re-enroll</vt:lpstr>
      <vt:lpstr>High proportions of students across race/ethnic groups plan to re-enroll at SMCCCD colleges in Fall 2021</vt:lpstr>
      <vt:lpstr>Q. Skyline, Cañada and CSM are planning for a limited return of in-person essential services for students in Fall 2021. Which of the following services would you most prefer to be offered in-person on campus? Please select up to three essential services that you would most like to be offered in-person rather than online. </vt:lpstr>
      <vt:lpstr>Services most desired to be in-person rather than online are: Library Borrowing, Academic Counseling and Academic Tutoring</vt:lpstr>
      <vt:lpstr>PowerPoint Presentation</vt:lpstr>
      <vt:lpstr>District-wide, more than one third of students report feeling discomfort accessing student services face-to-face</vt:lpstr>
      <vt:lpstr>SMCCCD Students of Color report greater discomfort accessing student services face-to-face</vt:lpstr>
      <vt:lpstr>District-wide, 75% of students favor required vaccination of SMCCCD students and employees</vt:lpstr>
      <vt:lpstr>Significant differences by race/ethnicity in opinions about required vaccination of SMCCCD students and employees</vt:lpstr>
      <vt:lpstr>Approximately 1/3 of SMCCCD students expect to work more than 20 hours per week in Fall 2021</vt:lpstr>
      <vt:lpstr>Students’ post-COVID course modality preferences are split between on-line and in person</vt:lpstr>
      <vt:lpstr>Students’ post-COVID preferences for accessing campus services vary significantly by campus </vt:lpstr>
      <vt:lpstr>Students’ post-COVID preferences for accessing campus life vary significantly by campus </vt:lpstr>
      <vt:lpstr>Open Responses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SMCCCD Student Survey on Return to Campus</dc:title>
  <dc:creator>Vargas, Ingrid</dc:creator>
  <cp:lastModifiedBy>Engel, Karen</cp:lastModifiedBy>
  <cp:revision>74</cp:revision>
  <dcterms:created xsi:type="dcterms:W3CDTF">2021-05-09T22:24:13Z</dcterms:created>
  <dcterms:modified xsi:type="dcterms:W3CDTF">2021-05-20T20:59:40Z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0x01010029551A415522C74CB2195B1A777E9A7C</vt:lpwstr>
  </property>
</Properties>
</file>