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7" r:id="rId5"/>
    <p:sldId id="274" r:id="rId6"/>
    <p:sldId id="305" r:id="rId7"/>
    <p:sldId id="298" r:id="rId8"/>
    <p:sldId id="264" r:id="rId9"/>
    <p:sldId id="286" r:id="rId10"/>
    <p:sldId id="307" r:id="rId11"/>
    <p:sldId id="308" r:id="rId12"/>
    <p:sldId id="287" r:id="rId13"/>
    <p:sldId id="299" r:id="rId14"/>
    <p:sldId id="292" r:id="rId15"/>
    <p:sldId id="290" r:id="rId16"/>
    <p:sldId id="306" r:id="rId17"/>
    <p:sldId id="289" r:id="rId18"/>
    <p:sldId id="300" r:id="rId19"/>
    <p:sldId id="302" r:id="rId20"/>
    <p:sldId id="263" r:id="rId21"/>
    <p:sldId id="303" r:id="rId22"/>
    <p:sldId id="281" r:id="rId23"/>
    <p:sldId id="280" r:id="rId24"/>
  </p:sldIdLst>
  <p:sldSz cx="12192000" cy="6858000"/>
  <p:notesSz cx="6858000" cy="198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5" autoAdjust="0"/>
    <p:restoredTop sz="75705"/>
  </p:normalViewPr>
  <p:slideViewPr>
    <p:cSldViewPr snapToGrid="0">
      <p:cViewPr varScale="1">
        <p:scale>
          <a:sx n="85" d="100"/>
          <a:sy n="85" d="100"/>
        </p:scale>
        <p:origin x="12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in, Georganne" userId="S::moring@smccd.edu::7013b8c0-0530-487a-965d-273b7b4743fd" providerId="AD" clId="Web-{C18B2B71-8CB5-B6E3-35B4-FEB13EDB0293}"/>
    <pc:docChg chg="modSld">
      <pc:chgData name="Morin, Georganne" userId="S::moring@smccd.edu::7013b8c0-0530-487a-965d-273b7b4743fd" providerId="AD" clId="Web-{C18B2B71-8CB5-B6E3-35B4-FEB13EDB0293}" dt="2019-05-01T14:09:07.346" v="90"/>
      <pc:docMkLst>
        <pc:docMk/>
      </pc:docMkLst>
      <pc:sldChg chg="modSp">
        <pc:chgData name="Morin, Georganne" userId="S::moring@smccd.edu::7013b8c0-0530-487a-965d-273b7b4743fd" providerId="AD" clId="Web-{C18B2B71-8CB5-B6E3-35B4-FEB13EDB0293}" dt="2019-05-01T13:57:37.221" v="2" actId="20577"/>
        <pc:sldMkLst>
          <pc:docMk/>
          <pc:sldMk cId="261432655" sldId="274"/>
        </pc:sldMkLst>
        <pc:spChg chg="mod">
          <ac:chgData name="Morin, Georganne" userId="S::moring@smccd.edu::7013b8c0-0530-487a-965d-273b7b4743fd" providerId="AD" clId="Web-{C18B2B71-8CB5-B6E3-35B4-FEB13EDB0293}" dt="2019-05-01T13:57:37.221" v="2" actId="20577"/>
          <ac:spMkLst>
            <pc:docMk/>
            <pc:sldMk cId="261432655" sldId="274"/>
            <ac:spMk id="11" creationId="{00000000-0000-0000-0000-000000000000}"/>
          </ac:spMkLst>
        </pc:spChg>
      </pc:sldChg>
      <pc:sldChg chg="modSp">
        <pc:chgData name="Morin, Georganne" userId="S::moring@smccd.edu::7013b8c0-0530-487a-965d-273b7b4743fd" providerId="AD" clId="Web-{C18B2B71-8CB5-B6E3-35B4-FEB13EDB0293}" dt="2019-05-01T14:09:07.346" v="90"/>
        <pc:sldMkLst>
          <pc:docMk/>
          <pc:sldMk cId="1883847547" sldId="298"/>
        </pc:sldMkLst>
        <pc:graphicFrameChg chg="mod modGraphic">
          <ac:chgData name="Morin, Georganne" userId="S::moring@smccd.edu::7013b8c0-0530-487a-965d-273b7b4743fd" providerId="AD" clId="Web-{C18B2B71-8CB5-B6E3-35B4-FEB13EDB0293}" dt="2019-05-01T14:09:07.346" v="90"/>
          <ac:graphicFrameMkLst>
            <pc:docMk/>
            <pc:sldMk cId="1883847547" sldId="298"/>
            <ac:graphicFrameMk id="8" creationId="{00000000-0000-0000-0000-000000000000}"/>
          </ac:graphicFrameMkLst>
        </pc:graphicFrameChg>
      </pc:sldChg>
      <pc:sldChg chg="modSp">
        <pc:chgData name="Morin, Georganne" userId="S::moring@smccd.edu::7013b8c0-0530-487a-965d-273b7b4743fd" providerId="AD" clId="Web-{C18B2B71-8CB5-B6E3-35B4-FEB13EDB0293}" dt="2019-05-01T14:00:10.440" v="65" actId="1076"/>
        <pc:sldMkLst>
          <pc:docMk/>
          <pc:sldMk cId="2494420979" sldId="299"/>
        </pc:sldMkLst>
        <pc:graphicFrameChg chg="mod modGraphic">
          <ac:chgData name="Morin, Georganne" userId="S::moring@smccd.edu::7013b8c0-0530-487a-965d-273b7b4743fd" providerId="AD" clId="Web-{C18B2B71-8CB5-B6E3-35B4-FEB13EDB0293}" dt="2019-05-01T14:00:10.440" v="65" actId="1076"/>
          <ac:graphicFrameMkLst>
            <pc:docMk/>
            <pc:sldMk cId="2494420979" sldId="299"/>
            <ac:graphicFrameMk id="8" creationId="{00000000-0000-0000-0000-000000000000}"/>
          </ac:graphicFrameMkLst>
        </pc:graphicFrameChg>
      </pc:sldChg>
    </pc:docChg>
  </pc:docChgLst>
  <pc:docChgLst>
    <pc:chgData name="Rhodes, Carol" userId="S::rhodesc@smccd.edu::b3dffd5d-bc5c-4db2-bc47-e9d78ae05bff" providerId="AD" clId="Web-{AAAF9F9E-5DE5-427F-87D8-52F54C8291C7}"/>
    <pc:docChg chg="modSld">
      <pc:chgData name="Rhodes, Carol" userId="S::rhodesc@smccd.edu::b3dffd5d-bc5c-4db2-bc47-e9d78ae05bff" providerId="AD" clId="Web-{AAAF9F9E-5DE5-427F-87D8-52F54C8291C7}" dt="2019-04-30T17:40:18.737" v="639"/>
      <pc:docMkLst>
        <pc:docMk/>
      </pc:docMkLst>
      <pc:sldChg chg="modNotes">
        <pc:chgData name="Rhodes, Carol" userId="S::rhodesc@smccd.edu::b3dffd5d-bc5c-4db2-bc47-e9d78ae05bff" providerId="AD" clId="Web-{AAAF9F9E-5DE5-427F-87D8-52F54C8291C7}" dt="2019-04-30T17:38:51.721" v="628"/>
        <pc:sldMkLst>
          <pc:docMk/>
          <pc:sldMk cId="3341063764" sldId="263"/>
        </pc:sldMkLst>
      </pc:sldChg>
      <pc:sldChg chg="modNotes">
        <pc:chgData name="Rhodes, Carol" userId="S::rhodesc@smccd.edu::b3dffd5d-bc5c-4db2-bc47-e9d78ae05bff" providerId="AD" clId="Web-{AAAF9F9E-5DE5-427F-87D8-52F54C8291C7}" dt="2019-04-30T17:20:36.826" v="188"/>
        <pc:sldMkLst>
          <pc:docMk/>
          <pc:sldMk cId="3249279163" sldId="264"/>
        </pc:sldMkLst>
      </pc:sldChg>
      <pc:sldChg chg="modNotes">
        <pc:chgData name="Rhodes, Carol" userId="S::rhodesc@smccd.edu::b3dffd5d-bc5c-4db2-bc47-e9d78ae05bff" providerId="AD" clId="Web-{AAAF9F9E-5DE5-427F-87D8-52F54C8291C7}" dt="2019-04-30T17:14:54.793" v="76"/>
        <pc:sldMkLst>
          <pc:docMk/>
          <pc:sldMk cId="261432655" sldId="274"/>
        </pc:sldMkLst>
      </pc:sldChg>
      <pc:sldChg chg="modNotes">
        <pc:chgData name="Rhodes, Carol" userId="S::rhodesc@smccd.edu::b3dffd5d-bc5c-4db2-bc47-e9d78ae05bff" providerId="AD" clId="Web-{AAAF9F9E-5DE5-427F-87D8-52F54C8291C7}" dt="2019-04-30T17:40:18.737" v="639"/>
        <pc:sldMkLst>
          <pc:docMk/>
          <pc:sldMk cId="3381132989" sldId="281"/>
        </pc:sldMkLst>
      </pc:sldChg>
      <pc:sldChg chg="modNotes">
        <pc:chgData name="Rhodes, Carol" userId="S::rhodesc@smccd.edu::b3dffd5d-bc5c-4db2-bc47-e9d78ae05bff" providerId="AD" clId="Web-{AAAF9F9E-5DE5-427F-87D8-52F54C8291C7}" dt="2019-04-30T17:22:26.217" v="196"/>
        <pc:sldMkLst>
          <pc:docMk/>
          <pc:sldMk cId="2153582175" sldId="286"/>
        </pc:sldMkLst>
      </pc:sldChg>
      <pc:sldChg chg="modNotes">
        <pc:chgData name="Rhodes, Carol" userId="S::rhodesc@smccd.edu::b3dffd5d-bc5c-4db2-bc47-e9d78ae05bff" providerId="AD" clId="Web-{AAAF9F9E-5DE5-427F-87D8-52F54C8291C7}" dt="2019-04-30T17:24:55.483" v="267"/>
        <pc:sldMkLst>
          <pc:docMk/>
          <pc:sldMk cId="3625261715" sldId="287"/>
        </pc:sldMkLst>
      </pc:sldChg>
      <pc:sldChg chg="modSp">
        <pc:chgData name="Rhodes, Carol" userId="S::rhodesc@smccd.edu::b3dffd5d-bc5c-4db2-bc47-e9d78ae05bff" providerId="AD" clId="Web-{AAAF9F9E-5DE5-427F-87D8-52F54C8291C7}" dt="2019-04-30T17:32:37.563" v="392" actId="1076"/>
        <pc:sldMkLst>
          <pc:docMk/>
          <pc:sldMk cId="4206269646" sldId="289"/>
        </pc:sldMkLst>
        <pc:picChg chg="mod">
          <ac:chgData name="Rhodes, Carol" userId="S::rhodesc@smccd.edu::b3dffd5d-bc5c-4db2-bc47-e9d78ae05bff" providerId="AD" clId="Web-{AAAF9F9E-5DE5-427F-87D8-52F54C8291C7}" dt="2019-04-30T17:32:37.563" v="392" actId="1076"/>
          <ac:picMkLst>
            <pc:docMk/>
            <pc:sldMk cId="4206269646" sldId="289"/>
            <ac:picMk id="13" creationId="{00000000-0000-0000-0000-000000000000}"/>
          </ac:picMkLst>
        </pc:picChg>
      </pc:sldChg>
      <pc:sldChg chg="modSp">
        <pc:chgData name="Rhodes, Carol" userId="S::rhodesc@smccd.edu::b3dffd5d-bc5c-4db2-bc47-e9d78ae05bff" providerId="AD" clId="Web-{AAAF9F9E-5DE5-427F-87D8-52F54C8291C7}" dt="2019-04-30T17:30:28.688" v="377" actId="20577"/>
        <pc:sldMkLst>
          <pc:docMk/>
          <pc:sldMk cId="1787025961" sldId="290"/>
        </pc:sldMkLst>
        <pc:spChg chg="mod">
          <ac:chgData name="Rhodes, Carol" userId="S::rhodesc@smccd.edu::b3dffd5d-bc5c-4db2-bc47-e9d78ae05bff" providerId="AD" clId="Web-{AAAF9F9E-5DE5-427F-87D8-52F54C8291C7}" dt="2019-04-30T17:30:28.688" v="377" actId="20577"/>
          <ac:spMkLst>
            <pc:docMk/>
            <pc:sldMk cId="1787025961" sldId="290"/>
            <ac:spMk id="7" creationId="{00000000-0000-0000-0000-000000000000}"/>
          </ac:spMkLst>
        </pc:spChg>
      </pc:sldChg>
      <pc:sldChg chg="modNotes">
        <pc:chgData name="Rhodes, Carol" userId="S::rhodesc@smccd.edu::b3dffd5d-bc5c-4db2-bc47-e9d78ae05bff" providerId="AD" clId="Web-{AAAF9F9E-5DE5-427F-87D8-52F54C8291C7}" dt="2019-04-30T17:28:11.203" v="352"/>
        <pc:sldMkLst>
          <pc:docMk/>
          <pc:sldMk cId="178363826" sldId="292"/>
        </pc:sldMkLst>
      </pc:sldChg>
      <pc:sldChg chg="modNotes">
        <pc:chgData name="Rhodes, Carol" userId="S::rhodesc@smccd.edu::b3dffd5d-bc5c-4db2-bc47-e9d78ae05bff" providerId="AD" clId="Web-{AAAF9F9E-5DE5-427F-87D8-52F54C8291C7}" dt="2019-04-30T17:34:54.783" v="506"/>
        <pc:sldMkLst>
          <pc:docMk/>
          <pc:sldMk cId="1100712118" sldId="300"/>
        </pc:sldMkLst>
      </pc:sldChg>
      <pc:sldChg chg="modSp modNotes">
        <pc:chgData name="Rhodes, Carol" userId="S::rhodesc@smccd.edu::b3dffd5d-bc5c-4db2-bc47-e9d78ae05bff" providerId="AD" clId="Web-{AAAF9F9E-5DE5-427F-87D8-52F54C8291C7}" dt="2019-04-30T17:37:39.737" v="573" actId="20577"/>
        <pc:sldMkLst>
          <pc:docMk/>
          <pc:sldMk cId="109222698" sldId="302"/>
        </pc:sldMkLst>
        <pc:spChg chg="mod">
          <ac:chgData name="Rhodes, Carol" userId="S::rhodesc@smccd.edu::b3dffd5d-bc5c-4db2-bc47-e9d78ae05bff" providerId="AD" clId="Web-{AAAF9F9E-5DE5-427F-87D8-52F54C8291C7}" dt="2019-04-30T17:37:39.737" v="573" actId="20577"/>
          <ac:spMkLst>
            <pc:docMk/>
            <pc:sldMk cId="109222698" sldId="302"/>
            <ac:spMk id="7" creationId="{00000000-0000-0000-0000-000000000000}"/>
          </ac:spMkLst>
        </pc:spChg>
      </pc:sldChg>
      <pc:sldChg chg="modNotes">
        <pc:chgData name="Rhodes, Carol" userId="S::rhodesc@smccd.edu::b3dffd5d-bc5c-4db2-bc47-e9d78ae05bff" providerId="AD" clId="Web-{AAAF9F9E-5DE5-427F-87D8-52F54C8291C7}" dt="2019-04-30T17:39:14.956" v="629"/>
        <pc:sldMkLst>
          <pc:docMk/>
          <pc:sldMk cId="2314526807" sldId="303"/>
        </pc:sldMkLst>
      </pc:sldChg>
      <pc:sldChg chg="modNotes">
        <pc:chgData name="Rhodes, Carol" userId="S::rhodesc@smccd.edu::b3dffd5d-bc5c-4db2-bc47-e9d78ae05bff" providerId="AD" clId="Web-{AAAF9F9E-5DE5-427F-87D8-52F54C8291C7}" dt="2019-04-30T17:17:03.309" v="99"/>
        <pc:sldMkLst>
          <pc:docMk/>
          <pc:sldMk cId="2091043016" sldId="305"/>
        </pc:sldMkLst>
      </pc:sldChg>
      <pc:sldChg chg="modSp modNotes">
        <pc:chgData name="Rhodes, Carol" userId="S::rhodesc@smccd.edu::b3dffd5d-bc5c-4db2-bc47-e9d78ae05bff" providerId="AD" clId="Web-{AAAF9F9E-5DE5-427F-87D8-52F54C8291C7}" dt="2019-04-30T17:32:07.001" v="391"/>
        <pc:sldMkLst>
          <pc:docMk/>
          <pc:sldMk cId="1492807295" sldId="306"/>
        </pc:sldMkLst>
        <pc:spChg chg="mod">
          <ac:chgData name="Rhodes, Carol" userId="S::rhodesc@smccd.edu::b3dffd5d-bc5c-4db2-bc47-e9d78ae05bff" providerId="AD" clId="Web-{AAAF9F9E-5DE5-427F-87D8-52F54C8291C7}" dt="2019-04-30T17:31:47.563" v="390" actId="1076"/>
          <ac:spMkLst>
            <pc:docMk/>
            <pc:sldMk cId="1492807295" sldId="306"/>
            <ac:spMk id="19" creationId="{00000000-0000-0000-0000-000000000000}"/>
          </ac:spMkLst>
        </pc:spChg>
        <pc:spChg chg="mod">
          <ac:chgData name="Rhodes, Carol" userId="S::rhodesc@smccd.edu::b3dffd5d-bc5c-4db2-bc47-e9d78ae05bff" providerId="AD" clId="Web-{AAAF9F9E-5DE5-427F-87D8-52F54C8291C7}" dt="2019-04-30T17:31:40.907" v="388" actId="20577"/>
          <ac:spMkLst>
            <pc:docMk/>
            <pc:sldMk cId="1492807295" sldId="306"/>
            <ac:spMk id="20" creationId="{00000000-0000-0000-0000-000000000000}"/>
          </ac:spMkLst>
        </pc:spChg>
        <pc:picChg chg="mod">
          <ac:chgData name="Rhodes, Carol" userId="S::rhodesc@smccd.edu::b3dffd5d-bc5c-4db2-bc47-e9d78ae05bff" providerId="AD" clId="Web-{AAAF9F9E-5DE5-427F-87D8-52F54C8291C7}" dt="2019-04-30T17:31:02.063" v="385" actId="1076"/>
          <ac:picMkLst>
            <pc:docMk/>
            <pc:sldMk cId="1492807295" sldId="306"/>
            <ac:picMk id="10" creationId="{00000000-0000-0000-0000-000000000000}"/>
          </ac:picMkLst>
        </pc:picChg>
        <pc:picChg chg="mod">
          <ac:chgData name="Rhodes, Carol" userId="S::rhodesc@smccd.edu::b3dffd5d-bc5c-4db2-bc47-e9d78ae05bff" providerId="AD" clId="Web-{AAAF9F9E-5DE5-427F-87D8-52F54C8291C7}" dt="2019-04-30T17:30:56.875" v="384" actId="1076"/>
          <ac:picMkLst>
            <pc:docMk/>
            <pc:sldMk cId="1492807295" sldId="306"/>
            <ac:picMk id="11" creationId="{00000000-0000-0000-0000-000000000000}"/>
          </ac:picMkLst>
        </pc:picChg>
      </pc:sldChg>
    </pc:docChg>
  </pc:docChgLst>
  <pc:docChgLst>
    <pc:chgData name="Morin, Georganne" userId="S::moring@smccd.edu::7013b8c0-0530-487a-965d-273b7b4743fd" providerId="AD" clId="Web-{32B22A4B-5A30-6016-5003-1698432D430C}"/>
    <pc:docChg chg="modSld">
      <pc:chgData name="Morin, Georganne" userId="S::moring@smccd.edu::7013b8c0-0530-487a-965d-273b7b4743fd" providerId="AD" clId="Web-{32B22A4B-5A30-6016-5003-1698432D430C}" dt="2019-04-30T21:26:35.023" v="105" actId="1076"/>
      <pc:docMkLst>
        <pc:docMk/>
      </pc:docMkLst>
      <pc:sldChg chg="modSp">
        <pc:chgData name="Morin, Georganne" userId="S::moring@smccd.edu::7013b8c0-0530-487a-965d-273b7b4743fd" providerId="AD" clId="Web-{32B22A4B-5A30-6016-5003-1698432D430C}" dt="2019-04-30T21:24:27.711" v="97" actId="20577"/>
        <pc:sldMkLst>
          <pc:docMk/>
          <pc:sldMk cId="261432655" sldId="274"/>
        </pc:sldMkLst>
        <pc:spChg chg="mod">
          <ac:chgData name="Morin, Georganne" userId="S::moring@smccd.edu::7013b8c0-0530-487a-965d-273b7b4743fd" providerId="AD" clId="Web-{32B22A4B-5A30-6016-5003-1698432D430C}" dt="2019-04-30T21:24:27.711" v="97" actId="20577"/>
          <ac:spMkLst>
            <pc:docMk/>
            <pc:sldMk cId="261432655" sldId="274"/>
            <ac:spMk id="11" creationId="{00000000-0000-0000-0000-000000000000}"/>
          </ac:spMkLst>
        </pc:spChg>
      </pc:sldChg>
      <pc:sldChg chg="modSp">
        <pc:chgData name="Morin, Georganne" userId="S::moring@smccd.edu::7013b8c0-0530-487a-965d-273b7b4743fd" providerId="AD" clId="Web-{32B22A4B-5A30-6016-5003-1698432D430C}" dt="2019-04-30T19:55:46.016" v="13"/>
        <pc:sldMkLst>
          <pc:docMk/>
          <pc:sldMk cId="1883847547" sldId="298"/>
        </pc:sldMkLst>
        <pc:graphicFrameChg chg="mod modGraphic">
          <ac:chgData name="Morin, Georganne" userId="S::moring@smccd.edu::7013b8c0-0530-487a-965d-273b7b4743fd" providerId="AD" clId="Web-{32B22A4B-5A30-6016-5003-1698432D430C}" dt="2019-04-30T19:55:46.016" v="13"/>
          <ac:graphicFrameMkLst>
            <pc:docMk/>
            <pc:sldMk cId="1883847547" sldId="298"/>
            <ac:graphicFrameMk id="8" creationId="{00000000-0000-0000-0000-000000000000}"/>
          </ac:graphicFrameMkLst>
        </pc:graphicFrameChg>
      </pc:sldChg>
      <pc:sldChg chg="modSp">
        <pc:chgData name="Morin, Georganne" userId="S::moring@smccd.edu::7013b8c0-0530-487a-965d-273b7b4743fd" providerId="AD" clId="Web-{32B22A4B-5A30-6016-5003-1698432D430C}" dt="2019-04-30T19:59:29.719" v="38"/>
        <pc:sldMkLst>
          <pc:docMk/>
          <pc:sldMk cId="2494420979" sldId="299"/>
        </pc:sldMkLst>
        <pc:graphicFrameChg chg="mod modGraphic">
          <ac:chgData name="Morin, Georganne" userId="S::moring@smccd.edu::7013b8c0-0530-487a-965d-273b7b4743fd" providerId="AD" clId="Web-{32B22A4B-5A30-6016-5003-1698432D430C}" dt="2019-04-30T19:59:29.719" v="38"/>
          <ac:graphicFrameMkLst>
            <pc:docMk/>
            <pc:sldMk cId="2494420979" sldId="299"/>
            <ac:graphicFrameMk id="8" creationId="{00000000-0000-0000-0000-000000000000}"/>
          </ac:graphicFrameMkLst>
        </pc:graphicFrameChg>
      </pc:sldChg>
      <pc:sldChg chg="modSp">
        <pc:chgData name="Morin, Georganne" userId="S::moring@smccd.edu::7013b8c0-0530-487a-965d-273b7b4743fd" providerId="AD" clId="Web-{32B22A4B-5A30-6016-5003-1698432D430C}" dt="2019-04-30T19:59:38.844" v="44"/>
        <pc:sldMkLst>
          <pc:docMk/>
          <pc:sldMk cId="1100712118" sldId="300"/>
        </pc:sldMkLst>
        <pc:graphicFrameChg chg="mod modGraphic">
          <ac:chgData name="Morin, Georganne" userId="S::moring@smccd.edu::7013b8c0-0530-487a-965d-273b7b4743fd" providerId="AD" clId="Web-{32B22A4B-5A30-6016-5003-1698432D430C}" dt="2019-04-30T19:59:38.844" v="44"/>
          <ac:graphicFrameMkLst>
            <pc:docMk/>
            <pc:sldMk cId="1100712118" sldId="300"/>
            <ac:graphicFrameMk id="8" creationId="{00000000-0000-0000-0000-000000000000}"/>
          </ac:graphicFrameMkLst>
        </pc:graphicFrameChg>
      </pc:sldChg>
      <pc:sldChg chg="addSp modSp">
        <pc:chgData name="Morin, Georganne" userId="S::moring@smccd.edu::7013b8c0-0530-487a-965d-273b7b4743fd" providerId="AD" clId="Web-{32B22A4B-5A30-6016-5003-1698432D430C}" dt="2019-04-30T21:26:35.023" v="105" actId="1076"/>
        <pc:sldMkLst>
          <pc:docMk/>
          <pc:sldMk cId="1718136331" sldId="308"/>
        </pc:sldMkLst>
        <pc:picChg chg="add mod">
          <ac:chgData name="Morin, Georganne" userId="S::moring@smccd.edu::7013b8c0-0530-487a-965d-273b7b4743fd" providerId="AD" clId="Web-{32B22A4B-5A30-6016-5003-1698432D430C}" dt="2019-04-30T21:26:35.023" v="105" actId="1076"/>
          <ac:picMkLst>
            <pc:docMk/>
            <pc:sldMk cId="1718136331" sldId="308"/>
            <ac:picMk id="8" creationId="{AF6F60BD-F52E-4834-AC84-B9ABE1A18AD5}"/>
          </ac:picMkLst>
        </pc:picChg>
      </pc:sldChg>
    </pc:docChg>
  </pc:docChgLst>
  <pc:docChgLst>
    <pc:chgData name="Guest User" userId="S::urn:spo:anon#7f7120ab94d3f6cc9f22c6c41d84dd066cc6dd954d88c8f3ae13be3cdb63f65c::" providerId="AD" clId="Web-{014AC598-B477-D8EB-7D84-94BAB82AFFF1}"/>
    <pc:docChg chg="addSld delSld modSld sldOrd">
      <pc:chgData name="Guest User" userId="S::urn:spo:anon#7f7120ab94d3f6cc9f22c6c41d84dd066cc6dd954d88c8f3ae13be3cdb63f65c::" providerId="AD" clId="Web-{014AC598-B477-D8EB-7D84-94BAB82AFFF1}" dt="2019-04-30T18:55:53.958" v="1750" actId="20577"/>
      <pc:docMkLst>
        <pc:docMk/>
      </pc:docMkLst>
      <pc:sldChg chg="modSp">
        <pc:chgData name="Guest User" userId="S::urn:spo:anon#7f7120ab94d3f6cc9f22c6c41d84dd066cc6dd954d88c8f3ae13be3cdb63f65c::" providerId="AD" clId="Web-{014AC598-B477-D8EB-7D84-94BAB82AFFF1}" dt="2019-04-30T18:47:54.958" v="1554" actId="20577"/>
        <pc:sldMkLst>
          <pc:docMk/>
          <pc:sldMk cId="3341063764" sldId="263"/>
        </pc:sldMkLst>
        <pc:spChg chg="mod">
          <ac:chgData name="Guest User" userId="S::urn:spo:anon#7f7120ab94d3f6cc9f22c6c41d84dd066cc6dd954d88c8f3ae13be3cdb63f65c::" providerId="AD" clId="Web-{014AC598-B477-D8EB-7D84-94BAB82AFFF1}" dt="2019-04-30T18:47:54.958" v="1554" actId="20577"/>
          <ac:spMkLst>
            <pc:docMk/>
            <pc:sldMk cId="3341063764" sldId="263"/>
            <ac:spMk id="7" creationId="{00000000-0000-0000-0000-000000000000}"/>
          </ac:spMkLst>
        </pc:spChg>
      </pc:sldChg>
      <pc:sldChg chg="modSp">
        <pc:chgData name="Guest User" userId="S::urn:spo:anon#7f7120ab94d3f6cc9f22c6c41d84dd066cc6dd954d88c8f3ae13be3cdb63f65c::" providerId="AD" clId="Web-{014AC598-B477-D8EB-7D84-94BAB82AFFF1}" dt="2019-04-30T18:14:35.471" v="18" actId="14100"/>
        <pc:sldMkLst>
          <pc:docMk/>
          <pc:sldMk cId="3249279163" sldId="264"/>
        </pc:sldMkLst>
        <pc:spChg chg="mod">
          <ac:chgData name="Guest User" userId="S::urn:spo:anon#7f7120ab94d3f6cc9f22c6c41d84dd066cc6dd954d88c8f3ae13be3cdb63f65c::" providerId="AD" clId="Web-{014AC598-B477-D8EB-7D84-94BAB82AFFF1}" dt="2019-04-30T18:14:27.956" v="17" actId="20577"/>
          <ac:spMkLst>
            <pc:docMk/>
            <pc:sldMk cId="3249279163" sldId="264"/>
            <ac:spMk id="6" creationId="{00000000-0000-0000-0000-000000000000}"/>
          </ac:spMkLst>
        </pc:spChg>
        <pc:spChg chg="mod">
          <ac:chgData name="Guest User" userId="S::urn:spo:anon#7f7120ab94d3f6cc9f22c6c41d84dd066cc6dd954d88c8f3ae13be3cdb63f65c::" providerId="AD" clId="Web-{014AC598-B477-D8EB-7D84-94BAB82AFFF1}" dt="2019-04-30T18:14:35.471" v="18" actId="14100"/>
          <ac:spMkLst>
            <pc:docMk/>
            <pc:sldMk cId="3249279163" sldId="264"/>
            <ac:spMk id="7" creationId="{00000000-0000-0000-0000-000000000000}"/>
          </ac:spMkLst>
        </pc:spChg>
        <pc:picChg chg="mod">
          <ac:chgData name="Guest User" userId="S::urn:spo:anon#7f7120ab94d3f6cc9f22c6c41d84dd066cc6dd954d88c8f3ae13be3cdb63f65c::" providerId="AD" clId="Web-{014AC598-B477-D8EB-7D84-94BAB82AFFF1}" dt="2019-04-30T18:13:39.690" v="14" actId="1076"/>
          <ac:picMkLst>
            <pc:docMk/>
            <pc:sldMk cId="3249279163" sldId="264"/>
            <ac:picMk id="8" creationId="{00000000-0000-0000-0000-000000000000}"/>
          </ac:picMkLst>
        </pc:picChg>
      </pc:sldChg>
      <pc:sldChg chg="modSp">
        <pc:chgData name="Guest User" userId="S::urn:spo:anon#7f7120ab94d3f6cc9f22c6c41d84dd066cc6dd954d88c8f3ae13be3cdb63f65c::" providerId="AD" clId="Web-{014AC598-B477-D8EB-7D84-94BAB82AFFF1}" dt="2019-04-30T18:50:44.348" v="1559" actId="1076"/>
        <pc:sldMkLst>
          <pc:docMk/>
          <pc:sldMk cId="3381132989" sldId="281"/>
        </pc:sldMkLst>
        <pc:picChg chg="mod">
          <ac:chgData name="Guest User" userId="S::urn:spo:anon#7f7120ab94d3f6cc9f22c6c41d84dd066cc6dd954d88c8f3ae13be3cdb63f65c::" providerId="AD" clId="Web-{014AC598-B477-D8EB-7D84-94BAB82AFFF1}" dt="2019-04-30T18:50:44.348" v="1559" actId="1076"/>
          <ac:picMkLst>
            <pc:docMk/>
            <pc:sldMk cId="3381132989" sldId="281"/>
            <ac:picMk id="9" creationId="{00000000-0000-0000-0000-000000000000}"/>
          </ac:picMkLst>
        </pc:picChg>
      </pc:sldChg>
      <pc:sldChg chg="addSp delSp modSp">
        <pc:chgData name="Guest User" userId="S::urn:spo:anon#7f7120ab94d3f6cc9f22c6c41d84dd066cc6dd954d88c8f3ae13be3cdb63f65c::" providerId="AD" clId="Web-{014AC598-B477-D8EB-7D84-94BAB82AFFF1}" dt="2019-04-30T18:29:31.222" v="730" actId="20577"/>
        <pc:sldMkLst>
          <pc:docMk/>
          <pc:sldMk cId="2153582175" sldId="286"/>
        </pc:sldMkLst>
        <pc:spChg chg="mod">
          <ac:chgData name="Guest User" userId="S::urn:spo:anon#7f7120ab94d3f6cc9f22c6c41d84dd066cc6dd954d88c8f3ae13be3cdb63f65c::" providerId="AD" clId="Web-{014AC598-B477-D8EB-7D84-94BAB82AFFF1}" dt="2019-04-30T18:18:44.972" v="56" actId="14100"/>
          <ac:spMkLst>
            <pc:docMk/>
            <pc:sldMk cId="2153582175" sldId="286"/>
            <ac:spMk id="6" creationId="{00000000-0000-0000-0000-000000000000}"/>
          </ac:spMkLst>
        </pc:spChg>
        <pc:spChg chg="mod">
          <ac:chgData name="Guest User" userId="S::urn:spo:anon#7f7120ab94d3f6cc9f22c6c41d84dd066cc6dd954d88c8f3ae13be3cdb63f65c::" providerId="AD" clId="Web-{014AC598-B477-D8EB-7D84-94BAB82AFFF1}" dt="2019-04-30T18:28:06.519" v="724" actId="20577"/>
          <ac:spMkLst>
            <pc:docMk/>
            <pc:sldMk cId="2153582175" sldId="286"/>
            <ac:spMk id="7" creationId="{00000000-0000-0000-0000-000000000000}"/>
          </ac:spMkLst>
        </pc:spChg>
        <pc:spChg chg="add del mod">
          <ac:chgData name="Guest User" userId="S::urn:spo:anon#7f7120ab94d3f6cc9f22c6c41d84dd066cc6dd954d88c8f3ae13be3cdb63f65c::" providerId="AD" clId="Web-{014AC598-B477-D8EB-7D84-94BAB82AFFF1}" dt="2019-04-30T18:19:49.956" v="81"/>
          <ac:spMkLst>
            <pc:docMk/>
            <pc:sldMk cId="2153582175" sldId="286"/>
            <ac:spMk id="11" creationId="{5826CF6C-F2F5-44E3-AD7E-B74FAAD2B285}"/>
          </ac:spMkLst>
        </pc:spChg>
        <pc:spChg chg="add mod">
          <ac:chgData name="Guest User" userId="S::urn:spo:anon#7f7120ab94d3f6cc9f22c6c41d84dd066cc6dd954d88c8f3ae13be3cdb63f65c::" providerId="AD" clId="Web-{014AC598-B477-D8EB-7D84-94BAB82AFFF1}" dt="2019-04-30T18:29:31.222" v="730" actId="20577"/>
          <ac:spMkLst>
            <pc:docMk/>
            <pc:sldMk cId="2153582175" sldId="286"/>
            <ac:spMk id="13" creationId="{38732787-1B82-4220-AF37-FC2DC5A769E0}"/>
          </ac:spMkLst>
        </pc:spChg>
        <pc:picChg chg="del">
          <ac:chgData name="Guest User" userId="S::urn:spo:anon#7f7120ab94d3f6cc9f22c6c41d84dd066cc6dd954d88c8f3ae13be3cdb63f65c::" providerId="AD" clId="Web-{014AC598-B477-D8EB-7D84-94BAB82AFFF1}" dt="2019-04-30T18:18:53.065" v="57"/>
          <ac:picMkLst>
            <pc:docMk/>
            <pc:sldMk cId="2153582175" sldId="286"/>
            <ac:picMk id="9" creationId="{00000000-0000-0000-0000-000000000000}"/>
          </ac:picMkLst>
        </pc:picChg>
      </pc:sldChg>
      <pc:sldChg chg="modSp">
        <pc:chgData name="Guest User" userId="S::urn:spo:anon#7f7120ab94d3f6cc9f22c6c41d84dd066cc6dd954d88c8f3ae13be3cdb63f65c::" providerId="AD" clId="Web-{014AC598-B477-D8EB-7D84-94BAB82AFFF1}" dt="2019-04-30T18:37:06.769" v="1296" actId="20577"/>
        <pc:sldMkLst>
          <pc:docMk/>
          <pc:sldMk cId="3625261715" sldId="287"/>
        </pc:sldMkLst>
        <pc:spChg chg="mod">
          <ac:chgData name="Guest User" userId="S::urn:spo:anon#7f7120ab94d3f6cc9f22c6c41d84dd066cc6dd954d88c8f3ae13be3cdb63f65c::" providerId="AD" clId="Web-{014AC598-B477-D8EB-7D84-94BAB82AFFF1}" dt="2019-04-30T18:37:06.769" v="1296" actId="20577"/>
          <ac:spMkLst>
            <pc:docMk/>
            <pc:sldMk cId="3625261715" sldId="287"/>
            <ac:spMk id="7" creationId="{00000000-0000-0000-0000-000000000000}"/>
          </ac:spMkLst>
        </pc:spChg>
      </pc:sldChg>
      <pc:sldChg chg="modSp">
        <pc:chgData name="Guest User" userId="S::urn:spo:anon#7f7120ab94d3f6cc9f22c6c41d84dd066cc6dd954d88c8f3ae13be3cdb63f65c::" providerId="AD" clId="Web-{014AC598-B477-D8EB-7D84-94BAB82AFFF1}" dt="2019-04-30T18:42:59.520" v="1346" actId="20577"/>
        <pc:sldMkLst>
          <pc:docMk/>
          <pc:sldMk cId="1787025961" sldId="290"/>
        </pc:sldMkLst>
        <pc:spChg chg="mod">
          <ac:chgData name="Guest User" userId="S::urn:spo:anon#7f7120ab94d3f6cc9f22c6c41d84dd066cc6dd954d88c8f3ae13be3cdb63f65c::" providerId="AD" clId="Web-{014AC598-B477-D8EB-7D84-94BAB82AFFF1}" dt="2019-04-30T18:42:59.520" v="1346" actId="20577"/>
          <ac:spMkLst>
            <pc:docMk/>
            <pc:sldMk cId="1787025961" sldId="290"/>
            <ac:spMk id="7" creationId="{00000000-0000-0000-0000-000000000000}"/>
          </ac:spMkLst>
        </pc:spChg>
      </pc:sldChg>
      <pc:sldChg chg="del">
        <pc:chgData name="Guest User" userId="S::urn:spo:anon#7f7120ab94d3f6cc9f22c6c41d84dd066cc6dd954d88c8f3ae13be3cdb63f65c::" providerId="AD" clId="Web-{014AC598-B477-D8EB-7D84-94BAB82AFFF1}" dt="2019-04-30T18:52:02.958" v="1560"/>
        <pc:sldMkLst>
          <pc:docMk/>
          <pc:sldMk cId="44271368" sldId="294"/>
        </pc:sldMkLst>
      </pc:sldChg>
      <pc:sldChg chg="modSp">
        <pc:chgData name="Guest User" userId="S::urn:spo:anon#7f7120ab94d3f6cc9f22c6c41d84dd066cc6dd954d88c8f3ae13be3cdb63f65c::" providerId="AD" clId="Web-{014AC598-B477-D8EB-7D84-94BAB82AFFF1}" dt="2019-04-30T18:46:00.082" v="1383"/>
        <pc:sldMkLst>
          <pc:docMk/>
          <pc:sldMk cId="1100712118" sldId="300"/>
        </pc:sldMkLst>
        <pc:graphicFrameChg chg="mod modGraphic">
          <ac:chgData name="Guest User" userId="S::urn:spo:anon#7f7120ab94d3f6cc9f22c6c41d84dd066cc6dd954d88c8f3ae13be3cdb63f65c::" providerId="AD" clId="Web-{014AC598-B477-D8EB-7D84-94BAB82AFFF1}" dt="2019-04-30T18:46:00.082" v="1383"/>
          <ac:graphicFrameMkLst>
            <pc:docMk/>
            <pc:sldMk cId="1100712118" sldId="300"/>
            <ac:graphicFrameMk id="8" creationId="{00000000-0000-0000-0000-000000000000}"/>
          </ac:graphicFrameMkLst>
        </pc:graphicFrameChg>
      </pc:sldChg>
      <pc:sldChg chg="modSp">
        <pc:chgData name="Guest User" userId="S::urn:spo:anon#7f7120ab94d3f6cc9f22c6c41d84dd066cc6dd954d88c8f3ae13be3cdb63f65c::" providerId="AD" clId="Web-{014AC598-B477-D8EB-7D84-94BAB82AFFF1}" dt="2019-04-30T18:50:18.926" v="1558" actId="1076"/>
        <pc:sldMkLst>
          <pc:docMk/>
          <pc:sldMk cId="2314526807" sldId="303"/>
        </pc:sldMkLst>
        <pc:graphicFrameChg chg="mod">
          <ac:chgData name="Guest User" userId="S::urn:spo:anon#7f7120ab94d3f6cc9f22c6c41d84dd066cc6dd954d88c8f3ae13be3cdb63f65c::" providerId="AD" clId="Web-{014AC598-B477-D8EB-7D84-94BAB82AFFF1}" dt="2019-04-30T18:49:22.395" v="1557" actId="1076"/>
          <ac:graphicFrameMkLst>
            <pc:docMk/>
            <pc:sldMk cId="2314526807" sldId="303"/>
            <ac:graphicFrameMk id="13" creationId="{00000000-0000-0000-0000-000000000000}"/>
          </ac:graphicFrameMkLst>
        </pc:graphicFrameChg>
        <pc:graphicFrameChg chg="mod">
          <ac:chgData name="Guest User" userId="S::urn:spo:anon#7f7120ab94d3f6cc9f22c6c41d84dd066cc6dd954d88c8f3ae13be3cdb63f65c::" providerId="AD" clId="Web-{014AC598-B477-D8EB-7D84-94BAB82AFFF1}" dt="2019-04-30T18:50:18.926" v="1558" actId="1076"/>
          <ac:graphicFrameMkLst>
            <pc:docMk/>
            <pc:sldMk cId="2314526807" sldId="303"/>
            <ac:graphicFrameMk id="15" creationId="{00000000-0000-0000-0000-000000000000}"/>
          </ac:graphicFrameMkLst>
        </pc:graphicFrameChg>
      </pc:sldChg>
      <pc:sldChg chg="modSp">
        <pc:chgData name="Guest User" userId="S::urn:spo:anon#7f7120ab94d3f6cc9f22c6c41d84dd066cc6dd954d88c8f3ae13be3cdb63f65c::" providerId="AD" clId="Web-{014AC598-B477-D8EB-7D84-94BAB82AFFF1}" dt="2019-04-30T18:44:16.785" v="1351" actId="1076"/>
        <pc:sldMkLst>
          <pc:docMk/>
          <pc:sldMk cId="1492807295" sldId="306"/>
        </pc:sldMkLst>
        <pc:spChg chg="mod">
          <ac:chgData name="Guest User" userId="S::urn:spo:anon#7f7120ab94d3f6cc9f22c6c41d84dd066cc6dd954d88c8f3ae13be3cdb63f65c::" providerId="AD" clId="Web-{014AC598-B477-D8EB-7D84-94BAB82AFFF1}" dt="2019-04-30T18:44:16.785" v="1351" actId="1076"/>
          <ac:spMkLst>
            <pc:docMk/>
            <pc:sldMk cId="1492807295" sldId="306"/>
            <ac:spMk id="8" creationId="{00000000-0000-0000-0000-000000000000}"/>
          </ac:spMkLst>
        </pc:spChg>
        <pc:spChg chg="mod">
          <ac:chgData name="Guest User" userId="S::urn:spo:anon#7f7120ab94d3f6cc9f22c6c41d84dd066cc6dd954d88c8f3ae13be3cdb63f65c::" providerId="AD" clId="Web-{014AC598-B477-D8EB-7D84-94BAB82AFFF1}" dt="2019-04-30T18:43:39.426" v="1350" actId="14100"/>
          <ac:spMkLst>
            <pc:docMk/>
            <pc:sldMk cId="1492807295" sldId="306"/>
            <ac:spMk id="17" creationId="{00000000-0000-0000-0000-000000000000}"/>
          </ac:spMkLst>
        </pc:spChg>
      </pc:sldChg>
      <pc:sldChg chg="add replId">
        <pc:chgData name="Guest User" userId="S::urn:spo:anon#7f7120ab94d3f6cc9f22c6c41d84dd066cc6dd954d88c8f3ae13be3cdb63f65c::" providerId="AD" clId="Web-{014AC598-B477-D8EB-7D84-94BAB82AFFF1}" dt="2019-04-30T18:17:13.112" v="19"/>
        <pc:sldMkLst>
          <pc:docMk/>
          <pc:sldMk cId="3238193045" sldId="307"/>
        </pc:sldMkLst>
      </pc:sldChg>
      <pc:sldChg chg="delSp modSp add ord replId">
        <pc:chgData name="Guest User" userId="S::urn:spo:anon#7f7120ab94d3f6cc9f22c6c41d84dd066cc6dd954d88c8f3ae13be3cdb63f65c::" providerId="AD" clId="Web-{014AC598-B477-D8EB-7D84-94BAB82AFFF1}" dt="2019-04-30T18:55:53.958" v="1749" actId="20577"/>
        <pc:sldMkLst>
          <pc:docMk/>
          <pc:sldMk cId="1718136331" sldId="308"/>
        </pc:sldMkLst>
        <pc:spChg chg="mod">
          <ac:chgData name="Guest User" userId="S::urn:spo:anon#7f7120ab94d3f6cc9f22c6c41d84dd066cc6dd954d88c8f3ae13be3cdb63f65c::" providerId="AD" clId="Web-{014AC598-B477-D8EB-7D84-94BAB82AFFF1}" dt="2019-04-30T18:30:36.675" v="744" actId="20577"/>
          <ac:spMkLst>
            <pc:docMk/>
            <pc:sldMk cId="1718136331" sldId="308"/>
            <ac:spMk id="6" creationId="{00000000-0000-0000-0000-000000000000}"/>
          </ac:spMkLst>
        </pc:spChg>
        <pc:spChg chg="mod">
          <ac:chgData name="Guest User" userId="S::urn:spo:anon#7f7120ab94d3f6cc9f22c6c41d84dd066cc6dd954d88c8f3ae13be3cdb63f65c::" providerId="AD" clId="Web-{014AC598-B477-D8EB-7D84-94BAB82AFFF1}" dt="2019-04-30T18:55:53.958" v="1749" actId="20577"/>
          <ac:spMkLst>
            <pc:docMk/>
            <pc:sldMk cId="1718136331" sldId="308"/>
            <ac:spMk id="7" creationId="{00000000-0000-0000-0000-000000000000}"/>
          </ac:spMkLst>
        </pc:spChg>
        <pc:spChg chg="del mod">
          <ac:chgData name="Guest User" userId="S::urn:spo:anon#7f7120ab94d3f6cc9f22c6c41d84dd066cc6dd954d88c8f3ae13be3cdb63f65c::" providerId="AD" clId="Web-{014AC598-B477-D8EB-7D84-94BAB82AFFF1}" dt="2019-04-30T18:33:10.910" v="978"/>
          <ac:spMkLst>
            <pc:docMk/>
            <pc:sldMk cId="1718136331" sldId="308"/>
            <ac:spMk id="13" creationId="{38732787-1B82-4220-AF37-FC2DC5A769E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Impact of STEM Tutoring Services on Minority Students' Success Rates in Math 225</a:t>
            </a:r>
          </a:p>
        </c:rich>
      </c:tx>
      <c:layout>
        <c:manualLayout>
          <c:xMode val="edge"/>
          <c:yMode val="edge"/>
          <c:x val="0.130560832070647"/>
          <c:y val="2.5098096926833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'Math 225 Summary-2'!$K$59</c:f>
              <c:strCache>
                <c:ptCount val="1"/>
                <c:pt idx="0">
                  <c:v>Success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E50-4C31-981F-3E3384AA06A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'Math 225 Summary-2'!$L$58:$M$58</c:f>
              <c:strCache>
                <c:ptCount val="2"/>
                <c:pt idx="0">
                  <c:v>Control Group</c:v>
                </c:pt>
                <c:pt idx="1">
                  <c:v>STEM Tutoring Group</c:v>
                </c:pt>
              </c:strCache>
            </c:strRef>
          </c:cat>
          <c:val>
            <c:numRef>
              <c:f>'Math 225 Summary-2'!$L$59:$M$59</c:f>
              <c:numCache>
                <c:formatCode>0.00%</c:formatCode>
                <c:ptCount val="2"/>
                <c:pt idx="0">
                  <c:v>0.5</c:v>
                </c:pt>
                <c:pt idx="1">
                  <c:v>0.76470588235294101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50-4C31-981F-3E3384AA0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470800"/>
        <c:axId val="169469120"/>
      </c:barChart>
      <c:catAx>
        <c:axId val="16947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69120"/>
        <c:crosses val="autoZero"/>
        <c:auto val="1"/>
        <c:lblAlgn val="ctr"/>
        <c:lblOffset val="100"/>
        <c:noMultiLvlLbl val="0"/>
      </c:catAx>
      <c:valAx>
        <c:axId val="1694691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7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/>
              <a:t>Impact of STEM Tutoring Services on Math 225 Success Rates by First-Generation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'Math 225 Summary-2'!$L$118</c:f>
              <c:strCache>
                <c:ptCount val="1"/>
                <c:pt idx="0">
                  <c:v>Control Group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'Math 225 Summary-2'!$K$119:$K$120</c:f>
              <c:strCache>
                <c:ptCount val="2"/>
                <c:pt idx="0">
                  <c:v>First-Generation </c:v>
                </c:pt>
                <c:pt idx="1">
                  <c:v>Non-First-Generation</c:v>
                </c:pt>
              </c:strCache>
            </c:strRef>
          </c:cat>
          <c:val>
            <c:numRef>
              <c:f>'Math 225 Summary-2'!$L$119:$L$120</c:f>
              <c:numCache>
                <c:formatCode>0.00%</c:formatCode>
                <c:ptCount val="2"/>
                <c:pt idx="0">
                  <c:v>0.40625</c:v>
                </c:pt>
                <c:pt idx="1">
                  <c:v>0.61904761904761896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71-4079-B342-48C16199BDDA}"/>
            </c:ext>
          </c:extLst>
        </c:ser>
        <c:ser>
          <c:idx val="1"/>
          <c:order val="1"/>
          <c:tx>
            <c:strRef>
              <c:f>'Math 225 Summary-2'!$M$118</c:f>
              <c:strCache>
                <c:ptCount val="1"/>
                <c:pt idx="0">
                  <c:v>STEM Tutoring Group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'Math 225 Summary-2'!$K$119:$K$120</c:f>
              <c:strCache>
                <c:ptCount val="2"/>
                <c:pt idx="0">
                  <c:v>First-Generation </c:v>
                </c:pt>
                <c:pt idx="1">
                  <c:v>Non-First-Generation</c:v>
                </c:pt>
              </c:strCache>
            </c:strRef>
          </c:cat>
          <c:val>
            <c:numRef>
              <c:f>'Math 225 Summary-2'!$M$119:$M$120</c:f>
              <c:numCache>
                <c:formatCode>0.00%</c:formatCode>
                <c:ptCount val="2"/>
                <c:pt idx="0">
                  <c:v>0.79411764705882404</c:v>
                </c:pt>
                <c:pt idx="1">
                  <c:v>0.72222222222222199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71-4079-B342-48C16199B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589376"/>
        <c:axId val="173591056"/>
      </c:barChart>
      <c:catAx>
        <c:axId val="17358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91056"/>
        <c:crosses val="autoZero"/>
        <c:auto val="1"/>
        <c:lblAlgn val="ctr"/>
        <c:lblOffset val="100"/>
        <c:noMultiLvlLbl val="0"/>
      </c:catAx>
      <c:valAx>
        <c:axId val="1735910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8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C3100-DD3D-D24B-BEB0-265BFE23515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FEEBD-6459-D049-9643-2AFB17A0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8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16% of students complete their degree/certificate in 3 years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52% of students complete their degree/certificate in 6 years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Students on average are attempting 118 units before earning a 60-unit Associate’s Degree</a:t>
            </a:r>
          </a:p>
          <a:p>
            <a:pPr marL="0" indent="0" fontAlgn="base">
              <a:buNone/>
            </a:pPr>
            <a:r>
              <a:rPr lang="en-US" sz="1200" dirty="0"/>
              <a:t>College students are more likely to complete a degree efficiently if they: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Choose an “Area of Interest”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Develop an academic plan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 Follow a roadmap of the courses they need to take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Receive guidance and support to help them stay on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cs typeface="Calibri"/>
              </a:rPr>
              <a:t>Suggestion: note that students in any health-related program, including </a:t>
            </a:r>
            <a:r>
              <a:rPr lang="en-US" dirty="0" err="1">
                <a:cs typeface="Calibri"/>
              </a:rPr>
              <a:t>prenursing</a:t>
            </a:r>
            <a:r>
              <a:rPr lang="en-US" dirty="0">
                <a:cs typeface="Calibri"/>
              </a:rPr>
              <a:t>, premed, and Rad Tech </a:t>
            </a:r>
            <a:r>
              <a:rPr lang="en-US" dirty="0" err="1">
                <a:cs typeface="Calibri"/>
              </a:rPr>
              <a:t>prerequisistes</a:t>
            </a:r>
            <a:r>
              <a:rPr lang="en-US" dirty="0">
                <a:cs typeface="Calibri"/>
              </a:rPr>
              <a:t>, are not STEM by federal definition.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64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They have seen this before.  move quickly through it. Also, add the number of students in these notes for easy reference, if anyone asks.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52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Provides consistent advice, steady contact with same person to build trust.  Exactly what “Student Voices” asked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87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62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</a:t>
            </a:r>
            <a:r>
              <a:rPr lang="en-US" baseline="0" dirty="0"/>
              <a:t> funded by grants, but many conferences are local and accessible to all students.  Really opens their eyes to what’s possible in careers, great </a:t>
            </a:r>
            <a:r>
              <a:rPr lang="en-US" baseline="0" dirty="0" err="1"/>
              <a:t>opp</a:t>
            </a:r>
            <a:r>
              <a:rPr lang="en-US" baseline="0" dirty="0"/>
              <a:t> to practice elevator pitch, interview skills.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16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US" dirty="0">
                <a:cs typeface="Calibri"/>
              </a:rPr>
              <a:t>Suggestion: mention that we are keeping a database to contact alums.  gives more accurate transfer numbers, builds network for current students to connect with as they transfer.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3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Suggestion: verbally point out importance of transfer course info in their second term. Keep their eyes on the goal.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20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</a:t>
            </a:r>
            <a:r>
              <a:rPr lang="en-US" dirty="0" err="1"/>
              <a:t>canada</a:t>
            </a:r>
            <a:r>
              <a:rPr lang="en-US" baseline="0" dirty="0"/>
              <a:t> alums so they host the visiting students.  Conversations have strong impact on our students.</a:t>
            </a:r>
          </a:p>
          <a:p>
            <a:r>
              <a:rPr lang="en-US" dirty="0">
                <a:cs typeface="Calibri"/>
              </a:rPr>
              <a:t>Suggestion: if too many slides, delete this one b/c this audience is familiar with this. Give info verbally with previous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33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7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Delete for this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7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Yearly goals are based on values in GANAS grant.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2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16% of students complete their degree/certificate in 3 years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52% of students complete their degree/certificate in 6 years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Students on average are attempting 118 units before earning a 60-unit Associate’s Degree</a:t>
            </a:r>
          </a:p>
          <a:p>
            <a:pPr marL="0" indent="0" fontAlgn="base">
              <a:buNone/>
            </a:pPr>
            <a:r>
              <a:rPr lang="en-US" sz="1200" dirty="0"/>
              <a:t>College students are more likely to complete a degree efficiently if they: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Choose an “Area of Interest”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Develop an academic plan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 Follow a roadmap of the courses they need to take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Receive guidance and support to help them stay on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32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pillar: clear curricular pathways.  Learning community of bundled Math 225, English 100, and Student Success Course.  Cohesive scheduling</a:t>
            </a:r>
            <a:r>
              <a:rPr lang="en-US" baseline="0" dirty="0"/>
              <a:t> and enrollment.</a:t>
            </a:r>
          </a:p>
          <a:p>
            <a:r>
              <a:rPr lang="en-US" dirty="0">
                <a:cs typeface="Calibri"/>
              </a:rPr>
              <a:t>Suggestion: change the left figure to be direct texts, with just the 3 terms of activities.  It's not really legible in this format, and this committee will want the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8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Five day is now four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3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Five day is now four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Five day is now four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9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b. Speaker series</a:t>
            </a:r>
          </a:p>
          <a:p>
            <a:r>
              <a:rPr lang="en-US" dirty="0"/>
              <a:t>c. Internships </a:t>
            </a:r>
            <a:r>
              <a:rPr lang="mr-IN" dirty="0"/>
              <a:t>–</a:t>
            </a:r>
            <a:r>
              <a:rPr lang="en-US" dirty="0"/>
              <a:t> help with finding, applying</a:t>
            </a:r>
            <a:r>
              <a:rPr lang="en-US" baseline="0" dirty="0"/>
              <a:t> for them; prep session in late May to teach student how to maximize their experience.</a:t>
            </a:r>
          </a:p>
          <a:p>
            <a:r>
              <a:rPr lang="en-US" dirty="0">
                <a:cs typeface="Calibri"/>
              </a:rPr>
              <a:t>Suggestion: point out how this aspect could/should be expanded to include all majors, not just STEM. Needs support from college.</a:t>
            </a:r>
          </a:p>
          <a:p>
            <a:r>
              <a:rPr lang="en-US" dirty="0">
                <a:cs typeface="Calibri"/>
              </a:rPr>
              <a:t>Also addresses Student Voices request for more career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50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16% of students complete their degree/certificate in 3 years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52% of students complete their degree/certificate in 6 years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Students on average are attempting 118 units before earning a 60-unit Associate’s Degree</a:t>
            </a:r>
          </a:p>
          <a:p>
            <a:pPr marL="0" indent="0" fontAlgn="base">
              <a:buNone/>
            </a:pPr>
            <a:r>
              <a:rPr lang="en-US" sz="1200" dirty="0"/>
              <a:t>College students are more likely to complete a degree efficiently if they: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Choose an “Area of Interest”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Develop an academic plan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 Follow a roadmap of the courses they need to take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1200" dirty="0"/>
              <a:t>Receive guidance and support to help them stay on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EEBD-6459-D049-9643-2AFB17A00A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9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7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9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4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6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C94A-04A7-4A6F-B56F-B7AC623D91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3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DC94A-04A7-4A6F-B56F-B7AC623D9133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E4E2F-DF79-492B-8AFF-7F05D31C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/>
        </p:nvSpPr>
        <p:spPr>
          <a:xfrm rot="13885380">
            <a:off x="2790214" y="1080125"/>
            <a:ext cx="4786120" cy="4163542"/>
          </a:xfrm>
          <a:prstGeom prst="rtTriangle">
            <a:avLst/>
          </a:prstGeom>
          <a:solidFill>
            <a:srgbClr val="20542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80605">
            <a:off x="2176351" y="213977"/>
            <a:ext cx="3979147" cy="7868047"/>
          </a:xfrm>
          <a:prstGeom prst="rect">
            <a:avLst/>
          </a:prstGeom>
        </p:spPr>
      </p:pic>
      <p:sp>
        <p:nvSpPr>
          <p:cNvPr id="15" name="Right Triangle 14"/>
          <p:cNvSpPr/>
          <p:nvPr/>
        </p:nvSpPr>
        <p:spPr>
          <a:xfrm rot="13661003" flipH="1" flipV="1">
            <a:off x="9703271" y="1017781"/>
            <a:ext cx="5064079" cy="4692751"/>
          </a:xfrm>
          <a:prstGeom prst="rtTriangle">
            <a:avLst/>
          </a:prstGeom>
          <a:solidFill>
            <a:srgbClr val="205421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208917" cy="591466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18" name="Right Triangle 17"/>
          <p:cNvSpPr/>
          <p:nvPr/>
        </p:nvSpPr>
        <p:spPr>
          <a:xfrm rot="19058162" flipH="1" flipV="1">
            <a:off x="4755984" y="3040160"/>
            <a:ext cx="6318380" cy="5765675"/>
          </a:xfrm>
          <a:prstGeom prst="rtTriangle">
            <a:avLst/>
          </a:prstGeom>
          <a:solidFill>
            <a:srgbClr val="205421"/>
          </a:solidFill>
          <a:ln>
            <a:solidFill>
              <a:schemeClr val="accent1">
                <a:shade val="50000"/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rot="18990601">
            <a:off x="4875089" y="-2922658"/>
            <a:ext cx="6157670" cy="5817686"/>
          </a:xfrm>
          <a:prstGeom prst="rtTriangle">
            <a:avLst/>
          </a:prstGeom>
          <a:solidFill>
            <a:srgbClr val="205421"/>
          </a:solidFill>
          <a:ln>
            <a:solidFill>
              <a:schemeClr val="accent1">
                <a:shade val="5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2655" y="5119799"/>
            <a:ext cx="418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othic720 Lt BT" panose="020C0403020203020204" pitchFamily="34" charset="0"/>
              </a:rPr>
              <a:t>May 1, 2019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2905" y="1506570"/>
            <a:ext cx="499220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/>
                <a:solidFill>
                  <a:schemeClr val="bg1"/>
                </a:solidFill>
                <a:latin typeface="Gothic725 Blk BT" panose="020B0804020203020204" pitchFamily="34" charset="0"/>
              </a:rPr>
              <a:t>Strategic Enrollment: </a:t>
            </a:r>
          </a:p>
          <a:p>
            <a:r>
              <a:rPr lang="en-US" sz="4000" b="1" dirty="0">
                <a:ln/>
                <a:solidFill>
                  <a:schemeClr val="bg1"/>
                </a:solidFill>
                <a:latin typeface="Gothic725 Blk BT" panose="020B0804020203020204" pitchFamily="34" charset="0"/>
              </a:rPr>
              <a:t>Science &amp; Technology</a:t>
            </a:r>
          </a:p>
          <a:p>
            <a:r>
              <a:rPr lang="en-US" sz="4000" b="1" dirty="0">
                <a:ln/>
                <a:solidFill>
                  <a:schemeClr val="bg1"/>
                </a:solidFill>
                <a:latin typeface="Gothic725 Blk BT" panose="020B0804020203020204" pitchFamily="34" charset="0"/>
              </a:rPr>
              <a:t>Programs and </a:t>
            </a:r>
          </a:p>
          <a:p>
            <a:r>
              <a:rPr lang="en-US" sz="4000" b="1" dirty="0">
                <a:ln/>
                <a:solidFill>
                  <a:schemeClr val="bg1"/>
                </a:solidFill>
                <a:latin typeface="Gothic725 Blk BT" panose="020B0804020203020204" pitchFamily="34" charset="0"/>
              </a:rPr>
              <a:t>Services</a:t>
            </a:r>
            <a:endParaRPr lang="en-US" sz="4000" b="1" cap="none" spc="0" dirty="0">
              <a:ln/>
              <a:solidFill>
                <a:schemeClr val="bg1"/>
              </a:solidFill>
              <a:effectLst/>
              <a:latin typeface="Gothic725 Blk BT" panose="020B0804020203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0" y="333960"/>
            <a:ext cx="3225118" cy="754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980">
            <a:off x="8288036" y="1587231"/>
            <a:ext cx="3672880" cy="2451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5143952" y="1749805"/>
            <a:ext cx="3880627" cy="2587084"/>
          </a:xfrm>
          <a:prstGeom prst="rect">
            <a:avLst/>
          </a:prstGeom>
          <a:solidFill>
            <a:srgbClr val="FFFFFF">
              <a:shade val="85000"/>
            </a:srgbClr>
          </a:solidFill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380994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2845" y="-175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STEM Academy: Persistence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13263"/>
              </p:ext>
            </p:extLst>
          </p:nvPr>
        </p:nvGraphicFramePr>
        <p:xfrm>
          <a:off x="950216" y="1371931"/>
          <a:ext cx="1046284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5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50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41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Enrollment </a:t>
                      </a:r>
                      <a:r>
                        <a:rPr lang="en-US" sz="2400" baseline="0" dirty="0"/>
                        <a:t>Status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Participation/Goal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Staffing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EPIC</a:t>
                      </a:r>
                      <a:r>
                        <a:rPr lang="en-US" sz="2400" baseline="0" dirty="0"/>
                        <a:t> &amp; Tutoring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Continuing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275/100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EPIC Coordinator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STEM Counseling</a:t>
                      </a:r>
                      <a:r>
                        <a:rPr lang="en-US" sz="2400" baseline="0" dirty="0"/>
                        <a:t> &amp; Retention Activities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Continuing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100</a:t>
                      </a:r>
                      <a:r>
                        <a:rPr lang="en-US" sz="2400" baseline="0" dirty="0"/>
                        <a:t> students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Retention</a:t>
                      </a:r>
                      <a:r>
                        <a:rPr lang="en-US" sz="2400" baseline="0" dirty="0"/>
                        <a:t> Specialist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Shadow</a:t>
                      </a:r>
                      <a:r>
                        <a:rPr lang="en-US" sz="2400" baseline="0" dirty="0"/>
                        <a:t> Program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Continuing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18/25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Retention</a:t>
                      </a:r>
                      <a:r>
                        <a:rPr lang="en-US" sz="2400" baseline="0" dirty="0"/>
                        <a:t> Specialist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Internships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Continuing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53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Retention Specialist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Conferences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Continuing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~30</a:t>
                      </a:r>
                      <a:r>
                        <a:rPr lang="en-US" sz="2400" baseline="0" dirty="0"/>
                        <a:t> students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Retention</a:t>
                      </a:r>
                      <a:r>
                        <a:rPr lang="en-US" sz="2400" baseline="0" dirty="0"/>
                        <a:t> Specialist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42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064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+mn-lt"/>
              </a:rPr>
              <a:t>Helping Students PERSIST in STEM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4140" y="993422"/>
            <a:ext cx="6381460" cy="45788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EPIC Supplemental Instruction</a:t>
            </a:r>
          </a:p>
          <a:p>
            <a:pPr marL="0" indent="0">
              <a:buNone/>
            </a:pPr>
            <a:r>
              <a:rPr lang="en-US" sz="3600" dirty="0"/>
              <a:t>	 and Peer Tutoring</a:t>
            </a:r>
          </a:p>
          <a:p>
            <a:pPr marL="0" indent="0">
              <a:buNone/>
            </a:pPr>
            <a:r>
              <a:rPr lang="en-US" sz="3600" dirty="0"/>
              <a:t>	</a:t>
            </a: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271476"/>
              </p:ext>
            </p:extLst>
          </p:nvPr>
        </p:nvGraphicFramePr>
        <p:xfrm>
          <a:off x="6705600" y="1279792"/>
          <a:ext cx="5339644" cy="429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188348"/>
              </p:ext>
            </p:extLst>
          </p:nvPr>
        </p:nvGraphicFramePr>
        <p:xfrm>
          <a:off x="324140" y="2246489"/>
          <a:ext cx="6381460" cy="332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836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4332" y="9116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Dedicated STEM Counseling and Retention Activities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2538712"/>
            <a:ext cx="10367865" cy="347830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Students meet with STEM Counselor periodically to monitor progress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Retention activities keep students on track:</a:t>
            </a:r>
            <a:endParaRPr lang="en-US" dirty="0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/>
              <a:t>“Early Alerts”</a:t>
            </a:r>
            <a:endParaRPr lang="en-US" sz="4000" dirty="0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/>
              <a:t>“Ask Me Anything”, Drop In Hours</a:t>
            </a:r>
            <a:endParaRPr lang="en-US" sz="4000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Workshops on time management and study skills</a:t>
            </a:r>
            <a:endParaRPr lang="en-US" sz="4400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AutoShape 6" descr="Image result for sacnas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Image result for women in tech summ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0" y="1"/>
            <a:ext cx="12192000" cy="728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Helping Students PERSIST  in STEM</a:t>
            </a:r>
          </a:p>
        </p:txBody>
      </p:sp>
    </p:spTree>
    <p:extLst>
      <p:ext uri="{BB962C8B-B14F-4D97-AF65-F5344CB8AC3E}">
        <p14:creationId xmlns:p14="http://schemas.microsoft.com/office/powerpoint/2010/main" val="1787025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55798" y="82877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Internships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355797" y="1884794"/>
            <a:ext cx="3111975" cy="1217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53 students placed in 2017-2018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12" name="AutoShape 6" descr="Image result for sacnas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Image result for women in tech summ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itle 5"/>
          <p:cNvSpPr txBox="1">
            <a:spLocks/>
          </p:cNvSpPr>
          <p:nvPr/>
        </p:nvSpPr>
        <p:spPr>
          <a:xfrm>
            <a:off x="0" y="1"/>
            <a:ext cx="12164028" cy="670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Helping Students PERSIST in 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4089" y="958444"/>
            <a:ext cx="3603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Job Shadowing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80" y="1880801"/>
            <a:ext cx="3167485" cy="23756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64" y="3099815"/>
            <a:ext cx="4459111" cy="25082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320" y="814721"/>
            <a:ext cx="2845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STEM Clubs</a:t>
            </a:r>
            <a:endParaRPr lang="en-US" sz="4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7" y="2372883"/>
            <a:ext cx="2408366" cy="32111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438764" y="4256550"/>
            <a:ext cx="3732753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dirty="0"/>
              <a:t>18 Students at 8 Companies </a:t>
            </a:r>
          </a:p>
          <a:p>
            <a:r>
              <a:rPr lang="en-US" sz="2400" dirty="0"/>
              <a:t>Spring Break 2019</a:t>
            </a:r>
            <a:endParaRPr lang="en-US" sz="2400" dirty="0"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627" y="1423129"/>
            <a:ext cx="300845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STEM Clubs include: Math,</a:t>
            </a:r>
          </a:p>
          <a:p>
            <a:r>
              <a:rPr lang="en-US" dirty="0"/>
              <a:t> Astronomy, Engineering, </a:t>
            </a:r>
          </a:p>
          <a:p>
            <a:r>
              <a:rPr lang="en-US" dirty="0"/>
              <a:t>Women in STEM, Pre-Med</a:t>
            </a:r>
          </a:p>
        </p:txBody>
      </p:sp>
    </p:spTree>
    <p:extLst>
      <p:ext uri="{BB962C8B-B14F-4D97-AF65-F5344CB8AC3E}">
        <p14:creationId xmlns:p14="http://schemas.microsoft.com/office/powerpoint/2010/main" val="149280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Conferences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7975" y="1346921"/>
            <a:ext cx="5788025" cy="121734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students attend and present research internship results at professional conferences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Faculty, staff coaching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Image result for ASE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63" y="312738"/>
            <a:ext cx="2077571" cy="210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at Minds in ST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50771"/>
            <a:ext cx="3294355" cy="130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Image result for sacnas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055" y="2549907"/>
            <a:ext cx="2924175" cy="1562100"/>
          </a:xfrm>
          <a:prstGeom prst="rect">
            <a:avLst/>
          </a:prstGeom>
        </p:spPr>
      </p:pic>
      <p:sp>
        <p:nvSpPr>
          <p:cNvPr id="14" name="AutoShape 8" descr="Image result for women in tech summ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745" y="4341643"/>
            <a:ext cx="3733800" cy="1228725"/>
          </a:xfrm>
          <a:prstGeom prst="rect">
            <a:avLst/>
          </a:prstGeom>
        </p:spPr>
      </p:pic>
      <p:pic>
        <p:nvPicPr>
          <p:cNvPr id="1033" name="757F83A4-14DA-493D-9760-05BB5ABE2B9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7" y="3032449"/>
            <a:ext cx="3218703" cy="241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18" y="3032449"/>
            <a:ext cx="3218702" cy="2414027"/>
          </a:xfrm>
          <a:prstGeom prst="rect">
            <a:avLst/>
          </a:prstGeom>
        </p:spPr>
      </p:pic>
      <p:sp>
        <p:nvSpPr>
          <p:cNvPr id="17" name="Title 5"/>
          <p:cNvSpPr txBox="1">
            <a:spLocks/>
          </p:cNvSpPr>
          <p:nvPr/>
        </p:nvSpPr>
        <p:spPr>
          <a:xfrm>
            <a:off x="0" y="1"/>
            <a:ext cx="9386416" cy="670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Helping Students PERSIST in STEM</a:t>
            </a:r>
          </a:p>
        </p:txBody>
      </p:sp>
    </p:spTree>
    <p:extLst>
      <p:ext uri="{BB962C8B-B14F-4D97-AF65-F5344CB8AC3E}">
        <p14:creationId xmlns:p14="http://schemas.microsoft.com/office/powerpoint/2010/main" val="420626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2845" y="-175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STEM Academy: Completion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613594"/>
              </p:ext>
            </p:extLst>
          </p:nvPr>
        </p:nvGraphicFramePr>
        <p:xfrm>
          <a:off x="912845" y="1308046"/>
          <a:ext cx="1051560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1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6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Enrollment </a:t>
                      </a:r>
                      <a:r>
                        <a:rPr lang="en-US" sz="2400" baseline="0" dirty="0"/>
                        <a:t>Status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Participation/Goal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Staffing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Transfer</a:t>
                      </a:r>
                      <a:r>
                        <a:rPr lang="en-US" sz="2400" baseline="0" dirty="0"/>
                        <a:t> Support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Continuing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68/100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STEM</a:t>
                      </a:r>
                      <a:r>
                        <a:rPr lang="en-US" sz="2400" baseline="0" dirty="0"/>
                        <a:t> Counselor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University 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Continuing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59/100</a:t>
                      </a:r>
                      <a:r>
                        <a:rPr lang="en-US" sz="2400" baseline="0" dirty="0"/>
                        <a:t> students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University</a:t>
                      </a:r>
                      <a:r>
                        <a:rPr lang="en-US" sz="2400" baseline="0" dirty="0"/>
                        <a:t> Relations Manager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“Warm</a:t>
                      </a:r>
                      <a:r>
                        <a:rPr lang="en-US" sz="2400" baseline="0" dirty="0"/>
                        <a:t> Hand-Off”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Transferring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68/100</a:t>
                      </a:r>
                      <a:r>
                        <a:rPr lang="en-US" sz="2400" baseline="0" dirty="0"/>
                        <a:t> students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University Relations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712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4332" y="9116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Dedicated Transfer Support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199" y="2205607"/>
            <a:ext cx="10367865" cy="347830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Honors Transfer Essentials course for second-term students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University Trips allow students to explore target universities</a:t>
            </a:r>
            <a:endParaRPr lang="en-US" sz="4000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Two-day STEM 3 workshop helps students apply to transfer </a:t>
            </a:r>
            <a:endParaRPr lang="en-US" sz="400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AutoShape 6" descr="Image result for sacnas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Image result for women in tech summ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0" y="1"/>
            <a:ext cx="12192000" cy="728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Helping Students COMPLETE/TRANSFER  in STEM</a:t>
            </a:r>
          </a:p>
        </p:txBody>
      </p:sp>
    </p:spTree>
    <p:extLst>
      <p:ext uri="{BB962C8B-B14F-4D97-AF65-F5344CB8AC3E}">
        <p14:creationId xmlns:p14="http://schemas.microsoft.com/office/powerpoint/2010/main" val="109222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37146" y="781560"/>
            <a:ext cx="3953256" cy="966689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University Visits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2974" y="1633337"/>
            <a:ext cx="6681019" cy="158715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Arial" panose="05000000000000000000" pitchFamily="2" charset="2"/>
              <a:buChar char="•"/>
            </a:pPr>
            <a:r>
              <a:rPr lang="en-US" dirty="0"/>
              <a:t>5-6 STEM-focused visits to universities per semester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Pre-trip workshops to prepare students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cs typeface="Calibri"/>
              </a:rPr>
              <a:t>Participation challenges due to student availability</a:t>
            </a:r>
          </a:p>
          <a:p>
            <a:endParaRPr lang="en-US" dirty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9" y="3214985"/>
            <a:ext cx="3235389" cy="242654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59" y="197949"/>
            <a:ext cx="4244877" cy="54859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5" y="3214985"/>
            <a:ext cx="3218024" cy="2413518"/>
          </a:xfrm>
          <a:prstGeom prst="rect">
            <a:avLst/>
          </a:prstGeom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1" y="0"/>
            <a:ext cx="7620000" cy="8964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+mn-lt"/>
              </a:rPr>
              <a:t>Helping Students COMPLETE/TRANSFER in STEM</a:t>
            </a:r>
          </a:p>
        </p:txBody>
      </p:sp>
    </p:spTree>
    <p:extLst>
      <p:ext uri="{BB962C8B-B14F-4D97-AF65-F5344CB8AC3E}">
        <p14:creationId xmlns:p14="http://schemas.microsoft.com/office/powerpoint/2010/main" val="3341063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4332" y="911626"/>
            <a:ext cx="10515600" cy="98490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Warm-Hand Off</a:t>
            </a:r>
          </a:p>
        </p:txBody>
      </p:sp>
      <p:sp>
        <p:nvSpPr>
          <p:cNvPr id="12" name="AutoShape 6" descr="Image result for sacnas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Image result for women in tech summ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0" y="1"/>
            <a:ext cx="12192000" cy="728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Helping Students COMPLETE/TRANSFER  in STEM</a:t>
            </a:r>
          </a:p>
        </p:txBody>
      </p:sp>
      <p:graphicFrame>
        <p:nvGraphicFramePr>
          <p:cNvPr id="13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3227671"/>
              </p:ext>
            </p:extLst>
          </p:nvPr>
        </p:nvGraphicFramePr>
        <p:xfrm>
          <a:off x="762911" y="1683318"/>
          <a:ext cx="473004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585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Top 4-Year Universities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# of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030">
                <a:tc>
                  <a:txBody>
                    <a:bodyPr/>
                    <a:lstStyle/>
                    <a:p>
                      <a:r>
                        <a:rPr lang="en-US" sz="2400" dirty="0"/>
                        <a:t>UC Davis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030">
                <a:tc>
                  <a:txBody>
                    <a:bodyPr/>
                    <a:lstStyle/>
                    <a:p>
                      <a:r>
                        <a:rPr lang="en-US" sz="2400" dirty="0"/>
                        <a:t>SFSU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030">
                <a:tc>
                  <a:txBody>
                    <a:bodyPr/>
                    <a:lstStyle/>
                    <a:p>
                      <a:r>
                        <a:rPr lang="en-US" sz="2400" dirty="0"/>
                        <a:t>UC</a:t>
                      </a:r>
                      <a:r>
                        <a:rPr lang="en-US" sz="2400" baseline="0" dirty="0"/>
                        <a:t> San Diego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030">
                <a:tc>
                  <a:txBody>
                    <a:bodyPr/>
                    <a:lstStyle/>
                    <a:p>
                      <a:r>
                        <a:rPr lang="en-US" sz="2400" dirty="0"/>
                        <a:t>UC Santa Cruz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030">
                <a:tc>
                  <a:txBody>
                    <a:bodyPr/>
                    <a:lstStyle/>
                    <a:p>
                      <a:r>
                        <a:rPr lang="en-US" sz="2400" dirty="0"/>
                        <a:t>Cal Poly/SLO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1030">
                <a:tc>
                  <a:txBody>
                    <a:bodyPr/>
                    <a:lstStyle/>
                    <a:p>
                      <a:r>
                        <a:rPr lang="en-US" sz="2400" dirty="0"/>
                        <a:t>SJSU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1030">
                <a:tc>
                  <a:txBody>
                    <a:bodyPr/>
                    <a:lstStyle/>
                    <a:p>
                      <a:r>
                        <a:rPr lang="en-US" sz="2400" dirty="0"/>
                        <a:t>UC Berkeley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5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5585850"/>
              </p:ext>
            </p:extLst>
          </p:nvPr>
        </p:nvGraphicFramePr>
        <p:xfrm>
          <a:off x="6237434" y="1683990"/>
          <a:ext cx="517877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1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Top Majors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Computer Science/Software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Biology/Biochemistry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04969" y="5019052"/>
            <a:ext cx="5187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Confirmed 2018 Transfers = 68 students</a:t>
            </a:r>
          </a:p>
        </p:txBody>
      </p:sp>
    </p:spTree>
    <p:extLst>
      <p:ext uri="{BB962C8B-B14F-4D97-AF65-F5344CB8AC3E}">
        <p14:creationId xmlns:p14="http://schemas.microsoft.com/office/powerpoint/2010/main" val="2314526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34377"/>
            <a:ext cx="10515600" cy="98631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STEM Center Success Stories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857" y="3555492"/>
            <a:ext cx="52521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Tamara Dorian, Burlingame HS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Now: UCSC (Computer Science)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dirty="0"/>
              <a:t> “The STEM Center campus tours and transfer days allowed me to fall in love with the UCSC campus”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t="6165" r="34317" b="37777"/>
          <a:stretch/>
        </p:blipFill>
        <p:spPr>
          <a:xfrm>
            <a:off x="1631124" y="1208340"/>
            <a:ext cx="2751526" cy="2340997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1" t="6649" r="30656" b="41171"/>
          <a:stretch/>
        </p:blipFill>
        <p:spPr>
          <a:xfrm>
            <a:off x="7818817" y="1181533"/>
            <a:ext cx="2104108" cy="2317510"/>
          </a:xfrm>
        </p:spPr>
      </p:pic>
      <p:sp>
        <p:nvSpPr>
          <p:cNvPr id="11" name="TextBox 10"/>
          <p:cNvSpPr txBox="1"/>
          <p:nvPr/>
        </p:nvSpPr>
        <p:spPr>
          <a:xfrm>
            <a:off x="6475095" y="3532467"/>
            <a:ext cx="524067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Oskar Granados, Woodside HS 2003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Now: UCSD (Electrical Engineering)</a:t>
            </a:r>
          </a:p>
          <a:p>
            <a:endParaRPr lang="en-US" sz="2000" dirty="0"/>
          </a:p>
          <a:p>
            <a:r>
              <a:rPr lang="en-US" sz="2400" dirty="0"/>
              <a:t>“The STEM Center helped me integrate </a:t>
            </a:r>
          </a:p>
          <a:p>
            <a:r>
              <a:rPr lang="en-US" sz="2400" dirty="0"/>
              <a:t>into engineering by providing me with </a:t>
            </a:r>
          </a:p>
          <a:p>
            <a:r>
              <a:rPr lang="en-US" sz="2400" dirty="0"/>
              <a:t>support and opportunities</a:t>
            </a:r>
            <a:r>
              <a:rPr lang="en-US" sz="2000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3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2845" y="-175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Science &amp; Technology Division – Degrees &amp; Certificates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242" y="1446877"/>
            <a:ext cx="6026906" cy="310854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cs typeface="Calibri"/>
              </a:rPr>
              <a:t>5 Certificates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2 AA Degrees</a:t>
            </a:r>
            <a:endParaRPr lang="en-US" sz="2800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8 AS Degrees</a:t>
            </a:r>
            <a:endParaRPr lang="en-US" sz="2800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6 AS-T Degrees</a:t>
            </a:r>
            <a:endParaRPr lang="en-US" sz="2800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STEM Majors: Biology, Chemistry, 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Earth Science, Math, Physics, Computer 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Science, Engineering</a:t>
            </a:r>
            <a:endParaRPr lang="en-US" sz="2800" dirty="0"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0711" y="4511766"/>
            <a:ext cx="8027911" cy="1384995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STEM Academy </a:t>
            </a:r>
            <a:r>
              <a:rPr lang="en-US" sz="2800" dirty="0"/>
              <a:t>is comprised of grant-funded activities that are designed to promote recruitment, persistence and transfer in STEM Majors</a:t>
            </a: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09" y="1294011"/>
            <a:ext cx="4031903" cy="2687935"/>
          </a:xfrm>
        </p:spPr>
      </p:pic>
    </p:spTree>
    <p:extLst>
      <p:ext uri="{BB962C8B-B14F-4D97-AF65-F5344CB8AC3E}">
        <p14:creationId xmlns:p14="http://schemas.microsoft.com/office/powerpoint/2010/main" val="261432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6" descr="409055_10150525061043702_283125600_n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2" t="24093" r="6500" b="29676"/>
          <a:stretch/>
        </p:blipFill>
        <p:spPr>
          <a:xfrm>
            <a:off x="1996479" y="48637"/>
            <a:ext cx="6976989" cy="5866025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6147320" y="769776"/>
            <a:ext cx="2073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Thank You!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8527" y="771082"/>
            <a:ext cx="2867452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STEM Center Staff</a:t>
            </a:r>
          </a:p>
          <a:p>
            <a:endParaRPr lang="en-US" dirty="0"/>
          </a:p>
          <a:p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Georganne Morin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Cathy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Lipe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Marcella Grant</a:t>
            </a: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Gonzalo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Arrizon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Josue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Alcarez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Sally Heath</a:t>
            </a:r>
          </a:p>
          <a:p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Rance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Bobo</a:t>
            </a: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Sandra Rodriguez</a:t>
            </a: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Milena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Angelova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Maggie Baez</a:t>
            </a:r>
          </a:p>
        </p:txBody>
      </p:sp>
    </p:spTree>
    <p:extLst>
      <p:ext uri="{BB962C8B-B14F-4D97-AF65-F5344CB8AC3E}">
        <p14:creationId xmlns:p14="http://schemas.microsoft.com/office/powerpoint/2010/main" val="151075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5895" y="1878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STEM: Enrollment Management Goals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012546"/>
              </p:ext>
            </p:extLst>
          </p:nvPr>
        </p:nvGraphicFramePr>
        <p:xfrm>
          <a:off x="1077140" y="1513363"/>
          <a:ext cx="8857081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3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77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11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11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Yearly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Enrollment</a:t>
                      </a:r>
                      <a:r>
                        <a:rPr lang="en-US" b="1" baseline="0" dirty="0"/>
                        <a:t> </a:t>
                      </a:r>
                      <a:r>
                        <a:rPr lang="en-US" baseline="0" dirty="0"/>
                        <a:t>in Transfer-Level STEM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Retention</a:t>
                      </a:r>
                      <a:r>
                        <a:rPr lang="en-US" b="1" baseline="0" dirty="0"/>
                        <a:t> </a:t>
                      </a:r>
                      <a:r>
                        <a:rPr lang="en-US" baseline="0" dirty="0"/>
                        <a:t>Rate in Transfer-Level STEM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Success</a:t>
                      </a:r>
                      <a:r>
                        <a:rPr lang="en-US" dirty="0"/>
                        <a:t> Rate in</a:t>
                      </a:r>
                      <a:r>
                        <a:rPr lang="en-US" baseline="0" dirty="0"/>
                        <a:t> Transfer-Level STEM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Transfer</a:t>
                      </a:r>
                      <a:r>
                        <a:rPr lang="en-US" baseline="0" dirty="0"/>
                        <a:t> in STEM Majors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04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8978" y="-4662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STEM Academy Recruitment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796745"/>
              </p:ext>
            </p:extLst>
          </p:nvPr>
        </p:nvGraphicFramePr>
        <p:xfrm>
          <a:off x="1285379" y="998734"/>
          <a:ext cx="942777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4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0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497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Enrollment </a:t>
                      </a:r>
                      <a:r>
                        <a:rPr lang="en-US" sz="2400" baseline="0" dirty="0"/>
                        <a:t>Status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Participation/Goal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Staffing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High School Outreach &amp; First Year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Incoming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66/75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STEM Retention Specialist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STEM Explorers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Incoming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66/75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STEM</a:t>
                      </a:r>
                      <a:r>
                        <a:rPr lang="en-US" sz="2400" baseline="0" dirty="0"/>
                        <a:t> Retention Specialist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STEM Speaker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Continuing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73/100 students</a:t>
                      </a:r>
                      <a:r>
                        <a:rPr lang="en-US" sz="2400" baseline="0" dirty="0"/>
                        <a:t> per session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STEM University Relations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84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7860" y="1053891"/>
            <a:ext cx="7937381" cy="13255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/>
              </a:rPr>
              <a:t>First Year STEM Pathway Courses:</a:t>
            </a:r>
            <a:r>
              <a:rPr lang="en-US" sz="4000" dirty="0">
                <a:latin typeface="+mn-lt"/>
                <a:cs typeface="Arial" pitchFamily="34" charset="0"/>
              </a:rPr>
              <a:t/>
            </a:r>
            <a:br>
              <a:rPr lang="en-US" sz="4000" dirty="0">
                <a:latin typeface="+mn-lt"/>
                <a:cs typeface="Arial" pitchFamily="34" charset="0"/>
              </a:rPr>
            </a:b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/>
              </a:rPr>
              <a:t>Pilot Cohort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90443" y="2379454"/>
            <a:ext cx="5008743" cy="2775237"/>
          </a:xfrm>
        </p:spPr>
        <p:txBody>
          <a:bodyPr/>
          <a:lstStyle/>
          <a:p>
            <a:pPr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Guide students in registering for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400" dirty="0"/>
              <a:t>    foundational STEM classes</a:t>
            </a:r>
          </a:p>
          <a:p>
            <a:pPr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Steer students to relevant college 	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400" dirty="0"/>
              <a:t>    resources</a:t>
            </a:r>
          </a:p>
          <a:p>
            <a:pPr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Create cohorts of students to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400" dirty="0"/>
              <a:t>    promote interconnectedness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5" descr="HPIM377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724062" y="2382100"/>
            <a:ext cx="3570186" cy="2685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76" y="-72798"/>
            <a:ext cx="2761508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69684" y="0"/>
            <a:ext cx="902231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RECRUITING STEM Students</a:t>
            </a:r>
          </a:p>
        </p:txBody>
      </p:sp>
    </p:spTree>
    <p:extLst>
      <p:ext uri="{BB962C8B-B14F-4D97-AF65-F5344CB8AC3E}">
        <p14:creationId xmlns:p14="http://schemas.microsoft.com/office/powerpoint/2010/main" val="324927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7203" y="749490"/>
            <a:ext cx="10384489" cy="9176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Lessons Learned from the Pilot Cohort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47171" y="1720289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LIMITATIONS:</a:t>
            </a:r>
            <a:endParaRPr lang="en-US" dirty="0">
              <a:cs typeface="Calibri"/>
            </a:endParaRPr>
          </a:p>
          <a:p>
            <a:pPr>
              <a:buFont typeface="Wingdings,Sans-Serif"/>
              <a:buChar char="Ø"/>
            </a:pPr>
            <a:r>
              <a:rPr lang="en-US" dirty="0"/>
              <a:t>Low participation by end of cohort (~6 students)</a:t>
            </a:r>
            <a:endParaRPr lang="en-US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Unable to cohort courses with one or very few sections</a:t>
            </a:r>
            <a:endParaRPr lang="en-US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Restricted to first year</a:t>
            </a:r>
            <a:endParaRPr lang="en-US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cs typeface="Calibri"/>
              </a:rPr>
              <a:t>Does not cover a full semester load of courses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0" y="-376139"/>
            <a:ext cx="12192000" cy="942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RECRUITING STEM Students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xmlns="" id="{38732787-1B82-4220-AF37-FC2DC5A769E0}"/>
              </a:ext>
            </a:extLst>
          </p:cNvPr>
          <p:cNvSpPr txBox="1">
            <a:spLocks/>
          </p:cNvSpPr>
          <p:nvPr/>
        </p:nvSpPr>
        <p:spPr>
          <a:xfrm>
            <a:off x="5836926" y="1725205"/>
            <a:ext cx="5279922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CHALLENGES:</a:t>
            </a:r>
            <a:endParaRPr lang="en-US" dirty="0">
              <a:cs typeface="Calibri"/>
            </a:endParaRPr>
          </a:p>
          <a:p>
            <a:pPr>
              <a:buFont typeface="Wingdings,Sans-Serif"/>
              <a:buChar char="Ø"/>
            </a:pPr>
            <a:r>
              <a:rPr lang="en-US" dirty="0"/>
              <a:t>Scheduling challenges for some students prevented participation</a:t>
            </a:r>
            <a:endParaRPr lang="en-US" dirty="0">
              <a:cs typeface="Calibri"/>
            </a:endParaRPr>
          </a:p>
          <a:p>
            <a:pPr>
              <a:buFont typeface="Wingdings,Sans-Serif"/>
              <a:buChar char="Ø"/>
            </a:pPr>
            <a:r>
              <a:rPr lang="en-US" dirty="0"/>
              <a:t>Not clear to students that they were in a cohort</a:t>
            </a:r>
            <a:endParaRPr lang="en-US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Additional coordination required to manage courses with cohort restrictions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8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7203" y="749490"/>
            <a:ext cx="3919780" cy="917689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STEM Explorers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47171" y="1720289"/>
            <a:ext cx="5181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Five-Day Comprehensive “Boot Camp” before fall term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Hands-on STEM workshops led by STEM faculty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Group presentations and      one-on-one meetings with STEM Counselor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Introduction to campus support services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7179"/>
            <a:ext cx="4427376" cy="3320532"/>
          </a:xfrm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0" y="-376139"/>
            <a:ext cx="12192000" cy="942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RECRUITING STEM Students</a:t>
            </a:r>
          </a:p>
        </p:txBody>
      </p:sp>
    </p:spTree>
    <p:extLst>
      <p:ext uri="{BB962C8B-B14F-4D97-AF65-F5344CB8AC3E}">
        <p14:creationId xmlns:p14="http://schemas.microsoft.com/office/powerpoint/2010/main" val="323819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7203" y="749490"/>
            <a:ext cx="10384489" cy="9176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Lessons Learned from STEM Explorers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47171" y="1720289"/>
            <a:ext cx="5181600" cy="41546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,Sans-Serif"/>
              <a:buChar char="Ø"/>
            </a:pPr>
            <a:r>
              <a:rPr lang="en-US" dirty="0"/>
              <a:t>Met 80% of our recruitment goal of 75 students</a:t>
            </a:r>
            <a:endParaRPr lang="en-US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Campus-wide collaboration for a single summer orientation greatly boosted participation</a:t>
            </a:r>
            <a:endParaRPr lang="en-US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Opportunity for genuine exploration of STEM</a:t>
            </a:r>
            <a:endParaRPr lang="en-US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cs typeface="Calibri"/>
              </a:rPr>
              <a:t>"Late-start explorers" to support students that missed COLTS-Con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0" y="-376139"/>
            <a:ext cx="12192000" cy="942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RECRUITING STEM Students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AF6F60BD-F52E-4834-AC84-B9ABE1A18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037" y="1719119"/>
            <a:ext cx="4428836" cy="33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3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7019" y="712923"/>
            <a:ext cx="7866681" cy="111372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STEM Speaker Series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198" y="1566553"/>
            <a:ext cx="6766249" cy="405783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Features local STEM professionals from diverse backgrounds and educational paths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7-8 weekly sessions per semester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Open to members of the community</a:t>
            </a:r>
          </a:p>
          <a:p>
            <a:pPr>
              <a:buFont typeface="Wingdings,Sans-Serif" panose="05000000000000000000" pitchFamily="2" charset="2"/>
              <a:buChar char="Ø"/>
            </a:pPr>
            <a:r>
              <a:rPr lang="en-US" dirty="0">
                <a:cs typeface="Calibri"/>
              </a:rPr>
              <a:t>Connects students to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internships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cs typeface="Calibri"/>
              </a:rPr>
              <a:t>Now visible online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10" name="Picture 6" descr="Image may contain: 8 people, people smil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68" y="3579218"/>
            <a:ext cx="3182433" cy="212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956" y="56374"/>
            <a:ext cx="3686510" cy="5675286"/>
          </a:xfrm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0" y="56374"/>
            <a:ext cx="8198603" cy="7129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+mn-lt"/>
              </a:rPr>
              <a:t>RECRUITING Students in STEM</a:t>
            </a:r>
          </a:p>
        </p:txBody>
      </p:sp>
    </p:spTree>
    <p:extLst>
      <p:ext uri="{BB962C8B-B14F-4D97-AF65-F5344CB8AC3E}">
        <p14:creationId xmlns:p14="http://schemas.microsoft.com/office/powerpoint/2010/main" val="362526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88110826EE4740AB1377716074A391" ma:contentTypeVersion="9" ma:contentTypeDescription="Create a new document." ma:contentTypeScope="" ma:versionID="165428b6f138b288382c9bc231e3c032">
  <xsd:schema xmlns:xsd="http://www.w3.org/2001/XMLSchema" xmlns:xs="http://www.w3.org/2001/XMLSchema" xmlns:p="http://schemas.microsoft.com/office/2006/metadata/properties" xmlns:ns2="638603cc-33b6-435c-8229-233524036691" xmlns:ns3="bcc384a7-17fd-4509-92ca-c69341870f8d" targetNamespace="http://schemas.microsoft.com/office/2006/metadata/properties" ma:root="true" ma:fieldsID="e256c4ef8b3f4ab7ab821fd4aa5427ba" ns2:_="" ns3:_="">
    <xsd:import namespace="638603cc-33b6-435c-8229-233524036691"/>
    <xsd:import namespace="bcc384a7-17fd-4509-92ca-c69341870f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603cc-33b6-435c-8229-233524036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384a7-17fd-4509-92ca-c69341870f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c384a7-17fd-4509-92ca-c69341870f8d">
      <UserInfo>
        <DisplayName>Rhodes, Carol</DisplayName>
        <AccountId>619</AccountId>
        <AccountType/>
      </UserInfo>
      <UserInfo>
        <DisplayName>Windham, Adam</DisplayName>
        <AccountId>1908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CD7687B-9B1A-4696-8BD5-E4C512905D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82F361-A09E-42C4-8442-C0980D46F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8603cc-33b6-435c-8229-233524036691"/>
    <ds:schemaRef ds:uri="bcc384a7-17fd-4509-92ca-c69341870f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E3296-B719-4431-A0A6-93716ADF041B}">
  <ds:schemaRefs>
    <ds:schemaRef ds:uri="bcc384a7-17fd-4509-92ca-c69341870f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638603cc-33b6-435c-8229-233524036691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4600</TotalTime>
  <Words>1113</Words>
  <Application>Microsoft Office PowerPoint</Application>
  <PresentationFormat>Widescreen</PresentationFormat>
  <Paragraphs>296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Gothic720 Lt BT</vt:lpstr>
      <vt:lpstr>Gothic725 Blk BT</vt:lpstr>
      <vt:lpstr>Mangal</vt:lpstr>
      <vt:lpstr>Times New Roman</vt:lpstr>
      <vt:lpstr>Wingdings</vt:lpstr>
      <vt:lpstr>Wingdings,Sans-Serif</vt:lpstr>
      <vt:lpstr>Office Theme</vt:lpstr>
      <vt:lpstr>PowerPoint Presentation</vt:lpstr>
      <vt:lpstr>Science &amp; Technology Division – Degrees &amp; Certificates</vt:lpstr>
      <vt:lpstr>STEM: Enrollment Management Goals</vt:lpstr>
      <vt:lpstr>STEM Academy Recruitment</vt:lpstr>
      <vt:lpstr>First Year STEM Pathway Courses: Pilot Cohort</vt:lpstr>
      <vt:lpstr>Lessons Learned from the Pilot Cohort</vt:lpstr>
      <vt:lpstr>STEM Explorers</vt:lpstr>
      <vt:lpstr>Lessons Learned from STEM Explorers</vt:lpstr>
      <vt:lpstr>STEM Speaker Series</vt:lpstr>
      <vt:lpstr>STEM Academy: Persistence</vt:lpstr>
      <vt:lpstr>Helping Students PERSIST in STEM</vt:lpstr>
      <vt:lpstr>Dedicated STEM Counseling and Retention Activities</vt:lpstr>
      <vt:lpstr>Internships</vt:lpstr>
      <vt:lpstr>Conferences</vt:lpstr>
      <vt:lpstr>STEM Academy: Completion</vt:lpstr>
      <vt:lpstr>Dedicated Transfer Support</vt:lpstr>
      <vt:lpstr>University Visits</vt:lpstr>
      <vt:lpstr>Warm-Hand Off</vt:lpstr>
      <vt:lpstr>STEM Center Success Stories</vt:lpstr>
      <vt:lpstr>PowerPoint Presentation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Morin, Georganne</dc:creator>
  <cp:lastModifiedBy>Georganne</cp:lastModifiedBy>
  <cp:revision>524</cp:revision>
  <dcterms:created xsi:type="dcterms:W3CDTF">2018-09-24T14:21:19Z</dcterms:created>
  <dcterms:modified xsi:type="dcterms:W3CDTF">2019-05-01T15:44:57Z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0x010100EE88110826EE4740AB1377716074A391</vt:lpwstr>
  </property>
</Properties>
</file>