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57" r:id="rId5"/>
    <p:sldId id="264" r:id="rId6"/>
    <p:sldId id="285" r:id="rId7"/>
    <p:sldId id="286" r:id="rId8"/>
    <p:sldId id="260" r:id="rId9"/>
    <p:sldId id="259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960"/>
    <a:srgbClr val="2B755C"/>
    <a:srgbClr val="6A9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CF6CE-7B6B-46D9-8168-0D4BDBFED00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DF217-3F94-4974-9AEC-1EED83366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39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9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4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B75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0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5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1355-A03B-4706-A86E-56F75632632C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D64A-84B9-4627-B562-203BE69A9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8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690948"/>
            <a:ext cx="9938276" cy="1278063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317960"/>
                </a:solidFill>
              </a:rPr>
              <a:t>Strategic Enrollment </a:t>
            </a:r>
            <a:r>
              <a:rPr lang="en-US" sz="4400" dirty="0" smtClean="0">
                <a:solidFill>
                  <a:srgbClr val="317960"/>
                </a:solidFill>
              </a:rPr>
              <a:t>Management </a:t>
            </a:r>
            <a:br>
              <a:rPr lang="en-US" sz="4400" dirty="0" smtClean="0">
                <a:solidFill>
                  <a:srgbClr val="317960"/>
                </a:solidFill>
              </a:rPr>
            </a:br>
            <a:r>
              <a:rPr lang="en-US" sz="4400" dirty="0" smtClean="0">
                <a:solidFill>
                  <a:srgbClr val="317960"/>
                </a:solidFill>
              </a:rPr>
              <a:t>Committee </a:t>
            </a:r>
            <a:r>
              <a:rPr lang="en-US" sz="4400" dirty="0" smtClean="0">
                <a:solidFill>
                  <a:srgbClr val="317960"/>
                </a:solidFill>
              </a:rPr>
              <a:t>Meeting</a:t>
            </a:r>
            <a:endParaRPr lang="en-US" sz="4400" dirty="0">
              <a:solidFill>
                <a:srgbClr val="3179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156" y="449439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17960"/>
                </a:solidFill>
              </a:rPr>
              <a:t>February 12,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9" y="467287"/>
            <a:ext cx="3164434" cy="14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908084"/>
              </p:ext>
            </p:extLst>
          </p:nvPr>
        </p:nvGraphicFramePr>
        <p:xfrm>
          <a:off x="381000" y="140516"/>
          <a:ext cx="11486607" cy="40983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Increase conversion of K-12 students to Cañada College (via Dual Enrollment, more robust K-14 pathway programs and/or increasing our “take” from Sequoia UHSD).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Develop and strengthen Career Education degrees/certificates that are not available at the other two campuses and/or for which there is excess demand in our service area.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39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194539"/>
              </p:ext>
            </p:extLst>
          </p:nvPr>
        </p:nvGraphicFramePr>
        <p:xfrm>
          <a:off x="381000" y="140516"/>
          <a:ext cx="11486607" cy="32754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Increase conversion of Adult Education and English Language Learners (ESL) to Cañada College degree and certificate programs.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Develop GE/whole programs at the Menlo Park site or other off-campus locations to help with access.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159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189146"/>
              </p:ext>
            </p:extLst>
          </p:nvPr>
        </p:nvGraphicFramePr>
        <p:xfrm>
          <a:off x="381000" y="140516"/>
          <a:ext cx="11486607" cy="31839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Implement Guided Pathways Initiatives related to aligning student supports to clear</a:t>
                      </a:r>
                      <a:r>
                        <a:rPr lang="en-US" sz="1800" baseline="0" dirty="0" smtClean="0"/>
                        <a:t> programs of study: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Interest Area</a:t>
                      </a:r>
                      <a:r>
                        <a:rPr lang="en-US" sz="1800" dirty="0" smtClean="0"/>
                        <a:t> Success Teams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First Year Experience</a:t>
                      </a:r>
                      <a:r>
                        <a:rPr lang="en-US" sz="1800" baseline="0" dirty="0" smtClean="0"/>
                        <a:t> programs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Opportunities for Career Exploration, work-based learning and job placement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41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198425"/>
              </p:ext>
            </p:extLst>
          </p:nvPr>
        </p:nvGraphicFramePr>
        <p:xfrm>
          <a:off x="381000" y="140516"/>
          <a:ext cx="11486607" cy="20867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Strengthen the College’s “brand” among residents in our service area by strengthening our signature programs and outcomes.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588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understanding student strategies related to withdrawing and repeating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Strategic Enrollment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583961"/>
            <a:ext cx="11310652" cy="482455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Enrollment Management (SEM) focuses on </a:t>
            </a:r>
            <a:r>
              <a:rPr lang="en-US" sz="3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maximizing the probability </a:t>
            </a:r>
            <a:r>
              <a:rPr lang="en-US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each student is able to achieve their educational goal(s) at Cañada </a:t>
            </a:r>
            <a:r>
              <a:rPr lang="en-US" sz="3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two years </a:t>
            </a:r>
            <a:r>
              <a:rPr lang="en-US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publicizing </a:t>
            </a:r>
            <a:r>
              <a:rPr lang="en-US" sz="2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</a:t>
            </a:r>
            <a:r>
              <a:rPr lang="en-US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degree and certificate programs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remove barriers to completion in two years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and managing a </a:t>
            </a:r>
            <a:r>
              <a:rPr lang="en-US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schedule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focused on student completion in two years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Aligning and sustaining pro-active student support services with programs of study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ensure effective and timely student enrollment, retention, persistence and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completion.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Aligning </a:t>
            </a:r>
            <a:r>
              <a:rPr lang="en-US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marketing, messaging and outreach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our programs, schedule, and supportive services and programs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1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scheduling</a:t>
            </a:r>
          </a:p>
          <a:p>
            <a:r>
              <a:rPr lang="en-US" dirty="0" smtClean="0"/>
              <a:t>Campus life</a:t>
            </a:r>
          </a:p>
          <a:p>
            <a:r>
              <a:rPr lang="en-US" dirty="0" smtClean="0"/>
              <a:t>Marketing and clear branding</a:t>
            </a:r>
          </a:p>
          <a:p>
            <a:r>
              <a:rPr lang="en-US" dirty="0" smtClean="0"/>
              <a:t>Refocus our energy of our institution to serve our Latinx community</a:t>
            </a:r>
          </a:p>
          <a:p>
            <a:r>
              <a:rPr lang="en-US" dirty="0" smtClean="0"/>
              <a:t>Block scheduling</a:t>
            </a:r>
          </a:p>
          <a:p>
            <a:r>
              <a:rPr lang="en-US" dirty="0" smtClean="0"/>
              <a:t>Olive Tree v. COLT branding</a:t>
            </a:r>
          </a:p>
          <a:p>
            <a:r>
              <a:rPr lang="en-US" dirty="0" smtClean="0"/>
              <a:t>Completion possible – in 2 years!!??</a:t>
            </a:r>
          </a:p>
          <a:p>
            <a:r>
              <a:rPr lang="en-US" dirty="0" smtClean="0"/>
              <a:t>New program development</a:t>
            </a:r>
          </a:p>
          <a:p>
            <a:r>
              <a:rPr lang="en-US" dirty="0" smtClean="0"/>
              <a:t>Strategic use of online education (make sure its not at odds with our goal of building a dynamic on-campus community)</a:t>
            </a:r>
          </a:p>
          <a:p>
            <a:r>
              <a:rPr lang="en-US" dirty="0" smtClean="0"/>
              <a:t>Changing the perspective in the high schools – make us their 1</a:t>
            </a:r>
            <a:r>
              <a:rPr lang="en-US" baseline="30000" dirty="0" smtClean="0"/>
              <a:t>st</a:t>
            </a:r>
            <a:r>
              <a:rPr lang="en-US" dirty="0" smtClean="0"/>
              <a:t> choice!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3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on career exploration and job placement (let’s make sure our programs are in line with labor market and needs of our students)</a:t>
            </a:r>
          </a:p>
          <a:p>
            <a:r>
              <a:rPr lang="en-US" dirty="0" smtClean="0"/>
              <a:t>Cancelling classes has had a cumulative effect – do we understand it?</a:t>
            </a:r>
          </a:p>
          <a:p>
            <a:r>
              <a:rPr lang="en-US" dirty="0" smtClean="0"/>
              <a:t>How are we operating within a 3-college district in terms of our offerings and schedule </a:t>
            </a:r>
          </a:p>
          <a:p>
            <a:r>
              <a:rPr lang="en-US" dirty="0" smtClean="0"/>
              <a:t>Stay strong in our cross-silo collaboration (instruction, student services) and help that strengthen our brand/who we are</a:t>
            </a:r>
          </a:p>
          <a:p>
            <a:r>
              <a:rPr lang="en-US" dirty="0" smtClean="0"/>
              <a:t>Brand identity: history (olive tree), emotion, accolades</a:t>
            </a:r>
          </a:p>
          <a:p>
            <a:r>
              <a:rPr lang="en-US" dirty="0" smtClean="0"/>
              <a:t>How can we have this conversation with community partners in the room?  HS, N. Fair Oaks, others (in terms of how we imagine Canada in the future)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79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-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Student-first </a:t>
            </a:r>
            <a:r>
              <a:rPr lang="en-US" dirty="0" smtClean="0"/>
              <a:t>Schedule</a:t>
            </a:r>
            <a:endParaRPr lang="en-US" dirty="0" smtClean="0"/>
          </a:p>
          <a:p>
            <a:r>
              <a:rPr lang="en-US" dirty="0" smtClean="0"/>
              <a:t>Distance Education re-envisioned to better support student completion</a:t>
            </a:r>
          </a:p>
          <a:p>
            <a:r>
              <a:rPr lang="en-US" dirty="0" smtClean="0"/>
              <a:t>Be the preferred college choice for local High School </a:t>
            </a:r>
            <a:r>
              <a:rPr lang="en-US" dirty="0" smtClean="0"/>
              <a:t>students</a:t>
            </a:r>
            <a:endParaRPr lang="en-US" dirty="0" smtClean="0"/>
          </a:p>
          <a:p>
            <a:r>
              <a:rPr lang="en-US" dirty="0" smtClean="0"/>
              <a:t>Ensure all students are well connected to the College.  To fellow students, faculty, services, programs, resources</a:t>
            </a:r>
          </a:p>
          <a:p>
            <a:r>
              <a:rPr lang="en-US" dirty="0" smtClean="0"/>
              <a:t>Be </a:t>
            </a:r>
            <a:r>
              <a:rPr lang="en-US" dirty="0" smtClean="0"/>
              <a:t>known as the College where students complete in two </a:t>
            </a:r>
            <a:r>
              <a:rPr lang="en-US" dirty="0" smtClean="0"/>
              <a:t>years </a:t>
            </a:r>
          </a:p>
          <a:p>
            <a:r>
              <a:rPr lang="en-US" dirty="0" smtClean="0"/>
              <a:t>Be known as the College that is responsive to our community’s needs (dynamic, evolving, quality (instructional?) programs from which </a:t>
            </a:r>
            <a:r>
              <a:rPr lang="en-US" dirty="0" smtClean="0"/>
              <a:t>students can launch careers that make a living wage) – is this the overarching objective?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" y="91440"/>
            <a:ext cx="10515600" cy="67665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Emerging SEM Strategies (2018-19) - handouts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" y="768096"/>
            <a:ext cx="11999976" cy="606247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800" b="1" dirty="0" smtClean="0"/>
              <a:t>Create and publicize </a:t>
            </a:r>
            <a:r>
              <a:rPr lang="en-US" sz="4800" b="1" u="sng" dirty="0" smtClean="0"/>
              <a:t>clear degree and certificate programs </a:t>
            </a:r>
            <a:r>
              <a:rPr lang="en-US" sz="4800" b="1" dirty="0" smtClean="0"/>
              <a:t>that remove barriers to completion in two years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Identify hidden prerequisites, ensure they are necessary, and </a:t>
            </a:r>
            <a:r>
              <a:rPr lang="en-US" sz="4800" dirty="0" smtClean="0"/>
              <a:t>make them visible in the catalog and program </a:t>
            </a:r>
            <a:r>
              <a:rPr lang="en-US" sz="4800" dirty="0"/>
              <a:t>pathway </a:t>
            </a:r>
            <a:r>
              <a:rPr lang="en-US" sz="4800" dirty="0" smtClean="0"/>
              <a:t>maps (Program Mapper).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dirty="0" smtClean="0"/>
              <a:t>Evaluate </a:t>
            </a:r>
            <a:r>
              <a:rPr lang="en-US" sz="4800" dirty="0"/>
              <a:t>high unit local degrees (over 34 degree units</a:t>
            </a:r>
            <a:r>
              <a:rPr lang="en-US" sz="4800" dirty="0" smtClean="0"/>
              <a:t>) to optimize degree complete-ability in two years. 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dirty="0"/>
              <a:t>Evaluate the differences between the local degree and AA-T and AS-T degree </a:t>
            </a:r>
            <a:r>
              <a:rPr lang="en-US" sz="4800" dirty="0" smtClean="0"/>
              <a:t>requirements to optimize complete-ability in two years.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dirty="0" smtClean="0"/>
              <a:t>Create </a:t>
            </a:r>
            <a:r>
              <a:rPr lang="en-US" sz="4800" dirty="0"/>
              <a:t>a full year course offer </a:t>
            </a:r>
            <a:r>
              <a:rPr lang="en-US" sz="4800" dirty="0" smtClean="0"/>
              <a:t>pattern (aka an “Annual Schedule”)  </a:t>
            </a:r>
            <a:r>
              <a:rPr lang="en-US" sz="4800" dirty="0"/>
              <a:t>to aid </a:t>
            </a:r>
            <a:r>
              <a:rPr lang="en-US" sz="4800" dirty="0" smtClean="0"/>
              <a:t>students’ </a:t>
            </a:r>
            <a:r>
              <a:rPr lang="en-US" sz="4800" dirty="0"/>
              <a:t>planning </a:t>
            </a:r>
            <a:r>
              <a:rPr lang="en-US" sz="4800" dirty="0" smtClean="0"/>
              <a:t>as </a:t>
            </a:r>
            <a:r>
              <a:rPr lang="en-US" sz="4800" dirty="0"/>
              <a:t>well as strategically manage course offerings.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Bank old courses and degrees that we no longer offer to streamline the </a:t>
            </a:r>
            <a:r>
              <a:rPr lang="en-US" sz="4800" dirty="0" smtClean="0"/>
              <a:t>catalog and clarify pathways.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Create an online offering pattern that </a:t>
            </a:r>
            <a:r>
              <a:rPr lang="en-US" sz="4800" dirty="0" smtClean="0"/>
              <a:t>supports some </a:t>
            </a:r>
            <a:r>
              <a:rPr lang="en-US" sz="4800" dirty="0"/>
              <a:t>100% online </a:t>
            </a:r>
            <a:r>
              <a:rPr lang="en-US" sz="4800" dirty="0" smtClean="0"/>
              <a:t>degrees and publicize them through the CVC State network.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Strategically run more courses face-to-face to create a larger and stronger sense of community on campus</a:t>
            </a:r>
            <a:r>
              <a:rPr lang="en-US" sz="4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Develop GE/whole programs at the Menlo Park site or other off-campus </a:t>
            </a:r>
            <a:r>
              <a:rPr lang="en-US" sz="4800" dirty="0" smtClean="0"/>
              <a:t>locations </a:t>
            </a:r>
            <a:r>
              <a:rPr lang="en-US" sz="4800" dirty="0"/>
              <a:t>to help with access</a:t>
            </a:r>
            <a:r>
              <a:rPr lang="en-US" sz="4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Increase conversion of K-12 students to Cañada College (via Dual Enrollment and/or increasing our “take” from Sequoia UHSD).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Increase conversion of Adult Education and English Language Learners (ESL) to Cañada College degree and certificate programs.</a:t>
            </a:r>
          </a:p>
          <a:p>
            <a:pPr>
              <a:lnSpc>
                <a:spcPct val="120000"/>
              </a:lnSpc>
            </a:pPr>
            <a:r>
              <a:rPr lang="en-US" sz="4800" dirty="0"/>
              <a:t>Develop and strengthen Career Education degrees/certificates that are not available at the other two </a:t>
            </a:r>
            <a:r>
              <a:rPr lang="en-US" sz="4800" dirty="0" smtClean="0"/>
              <a:t>campuses and/or for which there is excess demand in our service area.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 a </a:t>
            </a:r>
            <a:r>
              <a:rPr lang="en-US" sz="4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schedule 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focused on student completion in two years</a:t>
            </a:r>
          </a:p>
          <a:p>
            <a:pPr>
              <a:lnSpc>
                <a:spcPct val="120000"/>
              </a:lnSpc>
            </a:pPr>
            <a:r>
              <a:rPr lang="en-US" sz="4800" dirty="0" smtClean="0"/>
              <a:t>Reduce scheduling conflicts and create course-taking opportunities – particularly for those taking high </a:t>
            </a:r>
            <a:r>
              <a:rPr lang="en-US" sz="4800" dirty="0"/>
              <a:t>unit courses (5+) such as the new math and English co-requisite </a:t>
            </a:r>
            <a:r>
              <a:rPr lang="en-US" sz="4800" dirty="0" smtClean="0"/>
              <a:t>courses. Consider reviewing the current block schedule (MW </a:t>
            </a:r>
            <a:r>
              <a:rPr lang="en-US" sz="4800" dirty="0"/>
              <a:t>to MWF class </a:t>
            </a:r>
            <a:r>
              <a:rPr lang="en-US" sz="4800" dirty="0" smtClean="0"/>
              <a:t>blocks).</a:t>
            </a:r>
          </a:p>
          <a:p>
            <a:pPr>
              <a:lnSpc>
                <a:spcPct val="120000"/>
              </a:lnSpc>
            </a:pPr>
            <a:r>
              <a:rPr lang="en-US" sz="4800" dirty="0" smtClean="0"/>
              <a:t>Strategically </a:t>
            </a:r>
            <a:r>
              <a:rPr lang="en-US" sz="4800" dirty="0"/>
              <a:t>offer classes online to assist our “home campus” students’ attainment of their educational goals.</a:t>
            </a:r>
          </a:p>
          <a:p>
            <a:pPr>
              <a:lnSpc>
                <a:spcPct val="120000"/>
              </a:lnSpc>
            </a:pPr>
            <a:r>
              <a:rPr lang="en-US" sz="4800" dirty="0" smtClean="0"/>
              <a:t>Create </a:t>
            </a:r>
            <a:r>
              <a:rPr lang="en-US" sz="4800" dirty="0"/>
              <a:t>a </a:t>
            </a:r>
            <a:r>
              <a:rPr lang="en-US" sz="4800" dirty="0" smtClean="0"/>
              <a:t>“Finish Faster” track that offers classes Fridays </a:t>
            </a:r>
            <a:r>
              <a:rPr lang="en-US" sz="4800" dirty="0"/>
              <a:t>and </a:t>
            </a:r>
            <a:r>
              <a:rPr lang="en-US" sz="4800" dirty="0" smtClean="0"/>
              <a:t>Saturdays (or nights and weekends) – (possibly by expanding the College for Working Adults?) </a:t>
            </a:r>
          </a:p>
          <a:p>
            <a:pPr marL="0" indent="0">
              <a:buNone/>
            </a:pPr>
            <a:r>
              <a:rPr lang="en-US" sz="4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 </a:t>
            </a:r>
            <a:r>
              <a:rPr lang="en-US" sz="4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sustain pro-active student support services with programs of study 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ensure effective and timely student enrollment, retention, persistence and completion</a:t>
            </a:r>
            <a:r>
              <a:rPr lang="en-US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800" dirty="0" smtClean="0"/>
              <a:t>Implement Guided Pathways Success Teams, First Year Experience, etc.</a:t>
            </a:r>
          </a:p>
          <a:p>
            <a:pPr marL="0" indent="0">
              <a:buNone/>
            </a:pPr>
            <a:r>
              <a:rPr lang="en-US" sz="4800" b="1" u="sng" dirty="0"/>
              <a:t>Aligning marketing, messaging and outreach </a:t>
            </a:r>
            <a:r>
              <a:rPr lang="en-US" sz="4800" b="1" dirty="0"/>
              <a:t>with our programs, schedule, and supportive services and </a:t>
            </a:r>
            <a:r>
              <a:rPr lang="en-US" sz="4800" b="1" dirty="0" smtClean="0"/>
              <a:t>programs</a:t>
            </a:r>
          </a:p>
          <a:p>
            <a:r>
              <a:rPr lang="en-US" sz="4800" dirty="0" smtClean="0"/>
              <a:t>Strengthen the College’s “brand” among residents in our service area by strengthening our signature programs and outcomes.</a:t>
            </a:r>
            <a:endParaRPr lang="en-US" sz="4800" dirty="0"/>
          </a:p>
          <a:p>
            <a:pPr marL="0" indent="0">
              <a:buNone/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60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99823"/>
              </p:ext>
            </p:extLst>
          </p:nvPr>
        </p:nvGraphicFramePr>
        <p:xfrm>
          <a:off x="381000" y="140516"/>
          <a:ext cx="11486607" cy="62015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Identify hidden prerequisites, ensure they are necessary, and make them visible in the catalog and program pathway maps (Program Mapper).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GP: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Evaluate high unit local degrees (over 34 degree units) to optimize degree complete-ability in two years.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Evaluate the differences between the local degree and AA-T and AS-T degree requirements and consider changes to local degree requirements in order to optimize complete-ability in two years.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Bank old courses and degrees that we no longer offer to streamline the catalog and clarify pathways.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62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4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326222"/>
              </p:ext>
            </p:extLst>
          </p:nvPr>
        </p:nvGraphicFramePr>
        <p:xfrm>
          <a:off x="381000" y="140516"/>
          <a:ext cx="11486607" cy="61100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Create a full year course offer pattern (aka an “Annual Schedule”)  to aid students’ planning as well as strategically manage course offerings (minimize class</a:t>
                      </a:r>
                      <a:r>
                        <a:rPr lang="en-US" sz="1800" baseline="0" dirty="0" smtClean="0"/>
                        <a:t> cancellations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iDeans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Promise re a full-year</a:t>
                      </a:r>
                      <a:r>
                        <a:rPr lang="en-US" baseline="0" dirty="0" smtClean="0"/>
                        <a:t> schedule for their </a:t>
                      </a:r>
                      <a:r>
                        <a:rPr lang="en-US" baseline="0" dirty="0" err="1" smtClean="0"/>
                        <a:t>stds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(Athletes, CWA, Int’l already do annual schedules)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</a:t>
                      </a:r>
                    </a:p>
                    <a:p>
                      <a:r>
                        <a:rPr lang="en-US" dirty="0" smtClean="0"/>
                        <a:t>Implement in the 2020-21 Catalog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Catalog,</a:t>
                      </a:r>
                      <a:r>
                        <a:rPr lang="en-US" baseline="0" dirty="0" smtClean="0"/>
                        <a:t> Web-Schedule, Counselors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Reduce scheduling conflicts and create course-taking opportunities – particularly for those taking high unit courses (5+) such as the new math and English co-requisite courses. Consider reviewing the current block schedule (MW to MWF class blocks).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Promise piloting a</a:t>
                      </a:r>
                      <a:r>
                        <a:rPr lang="en-US" baseline="0" dirty="0" smtClean="0"/>
                        <a:t> MWF schedule fall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Create a “Finish Faster” track that offers classes Fridays and Saturdays (or nights and weekends) – (possibly by expanding the College for Working Adults?)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6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774609"/>
              </p:ext>
            </p:extLst>
          </p:nvPr>
        </p:nvGraphicFramePr>
        <p:xfrm>
          <a:off x="381000" y="140516"/>
          <a:ext cx="11486607" cy="53785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7116">
                  <a:extLst>
                    <a:ext uri="{9D8B030D-6E8A-4147-A177-3AD203B41FA5}">
                      <a16:colId xmlns:a16="http://schemas.microsoft.com/office/drawing/2014/main" val="2112766982"/>
                    </a:ext>
                  </a:extLst>
                </a:gridCol>
                <a:gridCol w="2582703">
                  <a:extLst>
                    <a:ext uri="{9D8B030D-6E8A-4147-A177-3AD203B41FA5}">
                      <a16:colId xmlns:a16="http://schemas.microsoft.com/office/drawing/2014/main" val="2555459389"/>
                    </a:ext>
                  </a:extLst>
                </a:gridCol>
                <a:gridCol w="2321375">
                  <a:extLst>
                    <a:ext uri="{9D8B030D-6E8A-4147-A177-3AD203B41FA5}">
                      <a16:colId xmlns:a16="http://schemas.microsoft.com/office/drawing/2014/main" val="79676928"/>
                    </a:ext>
                  </a:extLst>
                </a:gridCol>
                <a:gridCol w="2475413">
                  <a:extLst>
                    <a:ext uri="{9D8B030D-6E8A-4147-A177-3AD203B41FA5}">
                      <a16:colId xmlns:a16="http://schemas.microsoft.com/office/drawing/2014/main" val="547204394"/>
                    </a:ext>
                  </a:extLst>
                </a:gridCol>
              </a:tblGrid>
              <a:tr h="6236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responsible?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>
                    <a:solidFill>
                      <a:srgbClr val="317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16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Create an online course offering pattern that supports some 100% online degrees and publicize them through the CVC State network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9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Strategically run more courses face-to-face to create a larger and stronger sense of community on campus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06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Strategically offer classes online to assist our “home campus” students’ attainment of their educational goals.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 an expanded role of “hybrid” courses? Benefits</a:t>
                      </a:r>
                      <a:r>
                        <a:rPr lang="en-US" baseline="0" dirty="0" smtClean="0"/>
                        <a:t> of online while building and maintaining face to face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62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00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FC2AE2-4250-4C9E-932E-463DF4EABD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98E101-DBEA-4ABC-8C89-074CD5B2C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286075-FB67-4091-973E-4C0C14DCBDA8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bb5bbb0b-6c89-44d7-be61-0adfe653f983"/>
    <ds:schemaRef ds:uri="http://purl.org/dc/elements/1.1/"/>
    <ds:schemaRef ds:uri="http://purl.org/dc/dcmitype/"/>
    <ds:schemaRef ds:uri="http://schemas.microsoft.com/office/infopath/2007/PartnerControls"/>
    <ds:schemaRef ds:uri="2bc55ecc-363e-43e9-bfac-4ba2e86f45e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1358</Words>
  <Application>Microsoft Office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Theme</vt:lpstr>
      <vt:lpstr>Strategic Enrollment Management  Committee Meeting</vt:lpstr>
      <vt:lpstr>What is Strategic Enrollment Management?</vt:lpstr>
      <vt:lpstr>Big Take-Aways</vt:lpstr>
      <vt:lpstr>Big Take-Aways</vt:lpstr>
      <vt:lpstr>Guiding Principles - DRAFT</vt:lpstr>
      <vt:lpstr>Emerging SEM Strategies (2018-19) - handouts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Inquiry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Enrollment Management Retreat (with notes)</dc:title>
  <dc:creator>Engel, Karen</dc:creator>
  <cp:lastModifiedBy>Engel, Karen</cp:lastModifiedBy>
  <cp:revision>21</cp:revision>
  <dcterms:created xsi:type="dcterms:W3CDTF">2020-02-12T00:57:22Z</dcterms:created>
  <dcterms:modified xsi:type="dcterms:W3CDTF">2020-02-12T18:03:56Z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