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1"/>
  </p:handoutMasterIdLst>
  <p:sldIdLst>
    <p:sldId id="257" r:id="rId5"/>
    <p:sldId id="288" r:id="rId6"/>
    <p:sldId id="308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9" r:id="rId15"/>
    <p:sldId id="311" r:id="rId16"/>
    <p:sldId id="293" r:id="rId17"/>
    <p:sldId id="312" r:id="rId18"/>
    <p:sldId id="294" r:id="rId19"/>
    <p:sldId id="295" r:id="rId20"/>
    <p:sldId id="296" r:id="rId21"/>
    <p:sldId id="297" r:id="rId22"/>
    <p:sldId id="313" r:id="rId23"/>
    <p:sldId id="300" r:id="rId24"/>
    <p:sldId id="292" r:id="rId25"/>
    <p:sldId id="310" r:id="rId26"/>
    <p:sldId id="314" r:id="rId27"/>
    <p:sldId id="285" r:id="rId28"/>
    <p:sldId id="286" r:id="rId29"/>
    <p:sldId id="26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960"/>
    <a:srgbClr val="2B755C"/>
    <a:srgbClr val="6A9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52ECF6CE-7B6B-46D9-8168-0D4BDBFED00E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D5DDF217-3F94-4974-9AEC-1EED83366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39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9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4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B75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0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5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1355-A03B-4706-A86E-56F75632632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8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690948"/>
            <a:ext cx="9938276" cy="1278063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317960"/>
                </a:solidFill>
              </a:rPr>
              <a:t>Strategic Enrollment Management </a:t>
            </a:r>
            <a:br>
              <a:rPr lang="en-US" sz="4400" dirty="0" smtClean="0">
                <a:solidFill>
                  <a:srgbClr val="317960"/>
                </a:solidFill>
              </a:rPr>
            </a:br>
            <a:r>
              <a:rPr lang="en-US" sz="4400" dirty="0" smtClean="0">
                <a:solidFill>
                  <a:srgbClr val="317960"/>
                </a:solidFill>
              </a:rPr>
              <a:t>Committee Meeting</a:t>
            </a:r>
            <a:endParaRPr lang="en-US" sz="4400" dirty="0">
              <a:solidFill>
                <a:srgbClr val="3179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156" y="449439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17960"/>
                </a:solidFill>
              </a:rPr>
              <a:t>February </a:t>
            </a:r>
            <a:r>
              <a:rPr lang="en-US" dirty="0" smtClean="0">
                <a:solidFill>
                  <a:srgbClr val="317960"/>
                </a:solidFill>
              </a:rPr>
              <a:t>26</a:t>
            </a:r>
            <a:r>
              <a:rPr lang="en-US" dirty="0" smtClean="0">
                <a:solidFill>
                  <a:srgbClr val="317960"/>
                </a:solidFill>
              </a:rPr>
              <a:t>, </a:t>
            </a:r>
            <a:r>
              <a:rPr lang="en-US" dirty="0" smtClean="0">
                <a:solidFill>
                  <a:srgbClr val="317960"/>
                </a:solidFill>
              </a:rPr>
              <a:t>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9" y="467287"/>
            <a:ext cx="3164434" cy="14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634486"/>
              </p:ext>
            </p:extLst>
          </p:nvPr>
        </p:nvGraphicFramePr>
        <p:xfrm>
          <a:off x="381000" y="140516"/>
          <a:ext cx="11486607" cy="39205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Develop an updated paper, online and social media strategy to support the objectives of this plan.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Consider need for an on-going Marketing</a:t>
                      </a:r>
                      <a:r>
                        <a:rPr lang="en-US" sz="1800" baseline="0" dirty="0" smtClean="0"/>
                        <a:t> and Outreach Work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&amp; Outreach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</a:t>
                      </a:r>
                    </a:p>
                    <a:p>
                      <a:r>
                        <a:rPr lang="en-US" dirty="0" smtClean="0"/>
                        <a:t>March 31,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Engage partners to communicate SEM objectives</a:t>
                      </a:r>
                      <a:r>
                        <a:rPr lang="en-US" baseline="0" dirty="0" smtClean="0"/>
                        <a:t> and rationale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&amp; Outreach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President’s Office (to take to President’s Advisory Council)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Spring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80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7641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960000">
            <a:off x="8226194" y="2500049"/>
            <a:ext cx="2044534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 known as…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42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140516"/>
          <a:ext cx="11486607" cy="20867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Strengthen the College’s “brand” among residents in our service area by strengthening our signature programs and outcomes.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960000">
            <a:off x="8296532" y="1981521"/>
            <a:ext cx="2044534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 known as…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901" y="3226085"/>
            <a:ext cx="95437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strategies?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Strengthen transfer support services, including our 2+2 agreements and the University Center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27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College Overall Enrollment Goals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15401"/>
              </p:ext>
            </p:extLst>
          </p:nvPr>
        </p:nvGraphicFramePr>
        <p:xfrm>
          <a:off x="1260693" y="1513066"/>
          <a:ext cx="9483045" cy="47875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19244">
                  <a:extLst>
                    <a:ext uri="{9D8B030D-6E8A-4147-A177-3AD203B41FA5}">
                      <a16:colId xmlns:a16="http://schemas.microsoft.com/office/drawing/2014/main" val="1743412715"/>
                    </a:ext>
                  </a:extLst>
                </a:gridCol>
                <a:gridCol w="2602786">
                  <a:extLst>
                    <a:ext uri="{9D8B030D-6E8A-4147-A177-3AD203B41FA5}">
                      <a16:colId xmlns:a16="http://schemas.microsoft.com/office/drawing/2014/main" val="2102788390"/>
                    </a:ext>
                  </a:extLst>
                </a:gridCol>
                <a:gridCol w="3161015">
                  <a:extLst>
                    <a:ext uri="{9D8B030D-6E8A-4147-A177-3AD203B41FA5}">
                      <a16:colId xmlns:a16="http://schemas.microsoft.com/office/drawing/2014/main" val="1211664057"/>
                    </a:ext>
                  </a:extLst>
                </a:gridCol>
              </a:tblGrid>
              <a:tr h="476516">
                <a:tc>
                  <a:txBody>
                    <a:bodyPr/>
                    <a:lstStyle/>
                    <a:p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2021-22</a:t>
                      </a:r>
                    </a:p>
                    <a:p>
                      <a:pPr algn="ctr"/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80576"/>
                  </a:ext>
                </a:extLst>
              </a:tr>
              <a:tr h="867461">
                <a:tc>
                  <a:txBody>
                    <a:bodyPr/>
                    <a:lstStyle/>
                    <a:p>
                      <a:r>
                        <a:rPr lang="en-US" dirty="0" smtClean="0"/>
                        <a:t>Headcount</a:t>
                      </a:r>
                    </a:p>
                    <a:p>
                      <a:r>
                        <a:rPr lang="en-US" dirty="0" smtClean="0"/>
                        <a:t>Take rate of Sequoia UHSD</a:t>
                      </a:r>
                    </a:p>
                    <a:p>
                      <a:r>
                        <a:rPr lang="en-US" dirty="0" smtClean="0"/>
                        <a:t>DE</a:t>
                      </a:r>
                      <a:r>
                        <a:rPr lang="en-US" baseline="0" dirty="0" smtClean="0"/>
                        <a:t> enrollment ??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10,594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Look at HS and other focus pops as a % of our total now and set a commensurate goal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722940"/>
                  </a:ext>
                </a:extLst>
              </a:tr>
              <a:tr h="754177"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 Equivalent Students (FTES)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3,556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559405"/>
                  </a:ext>
                </a:extLst>
              </a:tr>
              <a:tr h="810928">
                <a:tc>
                  <a:txBody>
                    <a:bodyPr/>
                    <a:lstStyle/>
                    <a:p>
                      <a:r>
                        <a:rPr lang="en-US" dirty="0" smtClean="0"/>
                        <a:t>FTES as % of Headcount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38410"/>
                  </a:ext>
                </a:extLst>
              </a:tr>
              <a:tr h="724795"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These last two metrics are mutually determining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6965"/>
                  </a:ext>
                </a:extLst>
              </a:tr>
              <a:tr h="943213">
                <a:tc>
                  <a:txBody>
                    <a:bodyPr/>
                    <a:lstStyle/>
                    <a:p>
                      <a:r>
                        <a:rPr lang="en-US" dirty="0" smtClean="0"/>
                        <a:t>% of course sections cancelled per term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7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9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Measurable Goals</a:t>
            </a:r>
            <a:br>
              <a:rPr lang="en-US" dirty="0"/>
            </a:br>
            <a:r>
              <a:rPr lang="en-US" sz="2800" dirty="0"/>
              <a:t>(disaggregated by student type and sub-population)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10256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/>
              <a:t>The probability </a:t>
            </a:r>
            <a:r>
              <a:rPr lang="en-US" b="1" dirty="0"/>
              <a:t>that each student is able to achieve their educational goal(s) within two years</a:t>
            </a:r>
            <a:r>
              <a:rPr lang="en-US" b="1" dirty="0" smtClean="0"/>
              <a:t>:</a:t>
            </a:r>
          </a:p>
          <a:p>
            <a:pPr marL="0" lvl="0" indent="0">
              <a:buNone/>
            </a:pPr>
            <a:endParaRPr lang="en-US" sz="2400" dirty="0" smtClean="0"/>
          </a:p>
          <a:p>
            <a:pPr marL="0" lv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858" y="5808616"/>
            <a:ext cx="110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Existing Vision for Success Goal</a:t>
            </a:r>
            <a:r>
              <a:rPr lang="en-US" dirty="0" smtClean="0"/>
              <a:t>:  </a:t>
            </a:r>
            <a:r>
              <a:rPr lang="en-US" dirty="0"/>
              <a:t>Increase by at least </a:t>
            </a:r>
            <a:r>
              <a:rPr lang="en-US" dirty="0">
                <a:solidFill>
                  <a:srgbClr val="FF0000"/>
                </a:solidFill>
              </a:rPr>
              <a:t>20 percent </a:t>
            </a:r>
            <a:r>
              <a:rPr lang="en-US" dirty="0"/>
              <a:t>the number of Cañada College students who acquire associate degrees, credentials, certificates, or specific job skill sets that prepare them for in-demand jobs by 2021-22 (adjusted for enrollment fluctuations). 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826755"/>
              </p:ext>
            </p:extLst>
          </p:nvPr>
        </p:nvGraphicFramePr>
        <p:xfrm>
          <a:off x="1270543" y="2535382"/>
          <a:ext cx="9483045" cy="32732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19244">
                  <a:extLst>
                    <a:ext uri="{9D8B030D-6E8A-4147-A177-3AD203B41FA5}">
                      <a16:colId xmlns:a16="http://schemas.microsoft.com/office/drawing/2014/main" val="1743412715"/>
                    </a:ext>
                  </a:extLst>
                </a:gridCol>
                <a:gridCol w="2602786">
                  <a:extLst>
                    <a:ext uri="{9D8B030D-6E8A-4147-A177-3AD203B41FA5}">
                      <a16:colId xmlns:a16="http://schemas.microsoft.com/office/drawing/2014/main" val="2102788390"/>
                    </a:ext>
                  </a:extLst>
                </a:gridCol>
                <a:gridCol w="3161015">
                  <a:extLst>
                    <a:ext uri="{9D8B030D-6E8A-4147-A177-3AD203B41FA5}">
                      <a16:colId xmlns:a16="http://schemas.microsoft.com/office/drawing/2014/main" val="1211664057"/>
                    </a:ext>
                  </a:extLst>
                </a:gridCol>
              </a:tblGrid>
              <a:tr h="476516">
                <a:tc>
                  <a:txBody>
                    <a:bodyPr/>
                    <a:lstStyle/>
                    <a:p>
                      <a:r>
                        <a:rPr lang="en-US" dirty="0" smtClean="0"/>
                        <a:t>Metric (aggregated)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2021-22</a:t>
                      </a:r>
                    </a:p>
                    <a:p>
                      <a:pPr algn="ctr"/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80576"/>
                  </a:ext>
                </a:extLst>
              </a:tr>
              <a:tr h="867461">
                <a:tc>
                  <a:txBody>
                    <a:bodyPr/>
                    <a:lstStyle/>
                    <a:p>
                      <a:r>
                        <a:rPr lang="en-US" dirty="0" smtClean="0"/>
                        <a:t>Degree completion in 2 years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722940"/>
                  </a:ext>
                </a:extLst>
              </a:tr>
              <a:tr h="822480"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Certificate</a:t>
                      </a:r>
                      <a:r>
                        <a:rPr lang="en-US" baseline="0" dirty="0" smtClean="0"/>
                        <a:t> completion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559405"/>
                  </a:ext>
                </a:extLst>
              </a:tr>
              <a:tr h="943213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</a:t>
                      </a:r>
                    </a:p>
                    <a:p>
                      <a:r>
                        <a:rPr lang="en-US" dirty="0" smtClean="0"/>
                        <a:t>To UC or CSU in 2017-18</a:t>
                      </a:r>
                    </a:p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all 4-years in 2017-18)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243</a:t>
                      </a:r>
                    </a:p>
                    <a:p>
                      <a:pPr algn="ctr"/>
                      <a:r>
                        <a:rPr lang="en-US" dirty="0" smtClean="0"/>
                        <a:t>341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3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6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Goals by DI populations: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2149"/>
              </p:ext>
            </p:extLst>
          </p:nvPr>
        </p:nvGraphicFramePr>
        <p:xfrm>
          <a:off x="838199" y="2147292"/>
          <a:ext cx="9785280" cy="3554864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112391">
                  <a:extLst>
                    <a:ext uri="{9D8B030D-6E8A-4147-A177-3AD203B41FA5}">
                      <a16:colId xmlns:a16="http://schemas.microsoft.com/office/drawing/2014/main" val="516670088"/>
                    </a:ext>
                  </a:extLst>
                </a:gridCol>
                <a:gridCol w="2440231">
                  <a:extLst>
                    <a:ext uri="{9D8B030D-6E8A-4147-A177-3AD203B41FA5}">
                      <a16:colId xmlns:a16="http://schemas.microsoft.com/office/drawing/2014/main" val="3552444514"/>
                    </a:ext>
                  </a:extLst>
                </a:gridCol>
                <a:gridCol w="1797297">
                  <a:extLst>
                    <a:ext uri="{9D8B030D-6E8A-4147-A177-3AD203B41FA5}">
                      <a16:colId xmlns:a16="http://schemas.microsoft.com/office/drawing/2014/main" val="1943540296"/>
                    </a:ext>
                  </a:extLst>
                </a:gridCol>
                <a:gridCol w="2435361">
                  <a:extLst>
                    <a:ext uri="{9D8B030D-6E8A-4147-A177-3AD203B41FA5}">
                      <a16:colId xmlns:a16="http://schemas.microsoft.com/office/drawing/2014/main" val="1973941936"/>
                    </a:ext>
                  </a:extLst>
                </a:gridCol>
              </a:tblGrid>
              <a:tr h="44435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SEAP Goals for Disproportionately Impacted Groups: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64446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2017-18 Baseline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Goal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846338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Economically Disadvantage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0435788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Hispanic or Latino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197448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Hispanic or Latino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3894730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Black of Af 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098023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LGBT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050782"/>
                  </a:ext>
                </a:extLst>
              </a:tr>
              <a:tr h="444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Foster/Youth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87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2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Measurable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Clear degree and certificate programs</a:t>
            </a:r>
            <a:r>
              <a:rPr lang="en-US" dirty="0"/>
              <a:t>: </a:t>
            </a:r>
            <a:endParaRPr lang="en-US" sz="2400" dirty="0"/>
          </a:p>
          <a:p>
            <a:pPr lvl="1"/>
            <a:r>
              <a:rPr lang="en-US" dirty="0"/>
              <a:t>% of degree and certificate </a:t>
            </a:r>
            <a:r>
              <a:rPr lang="en-US" dirty="0" smtClean="0"/>
              <a:t>program maps consistently </a:t>
            </a:r>
            <a:r>
              <a:rPr lang="en-US" dirty="0"/>
              <a:t>available and achievable within 2 </a:t>
            </a:r>
            <a:r>
              <a:rPr lang="en-US" dirty="0" smtClean="0"/>
              <a:t>years and publicized clearly in Program Mapper as well as the catalog.</a:t>
            </a:r>
          </a:p>
          <a:p>
            <a:pPr lvl="1"/>
            <a:r>
              <a:rPr lang="en-US" dirty="0"/>
              <a:t> </a:t>
            </a:r>
            <a:endParaRPr lang="en-US" sz="24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Measurable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A course schedule optimized </a:t>
            </a:r>
            <a:r>
              <a:rPr lang="en-US" b="1" dirty="0" smtClean="0"/>
              <a:t>to enable student completion in </a:t>
            </a:r>
            <a:r>
              <a:rPr lang="en-US" b="1" dirty="0"/>
              <a:t>two years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dirty="0"/>
              <a:t>Course </a:t>
            </a:r>
            <a:r>
              <a:rPr lang="en-US" dirty="0" smtClean="0"/>
              <a:t>section cancellations </a:t>
            </a:r>
            <a:r>
              <a:rPr lang="en-US" dirty="0"/>
              <a:t>minimized to X</a:t>
            </a:r>
            <a:r>
              <a:rPr lang="en-US" dirty="0" smtClean="0"/>
              <a:t>% per term </a:t>
            </a:r>
            <a:endParaRPr lang="en-US" sz="2000" dirty="0"/>
          </a:p>
          <a:p>
            <a:pPr lvl="1"/>
            <a:r>
              <a:rPr lang="en-US" dirty="0"/>
              <a:t>Course offer patterns are clear, consistent, and well publicized to students</a:t>
            </a:r>
            <a:endParaRPr lang="en-US" sz="2000" dirty="0"/>
          </a:p>
          <a:p>
            <a:pPr lvl="1"/>
            <a:r>
              <a:rPr lang="en-US" dirty="0"/>
              <a:t>Courses regularly evaluated and banked if no longer needed or effective</a:t>
            </a:r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Measurable Goals (disaggregated)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Student support services aligned with programs of study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dirty="0"/>
              <a:t>Timely student </a:t>
            </a:r>
            <a:r>
              <a:rPr lang="en-US" dirty="0" smtClean="0"/>
              <a:t>enrollment and (re) registration</a:t>
            </a:r>
          </a:p>
          <a:p>
            <a:pPr lvl="1"/>
            <a:r>
              <a:rPr lang="en-US" dirty="0" smtClean="0"/>
              <a:t>Student engagement in Interest Area activities</a:t>
            </a:r>
            <a:endParaRPr lang="en-US" dirty="0"/>
          </a:p>
          <a:p>
            <a:pPr lvl="1"/>
            <a:r>
              <a:rPr lang="en-US" dirty="0"/>
              <a:t>Course completion and </a:t>
            </a:r>
            <a:r>
              <a:rPr lang="en-US" dirty="0" smtClean="0"/>
              <a:t>success</a:t>
            </a:r>
            <a:endParaRPr lang="en-US" dirty="0"/>
          </a:p>
          <a:p>
            <a:pPr lvl="1"/>
            <a:r>
              <a:rPr lang="en-US" dirty="0"/>
              <a:t>Term-to-term </a:t>
            </a:r>
            <a:r>
              <a:rPr lang="en-US" dirty="0" smtClean="0"/>
              <a:t>persistence</a:t>
            </a:r>
          </a:p>
          <a:p>
            <a:pPr lvl="1"/>
            <a:r>
              <a:rPr lang="en-US" dirty="0" smtClean="0"/>
              <a:t>Momentum:  milestone achievements such as transfer-level English and math completion</a:t>
            </a:r>
          </a:p>
          <a:p>
            <a:pPr lvl="1"/>
            <a:r>
              <a:rPr lang="en-US" dirty="0" smtClean="0"/>
              <a:t>Completion of education goals</a:t>
            </a:r>
          </a:p>
          <a:p>
            <a:pPr lvl="1"/>
            <a:r>
              <a:rPr lang="en-US" dirty="0" smtClean="0"/>
              <a:t>Other measures??</a:t>
            </a:r>
            <a:endParaRPr lang="en-US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9858" y="5208189"/>
            <a:ext cx="110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Existing Vision for Success Goal</a:t>
            </a:r>
            <a:r>
              <a:rPr lang="en-US" dirty="0" smtClean="0"/>
              <a:t>:  </a:t>
            </a:r>
            <a:r>
              <a:rPr lang="en-US" dirty="0"/>
              <a:t>Increase by at least </a:t>
            </a:r>
            <a:r>
              <a:rPr lang="en-US" dirty="0">
                <a:solidFill>
                  <a:srgbClr val="FF0000"/>
                </a:solidFill>
              </a:rPr>
              <a:t>20 percent </a:t>
            </a:r>
            <a:r>
              <a:rPr lang="en-US" dirty="0"/>
              <a:t>the number of Cañada College students who acquire associate degrees, credentials, certificates, or specific job skill sets that prepare them for in-demand jobs by 2021-22 (adjusted for enrollment fluctuations). </a:t>
            </a:r>
            <a:endParaRPr lang="en-US" dirty="0" smtClean="0"/>
          </a:p>
          <a:p>
            <a:endParaRPr lang="en-US" sz="1200" dirty="0"/>
          </a:p>
          <a:p>
            <a:r>
              <a:rPr lang="en-US" u="sng" dirty="0" smtClean="0"/>
              <a:t>Existing Student Equity Goal</a:t>
            </a:r>
            <a:r>
              <a:rPr lang="en-US" dirty="0" smtClean="0"/>
              <a:t>: Increase the number of First Time students completing transfer-level English and math by end of following term by </a:t>
            </a:r>
            <a:r>
              <a:rPr lang="en-US" dirty="0" smtClean="0">
                <a:solidFill>
                  <a:srgbClr val="FF0000"/>
                </a:solidFill>
              </a:rPr>
              <a:t>38 percent</a:t>
            </a:r>
            <a:r>
              <a:rPr lang="en-US" dirty="0" smtClean="0"/>
              <a:t> by 2021-22</a:t>
            </a: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Measurable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The SEM Committee recommends that the College </a:t>
            </a:r>
            <a:r>
              <a:rPr lang="en-US" b="1" dirty="0"/>
              <a:t>strive to be known as the College that is responsive to our community’s evolving needs </a:t>
            </a:r>
            <a:r>
              <a:rPr lang="en-US" dirty="0"/>
              <a:t>by providing dynamic, evolving, quality instructional programs from which students can launch careers that make a living wage.</a:t>
            </a:r>
            <a:endParaRPr lang="en-US" sz="2400" dirty="0"/>
          </a:p>
          <a:p>
            <a:pPr lvl="1"/>
            <a:r>
              <a:rPr lang="en-US" dirty="0"/>
              <a:t>Marketing, messaging and outreach aligned with college programs, schedule, and supportive services and programs</a:t>
            </a:r>
            <a:endParaRPr lang="en-US" sz="2000" dirty="0"/>
          </a:p>
          <a:p>
            <a:pPr lvl="1"/>
            <a:r>
              <a:rPr lang="en-US" dirty="0"/>
              <a:t>Job placement outcomes (CTEOS results)</a:t>
            </a:r>
            <a:endParaRPr lang="en-US" sz="2000" dirty="0"/>
          </a:p>
          <a:p>
            <a:pPr lvl="1"/>
            <a:r>
              <a:rPr lang="en-US" dirty="0"/>
              <a:t>Linked In analysis?</a:t>
            </a:r>
            <a:endParaRPr lang="en-US" sz="20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9858" y="5419009"/>
            <a:ext cx="11310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Existing Vision for Success Goal</a:t>
            </a:r>
            <a:r>
              <a:rPr lang="en-US" dirty="0" smtClean="0"/>
              <a:t>: </a:t>
            </a:r>
            <a:r>
              <a:rPr lang="en-US" dirty="0"/>
              <a:t>Increase the percent of exiting career education students at Cañada College who report being employed in their field of study, from </a:t>
            </a:r>
            <a:r>
              <a:rPr lang="en-US" dirty="0">
                <a:solidFill>
                  <a:srgbClr val="FF0000"/>
                </a:solidFill>
              </a:rPr>
              <a:t>65% to 72% </a:t>
            </a:r>
            <a:r>
              <a:rPr lang="en-US" dirty="0"/>
              <a:t>by 2021-22. </a:t>
            </a:r>
          </a:p>
        </p:txBody>
      </p:sp>
    </p:spTree>
    <p:extLst>
      <p:ext uri="{BB962C8B-B14F-4D97-AF65-F5344CB8AC3E}">
        <p14:creationId xmlns:p14="http://schemas.microsoft.com/office/powerpoint/2010/main" val="35909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9" y="7058"/>
            <a:ext cx="11812818" cy="1325563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Vision for Success </a:t>
            </a:r>
            <a:r>
              <a:rPr lang="en-US" sz="3600" u="sng" dirty="0" smtClean="0"/>
              <a:t>Goals</a:t>
            </a:r>
            <a:r>
              <a:rPr lang="en-US" sz="3600" dirty="0" smtClean="0"/>
              <a:t>     </a:t>
            </a:r>
            <a:r>
              <a:rPr lang="en-US" sz="3600" u="sng" dirty="0" smtClean="0"/>
              <a:t>Chancellor’s Goal</a:t>
            </a:r>
            <a:r>
              <a:rPr lang="en-US" sz="3600" dirty="0" smtClean="0"/>
              <a:t>     </a:t>
            </a:r>
            <a:r>
              <a:rPr lang="en-US" sz="3600" u="sng" dirty="0"/>
              <a:t>Cañada </a:t>
            </a:r>
            <a:r>
              <a:rPr lang="en-US" sz="3600" u="sng" dirty="0" smtClean="0"/>
              <a:t>Goals</a:t>
            </a:r>
            <a:endParaRPr lang="en-US" sz="3600" u="sng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5089288" y="15202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089288" y="34143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812" y="1148219"/>
            <a:ext cx="433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1: Completion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Associate degrees, credentials, certificates, or specific job skill sets for in-demand jobs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3812" y="2214278"/>
            <a:ext cx="24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GOAL 2: Transfer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to a UC or </a:t>
            </a:r>
            <a:r>
              <a:rPr lang="en-US" dirty="0" smtClean="0"/>
              <a:t>CSU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3812" y="3202354"/>
            <a:ext cx="446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3: Unit Accumulation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# of units accumulated by CCC students earning associate degrees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3812" y="4268413"/>
            <a:ext cx="4541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4: Workforce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% of exiting CTE students who report being employed in their field of study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3812" y="5314201"/>
            <a:ext cx="460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5: Equity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Reduce equity gaps across all of the above measures through faster improvements among traditionally underrepresented student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97062" y="1275146"/>
            <a:ext cx="28515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20% by 2021-22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97062" y="2177638"/>
            <a:ext cx="2823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30% of </a:t>
            </a:r>
            <a:r>
              <a:rPr lang="en-US" dirty="0" smtClean="0">
                <a:solidFill>
                  <a:srgbClr val="FF0000"/>
                </a:solidFill>
              </a:rPr>
              <a:t>2021-22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66943" y="3368203"/>
            <a:ext cx="2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Decrease </a:t>
            </a:r>
            <a:r>
              <a:rPr lang="en-US" dirty="0">
                <a:solidFill>
                  <a:srgbClr val="FF0000"/>
                </a:solidFill>
              </a:rPr>
              <a:t>from 87 </a:t>
            </a:r>
            <a:r>
              <a:rPr lang="en-US" dirty="0" smtClean="0">
                <a:solidFill>
                  <a:srgbClr val="FF0000"/>
                </a:solidFill>
              </a:rPr>
              <a:t>to 79 (average </a:t>
            </a:r>
            <a:r>
              <a:rPr lang="en-US" dirty="0">
                <a:solidFill>
                  <a:srgbClr val="FF0000"/>
                </a:solidFill>
              </a:rPr>
              <a:t>units)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72172" y="4349437"/>
            <a:ext cx="317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Increase % of CTE graduates employed in their field from 69% (statewide average) to 76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97062" y="5591949"/>
            <a:ext cx="3282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Cut </a:t>
            </a:r>
            <a:r>
              <a:rPr lang="en-US" dirty="0">
                <a:solidFill>
                  <a:srgbClr val="FF0000"/>
                </a:solidFill>
              </a:rPr>
              <a:t>achievement gaps by </a:t>
            </a:r>
            <a:r>
              <a:rPr lang="en-US" dirty="0" smtClean="0">
                <a:solidFill>
                  <a:srgbClr val="FF0000"/>
                </a:solidFill>
              </a:rPr>
              <a:t>40% </a:t>
            </a:r>
            <a:r>
              <a:rPr lang="en-US" dirty="0">
                <a:solidFill>
                  <a:srgbClr val="FF0000"/>
                </a:solidFill>
              </a:rPr>
              <a:t>by 2021-22 and fully </a:t>
            </a:r>
            <a:r>
              <a:rPr lang="en-US" dirty="0" smtClean="0">
                <a:solidFill>
                  <a:srgbClr val="FF0000"/>
                </a:solidFill>
              </a:rPr>
              <a:t>close them for </a:t>
            </a:r>
            <a:r>
              <a:rPr lang="en-US" dirty="0">
                <a:solidFill>
                  <a:srgbClr val="FF0000"/>
                </a:solidFill>
              </a:rPr>
              <a:t>good by </a:t>
            </a:r>
            <a:r>
              <a:rPr lang="en-US" dirty="0" smtClean="0">
                <a:solidFill>
                  <a:srgbClr val="FF0000"/>
                </a:solidFill>
              </a:rPr>
              <a:t>2026-27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10800000">
            <a:off x="5089288" y="4418013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5089288" y="2410727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5089289" y="5634549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4033" y="1392783"/>
            <a:ext cx="821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20%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7647" y="1457063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184 more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29001" y="2355369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%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0527999" y="2407716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92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60483" y="3368203"/>
            <a:ext cx="2731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93 down to 85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24033" y="4437972"/>
            <a:ext cx="2382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65% up to 72%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88905"/>
            <a:ext cx="12014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*Data is for 2017-18 academic year (except UC transfers).  CSU transfers:  Skyline=518; CSM=426  in 2017-18; UC data for 2017:  Skyline=164; CSM=247.  Units earned are for 2017-18 (v. 3-year </a:t>
            </a:r>
            <a:r>
              <a:rPr lang="en-US" sz="1000" dirty="0" err="1" smtClean="0"/>
              <a:t>avg</a:t>
            </a:r>
            <a:r>
              <a:rPr lang="en-US" sz="1000" dirty="0" smtClean="0"/>
              <a:t> (100)shown on Oct. Flex)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9522428" y="5447023"/>
            <a:ext cx="2278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30238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Same as Chancellor’s Office goal</a:t>
            </a:r>
          </a:p>
        </p:txBody>
      </p:sp>
    </p:spTree>
    <p:extLst>
      <p:ext uri="{BB962C8B-B14F-4D97-AF65-F5344CB8AC3E}">
        <p14:creationId xmlns:p14="http://schemas.microsoft.com/office/powerpoint/2010/main" val="14709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6" grpId="0"/>
      <p:bldP spid="27" grpId="0"/>
      <p:bldP spid="28" grpId="0"/>
      <p:bldP spid="30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10522"/>
              </p:ext>
            </p:extLst>
          </p:nvPr>
        </p:nvGraphicFramePr>
        <p:xfrm>
          <a:off x="422634" y="302270"/>
          <a:ext cx="11282765" cy="632769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6820647">
                  <a:extLst>
                    <a:ext uri="{9D8B030D-6E8A-4147-A177-3AD203B41FA5}">
                      <a16:colId xmlns:a16="http://schemas.microsoft.com/office/drawing/2014/main" val="4176702495"/>
                    </a:ext>
                  </a:extLst>
                </a:gridCol>
                <a:gridCol w="2936658">
                  <a:extLst>
                    <a:ext uri="{9D8B030D-6E8A-4147-A177-3AD203B41FA5}">
                      <a16:colId xmlns:a16="http://schemas.microsoft.com/office/drawing/2014/main" val="2201039179"/>
                    </a:ext>
                  </a:extLst>
                </a:gridCol>
                <a:gridCol w="1525460">
                  <a:extLst>
                    <a:ext uri="{9D8B030D-6E8A-4147-A177-3AD203B41FA5}">
                      <a16:colId xmlns:a16="http://schemas.microsoft.com/office/drawing/2014/main" val="57605708"/>
                    </a:ext>
                  </a:extLst>
                </a:gridCol>
              </a:tblGrid>
              <a:tr h="482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Agenda </a:t>
                      </a:r>
                      <a:r>
                        <a:rPr lang="en-US" sz="1800" dirty="0" smtClean="0">
                          <a:effectLst/>
                        </a:rPr>
                        <a:t>Item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Discussion Lead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Time Allotted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extLst>
                  <a:ext uri="{0D108BD9-81ED-4DB2-BD59-A6C34878D82A}">
                    <a16:rowId xmlns:a16="http://schemas.microsoft.com/office/drawing/2014/main" val="3035230223"/>
                  </a:ext>
                </a:extLst>
              </a:tr>
              <a:tr h="16692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Finalizing SEM Strategies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Review and approve </a:t>
                      </a:r>
                      <a:r>
                        <a:rPr lang="en-US" sz="1800" b="0" dirty="0" smtClean="0">
                          <a:effectLst/>
                        </a:rPr>
                        <a:t>SEM</a:t>
                      </a:r>
                      <a:r>
                        <a:rPr lang="en-US" sz="1800" b="0" baseline="0" dirty="0" smtClean="0">
                          <a:effectLst/>
                        </a:rPr>
                        <a:t> Objectives, Guiding Principles, </a:t>
                      </a:r>
                      <a:r>
                        <a:rPr lang="en-US" sz="1800" b="0" dirty="0" smtClean="0">
                          <a:effectLst/>
                        </a:rPr>
                        <a:t>Strategies</a:t>
                      </a:r>
                      <a:r>
                        <a:rPr lang="en-US" sz="1800" b="0" dirty="0">
                          <a:effectLst/>
                        </a:rPr>
                        <a:t>, Responsible Parties, Timelines, </a:t>
                      </a:r>
                      <a:r>
                        <a:rPr lang="en-US" sz="1800" b="0" dirty="0" smtClean="0">
                          <a:effectLst/>
                        </a:rPr>
                        <a:t>Metrics</a:t>
                      </a:r>
                      <a:endParaRPr lang="en-US" sz="1800" b="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Tammy, James &amp; Karen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extLst>
                  <a:ext uri="{0D108BD9-81ED-4DB2-BD59-A6C34878D82A}">
                    <a16:rowId xmlns:a16="http://schemas.microsoft.com/office/drawing/2014/main" val="3513772653"/>
                  </a:ext>
                </a:extLst>
              </a:tr>
              <a:tr h="21720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Timeline for reviewing and approving the draft plan document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SEM Committee </a:t>
                      </a:r>
                      <a:r>
                        <a:rPr lang="en-US" sz="1600" b="0" dirty="0" smtClean="0">
                          <a:effectLst/>
                        </a:rPr>
                        <a:t>Review:  March 2– 9</a:t>
                      </a:r>
                      <a:endParaRPr lang="en-US" sz="1600" b="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Discussion with IPC:  March 6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SEM Committee feedback incorporated and final version for PBC circulated back to the Committee:  March 9-13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Presentation to Academic &amp; Classified Senates:  March 12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Submitted with recommendations to PBC:  March 13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PBC Meeting &amp; Presentation:  March 18</a:t>
                      </a:r>
                    </a:p>
                    <a:p>
                      <a:pPr marL="4572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Karen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extLst>
                  <a:ext uri="{0D108BD9-81ED-4DB2-BD59-A6C34878D82A}">
                    <a16:rowId xmlns:a16="http://schemas.microsoft.com/office/drawing/2014/main" val="2021514953"/>
                  </a:ext>
                </a:extLst>
              </a:tr>
              <a:tr h="1206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Other Recommendations to PBC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Future roll of SEM Committee?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Other items?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4572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Tammy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 anchor="ctr"/>
                </a:tc>
                <a:extLst>
                  <a:ext uri="{0D108BD9-81ED-4DB2-BD59-A6C34878D82A}">
                    <a16:rowId xmlns:a16="http://schemas.microsoft.com/office/drawing/2014/main" val="3295816075"/>
                  </a:ext>
                </a:extLst>
              </a:tr>
              <a:tr h="4826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ADJOURN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5488" marR="65488" marT="0" marB="0"/>
                </a:tc>
                <a:extLst>
                  <a:ext uri="{0D108BD9-81ED-4DB2-BD59-A6C34878D82A}">
                    <a16:rowId xmlns:a16="http://schemas.microsoft.com/office/drawing/2014/main" val="372288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SEAP:  Equity Goals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640411"/>
              </p:ext>
            </p:extLst>
          </p:nvPr>
        </p:nvGraphicFramePr>
        <p:xfrm>
          <a:off x="2510319" y="1379109"/>
          <a:ext cx="7315200" cy="539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7315200" imgH="5391150" progId="Excel.Sheet.12">
                  <p:embed/>
                </p:oleObj>
              </mc:Choice>
              <mc:Fallback>
                <p:oleObj name="Worksheet" r:id="rId3" imgW="7315200" imgH="5391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0319" y="1379109"/>
                        <a:ext cx="7315200" cy="539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140593" y="3645698"/>
            <a:ext cx="1746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Aligned with Vision for Success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>
            <a:off x="9825519" y="3938086"/>
            <a:ext cx="31507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reviewing and approving the Plan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30235"/>
              </p:ext>
            </p:extLst>
          </p:nvPr>
        </p:nvGraphicFramePr>
        <p:xfrm>
          <a:off x="838200" y="1797978"/>
          <a:ext cx="10515600" cy="3821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135433008"/>
                    </a:ext>
                  </a:extLst>
                </a:gridCol>
              </a:tblGrid>
              <a:tr h="3821986">
                <a:tc>
                  <a:txBody>
                    <a:bodyPr/>
                    <a:lstStyle/>
                    <a:p>
                      <a:pPr marL="339725" marR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>
                          <a:effectLst/>
                        </a:rPr>
                        <a:t>SEM </a:t>
                      </a:r>
                      <a:r>
                        <a:rPr lang="en-US" sz="2800" dirty="0">
                          <a:effectLst/>
                        </a:rPr>
                        <a:t>Committee Review:  </a:t>
                      </a:r>
                      <a:r>
                        <a:rPr lang="en-US" sz="2800" dirty="0" smtClean="0">
                          <a:effectLst/>
                        </a:rPr>
                        <a:t>March 2 – </a:t>
                      </a:r>
                      <a:r>
                        <a:rPr lang="en-US" sz="2800" dirty="0">
                          <a:effectLst/>
                        </a:rPr>
                        <a:t>March 9</a:t>
                      </a:r>
                      <a:endParaRPr lang="en-US" sz="2400" dirty="0">
                        <a:effectLst/>
                      </a:endParaRPr>
                    </a:p>
                    <a:p>
                      <a:pPr marL="339725" marR="0" lvl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effectLst/>
                        </a:rPr>
                        <a:t>Discussion with IPC:  March 6</a:t>
                      </a:r>
                      <a:endParaRPr lang="en-US" sz="2400" dirty="0">
                        <a:effectLst/>
                      </a:endParaRPr>
                    </a:p>
                    <a:p>
                      <a:pPr marL="339725" marR="0" lvl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effectLst/>
                        </a:rPr>
                        <a:t>SEM Committee feedback incorporated and final version for PBC circulated back to the Committee:  March 9-13</a:t>
                      </a:r>
                      <a:endParaRPr lang="en-US" sz="2400" dirty="0">
                        <a:effectLst/>
                      </a:endParaRPr>
                    </a:p>
                    <a:p>
                      <a:pPr marL="339725" marR="0" lvl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effectLst/>
                        </a:rPr>
                        <a:t>Presentation to Academic &amp; Classified </a:t>
                      </a:r>
                      <a:r>
                        <a:rPr lang="en-US" sz="2800" dirty="0" smtClean="0">
                          <a:effectLst/>
                        </a:rPr>
                        <a:t>Senates (Students):  </a:t>
                      </a:r>
                      <a:r>
                        <a:rPr lang="en-US" sz="2800" dirty="0">
                          <a:effectLst/>
                        </a:rPr>
                        <a:t>March 12</a:t>
                      </a:r>
                      <a:endParaRPr lang="en-US" sz="2400" dirty="0">
                        <a:effectLst/>
                      </a:endParaRPr>
                    </a:p>
                    <a:p>
                      <a:pPr marL="339725" marR="0" lvl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effectLst/>
                        </a:rPr>
                        <a:t>Submitted with recommendations to PBC:  March 13</a:t>
                      </a:r>
                      <a:endParaRPr lang="en-US" sz="2400" dirty="0">
                        <a:effectLst/>
                      </a:endParaRPr>
                    </a:p>
                    <a:p>
                      <a:pPr marL="339725" marR="0" lvl="0" indent="-3397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effectLst/>
                        </a:rPr>
                        <a:t>PBC Meeting &amp; Presentation:  March 18</a:t>
                      </a:r>
                      <a:endParaRPr lang="en-US" sz="24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505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1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recommendations for PBC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SEM Committee</a:t>
            </a:r>
          </a:p>
          <a:p>
            <a:r>
              <a:rPr lang="en-US" dirty="0" smtClean="0"/>
              <a:t>Need for a different committee or SEM body?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scheduling</a:t>
            </a:r>
          </a:p>
          <a:p>
            <a:r>
              <a:rPr lang="en-US" dirty="0" smtClean="0"/>
              <a:t>Campus life</a:t>
            </a:r>
          </a:p>
          <a:p>
            <a:r>
              <a:rPr lang="en-US" dirty="0" smtClean="0"/>
              <a:t>Marketing and clear branding</a:t>
            </a:r>
          </a:p>
          <a:p>
            <a:r>
              <a:rPr lang="en-US" dirty="0" smtClean="0"/>
              <a:t>Refocus our energy of our institution to serve our Latinx community</a:t>
            </a:r>
          </a:p>
          <a:p>
            <a:r>
              <a:rPr lang="en-US" dirty="0" smtClean="0"/>
              <a:t>Block scheduling</a:t>
            </a:r>
          </a:p>
          <a:p>
            <a:r>
              <a:rPr lang="en-US" dirty="0" smtClean="0"/>
              <a:t>Olive Tree v. COLT branding</a:t>
            </a:r>
          </a:p>
          <a:p>
            <a:r>
              <a:rPr lang="en-US" dirty="0" smtClean="0"/>
              <a:t>Completion possible – in 2 years!!??</a:t>
            </a:r>
          </a:p>
          <a:p>
            <a:r>
              <a:rPr lang="en-US" dirty="0" smtClean="0"/>
              <a:t>New program development</a:t>
            </a:r>
          </a:p>
          <a:p>
            <a:r>
              <a:rPr lang="en-US" dirty="0" smtClean="0"/>
              <a:t>Strategic use of online education (make sure its not at odds with our goal of building a dynamic on-campus community)</a:t>
            </a:r>
          </a:p>
          <a:p>
            <a:r>
              <a:rPr lang="en-US" dirty="0" smtClean="0"/>
              <a:t>Changing the perspective in the high schools – make us their 1</a:t>
            </a:r>
            <a:r>
              <a:rPr lang="en-US" baseline="30000" dirty="0" smtClean="0"/>
              <a:t>st</a:t>
            </a:r>
            <a:r>
              <a:rPr lang="en-US" dirty="0" smtClean="0"/>
              <a:t> choice!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31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on career exploration and job placement (let’s make sure our programs are in line with labor market and needs of our students)</a:t>
            </a:r>
          </a:p>
          <a:p>
            <a:r>
              <a:rPr lang="en-US" dirty="0" smtClean="0"/>
              <a:t>Cancelling classes has had a cumulative effect – do we understand it?</a:t>
            </a:r>
          </a:p>
          <a:p>
            <a:r>
              <a:rPr lang="en-US" dirty="0" smtClean="0"/>
              <a:t>How are we operating within a 3-college district in terms of our offerings and schedule </a:t>
            </a:r>
          </a:p>
          <a:p>
            <a:r>
              <a:rPr lang="en-US" dirty="0" smtClean="0"/>
              <a:t>Stay strong in our cross-silo collaboration (instruction, student services) and help that strengthen our brand/who we are</a:t>
            </a:r>
          </a:p>
          <a:p>
            <a:r>
              <a:rPr lang="en-US" dirty="0" smtClean="0"/>
              <a:t>Brand identity: history (olive tree), emotion, accolades</a:t>
            </a:r>
          </a:p>
          <a:p>
            <a:r>
              <a:rPr lang="en-US" dirty="0" smtClean="0"/>
              <a:t>How can we have this conversation with community partners in the room?  HS, N. Fair Oaks, others (in terms of how we imagine Canada in the future)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798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-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Student-first Schedule</a:t>
            </a:r>
          </a:p>
          <a:p>
            <a:r>
              <a:rPr lang="en-US" dirty="0" smtClean="0"/>
              <a:t>Distance Education re-envisioned to better support student completion</a:t>
            </a:r>
          </a:p>
          <a:p>
            <a:r>
              <a:rPr lang="en-US" dirty="0" smtClean="0"/>
              <a:t>Be the preferred college choice for local High School students</a:t>
            </a:r>
          </a:p>
          <a:p>
            <a:r>
              <a:rPr lang="en-US" dirty="0" smtClean="0"/>
              <a:t>Ensure all students are well connected to the College.  To fellow students, faculty, services, programs, resources</a:t>
            </a:r>
          </a:p>
          <a:p>
            <a:r>
              <a:rPr lang="en-US" dirty="0" smtClean="0"/>
              <a:t>Be known as the College where students complete in two years </a:t>
            </a:r>
          </a:p>
          <a:p>
            <a:r>
              <a:rPr lang="en-US" dirty="0" smtClean="0"/>
              <a:t>Be known as the College that is responsive to our community’s needs (dynamic, evolving, quality (instructional?) programs from which students can launch careers that make a living wage) – is this the overarching objective?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805200"/>
              </p:ext>
            </p:extLst>
          </p:nvPr>
        </p:nvGraphicFramePr>
        <p:xfrm>
          <a:off x="296300" y="639948"/>
          <a:ext cx="11697768" cy="565510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848884">
                  <a:extLst>
                    <a:ext uri="{9D8B030D-6E8A-4147-A177-3AD203B41FA5}">
                      <a16:colId xmlns:a16="http://schemas.microsoft.com/office/drawing/2014/main" val="1685986003"/>
                    </a:ext>
                  </a:extLst>
                </a:gridCol>
                <a:gridCol w="5848884">
                  <a:extLst>
                    <a:ext uri="{9D8B030D-6E8A-4147-A177-3AD203B41FA5}">
                      <a16:colId xmlns:a16="http://schemas.microsoft.com/office/drawing/2014/main" val="568665296"/>
                    </a:ext>
                  </a:extLst>
                </a:gridCol>
              </a:tblGrid>
              <a:tr h="5954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SEM Plan Objectives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SEM Guiding Principles (over-arching strategies)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96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Maximize the probability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each student is able to achieve their educational goal(s) at Cañada </a:t>
                      </a: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within two years 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and publicize </a:t>
                      </a: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clear degree and certificate programs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remove barriers to completion in two years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and manage a </a:t>
                      </a: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schedule</a:t>
                      </a:r>
                      <a:r>
                        <a:rPr lang="en-US" sz="1600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focused on student completion in two years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None/>
                      </a:pPr>
                      <a:endParaRPr lang="en-US" sz="16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Align and sustain pro-active student support services with programs of study</a:t>
                      </a:r>
                      <a:r>
                        <a:rPr lang="en-US" sz="16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ensure effective and timely student enrollment, retention, persistence and completion.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None/>
                      </a:pPr>
                      <a:endParaRPr lang="en-US" sz="16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i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Align marketing, messaging and outreach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our programs, schedule, and supportive services and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latin typeface="+mn-lt"/>
                        </a:rPr>
                        <a:t>Distance Education </a:t>
                      </a:r>
                      <a:r>
                        <a:rPr lang="en-US" sz="1600" dirty="0" smtClean="0">
                          <a:latin typeface="+mn-lt"/>
                        </a:rPr>
                        <a:t>re-envisioned to better support student completion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latin typeface="+mn-lt"/>
                        </a:rPr>
                        <a:t>Be the preferred college choice for local </a:t>
                      </a:r>
                      <a:r>
                        <a:rPr lang="en-US" sz="1600" b="1" dirty="0" smtClean="0">
                          <a:latin typeface="+mn-lt"/>
                        </a:rPr>
                        <a:t>High School students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latin typeface="+mn-lt"/>
                        </a:rPr>
                        <a:t>Student-first </a:t>
                      </a:r>
                      <a:r>
                        <a:rPr lang="en-US" sz="1600" b="1" dirty="0" smtClean="0">
                          <a:latin typeface="+mn-lt"/>
                        </a:rPr>
                        <a:t>Schedule</a:t>
                      </a:r>
                    </a:p>
                    <a:p>
                      <a:endParaRPr lang="en-US" sz="1600" dirty="0" smtClean="0">
                        <a:latin typeface="+mn-lt"/>
                      </a:endParaRPr>
                    </a:p>
                    <a:p>
                      <a:endParaRPr lang="en-US" sz="1600" dirty="0" smtClean="0">
                        <a:latin typeface="+mn-lt"/>
                      </a:endParaRPr>
                    </a:p>
                    <a:p>
                      <a:endParaRPr lang="en-US" sz="1600" dirty="0" smtClean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latin typeface="+mn-lt"/>
                        </a:rPr>
                        <a:t>All students are well connected to the College</a:t>
                      </a:r>
                      <a:r>
                        <a:rPr lang="en-US" sz="1600" b="0" baseline="0" dirty="0" smtClean="0">
                          <a:latin typeface="+mn-lt"/>
                        </a:rPr>
                        <a:t> - t</a:t>
                      </a:r>
                      <a:r>
                        <a:rPr lang="en-US" sz="1600" dirty="0" smtClean="0">
                          <a:latin typeface="+mn-lt"/>
                        </a:rPr>
                        <a:t>o fellow students, faculty, services, programs, and resources</a:t>
                      </a:r>
                    </a:p>
                    <a:p>
                      <a:endParaRPr lang="en-US" sz="1600" b="1" dirty="0" smtClean="0">
                        <a:latin typeface="+mn-lt"/>
                      </a:endParaRPr>
                    </a:p>
                    <a:p>
                      <a:endParaRPr lang="en-US" sz="1600" b="1" dirty="0" smtClean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latin typeface="+mn-lt"/>
                        </a:rPr>
                        <a:t>Be known as the College where students complete in two years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600" dirty="0" smtClean="0">
                        <a:latin typeface="+mn-lt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latin typeface="+mn-lt"/>
                        </a:rPr>
                        <a:t>Be known as the College that is </a:t>
                      </a:r>
                      <a:r>
                        <a:rPr lang="en-US" sz="1600" b="1" dirty="0" smtClean="0">
                          <a:latin typeface="+mn-lt"/>
                        </a:rPr>
                        <a:t>responsive to our community’s evolving needs</a:t>
                      </a:r>
                      <a:r>
                        <a:rPr lang="en-US" sz="1600" dirty="0" smtClean="0">
                          <a:latin typeface="+mn-lt"/>
                        </a:rPr>
                        <a:t> by providing dynamic, evolving, quality instructional programs from which students can launch careers that make a living wage.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307231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304908" y="2564678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304908" y="3457226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04908" y="4609857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89858" y="3457226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78777" y="2574953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89858" y="4620132"/>
            <a:ext cx="5198724" cy="1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0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558512"/>
              </p:ext>
            </p:extLst>
          </p:nvPr>
        </p:nvGraphicFramePr>
        <p:xfrm>
          <a:off x="381000" y="140516"/>
          <a:ext cx="11486607" cy="62015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Maintain clear, accurate degree and certificate</a:t>
                      </a:r>
                      <a:r>
                        <a:rPr lang="en-US" sz="1800" baseline="0" dirty="0" smtClean="0"/>
                        <a:t> program maps in Program Mapper, including the i</a:t>
                      </a:r>
                      <a:r>
                        <a:rPr lang="en-US" sz="1800" dirty="0" smtClean="0"/>
                        <a:t>dentification</a:t>
                      </a:r>
                      <a:r>
                        <a:rPr lang="en-US" sz="1800" baseline="0" dirty="0" smtClean="0"/>
                        <a:t> and verification of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/>
                        <a:t>hidden </a:t>
                      </a:r>
                      <a:r>
                        <a:rPr lang="en-US" sz="1800" dirty="0" smtClean="0"/>
                        <a:t>prerequisites.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smtClean="0"/>
                        <a:t>Instruction with Academic Senate (program review)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</a:t>
                      </a:r>
                      <a:r>
                        <a:rPr lang="en-US" baseline="0" dirty="0" smtClean="0"/>
                        <a:t> by summer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Evaluate high unit local degrees (over 34 degree units) to optimize degree complete-ability in two </a:t>
                      </a:r>
                      <a:r>
                        <a:rPr lang="en-US" sz="1800" dirty="0" smtClean="0"/>
                        <a:t>years (pursue poss. Rad Tech bachelors degree). 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</a:t>
                      </a:r>
                      <a:r>
                        <a:rPr lang="en-US" baseline="0" dirty="0" smtClean="0"/>
                        <a:t> and Curriculum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summer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Evaluate the differences between the local degree and AA-T and AS-T degree requirements and consider changes to local degree requirements in order to optimize complete-ability in two years.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 and Counseling 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spring 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Bank old courses and degrees that we no longer offer to streamline the catalog and clarify pathways.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</a:t>
                      </a:r>
                      <a:r>
                        <a:rPr lang="en-US" baseline="0" dirty="0" smtClean="0"/>
                        <a:t> and Curriculum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summer</a:t>
                      </a:r>
                      <a:r>
                        <a:rPr lang="en-US" baseline="0" dirty="0" smtClean="0"/>
                        <a:t>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6225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960000">
            <a:off x="7980298" y="1817399"/>
            <a:ext cx="464646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Clear Academic Programs: Schedule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79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108347"/>
              </p:ext>
            </p:extLst>
          </p:nvPr>
        </p:nvGraphicFramePr>
        <p:xfrm>
          <a:off x="381000" y="140516"/>
          <a:ext cx="11486607" cy="60186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Create a full year course offer pattern (aka an “Annual Schedule”)  to aid students’ planning as well as strategically manage course offerings (minimize class</a:t>
                      </a:r>
                      <a:r>
                        <a:rPr lang="en-US" sz="1800" baseline="0" dirty="0" smtClean="0"/>
                        <a:t> cancellations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iDEANS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Promise re a full-year</a:t>
                      </a:r>
                      <a:r>
                        <a:rPr lang="en-US" baseline="0" dirty="0" smtClean="0"/>
                        <a:t> schedule for their </a:t>
                      </a:r>
                      <a:r>
                        <a:rPr lang="en-US" baseline="0" dirty="0" err="1" smtClean="0"/>
                        <a:t>stds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(Athletes, CWA, Int’l already do annual schedules)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</a:t>
                      </a:r>
                    </a:p>
                    <a:p>
                      <a:r>
                        <a:rPr lang="en-US" dirty="0" smtClean="0"/>
                        <a:t>Implement in the 2020-21 Catalog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Catalog,</a:t>
                      </a:r>
                      <a:r>
                        <a:rPr lang="en-US" baseline="0" dirty="0" smtClean="0"/>
                        <a:t> Web-Schedule, Counselors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Reduce scheduling conflicts and create course-taking opportunities for</a:t>
                      </a:r>
                      <a:r>
                        <a:rPr lang="en-US" sz="1800" baseline="0" dirty="0" smtClean="0"/>
                        <a:t> students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 smtClean="0"/>
                        <a:t>Better accommodate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high unit courses (5+) such as the new math and English co-requisite courses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aseline="0" dirty="0" smtClean="0"/>
                        <a:t>C</a:t>
                      </a:r>
                      <a:r>
                        <a:rPr lang="en-US" sz="1800" dirty="0" smtClean="0"/>
                        <a:t>onsider reviewing the current block schedule (MW to MWF class blocks).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 smtClean="0"/>
                        <a:t>Create more program options on an evenings and weekends schedule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 smtClean="0"/>
                        <a:t>Better use of summers to support</a:t>
                      </a:r>
                      <a:r>
                        <a:rPr lang="en-US" sz="1800" baseline="0" dirty="0" smtClean="0"/>
                        <a:t> student completion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iDEANS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Promise piloting a</a:t>
                      </a:r>
                      <a:r>
                        <a:rPr lang="en-US" baseline="0" dirty="0" smtClean="0"/>
                        <a:t> MWF schedule fall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fall 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960000">
            <a:off x="7026382" y="2145907"/>
            <a:ext cx="464646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Clear Academic Programs: Schedule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1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023790"/>
              </p:ext>
            </p:extLst>
          </p:nvPr>
        </p:nvGraphicFramePr>
        <p:xfrm>
          <a:off x="381000" y="140516"/>
          <a:ext cx="11486607" cy="56528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Create an online course offering pattern that supports some 100% online degrees and publicize them through the CVC State network.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 and DEAC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fall</a:t>
                      </a:r>
                      <a:r>
                        <a:rPr lang="en-US" baseline="0" dirty="0" smtClean="0"/>
                        <a:t>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Strategically run more courses face-to-face to create a larger and stronger sense of community on campus.</a:t>
                      </a:r>
                    </a:p>
                    <a:p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 and DEAC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by spring 2021 and ongoing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Strategically offer classes online to assist our “home campus” students’ attainment of their educational goals.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 and DEAC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 by spring 2021 and ongoing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 an expanded role of “hybrid” </a:t>
                      </a:r>
                      <a:r>
                        <a:rPr lang="en-US" dirty="0" smtClean="0"/>
                        <a:t>courses</a:t>
                      </a:r>
                      <a:r>
                        <a:rPr lang="en-US" baseline="0" dirty="0" smtClean="0"/>
                        <a:t> to realize the b</a:t>
                      </a:r>
                      <a:r>
                        <a:rPr lang="en-US" dirty="0" smtClean="0"/>
                        <a:t>enefits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of online while building and maintaining face to face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Instruction and DEAC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 by spring 2021 and ongoing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622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960000">
            <a:off x="8038413" y="1981521"/>
            <a:ext cx="256076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Distance Education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0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69577"/>
              </p:ext>
            </p:extLst>
          </p:nvPr>
        </p:nvGraphicFramePr>
        <p:xfrm>
          <a:off x="381000" y="140516"/>
          <a:ext cx="11486607" cy="40983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Increase conversion of K-12 students to Cañada College (via Dual Enrollment, more robust K-14 pathway programs and/or increasing our “take” from Sequoia UHSD).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 of Dual Enrollment and High School Transitions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Begin immediately (upon hire</a:t>
                      </a:r>
                      <a:r>
                        <a:rPr lang="en-US" baseline="0" dirty="0" smtClean="0"/>
                        <a:t> of Director of HS Transitions)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Develop and strengthen Career Education degrees/certificates that are not available at the other two campuses and/or for which there is excess demand in our service area.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Dean of BDW </a:t>
                      </a:r>
                      <a:r>
                        <a:rPr lang="en-US" dirty="0" smtClean="0"/>
                        <a:t>and Workforce Tri-Chairs in </a:t>
                      </a:r>
                      <a:r>
                        <a:rPr lang="en-US" dirty="0" smtClean="0"/>
                        <a:t>conjunction</a:t>
                      </a:r>
                      <a:r>
                        <a:rPr lang="en-US" baseline="0" dirty="0" smtClean="0"/>
                        <a:t> with the Office of 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960000">
            <a:off x="7907833" y="1981521"/>
            <a:ext cx="282192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 School Students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922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140516"/>
          <a:ext cx="11486607" cy="38240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Increase conversion of Adult Education and English Language Learners (ESL) to Cañada College degree and certificate programs.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Dean of</a:t>
                      </a:r>
                      <a:r>
                        <a:rPr lang="en-US" baseline="0" dirty="0" smtClean="0"/>
                        <a:t> ASLT</a:t>
                      </a:r>
                    </a:p>
                    <a:p>
                      <a:r>
                        <a:rPr lang="en-US" baseline="0" dirty="0" smtClean="0"/>
                        <a:t>Director of Workforce Development</a:t>
                      </a:r>
                    </a:p>
                    <a:p>
                      <a:r>
                        <a:rPr lang="en-US" baseline="0" dirty="0" smtClean="0"/>
                        <a:t>ACCEL Transitions Coordinator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Develop GE/whole programs at the Menlo Park site or other off-campus locations to help with access.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Dean of</a:t>
                      </a:r>
                      <a:r>
                        <a:rPr lang="en-US" baseline="0" dirty="0" smtClean="0"/>
                        <a:t> ASLT</a:t>
                      </a:r>
                    </a:p>
                    <a:p>
                      <a:r>
                        <a:rPr lang="en-US" baseline="0" dirty="0" smtClean="0"/>
                        <a:t>Director of Workforce Development</a:t>
                      </a:r>
                    </a:p>
                    <a:p>
                      <a:r>
                        <a:rPr lang="en-US" baseline="0" dirty="0" smtClean="0"/>
                        <a:t>ACCEL Transitions Coordinator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69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66431"/>
              </p:ext>
            </p:extLst>
          </p:nvPr>
        </p:nvGraphicFramePr>
        <p:xfrm>
          <a:off x="381000" y="140516"/>
          <a:ext cx="11486607" cy="31839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Implement Guided Pathways Initiatives related to aligning student supports to clear</a:t>
                      </a:r>
                      <a:r>
                        <a:rPr lang="en-US" sz="1800" baseline="0" dirty="0" smtClean="0"/>
                        <a:t> programs of study: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Interest Area</a:t>
                      </a:r>
                      <a:r>
                        <a:rPr lang="en-US" sz="1800" dirty="0" smtClean="0"/>
                        <a:t> Success Teams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First Year Experience</a:t>
                      </a:r>
                      <a:r>
                        <a:rPr lang="en-US" sz="1800" baseline="0" dirty="0" smtClean="0"/>
                        <a:t> programs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Opportunities for Career Exploration, work-based learning and job placement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Guided Pathways Steering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8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FC2AE2-4250-4C9E-932E-463DF4EABD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98E101-DBEA-4ABC-8C89-074CD5B2C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286075-FB67-4091-973E-4C0C14DCBDA8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bb5bbb0b-6c89-44d7-be61-0adfe653f983"/>
    <ds:schemaRef ds:uri="http://schemas.openxmlformats.org/package/2006/metadata/core-properties"/>
    <ds:schemaRef ds:uri="http://schemas.microsoft.com/office/infopath/2007/PartnerControls"/>
    <ds:schemaRef ds:uri="2bc55ecc-363e-43e9-bfac-4ba2e86f45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9656</TotalTime>
  <Words>2208</Words>
  <Application>Microsoft Office PowerPoint</Application>
  <PresentationFormat>Widescreen</PresentationFormat>
  <Paragraphs>320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Garamond</vt:lpstr>
      <vt:lpstr>Symbol</vt:lpstr>
      <vt:lpstr>Times New Roman</vt:lpstr>
      <vt:lpstr>Office Theme</vt:lpstr>
      <vt:lpstr>Microsoft Excel Worksheet</vt:lpstr>
      <vt:lpstr>Strategic Enrollment Management  Committee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College Overall Enrollment Goals</vt:lpstr>
      <vt:lpstr>Measurable Goals (disaggregated by student type and sub-population)</vt:lpstr>
      <vt:lpstr>Transfer Goals by DI populations:</vt:lpstr>
      <vt:lpstr>Measurable Goals</vt:lpstr>
      <vt:lpstr>Measurable Goals</vt:lpstr>
      <vt:lpstr>Measurable Goals (disaggregated)</vt:lpstr>
      <vt:lpstr>Measurable Goals</vt:lpstr>
      <vt:lpstr>Vision for Success Goals     Chancellor’s Goal     Cañada Goals</vt:lpstr>
      <vt:lpstr>SEAP:  Equity Goals</vt:lpstr>
      <vt:lpstr>Timeline for reviewing and approving the Plan</vt:lpstr>
      <vt:lpstr>Other recommendations for PBC</vt:lpstr>
      <vt:lpstr>END</vt:lpstr>
      <vt:lpstr>Big Take-Aways</vt:lpstr>
      <vt:lpstr>Big Take-Aways</vt:lpstr>
      <vt:lpstr>Guiding Principles - DRAFT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Enrollment Management Retreat (with notes)</dc:title>
  <dc:creator>Engel, Karen</dc:creator>
  <cp:lastModifiedBy>Engel, Karen</cp:lastModifiedBy>
  <cp:revision>54</cp:revision>
  <cp:lastPrinted>2020-02-26T16:24:46Z</cp:lastPrinted>
  <dcterms:created xsi:type="dcterms:W3CDTF">2020-02-12T00:57:22Z</dcterms:created>
  <dcterms:modified xsi:type="dcterms:W3CDTF">2020-02-26T18:22:17Z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