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Strategic Enrollment Plan for Career Education/Strong Workforce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i="1" dirty="0">
                <a:latin typeface="Cambria" panose="02040503050406030204" pitchFamily="18" charset="0"/>
                <a:ea typeface="Cambria" panose="02040503050406030204" pitchFamily="18" charset="0"/>
              </a:rPr>
              <a:t>Vision: We change lives – one student at a time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7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980501"/>
            <a:ext cx="10364451" cy="135507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Maximize FTES, Load and FTEF to meet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the </a:t>
            </a:r>
            <a:r>
              <a:rPr lang="en-US" sz="4000" dirty="0"/>
              <a:t>needs of the student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423710"/>
            <a:ext cx="10363826" cy="3767769"/>
          </a:xfrm>
        </p:spPr>
        <p:txBody>
          <a:bodyPr>
            <a:normAutofit/>
          </a:bodyPr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Build growth into FTEF allocation (departments with continual growth institutionalize; new programs supplemented with grants and innovation funds)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Career education students – higher percentage part-time and faculty must address needs of unique headcount. Opposite of allocation model focus on FTES (full-time equivalent students)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Internal Cañada reporting based FTES = 12 units/semester vs 15 units/semester, research number of Career education students have post-secondary degrees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3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Maximize FTES, Load and FTEF to meet </a:t>
            </a:r>
            <a:br>
              <a:rPr lang="en-US" dirty="0"/>
            </a:br>
            <a:r>
              <a:rPr lang="en-US" dirty="0"/>
              <a:t>the needs of the </a:t>
            </a:r>
            <a:r>
              <a:rPr lang="en-US" dirty="0" smtClean="0"/>
              <a:t>student (</a:t>
            </a:r>
            <a:r>
              <a:rPr lang="en-US" cap="none" dirty="0" smtClean="0"/>
              <a:t>cont.)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Minimize pipeline disruptions for students (planning strategically for less cancellations)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Non-traditional schedule of classes (Friday, Saturday, Sunday)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Off campus locations (RWC will close 4 schools in Fall 2019)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Review department certificates and degrees for current and future needs</a:t>
            </a:r>
          </a:p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Conceptualize Career Technical Education into Career Education</a:t>
            </a:r>
          </a:p>
          <a:p>
            <a:pPr lvl="1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Perception change</a:t>
            </a:r>
          </a:p>
          <a:p>
            <a:pPr lvl="1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Utilize State of California “Career Education Branding”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3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506776"/>
            <a:ext cx="10364451" cy="1696597"/>
          </a:xfrm>
        </p:spPr>
        <p:txBody>
          <a:bodyPr>
            <a:normAutofit fontScale="90000"/>
          </a:bodyPr>
          <a:lstStyle/>
          <a:p>
            <a:r>
              <a:rPr lang="en-US" dirty="0"/>
              <a:t>Identify local community </a:t>
            </a:r>
            <a:r>
              <a:rPr lang="en-US" dirty="0" smtClean="0"/>
              <a:t>students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(zip codes/neighborhoods) and research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area </a:t>
            </a:r>
            <a:r>
              <a:rPr lang="en-US" dirty="0"/>
              <a:t>of interests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16087"/>
            <a:ext cx="10363826" cy="4583017"/>
          </a:xfrm>
        </p:spPr>
        <p:txBody>
          <a:bodyPr>
            <a:normAutofit fontScale="92500" lnSpcReduction="10000"/>
          </a:bodyPr>
          <a:lstStyle/>
          <a:p>
            <a:r>
              <a:rPr lang="en-US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Each academic year focus on single </a:t>
            </a:r>
            <a:r>
              <a:rPr lang="en-US" sz="2200" i="1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disproportionate impacted group </a:t>
            </a:r>
            <a:r>
              <a:rPr lang="en-US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2200" i="1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retain</a:t>
            </a:r>
            <a:r>
              <a:rPr lang="en-US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students </a:t>
            </a:r>
          </a:p>
          <a:p>
            <a:r>
              <a:rPr lang="en-US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Perkins addresses special populations: </a:t>
            </a:r>
          </a:p>
          <a:p>
            <a:pPr lvl="2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ndividuals with disabilities;</a:t>
            </a:r>
          </a:p>
          <a:p>
            <a:pPr lvl="2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ndividuals from economically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disadvantaged families, including foster children</a:t>
            </a:r>
            <a:r>
              <a:rPr lang="en-US" dirty="0" smtClean="0"/>
              <a:t>; </a:t>
            </a:r>
          </a:p>
          <a:p>
            <a:pPr lvl="2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Individuals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preparing for non-traditional training and employment; </a:t>
            </a:r>
            <a:endParaRPr lang="en-US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Single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parents, including single pregnant women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; </a:t>
            </a:r>
          </a:p>
          <a:p>
            <a:pPr lvl="2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Displaced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homemakers;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and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 Individuals with other barriers to educational achievement, including individuals with limited English proficiency.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en-US" sz="22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SWF changed multipliers for completed certificates </a:t>
            </a:r>
            <a:endParaRPr lang="en-US" sz="22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Focus on student gap (examples: shuttle for transportation, online/hybrid for single providers of children)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Outreach non-traditional methods (example: guerilla marketing, giant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wavy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man)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9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770915"/>
            <a:ext cx="10364451" cy="1972285"/>
          </a:xfrm>
        </p:spPr>
        <p:txBody>
          <a:bodyPr/>
          <a:lstStyle/>
          <a:p>
            <a:r>
              <a:rPr lang="en-US" dirty="0"/>
              <a:t>Increase High School relationships – dual enrollment, AB288, concurrent enrollment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743200"/>
            <a:ext cx="10363826" cy="3047999"/>
          </a:xfrm>
        </p:spPr>
        <p:txBody>
          <a:bodyPr/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Compete with City Recreation for youth summer camps; schedule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mailed February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Bridge programs for Freshman, Sophomores, and Juniors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Educate first generation students and parents regarding success with first year college experience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Partner with Promise Scholars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5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770915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Increase </a:t>
            </a:r>
            <a:r>
              <a:rPr lang="en-US" dirty="0"/>
              <a:t>post-secondary partnerships for students’ transfers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644048"/>
            <a:ext cx="10363826" cy="3147151"/>
          </a:xfrm>
        </p:spPr>
        <p:txBody>
          <a:bodyPr>
            <a:normAutofit/>
          </a:bodyPr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Institutional support 4-year programs (Cañada campus classrooms and Student Services)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Regional Joint Venture/San Mateo County - Teacher Prep Pipeline </a:t>
            </a:r>
            <a:endParaRPr lang="en-US" cap="none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Leverage and lead teacher pipeline effort – What is Cañada known for …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Dedicated attempt to reach out to San Francisco State – 2</a:t>
            </a:r>
            <a:r>
              <a:rPr lang="en-US" cap="none" baseline="30000" dirty="0" smtClean="0">
                <a:latin typeface="Cambria" panose="02040503050406030204" pitchFamily="18" charset="0"/>
                <a:ea typeface="Cambria" panose="02040503050406030204" pitchFamily="18" charset="0"/>
              </a:rPr>
              <a:t>nd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 attempt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Placement/Internships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206"/>
            <a:ext cx="10363826" cy="3697994"/>
          </a:xfrm>
        </p:spPr>
        <p:txBody>
          <a:bodyPr>
            <a:normAutofit/>
          </a:bodyPr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Volunteer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mentors – update skills to meet industry technological changes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Student focus on employment search skills and self-marketing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Leverage Industry Experts for knowledge of what employers seek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Develop employer relationships for internships and student employment</a:t>
            </a:r>
          </a:p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Software to capture graduate/alumni job changes, promotions, wage data</a:t>
            </a:r>
          </a:p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Create alumni network – Linked In platform</a:t>
            </a:r>
          </a:p>
          <a:p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Focus groups for students and employers – UI/UX research with current Career platform</a:t>
            </a:r>
            <a:endParaRPr lang="en-US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09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Workforce/Perkins Grant Funds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72868"/>
            <a:ext cx="10363826" cy="4527932"/>
          </a:xfrm>
        </p:spPr>
        <p:txBody>
          <a:bodyPr>
            <a:normAutofit/>
          </a:bodyPr>
          <a:lstStyle/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Support division growth with curricular development, tutoring, lab assistants and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marketing</a:t>
            </a:r>
          </a:p>
          <a:p>
            <a:pPr lvl="2"/>
            <a:r>
              <a:rPr lang="en-US" sz="17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Invite retired individuals to participate - SCORE</a:t>
            </a:r>
          </a:p>
          <a:p>
            <a:pPr lvl="2"/>
            <a:r>
              <a:rPr lang="en-US" sz="1700" cap="none" dirty="0">
                <a:latin typeface="Cambria" panose="02040503050406030204" pitchFamily="18" charset="0"/>
                <a:ea typeface="Cambria" panose="02040503050406030204" pitchFamily="18" charset="0"/>
              </a:rPr>
              <a:t>Create Graduate student group </a:t>
            </a:r>
            <a:r>
              <a:rPr lang="en-US" sz="1700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partnerships</a:t>
            </a:r>
            <a:endParaRPr lang="en-US" sz="17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Partner with faculty for new program development – consider sustainability</a:t>
            </a:r>
          </a:p>
          <a:p>
            <a:pPr lvl="0"/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Build Local Employer advisory groups to determine needs for employers and future new program development</a:t>
            </a:r>
          </a:p>
          <a:p>
            <a:pPr lvl="0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Provide </a:t>
            </a:r>
            <a:r>
              <a:rPr lang="en-US" cap="none" dirty="0">
                <a:latin typeface="Cambria" panose="02040503050406030204" pitchFamily="18" charset="0"/>
                <a:ea typeface="Cambria" panose="02040503050406030204" pitchFamily="18" charset="0"/>
              </a:rPr>
              <a:t>technology resources in career education </a:t>
            </a:r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departments – stay current and prepare for changes</a:t>
            </a:r>
          </a:p>
          <a:p>
            <a:pPr lvl="0"/>
            <a:r>
              <a:rPr lang="en-US" cap="none" dirty="0" smtClean="0">
                <a:latin typeface="Cambria" panose="02040503050406030204" pitchFamily="18" charset="0"/>
                <a:ea typeface="Cambria" panose="02040503050406030204" pitchFamily="18" charset="0"/>
              </a:rPr>
              <a:t>Industry Experts required for industry/employer best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227</TotalTime>
  <Words>514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</vt:lpstr>
      <vt:lpstr>Tw Cen MT</vt:lpstr>
      <vt:lpstr>Droplet</vt:lpstr>
      <vt:lpstr>Strategic Enrollment Plan for Career Education/Strong Workforce </vt:lpstr>
      <vt:lpstr>Maximize FTES, Load and FTEF to meet  the needs of the student </vt:lpstr>
      <vt:lpstr>Maximize FTES, Load and FTEF to meet  the needs of the student (cont.)</vt:lpstr>
      <vt:lpstr>Identify local community students  (zip codes/neighborhoods) and research  area of interests </vt:lpstr>
      <vt:lpstr>Increase High School relationships – dual enrollment, AB288, concurrent enrollment </vt:lpstr>
      <vt:lpstr>  Increase post-secondary partnerships for students’ transfers  </vt:lpstr>
      <vt:lpstr>Job Placement/Internships </vt:lpstr>
      <vt:lpstr>Strong Workforce/Perkins Grant Funds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Enrollment Plan for Career Education/Strong Workforce</dc:title>
  <dc:creator>Cabrera, Leonor</dc:creator>
  <cp:lastModifiedBy>Engel, Karen</cp:lastModifiedBy>
  <cp:revision>34</cp:revision>
  <dcterms:created xsi:type="dcterms:W3CDTF">2019-04-10T06:05:02Z</dcterms:created>
  <dcterms:modified xsi:type="dcterms:W3CDTF">2019-04-10T17:48:00Z</dcterms:modified>
</cp:coreProperties>
</file>