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4"/>
  </p:sldMasterIdLst>
  <p:notesMasterIdLst>
    <p:notesMasterId r:id="rId20"/>
  </p:notesMasterIdLst>
  <p:handoutMasterIdLst>
    <p:handoutMasterId r:id="rId21"/>
  </p:handoutMasterIdLst>
  <p:sldIdLst>
    <p:sldId id="256" r:id="rId5"/>
    <p:sldId id="270" r:id="rId6"/>
    <p:sldId id="271" r:id="rId7"/>
    <p:sldId id="259" r:id="rId8"/>
    <p:sldId id="261" r:id="rId9"/>
    <p:sldId id="258" r:id="rId10"/>
    <p:sldId id="260" r:id="rId11"/>
    <p:sldId id="262" r:id="rId12"/>
    <p:sldId id="272" r:id="rId13"/>
    <p:sldId id="273" r:id="rId14"/>
    <p:sldId id="263" r:id="rId15"/>
    <p:sldId id="266" r:id="rId16"/>
    <p:sldId id="269" r:id="rId17"/>
    <p:sldId id="264" r:id="rId18"/>
    <p:sldId id="265" r:id="rId1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ng, Tracy" initials="HT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9" autoAdjust="0"/>
    <p:restoredTop sz="83301" autoAdjust="0"/>
  </p:normalViewPr>
  <p:slideViewPr>
    <p:cSldViewPr snapToGrid="0" showGuides="1">
      <p:cViewPr varScale="1">
        <p:scale>
          <a:sx n="93" d="100"/>
          <a:sy n="93" d="100"/>
        </p:scale>
        <p:origin x="60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021B93-31FA-4C2C-B493-78649B742AE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8CBC46-807D-4323-B6C3-DB71EB07C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7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79C952-1831-4410-B98A-5375C28F64C2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16A6FD1-2217-4D2E-AE9C-AE90A202A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87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56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51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97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81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</a:t>
            </a:r>
          </a:p>
          <a:p>
            <a:r>
              <a:rPr lang="en-US" dirty="0" smtClean="0"/>
              <a:t>Talk about</a:t>
            </a:r>
            <a:r>
              <a:rPr lang="en-US" baseline="0" dirty="0" smtClean="0"/>
              <a:t>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900" dirty="0"/>
              <a:t>One point in time vs. over a period of time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900" dirty="0"/>
              <a:t>Same group of respondents vs. different cohorts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60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15 min – Each individual</a:t>
            </a:r>
            <a:r>
              <a:rPr lang="en-US" baseline="0" dirty="0" smtClean="0"/>
              <a:t> comes up with their own objective and then we do a pair share with their neighbor.  Then we ask if anybody wants to share with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18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31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 – Individual work,</a:t>
            </a:r>
            <a:r>
              <a:rPr lang="en-US" baseline="0" dirty="0" smtClean="0"/>
              <a:t> pair share, and then share with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6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11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– 15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A6FD1-2217-4D2E-AE9C-AE90A202A4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7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06668" y="6459785"/>
            <a:ext cx="862883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59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68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2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23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36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53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04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5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4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86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4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3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Survey Design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Office of Planning, research &amp; institutional effectiveness</a:t>
            </a:r>
          </a:p>
          <a:p>
            <a:pPr algn="ctr"/>
            <a:r>
              <a:rPr lang="en-US" dirty="0" smtClean="0"/>
              <a:t>CAÑADA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2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Identify student characteristic data to collect (if needed)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 ID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 Demographics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 Course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Create some survey questions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952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a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Consider your sample and the constraints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 Paper vs. online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How and when to send out and close the data collection period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/>
              <a:t> </a:t>
            </a:r>
            <a:r>
              <a:rPr lang="en-US" sz="2200" dirty="0" smtClean="0"/>
              <a:t>Consider how many other surveys your respondents are taking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Monitor your live survey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 smtClean="0"/>
              <a:t> Improve response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6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Create your survey implementation plan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036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and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Frequency counts and percentages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Averages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 </a:t>
            </a:r>
            <a:r>
              <a:rPr lang="en-US" sz="2400" dirty="0" smtClean="0"/>
              <a:t>Missing values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Crosstabs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Summary statements about your data</a:t>
            </a:r>
          </a:p>
        </p:txBody>
      </p:sp>
    </p:spTree>
    <p:extLst>
      <p:ext uri="{BB962C8B-B14F-4D97-AF65-F5344CB8AC3E}">
        <p14:creationId xmlns:p14="http://schemas.microsoft.com/office/powerpoint/2010/main" val="1699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your survey goes live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Pilot with a small group of respondents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Check </a:t>
            </a:r>
            <a:r>
              <a:rPr lang="en-US" sz="2800" dirty="0"/>
              <a:t>with your researcher</a:t>
            </a:r>
          </a:p>
        </p:txBody>
      </p:sp>
    </p:spTree>
    <p:extLst>
      <p:ext uri="{BB962C8B-B14F-4D97-AF65-F5344CB8AC3E}">
        <p14:creationId xmlns:p14="http://schemas.microsoft.com/office/powerpoint/2010/main" val="39407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Create your online survey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 NOVI Survey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Support your survey deployment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/>
              <a:t> </a:t>
            </a:r>
            <a:r>
              <a:rPr lang="en-US" sz="2600" dirty="0" smtClean="0"/>
              <a:t>NOVI Survey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Assist in developing your survey report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74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Understand purpose of survey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Develop survey objectives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Develop research questions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Develop survey questions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Survey implementation options and considerations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Simple data analysis techniques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Available resources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b="1" u="sng" dirty="0" smtClean="0"/>
              <a:t>Remember:  Process is iterative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71524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conduct a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Discover what’s going 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Provide an opportunity to discuss key topics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Prioritize your actions based on objective data</a:t>
            </a:r>
          </a:p>
        </p:txBody>
      </p:sp>
    </p:spTree>
    <p:extLst>
      <p:ext uri="{BB962C8B-B14F-4D97-AF65-F5344CB8AC3E}">
        <p14:creationId xmlns:p14="http://schemas.microsoft.com/office/powerpoint/2010/main" val="47856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develop </a:t>
            </a:r>
            <a:r>
              <a:rPr lang="en-US" dirty="0"/>
              <a:t>s</a:t>
            </a:r>
            <a:r>
              <a:rPr lang="en-US" dirty="0" smtClean="0"/>
              <a:t>urvey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Determine </a:t>
            </a:r>
            <a:r>
              <a:rPr lang="en-US" sz="2800" dirty="0"/>
              <a:t>what you most want to learn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List </a:t>
            </a:r>
            <a:r>
              <a:rPr lang="en-US" sz="2800" dirty="0"/>
              <a:t>resources </a:t>
            </a:r>
            <a:r>
              <a:rPr lang="en-US" sz="2800" dirty="0" smtClean="0"/>
              <a:t>that are available </a:t>
            </a:r>
            <a:r>
              <a:rPr lang="en-US" sz="2800" dirty="0"/>
              <a:t>to address what you want to </a:t>
            </a:r>
            <a:r>
              <a:rPr lang="en-US" sz="2800" dirty="0" smtClean="0"/>
              <a:t>know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Who </a:t>
            </a:r>
            <a:r>
              <a:rPr lang="en-US" sz="2800" dirty="0"/>
              <a:t>do you want to gather information </a:t>
            </a:r>
            <a:r>
              <a:rPr lang="en-US" sz="2800" dirty="0" smtClean="0"/>
              <a:t>from?</a:t>
            </a: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Identify survey constraints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/>
              <a:t> </a:t>
            </a:r>
            <a:r>
              <a:rPr lang="en-US" sz="2400" dirty="0" smtClean="0"/>
              <a:t>How </a:t>
            </a:r>
            <a:r>
              <a:rPr lang="en-US" sz="2400" dirty="0"/>
              <a:t>much time do the respondents have to complete the </a:t>
            </a:r>
            <a:r>
              <a:rPr lang="en-US" sz="2400" dirty="0" smtClean="0"/>
              <a:t>survey?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 smtClean="0"/>
              <a:t> Is </a:t>
            </a:r>
            <a:r>
              <a:rPr lang="en-US" sz="2400" dirty="0"/>
              <a:t>the survey optional or required</a:t>
            </a:r>
            <a:r>
              <a:rPr lang="en-US" sz="2400" dirty="0" smtClean="0"/>
              <a:t>?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smtClean="0"/>
              <a:t>How often do you want to collect information?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458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Develop your survey objectives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Identify possible resources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Possible constraints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174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develop research </a:t>
            </a:r>
            <a:r>
              <a:rPr lang="en-US" dirty="0"/>
              <a:t>q</a:t>
            </a:r>
            <a:r>
              <a:rPr lang="en-US" dirty="0" smtClean="0"/>
              <a:t>uestions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Survey </a:t>
            </a:r>
            <a:r>
              <a:rPr lang="en-US" sz="2800" dirty="0"/>
              <a:t>questions should address your survey </a:t>
            </a:r>
            <a:r>
              <a:rPr lang="en-US" sz="2800" dirty="0" smtClean="0"/>
              <a:t>objectives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Types of research questions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2400" dirty="0" smtClean="0"/>
              <a:t> Satisfaction about a program, service, or class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2400" dirty="0" smtClean="0"/>
              <a:t> Knowledge gained on a specific topic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2400" dirty="0" smtClean="0"/>
              <a:t> Types and frequency of programs or services used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2400" dirty="0" smtClean="0"/>
              <a:t> Feelings or opinion about a specific topic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smtClean="0"/>
              <a:t>Meeting (program) objectives—quantitative and qualitative</a:t>
            </a:r>
          </a:p>
          <a:p>
            <a:pPr marL="201168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536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Develop your research questions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40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develop survey 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Identify survey questions </a:t>
            </a:r>
            <a:r>
              <a:rPr lang="en-US" sz="2800" dirty="0"/>
              <a:t>that will address </a:t>
            </a:r>
            <a:r>
              <a:rPr lang="en-US" sz="2800" dirty="0" smtClean="0"/>
              <a:t>your research questions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Gather and use </a:t>
            </a:r>
            <a:r>
              <a:rPr lang="en-US" sz="2800" dirty="0"/>
              <a:t>existing surveys as </a:t>
            </a:r>
            <a:r>
              <a:rPr lang="en-US" sz="2800" dirty="0" smtClean="0"/>
              <a:t>examples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smtClean="0"/>
              <a:t>Gather </a:t>
            </a:r>
            <a:r>
              <a:rPr lang="en-US" sz="2400" dirty="0"/>
              <a:t>more </a:t>
            </a:r>
            <a:r>
              <a:rPr lang="en-US" sz="2400" dirty="0" smtClean="0"/>
              <a:t>example than </a:t>
            </a:r>
            <a:r>
              <a:rPr lang="en-US" sz="2400" dirty="0"/>
              <a:t>you need </a:t>
            </a:r>
            <a:r>
              <a:rPr lang="en-US" sz="2400" dirty="0" smtClean="0"/>
              <a:t>initially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Refine </a:t>
            </a:r>
            <a:r>
              <a:rPr lang="en-US" sz="2800" dirty="0"/>
              <a:t>and revise base on constraints of your survey </a:t>
            </a:r>
            <a:r>
              <a:rPr lang="en-US" sz="2800" dirty="0" smtClean="0"/>
              <a:t>sample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Pilot survey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Consider how you want to analyze the responses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2096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survey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sz="2800" dirty="0" smtClean="0"/>
              <a:t>Structured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Yes/No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Multiple Choice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Rating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Ranking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Non-structured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Free response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 Including “Other” as an option (partially non-structured)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764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D0E266095DA54A824046ACB15E5704" ma:contentTypeVersion="1" ma:contentTypeDescription="Create a new document." ma:contentTypeScope="" ma:versionID="6f21b996ce77c9c51bfbae84cee0d66d">
  <xsd:schema xmlns:xsd="http://www.w3.org/2001/XMLSchema" xmlns:xs="http://www.w3.org/2001/XMLSchema" xmlns:p="http://schemas.microsoft.com/office/2006/metadata/properties" xmlns:ns2="e4b7b197-fdbf-4ff3-817b-a66aae4db755" targetNamespace="http://schemas.microsoft.com/office/2006/metadata/properties" ma:root="true" ma:fieldsID="f78c880c276a5ee14393d8a674a8a957" ns2:_="">
    <xsd:import namespace="e4b7b197-fdbf-4ff3-817b-a66aae4db75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b7b197-fdbf-4ff3-817b-a66aae4db7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E88D14-270B-4823-8BC3-10C4A4A099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3EC8FE-EF24-4F47-8A79-F2762B6E88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b7b197-fdbf-4ff3-817b-a66aae4db7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4555A5-6436-47D0-A40F-C2A8FF4EB682}">
  <ds:schemaRefs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e4b7b197-fdbf-4ff3-817b-a66aae4db7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</TotalTime>
  <Words>564</Words>
  <Application>Microsoft Office PowerPoint</Application>
  <PresentationFormat>Widescreen</PresentationFormat>
  <Paragraphs>113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Courier New</vt:lpstr>
      <vt:lpstr>Wingdings</vt:lpstr>
      <vt:lpstr>Retrospect</vt:lpstr>
      <vt:lpstr>Survey Design Training</vt:lpstr>
      <vt:lpstr>Goals for today</vt:lpstr>
      <vt:lpstr>Why conduct a survey</vt:lpstr>
      <vt:lpstr>How to develop survey objectives</vt:lpstr>
      <vt:lpstr>Activity 1</vt:lpstr>
      <vt:lpstr>How to develop research questions</vt:lpstr>
      <vt:lpstr>Activity 2 </vt:lpstr>
      <vt:lpstr>How to develop survey questions </vt:lpstr>
      <vt:lpstr>Types of survey questions</vt:lpstr>
      <vt:lpstr>Activity 3</vt:lpstr>
      <vt:lpstr>How to implement a survey</vt:lpstr>
      <vt:lpstr>Activity 4</vt:lpstr>
      <vt:lpstr>Analysis and reporting</vt:lpstr>
      <vt:lpstr>Before your survey goes live</vt:lpstr>
      <vt:lpstr>Technical support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Group Training</dc:title>
  <dc:creator>Hsieh, Chialin</dc:creator>
  <cp:lastModifiedBy>Nunes, Heather</cp:lastModifiedBy>
  <cp:revision>25</cp:revision>
  <cp:lastPrinted>2014-10-30T20:56:32Z</cp:lastPrinted>
  <dcterms:created xsi:type="dcterms:W3CDTF">2014-10-23T19:02:16Z</dcterms:created>
  <dcterms:modified xsi:type="dcterms:W3CDTF">2014-11-04T18:58:28Z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0x010100AFD0E266095DA54A824046ACB15E5704</vt:lpwstr>
  </property>
</Properties>
</file>