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61" r:id="rId5"/>
    <p:sldId id="265" r:id="rId6"/>
    <p:sldId id="258" r:id="rId7"/>
    <p:sldId id="259" r:id="rId8"/>
    <p:sldId id="257" r:id="rId9"/>
    <p:sldId id="263" r:id="rId10"/>
    <p:sldId id="262"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583A"/>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1" autoAdjust="0"/>
    <p:restoredTop sz="94660"/>
  </p:normalViewPr>
  <p:slideViewPr>
    <p:cSldViewPr snapToGrid="0">
      <p:cViewPr varScale="1">
        <p:scale>
          <a:sx n="59" d="100"/>
          <a:sy n="59" d="100"/>
        </p:scale>
        <p:origin x="7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Effect of Colts.Con</a:t>
            </a:r>
            <a:r>
              <a:rPr lang="en-US" b="1" baseline="0"/>
              <a:t> Participation on </a:t>
            </a:r>
            <a:r>
              <a:rPr lang="en-US" b="1"/>
              <a:t>Retention, Success and Fall-to-Spring Persistence</a:t>
            </a:r>
          </a:p>
        </c:rich>
      </c:tx>
      <c:layout>
        <c:manualLayout>
          <c:xMode val="edge"/>
          <c:yMode val="edge"/>
          <c:x val="0.101268790264853"/>
          <c:y val="4.2792190425247401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'Outcomes Data New'!$AD$3</c:f>
              <c:strCache>
                <c:ptCount val="1"/>
                <c:pt idx="0">
                  <c:v>Promise Stu &amp; COLTS CON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'Outcomes Data New'!$AE$2:$AG$2</c:f>
              <c:strCache>
                <c:ptCount val="3"/>
                <c:pt idx="0">
                  <c:v>Retention</c:v>
                </c:pt>
                <c:pt idx="1">
                  <c:v>Success</c:v>
                </c:pt>
                <c:pt idx="2">
                  <c:v>Fal-to-Spring Persistence</c:v>
                </c:pt>
              </c:strCache>
            </c:strRef>
          </c:cat>
          <c:val>
            <c:numRef>
              <c:f>'Outcomes Data New'!$AE$3:$AG$3</c:f>
              <c:numCache>
                <c:formatCode>0.00%</c:formatCode>
                <c:ptCount val="3"/>
                <c:pt idx="0">
                  <c:v>0.89200000000000002</c:v>
                </c:pt>
                <c:pt idx="1">
                  <c:v>0.73170000000000002</c:v>
                </c:pt>
                <c:pt idx="2">
                  <c:v>0.94810000000000005</c:v>
                </c:pt>
              </c:numCache>
            </c:numRef>
          </c:val>
          <c:extLst>
            <c:ext xmlns:c16="http://schemas.microsoft.com/office/drawing/2014/chart" uri="{C3380CC4-5D6E-409C-BE32-E72D297353CC}">
              <c16:uniqueId val="{00000000-4B10-4D57-909E-D9B152776861}"/>
            </c:ext>
          </c:extLst>
        </c:ser>
        <c:ser>
          <c:idx val="1"/>
          <c:order val="1"/>
          <c:tx>
            <c:strRef>
              <c:f>'Outcomes Data New'!$AD$4</c:f>
              <c:strCache>
                <c:ptCount val="1"/>
                <c:pt idx="0">
                  <c:v>Promise Stu (Updated)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'Outcomes Data New'!$AE$2:$AG$2</c:f>
              <c:strCache>
                <c:ptCount val="3"/>
                <c:pt idx="0">
                  <c:v>Retention</c:v>
                </c:pt>
                <c:pt idx="1">
                  <c:v>Success</c:v>
                </c:pt>
                <c:pt idx="2">
                  <c:v>Fal-to-Spring Persistence</c:v>
                </c:pt>
              </c:strCache>
            </c:strRef>
          </c:cat>
          <c:val>
            <c:numRef>
              <c:f>'Outcomes Data New'!$AE$4:$AG$4</c:f>
              <c:numCache>
                <c:formatCode>0.00%</c:formatCode>
                <c:ptCount val="3"/>
                <c:pt idx="0">
                  <c:v>0.83299999999999996</c:v>
                </c:pt>
                <c:pt idx="1">
                  <c:v>0.57620000000000005</c:v>
                </c:pt>
                <c:pt idx="2">
                  <c:v>0.84050000000000002</c:v>
                </c:pt>
              </c:numCache>
            </c:numRef>
          </c:val>
          <c:extLst>
            <c:ext xmlns:c16="http://schemas.microsoft.com/office/drawing/2014/chart" uri="{C3380CC4-5D6E-409C-BE32-E72D297353CC}">
              <c16:uniqueId val="{00000001-4B10-4D57-909E-D9B152776861}"/>
            </c:ext>
          </c:extLst>
        </c:ser>
        <c:dLbls>
          <c:showLegendKey val="0"/>
          <c:showVal val="0"/>
          <c:showCatName val="0"/>
          <c:showSerName val="0"/>
          <c:showPercent val="0"/>
          <c:showBubbleSize val="0"/>
        </c:dLbls>
        <c:gapWidth val="219"/>
        <c:overlap val="-27"/>
        <c:axId val="-2127900240"/>
        <c:axId val="-2127745200"/>
      </c:barChart>
      <c:catAx>
        <c:axId val="-212790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7745200"/>
        <c:crosses val="autoZero"/>
        <c:auto val="1"/>
        <c:lblAlgn val="ctr"/>
        <c:lblOffset val="100"/>
        <c:noMultiLvlLbl val="0"/>
      </c:catAx>
      <c:valAx>
        <c:axId val="-2127745200"/>
        <c:scaling>
          <c:orientation val="minMax"/>
          <c:min val="0.5"/>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79002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A6A978-55AF-49BA-9B49-85A67F92EE8D}" type="datetimeFigureOut">
              <a:rPr lang="en-US" smtClean="0"/>
              <a:t>10/23/2019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41FB60-4A80-48F8-A0C3-5C6FEC085D5A}" type="slidenum">
              <a:rPr lang="en-US" smtClean="0"/>
              <a:t>‹#›</a:t>
            </a:fld>
            <a:endParaRPr lang="en-US"/>
          </a:p>
        </p:txBody>
      </p:sp>
    </p:spTree>
    <p:extLst>
      <p:ext uri="{BB962C8B-B14F-4D97-AF65-F5344CB8AC3E}">
        <p14:creationId xmlns:p14="http://schemas.microsoft.com/office/powerpoint/2010/main" val="2522204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smore.com/rwkb9-middle-college-update"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Manuel</a:t>
            </a:r>
          </a:p>
        </p:txBody>
      </p:sp>
      <p:sp>
        <p:nvSpPr>
          <p:cNvPr id="4" name="Slide Number Placeholder 3"/>
          <p:cNvSpPr>
            <a:spLocks noGrp="1"/>
          </p:cNvSpPr>
          <p:nvPr>
            <p:ph type="sldNum" sz="quarter" idx="5"/>
          </p:nvPr>
        </p:nvSpPr>
        <p:spPr/>
        <p:txBody>
          <a:bodyPr/>
          <a:lstStyle/>
          <a:p>
            <a:fld id="{F941FB60-4A80-48F8-A0C3-5C6FEC085D5A}" type="slidenum">
              <a:rPr lang="en-US" smtClean="0"/>
              <a:t>1</a:t>
            </a:fld>
            <a:endParaRPr lang="en-US"/>
          </a:p>
        </p:txBody>
      </p:sp>
    </p:spTree>
    <p:extLst>
      <p:ext uri="{BB962C8B-B14F-4D97-AF65-F5344CB8AC3E}">
        <p14:creationId xmlns:p14="http://schemas.microsoft.com/office/powerpoint/2010/main" val="2454228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Manuel</a:t>
            </a:r>
          </a:p>
        </p:txBody>
      </p:sp>
      <p:sp>
        <p:nvSpPr>
          <p:cNvPr id="4" name="Slide Number Placeholder 3"/>
          <p:cNvSpPr>
            <a:spLocks noGrp="1"/>
          </p:cNvSpPr>
          <p:nvPr>
            <p:ph type="sldNum" sz="quarter" idx="5"/>
          </p:nvPr>
        </p:nvSpPr>
        <p:spPr/>
        <p:txBody>
          <a:bodyPr/>
          <a:lstStyle/>
          <a:p>
            <a:fld id="{F941FB60-4A80-48F8-A0C3-5C6FEC085D5A}" type="slidenum">
              <a:rPr lang="en-US" smtClean="0"/>
              <a:t>2</a:t>
            </a:fld>
            <a:endParaRPr lang="en-US"/>
          </a:p>
        </p:txBody>
      </p:sp>
    </p:spTree>
    <p:extLst>
      <p:ext uri="{BB962C8B-B14F-4D97-AF65-F5344CB8AC3E}">
        <p14:creationId xmlns:p14="http://schemas.microsoft.com/office/powerpoint/2010/main" val="83151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KAREN </a:t>
            </a:r>
          </a:p>
          <a:p>
            <a:r>
              <a:rPr lang="en-US" sz="1200" kern="1200" dirty="0">
                <a:solidFill>
                  <a:schemeClr val="tx1"/>
                </a:solidFill>
                <a:effectLst/>
                <a:latin typeface="+mn-lt"/>
                <a:ea typeface="+mn-ea"/>
                <a:cs typeface="+mn-cs"/>
              </a:rPr>
              <a:t>For the </a:t>
            </a:r>
            <a:r>
              <a:rPr lang="en-US" sz="1200" b="1" kern="1200" dirty="0">
                <a:solidFill>
                  <a:schemeClr val="tx1"/>
                </a:solidFill>
                <a:effectLst/>
                <a:latin typeface="+mn-lt"/>
                <a:ea typeface="+mn-ea"/>
                <a:cs typeface="+mn-cs"/>
              </a:rPr>
              <a:t>Class of 2017</a:t>
            </a:r>
            <a:r>
              <a:rPr lang="en-US" sz="1200" kern="1200" dirty="0">
                <a:solidFill>
                  <a:schemeClr val="tx1"/>
                </a:solidFill>
                <a:effectLst/>
                <a:latin typeface="+mn-lt"/>
                <a:ea typeface="+mn-ea"/>
                <a:cs typeface="+mn-cs"/>
              </a:rPr>
              <a:t>, 54 seniors and 2 juniors completed graduation requirements (the two juniors graduated a full year early).  </a:t>
            </a:r>
          </a:p>
          <a:p>
            <a:r>
              <a:rPr lang="en-US" sz="1200" kern="1200" dirty="0">
                <a:solidFill>
                  <a:schemeClr val="tx1"/>
                </a:solidFill>
                <a:effectLst/>
                <a:latin typeface="+mn-lt"/>
                <a:ea typeface="+mn-ea"/>
                <a:cs typeface="+mn-cs"/>
              </a:rPr>
              <a:t>91% complete UC/CSU A-G requirements.</a:t>
            </a:r>
          </a:p>
          <a:p>
            <a:r>
              <a:rPr lang="en-US" sz="1200" kern="1200" dirty="0">
                <a:solidFill>
                  <a:schemeClr val="tx1"/>
                </a:solidFill>
                <a:effectLst/>
                <a:latin typeface="+mn-lt"/>
                <a:ea typeface="+mn-ea"/>
                <a:cs typeface="+mn-cs"/>
              </a:rPr>
              <a:t>46 of the 54 were in MC for both years and earned an average of 42 college units; 10 were in MC for one year (includes the two junior grads) and earned an average of 24.5 college units. </a:t>
            </a:r>
          </a:p>
          <a:p>
            <a:r>
              <a:rPr lang="en-US" sz="1200" kern="1200" dirty="0">
                <a:solidFill>
                  <a:schemeClr val="tx1"/>
                </a:solidFill>
                <a:effectLst/>
                <a:latin typeface="+mn-lt"/>
                <a:ea typeface="+mn-ea"/>
                <a:cs typeface="+mn-cs"/>
              </a:rPr>
              <a:t>22 of the seniors achieved Cañada College Dean’s List honors at some point in their time at MC.</a:t>
            </a:r>
          </a:p>
          <a:p>
            <a:r>
              <a:rPr lang="en-US" sz="1200" kern="1200" dirty="0">
                <a:solidFill>
                  <a:schemeClr val="tx1"/>
                </a:solidFill>
                <a:effectLst/>
                <a:latin typeface="+mn-lt"/>
                <a:ea typeface="+mn-ea"/>
                <a:cs typeface="+mn-cs"/>
              </a:rPr>
              <a:t>One senior maintained straight A’s each semester, earning a 4.0 cumulative college </a:t>
            </a:r>
            <a:r>
              <a:rPr lang="en-US" sz="1200" kern="1200" dirty="0" err="1">
                <a:solidFill>
                  <a:schemeClr val="tx1"/>
                </a:solidFill>
                <a:effectLst/>
                <a:latin typeface="+mn-lt"/>
                <a:ea typeface="+mn-ea"/>
                <a:cs typeface="+mn-cs"/>
              </a:rPr>
              <a:t>gpa</a:t>
            </a:r>
            <a:r>
              <a:rPr lang="en-US" sz="1200" kern="1200" dirty="0">
                <a:solidFill>
                  <a:schemeClr val="tx1"/>
                </a:solidFill>
                <a:effectLst/>
                <a:latin typeface="+mn-lt"/>
                <a:ea typeface="+mn-ea"/>
                <a:cs typeface="+mn-cs"/>
              </a:rPr>
              <a:t> and weighted cumulative HS </a:t>
            </a:r>
            <a:r>
              <a:rPr lang="en-US" sz="1200" kern="1200" dirty="0" err="1">
                <a:solidFill>
                  <a:schemeClr val="tx1"/>
                </a:solidFill>
                <a:effectLst/>
                <a:latin typeface="+mn-lt"/>
                <a:ea typeface="+mn-ea"/>
                <a:cs typeface="+mn-cs"/>
              </a:rPr>
              <a:t>gpa</a:t>
            </a:r>
            <a:r>
              <a:rPr lang="en-US" sz="1200" kern="1200" dirty="0">
                <a:solidFill>
                  <a:schemeClr val="tx1"/>
                </a:solidFill>
                <a:effectLst/>
                <a:latin typeface="+mn-lt"/>
                <a:ea typeface="+mn-ea"/>
                <a:cs typeface="+mn-cs"/>
              </a:rPr>
              <a:t> of 4.31.</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a:t>
            </a:r>
            <a:r>
              <a:rPr lang="en-US" sz="1200" b="1" kern="1200" dirty="0">
                <a:solidFill>
                  <a:schemeClr val="tx1"/>
                </a:solidFill>
                <a:effectLst/>
                <a:latin typeface="+mn-lt"/>
                <a:ea typeface="+mn-ea"/>
                <a:cs typeface="+mn-cs"/>
              </a:rPr>
              <a:t>2018-19:</a:t>
            </a:r>
          </a:p>
          <a:p>
            <a:r>
              <a:rPr lang="en-US" sz="1200" kern="1200" dirty="0">
                <a:solidFill>
                  <a:schemeClr val="tx1"/>
                </a:solidFill>
                <a:effectLst/>
                <a:latin typeface="+mn-lt"/>
                <a:ea typeface="+mn-ea"/>
                <a:cs typeface="+mn-cs"/>
              </a:rPr>
              <a:t>For this year—</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Most of our seniors are waiting to hear back from UC and CSU, but we’ve had a number of students receive admission news already. This year’s seniors have received admissions from:</a:t>
            </a:r>
          </a:p>
          <a:p>
            <a:r>
              <a:rPr lang="en-US" sz="1200" kern="1200" dirty="0">
                <a:solidFill>
                  <a:schemeClr val="tx1"/>
                </a:solidFill>
                <a:effectLst/>
                <a:latin typeface="+mn-lt"/>
                <a:ea typeface="+mn-ea"/>
                <a:cs typeface="+mn-cs"/>
              </a:rPr>
              <a:t>University of Arizona</a:t>
            </a:r>
          </a:p>
          <a:p>
            <a:r>
              <a:rPr lang="en-US" sz="1200" kern="1200" dirty="0">
                <a:solidFill>
                  <a:schemeClr val="tx1"/>
                </a:solidFill>
                <a:effectLst/>
                <a:latin typeface="+mn-lt"/>
                <a:ea typeface="+mn-ea"/>
                <a:cs typeface="+mn-cs"/>
              </a:rPr>
              <a:t>University of Idaho</a:t>
            </a:r>
          </a:p>
          <a:p>
            <a:r>
              <a:rPr lang="en-US" sz="1200" kern="1200" dirty="0">
                <a:solidFill>
                  <a:schemeClr val="tx1"/>
                </a:solidFill>
                <a:effectLst/>
                <a:latin typeface="+mn-lt"/>
                <a:ea typeface="+mn-ea"/>
                <a:cs typeface="+mn-cs"/>
              </a:rPr>
              <a:t>Florida International University</a:t>
            </a:r>
          </a:p>
          <a:p>
            <a:r>
              <a:rPr lang="en-US" sz="1200" kern="1200" dirty="0">
                <a:solidFill>
                  <a:schemeClr val="tx1"/>
                </a:solidFill>
                <a:effectLst/>
                <a:latin typeface="+mn-lt"/>
                <a:ea typeface="+mn-ea"/>
                <a:cs typeface="+mn-cs"/>
              </a:rPr>
              <a:t>San Francisco State </a:t>
            </a:r>
          </a:p>
          <a:p>
            <a:r>
              <a:rPr lang="en-US" sz="1200" kern="1200" dirty="0">
                <a:solidFill>
                  <a:schemeClr val="tx1"/>
                </a:solidFill>
                <a:effectLst/>
                <a:latin typeface="+mn-lt"/>
                <a:ea typeface="+mn-ea"/>
                <a:cs typeface="+mn-cs"/>
              </a:rPr>
              <a:t>University of San Francisco </a:t>
            </a:r>
          </a:p>
          <a:p>
            <a:r>
              <a:rPr lang="en-US" sz="1200" kern="1200" dirty="0">
                <a:solidFill>
                  <a:schemeClr val="tx1"/>
                </a:solidFill>
                <a:effectLst/>
                <a:latin typeface="+mn-lt"/>
                <a:ea typeface="+mn-ea"/>
                <a:cs typeface="+mn-cs"/>
              </a:rPr>
              <a:t>Colorado State</a:t>
            </a:r>
          </a:p>
          <a:p>
            <a:r>
              <a:rPr lang="en-US" sz="1200" kern="1200" dirty="0">
                <a:solidFill>
                  <a:schemeClr val="tx1"/>
                </a:solidFill>
                <a:effectLst/>
                <a:latin typeface="+mn-lt"/>
                <a:ea typeface="+mn-ea"/>
                <a:cs typeface="+mn-cs"/>
              </a:rPr>
              <a:t>Menlo College</a:t>
            </a:r>
          </a:p>
          <a:p>
            <a:r>
              <a:rPr lang="en-US" sz="1200" kern="1200" dirty="0">
                <a:solidFill>
                  <a:schemeClr val="tx1"/>
                </a:solidFill>
                <a:effectLst/>
                <a:latin typeface="+mn-lt"/>
                <a:ea typeface="+mn-ea"/>
                <a:cs typeface="+mn-cs"/>
              </a:rPr>
              <a:t>Temple University</a:t>
            </a:r>
          </a:p>
          <a:p>
            <a:r>
              <a:rPr lang="en-US" sz="1200" kern="1200" dirty="0">
                <a:solidFill>
                  <a:schemeClr val="tx1"/>
                </a:solidFill>
                <a:effectLst/>
                <a:latin typeface="+mn-lt"/>
                <a:ea typeface="+mn-ea"/>
                <a:cs typeface="+mn-cs"/>
              </a:rPr>
              <a:t>University of Hawaii</a:t>
            </a:r>
          </a:p>
          <a:p>
            <a:r>
              <a:rPr lang="en-US" sz="1200" kern="1200" dirty="0">
                <a:solidFill>
                  <a:schemeClr val="tx1"/>
                </a:solidFill>
                <a:effectLst/>
                <a:latin typeface="+mn-lt"/>
                <a:ea typeface="+mn-ea"/>
                <a:cs typeface="+mn-cs"/>
              </a:rPr>
              <a:t>St. Mary’s College </a:t>
            </a:r>
          </a:p>
          <a:p>
            <a:r>
              <a:rPr lang="en-US" sz="1200" kern="1200" dirty="0">
                <a:solidFill>
                  <a:schemeClr val="tx1"/>
                </a:solidFill>
                <a:effectLst/>
                <a:latin typeface="+mn-lt"/>
                <a:ea typeface="+mn-ea"/>
                <a:cs typeface="+mn-cs"/>
              </a:rPr>
              <a:t>University of Pennsylvania</a:t>
            </a:r>
          </a:p>
          <a:p>
            <a:r>
              <a:rPr lang="en-US" sz="1200" kern="1200" dirty="0">
                <a:solidFill>
                  <a:schemeClr val="tx1"/>
                </a:solidFill>
                <a:effectLst/>
                <a:latin typeface="+mn-lt"/>
                <a:ea typeface="+mn-ea"/>
                <a:cs typeface="+mn-cs"/>
              </a:rPr>
              <a:t>University of Oklahoma</a:t>
            </a:r>
          </a:p>
          <a:p>
            <a:r>
              <a:rPr lang="en-US" sz="1200" kern="1200" dirty="0">
                <a:solidFill>
                  <a:schemeClr val="tx1"/>
                </a:solidFill>
                <a:effectLst/>
                <a:latin typeface="+mn-lt"/>
                <a:ea typeface="+mn-ea"/>
                <a:cs typeface="+mn-cs"/>
              </a:rPr>
              <a:t>Holy Names University</a:t>
            </a:r>
          </a:p>
          <a:p>
            <a:r>
              <a:rPr lang="en-US" sz="1200" kern="1200" dirty="0">
                <a:solidFill>
                  <a:schemeClr val="tx1"/>
                </a:solidFill>
                <a:effectLst/>
                <a:latin typeface="+mn-lt"/>
                <a:ea typeface="+mn-ea"/>
                <a:cs typeface="+mn-cs"/>
              </a:rPr>
              <a:t>Widener University</a:t>
            </a:r>
          </a:p>
          <a:p>
            <a:r>
              <a:rPr lang="en-US" sz="1200" kern="1200" dirty="0">
                <a:solidFill>
                  <a:schemeClr val="tx1"/>
                </a:solidFill>
                <a:effectLst/>
                <a:latin typeface="+mn-lt"/>
                <a:ea typeface="+mn-ea"/>
                <a:cs typeface="+mn-cs"/>
              </a:rPr>
              <a:t>University of Oregon</a:t>
            </a:r>
          </a:p>
          <a:p>
            <a:r>
              <a:rPr lang="en-US" sz="1200" kern="1200" dirty="0">
                <a:solidFill>
                  <a:schemeClr val="tx1"/>
                </a:solidFill>
                <a:effectLst/>
                <a:latin typeface="+mn-lt"/>
                <a:ea typeface="+mn-ea"/>
                <a:cs typeface="+mn-cs"/>
              </a:rPr>
              <a:t>University of Victoria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This past fall semester, 38 of our students earned straight A’s in their college classes. All students are required to take at least two college classes totaling 9 units or three classes totaling 7 units, which I think is more than what the average Cañada student is taking each semester.</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Many of our students are involved in campus clubs, and at least one is in ASCC. A handful work in the Learning Center as tutors. About a third of our students participate in sports at their home high school.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 haven’t finished working on this, but so far I have 6 quotes from our grads over the years: </a:t>
            </a:r>
            <a:r>
              <a:rPr lang="en-US" sz="1200" u="sng" kern="1200" dirty="0">
                <a:solidFill>
                  <a:schemeClr val="tx1"/>
                </a:solidFill>
                <a:effectLst/>
                <a:latin typeface="+mn-lt"/>
                <a:ea typeface="+mn-ea"/>
                <a:cs typeface="+mn-cs"/>
                <a:hlinkClick r:id="rId3"/>
              </a:rPr>
              <a:t>https://www.smore.com/rwkb9-middle-college-update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Other fun facts—</a:t>
            </a:r>
          </a:p>
          <a:p>
            <a:r>
              <a:rPr lang="en-US" sz="1200" kern="1200" dirty="0">
                <a:solidFill>
                  <a:schemeClr val="tx1"/>
                </a:solidFill>
                <a:effectLst/>
                <a:latin typeface="+mn-lt"/>
                <a:ea typeface="+mn-ea"/>
                <a:cs typeface="+mn-cs"/>
              </a:rPr>
              <a:t>Since the program began 20 years ago, we’ve had 9 staff assistants, 9 HS administrators, 6 college administrators, 8 social studies teachers, and 2 English teachers, and somewhere around 750-775 graduates.</a:t>
            </a:r>
          </a:p>
          <a:p>
            <a:endParaRPr lang="en-US" sz="1200" b="1"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D122146-0D8A-421A-BAC0-E14F5C59F29A}" type="slidenum">
              <a:rPr lang="en-US" smtClean="0"/>
              <a:t>3</a:t>
            </a:fld>
            <a:endParaRPr lang="en-US"/>
          </a:p>
        </p:txBody>
      </p:sp>
    </p:spTree>
    <p:extLst>
      <p:ext uri="{BB962C8B-B14F-4D97-AF65-F5344CB8AC3E}">
        <p14:creationId xmlns:p14="http://schemas.microsoft.com/office/powerpoint/2010/main" val="3605835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KAREN</a:t>
            </a:r>
          </a:p>
        </p:txBody>
      </p:sp>
      <p:sp>
        <p:nvSpPr>
          <p:cNvPr id="4" name="Slide Number Placeholder 3"/>
          <p:cNvSpPr>
            <a:spLocks noGrp="1"/>
          </p:cNvSpPr>
          <p:nvPr>
            <p:ph type="sldNum" sz="quarter" idx="5"/>
          </p:nvPr>
        </p:nvSpPr>
        <p:spPr/>
        <p:txBody>
          <a:bodyPr/>
          <a:lstStyle/>
          <a:p>
            <a:fld id="{F941FB60-4A80-48F8-A0C3-5C6FEC085D5A}" type="slidenum">
              <a:rPr lang="en-US" smtClean="0"/>
              <a:t>4</a:t>
            </a:fld>
            <a:endParaRPr lang="en-US"/>
          </a:p>
        </p:txBody>
      </p:sp>
    </p:spTree>
    <p:extLst>
      <p:ext uri="{BB962C8B-B14F-4D97-AF65-F5344CB8AC3E}">
        <p14:creationId xmlns:p14="http://schemas.microsoft.com/office/powerpoint/2010/main" val="530027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txBox="1">
            <a:spLocks noGrp="1"/>
          </p:cNvSpPr>
          <p:nvPr>
            <p:ph type="body" idx="1"/>
          </p:nvPr>
        </p:nvSpPr>
        <p:spPr>
          <a:xfrm>
            <a:off x="701040" y="4473892"/>
            <a:ext cx="5608320" cy="3660458"/>
          </a:xfrm>
          <a:prstGeom prst="rect">
            <a:avLst/>
          </a:prstGeom>
        </p:spPr>
        <p:txBody>
          <a:bodyPr spcFirstLastPara="1" wrap="square" lIns="91425" tIns="91425" rIns="91425" bIns="91425" anchor="t" anchorCtr="0">
            <a:noAutofit/>
          </a:bodyPr>
          <a:lstStyle/>
          <a:p>
            <a:pPr lvl="1"/>
            <a:r>
              <a:rPr lang="en-US" dirty="0"/>
              <a:t>MARISOL &amp; MARIA</a:t>
            </a:r>
          </a:p>
          <a:p>
            <a:pPr lvl="1"/>
            <a:r>
              <a:rPr lang="en-US" dirty="0"/>
              <a:t>TRIO Upward Bound</a:t>
            </a:r>
          </a:p>
          <a:p>
            <a:pPr lvl="2"/>
            <a:r>
              <a:rPr lang="en-US" dirty="0"/>
              <a:t>25% 4-5 per year- rising 9</a:t>
            </a:r>
            <a:r>
              <a:rPr lang="en-US" baseline="30000" dirty="0"/>
              <a:t>th</a:t>
            </a:r>
            <a:r>
              <a:rPr lang="en-US" dirty="0"/>
              <a:t> graders, 88%, Fall of Junior Year, </a:t>
            </a:r>
          </a:p>
          <a:p>
            <a:pPr lvl="2"/>
            <a:r>
              <a:rPr lang="en-US" dirty="0" err="1"/>
              <a:t>Cohorted</a:t>
            </a:r>
            <a:r>
              <a:rPr lang="en-US" dirty="0"/>
              <a:t> academic, skill-building, career exploration, financial literacy, summer </a:t>
            </a:r>
          </a:p>
          <a:p>
            <a:pPr lvl="2"/>
            <a:r>
              <a:rPr lang="en-US" dirty="0"/>
              <a:t>Pipeline program, middle school, COLTS con- Summer Bridge and Enrolled in TRIO </a:t>
            </a:r>
          </a:p>
          <a:p>
            <a:pPr marL="0" lvl="0" indent="0" algn="l" rtl="0">
              <a:spcBef>
                <a:spcPts val="0"/>
              </a:spcBef>
              <a:spcAft>
                <a:spcPts val="0"/>
              </a:spcAft>
              <a:buNone/>
            </a:pPr>
            <a:endParaRPr dirty="0"/>
          </a:p>
        </p:txBody>
      </p:sp>
      <p:sp>
        <p:nvSpPr>
          <p:cNvPr id="60" name="Google Shape;60;p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8833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txBox="1">
            <a:spLocks noGrp="1"/>
          </p:cNvSpPr>
          <p:nvPr>
            <p:ph type="body" idx="1"/>
          </p:nvPr>
        </p:nvSpPr>
        <p:spPr>
          <a:xfrm>
            <a:off x="701040" y="4473892"/>
            <a:ext cx="5608320" cy="3660458"/>
          </a:xfrm>
          <a:prstGeom prst="rect">
            <a:avLst/>
          </a:prstGeom>
        </p:spPr>
        <p:txBody>
          <a:bodyPr spcFirstLastPara="1" wrap="square" lIns="91425" tIns="91425" rIns="91425" bIns="91425" anchor="t" anchorCtr="0">
            <a:noAutofit/>
          </a:bodyPr>
          <a:lstStyle/>
          <a:p>
            <a:pPr lvl="1"/>
            <a:r>
              <a:rPr lang="en-US" dirty="0"/>
              <a:t>CAROL</a:t>
            </a:r>
          </a:p>
          <a:p>
            <a:pPr marL="0" lvl="0" indent="0" algn="l" rtl="0">
              <a:spcBef>
                <a:spcPts val="0"/>
              </a:spcBef>
              <a:spcAft>
                <a:spcPts val="0"/>
              </a:spcAft>
              <a:buNone/>
            </a:pPr>
            <a:endParaRPr dirty="0"/>
          </a:p>
        </p:txBody>
      </p:sp>
      <p:sp>
        <p:nvSpPr>
          <p:cNvPr id="60" name="Google Shape;60;p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3753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CAROL</a:t>
            </a:r>
          </a:p>
        </p:txBody>
      </p:sp>
      <p:sp>
        <p:nvSpPr>
          <p:cNvPr id="4" name="Slide Number Placeholder 3"/>
          <p:cNvSpPr>
            <a:spLocks noGrp="1"/>
          </p:cNvSpPr>
          <p:nvPr>
            <p:ph type="sldNum" sz="quarter" idx="5"/>
          </p:nvPr>
        </p:nvSpPr>
        <p:spPr/>
        <p:txBody>
          <a:bodyPr/>
          <a:lstStyle/>
          <a:p>
            <a:fld id="{F941FB60-4A80-48F8-A0C3-5C6FEC085D5A}" type="slidenum">
              <a:rPr lang="en-US" smtClean="0"/>
              <a:t>7</a:t>
            </a:fld>
            <a:endParaRPr lang="en-US"/>
          </a:p>
        </p:txBody>
      </p:sp>
    </p:spTree>
    <p:extLst>
      <p:ext uri="{BB962C8B-B14F-4D97-AF65-F5344CB8AC3E}">
        <p14:creationId xmlns:p14="http://schemas.microsoft.com/office/powerpoint/2010/main" val="13306629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txBox="1">
            <a:spLocks noGrp="1"/>
          </p:cNvSpPr>
          <p:nvPr>
            <p:ph type="body" idx="1"/>
          </p:nvPr>
        </p:nvSpPr>
        <p:spPr>
          <a:xfrm>
            <a:off x="701040" y="4473892"/>
            <a:ext cx="5608320" cy="366045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MANUEL/ALL</a:t>
            </a:r>
            <a:endParaRPr dirty="0"/>
          </a:p>
        </p:txBody>
      </p:sp>
      <p:sp>
        <p:nvSpPr>
          <p:cNvPr id="60" name="Google Shape;60;p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33858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013C50E-DA06-4D3D-9AC8-15B43F99B48F}"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4492FE-B512-4AAC-AFA5-401E56460B0E}" type="slidenum">
              <a:rPr lang="en-US" smtClean="0"/>
              <a:t>‹#›</a:t>
            </a:fld>
            <a:endParaRPr lang="en-US"/>
          </a:p>
        </p:txBody>
      </p:sp>
    </p:spTree>
    <p:extLst>
      <p:ext uri="{BB962C8B-B14F-4D97-AF65-F5344CB8AC3E}">
        <p14:creationId xmlns:p14="http://schemas.microsoft.com/office/powerpoint/2010/main" val="148446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13C50E-DA06-4D3D-9AC8-15B43F99B48F}"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4492FE-B512-4AAC-AFA5-401E56460B0E}" type="slidenum">
              <a:rPr lang="en-US" smtClean="0"/>
              <a:t>‹#›</a:t>
            </a:fld>
            <a:endParaRPr lang="en-US"/>
          </a:p>
        </p:txBody>
      </p:sp>
    </p:spTree>
    <p:extLst>
      <p:ext uri="{BB962C8B-B14F-4D97-AF65-F5344CB8AC3E}">
        <p14:creationId xmlns:p14="http://schemas.microsoft.com/office/powerpoint/2010/main" val="3081623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13C50E-DA06-4D3D-9AC8-15B43F99B48F}"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4492FE-B512-4AAC-AFA5-401E56460B0E}" type="slidenum">
              <a:rPr lang="en-US" smtClean="0"/>
              <a:t>‹#›</a:t>
            </a:fld>
            <a:endParaRPr lang="en-US"/>
          </a:p>
        </p:txBody>
      </p:sp>
    </p:spTree>
    <p:extLst>
      <p:ext uri="{BB962C8B-B14F-4D97-AF65-F5344CB8AC3E}">
        <p14:creationId xmlns:p14="http://schemas.microsoft.com/office/powerpoint/2010/main" val="2138796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13C50E-DA06-4D3D-9AC8-15B43F99B48F}"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4492FE-B512-4AAC-AFA5-401E56460B0E}" type="slidenum">
              <a:rPr lang="en-US" smtClean="0"/>
              <a:t>‹#›</a:t>
            </a:fld>
            <a:endParaRPr lang="en-US"/>
          </a:p>
        </p:txBody>
      </p:sp>
    </p:spTree>
    <p:extLst>
      <p:ext uri="{BB962C8B-B14F-4D97-AF65-F5344CB8AC3E}">
        <p14:creationId xmlns:p14="http://schemas.microsoft.com/office/powerpoint/2010/main" val="3309064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013C50E-DA06-4D3D-9AC8-15B43F99B48F}"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4492FE-B512-4AAC-AFA5-401E56460B0E}" type="slidenum">
              <a:rPr lang="en-US" smtClean="0"/>
              <a:t>‹#›</a:t>
            </a:fld>
            <a:endParaRPr lang="en-US"/>
          </a:p>
        </p:txBody>
      </p:sp>
    </p:spTree>
    <p:extLst>
      <p:ext uri="{BB962C8B-B14F-4D97-AF65-F5344CB8AC3E}">
        <p14:creationId xmlns:p14="http://schemas.microsoft.com/office/powerpoint/2010/main" val="191303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013C50E-DA06-4D3D-9AC8-15B43F99B48F}"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4492FE-B512-4AAC-AFA5-401E56460B0E}" type="slidenum">
              <a:rPr lang="en-US" smtClean="0"/>
              <a:t>‹#›</a:t>
            </a:fld>
            <a:endParaRPr lang="en-US"/>
          </a:p>
        </p:txBody>
      </p:sp>
    </p:spTree>
    <p:extLst>
      <p:ext uri="{BB962C8B-B14F-4D97-AF65-F5344CB8AC3E}">
        <p14:creationId xmlns:p14="http://schemas.microsoft.com/office/powerpoint/2010/main" val="1363602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13C50E-DA06-4D3D-9AC8-15B43F99B48F}" type="datetimeFigureOut">
              <a:rPr lang="en-US" smtClean="0"/>
              <a:t>10/23/2019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4492FE-B512-4AAC-AFA5-401E56460B0E}" type="slidenum">
              <a:rPr lang="en-US" smtClean="0"/>
              <a:t>‹#›</a:t>
            </a:fld>
            <a:endParaRPr lang="en-US"/>
          </a:p>
        </p:txBody>
      </p:sp>
    </p:spTree>
    <p:extLst>
      <p:ext uri="{BB962C8B-B14F-4D97-AF65-F5344CB8AC3E}">
        <p14:creationId xmlns:p14="http://schemas.microsoft.com/office/powerpoint/2010/main" val="426619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13C50E-DA06-4D3D-9AC8-15B43F99B48F}" type="datetimeFigureOut">
              <a:rPr lang="en-US" smtClean="0"/>
              <a:t>10/23/2019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4492FE-B512-4AAC-AFA5-401E56460B0E}" type="slidenum">
              <a:rPr lang="en-US" smtClean="0"/>
              <a:t>‹#›</a:t>
            </a:fld>
            <a:endParaRPr lang="en-US"/>
          </a:p>
        </p:txBody>
      </p:sp>
    </p:spTree>
    <p:extLst>
      <p:ext uri="{BB962C8B-B14F-4D97-AF65-F5344CB8AC3E}">
        <p14:creationId xmlns:p14="http://schemas.microsoft.com/office/powerpoint/2010/main" val="2297027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13C50E-DA06-4D3D-9AC8-15B43F99B48F}" type="datetimeFigureOut">
              <a:rPr lang="en-US" smtClean="0"/>
              <a:t>10/23/2019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4492FE-B512-4AAC-AFA5-401E56460B0E}" type="slidenum">
              <a:rPr lang="en-US" smtClean="0"/>
              <a:t>‹#›</a:t>
            </a:fld>
            <a:endParaRPr lang="en-US"/>
          </a:p>
        </p:txBody>
      </p:sp>
    </p:spTree>
    <p:extLst>
      <p:ext uri="{BB962C8B-B14F-4D97-AF65-F5344CB8AC3E}">
        <p14:creationId xmlns:p14="http://schemas.microsoft.com/office/powerpoint/2010/main" val="1452851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013C50E-DA06-4D3D-9AC8-15B43F99B48F}"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4492FE-B512-4AAC-AFA5-401E56460B0E}" type="slidenum">
              <a:rPr lang="en-US" smtClean="0"/>
              <a:t>‹#›</a:t>
            </a:fld>
            <a:endParaRPr lang="en-US"/>
          </a:p>
        </p:txBody>
      </p:sp>
    </p:spTree>
    <p:extLst>
      <p:ext uri="{BB962C8B-B14F-4D97-AF65-F5344CB8AC3E}">
        <p14:creationId xmlns:p14="http://schemas.microsoft.com/office/powerpoint/2010/main" val="2554509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013C50E-DA06-4D3D-9AC8-15B43F99B48F}"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4492FE-B512-4AAC-AFA5-401E56460B0E}" type="slidenum">
              <a:rPr lang="en-US" smtClean="0"/>
              <a:t>‹#›</a:t>
            </a:fld>
            <a:endParaRPr lang="en-US"/>
          </a:p>
        </p:txBody>
      </p:sp>
    </p:spTree>
    <p:extLst>
      <p:ext uri="{BB962C8B-B14F-4D97-AF65-F5344CB8AC3E}">
        <p14:creationId xmlns:p14="http://schemas.microsoft.com/office/powerpoint/2010/main" val="1805796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3C50E-DA06-4D3D-9AC8-15B43F99B48F}" type="datetimeFigureOut">
              <a:rPr lang="en-US" smtClean="0"/>
              <a:t>10/23/2019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4492FE-B512-4AAC-AFA5-401E56460B0E}" type="slidenum">
              <a:rPr lang="en-US" smtClean="0"/>
              <a:t>‹#›</a:t>
            </a:fld>
            <a:endParaRPr lang="en-US"/>
          </a:p>
        </p:txBody>
      </p:sp>
    </p:spTree>
    <p:extLst>
      <p:ext uri="{BB962C8B-B14F-4D97-AF65-F5344CB8AC3E}">
        <p14:creationId xmlns:p14="http://schemas.microsoft.com/office/powerpoint/2010/main" val="2782869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chart" Target="../charts/chart1.xml"/><Relationship Id="rId5" Type="http://schemas.openxmlformats.org/officeDocument/2006/relationships/image" Target="../media/image8.jp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11BDC-2DFD-4CDA-9CF8-8921A862ADD5}"/>
              </a:ext>
            </a:extLst>
          </p:cNvPr>
          <p:cNvSpPr>
            <a:spLocks noGrp="1"/>
          </p:cNvSpPr>
          <p:nvPr>
            <p:ph type="title"/>
          </p:nvPr>
        </p:nvSpPr>
        <p:spPr>
          <a:xfrm>
            <a:off x="838200" y="498293"/>
            <a:ext cx="10515600" cy="1325563"/>
          </a:xfrm>
        </p:spPr>
        <p:txBody>
          <a:bodyPr>
            <a:normAutofit/>
          </a:bodyPr>
          <a:lstStyle/>
          <a:p>
            <a:pPr algn="ctr"/>
            <a:r>
              <a:rPr lang="en-US" dirty="0">
                <a:solidFill>
                  <a:srgbClr val="36583A"/>
                </a:solidFill>
              </a:rPr>
              <a:t>Early College Experiences and  </a:t>
            </a:r>
            <a:br>
              <a:rPr lang="en-US" dirty="0">
                <a:solidFill>
                  <a:srgbClr val="36583A"/>
                </a:solidFill>
              </a:rPr>
            </a:br>
            <a:r>
              <a:rPr lang="en-US" dirty="0">
                <a:solidFill>
                  <a:srgbClr val="36583A"/>
                </a:solidFill>
              </a:rPr>
              <a:t>First Year Experience (FYE)</a:t>
            </a:r>
          </a:p>
        </p:txBody>
      </p:sp>
      <p:pic>
        <p:nvPicPr>
          <p:cNvPr id="5" name="Content Placeholder 4">
            <a:extLst>
              <a:ext uri="{FF2B5EF4-FFF2-40B4-BE49-F238E27FC236}">
                <a16:creationId xmlns:a16="http://schemas.microsoft.com/office/drawing/2014/main" id="{3821901A-35C0-434D-A74F-AF9624DB878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335806" y="2175031"/>
            <a:ext cx="5520388" cy="2480494"/>
          </a:xfrm>
        </p:spPr>
      </p:pic>
      <p:sp>
        <p:nvSpPr>
          <p:cNvPr id="6" name="Title 1">
            <a:extLst>
              <a:ext uri="{FF2B5EF4-FFF2-40B4-BE49-F238E27FC236}">
                <a16:creationId xmlns:a16="http://schemas.microsoft.com/office/drawing/2014/main" id="{A6F0F2C8-3B5D-401D-9A09-B0FF8005DBFC}"/>
              </a:ext>
            </a:extLst>
          </p:cNvPr>
          <p:cNvSpPr txBox="1">
            <a:spLocks/>
          </p:cNvSpPr>
          <p:nvPr/>
        </p:nvSpPr>
        <p:spPr>
          <a:xfrm>
            <a:off x="1026111" y="502839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rgbClr val="36583A"/>
                </a:solidFill>
              </a:rPr>
              <a:t>Strategic Enrollment Management</a:t>
            </a:r>
          </a:p>
          <a:p>
            <a:pPr algn="ctr"/>
            <a:r>
              <a:rPr lang="en-US" sz="2400" dirty="0">
                <a:solidFill>
                  <a:srgbClr val="36583A"/>
                </a:solidFill>
              </a:rPr>
              <a:t>Wednesday, October 23, 2019 </a:t>
            </a:r>
          </a:p>
        </p:txBody>
      </p:sp>
    </p:spTree>
    <p:extLst>
      <p:ext uri="{BB962C8B-B14F-4D97-AF65-F5344CB8AC3E}">
        <p14:creationId xmlns:p14="http://schemas.microsoft.com/office/powerpoint/2010/main" val="2478323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11BDC-2DFD-4CDA-9CF8-8921A862ADD5}"/>
              </a:ext>
            </a:extLst>
          </p:cNvPr>
          <p:cNvSpPr>
            <a:spLocks noGrp="1"/>
          </p:cNvSpPr>
          <p:nvPr>
            <p:ph type="title"/>
          </p:nvPr>
        </p:nvSpPr>
        <p:spPr>
          <a:xfrm>
            <a:off x="838200" y="498293"/>
            <a:ext cx="10515600" cy="1325563"/>
          </a:xfrm>
        </p:spPr>
        <p:txBody>
          <a:bodyPr>
            <a:normAutofit/>
          </a:bodyPr>
          <a:lstStyle/>
          <a:p>
            <a:pPr algn="ctr"/>
            <a:r>
              <a:rPr lang="en-US" dirty="0">
                <a:solidFill>
                  <a:srgbClr val="36583A"/>
                </a:solidFill>
              </a:rPr>
              <a:t>Brought to you by </a:t>
            </a:r>
          </a:p>
        </p:txBody>
      </p:sp>
      <p:sp>
        <p:nvSpPr>
          <p:cNvPr id="6" name="Title 1">
            <a:extLst>
              <a:ext uri="{FF2B5EF4-FFF2-40B4-BE49-F238E27FC236}">
                <a16:creationId xmlns:a16="http://schemas.microsoft.com/office/drawing/2014/main" id="{A6F0F2C8-3B5D-401D-9A09-B0FF8005DBFC}"/>
              </a:ext>
            </a:extLst>
          </p:cNvPr>
          <p:cNvSpPr txBox="1">
            <a:spLocks/>
          </p:cNvSpPr>
          <p:nvPr/>
        </p:nvSpPr>
        <p:spPr>
          <a:xfrm>
            <a:off x="1052745" y="508165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000" dirty="0">
                <a:solidFill>
                  <a:srgbClr val="36583A"/>
                </a:solidFill>
              </a:rPr>
              <a:t>…your friendly, neighborhood College Redesign</a:t>
            </a:r>
            <a:endParaRPr lang="en-US" sz="1100" dirty="0">
              <a:solidFill>
                <a:srgbClr val="36583A"/>
              </a:solidFill>
            </a:endParaRPr>
          </a:p>
        </p:txBody>
      </p:sp>
      <p:pic>
        <p:nvPicPr>
          <p:cNvPr id="8" name="Content Placeholder 7">
            <a:extLst>
              <a:ext uri="{FF2B5EF4-FFF2-40B4-BE49-F238E27FC236}">
                <a16:creationId xmlns:a16="http://schemas.microsoft.com/office/drawing/2014/main" id="{06CD5FC1-7101-4656-A323-AC3CEADD17EB}"/>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353732" y="1823856"/>
            <a:ext cx="5484535" cy="3532878"/>
          </a:xfrm>
        </p:spPr>
      </p:pic>
    </p:spTree>
    <p:extLst>
      <p:ext uri="{BB962C8B-B14F-4D97-AF65-F5344CB8AC3E}">
        <p14:creationId xmlns:p14="http://schemas.microsoft.com/office/powerpoint/2010/main" val="3856690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1259"/>
            <a:ext cx="10515600" cy="1325563"/>
          </a:xfrm>
        </p:spPr>
        <p:txBody>
          <a:bodyPr/>
          <a:lstStyle/>
          <a:p>
            <a:r>
              <a:rPr lang="en-US" dirty="0"/>
              <a:t>Types of early college enrollment</a:t>
            </a:r>
          </a:p>
        </p:txBody>
      </p:sp>
      <p:graphicFrame>
        <p:nvGraphicFramePr>
          <p:cNvPr id="4" name="Table 3"/>
          <p:cNvGraphicFramePr>
            <a:graphicFrameLocks noGrp="1"/>
          </p:cNvGraphicFramePr>
          <p:nvPr>
            <p:extLst>
              <p:ext uri="{D42A27DB-BD31-4B8C-83A1-F6EECF244321}">
                <p14:modId xmlns:p14="http://schemas.microsoft.com/office/powerpoint/2010/main" val="2101392392"/>
              </p:ext>
            </p:extLst>
          </p:nvPr>
        </p:nvGraphicFramePr>
        <p:xfrm>
          <a:off x="838200" y="2047952"/>
          <a:ext cx="6217356" cy="3855063"/>
        </p:xfrm>
        <a:graphic>
          <a:graphicData uri="http://schemas.openxmlformats.org/drawingml/2006/table">
            <a:tbl>
              <a:tblPr firstRow="1" bandRow="1">
                <a:tableStyleId>{68D230F3-CF80-4859-8CE7-A43EE81993B5}</a:tableStyleId>
              </a:tblPr>
              <a:tblGrid>
                <a:gridCol w="3621383">
                  <a:extLst>
                    <a:ext uri="{9D8B030D-6E8A-4147-A177-3AD203B41FA5}">
                      <a16:colId xmlns:a16="http://schemas.microsoft.com/office/drawing/2014/main" val="849190681"/>
                    </a:ext>
                  </a:extLst>
                </a:gridCol>
                <a:gridCol w="2595973">
                  <a:extLst>
                    <a:ext uri="{9D8B030D-6E8A-4147-A177-3AD203B41FA5}">
                      <a16:colId xmlns:a16="http://schemas.microsoft.com/office/drawing/2014/main" val="3589475316"/>
                    </a:ext>
                  </a:extLst>
                </a:gridCol>
              </a:tblGrid>
              <a:tr h="644794">
                <a:tc>
                  <a:txBody>
                    <a:bodyPr/>
                    <a:lstStyle/>
                    <a:p>
                      <a:pPr algn="ctr"/>
                      <a:r>
                        <a:rPr lang="en-US" sz="2000" dirty="0"/>
                        <a:t>Types of Early College Enrollment</a:t>
                      </a:r>
                    </a:p>
                  </a:txBody>
                  <a:tcPr/>
                </a:tc>
                <a:tc>
                  <a:txBody>
                    <a:bodyPr/>
                    <a:lstStyle/>
                    <a:p>
                      <a:pPr algn="ctr"/>
                      <a:r>
                        <a:rPr lang="en-US" sz="2000" dirty="0"/>
                        <a:t># of students  </a:t>
                      </a:r>
                    </a:p>
                    <a:p>
                      <a:pPr algn="ctr"/>
                      <a:r>
                        <a:rPr lang="en-US" sz="2000" dirty="0"/>
                        <a:t>Fall 2019</a:t>
                      </a:r>
                    </a:p>
                  </a:txBody>
                  <a:tcPr/>
                </a:tc>
                <a:extLst>
                  <a:ext uri="{0D108BD9-81ED-4DB2-BD59-A6C34878D82A}">
                    <a16:rowId xmlns:a16="http://schemas.microsoft.com/office/drawing/2014/main" val="54875388"/>
                  </a:ext>
                </a:extLst>
              </a:tr>
              <a:tr h="102290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0" baseline="0" dirty="0"/>
                        <a:t>All </a:t>
                      </a:r>
                      <a:r>
                        <a:rPr lang="en-US" sz="2000" b="1" baseline="0" dirty="0"/>
                        <a:t>concurrently enrolled high school </a:t>
                      </a:r>
                      <a:r>
                        <a:rPr lang="en-US" sz="2000" b="0" baseline="0" dirty="0"/>
                        <a:t>students</a:t>
                      </a:r>
                      <a:endParaRPr lang="en-US" sz="2000" dirty="0"/>
                    </a:p>
                  </a:txBody>
                  <a:tcPr anchor="ctr"/>
                </a:tc>
                <a:tc>
                  <a:txBody>
                    <a:bodyPr/>
                    <a:lstStyle/>
                    <a:p>
                      <a:pPr algn="ctr"/>
                      <a:endParaRPr lang="en-US" sz="2000" dirty="0"/>
                    </a:p>
                    <a:p>
                      <a:pPr algn="ctr"/>
                      <a:r>
                        <a:rPr lang="en-US" sz="2000" dirty="0"/>
                        <a:t>406</a:t>
                      </a:r>
                    </a:p>
                  </a:txBody>
                  <a:tcPr anchor="ctr"/>
                </a:tc>
                <a:extLst>
                  <a:ext uri="{0D108BD9-81ED-4DB2-BD59-A6C34878D82A}">
                    <a16:rowId xmlns:a16="http://schemas.microsoft.com/office/drawing/2014/main" val="13101429"/>
                  </a:ext>
                </a:extLst>
              </a:tr>
              <a:tr h="820475">
                <a:tc>
                  <a:txBody>
                    <a:bodyPr/>
                    <a:lstStyle/>
                    <a:p>
                      <a:pPr algn="l"/>
                      <a:r>
                        <a:rPr lang="en-US" sz="2000" b="1" dirty="0"/>
                        <a:t>Middle</a:t>
                      </a:r>
                      <a:r>
                        <a:rPr lang="en-US" sz="2000" b="1" baseline="0" dirty="0"/>
                        <a:t> College </a:t>
                      </a:r>
                      <a:r>
                        <a:rPr lang="en-US" sz="2000" baseline="0" dirty="0"/>
                        <a:t>High School </a:t>
                      </a:r>
                    </a:p>
                    <a:p>
                      <a:pPr algn="l"/>
                      <a:r>
                        <a:rPr lang="en-US" sz="2000" baseline="0" dirty="0"/>
                        <a:t>(on </a:t>
                      </a:r>
                      <a:r>
                        <a:rPr lang="en-US" sz="2000" baseline="0" dirty="0" err="1"/>
                        <a:t>Ca</a:t>
                      </a:r>
                      <a:r>
                        <a:rPr lang="en-US" sz="2000" b="0" dirty="0" err="1"/>
                        <a:t>ñ</a:t>
                      </a:r>
                      <a:r>
                        <a:rPr lang="en-US" sz="2000" baseline="0" dirty="0" err="1"/>
                        <a:t>ada’s</a:t>
                      </a:r>
                      <a:r>
                        <a:rPr lang="en-US" sz="2000" baseline="0" dirty="0"/>
                        <a:t> campus)</a:t>
                      </a:r>
                      <a:endParaRPr lang="en-US" sz="2000" dirty="0"/>
                    </a:p>
                  </a:txBody>
                  <a:tcPr anchor="ctr"/>
                </a:tc>
                <a:tc>
                  <a:txBody>
                    <a:bodyPr/>
                    <a:lstStyle/>
                    <a:p>
                      <a:pPr algn="ctr"/>
                      <a:r>
                        <a:rPr lang="en-US" sz="2000" dirty="0"/>
                        <a:t>103</a:t>
                      </a:r>
                    </a:p>
                  </a:txBody>
                  <a:tcPr anchor="ctr"/>
                </a:tc>
                <a:extLst>
                  <a:ext uri="{0D108BD9-81ED-4DB2-BD59-A6C34878D82A}">
                    <a16:rowId xmlns:a16="http://schemas.microsoft.com/office/drawing/2014/main" val="1314404364"/>
                  </a:ext>
                </a:extLst>
              </a:tr>
              <a:tr h="729035">
                <a:tc>
                  <a:txBody>
                    <a:bodyPr/>
                    <a:lstStyle/>
                    <a:p>
                      <a:pPr algn="l"/>
                      <a:r>
                        <a:rPr lang="en-US" sz="2000" b="1" dirty="0"/>
                        <a:t>Dual enrollment </a:t>
                      </a:r>
                    </a:p>
                    <a:p>
                      <a:pPr marL="0" lvl="0" indent="0" algn="l">
                        <a:buFont typeface="Arial" panose="020B0604020202020204" pitchFamily="34" charset="0"/>
                        <a:buNone/>
                      </a:pPr>
                      <a:r>
                        <a:rPr lang="en-US" sz="2000" b="0" dirty="0"/>
                        <a:t>Students</a:t>
                      </a:r>
                      <a:r>
                        <a:rPr lang="en-US" sz="2000" b="0" baseline="0" dirty="0"/>
                        <a:t> taking college courses at their local high school (mostly contracted classes)*</a:t>
                      </a:r>
                    </a:p>
                  </a:txBody>
                  <a:tcPr anchor="ctr"/>
                </a:tc>
                <a:tc>
                  <a:txBody>
                    <a:bodyPr/>
                    <a:lstStyle/>
                    <a:p>
                      <a:pPr algn="ctr"/>
                      <a:endParaRPr lang="en-US" sz="2000" dirty="0"/>
                    </a:p>
                    <a:p>
                      <a:pPr algn="ctr"/>
                      <a:r>
                        <a:rPr lang="en-US" sz="2000" dirty="0"/>
                        <a:t>108</a:t>
                      </a:r>
                    </a:p>
                  </a:txBody>
                  <a:tcPr anchor="ctr"/>
                </a:tc>
                <a:extLst>
                  <a:ext uri="{0D108BD9-81ED-4DB2-BD59-A6C34878D82A}">
                    <a16:rowId xmlns:a16="http://schemas.microsoft.com/office/drawing/2014/main" val="3066400941"/>
                  </a:ext>
                </a:extLst>
              </a:tr>
            </a:tbl>
          </a:graphicData>
        </a:graphic>
      </p:graphicFrame>
      <p:pic>
        <p:nvPicPr>
          <p:cNvPr id="1026" name="Picture 2" descr="Related im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29498" y="2923656"/>
            <a:ext cx="4523617" cy="296229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38200" y="6253843"/>
            <a:ext cx="8670387" cy="338554"/>
          </a:xfrm>
          <a:prstGeom prst="rect">
            <a:avLst/>
          </a:prstGeom>
          <a:noFill/>
        </p:spPr>
        <p:txBody>
          <a:bodyPr wrap="none" rtlCol="0">
            <a:spAutoFit/>
          </a:bodyPr>
          <a:lstStyle/>
          <a:p>
            <a:r>
              <a:rPr lang="en-US" sz="1600" dirty="0"/>
              <a:t>*3 sections of Math 251 at </a:t>
            </a:r>
            <a:r>
              <a:rPr lang="en-US" sz="1600" dirty="0" err="1"/>
              <a:t>Carlmont</a:t>
            </a:r>
            <a:r>
              <a:rPr lang="en-US" sz="1600" dirty="0"/>
              <a:t>; 1 section of 253 at Sequoia HS and 1 section of 253 at Woodside</a:t>
            </a:r>
          </a:p>
        </p:txBody>
      </p:sp>
      <p:sp>
        <p:nvSpPr>
          <p:cNvPr id="6" name="Oval 5"/>
          <p:cNvSpPr/>
          <p:nvPr/>
        </p:nvSpPr>
        <p:spPr>
          <a:xfrm>
            <a:off x="9078686" y="653143"/>
            <a:ext cx="2275114" cy="199208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0009414" y="730320"/>
            <a:ext cx="1132115" cy="11104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108</a:t>
            </a:r>
          </a:p>
        </p:txBody>
      </p:sp>
      <p:sp>
        <p:nvSpPr>
          <p:cNvPr id="11" name="Oval 10"/>
          <p:cNvSpPr/>
          <p:nvPr/>
        </p:nvSpPr>
        <p:spPr>
          <a:xfrm>
            <a:off x="9277349" y="1595833"/>
            <a:ext cx="1039587" cy="9264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103</a:t>
            </a:r>
          </a:p>
        </p:txBody>
      </p:sp>
    </p:spTree>
    <p:extLst>
      <p:ext uri="{BB962C8B-B14F-4D97-AF65-F5344CB8AC3E}">
        <p14:creationId xmlns:p14="http://schemas.microsoft.com/office/powerpoint/2010/main" val="1696913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 courses and modalities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38220662"/>
              </p:ext>
            </p:extLst>
          </p:nvPr>
        </p:nvGraphicFramePr>
        <p:xfrm>
          <a:off x="1191983" y="1690688"/>
          <a:ext cx="3902530" cy="4538325"/>
        </p:xfrm>
        <a:graphic>
          <a:graphicData uri="http://schemas.openxmlformats.org/drawingml/2006/table">
            <a:tbl>
              <a:tblPr firstRow="1">
                <a:tableStyleId>{93296810-A885-4BE3-A3E7-6D5BEEA58F35}</a:tableStyleId>
              </a:tblPr>
              <a:tblGrid>
                <a:gridCol w="1951265">
                  <a:extLst>
                    <a:ext uri="{9D8B030D-6E8A-4147-A177-3AD203B41FA5}">
                      <a16:colId xmlns:a16="http://schemas.microsoft.com/office/drawing/2014/main" val="2891664526"/>
                    </a:ext>
                  </a:extLst>
                </a:gridCol>
                <a:gridCol w="1951265">
                  <a:extLst>
                    <a:ext uri="{9D8B030D-6E8A-4147-A177-3AD203B41FA5}">
                      <a16:colId xmlns:a16="http://schemas.microsoft.com/office/drawing/2014/main" val="173135752"/>
                    </a:ext>
                  </a:extLst>
                </a:gridCol>
              </a:tblGrid>
              <a:tr h="1098981">
                <a:tc>
                  <a:txBody>
                    <a:bodyPr/>
                    <a:lstStyle/>
                    <a:p>
                      <a:pPr algn="ctr" fontAlgn="b"/>
                      <a:r>
                        <a:rPr lang="en-US" sz="2400" u="none" strike="noStrike" dirty="0">
                          <a:effectLst/>
                        </a:rPr>
                        <a:t>Subject</a:t>
                      </a:r>
                      <a:endParaRPr lang="en-US" sz="2400" b="0" i="0" u="none" strike="noStrike" dirty="0">
                        <a:solidFill>
                          <a:srgbClr val="000000"/>
                        </a:solidFill>
                        <a:effectLst/>
                        <a:latin typeface="Arial" panose="020B0604020202020204" pitchFamily="34" charset="0"/>
                      </a:endParaRPr>
                    </a:p>
                  </a:txBody>
                  <a:tcPr marL="9525" marR="9525" marT="9525" marB="0" anchor="b">
                    <a:solidFill>
                      <a:schemeClr val="accent6">
                        <a:lumMod val="60000"/>
                        <a:lumOff val="40000"/>
                      </a:schemeClr>
                    </a:solidFill>
                  </a:tcPr>
                </a:tc>
                <a:tc>
                  <a:txBody>
                    <a:bodyPr/>
                    <a:lstStyle/>
                    <a:p>
                      <a:pPr algn="ctr" fontAlgn="b"/>
                      <a:r>
                        <a:rPr lang="en-US" sz="2400" u="none" strike="noStrike" dirty="0">
                          <a:effectLst/>
                        </a:rPr>
                        <a:t>Duplicated Enrollments Fall 2019</a:t>
                      </a:r>
                      <a:endParaRPr lang="en-US" sz="2400" b="0" i="0" u="none" strike="noStrike" dirty="0">
                        <a:solidFill>
                          <a:srgbClr val="000000"/>
                        </a:solidFill>
                        <a:effectLst/>
                        <a:latin typeface="Arial" panose="020B060402020202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255173455"/>
                  </a:ext>
                </a:extLst>
              </a:tr>
              <a:tr h="381280">
                <a:tc>
                  <a:txBody>
                    <a:bodyPr/>
                    <a:lstStyle/>
                    <a:p>
                      <a:pPr algn="l" fontAlgn="b"/>
                      <a:r>
                        <a:rPr lang="en-US" sz="2400" u="none" strike="noStrike">
                          <a:effectLst/>
                        </a:rPr>
                        <a:t>MATH</a:t>
                      </a:r>
                      <a:endParaRPr lang="en-US" sz="24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2400" u="none" strike="noStrike" dirty="0">
                          <a:effectLst/>
                        </a:rPr>
                        <a:t>226</a:t>
                      </a:r>
                      <a:endParaRPr lang="en-US" sz="24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776046362"/>
                  </a:ext>
                </a:extLst>
              </a:tr>
              <a:tr h="381280">
                <a:tc>
                  <a:txBody>
                    <a:bodyPr/>
                    <a:lstStyle/>
                    <a:p>
                      <a:pPr algn="l" fontAlgn="b"/>
                      <a:r>
                        <a:rPr lang="en-US" sz="2400" u="none" strike="noStrike">
                          <a:effectLst/>
                        </a:rPr>
                        <a:t>SPAN</a:t>
                      </a:r>
                      <a:endParaRPr lang="en-US" sz="24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2400" u="none" strike="noStrike" dirty="0">
                          <a:effectLst/>
                        </a:rPr>
                        <a:t>65</a:t>
                      </a:r>
                      <a:endParaRPr lang="en-US" sz="24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740336224"/>
                  </a:ext>
                </a:extLst>
              </a:tr>
              <a:tr h="381280">
                <a:tc>
                  <a:txBody>
                    <a:bodyPr/>
                    <a:lstStyle/>
                    <a:p>
                      <a:pPr algn="l" fontAlgn="b"/>
                      <a:r>
                        <a:rPr lang="en-US" sz="2400" u="none" strike="noStrike">
                          <a:effectLst/>
                        </a:rPr>
                        <a:t>FITN</a:t>
                      </a:r>
                      <a:endParaRPr lang="en-US" sz="24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2400" u="none" strike="noStrike" dirty="0">
                          <a:effectLst/>
                        </a:rPr>
                        <a:t>44</a:t>
                      </a:r>
                      <a:endParaRPr lang="en-US" sz="24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469880214"/>
                  </a:ext>
                </a:extLst>
              </a:tr>
              <a:tr h="381280">
                <a:tc>
                  <a:txBody>
                    <a:bodyPr/>
                    <a:lstStyle/>
                    <a:p>
                      <a:pPr algn="l" fontAlgn="b"/>
                      <a:r>
                        <a:rPr lang="en-US" sz="2400" u="none" strike="noStrike">
                          <a:effectLst/>
                        </a:rPr>
                        <a:t>ENGL</a:t>
                      </a:r>
                      <a:endParaRPr lang="en-US" sz="24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2400" u="none" strike="noStrike" dirty="0">
                          <a:effectLst/>
                        </a:rPr>
                        <a:t>42</a:t>
                      </a:r>
                      <a:endParaRPr lang="en-US" sz="24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240058646"/>
                  </a:ext>
                </a:extLst>
              </a:tr>
              <a:tr h="381280">
                <a:tc>
                  <a:txBody>
                    <a:bodyPr/>
                    <a:lstStyle/>
                    <a:p>
                      <a:pPr algn="l" fontAlgn="b"/>
                      <a:r>
                        <a:rPr lang="en-US" sz="2400" u="none" strike="noStrike">
                          <a:effectLst/>
                        </a:rPr>
                        <a:t>PSYC</a:t>
                      </a:r>
                      <a:endParaRPr lang="en-US" sz="24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2400" u="none" strike="noStrike" dirty="0">
                          <a:effectLst/>
                        </a:rPr>
                        <a:t>36</a:t>
                      </a:r>
                      <a:endParaRPr lang="en-US" sz="24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446331137"/>
                  </a:ext>
                </a:extLst>
              </a:tr>
              <a:tr h="381280">
                <a:tc>
                  <a:txBody>
                    <a:bodyPr/>
                    <a:lstStyle/>
                    <a:p>
                      <a:pPr algn="l" fontAlgn="b"/>
                      <a:r>
                        <a:rPr lang="en-US" sz="2400" u="none" strike="noStrike">
                          <a:effectLst/>
                        </a:rPr>
                        <a:t>BIOL</a:t>
                      </a:r>
                      <a:endParaRPr lang="en-US" sz="24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2400" u="none" strike="noStrike" dirty="0">
                          <a:effectLst/>
                        </a:rPr>
                        <a:t>34</a:t>
                      </a:r>
                      <a:endParaRPr lang="en-US" sz="24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71306709"/>
                  </a:ext>
                </a:extLst>
              </a:tr>
              <a:tr h="381280">
                <a:tc>
                  <a:txBody>
                    <a:bodyPr/>
                    <a:lstStyle/>
                    <a:p>
                      <a:pPr algn="l" fontAlgn="b"/>
                      <a:r>
                        <a:rPr lang="en-US" sz="2400" u="none" strike="noStrike">
                          <a:effectLst/>
                        </a:rPr>
                        <a:t>BUS.</a:t>
                      </a:r>
                      <a:endParaRPr lang="en-US" sz="24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2400" u="none" strike="noStrike" dirty="0">
                          <a:effectLst/>
                        </a:rPr>
                        <a:t>26</a:t>
                      </a:r>
                      <a:endParaRPr lang="en-US" sz="24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385070622"/>
                  </a:ext>
                </a:extLst>
              </a:tr>
              <a:tr h="381280">
                <a:tc>
                  <a:txBody>
                    <a:bodyPr/>
                    <a:lstStyle/>
                    <a:p>
                      <a:pPr algn="l" fontAlgn="b"/>
                      <a:r>
                        <a:rPr lang="en-US" sz="2400" u="none" strike="noStrike">
                          <a:effectLst/>
                        </a:rPr>
                        <a:t>CIS</a:t>
                      </a:r>
                      <a:endParaRPr lang="en-US" sz="24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2400" u="none" strike="noStrike" dirty="0">
                          <a:effectLst/>
                        </a:rPr>
                        <a:t>26</a:t>
                      </a:r>
                      <a:endParaRPr lang="en-US" sz="24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389456180"/>
                  </a:ext>
                </a:extLst>
              </a:tr>
              <a:tr h="381280">
                <a:tc>
                  <a:txBody>
                    <a:bodyPr/>
                    <a:lstStyle/>
                    <a:p>
                      <a:pPr algn="l" fontAlgn="b"/>
                      <a:r>
                        <a:rPr lang="en-US" sz="2400" u="none" strike="noStrike">
                          <a:effectLst/>
                        </a:rPr>
                        <a:t>MUS.</a:t>
                      </a:r>
                      <a:endParaRPr lang="en-US" sz="24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2400" u="none" strike="noStrike" dirty="0">
                          <a:effectLst/>
                        </a:rPr>
                        <a:t>23</a:t>
                      </a:r>
                      <a:endParaRPr lang="en-US" sz="24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784523658"/>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740355983"/>
              </p:ext>
            </p:extLst>
          </p:nvPr>
        </p:nvGraphicFramePr>
        <p:xfrm>
          <a:off x="5600700" y="2175102"/>
          <a:ext cx="5404758" cy="3697397"/>
        </p:xfrm>
        <a:graphic>
          <a:graphicData uri="http://schemas.openxmlformats.org/drawingml/2006/table">
            <a:tbl>
              <a:tblPr firstRow="1" firstCol="1">
                <a:tableStyleId>{EB344D84-9AFB-497E-A393-DC336BA19D2E}</a:tableStyleId>
              </a:tblPr>
              <a:tblGrid>
                <a:gridCol w="1518557">
                  <a:extLst>
                    <a:ext uri="{9D8B030D-6E8A-4147-A177-3AD203B41FA5}">
                      <a16:colId xmlns:a16="http://schemas.microsoft.com/office/drawing/2014/main" val="307907862"/>
                    </a:ext>
                  </a:extLst>
                </a:gridCol>
                <a:gridCol w="2237014">
                  <a:extLst>
                    <a:ext uri="{9D8B030D-6E8A-4147-A177-3AD203B41FA5}">
                      <a16:colId xmlns:a16="http://schemas.microsoft.com/office/drawing/2014/main" val="4132353723"/>
                    </a:ext>
                  </a:extLst>
                </a:gridCol>
                <a:gridCol w="1649187">
                  <a:extLst>
                    <a:ext uri="{9D8B030D-6E8A-4147-A177-3AD203B41FA5}">
                      <a16:colId xmlns:a16="http://schemas.microsoft.com/office/drawing/2014/main" val="1777515619"/>
                    </a:ext>
                  </a:extLst>
                </a:gridCol>
              </a:tblGrid>
              <a:tr h="701111">
                <a:tc>
                  <a:txBody>
                    <a:bodyPr/>
                    <a:lstStyle/>
                    <a:p>
                      <a:pPr algn="ctr" fontAlgn="b"/>
                      <a:r>
                        <a:rPr lang="en-US" sz="2000" u="none" strike="noStrike" dirty="0">
                          <a:effectLst/>
                        </a:rPr>
                        <a:t>Modality</a:t>
                      </a:r>
                      <a:endParaRPr lang="en-US" sz="20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2000" u="none" strike="noStrike" dirty="0">
                          <a:effectLst/>
                        </a:rPr>
                        <a:t>Duplicated Enrollments Fall 2019</a:t>
                      </a:r>
                      <a:endParaRPr lang="en-US" sz="20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2000" b="1" i="0" u="none" strike="noStrike" dirty="0">
                          <a:solidFill>
                            <a:schemeClr val="bg1"/>
                          </a:solidFill>
                          <a:effectLst/>
                          <a:latin typeface="Arial" panose="020B0604020202020204" pitchFamily="34" charset="0"/>
                        </a:rPr>
                        <a:t>% of Total</a:t>
                      </a:r>
                    </a:p>
                  </a:txBody>
                  <a:tcPr marL="9525" marR="9525" marT="9525" marB="0" anchor="ctr"/>
                </a:tc>
                <a:extLst>
                  <a:ext uri="{0D108BD9-81ED-4DB2-BD59-A6C34878D82A}">
                    <a16:rowId xmlns:a16="http://schemas.microsoft.com/office/drawing/2014/main" val="2739528750"/>
                  </a:ext>
                </a:extLst>
              </a:tr>
              <a:tr h="701111">
                <a:tc>
                  <a:txBody>
                    <a:bodyPr/>
                    <a:lstStyle/>
                    <a:p>
                      <a:pPr algn="l" fontAlgn="b"/>
                      <a:r>
                        <a:rPr lang="en-US" sz="2000" u="none" strike="noStrike" dirty="0">
                          <a:effectLst/>
                        </a:rPr>
                        <a:t>FACE TO FACE</a:t>
                      </a:r>
                      <a:endParaRPr lang="en-US" sz="20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2000" u="none" strike="noStrike" dirty="0">
                          <a:effectLst/>
                        </a:rPr>
                        <a:t>578</a:t>
                      </a:r>
                      <a:endParaRPr lang="en-US" sz="20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1800" b="0" i="0" u="none" strike="noStrike" dirty="0">
                          <a:solidFill>
                            <a:srgbClr val="000000"/>
                          </a:solidFill>
                          <a:effectLst/>
                          <a:latin typeface="Arial" panose="020B0604020202020204" pitchFamily="34" charset="0"/>
                        </a:rPr>
                        <a:t>72%</a:t>
                      </a:r>
                    </a:p>
                  </a:txBody>
                  <a:tcPr marL="9525" marR="9525" marT="9525" marB="0" anchor="ctr"/>
                </a:tc>
                <a:extLst>
                  <a:ext uri="{0D108BD9-81ED-4DB2-BD59-A6C34878D82A}">
                    <a16:rowId xmlns:a16="http://schemas.microsoft.com/office/drawing/2014/main" val="4116590911"/>
                  </a:ext>
                </a:extLst>
              </a:tr>
              <a:tr h="690787">
                <a:tc>
                  <a:txBody>
                    <a:bodyPr/>
                    <a:lstStyle/>
                    <a:p>
                      <a:pPr algn="l" fontAlgn="b"/>
                      <a:r>
                        <a:rPr lang="en-US" sz="2000" u="none" strike="noStrike" dirty="0">
                          <a:effectLst/>
                        </a:rPr>
                        <a:t>HYBRID</a:t>
                      </a:r>
                      <a:endParaRPr lang="en-US" sz="20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2000" u="none" strike="noStrike" dirty="0">
                          <a:effectLst/>
                        </a:rPr>
                        <a:t>56</a:t>
                      </a:r>
                      <a:endParaRPr lang="en-US" sz="20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1800" b="0" i="0" u="none" strike="noStrike" dirty="0">
                          <a:solidFill>
                            <a:srgbClr val="000000"/>
                          </a:solidFill>
                          <a:effectLst/>
                          <a:latin typeface="Arial" panose="020B0604020202020204" pitchFamily="34" charset="0"/>
                        </a:rPr>
                        <a:t>7%</a:t>
                      </a:r>
                    </a:p>
                  </a:txBody>
                  <a:tcPr marL="9525" marR="9525" marT="9525" marB="0" anchor="ctr"/>
                </a:tc>
                <a:extLst>
                  <a:ext uri="{0D108BD9-81ED-4DB2-BD59-A6C34878D82A}">
                    <a16:rowId xmlns:a16="http://schemas.microsoft.com/office/drawing/2014/main" val="1291529325"/>
                  </a:ext>
                </a:extLst>
              </a:tr>
              <a:tr h="690787">
                <a:tc>
                  <a:txBody>
                    <a:bodyPr/>
                    <a:lstStyle/>
                    <a:p>
                      <a:pPr algn="l" fontAlgn="b"/>
                      <a:r>
                        <a:rPr lang="en-US" sz="2000" u="none" strike="noStrike" dirty="0">
                          <a:effectLst/>
                        </a:rPr>
                        <a:t>ONLINE</a:t>
                      </a:r>
                      <a:endParaRPr lang="en-US" sz="20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2000" u="none" strike="noStrike" dirty="0">
                          <a:effectLst/>
                        </a:rPr>
                        <a:t>164</a:t>
                      </a:r>
                      <a:endParaRPr lang="en-US" sz="20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1800" b="0" i="0" u="none" strike="noStrike" dirty="0">
                          <a:solidFill>
                            <a:srgbClr val="000000"/>
                          </a:solidFill>
                          <a:effectLst/>
                          <a:latin typeface="Arial" panose="020B0604020202020204" pitchFamily="34" charset="0"/>
                        </a:rPr>
                        <a:t>21%</a:t>
                      </a:r>
                    </a:p>
                    <a:p>
                      <a:pPr algn="ctr" fontAlgn="b"/>
                      <a:endParaRPr lang="en-US" sz="18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464527297"/>
                  </a:ext>
                </a:extLst>
              </a:tr>
              <a:tr h="690787">
                <a:tc>
                  <a:txBody>
                    <a:bodyPr/>
                    <a:lstStyle/>
                    <a:p>
                      <a:pPr algn="l" fontAlgn="b"/>
                      <a:r>
                        <a:rPr lang="en-US" sz="2000" u="none" strike="noStrike" dirty="0">
                          <a:effectLst/>
                        </a:rPr>
                        <a:t>Grand Total</a:t>
                      </a:r>
                      <a:endParaRPr lang="en-US" sz="20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2000" u="none" strike="noStrike" dirty="0">
                          <a:effectLst/>
                        </a:rPr>
                        <a:t>798</a:t>
                      </a:r>
                      <a:endParaRPr lang="en-US" sz="20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endParaRPr lang="en-US" sz="2000" b="1"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130353987"/>
                  </a:ext>
                </a:extLst>
              </a:tr>
            </a:tbl>
          </a:graphicData>
        </a:graphic>
      </p:graphicFrame>
      <p:sp>
        <p:nvSpPr>
          <p:cNvPr id="8" name="TextBox 7"/>
          <p:cNvSpPr txBox="1"/>
          <p:nvPr/>
        </p:nvSpPr>
        <p:spPr>
          <a:xfrm>
            <a:off x="5600700" y="5921236"/>
            <a:ext cx="6132000" cy="307777"/>
          </a:xfrm>
          <a:prstGeom prst="rect">
            <a:avLst/>
          </a:prstGeom>
          <a:noFill/>
        </p:spPr>
        <p:txBody>
          <a:bodyPr wrap="none" rtlCol="0">
            <a:spAutoFit/>
          </a:bodyPr>
          <a:lstStyle/>
          <a:p>
            <a:r>
              <a:rPr lang="en-US" sz="1400" dirty="0"/>
              <a:t>Most popular online courses:  Walking Fitness 1; math various; CIS 118; Psych 100</a:t>
            </a:r>
          </a:p>
        </p:txBody>
      </p:sp>
    </p:spTree>
    <p:extLst>
      <p:ext uri="{BB962C8B-B14F-4D97-AF65-F5344CB8AC3E}">
        <p14:creationId xmlns:p14="http://schemas.microsoft.com/office/powerpoint/2010/main" val="3858937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5" name="Google Shape;65;p9"/>
          <p:cNvPicPr preferRelativeResize="0"/>
          <p:nvPr/>
        </p:nvPicPr>
        <p:blipFill rotWithShape="1">
          <a:blip r:embed="rId3">
            <a:alphaModFix/>
          </a:blip>
          <a:srcRect b="17413"/>
          <a:stretch/>
        </p:blipFill>
        <p:spPr>
          <a:xfrm>
            <a:off x="0" y="5023779"/>
            <a:ext cx="12192000" cy="1864701"/>
          </a:xfrm>
          <a:prstGeom prst="rect">
            <a:avLst/>
          </a:prstGeom>
          <a:noFill/>
          <a:ln>
            <a:noFill/>
          </a:ln>
        </p:spPr>
      </p:pic>
      <p:sp>
        <p:nvSpPr>
          <p:cNvPr id="3" name="Content Placeholder 2"/>
          <p:cNvSpPr>
            <a:spLocks noGrp="1"/>
          </p:cNvSpPr>
          <p:nvPr>
            <p:ph idx="1"/>
          </p:nvPr>
        </p:nvSpPr>
        <p:spPr>
          <a:xfrm>
            <a:off x="191580" y="1509204"/>
            <a:ext cx="11808840" cy="4962727"/>
          </a:xfrm>
        </p:spPr>
        <p:txBody>
          <a:bodyPr>
            <a:normAutofit/>
          </a:bodyPr>
          <a:lstStyle/>
          <a:p>
            <a:pPr marL="0" indent="0">
              <a:buNone/>
            </a:pPr>
            <a:r>
              <a:rPr lang="en-US" b="1" dirty="0"/>
              <a:t>Creating accessible higher education pathways for all high school students regardless of socioeconomic status, perceived college readiness, and generational access to college via concurrent enrollment, dual enrollment, and middle college programs with an emphasis on efforts to increase enrollment for disproportionately impacted student populations. </a:t>
            </a:r>
          </a:p>
          <a:p>
            <a:pPr marL="0" indent="0">
              <a:buNone/>
            </a:pPr>
            <a:endParaRPr lang="en-US" b="1" dirty="0"/>
          </a:p>
          <a:p>
            <a:pPr lvl="1"/>
            <a:r>
              <a:rPr lang="en-US" dirty="0"/>
              <a:t>Emerging Scholars </a:t>
            </a:r>
          </a:p>
          <a:p>
            <a:pPr lvl="1"/>
            <a:r>
              <a:rPr lang="en-US" dirty="0"/>
              <a:t>Partnership with Redwood High School </a:t>
            </a:r>
          </a:p>
          <a:p>
            <a:pPr lvl="1"/>
            <a:r>
              <a:rPr lang="en-US" dirty="0"/>
              <a:t>Targeted recruitment strategies for 4-university bound student populations </a:t>
            </a:r>
          </a:p>
          <a:p>
            <a:pPr lvl="1"/>
            <a:r>
              <a:rPr lang="en-US" dirty="0"/>
              <a:t>TRIO Upward Bound </a:t>
            </a:r>
          </a:p>
        </p:txBody>
      </p:sp>
      <p:sp>
        <p:nvSpPr>
          <p:cNvPr id="6" name="Google Shape;63;p9">
            <a:extLst>
              <a:ext uri="{FF2B5EF4-FFF2-40B4-BE49-F238E27FC236}">
                <a16:creationId xmlns:a16="http://schemas.microsoft.com/office/drawing/2014/main" id="{EFDF3F62-6C4C-4295-8A39-F2625F15B7F3}"/>
              </a:ext>
            </a:extLst>
          </p:cNvPr>
          <p:cNvSpPr txBox="1"/>
          <p:nvPr/>
        </p:nvSpPr>
        <p:spPr>
          <a:xfrm>
            <a:off x="487178" y="47625"/>
            <a:ext cx="10663989" cy="1325563"/>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None/>
            </a:pPr>
            <a:r>
              <a:rPr lang="en-US" sz="4600" b="1" i="0" u="none" strike="noStrike" cap="none" dirty="0">
                <a:solidFill>
                  <a:srgbClr val="36583A"/>
                </a:solidFill>
                <a:latin typeface="Franklin Gothic Demi" panose="020B0703020102020204" pitchFamily="34" charset="0"/>
                <a:ea typeface="Source Sans Pro"/>
                <a:cs typeface="Source Sans Pro"/>
                <a:sym typeface="Source Sans Pro"/>
              </a:rPr>
              <a:t> Early College Experience </a:t>
            </a:r>
            <a:endParaRPr sz="4600" b="1" i="0" u="none" strike="noStrike" cap="none" dirty="0">
              <a:solidFill>
                <a:srgbClr val="36583A"/>
              </a:solidFill>
              <a:latin typeface="Franklin Gothic Demi" panose="020B0703020102020204" pitchFamily="34" charset="0"/>
              <a:ea typeface="Source Sans Pro"/>
              <a:cs typeface="Source Sans Pro"/>
              <a:sym typeface="Source Sans Pro"/>
            </a:endParaRPr>
          </a:p>
        </p:txBody>
      </p:sp>
      <p:pic>
        <p:nvPicPr>
          <p:cNvPr id="7" name="Picture 6">
            <a:extLst>
              <a:ext uri="{FF2B5EF4-FFF2-40B4-BE49-F238E27FC236}">
                <a16:creationId xmlns:a16="http://schemas.microsoft.com/office/drawing/2014/main" id="{3FAC2AD4-5B3E-4EE4-A305-150C516628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61108" y="5690587"/>
            <a:ext cx="1770614" cy="1140546"/>
          </a:xfrm>
          <a:prstGeom prst="rect">
            <a:avLst/>
          </a:prstGeom>
        </p:spPr>
      </p:pic>
    </p:spTree>
    <p:extLst>
      <p:ext uri="{BB962C8B-B14F-4D97-AF65-F5344CB8AC3E}">
        <p14:creationId xmlns:p14="http://schemas.microsoft.com/office/powerpoint/2010/main" val="116806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5" name="Google Shape;65;p9"/>
          <p:cNvPicPr preferRelativeResize="0"/>
          <p:nvPr/>
        </p:nvPicPr>
        <p:blipFill rotWithShape="1">
          <a:blip r:embed="rId3">
            <a:alphaModFix/>
          </a:blip>
          <a:srcRect b="17413"/>
          <a:stretch/>
        </p:blipFill>
        <p:spPr>
          <a:xfrm>
            <a:off x="0" y="5023779"/>
            <a:ext cx="12192000" cy="1864701"/>
          </a:xfrm>
          <a:prstGeom prst="rect">
            <a:avLst/>
          </a:prstGeom>
          <a:noFill/>
          <a:ln>
            <a:noFill/>
          </a:ln>
        </p:spPr>
      </p:pic>
      <p:sp>
        <p:nvSpPr>
          <p:cNvPr id="3" name="Content Placeholder 2"/>
          <p:cNvSpPr>
            <a:spLocks noGrp="1"/>
          </p:cNvSpPr>
          <p:nvPr>
            <p:ph idx="1"/>
          </p:nvPr>
        </p:nvSpPr>
        <p:spPr>
          <a:xfrm>
            <a:off x="887766" y="1402668"/>
            <a:ext cx="11112653" cy="4962727"/>
          </a:xfrm>
        </p:spPr>
        <p:txBody>
          <a:bodyPr>
            <a:normAutofit fontScale="92500" lnSpcReduction="10000"/>
          </a:bodyPr>
          <a:lstStyle/>
          <a:p>
            <a:pPr>
              <a:lnSpc>
                <a:spcPct val="100000"/>
              </a:lnSpc>
              <a:spcBef>
                <a:spcPts val="600"/>
              </a:spcBef>
            </a:pPr>
            <a:r>
              <a:rPr lang="en-US" dirty="0">
                <a:latin typeface="Arial" charset="0"/>
                <a:ea typeface="Arial" charset="0"/>
                <a:cs typeface="Arial" charset="0"/>
              </a:rPr>
              <a:t>Academic Jams </a:t>
            </a:r>
            <a:r>
              <a:rPr lang="mr-IN" dirty="0">
                <a:latin typeface="Arial" charset="0"/>
                <a:ea typeface="Arial" charset="0"/>
                <a:cs typeface="Arial" charset="0"/>
              </a:rPr>
              <a:t>–</a:t>
            </a:r>
            <a:r>
              <a:rPr lang="en-US" dirty="0">
                <a:latin typeface="Arial" charset="0"/>
                <a:ea typeface="Arial" charset="0"/>
                <a:cs typeface="Arial" charset="0"/>
              </a:rPr>
              <a:t> Math, Word, Physics</a:t>
            </a:r>
          </a:p>
          <a:p>
            <a:pPr marL="0" indent="0">
              <a:lnSpc>
                <a:spcPct val="100000"/>
              </a:lnSpc>
              <a:spcBef>
                <a:spcPts val="600"/>
              </a:spcBef>
              <a:buNone/>
            </a:pPr>
            <a:endParaRPr lang="en-US" dirty="0">
              <a:latin typeface="Arial" charset="0"/>
              <a:ea typeface="Arial" charset="0"/>
              <a:cs typeface="Arial" charset="0"/>
            </a:endParaRPr>
          </a:p>
          <a:p>
            <a:pPr>
              <a:lnSpc>
                <a:spcPct val="100000"/>
              </a:lnSpc>
              <a:spcBef>
                <a:spcPts val="600"/>
              </a:spcBef>
            </a:pPr>
            <a:r>
              <a:rPr lang="en-US" dirty="0">
                <a:latin typeface="Arial" charset="0"/>
                <a:ea typeface="Arial" charset="0"/>
                <a:cs typeface="Arial" charset="0"/>
              </a:rPr>
              <a:t>Cohorts of first-time students in entry classes</a:t>
            </a:r>
          </a:p>
          <a:p>
            <a:pPr marL="0" indent="0">
              <a:lnSpc>
                <a:spcPct val="100000"/>
              </a:lnSpc>
              <a:spcBef>
                <a:spcPts val="600"/>
              </a:spcBef>
              <a:buNone/>
            </a:pPr>
            <a:endParaRPr lang="en-US" dirty="0">
              <a:latin typeface="Arial" charset="0"/>
              <a:ea typeface="Arial" charset="0"/>
              <a:cs typeface="Arial" charset="0"/>
            </a:endParaRPr>
          </a:p>
          <a:p>
            <a:pPr>
              <a:lnSpc>
                <a:spcPct val="100000"/>
              </a:lnSpc>
              <a:spcBef>
                <a:spcPts val="600"/>
              </a:spcBef>
            </a:pPr>
            <a:r>
              <a:rPr lang="en-US" dirty="0">
                <a:latin typeface="Arial" charset="0"/>
                <a:ea typeface="Arial" charset="0"/>
                <a:cs typeface="Arial" charset="0"/>
              </a:rPr>
              <a:t>Counselor, Retention Specialist by Interest Areas and Programs</a:t>
            </a:r>
          </a:p>
          <a:p>
            <a:pPr>
              <a:lnSpc>
                <a:spcPct val="100000"/>
              </a:lnSpc>
              <a:spcBef>
                <a:spcPts val="600"/>
              </a:spcBef>
            </a:pPr>
            <a:endParaRPr lang="en-US" dirty="0">
              <a:latin typeface="Arial" charset="0"/>
              <a:ea typeface="Arial" charset="0"/>
              <a:cs typeface="Arial" charset="0"/>
            </a:endParaRPr>
          </a:p>
          <a:p>
            <a:pPr>
              <a:lnSpc>
                <a:spcPct val="100000"/>
              </a:lnSpc>
              <a:spcBef>
                <a:spcPts val="600"/>
              </a:spcBef>
            </a:pPr>
            <a:r>
              <a:rPr lang="en-US" dirty="0">
                <a:latin typeface="Arial" charset="0"/>
                <a:ea typeface="Arial" charset="0"/>
                <a:cs typeface="Arial" charset="0"/>
              </a:rPr>
              <a:t>Tutoring </a:t>
            </a:r>
            <a:r>
              <a:rPr lang="mr-IN" dirty="0">
                <a:latin typeface="Arial" charset="0"/>
                <a:ea typeface="Arial" charset="0"/>
                <a:cs typeface="Arial" charset="0"/>
              </a:rPr>
              <a:t>–</a:t>
            </a:r>
            <a:r>
              <a:rPr lang="en-US" dirty="0">
                <a:latin typeface="Arial" charset="0"/>
                <a:ea typeface="Arial" charset="0"/>
                <a:cs typeface="Arial" charset="0"/>
              </a:rPr>
              <a:t> Embedded and Drop-in</a:t>
            </a:r>
          </a:p>
          <a:p>
            <a:pPr>
              <a:lnSpc>
                <a:spcPct val="100000"/>
              </a:lnSpc>
              <a:spcBef>
                <a:spcPts val="600"/>
              </a:spcBef>
            </a:pPr>
            <a:endParaRPr lang="en-US" dirty="0">
              <a:latin typeface="Arial" charset="0"/>
              <a:ea typeface="Arial" charset="0"/>
              <a:cs typeface="Arial" charset="0"/>
            </a:endParaRPr>
          </a:p>
          <a:p>
            <a:pPr>
              <a:lnSpc>
                <a:spcPct val="100000"/>
              </a:lnSpc>
              <a:spcBef>
                <a:spcPts val="600"/>
              </a:spcBef>
            </a:pPr>
            <a:r>
              <a:rPr lang="en-US" dirty="0">
                <a:latin typeface="Arial" charset="0"/>
                <a:ea typeface="Arial" charset="0"/>
                <a:cs typeface="Arial" charset="0"/>
              </a:rPr>
              <a:t>Peer Mentors</a:t>
            </a:r>
          </a:p>
          <a:p>
            <a:pPr>
              <a:lnSpc>
                <a:spcPct val="100000"/>
              </a:lnSpc>
              <a:spcBef>
                <a:spcPts val="600"/>
              </a:spcBef>
            </a:pPr>
            <a:endParaRPr lang="en-US" dirty="0">
              <a:latin typeface="Arial" charset="0"/>
              <a:ea typeface="Arial" charset="0"/>
              <a:cs typeface="Arial" charset="0"/>
            </a:endParaRPr>
          </a:p>
          <a:p>
            <a:pPr>
              <a:lnSpc>
                <a:spcPct val="100000"/>
              </a:lnSpc>
              <a:spcBef>
                <a:spcPts val="600"/>
              </a:spcBef>
            </a:pPr>
            <a:r>
              <a:rPr lang="en-US" dirty="0">
                <a:latin typeface="Arial" charset="0"/>
                <a:ea typeface="Arial" charset="0"/>
                <a:cs typeface="Arial" charset="0"/>
              </a:rPr>
              <a:t>College Hour in Schedule</a:t>
            </a:r>
          </a:p>
        </p:txBody>
      </p:sp>
      <p:sp>
        <p:nvSpPr>
          <p:cNvPr id="6" name="Google Shape;63;p9">
            <a:extLst>
              <a:ext uri="{FF2B5EF4-FFF2-40B4-BE49-F238E27FC236}">
                <a16:creationId xmlns:a16="http://schemas.microsoft.com/office/drawing/2014/main" id="{EFDF3F62-6C4C-4295-8A39-F2625F15B7F3}"/>
              </a:ext>
            </a:extLst>
          </p:cNvPr>
          <p:cNvSpPr txBox="1"/>
          <p:nvPr/>
        </p:nvSpPr>
        <p:spPr>
          <a:xfrm>
            <a:off x="487178" y="47625"/>
            <a:ext cx="10663989" cy="1325563"/>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None/>
            </a:pPr>
            <a:r>
              <a:rPr lang="en-US" sz="4600" b="1" i="0" u="none" strike="noStrike" cap="none" dirty="0">
                <a:solidFill>
                  <a:srgbClr val="36583A"/>
                </a:solidFill>
                <a:latin typeface="Franklin Gothic Demi" panose="020B0703020102020204" pitchFamily="34" charset="0"/>
                <a:ea typeface="Source Sans Pro"/>
                <a:cs typeface="Source Sans Pro"/>
                <a:sym typeface="Source Sans Pro"/>
              </a:rPr>
              <a:t>FYE Opportunities and Challenges</a:t>
            </a:r>
            <a:endParaRPr sz="4600" b="1" i="0" u="none" strike="noStrike" cap="none" dirty="0">
              <a:solidFill>
                <a:srgbClr val="36583A"/>
              </a:solidFill>
              <a:latin typeface="Franklin Gothic Demi" panose="020B0703020102020204" pitchFamily="34" charset="0"/>
              <a:ea typeface="Source Sans Pro"/>
              <a:cs typeface="Source Sans Pro"/>
              <a:sym typeface="Source Sans Pro"/>
            </a:endParaRPr>
          </a:p>
        </p:txBody>
      </p:sp>
      <p:pic>
        <p:nvPicPr>
          <p:cNvPr id="5" name="Picture 4">
            <a:extLst>
              <a:ext uri="{FF2B5EF4-FFF2-40B4-BE49-F238E27FC236}">
                <a16:creationId xmlns:a16="http://schemas.microsoft.com/office/drawing/2014/main" id="{30966A6A-08C6-40A2-87A1-16F7C5EDD9C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61108" y="5690587"/>
            <a:ext cx="1770614" cy="1140546"/>
          </a:xfrm>
          <a:prstGeom prst="rect">
            <a:avLst/>
          </a:prstGeom>
        </p:spPr>
      </p:pic>
    </p:spTree>
    <p:extLst>
      <p:ext uri="{BB962C8B-B14F-4D97-AF65-F5344CB8AC3E}">
        <p14:creationId xmlns:p14="http://schemas.microsoft.com/office/powerpoint/2010/main" val="2698670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3645" y="6119374"/>
            <a:ext cx="2172191" cy="507876"/>
          </a:xfrm>
          <a:prstGeom prst="rect">
            <a:avLst/>
          </a:prstGeom>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93933" y="6071627"/>
            <a:ext cx="1079535" cy="484849"/>
          </a:xfrm>
          <a:prstGeom prst="rect">
            <a:avLst/>
          </a:prstGeom>
        </p:spPr>
      </p:pic>
      <p:sp>
        <p:nvSpPr>
          <p:cNvPr id="5" name="Rectangle 4"/>
          <p:cNvSpPr/>
          <p:nvPr/>
        </p:nvSpPr>
        <p:spPr>
          <a:xfrm>
            <a:off x="9340697" y="6071627"/>
            <a:ext cx="45719" cy="6033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p:cNvSpPr>
            <a:spLocks noGrp="1"/>
          </p:cNvSpPr>
          <p:nvPr>
            <p:ph type="title"/>
          </p:nvPr>
        </p:nvSpPr>
        <p:spPr>
          <a:xfrm>
            <a:off x="838200" y="365125"/>
            <a:ext cx="10515600" cy="1000531"/>
          </a:xfrm>
        </p:spPr>
        <p:txBody>
          <a:bodyPr/>
          <a:lstStyle/>
          <a:p>
            <a:r>
              <a:rPr lang="en-US">
                <a:solidFill>
                  <a:schemeClr val="accent2">
                    <a:lumMod val="75000"/>
                  </a:schemeClr>
                </a:solidFill>
                <a:latin typeface="+mn-lt"/>
              </a:rPr>
              <a:t>STEM Explorers/Colts-Con</a:t>
            </a:r>
            <a:endParaRPr lang="en-US" dirty="0">
              <a:solidFill>
                <a:schemeClr val="accent2">
                  <a:lumMod val="75000"/>
                </a:schemeClr>
              </a:solidFill>
              <a:latin typeface="+mn-lt"/>
            </a:endParaRPr>
          </a:p>
        </p:txBody>
      </p:sp>
      <p:sp>
        <p:nvSpPr>
          <p:cNvPr id="7" name="Content Placeholder 6"/>
          <p:cNvSpPr>
            <a:spLocks noGrp="1"/>
          </p:cNvSpPr>
          <p:nvPr>
            <p:ph sz="half" idx="1"/>
          </p:nvPr>
        </p:nvSpPr>
        <p:spPr>
          <a:xfrm>
            <a:off x="476639" y="1365656"/>
            <a:ext cx="7375071" cy="2044246"/>
          </a:xfrm>
        </p:spPr>
        <p:txBody>
          <a:bodyPr>
            <a:normAutofit/>
          </a:bodyPr>
          <a:lstStyle/>
          <a:p>
            <a:pPr>
              <a:buFont typeface="Wingdings" panose="05000000000000000000" pitchFamily="2" charset="2"/>
              <a:buChar char="Ø"/>
            </a:pPr>
            <a:r>
              <a:rPr lang="en-US" dirty="0"/>
              <a:t> Partnered with Promise and Learning Center to create COLTS-CON with STEM Explorer track</a:t>
            </a:r>
          </a:p>
          <a:p>
            <a:pPr>
              <a:buFont typeface="Wingdings" panose="05000000000000000000" pitchFamily="2" charset="2"/>
              <a:buChar char="Ø"/>
            </a:pPr>
            <a:r>
              <a:rPr lang="en-US" dirty="0"/>
              <a:t> Late Start workshops</a:t>
            </a:r>
          </a:p>
        </p:txBody>
      </p:sp>
      <p:pic>
        <p:nvPicPr>
          <p:cNvPr id="9" name="Content Placeholder 4"/>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8358252" y="365125"/>
            <a:ext cx="3502090" cy="2626568"/>
          </a:xfrm>
        </p:spPr>
      </p:pic>
      <p:graphicFrame>
        <p:nvGraphicFramePr>
          <p:cNvPr id="10" name="Content Placeholder 5"/>
          <p:cNvGraphicFramePr>
            <a:graphicFrameLocks/>
          </p:cNvGraphicFramePr>
          <p:nvPr>
            <p:extLst/>
          </p:nvPr>
        </p:nvGraphicFramePr>
        <p:xfrm>
          <a:off x="838200" y="2775857"/>
          <a:ext cx="8548216" cy="3856864"/>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649218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5" name="Google Shape;65;p9"/>
          <p:cNvPicPr preferRelativeResize="0"/>
          <p:nvPr/>
        </p:nvPicPr>
        <p:blipFill rotWithShape="1">
          <a:blip r:embed="rId3">
            <a:alphaModFix/>
          </a:blip>
          <a:srcRect b="17413"/>
          <a:stretch/>
        </p:blipFill>
        <p:spPr>
          <a:xfrm>
            <a:off x="0" y="5023779"/>
            <a:ext cx="12192000" cy="1864701"/>
          </a:xfrm>
          <a:prstGeom prst="rect">
            <a:avLst/>
          </a:prstGeom>
          <a:noFill/>
          <a:ln>
            <a:noFill/>
          </a:ln>
        </p:spPr>
      </p:pic>
      <p:sp>
        <p:nvSpPr>
          <p:cNvPr id="3" name="Content Placeholder 2"/>
          <p:cNvSpPr>
            <a:spLocks noGrp="1"/>
          </p:cNvSpPr>
          <p:nvPr>
            <p:ph idx="1"/>
          </p:nvPr>
        </p:nvSpPr>
        <p:spPr>
          <a:xfrm>
            <a:off x="204186" y="1180727"/>
            <a:ext cx="11796233" cy="4962727"/>
          </a:xfrm>
        </p:spPr>
        <p:txBody>
          <a:bodyPr>
            <a:normAutofit fontScale="92500" lnSpcReduction="10000"/>
          </a:bodyPr>
          <a:lstStyle/>
          <a:p>
            <a:endParaRPr lang="en-US" dirty="0"/>
          </a:p>
          <a:p>
            <a:pPr marL="457200" lvl="1" indent="0">
              <a:buNone/>
            </a:pPr>
            <a:r>
              <a:rPr lang="en-US" dirty="0"/>
              <a:t>Are we building these experiences and support systems for full time and/or part time students?  </a:t>
            </a:r>
          </a:p>
          <a:p>
            <a:pPr marL="457200" lvl="1" indent="0">
              <a:buNone/>
            </a:pPr>
            <a:endParaRPr lang="en-US" dirty="0"/>
          </a:p>
          <a:p>
            <a:pPr marL="457200" lvl="1" indent="0">
              <a:buNone/>
            </a:pPr>
            <a:r>
              <a:rPr lang="en-US" dirty="0"/>
              <a:t>When considering FYE/linked/blocked courses, are these possibilities available for part time students? </a:t>
            </a:r>
          </a:p>
          <a:p>
            <a:pPr marL="457200" lvl="1" indent="0">
              <a:buNone/>
            </a:pPr>
            <a:endParaRPr lang="en-US" dirty="0"/>
          </a:p>
          <a:p>
            <a:pPr marL="457200" lvl="1" indent="0">
              <a:buNone/>
            </a:pPr>
            <a:r>
              <a:rPr lang="en-US" dirty="0"/>
              <a:t>What FYE/linked/blocked courses would we offer? </a:t>
            </a:r>
          </a:p>
          <a:p>
            <a:pPr marL="457200" lvl="1" indent="0">
              <a:buNone/>
            </a:pPr>
            <a:endParaRPr lang="en-US" dirty="0"/>
          </a:p>
          <a:p>
            <a:pPr marL="457200" lvl="1" indent="0">
              <a:buNone/>
            </a:pPr>
            <a:r>
              <a:rPr lang="en-US" dirty="0"/>
              <a:t>What is the impact of the early college experience on outreach and recruitment? </a:t>
            </a:r>
          </a:p>
          <a:p>
            <a:pPr marL="457200" lvl="1" indent="0">
              <a:buNone/>
            </a:pPr>
            <a:endParaRPr lang="en-US" dirty="0"/>
          </a:p>
          <a:p>
            <a:pPr marL="457200" lvl="1" indent="0">
              <a:buNone/>
            </a:pPr>
            <a:r>
              <a:rPr lang="en-US" dirty="0"/>
              <a:t>What should our outreach and recruitment timeline look like in order to align with these components of the College Redesign? </a:t>
            </a:r>
          </a:p>
          <a:p>
            <a:pPr marL="457200" lvl="1" indent="0">
              <a:buNone/>
            </a:pPr>
            <a:endParaRPr lang="en-US" dirty="0"/>
          </a:p>
          <a:p>
            <a:pPr marL="457200" lvl="1" indent="0">
              <a:buNone/>
            </a:pPr>
            <a:r>
              <a:rPr lang="en-US" dirty="0"/>
              <a:t>How do we support reverse transfer students? </a:t>
            </a:r>
          </a:p>
          <a:p>
            <a:pPr marL="457200" lvl="1" indent="0">
              <a:buNone/>
            </a:pPr>
            <a:endParaRPr lang="en-US" dirty="0"/>
          </a:p>
        </p:txBody>
      </p:sp>
      <p:sp>
        <p:nvSpPr>
          <p:cNvPr id="6" name="Google Shape;63;p9">
            <a:extLst>
              <a:ext uri="{FF2B5EF4-FFF2-40B4-BE49-F238E27FC236}">
                <a16:creationId xmlns:a16="http://schemas.microsoft.com/office/drawing/2014/main" id="{EFDF3F62-6C4C-4295-8A39-F2625F15B7F3}"/>
              </a:ext>
            </a:extLst>
          </p:cNvPr>
          <p:cNvSpPr txBox="1"/>
          <p:nvPr/>
        </p:nvSpPr>
        <p:spPr>
          <a:xfrm>
            <a:off x="487178" y="47625"/>
            <a:ext cx="10663989" cy="1325563"/>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None/>
            </a:pPr>
            <a:r>
              <a:rPr lang="en-US" sz="4600" b="1" i="0" u="none" strike="noStrike" cap="none" dirty="0">
                <a:solidFill>
                  <a:srgbClr val="36583A"/>
                </a:solidFill>
                <a:latin typeface="Franklin Gothic Demi" panose="020B0703020102020204" pitchFamily="34" charset="0"/>
                <a:ea typeface="Source Sans Pro"/>
                <a:cs typeface="Source Sans Pro"/>
                <a:sym typeface="Source Sans Pro"/>
              </a:rPr>
              <a:t>Critical Questions &amp; Considerations</a:t>
            </a:r>
            <a:endParaRPr sz="4600" b="1" i="0" u="none" strike="noStrike" cap="none" dirty="0">
              <a:solidFill>
                <a:srgbClr val="36583A"/>
              </a:solidFill>
              <a:latin typeface="Franklin Gothic Demi" panose="020B0703020102020204" pitchFamily="34" charset="0"/>
              <a:ea typeface="Source Sans Pro"/>
              <a:cs typeface="Source Sans Pro"/>
              <a:sym typeface="Source Sans Pro"/>
            </a:endParaRPr>
          </a:p>
        </p:txBody>
      </p:sp>
      <p:pic>
        <p:nvPicPr>
          <p:cNvPr id="5" name="Picture 4">
            <a:extLst>
              <a:ext uri="{FF2B5EF4-FFF2-40B4-BE49-F238E27FC236}">
                <a16:creationId xmlns:a16="http://schemas.microsoft.com/office/drawing/2014/main" id="{30966A6A-08C6-40A2-87A1-16F7C5EDD9C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61108" y="5690587"/>
            <a:ext cx="1770614" cy="1140546"/>
          </a:xfrm>
          <a:prstGeom prst="rect">
            <a:avLst/>
          </a:prstGeom>
        </p:spPr>
      </p:pic>
    </p:spTree>
    <p:extLst>
      <p:ext uri="{BB962C8B-B14F-4D97-AF65-F5344CB8AC3E}">
        <p14:creationId xmlns:p14="http://schemas.microsoft.com/office/powerpoint/2010/main" val="11668806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E72A817-F8D4-4B26-A9FB-4029516AD55B}">
  <ds:schemaRefs>
    <ds:schemaRef ds:uri="http://schemas.microsoft.com/sharepoint/v3/contenttype/forms"/>
  </ds:schemaRefs>
</ds:datastoreItem>
</file>

<file path=customXml/itemProps2.xml><?xml version="1.0" encoding="utf-8"?>
<ds:datastoreItem xmlns:ds="http://schemas.openxmlformats.org/officeDocument/2006/customXml" ds:itemID="{CACA768F-934D-4CBC-BCBF-89400FD880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3C8CB92-275E-4449-849D-DAD94995AC9E}">
  <ds:schemaRefs>
    <ds:schemaRef ds:uri="http://www.w3.org/XML/1998/namespace"/>
    <ds:schemaRef ds:uri="http://schemas.openxmlformats.org/package/2006/metadata/core-properties"/>
    <ds:schemaRef ds:uri="bb5bbb0b-6c89-44d7-be61-0adfe653f983"/>
    <ds:schemaRef ds:uri="http://purl.org/dc/terms/"/>
    <ds:schemaRef ds:uri="http://purl.org/dc/dcmitype/"/>
    <ds:schemaRef ds:uri="http://schemas.microsoft.com/office/2006/metadata/properties"/>
    <ds:schemaRef ds:uri="http://schemas.microsoft.com/office/2006/documentManagement/types"/>
    <ds:schemaRef ds:uri="http://purl.org/dc/elements/1.1/"/>
    <ds:schemaRef ds:uri="http://schemas.microsoft.com/office/infopath/2007/PartnerControls"/>
    <ds:schemaRef ds:uri="2bc55ecc-363e-43e9-bfac-4ba2e86f45ee"/>
  </ds:schemaRefs>
</ds:datastoreItem>
</file>

<file path=docProps/app.xml><?xml version="1.0" encoding="utf-8"?>
<Properties xmlns="http://schemas.openxmlformats.org/officeDocument/2006/extended-properties" xmlns:vt="http://schemas.openxmlformats.org/officeDocument/2006/docPropsVTypes">
  <TotalTime>1877</TotalTime>
  <Words>478</Words>
  <Application>Microsoft Office PowerPoint</Application>
  <PresentationFormat>Widescreen</PresentationFormat>
  <Paragraphs>146</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Franklin Gothic Demi</vt:lpstr>
      <vt:lpstr>Source Sans Pro</vt:lpstr>
      <vt:lpstr>Wingdings</vt:lpstr>
      <vt:lpstr>Office Theme</vt:lpstr>
      <vt:lpstr>Early College Experiences and   First Year Experience (FYE)</vt:lpstr>
      <vt:lpstr>Brought to you by </vt:lpstr>
      <vt:lpstr>Types of early college enrollment</vt:lpstr>
      <vt:lpstr>Top courses and modalities</vt:lpstr>
      <vt:lpstr>PowerPoint Presentation</vt:lpstr>
      <vt:lpstr>PowerPoint Presentation</vt:lpstr>
      <vt:lpstr>STEM Explorers/Colts-Con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Quevedo, Marisol</dc:creator>
  <cp:lastModifiedBy>Engel, Karen</cp:lastModifiedBy>
  <cp:revision>21</cp:revision>
  <dcterms:created xsi:type="dcterms:W3CDTF">2019-08-01T00:14:00Z</dcterms:created>
  <dcterms:modified xsi:type="dcterms:W3CDTF">2019-10-23T15:38:15Z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