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4"/>
  </p:notesMasterIdLst>
  <p:sldIdLst>
    <p:sldId id="257" r:id="rId6"/>
    <p:sldId id="386" r:id="rId7"/>
    <p:sldId id="299" r:id="rId8"/>
    <p:sldId id="307" r:id="rId9"/>
    <p:sldId id="306" r:id="rId10"/>
    <p:sldId id="308" r:id="rId11"/>
    <p:sldId id="388" r:id="rId12"/>
    <p:sldId id="4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111" d="100"/>
          <a:sy n="111"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A0306-3AA8-49C3-9E9F-8E6B49092F46}"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7137-CC97-4951-9F27-5A08A56F0601}" type="slidenum">
              <a:rPr lang="en-US" smtClean="0"/>
              <a:t>‹#›</a:t>
            </a:fld>
            <a:endParaRPr lang="en-US"/>
          </a:p>
        </p:txBody>
      </p:sp>
    </p:spTree>
    <p:extLst>
      <p:ext uri="{BB962C8B-B14F-4D97-AF65-F5344CB8AC3E}">
        <p14:creationId xmlns:p14="http://schemas.microsoft.com/office/powerpoint/2010/main" val="36038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priorities are highlighted in the paler color</a:t>
            </a: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33693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Continuing priorities are highlighted in the paler color</a:t>
            </a:r>
          </a:p>
          <a:p>
            <a:endParaRPr lang="en-US" dirty="0"/>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384324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Continuing priorities are highlighted in the paler color</a:t>
            </a: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216232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6C00-E8C0-4E8A-A980-AF39DB33E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AA500-5D6F-4037-AF2B-217DB706C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70991D-1E17-455F-9FC5-798B20D6CCDA}"/>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8B165CE1-9606-4674-ABDB-85F875C09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CCC02-ACA0-4024-85BF-F1F32081B861}"/>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51982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A3A4-E404-4229-8C8A-0543FCC08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B838A-F7FE-4638-A03E-77E5EA3908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86D7A-64A9-4F66-8C9F-46E34E416017}"/>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163AD0FD-5E40-4E3E-831C-4859B38F1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CA0E-FBE8-44F0-A63E-FE265CFB31B9}"/>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42702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4D2A3-498F-4BB8-AB74-03CC1D029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DC549-933E-458B-9DB4-3ECD8B38AE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283ED-265B-4FEC-B9EF-FE072F0EF778}"/>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52CF7A57-0BE2-4B9C-86AA-E8C3B7A9F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BAB14-509A-40BC-BC9E-62CA0617347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42667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A60F-3E6C-44FA-863E-871A0E413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0D5C22-28CC-4783-B1A4-570D1EAB9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9A374-1E7E-4B5B-B950-E2D5340A8708}"/>
              </a:ext>
            </a:extLst>
          </p:cNvPr>
          <p:cNvSpPr>
            <a:spLocks noGrp="1"/>
          </p:cNvSpPr>
          <p:nvPr>
            <p:ph type="dt" sz="half" idx="10"/>
          </p:nvPr>
        </p:nvSpPr>
        <p:spPr/>
        <p:txBody>
          <a:bodyPr/>
          <a:lstStyle/>
          <a:p>
            <a:fld id="{7D850141-8D8D-4DC0-9E86-49A6F0C97C96}" type="datetime1">
              <a:rPr lang="en-US" smtClean="0"/>
              <a:t>8/9/2024</a:t>
            </a:fld>
            <a:endParaRPr lang="en-US"/>
          </a:p>
        </p:txBody>
      </p:sp>
      <p:sp>
        <p:nvSpPr>
          <p:cNvPr id="5" name="Footer Placeholder 4">
            <a:extLst>
              <a:ext uri="{FF2B5EF4-FFF2-40B4-BE49-F238E27FC236}">
                <a16:creationId xmlns:a16="http://schemas.microsoft.com/office/drawing/2014/main" id="{51CD5752-61F3-408D-A3D8-9F2FDDE6A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67795-4463-4FF5-878C-3DEE10FD85C7}"/>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394717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6808-41E8-417E-B685-5219439C3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862DF-1B2F-44C5-8FCE-415B137D56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DEAD-B7F3-4288-BD41-DDDAEF9D09F6}"/>
              </a:ext>
            </a:extLst>
          </p:cNvPr>
          <p:cNvSpPr>
            <a:spLocks noGrp="1"/>
          </p:cNvSpPr>
          <p:nvPr>
            <p:ph type="dt" sz="half" idx="10"/>
          </p:nvPr>
        </p:nvSpPr>
        <p:spPr/>
        <p:txBody>
          <a:bodyPr/>
          <a:lstStyle/>
          <a:p>
            <a:fld id="{B4EACDAA-067E-46B0-A8C3-74E2A7A6C10D}" type="datetime1">
              <a:rPr lang="en-US" smtClean="0"/>
              <a:t>8/9/2024</a:t>
            </a:fld>
            <a:endParaRPr lang="en-US"/>
          </a:p>
        </p:txBody>
      </p:sp>
      <p:sp>
        <p:nvSpPr>
          <p:cNvPr id="5" name="Footer Placeholder 4">
            <a:extLst>
              <a:ext uri="{FF2B5EF4-FFF2-40B4-BE49-F238E27FC236}">
                <a16:creationId xmlns:a16="http://schemas.microsoft.com/office/drawing/2014/main" id="{BBCD48B3-DB68-45E3-9AED-C1784EBBC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E2697-40B5-41EE-B31B-DEF3F1DEEBCD}"/>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39208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6C89-DA07-4DAB-8CA2-4935DA09D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ABB2A-F0BD-44EC-842D-7B33D44BF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FB8C0F-F5F7-4019-BB4C-7068BD2F8F38}"/>
              </a:ext>
            </a:extLst>
          </p:cNvPr>
          <p:cNvSpPr>
            <a:spLocks noGrp="1"/>
          </p:cNvSpPr>
          <p:nvPr>
            <p:ph type="dt" sz="half" idx="10"/>
          </p:nvPr>
        </p:nvSpPr>
        <p:spPr/>
        <p:txBody>
          <a:bodyPr/>
          <a:lstStyle/>
          <a:p>
            <a:fld id="{9B0D795E-1FD9-449B-A540-303350E28EA4}" type="datetime1">
              <a:rPr lang="en-US" smtClean="0"/>
              <a:t>8/9/2024</a:t>
            </a:fld>
            <a:endParaRPr lang="en-US"/>
          </a:p>
        </p:txBody>
      </p:sp>
      <p:sp>
        <p:nvSpPr>
          <p:cNvPr id="5" name="Footer Placeholder 4">
            <a:extLst>
              <a:ext uri="{FF2B5EF4-FFF2-40B4-BE49-F238E27FC236}">
                <a16:creationId xmlns:a16="http://schemas.microsoft.com/office/drawing/2014/main" id="{BC2203C1-6F27-4580-B59F-35E1A155C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DD032-8A62-44E5-8850-0D8AC84A7ABA}"/>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229256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B2A1-FB53-47E3-910B-2AC0D0EE5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BFC3F-7A9A-4C50-B9D2-654C55D52C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8A4D3B-6F4B-45D9-A43C-478B58BB4A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96A4E-4D95-4212-A715-0920FC67142A}"/>
              </a:ext>
            </a:extLst>
          </p:cNvPr>
          <p:cNvSpPr>
            <a:spLocks noGrp="1"/>
          </p:cNvSpPr>
          <p:nvPr>
            <p:ph type="dt" sz="half" idx="10"/>
          </p:nvPr>
        </p:nvSpPr>
        <p:spPr/>
        <p:txBody>
          <a:bodyPr/>
          <a:lstStyle/>
          <a:p>
            <a:fld id="{2CEFE316-090E-4534-843C-CCF13FBECA23}" type="datetime1">
              <a:rPr lang="en-US" smtClean="0"/>
              <a:t>8/9/2024</a:t>
            </a:fld>
            <a:endParaRPr lang="en-US"/>
          </a:p>
        </p:txBody>
      </p:sp>
      <p:sp>
        <p:nvSpPr>
          <p:cNvPr id="6" name="Footer Placeholder 5">
            <a:extLst>
              <a:ext uri="{FF2B5EF4-FFF2-40B4-BE49-F238E27FC236}">
                <a16:creationId xmlns:a16="http://schemas.microsoft.com/office/drawing/2014/main" id="{7598AAA3-AB34-4093-AAA9-CD7A3D2B1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180AA-EB28-4700-A1FF-77653A487502}"/>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270891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A8DD-E5B4-4300-AD13-A7B82A7DAD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8E12B-E745-411B-A389-A7046B208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631BE7-86DD-4EE9-973E-E1FFE5367A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FE8DE-5D6E-455B-BE36-0F8912A64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46CDA3-3392-4C64-9B5A-23579DA1D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B4D10-4931-408E-86AF-278B30C482CF}"/>
              </a:ext>
            </a:extLst>
          </p:cNvPr>
          <p:cNvSpPr>
            <a:spLocks noGrp="1"/>
          </p:cNvSpPr>
          <p:nvPr>
            <p:ph type="dt" sz="half" idx="10"/>
          </p:nvPr>
        </p:nvSpPr>
        <p:spPr/>
        <p:txBody>
          <a:bodyPr/>
          <a:lstStyle/>
          <a:p>
            <a:fld id="{5F401056-F52A-437C-A1A7-C0EE5021AEE9}" type="datetime1">
              <a:rPr lang="en-US" smtClean="0"/>
              <a:t>8/9/2024</a:t>
            </a:fld>
            <a:endParaRPr lang="en-US"/>
          </a:p>
        </p:txBody>
      </p:sp>
      <p:sp>
        <p:nvSpPr>
          <p:cNvPr id="8" name="Footer Placeholder 7">
            <a:extLst>
              <a:ext uri="{FF2B5EF4-FFF2-40B4-BE49-F238E27FC236}">
                <a16:creationId xmlns:a16="http://schemas.microsoft.com/office/drawing/2014/main" id="{236B6F84-2EF8-4EA6-93B5-B7F88342A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90A85A-18D2-46D0-9312-C6650AEB279D}"/>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10031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9C9D-0E6B-4697-A7E3-73C41A493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BC3D1-5297-45EA-80F4-8B22CA65C01B}"/>
              </a:ext>
            </a:extLst>
          </p:cNvPr>
          <p:cNvSpPr>
            <a:spLocks noGrp="1"/>
          </p:cNvSpPr>
          <p:nvPr>
            <p:ph type="dt" sz="half" idx="10"/>
          </p:nvPr>
        </p:nvSpPr>
        <p:spPr/>
        <p:txBody>
          <a:bodyPr/>
          <a:lstStyle/>
          <a:p>
            <a:fld id="{E061D2F6-A7CD-4CA4-A6CE-19373A0F1CDC}" type="datetime1">
              <a:rPr lang="en-US" smtClean="0"/>
              <a:t>8/9/2024</a:t>
            </a:fld>
            <a:endParaRPr lang="en-US"/>
          </a:p>
        </p:txBody>
      </p:sp>
      <p:sp>
        <p:nvSpPr>
          <p:cNvPr id="4" name="Footer Placeholder 3">
            <a:extLst>
              <a:ext uri="{FF2B5EF4-FFF2-40B4-BE49-F238E27FC236}">
                <a16:creationId xmlns:a16="http://schemas.microsoft.com/office/drawing/2014/main" id="{F237C8B6-3AB1-4458-ADD8-4446CB2AF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7B67C-5F0B-438E-BF5D-08FF1B153893}"/>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968464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61C1E-731F-422F-A6FE-4AB2D6FCB647}"/>
              </a:ext>
            </a:extLst>
          </p:cNvPr>
          <p:cNvSpPr>
            <a:spLocks noGrp="1"/>
          </p:cNvSpPr>
          <p:nvPr>
            <p:ph type="dt" sz="half" idx="10"/>
          </p:nvPr>
        </p:nvSpPr>
        <p:spPr/>
        <p:txBody>
          <a:bodyPr/>
          <a:lstStyle/>
          <a:p>
            <a:fld id="{D7161605-4D77-49F2-A411-C31B086A9B3B}" type="datetime1">
              <a:rPr lang="en-US" smtClean="0"/>
              <a:t>8/9/2024</a:t>
            </a:fld>
            <a:endParaRPr lang="en-US"/>
          </a:p>
        </p:txBody>
      </p:sp>
      <p:sp>
        <p:nvSpPr>
          <p:cNvPr id="3" name="Footer Placeholder 2">
            <a:extLst>
              <a:ext uri="{FF2B5EF4-FFF2-40B4-BE49-F238E27FC236}">
                <a16:creationId xmlns:a16="http://schemas.microsoft.com/office/drawing/2014/main" id="{A66F79BA-8440-4F6D-8600-35F2AB3FE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6C3BB6-20DC-41E6-A765-FB671E032FE9}"/>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14175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D920-5590-4FAA-8DE7-6E24640A6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F72A2B-CF1A-4C3B-8B27-9CE4D5E02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BD8FB-53D8-4FB5-974F-EDD97D3A1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C3765A-1D29-4E0D-8C05-B0BFE5D7CA87}"/>
              </a:ext>
            </a:extLst>
          </p:cNvPr>
          <p:cNvSpPr>
            <a:spLocks noGrp="1"/>
          </p:cNvSpPr>
          <p:nvPr>
            <p:ph type="dt" sz="half" idx="10"/>
          </p:nvPr>
        </p:nvSpPr>
        <p:spPr/>
        <p:txBody>
          <a:bodyPr/>
          <a:lstStyle/>
          <a:p>
            <a:fld id="{D57D777C-7AF4-451F-9759-35D4A8C0DDF6}" type="datetime1">
              <a:rPr lang="en-US" smtClean="0"/>
              <a:t>8/9/2024</a:t>
            </a:fld>
            <a:endParaRPr lang="en-US"/>
          </a:p>
        </p:txBody>
      </p:sp>
      <p:sp>
        <p:nvSpPr>
          <p:cNvPr id="6" name="Footer Placeholder 5">
            <a:extLst>
              <a:ext uri="{FF2B5EF4-FFF2-40B4-BE49-F238E27FC236}">
                <a16:creationId xmlns:a16="http://schemas.microsoft.com/office/drawing/2014/main" id="{30492E24-598B-474C-9EBC-AF0E31438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90EE9-5317-4295-B776-D74E0A787B1A}"/>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195713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445F-9F3A-4A05-8291-981A94924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20737-0B4F-465D-9A90-FFB6240983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2F5DB-5503-44C7-9597-7728F415F48A}"/>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BBBE53BD-209E-448E-8D7F-6CA7A842B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88852-673B-4F5C-AAA7-F398F4A0F504}"/>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247793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013F-5595-43E7-B2DC-F105FFAB6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D5FE1-E1A5-4822-B3F3-F172815E7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88D3B9-6F5D-4329-B254-85852D493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070E28-B19C-40E0-A4BA-B5755C9C614B}"/>
              </a:ext>
            </a:extLst>
          </p:cNvPr>
          <p:cNvSpPr>
            <a:spLocks noGrp="1"/>
          </p:cNvSpPr>
          <p:nvPr>
            <p:ph type="dt" sz="half" idx="10"/>
          </p:nvPr>
        </p:nvSpPr>
        <p:spPr/>
        <p:txBody>
          <a:bodyPr/>
          <a:lstStyle/>
          <a:p>
            <a:fld id="{3DDAD323-E57E-43CB-88DA-F4BC08A04B73}" type="datetime1">
              <a:rPr lang="en-US" smtClean="0"/>
              <a:t>8/9/2024</a:t>
            </a:fld>
            <a:endParaRPr lang="en-US"/>
          </a:p>
        </p:txBody>
      </p:sp>
      <p:sp>
        <p:nvSpPr>
          <p:cNvPr id="6" name="Footer Placeholder 5">
            <a:extLst>
              <a:ext uri="{FF2B5EF4-FFF2-40B4-BE49-F238E27FC236}">
                <a16:creationId xmlns:a16="http://schemas.microsoft.com/office/drawing/2014/main" id="{E4FB9392-B66A-4C0E-99A5-883F5AE7C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62869-DF2C-4E4C-A8F4-FF78B2054D9F}"/>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3871480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AB27-933F-4A91-AC07-A99EB8DF1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E94E5-7076-4E96-8C37-EE0E9121F6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EE0E-51D4-4002-AA31-3AE75AF00220}"/>
              </a:ext>
            </a:extLst>
          </p:cNvPr>
          <p:cNvSpPr>
            <a:spLocks noGrp="1"/>
          </p:cNvSpPr>
          <p:nvPr>
            <p:ph type="dt" sz="half" idx="10"/>
          </p:nvPr>
        </p:nvSpPr>
        <p:spPr/>
        <p:txBody>
          <a:bodyPr/>
          <a:lstStyle/>
          <a:p>
            <a:fld id="{B1FB1112-26B8-462B-9193-9BAE97ACF2F1}" type="datetime1">
              <a:rPr lang="en-US" smtClean="0"/>
              <a:t>8/9/2024</a:t>
            </a:fld>
            <a:endParaRPr lang="en-US"/>
          </a:p>
        </p:txBody>
      </p:sp>
      <p:sp>
        <p:nvSpPr>
          <p:cNvPr id="5" name="Footer Placeholder 4">
            <a:extLst>
              <a:ext uri="{FF2B5EF4-FFF2-40B4-BE49-F238E27FC236}">
                <a16:creationId xmlns:a16="http://schemas.microsoft.com/office/drawing/2014/main" id="{640C07E7-717E-4CCA-85AA-DD81FEFF6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2FBA5-1C51-4EE2-8F46-D4BF2B95535C}"/>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271789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711DB-FCC3-4316-AFA1-D2C9AC2A5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79232-4CF0-40E2-A747-2452B8A93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DE556-7609-4908-BA4A-5DC4F8DBDEE1}"/>
              </a:ext>
            </a:extLst>
          </p:cNvPr>
          <p:cNvSpPr>
            <a:spLocks noGrp="1"/>
          </p:cNvSpPr>
          <p:nvPr>
            <p:ph type="dt" sz="half" idx="10"/>
          </p:nvPr>
        </p:nvSpPr>
        <p:spPr/>
        <p:txBody>
          <a:bodyPr/>
          <a:lstStyle/>
          <a:p>
            <a:fld id="{DA578F46-1704-49B1-844B-7484812A892E}" type="datetime1">
              <a:rPr lang="en-US" smtClean="0"/>
              <a:t>8/9/2024</a:t>
            </a:fld>
            <a:endParaRPr lang="en-US"/>
          </a:p>
        </p:txBody>
      </p:sp>
      <p:sp>
        <p:nvSpPr>
          <p:cNvPr id="5" name="Footer Placeholder 4">
            <a:extLst>
              <a:ext uri="{FF2B5EF4-FFF2-40B4-BE49-F238E27FC236}">
                <a16:creationId xmlns:a16="http://schemas.microsoft.com/office/drawing/2014/main" id="{29E06040-959A-4936-BD65-C1871A84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CF8A-4FD7-4683-B80F-35AA2659F7BD}"/>
              </a:ext>
            </a:extLst>
          </p:cNvPr>
          <p:cNvSpPr>
            <a:spLocks noGrp="1"/>
          </p:cNvSpPr>
          <p:nvPr>
            <p:ph type="sldNum" sz="quarter" idx="12"/>
          </p:nvPr>
        </p:nvSpPr>
        <p:spPr/>
        <p:txBody>
          <a:bodyPr/>
          <a:lstStyle/>
          <a:p>
            <a:fld id="{6CBFEEA3-8C1D-497F-9E1F-962111B3BC91}" type="slidenum">
              <a:rPr lang="en-US" smtClean="0"/>
              <a:t>‹#›</a:t>
            </a:fld>
            <a:endParaRPr lang="en-US"/>
          </a:p>
        </p:txBody>
      </p:sp>
    </p:spTree>
    <p:extLst>
      <p:ext uri="{BB962C8B-B14F-4D97-AF65-F5344CB8AC3E}">
        <p14:creationId xmlns:p14="http://schemas.microsoft.com/office/powerpoint/2010/main" val="202506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9E4E-AE0E-4ADD-A7CB-E4F73C27DD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D5642-7F7F-4C42-B9D9-649B90ABA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71271C-B428-4A63-9F3E-BA56CE4F9C27}"/>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229E3D4A-6010-46FC-9E09-46BAF017A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B3873-1652-415D-A2B5-3ABFE16B16CD}"/>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45317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6685-A43F-4626-B690-F6B50AA52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1526E-6154-4D35-8830-3868B832F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84569-4DDB-490A-B146-5272A18153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A5886-D1A3-40BE-9A0E-75C6ED08947D}"/>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6" name="Footer Placeholder 5">
            <a:extLst>
              <a:ext uri="{FF2B5EF4-FFF2-40B4-BE49-F238E27FC236}">
                <a16:creationId xmlns:a16="http://schemas.microsoft.com/office/drawing/2014/main" id="{3184B8EC-FD6B-47F4-A416-E3BF5AC8E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32488-0F8B-4B8C-9797-743794A4A59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7800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E21C-7A00-4783-A490-DD0149218C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3BA3A-09A5-4431-9FC5-30AE7DFA2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EB521B-BEF0-4905-B1DE-8BD2AED1AE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965CB-52AD-499B-8B37-2D40E30D0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75CD1F-6D04-4CFA-A464-BA987481D9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1565C-DF40-4686-8B7A-86F00300C2A2}"/>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8" name="Footer Placeholder 7">
            <a:extLst>
              <a:ext uri="{FF2B5EF4-FFF2-40B4-BE49-F238E27FC236}">
                <a16:creationId xmlns:a16="http://schemas.microsoft.com/office/drawing/2014/main" id="{0EB2BA56-264A-424C-9606-200C5AAC7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7CAE19-C01C-49ED-9098-9AD71F3F40F5}"/>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26041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7AEF-C897-4338-9CE3-5E9F89807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F2AE2-B5EC-462B-B844-7E3A13CDB69C}"/>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4" name="Footer Placeholder 3">
            <a:extLst>
              <a:ext uri="{FF2B5EF4-FFF2-40B4-BE49-F238E27FC236}">
                <a16:creationId xmlns:a16="http://schemas.microsoft.com/office/drawing/2014/main" id="{7FB4637B-17B1-410B-B483-6D9F038EB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A2521-DAF7-4527-A1F8-251C7D886588}"/>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850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48A86-7995-4D00-9514-A89A47D19894}"/>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3" name="Footer Placeholder 2">
            <a:extLst>
              <a:ext uri="{FF2B5EF4-FFF2-40B4-BE49-F238E27FC236}">
                <a16:creationId xmlns:a16="http://schemas.microsoft.com/office/drawing/2014/main" id="{09ACE7D5-9BBA-4D14-8800-39F1A339A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A3821-6BCE-42AA-B668-50CB150C993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09992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E0BE-76AC-4975-86E7-680643597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B9646A-8DA9-4984-A264-73F7B5CD3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09784C-584E-4774-8F0D-5E21CC0B0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9E9255-4EED-4124-9AC4-9128857F7669}"/>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6" name="Footer Placeholder 5">
            <a:extLst>
              <a:ext uri="{FF2B5EF4-FFF2-40B4-BE49-F238E27FC236}">
                <a16:creationId xmlns:a16="http://schemas.microsoft.com/office/drawing/2014/main" id="{0FFBC7EB-D18A-4291-A001-F7F5CE5CE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199E2-BE2F-4B02-86C0-54586DB96A92}"/>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45709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EA1F-1617-4488-B81F-FC7E7BBAC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A6160-DD37-42A4-BB93-D519622FF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756F7-67AA-45A2-8673-33F9BB72B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2DAD85-1681-4884-B19B-D6A622DAA8C6}"/>
              </a:ext>
            </a:extLst>
          </p:cNvPr>
          <p:cNvSpPr>
            <a:spLocks noGrp="1"/>
          </p:cNvSpPr>
          <p:nvPr>
            <p:ph type="dt" sz="half" idx="10"/>
          </p:nvPr>
        </p:nvSpPr>
        <p:spPr/>
        <p:txBody>
          <a:bodyPr/>
          <a:lstStyle/>
          <a:p>
            <a:fld id="{A6E0BBD0-1483-4BBF-A7E1-CFAC18E43951}" type="datetimeFigureOut">
              <a:rPr lang="en-US" smtClean="0"/>
              <a:t>8/9/2024</a:t>
            </a:fld>
            <a:endParaRPr lang="en-US"/>
          </a:p>
        </p:txBody>
      </p:sp>
      <p:sp>
        <p:nvSpPr>
          <p:cNvPr id="6" name="Footer Placeholder 5">
            <a:extLst>
              <a:ext uri="{FF2B5EF4-FFF2-40B4-BE49-F238E27FC236}">
                <a16:creationId xmlns:a16="http://schemas.microsoft.com/office/drawing/2014/main" id="{36217C8D-35FC-49C7-B531-AF16AF962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39A2A-1FF7-456B-83F0-4C6BFAA6DCCD}"/>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393563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BC4B0-FFA5-4790-96D8-6FC6CAF1F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FF4D5-3112-4DAA-947E-A726B1629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DDE14-539A-4D98-80B4-77CE09753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BBD0-1483-4BBF-A7E1-CFAC18E43951}" type="datetimeFigureOut">
              <a:rPr lang="en-US" smtClean="0"/>
              <a:t>8/9/2024</a:t>
            </a:fld>
            <a:endParaRPr lang="en-US"/>
          </a:p>
        </p:txBody>
      </p:sp>
      <p:sp>
        <p:nvSpPr>
          <p:cNvPr id="5" name="Footer Placeholder 4">
            <a:extLst>
              <a:ext uri="{FF2B5EF4-FFF2-40B4-BE49-F238E27FC236}">
                <a16:creationId xmlns:a16="http://schemas.microsoft.com/office/drawing/2014/main" id="{1D64763F-CEA5-440F-94B8-A4466613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2205A5-C542-41C8-9AF4-17BDF39A2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EB165-D851-48B6-AE97-A0CA5DE7B284}" type="slidenum">
              <a:rPr lang="en-US" smtClean="0"/>
              <a:t>‹#›</a:t>
            </a:fld>
            <a:endParaRPr lang="en-US"/>
          </a:p>
        </p:txBody>
      </p:sp>
    </p:spTree>
    <p:extLst>
      <p:ext uri="{BB962C8B-B14F-4D97-AF65-F5344CB8AC3E}">
        <p14:creationId xmlns:p14="http://schemas.microsoft.com/office/powerpoint/2010/main" val="231392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49C64-9671-4D02-8B9D-B716C85E3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5CE8F4-F91C-4A3B-8A15-26D8E443B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1023A-CBEC-4D5C-ADA5-A04901456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34641-F7DA-4852-9095-0BCDE0E275A0}" type="datetime1">
              <a:rPr lang="en-US" smtClean="0"/>
              <a:t>8/9/2024</a:t>
            </a:fld>
            <a:endParaRPr lang="en-US"/>
          </a:p>
        </p:txBody>
      </p:sp>
      <p:sp>
        <p:nvSpPr>
          <p:cNvPr id="5" name="Footer Placeholder 4">
            <a:extLst>
              <a:ext uri="{FF2B5EF4-FFF2-40B4-BE49-F238E27FC236}">
                <a16:creationId xmlns:a16="http://schemas.microsoft.com/office/drawing/2014/main" id="{02F089B8-336F-4A60-9F84-F6B24CF10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9D3D6-10E2-4CAB-85A1-8E6C6E502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FEEA3-8C1D-497F-9E1F-962111B3BC91}" type="slidenum">
              <a:rPr lang="en-US" smtClean="0"/>
              <a:t>‹#›</a:t>
            </a:fld>
            <a:endParaRPr lang="en-US"/>
          </a:p>
        </p:txBody>
      </p:sp>
    </p:spTree>
    <p:extLst>
      <p:ext uri="{BB962C8B-B14F-4D97-AF65-F5344CB8AC3E}">
        <p14:creationId xmlns:p14="http://schemas.microsoft.com/office/powerpoint/2010/main" val="17010688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anadacollege.edu/plans/leadership-retreat.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anadacollege.edu/prie/canada-collaborates.php"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hyperlink" Target="https://canadacollege.edu/plans/leadership-retreat.php"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1630019" y="1388441"/>
            <a:ext cx="5406886" cy="3955774"/>
          </a:xfrm>
        </p:spPr>
        <p:txBody>
          <a:bodyPr>
            <a:normAutofit fontScale="90000"/>
          </a:bodyPr>
          <a:lstStyle/>
          <a:p>
            <a:r>
              <a:rPr lang="en-US" sz="4000" b="1" dirty="0">
                <a:solidFill>
                  <a:schemeClr val="bg1"/>
                </a:solidFill>
                <a:latin typeface="+mn-lt"/>
              </a:rPr>
              <a:t>Annual Plan (draft)</a:t>
            </a:r>
            <a:br>
              <a:rPr lang="en-US" sz="4000" b="1" dirty="0">
                <a:solidFill>
                  <a:schemeClr val="bg1"/>
                </a:solidFill>
              </a:rPr>
            </a:br>
            <a:r>
              <a:rPr lang="en-US" sz="3200" dirty="0">
                <a:solidFill>
                  <a:schemeClr val="bg1"/>
                </a:solidFill>
              </a:rPr>
              <a:t>for implementing the College’s </a:t>
            </a:r>
            <a:br>
              <a:rPr lang="en-US" sz="3200" dirty="0">
                <a:solidFill>
                  <a:schemeClr val="bg1"/>
                </a:solidFill>
              </a:rPr>
            </a:br>
            <a:r>
              <a:rPr lang="en-US" sz="3200" dirty="0">
                <a:solidFill>
                  <a:schemeClr val="bg1"/>
                </a:solidFill>
              </a:rPr>
              <a:t>5-year Education Master Plan</a:t>
            </a:r>
            <a:br>
              <a:rPr lang="en-US" sz="4000" b="1" dirty="0">
                <a:solidFill>
                  <a:schemeClr val="bg1"/>
                </a:solidFill>
              </a:rPr>
            </a:br>
            <a:br>
              <a:rPr lang="en-US" sz="4000" dirty="0">
                <a:solidFill>
                  <a:schemeClr val="bg1"/>
                </a:solidFill>
              </a:rPr>
            </a:br>
            <a:r>
              <a:rPr lang="en-US" sz="3600" b="1" dirty="0">
                <a:solidFill>
                  <a:schemeClr val="bg1"/>
                </a:solidFill>
                <a:latin typeface="+mn-lt"/>
              </a:rPr>
              <a:t>2024-25</a:t>
            </a:r>
            <a:br>
              <a:rPr lang="en-US" sz="2800" dirty="0">
                <a:solidFill>
                  <a:schemeClr val="bg1"/>
                </a:solidFill>
              </a:rPr>
            </a:br>
            <a:br>
              <a:rPr lang="en-US" sz="2800" dirty="0">
                <a:solidFill>
                  <a:schemeClr val="bg1"/>
                </a:solidFill>
              </a:rPr>
            </a:br>
            <a:r>
              <a:rPr lang="en-US" sz="2800" dirty="0">
                <a:solidFill>
                  <a:schemeClr val="bg1"/>
                </a:solidFill>
              </a:rPr>
              <a:t>Presented to the Planning &amp; Budgeting Council on September 4, 2023</a:t>
            </a:r>
            <a:br>
              <a:rPr lang="en-US" sz="2800" dirty="0">
                <a:solidFill>
                  <a:schemeClr val="bg1"/>
                </a:solidFill>
              </a:rPr>
            </a:br>
            <a:endParaRPr lang="en-US" sz="2800" dirty="0">
              <a:solidFill>
                <a:schemeClr val="bg1"/>
              </a:solidFill>
            </a:endParaRPr>
          </a:p>
        </p:txBody>
      </p:sp>
      <p:sp>
        <p:nvSpPr>
          <p:cNvPr id="2" name="Rectangle 1">
            <a:extLst>
              <a:ext uri="{FF2B5EF4-FFF2-40B4-BE49-F238E27FC236}">
                <a16:creationId xmlns:a16="http://schemas.microsoft.com/office/drawing/2014/main" id="{A8933CE3-DE5A-431C-9E00-6957C245F212}"/>
              </a:ext>
            </a:extLst>
          </p:cNvPr>
          <p:cNvSpPr/>
          <p:nvPr/>
        </p:nvSpPr>
        <p:spPr>
          <a:xfrm>
            <a:off x="8617225" y="0"/>
            <a:ext cx="368091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02E15-C94D-49D7-9114-DCD2176CD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4046" y="3518827"/>
            <a:ext cx="2487269" cy="1602959"/>
          </a:xfrm>
          <a:prstGeom prst="rect">
            <a:avLst/>
          </a:prstGeom>
        </p:spPr>
      </p:pic>
      <p:pic>
        <p:nvPicPr>
          <p:cNvPr id="3" name="Picture 2"/>
          <p:cNvPicPr>
            <a:picLocks noChangeAspect="1"/>
          </p:cNvPicPr>
          <p:nvPr/>
        </p:nvPicPr>
        <p:blipFill>
          <a:blip r:embed="rId3"/>
          <a:stretch>
            <a:fillRect/>
          </a:stretch>
        </p:blipFill>
        <p:spPr>
          <a:xfrm>
            <a:off x="9133705" y="1721450"/>
            <a:ext cx="2647950" cy="1190625"/>
          </a:xfrm>
          <a:prstGeom prst="rect">
            <a:avLst/>
          </a:prstGeom>
        </p:spPr>
      </p:pic>
    </p:spTree>
    <p:extLst>
      <p:ext uri="{BB962C8B-B14F-4D97-AF65-F5344CB8AC3E}">
        <p14:creationId xmlns:p14="http://schemas.microsoft.com/office/powerpoint/2010/main" val="130139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0"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2024 Leadership Retreat Update</a:t>
            </a:r>
          </a:p>
        </p:txBody>
      </p:sp>
      <p:sp>
        <p:nvSpPr>
          <p:cNvPr id="11"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extBox 4">
            <a:extLst>
              <a:ext uri="{FF2B5EF4-FFF2-40B4-BE49-F238E27FC236}">
                <a16:creationId xmlns:a16="http://schemas.microsoft.com/office/drawing/2014/main" id="{A4027D50-EA73-4CA5-93F0-59927DC33EDA}"/>
              </a:ext>
            </a:extLst>
          </p:cNvPr>
          <p:cNvSpPr txBox="1"/>
          <p:nvPr/>
        </p:nvSpPr>
        <p:spPr>
          <a:xfrm>
            <a:off x="619430" y="1241106"/>
            <a:ext cx="11313492" cy="1508105"/>
          </a:xfrm>
          <a:prstGeom prst="rect">
            <a:avLst/>
          </a:prstGeom>
          <a:noFill/>
        </p:spPr>
        <p:txBody>
          <a:bodyPr wrap="square" rtlCol="0">
            <a:spAutoFit/>
          </a:bodyPr>
          <a:lstStyle/>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50+ students, faculty, classified staff and administrators participated</a:t>
            </a:r>
          </a:p>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4 breakout sessions focused on choosing the top priorities for 2024-25</a:t>
            </a:r>
          </a:p>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Check </a:t>
            </a:r>
            <a:r>
              <a:rPr lang="en-US" sz="2400" dirty="0">
                <a:solidFill>
                  <a:schemeClr val="bg1"/>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https://canadacollege.edu/plans/leadership-retreat.php</a:t>
            </a:r>
            <a:r>
              <a:rPr lang="en-US" sz="2400" dirty="0">
                <a:solidFill>
                  <a:schemeClr val="bg1"/>
                </a:solidFill>
                <a:latin typeface="Franklin Gothic Book" panose="020B0503020102020204" pitchFamily="34" charset="0"/>
              </a:rPr>
              <a:t> for more info</a:t>
            </a:r>
          </a:p>
        </p:txBody>
      </p:sp>
      <p:pic>
        <p:nvPicPr>
          <p:cNvPr id="3" name="Picture 2">
            <a:extLst>
              <a:ext uri="{FF2B5EF4-FFF2-40B4-BE49-F238E27FC236}">
                <a16:creationId xmlns:a16="http://schemas.microsoft.com/office/drawing/2014/main" id="{27449DB1-AF23-4C9C-848C-8702049CE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 t="18690" r="4377" b="21672"/>
          <a:stretch/>
        </p:blipFill>
        <p:spPr>
          <a:xfrm>
            <a:off x="1605478" y="3070860"/>
            <a:ext cx="8615190" cy="3635566"/>
          </a:xfrm>
          <a:prstGeom prst="rect">
            <a:avLst/>
          </a:prstGeom>
        </p:spPr>
      </p:pic>
    </p:spTree>
    <p:extLst>
      <p:ext uri="{BB962C8B-B14F-4D97-AF65-F5344CB8AC3E}">
        <p14:creationId xmlns:p14="http://schemas.microsoft.com/office/powerpoint/2010/main" val="40215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87DB9-8BFC-4DD1-89A8-FCBAA7AE0B13}"/>
              </a:ext>
            </a:extLst>
          </p:cNvPr>
          <p:cNvSpPr>
            <a:spLocks noGrp="1"/>
          </p:cNvSpPr>
          <p:nvPr>
            <p:ph type="title"/>
          </p:nvPr>
        </p:nvSpPr>
        <p:spPr/>
        <p:txBody>
          <a:bodyPr>
            <a:normAutofit fontScale="90000"/>
          </a:bodyPr>
          <a:lstStyle/>
          <a:p>
            <a:pPr algn="ctr"/>
            <a:r>
              <a:rPr lang="en-US" sz="3600" dirty="0">
                <a:solidFill>
                  <a:schemeClr val="bg1"/>
                </a:solidFill>
                <a:latin typeface="Franklin Gothic Book" panose="020B0503020102020204" pitchFamily="34" charset="0"/>
              </a:rPr>
              <a:t>EMP Goal 1: Student Access, Success, and Completion</a:t>
            </a:r>
            <a:br>
              <a:rPr lang="en-US" dirty="0">
                <a:solidFill>
                  <a:schemeClr val="bg1"/>
                </a:solidFill>
                <a:latin typeface="Franklin Gothic Book" panose="020B0503020102020204" pitchFamily="34" charset="0"/>
              </a:rPr>
            </a:br>
            <a:r>
              <a:rPr lang="en-US" dirty="0">
                <a:solidFill>
                  <a:schemeClr val="bg1"/>
                </a:solidFill>
                <a:latin typeface="Franklin Gothic Book" panose="020B0503020102020204" pitchFamily="34" charset="0"/>
              </a:rPr>
              <a:t>Priorities for 2024-25</a:t>
            </a:r>
          </a:p>
        </p:txBody>
      </p:sp>
      <p:graphicFrame>
        <p:nvGraphicFramePr>
          <p:cNvPr id="9" name="Table 8">
            <a:extLst>
              <a:ext uri="{FF2B5EF4-FFF2-40B4-BE49-F238E27FC236}">
                <a16:creationId xmlns:a16="http://schemas.microsoft.com/office/drawing/2014/main" id="{625C8854-C57E-4FE4-A5FD-493F4E16CA4B}"/>
              </a:ext>
            </a:extLst>
          </p:cNvPr>
          <p:cNvGraphicFramePr>
            <a:graphicFrameLocks noGrp="1"/>
          </p:cNvGraphicFramePr>
          <p:nvPr>
            <p:extLst/>
          </p:nvPr>
        </p:nvGraphicFramePr>
        <p:xfrm>
          <a:off x="1090247" y="1612497"/>
          <a:ext cx="9905999" cy="4922477"/>
        </p:xfrm>
        <a:graphic>
          <a:graphicData uri="http://schemas.openxmlformats.org/drawingml/2006/table">
            <a:tbl>
              <a:tblPr/>
              <a:tblGrid>
                <a:gridCol w="1019136">
                  <a:extLst>
                    <a:ext uri="{9D8B030D-6E8A-4147-A177-3AD203B41FA5}">
                      <a16:colId xmlns:a16="http://schemas.microsoft.com/office/drawing/2014/main" val="2503491861"/>
                    </a:ext>
                  </a:extLst>
                </a:gridCol>
                <a:gridCol w="1742723">
                  <a:extLst>
                    <a:ext uri="{9D8B030D-6E8A-4147-A177-3AD203B41FA5}">
                      <a16:colId xmlns:a16="http://schemas.microsoft.com/office/drawing/2014/main" val="2154143118"/>
                    </a:ext>
                  </a:extLst>
                </a:gridCol>
                <a:gridCol w="3037025">
                  <a:extLst>
                    <a:ext uri="{9D8B030D-6E8A-4147-A177-3AD203B41FA5}">
                      <a16:colId xmlns:a16="http://schemas.microsoft.com/office/drawing/2014/main" val="3321748960"/>
                    </a:ext>
                  </a:extLst>
                </a:gridCol>
                <a:gridCol w="1375832">
                  <a:extLst>
                    <a:ext uri="{9D8B030D-6E8A-4147-A177-3AD203B41FA5}">
                      <a16:colId xmlns:a16="http://schemas.microsoft.com/office/drawing/2014/main" val="451987915"/>
                    </a:ext>
                  </a:extLst>
                </a:gridCol>
                <a:gridCol w="1233155">
                  <a:extLst>
                    <a:ext uri="{9D8B030D-6E8A-4147-A177-3AD203B41FA5}">
                      <a16:colId xmlns:a16="http://schemas.microsoft.com/office/drawing/2014/main" val="3184463024"/>
                    </a:ext>
                  </a:extLst>
                </a:gridCol>
                <a:gridCol w="1498128">
                  <a:extLst>
                    <a:ext uri="{9D8B030D-6E8A-4147-A177-3AD203B41FA5}">
                      <a16:colId xmlns:a16="http://schemas.microsoft.com/office/drawing/2014/main" val="4126339751"/>
                    </a:ext>
                  </a:extLst>
                </a:gridCol>
              </a:tblGrid>
              <a:tr h="845932">
                <a:tc>
                  <a:txBody>
                    <a:bodyPr/>
                    <a:lstStyle/>
                    <a:p>
                      <a:pPr algn="ctr" rtl="0" fontAlgn="ctr"/>
                      <a:r>
                        <a:rPr lang="en-US" sz="1200" b="1" dirty="0">
                          <a:solidFill>
                            <a:srgbClr val="FFFFFF"/>
                          </a:solidFill>
                          <a:effectLst/>
                          <a:latin typeface="Calibri" panose="020F0502020204030204" pitchFamily="34" charset="0"/>
                        </a:rPr>
                        <a:t>EMP </a:t>
                      </a:r>
                    </a:p>
                    <a:p>
                      <a:pPr algn="ctr" rtl="0" fontAlgn="ctr"/>
                      <a:r>
                        <a:rPr lang="en-US" sz="1200" b="1" dirty="0">
                          <a:solidFill>
                            <a:srgbClr val="FFFFFF"/>
                          </a:solidFill>
                          <a:effectLst/>
                          <a:latin typeface="Calibri" panose="020F0502020204030204" pitchFamily="34" charset="0"/>
                        </a:rPr>
                        <a:t>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tc>
                  <a:txBody>
                    <a:bodyPr/>
                    <a:lstStyle/>
                    <a:p>
                      <a:pPr algn="ctr" rtl="0" fontAlgn="ctr"/>
                      <a:r>
                        <a:rPr lang="en-US" sz="1200" b="1" dirty="0">
                          <a:solidFill>
                            <a:srgbClr val="FFFFFF"/>
                          </a:solidFill>
                          <a:effectLst/>
                          <a:latin typeface="Calibri" panose="020F0502020204030204" pitchFamily="34" charset="0"/>
                        </a:rPr>
                        <a:t>Strategic Initiative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tc>
                  <a:txBody>
                    <a:bodyPr/>
                    <a:lstStyle/>
                    <a:p>
                      <a:pPr algn="ctr" rtl="0" fontAlgn="ctr"/>
                      <a:r>
                        <a:rPr lang="en-US" sz="1200" b="1" dirty="0">
                          <a:solidFill>
                            <a:srgbClr val="FFFFFF"/>
                          </a:solidFill>
                          <a:effectLst/>
                          <a:latin typeface="Calibri" panose="020F0502020204030204" pitchFamily="34" charset="0"/>
                        </a:rPr>
                        <a:t>Strategic Initiative - full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tc>
                  <a:txBody>
                    <a:bodyPr/>
                    <a:lstStyle/>
                    <a:p>
                      <a:pPr algn="ctr" rtl="0" fontAlgn="ctr"/>
                      <a:r>
                        <a:rPr lang="en-US" sz="1200" b="1" dirty="0">
                          <a:solidFill>
                            <a:srgbClr val="FFFFFF"/>
                          </a:solidFill>
                          <a:effectLst/>
                          <a:latin typeface="Calibri" panose="020F0502020204030204" pitchFamily="34" charset="0"/>
                        </a:rPr>
                        <a:t>Status as of </a:t>
                      </a:r>
                    </a:p>
                    <a:p>
                      <a:pPr algn="ctr" rtl="0" fontAlgn="ctr"/>
                      <a:r>
                        <a:rPr lang="en-US" sz="1200" b="1" dirty="0">
                          <a:solidFill>
                            <a:srgbClr val="FFFFFF"/>
                          </a:solidFill>
                          <a:effectLst/>
                          <a:latin typeface="Calibri" panose="020F0502020204030204" pitchFamily="34" charset="0"/>
                        </a:rPr>
                        <a:t>Summer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tc>
                  <a:txBody>
                    <a:bodyPr/>
                    <a:lstStyle/>
                    <a:p>
                      <a:pPr algn="ctr" rtl="0" fontAlgn="ctr"/>
                      <a:r>
                        <a:rPr lang="en-US" sz="1200" b="1" dirty="0">
                          <a:solidFill>
                            <a:srgbClr val="FFFFFF"/>
                          </a:solidFill>
                          <a:effectLst/>
                          <a:latin typeface="Calibri" panose="020F0502020204030204" pitchFamily="34" charset="0"/>
                        </a:rPr>
                        <a:t>Lead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tc>
                  <a:txBody>
                    <a:bodyPr/>
                    <a:lstStyle/>
                    <a:p>
                      <a:pPr algn="ctr" rtl="0" fontAlgn="ctr"/>
                      <a:r>
                        <a:rPr lang="en-US" sz="1200" b="1" dirty="0">
                          <a:solidFill>
                            <a:srgbClr val="FFFFFF"/>
                          </a:solidFill>
                          <a:effectLst/>
                          <a:latin typeface="Calibri" panose="020F0502020204030204" pitchFamily="34" charset="0"/>
                        </a:rPr>
                        <a:t>Lead Committee, Council, Senate or operational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5C"/>
                    </a:solidFill>
                  </a:tcPr>
                </a:tc>
                <a:extLst>
                  <a:ext uri="{0D108BD9-81ED-4DB2-BD59-A6C34878D82A}">
                    <a16:rowId xmlns:a16="http://schemas.microsoft.com/office/drawing/2014/main" val="2298586031"/>
                  </a:ext>
                </a:extLst>
              </a:tr>
              <a:tr h="1952151">
                <a:tc>
                  <a:txBody>
                    <a:bodyPr/>
                    <a:lstStyle/>
                    <a:p>
                      <a:pPr algn="ctr" rtl="0" fontAlgn="t"/>
                      <a:r>
                        <a:rPr lang="en-US" sz="1200" b="0" dirty="0">
                          <a:effectLst/>
                          <a:latin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dirty="0">
                          <a:effectLst/>
                          <a:latin typeface="Calibri" panose="020F0502020204030204" pitchFamily="34" charset="0"/>
                        </a:rPr>
                        <a:t>Build on the CWA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dirty="0">
                          <a:effectLst/>
                          <a:latin typeface="Calibri" panose="020F0502020204030204" pitchFamily="34" charset="0"/>
                        </a:rPr>
                        <a:t>Prioritize serving part-time, working students by building on the model of College for Working Adults (CWA). Add more degrees and certificates obtainable within 3 years via evening, weekend and online classes, and ensure adequate services are available in the evenings, to support at least 1,000 part-time students participating in CWA, particularly low income, BIPOC students, per term by 2027.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s-ES" sz="1200" b="0" dirty="0">
                          <a:effectLst/>
                          <a:latin typeface="Calibri" panose="020F0502020204030204" pitchFamily="34" charset="0"/>
                        </a:rPr>
                        <a:t>James Carranza </a:t>
                      </a:r>
                    </a:p>
                    <a:p>
                      <a:pPr algn="ctr" rtl="0" fontAlgn="t"/>
                      <a:r>
                        <a:rPr lang="es-ES" sz="1200" b="0" dirty="0">
                          <a:effectLst/>
                          <a:latin typeface="Calibri" panose="020F0502020204030204" pitchFamily="34" charset="0"/>
                        </a:rPr>
                        <a:t>Jose Zelaya &amp;</a:t>
                      </a:r>
                    </a:p>
                    <a:p>
                      <a:pPr algn="ctr" rtl="0" fontAlgn="t"/>
                      <a:r>
                        <a:rPr lang="es-ES" sz="1200" b="0" dirty="0">
                          <a:effectLst/>
                          <a:latin typeface="Calibri" panose="020F0502020204030204" pitchFamily="34" charset="0"/>
                        </a:rPr>
                        <a:t>Wissem Bennani</a:t>
                      </a:r>
                    </a:p>
                    <a:p>
                      <a:pPr algn="ctr" rtl="0" fontAlgn="t"/>
                      <a:r>
                        <a:rPr lang="es-ES" sz="1200" b="0" dirty="0">
                          <a:effectLst/>
                          <a:latin typeface="Calibri" panose="020F0502020204030204" pitchFamily="34" charset="0"/>
                        </a:rPr>
                        <a:t>(</a:t>
                      </a:r>
                      <a:r>
                        <a:rPr lang="es-ES" sz="1200" b="0" dirty="0" err="1">
                          <a:effectLst/>
                          <a:latin typeface="Calibri" panose="020F0502020204030204" pitchFamily="34" charset="0"/>
                        </a:rPr>
                        <a:t>combined</a:t>
                      </a:r>
                      <a:r>
                        <a:rPr lang="es-ES" sz="1200" b="0" dirty="0">
                          <a:effectLst/>
                          <a:latin typeface="Calibri" panose="020F0502020204030204" pitchFamily="34" charset="0"/>
                        </a:rPr>
                        <a:t> </a:t>
                      </a:r>
                      <a:r>
                        <a:rPr lang="es-ES" sz="1200" b="0" dirty="0" err="1">
                          <a:effectLst/>
                          <a:latin typeface="Calibri" panose="020F0502020204030204" pitchFamily="34" charset="0"/>
                        </a:rPr>
                        <a:t>with</a:t>
                      </a:r>
                      <a:r>
                        <a:rPr lang="es-ES" sz="1200" b="0" dirty="0">
                          <a:effectLst/>
                          <a:latin typeface="Calibri" panose="020F0502020204030204" pitchFamily="34" charset="0"/>
                        </a:rPr>
                        <a:t> EMP 4.3: </a:t>
                      </a:r>
                      <a:r>
                        <a:rPr lang="es-ES" sz="1200" b="0" dirty="0" err="1">
                          <a:effectLst/>
                          <a:latin typeface="Calibri" panose="020F0502020204030204" pitchFamily="34" charset="0"/>
                        </a:rPr>
                        <a:t>Evening</a:t>
                      </a:r>
                      <a:r>
                        <a:rPr lang="es-ES" sz="1200" b="0" dirty="0">
                          <a:effectLst/>
                          <a:latin typeface="Calibri" panose="020F0502020204030204" pitchFamily="34" charset="0"/>
                        </a:rPr>
                        <a:t> Hub)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err="1">
                          <a:effectLst/>
                          <a:latin typeface="Calibri" panose="020F0502020204030204" pitchFamily="34" charset="0"/>
                        </a:rPr>
                        <a:t>iDeans</a:t>
                      </a:r>
                      <a:endParaRPr lang="en-US" sz="1200" b="0" dirty="0">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84289"/>
                  </a:ext>
                </a:extLst>
              </a:tr>
              <a:tr h="1301434">
                <a:tc>
                  <a:txBody>
                    <a:bodyPr/>
                    <a:lstStyle/>
                    <a:p>
                      <a:pPr algn="ctr" rtl="0" fontAlgn="t"/>
                      <a:r>
                        <a:rPr lang="en-US" sz="1200" b="0">
                          <a:effectLst/>
                          <a:latin typeface="Calibri" panose="020F0502020204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a:effectLst/>
                          <a:latin typeface="Calibri" panose="020F0502020204030204" pitchFamily="34" charset="0"/>
                        </a:rPr>
                        <a:t>Increase degree and certificate programs available in Menlo Park and East Palo Alto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dirty="0">
                          <a:effectLst/>
                          <a:latin typeface="Calibri" panose="020F0502020204030204" pitchFamily="34" charset="0"/>
                        </a:rPr>
                        <a:t>Increase the number of degree and certificate programs and general education courses at the Menlo Park site and/or other off-campus locations (East Palo Alto) to help students access needed courses and support services closer to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Not Started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Alex Kramer</a:t>
                      </a:r>
                    </a:p>
                    <a:p>
                      <a:pPr algn="ctr" rtl="0" fontAlgn="t"/>
                      <a:r>
                        <a:rPr lang="en-US" sz="1200" b="0" dirty="0">
                          <a:effectLst/>
                          <a:latin typeface="Calibri" panose="020F0502020204030204" pitchFamily="34" charset="0"/>
                        </a:rPr>
                        <a:t>Jasmine Jaciw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err="1">
                          <a:effectLst/>
                          <a:latin typeface="Calibri" panose="020F0502020204030204" pitchFamily="34" charset="0"/>
                        </a:rPr>
                        <a:t>iDeans</a:t>
                      </a:r>
                      <a:endParaRPr lang="en-US" sz="1200" b="0" dirty="0">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049208"/>
                  </a:ext>
                </a:extLst>
              </a:tr>
              <a:tr h="780860">
                <a:tc>
                  <a:txBody>
                    <a:bodyPr/>
                    <a:lstStyle/>
                    <a:p>
                      <a:pPr algn="ctr" rtl="0" fontAlgn="t"/>
                      <a:r>
                        <a:rPr lang="en-US" sz="1200" b="0" dirty="0">
                          <a:effectLst/>
                          <a:latin typeface="Calibri" panose="020F0502020204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a:effectLst/>
                          <a:latin typeface="Calibri" panose="020F0502020204030204" pitchFamily="34" charset="0"/>
                        </a:rPr>
                        <a:t>Create and scale the First Year Experience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dirty="0">
                          <a:effectLst/>
                          <a:latin typeface="Calibri" panose="020F0502020204030204" pitchFamily="34" charset="0"/>
                        </a:rPr>
                        <a:t>Create (by 2023) and scale (by 2025) the First Year Experience program for all incoming students, including default course schedules for some first-time cohorts.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Ron Andrade, Faculty Leadership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Cabinet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0756"/>
                  </a:ext>
                </a:extLst>
              </a:tr>
            </a:tbl>
          </a:graphicData>
        </a:graphic>
      </p:graphicFrame>
      <p:sp>
        <p:nvSpPr>
          <p:cNvPr id="2" name="Rectangle 1">
            <a:extLst>
              <a:ext uri="{FF2B5EF4-FFF2-40B4-BE49-F238E27FC236}">
                <a16:creationId xmlns:a16="http://schemas.microsoft.com/office/drawing/2014/main" id="{F3455792-E048-4DB1-9DBD-F3272D562122}"/>
              </a:ext>
            </a:extLst>
          </p:cNvPr>
          <p:cNvSpPr/>
          <p:nvPr/>
        </p:nvSpPr>
        <p:spPr>
          <a:xfrm>
            <a:off x="8324603" y="2481943"/>
            <a:ext cx="1116280" cy="188817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85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87DB9-8BFC-4DD1-89A8-FCBAA7AE0B13}"/>
              </a:ext>
            </a:extLst>
          </p:cNvPr>
          <p:cNvSpPr>
            <a:spLocks noGrp="1"/>
          </p:cNvSpPr>
          <p:nvPr>
            <p:ph type="title"/>
          </p:nvPr>
        </p:nvSpPr>
        <p:spPr/>
        <p:txBody>
          <a:bodyPr>
            <a:normAutofit/>
          </a:bodyPr>
          <a:lstStyle/>
          <a:p>
            <a:pPr algn="ctr"/>
            <a:r>
              <a:rPr lang="en-US" sz="3200" dirty="0">
                <a:solidFill>
                  <a:schemeClr val="bg1"/>
                </a:solidFill>
                <a:latin typeface="Franklin Gothic Book" panose="020B0503020102020204" pitchFamily="34" charset="0"/>
              </a:rPr>
              <a:t>EMP Goal 2: Equity-Minded and Antiracist College Culture</a:t>
            </a:r>
            <a:br>
              <a:rPr lang="en-US" sz="3200" dirty="0">
                <a:solidFill>
                  <a:schemeClr val="bg1"/>
                </a:solidFill>
                <a:latin typeface="Franklin Gothic Book" panose="020B0503020102020204" pitchFamily="34" charset="0"/>
              </a:rPr>
            </a:br>
            <a:r>
              <a:rPr lang="en-US" sz="4000" dirty="0">
                <a:solidFill>
                  <a:schemeClr val="bg1"/>
                </a:solidFill>
                <a:latin typeface="Franklin Gothic Book" panose="020B0503020102020204" pitchFamily="34" charset="0"/>
              </a:rPr>
              <a:t>Priorities for 2024-25</a:t>
            </a:r>
            <a:endParaRPr lang="en-US" sz="3200" dirty="0">
              <a:solidFill>
                <a:schemeClr val="bg1"/>
              </a:solidFill>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8B329AD9-24B8-4DD2-9BAC-73A72B2D4B43}"/>
              </a:ext>
            </a:extLst>
          </p:cNvPr>
          <p:cNvGraphicFramePr>
            <a:graphicFrameLocks noGrp="1"/>
          </p:cNvGraphicFramePr>
          <p:nvPr>
            <p:extLst/>
          </p:nvPr>
        </p:nvGraphicFramePr>
        <p:xfrm>
          <a:off x="838200" y="1592900"/>
          <a:ext cx="10515600" cy="4709160"/>
        </p:xfrm>
        <a:graphic>
          <a:graphicData uri="http://schemas.openxmlformats.org/drawingml/2006/table">
            <a:tbl>
              <a:tblPr/>
              <a:tblGrid>
                <a:gridCol w="1087448">
                  <a:extLst>
                    <a:ext uri="{9D8B030D-6E8A-4147-A177-3AD203B41FA5}">
                      <a16:colId xmlns:a16="http://schemas.microsoft.com/office/drawing/2014/main" val="1442531089"/>
                    </a:ext>
                  </a:extLst>
                </a:gridCol>
                <a:gridCol w="1567829">
                  <a:extLst>
                    <a:ext uri="{9D8B030D-6E8A-4147-A177-3AD203B41FA5}">
                      <a16:colId xmlns:a16="http://schemas.microsoft.com/office/drawing/2014/main" val="2685797328"/>
                    </a:ext>
                  </a:extLst>
                </a:gridCol>
                <a:gridCol w="3744605">
                  <a:extLst>
                    <a:ext uri="{9D8B030D-6E8A-4147-A177-3AD203B41FA5}">
                      <a16:colId xmlns:a16="http://schemas.microsoft.com/office/drawing/2014/main" val="2187515207"/>
                    </a:ext>
                  </a:extLst>
                </a:gridCol>
                <a:gridCol w="1255736">
                  <a:extLst>
                    <a:ext uri="{9D8B030D-6E8A-4147-A177-3AD203B41FA5}">
                      <a16:colId xmlns:a16="http://schemas.microsoft.com/office/drawing/2014/main" val="3164299755"/>
                    </a:ext>
                  </a:extLst>
                </a:gridCol>
                <a:gridCol w="1337557">
                  <a:extLst>
                    <a:ext uri="{9D8B030D-6E8A-4147-A177-3AD203B41FA5}">
                      <a16:colId xmlns:a16="http://schemas.microsoft.com/office/drawing/2014/main" val="1109026971"/>
                    </a:ext>
                  </a:extLst>
                </a:gridCol>
                <a:gridCol w="1522425">
                  <a:extLst>
                    <a:ext uri="{9D8B030D-6E8A-4147-A177-3AD203B41FA5}">
                      <a16:colId xmlns:a16="http://schemas.microsoft.com/office/drawing/2014/main" val="298601455"/>
                    </a:ext>
                  </a:extLst>
                </a:gridCol>
              </a:tblGrid>
              <a:tr h="528667">
                <a:tc>
                  <a:txBody>
                    <a:bodyPr/>
                    <a:lstStyle/>
                    <a:p>
                      <a:pPr algn="ctr" rtl="0" fontAlgn="ctr"/>
                      <a:r>
                        <a:rPr lang="en-US" sz="1100" b="1" dirty="0">
                          <a:effectLst/>
                          <a:latin typeface="Calibri" panose="020F0502020204030204" pitchFamily="34" charset="0"/>
                        </a:rPr>
                        <a:t>EMP </a:t>
                      </a:r>
                    </a:p>
                    <a:p>
                      <a:pPr algn="ctr" rtl="0" fontAlgn="ctr"/>
                      <a:r>
                        <a:rPr lang="en-US" sz="1100" b="1" dirty="0">
                          <a:effectLst/>
                          <a:latin typeface="Calibri" panose="020F0502020204030204" pitchFamily="34" charset="0"/>
                        </a:rPr>
                        <a:t>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rtl="0" fontAlgn="ctr"/>
                      <a:r>
                        <a:rPr lang="en-US" sz="1100" b="1" dirty="0">
                          <a:effectLst/>
                          <a:latin typeface="Calibri" panose="020F0502020204030204" pitchFamily="34" charset="0"/>
                        </a:rPr>
                        <a:t>Strategic Initiative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rtl="0" fontAlgn="ctr"/>
                      <a:r>
                        <a:rPr lang="en-US" sz="1100" b="1" dirty="0">
                          <a:effectLst/>
                          <a:latin typeface="Calibri" panose="020F0502020204030204" pitchFamily="34" charset="0"/>
                        </a:rPr>
                        <a:t>Strategic Initiative - full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rtl="0" fontAlgn="ctr"/>
                      <a:r>
                        <a:rPr lang="en-US" sz="1100" b="1" dirty="0">
                          <a:effectLst/>
                          <a:latin typeface="Calibri" panose="020F0502020204030204" pitchFamily="34" charset="0"/>
                        </a:rPr>
                        <a:t>Status as of </a:t>
                      </a:r>
                    </a:p>
                    <a:p>
                      <a:pPr algn="ctr" rtl="0" fontAlgn="ctr"/>
                      <a:r>
                        <a:rPr lang="en-US" sz="1100" b="1" dirty="0">
                          <a:effectLst/>
                          <a:latin typeface="Calibri" panose="020F0502020204030204" pitchFamily="34" charset="0"/>
                        </a:rPr>
                        <a:t>Summer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rtl="0" fontAlgn="ctr"/>
                      <a:r>
                        <a:rPr lang="en-US" sz="1100" b="1" dirty="0">
                          <a:effectLst/>
                          <a:latin typeface="Calibri" panose="020F0502020204030204" pitchFamily="34" charset="0"/>
                        </a:rPr>
                        <a:t>Lead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rtl="0" fontAlgn="ctr"/>
                      <a:r>
                        <a:rPr lang="en-US" sz="1100" b="1" dirty="0">
                          <a:effectLst/>
                          <a:latin typeface="Calibri" panose="020F0502020204030204" pitchFamily="34" charset="0"/>
                        </a:rPr>
                        <a:t>Lead Committee, Council, Senate or operational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917204724"/>
                  </a:ext>
                </a:extLst>
              </a:tr>
              <a:tr h="1301335">
                <a:tc>
                  <a:txBody>
                    <a:bodyPr/>
                    <a:lstStyle/>
                    <a:p>
                      <a:pPr algn="ctr" rtl="0" fontAlgn="t"/>
                      <a:r>
                        <a:rPr lang="en-US" sz="1200" b="0" dirty="0">
                          <a:effectLst/>
                          <a:latin typeface="Calibri" panose="020F0502020204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r>
                        <a:rPr lang="en-US" sz="1200" b="0" dirty="0">
                          <a:effectLst/>
                          <a:latin typeface="Calibri" panose="020F0502020204030204" pitchFamily="34" charset="0"/>
                        </a:rPr>
                        <a:t>Provide comprehensive on-boarding for all new employees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r>
                        <a:rPr lang="en-US" sz="1200" b="0" dirty="0">
                          <a:effectLst/>
                          <a:latin typeface="Calibri" panose="020F0502020204030204" pitchFamily="34" charset="0"/>
                        </a:rPr>
                        <a:t>Provide a comprehensive orientation and on-boarding for all newly hired faculty, staff and administrators each term that includes module(s) in antiracism shared language, resources for equitable pedagogy and practices, and how to connect with a mentor or personal support via the Cultural Center and/or Offices of Instruction, Student Services, and Administrative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a:effectLst/>
                          <a:latin typeface="Calibri" panose="020F0502020204030204" pitchFamily="34" charset="0"/>
                        </a:rPr>
                        <a:t>Anniqua Rana/Michiko Kealoha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a:effectLst/>
                          <a:latin typeface="Calibri" panose="020F0502020204030204" pitchFamily="34" charset="0"/>
                        </a:rPr>
                        <a:t>EAPC and Professional Development Planning Committee (PDPC)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201820"/>
                  </a:ext>
                </a:extLst>
              </a:tr>
              <a:tr h="1301335">
                <a:tc>
                  <a:txBody>
                    <a:bodyPr/>
                    <a:lstStyle/>
                    <a:p>
                      <a:pPr algn="ctr" rtl="0" fontAlgn="t"/>
                      <a:r>
                        <a:rPr lang="en-US" sz="1200" b="0" dirty="0">
                          <a:effectLst/>
                          <a:latin typeface="Calibri" panose="020F050202020403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fontAlgn="t"/>
                      <a:r>
                        <a:rPr lang="en-US" sz="1200" b="0" dirty="0">
                          <a:effectLst/>
                          <a:latin typeface="Calibri" panose="020F0502020204030204" pitchFamily="34" charset="0"/>
                        </a:rPr>
                        <a:t>Transform college participatory governance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fontAlgn="t"/>
                      <a:r>
                        <a:rPr lang="en-US" sz="1200" b="0" dirty="0">
                          <a:effectLst/>
                          <a:latin typeface="Calibri" panose="020F0502020204030204" pitchFamily="34" charset="0"/>
                        </a:rPr>
                        <a:t>Reimagine and transform college participatory governance processes and structures to: (1) address equity and antiracism in all integrated planning and resource allocation decisions; (2) increase student voice in college processes, including program review; and (3) ensure classified staff have adequate time to contribute to the committees and councils on which they 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t"/>
                      <a:r>
                        <a:rPr lang="en-US" sz="1200" b="0" dirty="0">
                          <a:effectLst/>
                          <a:latin typeface="Calibri" panose="020F0502020204030204" pitchFamily="34" charset="0"/>
                        </a:rPr>
                        <a:t>Michiko Kealoha, Gampi Shankar, Alex Claxton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t"/>
                      <a:r>
                        <a:rPr lang="en-US" sz="1200" b="0" dirty="0">
                          <a:effectLst/>
                          <a:latin typeface="Calibri" panose="020F0502020204030204" pitchFamily="34" charset="0"/>
                        </a:rPr>
                        <a:t>Planning &amp; Budgeting Council and Equity and Antiracism Planning Council, and ASCC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41084393"/>
                  </a:ext>
                </a:extLst>
              </a:tr>
              <a:tr h="1220001">
                <a:tc>
                  <a:txBody>
                    <a:bodyPr/>
                    <a:lstStyle/>
                    <a:p>
                      <a:pPr algn="ctr" rtl="0" fontAlgn="t"/>
                      <a:r>
                        <a:rPr lang="en-US" sz="1200" b="0" dirty="0">
                          <a:effectLst/>
                          <a:latin typeface="Calibri" panose="020F050202020403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r>
                        <a:rPr lang="en-US" sz="1200" b="0" dirty="0">
                          <a:effectLst/>
                          <a:latin typeface="Calibri" panose="020F0502020204030204" pitchFamily="34" charset="0"/>
                        </a:rPr>
                        <a:t>Evaluate academic support programs and practices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r>
                        <a:rPr lang="en-US" sz="1200" b="0">
                          <a:effectLst/>
                          <a:latin typeface="Calibri" panose="020F0502020204030204" pitchFamily="34" charset="0"/>
                        </a:rPr>
                        <a:t>Regularly evaluate all academic support programs and practices to ensure they are effective in closing equity gaps in access, student success and completion. These include but are not limited to: Interest Area Success Teams, the Learning Center, Tutoring (online and in person), the Writing Center, and Peer Mentoring, Library, Math, Word and all other JAMS.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dirty="0">
                          <a:effectLst/>
                          <a:latin typeface="Calibri" panose="020F0502020204030204" pitchFamily="34" charset="0"/>
                        </a:rPr>
                        <a:t>Karen Engel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200" b="0" dirty="0">
                          <a:effectLst/>
                          <a:latin typeface="Calibri" panose="020F0502020204030204" pitchFamily="34" charset="0"/>
                        </a:rPr>
                        <a:t>IPC and EAPC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2956838"/>
                  </a:ext>
                </a:extLst>
              </a:tr>
            </a:tbl>
          </a:graphicData>
        </a:graphic>
      </p:graphicFrame>
    </p:spTree>
    <p:extLst>
      <p:ext uri="{BB962C8B-B14F-4D97-AF65-F5344CB8AC3E}">
        <p14:creationId xmlns:p14="http://schemas.microsoft.com/office/powerpoint/2010/main" val="206657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87DB9-8BFC-4DD1-89A8-FCBAA7AE0B13}"/>
              </a:ext>
            </a:extLst>
          </p:cNvPr>
          <p:cNvSpPr>
            <a:spLocks noGrp="1"/>
          </p:cNvSpPr>
          <p:nvPr>
            <p:ph type="title"/>
          </p:nvPr>
        </p:nvSpPr>
        <p:spPr/>
        <p:txBody>
          <a:bodyPr>
            <a:normAutofit/>
          </a:bodyPr>
          <a:lstStyle/>
          <a:p>
            <a:pPr algn="ctr"/>
            <a:r>
              <a:rPr lang="en-US" sz="3200" dirty="0">
                <a:solidFill>
                  <a:schemeClr val="bg1"/>
                </a:solidFill>
                <a:latin typeface="Franklin Gothic Book" panose="020B0503020102020204" pitchFamily="34" charset="0"/>
              </a:rPr>
              <a:t>EMP Goal 3: Community Connections</a:t>
            </a:r>
            <a:br>
              <a:rPr lang="en-US" sz="3200" dirty="0">
                <a:solidFill>
                  <a:schemeClr val="bg1"/>
                </a:solidFill>
                <a:latin typeface="Franklin Gothic Book" panose="020B0503020102020204" pitchFamily="34" charset="0"/>
              </a:rPr>
            </a:br>
            <a:r>
              <a:rPr lang="en-US" sz="4000" dirty="0">
                <a:solidFill>
                  <a:schemeClr val="bg1"/>
                </a:solidFill>
                <a:latin typeface="Franklin Gothic Book" panose="020B0503020102020204" pitchFamily="34" charset="0"/>
              </a:rPr>
              <a:t>Priorities for 2024-25</a:t>
            </a:r>
            <a:endParaRPr lang="en-US" sz="3200" dirty="0">
              <a:solidFill>
                <a:schemeClr val="bg1"/>
              </a:solidFill>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41B6AFB0-1953-42B3-9101-26AF4B600B07}"/>
              </a:ext>
            </a:extLst>
          </p:cNvPr>
          <p:cNvGraphicFramePr>
            <a:graphicFrameLocks noGrp="1"/>
          </p:cNvGraphicFramePr>
          <p:nvPr>
            <p:extLst>
              <p:ext uri="{D42A27DB-BD31-4B8C-83A1-F6EECF244321}">
                <p14:modId xmlns:p14="http://schemas.microsoft.com/office/powerpoint/2010/main" val="1872093233"/>
              </p:ext>
            </p:extLst>
          </p:nvPr>
        </p:nvGraphicFramePr>
        <p:xfrm>
          <a:off x="561860" y="1538425"/>
          <a:ext cx="11336356" cy="5231362"/>
        </p:xfrm>
        <a:graphic>
          <a:graphicData uri="http://schemas.openxmlformats.org/drawingml/2006/table">
            <a:tbl>
              <a:tblPr>
                <a:solidFill>
                  <a:schemeClr val="bg1"/>
                </a:solidFill>
              </a:tblPr>
              <a:tblGrid>
                <a:gridCol w="826265">
                  <a:extLst>
                    <a:ext uri="{9D8B030D-6E8A-4147-A177-3AD203B41FA5}">
                      <a16:colId xmlns:a16="http://schemas.microsoft.com/office/drawing/2014/main" val="4143474286"/>
                    </a:ext>
                  </a:extLst>
                </a:gridCol>
                <a:gridCol w="1707615">
                  <a:extLst>
                    <a:ext uri="{9D8B030D-6E8A-4147-A177-3AD203B41FA5}">
                      <a16:colId xmlns:a16="http://schemas.microsoft.com/office/drawing/2014/main" val="1209437174"/>
                    </a:ext>
                  </a:extLst>
                </a:gridCol>
                <a:gridCol w="5404603">
                  <a:extLst>
                    <a:ext uri="{9D8B030D-6E8A-4147-A177-3AD203B41FA5}">
                      <a16:colId xmlns:a16="http://schemas.microsoft.com/office/drawing/2014/main" val="1316286943"/>
                    </a:ext>
                  </a:extLst>
                </a:gridCol>
                <a:gridCol w="1064766">
                  <a:extLst>
                    <a:ext uri="{9D8B030D-6E8A-4147-A177-3AD203B41FA5}">
                      <a16:colId xmlns:a16="http://schemas.microsoft.com/office/drawing/2014/main" val="2274809492"/>
                    </a:ext>
                  </a:extLst>
                </a:gridCol>
                <a:gridCol w="1032324">
                  <a:extLst>
                    <a:ext uri="{9D8B030D-6E8A-4147-A177-3AD203B41FA5}">
                      <a16:colId xmlns:a16="http://schemas.microsoft.com/office/drawing/2014/main" val="3061396173"/>
                    </a:ext>
                  </a:extLst>
                </a:gridCol>
                <a:gridCol w="1300783">
                  <a:extLst>
                    <a:ext uri="{9D8B030D-6E8A-4147-A177-3AD203B41FA5}">
                      <a16:colId xmlns:a16="http://schemas.microsoft.com/office/drawing/2014/main" val="2221500194"/>
                    </a:ext>
                  </a:extLst>
                </a:gridCol>
              </a:tblGrid>
              <a:tr h="425319">
                <a:tc>
                  <a:txBody>
                    <a:bodyPr/>
                    <a:lstStyle/>
                    <a:p>
                      <a:pPr algn="ctr" rtl="0" fontAlgn="ctr"/>
                      <a:r>
                        <a:rPr lang="en-US" sz="1200" b="1" dirty="0">
                          <a:effectLst/>
                          <a:latin typeface="Calibri" panose="020F0502020204030204" pitchFamily="34" charset="0"/>
                        </a:rPr>
                        <a:t>EMP </a:t>
                      </a:r>
                    </a:p>
                    <a:p>
                      <a:pPr algn="ctr" rtl="0" fontAlgn="ctr"/>
                      <a:r>
                        <a:rPr lang="en-US" sz="1200" b="1" dirty="0">
                          <a:effectLst/>
                          <a:latin typeface="Calibri" panose="020F0502020204030204" pitchFamily="34" charset="0"/>
                        </a:rPr>
                        <a:t>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algn="ctr" rtl="0" fontAlgn="ctr"/>
                      <a:r>
                        <a:rPr lang="en-US" sz="1200" b="1" dirty="0">
                          <a:effectLst/>
                          <a:latin typeface="Calibri" panose="020F0502020204030204" pitchFamily="34" charset="0"/>
                        </a:rPr>
                        <a:t>Strategic Initiative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algn="ctr" rtl="0" fontAlgn="ctr"/>
                      <a:r>
                        <a:rPr lang="en-US" sz="1200" b="1" dirty="0">
                          <a:effectLst/>
                          <a:latin typeface="Calibri" panose="020F0502020204030204" pitchFamily="34" charset="0"/>
                        </a:rPr>
                        <a:t>Strategic Initiative - full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algn="ctr" rtl="0" fontAlgn="ctr"/>
                      <a:r>
                        <a:rPr lang="en-US" sz="1200" b="1" dirty="0">
                          <a:effectLst/>
                          <a:latin typeface="Calibri" panose="020F0502020204030204" pitchFamily="34" charset="0"/>
                        </a:rPr>
                        <a:t>Status as of </a:t>
                      </a:r>
                    </a:p>
                    <a:p>
                      <a:pPr algn="ctr" rtl="0" fontAlgn="ctr"/>
                      <a:r>
                        <a:rPr lang="en-US" sz="1200" b="1" dirty="0">
                          <a:effectLst/>
                          <a:latin typeface="Calibri" panose="020F0502020204030204" pitchFamily="34" charset="0"/>
                        </a:rPr>
                        <a:t>Summer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algn="ctr" rtl="0" fontAlgn="ctr"/>
                      <a:r>
                        <a:rPr lang="en-US" sz="1200" b="1">
                          <a:effectLst/>
                          <a:latin typeface="Calibri" panose="020F0502020204030204" pitchFamily="34" charset="0"/>
                        </a:rPr>
                        <a:t>Lead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tc>
                  <a:txBody>
                    <a:bodyPr/>
                    <a:lstStyle/>
                    <a:p>
                      <a:pPr algn="ctr" rtl="0" fontAlgn="ctr"/>
                      <a:r>
                        <a:rPr lang="en-US" sz="1200" b="1" dirty="0">
                          <a:effectLst/>
                          <a:latin typeface="Calibri" panose="020F0502020204030204" pitchFamily="34" charset="0"/>
                        </a:rPr>
                        <a:t>Lead Committee, Council, Senate or operational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A7D6"/>
                    </a:solidFill>
                  </a:tcPr>
                </a:tc>
                <a:extLst>
                  <a:ext uri="{0D108BD9-81ED-4DB2-BD59-A6C34878D82A}">
                    <a16:rowId xmlns:a16="http://schemas.microsoft.com/office/drawing/2014/main" val="463413493"/>
                  </a:ext>
                </a:extLst>
              </a:tr>
              <a:tr h="1358348">
                <a:tc>
                  <a:txBody>
                    <a:bodyPr/>
                    <a:lstStyle/>
                    <a:p>
                      <a:pPr algn="ctr" rtl="0" fontAlgn="t">
                        <a:spcAft>
                          <a:spcPts val="600"/>
                        </a:spcAft>
                      </a:pPr>
                      <a:r>
                        <a:rPr lang="en-US" sz="1200" b="0" dirty="0">
                          <a:effectLst/>
                          <a:latin typeface="Calibri" panose="020F050202020403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algn="l" rtl="0" fontAlgn="t">
                        <a:spcAft>
                          <a:spcPts val="600"/>
                        </a:spcAft>
                      </a:pPr>
                      <a:r>
                        <a:rPr lang="en-US" sz="1200" b="0" dirty="0">
                          <a:effectLst/>
                          <a:latin typeface="Calibri" panose="020F0502020204030204" pitchFamily="34" charset="0"/>
                        </a:rPr>
                        <a:t>Reach new community members in N. Fair Oaks, Belle Haven, and East Palo Alto, especially BIPOC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algn="l" rtl="0" fontAlgn="t">
                        <a:spcAft>
                          <a:spcPts val="600"/>
                        </a:spcAft>
                      </a:pPr>
                      <a:r>
                        <a:rPr lang="en-US" sz="1200" b="0" dirty="0">
                          <a:effectLst/>
                          <a:latin typeface="Calibri" panose="020F0502020204030204" pitchFamily="34" charset="0"/>
                        </a:rPr>
                        <a:t>Transform where we share what Cañada has to offer by identifying and reaching new outreach audiences that help strengthen our ties to BIPOC communities (particularly those communities our recruitment maps indicate might be underserved, such as North Fair Oaks, Belle Haven, and East Palo Alto).Recruit more BIPOC students, including more students who identify as Black/African American.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algn="ctr" rtl="0" fontAlgn="t">
                        <a:spcAft>
                          <a:spcPts val="600"/>
                        </a:spcAft>
                      </a:pPr>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algn="ctr" rtl="0" fontAlgn="t">
                        <a:spcAft>
                          <a:spcPts val="0"/>
                        </a:spcAft>
                      </a:pPr>
                      <a:r>
                        <a:rPr lang="en-US" sz="1200" b="0" dirty="0">
                          <a:effectLst/>
                          <a:latin typeface="Calibri" panose="020F0502020204030204" pitchFamily="34" charset="0"/>
                        </a:rPr>
                        <a:t>John Fraire</a:t>
                      </a:r>
                    </a:p>
                    <a:p>
                      <a:pPr algn="ctr" rtl="0" fontAlgn="t">
                        <a:spcAft>
                          <a:spcPts val="0"/>
                        </a:spcAft>
                      </a:pPr>
                      <a:r>
                        <a:rPr lang="en-US" sz="1200" b="0" dirty="0">
                          <a:effectLst/>
                          <a:latin typeface="Calibri" panose="020F0502020204030204" pitchFamily="34" charset="0"/>
                        </a:rPr>
                        <a:t>Wissem Bennani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algn="ctr" rtl="0" fontAlgn="t">
                        <a:spcAft>
                          <a:spcPts val="600"/>
                        </a:spcAft>
                      </a:pPr>
                      <a:r>
                        <a:rPr lang="en-US" sz="1200" b="0" dirty="0">
                          <a:effectLst/>
                          <a:latin typeface="Calibri" panose="020F0502020204030204" pitchFamily="34" charset="0"/>
                        </a:rPr>
                        <a:t>SSPC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2809979580"/>
                  </a:ext>
                </a:extLst>
              </a:tr>
              <a:tr h="1038374">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Strengthen transfer support services to increase transfers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Strengthen transfer support services by, (1) building University pathways and expanding the University Center, (2) increasing by 35% the number of Cañada College transfer-seeking students who achieve transfer readiness and the number of students who apply to a 4-year University ­­­between 2022 and 2027 (adjusted for enrollment fluctuations) and, (3) reduce transfer equity gap for low-income, first generation, and Black, Indigenous, and People of Color (BIPOC)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0"/>
                        </a:spcAft>
                      </a:pPr>
                      <a:r>
                        <a:rPr lang="en-US" sz="1200" b="0" kern="1200" dirty="0">
                          <a:solidFill>
                            <a:schemeClr val="tx1"/>
                          </a:solidFill>
                          <a:effectLst/>
                          <a:latin typeface="Calibri" panose="020F0502020204030204" pitchFamily="34" charset="0"/>
                          <a:ea typeface="+mn-ea"/>
                          <a:cs typeface="+mn-cs"/>
                        </a:rPr>
                        <a:t>Max Hartman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Transfer Advisory Group and SSPC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1712157525"/>
                  </a:ext>
                </a:extLst>
              </a:tr>
              <a:tr h="1038374">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Create and expand career exploration experiences 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Create and expand career exploration experiences (such as work-based learning, internships, and job shadow opportunities) for students during their time at Cañada, particularly during their First Year (in each Interest Area), as they choose a program of study and refine their education goals. Close racial equity gaps in access to career development and job placement 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0"/>
                        </a:spcAft>
                      </a:pPr>
                      <a:r>
                        <a:rPr lang="en-US" sz="1200" b="0" kern="1200" dirty="0">
                          <a:solidFill>
                            <a:schemeClr val="tx1"/>
                          </a:solidFill>
                          <a:effectLst/>
                          <a:latin typeface="Calibri" panose="020F0502020204030204" pitchFamily="34" charset="0"/>
                          <a:ea typeface="+mn-ea"/>
                          <a:cs typeface="+mn-cs"/>
                        </a:rPr>
                        <a:t>Alex Kramer  </a:t>
                      </a:r>
                    </a:p>
                    <a:p>
                      <a:pPr marL="0" algn="ctr" defTabSz="914400" rtl="0" eaLnBrk="1" fontAlgn="t" latinLnBrk="0" hangingPunct="1">
                        <a:spcAft>
                          <a:spcPts val="0"/>
                        </a:spcAft>
                      </a:pPr>
                      <a:r>
                        <a:rPr lang="en-US" sz="1200" b="0" kern="1200" dirty="0">
                          <a:solidFill>
                            <a:schemeClr val="tx1"/>
                          </a:solidFill>
                          <a:effectLst/>
                          <a:latin typeface="Calibri" panose="020F0502020204030204" pitchFamily="34" charset="0"/>
                          <a:ea typeface="+mn-ea"/>
                          <a:cs typeface="+mn-cs"/>
                        </a:rPr>
                        <a:t>Ron  Andrade</a:t>
                      </a:r>
                    </a:p>
                    <a:p>
                      <a:pPr marL="0" algn="ctr" defTabSz="914400" rtl="0" eaLnBrk="1" fontAlgn="t" latinLnBrk="0" hangingPunct="1">
                        <a:spcAft>
                          <a:spcPts val="0"/>
                        </a:spcAft>
                      </a:pPr>
                      <a:r>
                        <a:rPr lang="en-US" sz="1200" b="0" kern="1200" dirty="0">
                          <a:solidFill>
                            <a:schemeClr val="tx1"/>
                          </a:solidFill>
                          <a:effectLst/>
                          <a:latin typeface="Calibri" panose="020F0502020204030204" pitchFamily="34" charset="0"/>
                          <a:ea typeface="+mn-ea"/>
                          <a:cs typeface="+mn-cs"/>
                        </a:rPr>
                        <a:t>Bob Haick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tc>
                  <a:txBody>
                    <a:bodyPr/>
                    <a:lstStyle/>
                    <a:p>
                      <a:pPr marL="0" algn="ctr" defTabSz="914400" rtl="0" eaLnBrk="1" fontAlgn="t" latinLnBrk="0" hangingPunct="1">
                        <a:spcAft>
                          <a:spcPts val="600"/>
                        </a:spcAft>
                      </a:pPr>
                      <a:r>
                        <a:rPr lang="en-US" sz="1200" b="0" kern="1200" dirty="0">
                          <a:solidFill>
                            <a:schemeClr val="tx1"/>
                          </a:solidFill>
                          <a:effectLst/>
                          <a:latin typeface="Calibri" panose="020F0502020204030204" pitchFamily="34" charset="0"/>
                          <a:ea typeface="+mn-ea"/>
                          <a:cs typeface="+mn-cs"/>
                        </a:rPr>
                        <a:t>IPC and SSPC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alpha val="30196"/>
                      </a:srgbClr>
                    </a:solidFill>
                  </a:tcPr>
                </a:tc>
                <a:extLst>
                  <a:ext uri="{0D108BD9-81ED-4DB2-BD59-A6C34878D82A}">
                    <a16:rowId xmlns:a16="http://schemas.microsoft.com/office/drawing/2014/main" val="857867905"/>
                  </a:ext>
                </a:extLst>
              </a:tr>
              <a:tr h="863724">
                <a:tc>
                  <a:txBody>
                    <a:bodyPr/>
                    <a:lstStyle/>
                    <a:p>
                      <a:pPr algn="ctr" rtl="0" fontAlgn="t">
                        <a:spcAft>
                          <a:spcPts val="600"/>
                        </a:spcAft>
                      </a:pPr>
                      <a:r>
                        <a:rPr lang="en-US" sz="1200" b="0" dirty="0">
                          <a:effectLst/>
                          <a:latin typeface="Calibri" panose="020F0502020204030204" pitchFamily="34" charset="0"/>
                        </a:rPr>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spcAft>
                          <a:spcPts val="600"/>
                        </a:spcAft>
                      </a:pPr>
                      <a:r>
                        <a:rPr lang="en-US" sz="1200" b="0">
                          <a:effectLst/>
                          <a:latin typeface="Calibri" panose="020F0502020204030204" pitchFamily="34" charset="0"/>
                        </a:rPr>
                        <a:t>Double the number of alumni connected to Cañada’s Alumni Organization by 2027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spcAft>
                          <a:spcPts val="600"/>
                        </a:spcAft>
                      </a:pPr>
                      <a:r>
                        <a:rPr lang="en-US" sz="1200" b="0" dirty="0">
                          <a:effectLst/>
                          <a:latin typeface="Calibri" panose="020F0502020204030204" pitchFamily="34" charset="0"/>
                        </a:rPr>
                        <a:t>Strengthen the emerging Cañada College alumni organization by doubling the number of alumni connected to it by 2027, as well as involving more of them in campus activities that strengthen the campus as a center of community life, provide career exploration for existing students, and develop new resources and connections for the College.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Aft>
                          <a:spcPts val="600"/>
                        </a:spcAft>
                      </a:pPr>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Aft>
                          <a:spcPts val="0"/>
                        </a:spcAft>
                      </a:pPr>
                      <a:r>
                        <a:rPr lang="en-US" sz="1200" b="0" dirty="0">
                          <a:effectLst/>
                          <a:latin typeface="Calibri" panose="020F0502020204030204" pitchFamily="34" charset="0"/>
                        </a:rPr>
                        <a:t>Megan Rodriguez Antone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Aft>
                          <a:spcPts val="600"/>
                        </a:spcAft>
                      </a:pPr>
                      <a:r>
                        <a:rPr lang="en-US" sz="1200" b="0" dirty="0">
                          <a:effectLst/>
                          <a:latin typeface="Calibri" panose="020F0502020204030204" pitchFamily="34" charset="0"/>
                        </a:rPr>
                        <a:t>Office of the President and the SMCCCD Foundation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071883"/>
                  </a:ext>
                </a:extLst>
              </a:tr>
            </a:tbl>
          </a:graphicData>
        </a:graphic>
      </p:graphicFrame>
    </p:spTree>
    <p:extLst>
      <p:ext uri="{BB962C8B-B14F-4D97-AF65-F5344CB8AC3E}">
        <p14:creationId xmlns:p14="http://schemas.microsoft.com/office/powerpoint/2010/main" val="299707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87DB9-8BFC-4DD1-89A8-FCBAA7AE0B13}"/>
              </a:ext>
            </a:extLst>
          </p:cNvPr>
          <p:cNvSpPr>
            <a:spLocks noGrp="1"/>
          </p:cNvSpPr>
          <p:nvPr>
            <p:ph type="title"/>
          </p:nvPr>
        </p:nvSpPr>
        <p:spPr/>
        <p:txBody>
          <a:bodyPr>
            <a:normAutofit/>
          </a:bodyPr>
          <a:lstStyle/>
          <a:p>
            <a:pPr algn="ctr"/>
            <a:r>
              <a:rPr lang="en-US" sz="3200" dirty="0">
                <a:solidFill>
                  <a:schemeClr val="bg1"/>
                </a:solidFill>
                <a:latin typeface="Franklin Gothic Book" panose="020B0503020102020204" pitchFamily="34" charset="0"/>
              </a:rPr>
              <a:t>EMP Goal 4: Accessible Infrastructure and Innovation</a:t>
            </a:r>
            <a:br>
              <a:rPr lang="en-US" sz="4000" dirty="0">
                <a:solidFill>
                  <a:schemeClr val="bg1"/>
                </a:solidFill>
                <a:latin typeface="Franklin Gothic Book" panose="020B0503020102020204" pitchFamily="34" charset="0"/>
              </a:rPr>
            </a:br>
            <a:r>
              <a:rPr lang="en-US" sz="4000" dirty="0">
                <a:solidFill>
                  <a:schemeClr val="bg1"/>
                </a:solidFill>
                <a:latin typeface="Franklin Gothic Book" panose="020B0503020102020204" pitchFamily="34" charset="0"/>
              </a:rPr>
              <a:t>Priorities for 2024-25</a:t>
            </a:r>
          </a:p>
        </p:txBody>
      </p:sp>
      <p:graphicFrame>
        <p:nvGraphicFramePr>
          <p:cNvPr id="2" name="Table 1">
            <a:extLst>
              <a:ext uri="{FF2B5EF4-FFF2-40B4-BE49-F238E27FC236}">
                <a16:creationId xmlns:a16="http://schemas.microsoft.com/office/drawing/2014/main" id="{62122DF6-DE42-4239-8320-9ECFAA186373}"/>
              </a:ext>
            </a:extLst>
          </p:cNvPr>
          <p:cNvGraphicFramePr>
            <a:graphicFrameLocks noGrp="1"/>
          </p:cNvGraphicFramePr>
          <p:nvPr>
            <p:extLst/>
          </p:nvPr>
        </p:nvGraphicFramePr>
        <p:xfrm>
          <a:off x="838199" y="1822312"/>
          <a:ext cx="10685585" cy="4993521"/>
        </p:xfrm>
        <a:graphic>
          <a:graphicData uri="http://schemas.openxmlformats.org/drawingml/2006/table">
            <a:tbl>
              <a:tblPr/>
              <a:tblGrid>
                <a:gridCol w="1118257">
                  <a:extLst>
                    <a:ext uri="{9D8B030D-6E8A-4147-A177-3AD203B41FA5}">
                      <a16:colId xmlns:a16="http://schemas.microsoft.com/office/drawing/2014/main" val="2119261938"/>
                    </a:ext>
                  </a:extLst>
                </a:gridCol>
                <a:gridCol w="2405952">
                  <a:extLst>
                    <a:ext uri="{9D8B030D-6E8A-4147-A177-3AD203B41FA5}">
                      <a16:colId xmlns:a16="http://schemas.microsoft.com/office/drawing/2014/main" val="2323400606"/>
                    </a:ext>
                  </a:extLst>
                </a:gridCol>
                <a:gridCol w="3195163">
                  <a:extLst>
                    <a:ext uri="{9D8B030D-6E8A-4147-A177-3AD203B41FA5}">
                      <a16:colId xmlns:a16="http://schemas.microsoft.com/office/drawing/2014/main" val="2307541835"/>
                    </a:ext>
                  </a:extLst>
                </a:gridCol>
                <a:gridCol w="1222872">
                  <a:extLst>
                    <a:ext uri="{9D8B030D-6E8A-4147-A177-3AD203B41FA5}">
                      <a16:colId xmlns:a16="http://schemas.microsoft.com/office/drawing/2014/main" val="3975527218"/>
                    </a:ext>
                  </a:extLst>
                </a:gridCol>
                <a:gridCol w="1478240">
                  <a:extLst>
                    <a:ext uri="{9D8B030D-6E8A-4147-A177-3AD203B41FA5}">
                      <a16:colId xmlns:a16="http://schemas.microsoft.com/office/drawing/2014/main" val="3032423246"/>
                    </a:ext>
                  </a:extLst>
                </a:gridCol>
                <a:gridCol w="1265101">
                  <a:extLst>
                    <a:ext uri="{9D8B030D-6E8A-4147-A177-3AD203B41FA5}">
                      <a16:colId xmlns:a16="http://schemas.microsoft.com/office/drawing/2014/main" val="1515628135"/>
                    </a:ext>
                  </a:extLst>
                </a:gridCol>
              </a:tblGrid>
              <a:tr h="740134">
                <a:tc>
                  <a:txBody>
                    <a:bodyPr/>
                    <a:lstStyle/>
                    <a:p>
                      <a:pPr algn="ctr" rtl="0" fontAlgn="ctr"/>
                      <a:r>
                        <a:rPr lang="en-US" sz="1400" b="1" dirty="0">
                          <a:effectLst/>
                          <a:latin typeface="Calibri" panose="020F0502020204030204" pitchFamily="34" charset="0"/>
                        </a:rPr>
                        <a:t>EMP</a:t>
                      </a:r>
                    </a:p>
                    <a:p>
                      <a:pPr algn="ctr" rtl="0" fontAlgn="ctr"/>
                      <a:r>
                        <a:rPr lang="en-US" sz="1400" b="1" dirty="0">
                          <a:effectLst/>
                          <a:latin typeface="Calibri" panose="020F0502020204030204" pitchFamily="34" charset="0"/>
                        </a:rPr>
                        <a:t>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tc>
                  <a:txBody>
                    <a:bodyPr/>
                    <a:lstStyle/>
                    <a:p>
                      <a:pPr algn="ctr" rtl="0" fontAlgn="ctr"/>
                      <a:r>
                        <a:rPr lang="en-US" sz="1400" b="1" dirty="0">
                          <a:effectLst/>
                          <a:latin typeface="Calibri" panose="020F0502020204030204" pitchFamily="34" charset="0"/>
                        </a:rPr>
                        <a:t>Strategic Initiative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tc>
                  <a:txBody>
                    <a:bodyPr/>
                    <a:lstStyle/>
                    <a:p>
                      <a:pPr algn="ctr" rtl="0" fontAlgn="ctr"/>
                      <a:r>
                        <a:rPr lang="en-US" sz="1400" b="1">
                          <a:effectLst/>
                          <a:latin typeface="Calibri" panose="020F0502020204030204" pitchFamily="34" charset="0"/>
                        </a:rPr>
                        <a:t>Strategic Initiative - full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tc>
                  <a:txBody>
                    <a:bodyPr/>
                    <a:lstStyle/>
                    <a:p>
                      <a:pPr algn="ctr" rtl="0" fontAlgn="ctr"/>
                      <a:r>
                        <a:rPr lang="en-US" sz="1400" b="1" dirty="0">
                          <a:effectLst/>
                          <a:latin typeface="Calibri" panose="020F0502020204030204" pitchFamily="34" charset="0"/>
                        </a:rPr>
                        <a:t>Status as of </a:t>
                      </a:r>
                    </a:p>
                    <a:p>
                      <a:pPr algn="ctr" rtl="0" fontAlgn="ctr"/>
                      <a:r>
                        <a:rPr lang="en-US" sz="1400" b="1" dirty="0">
                          <a:effectLst/>
                          <a:latin typeface="Calibri" panose="020F0502020204030204" pitchFamily="34" charset="0"/>
                        </a:rPr>
                        <a:t>Summer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tc>
                  <a:txBody>
                    <a:bodyPr/>
                    <a:lstStyle/>
                    <a:p>
                      <a:pPr algn="ctr" rtl="0" fontAlgn="ctr"/>
                      <a:r>
                        <a:rPr lang="en-US" sz="1400" b="1">
                          <a:effectLst/>
                          <a:latin typeface="Calibri" panose="020F0502020204030204" pitchFamily="34" charset="0"/>
                        </a:rPr>
                        <a:t>Lead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tc>
                  <a:txBody>
                    <a:bodyPr/>
                    <a:lstStyle/>
                    <a:p>
                      <a:pPr algn="ctr" rtl="0" fontAlgn="ctr"/>
                      <a:r>
                        <a:rPr lang="en-US" sz="1400" b="1" dirty="0">
                          <a:effectLst/>
                          <a:latin typeface="Calibri" panose="020F0502020204030204" pitchFamily="34" charset="0"/>
                        </a:rPr>
                        <a:t>Lead Committee, Council, Senate or operational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8DC"/>
                    </a:solidFill>
                  </a:tcPr>
                </a:tc>
                <a:extLst>
                  <a:ext uri="{0D108BD9-81ED-4DB2-BD59-A6C34878D82A}">
                    <a16:rowId xmlns:a16="http://schemas.microsoft.com/office/drawing/2014/main" val="2075099494"/>
                  </a:ext>
                </a:extLst>
              </a:tr>
              <a:tr h="585601">
                <a:tc>
                  <a:txBody>
                    <a:bodyPr/>
                    <a:lstStyle/>
                    <a:p>
                      <a:pPr algn="ctr" rtl="0" fontAlgn="t"/>
                      <a:r>
                        <a:rPr lang="en-US" sz="1200" b="0" dirty="0">
                          <a:effectLst/>
                          <a:latin typeface="Calibri" panose="020F050202020403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Improve access to campus via public transit, rideshare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Improve access to campus via public transit, shuttles, and additional partners such as Lyft and Cruise.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Ludmila Prisecar</a:t>
                      </a:r>
                    </a:p>
                    <a:p>
                      <a:pPr algn="ctr" rtl="0" fontAlgn="t"/>
                      <a:r>
                        <a:rPr lang="en-US" sz="1200" b="0" dirty="0">
                          <a:effectLst/>
                          <a:latin typeface="Calibri" panose="020F0502020204030204" pitchFamily="34" charset="0"/>
                        </a:rPr>
                        <a:t>Adolfo Leiva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a:effectLst/>
                          <a:latin typeface="Calibri" panose="020F0502020204030204" pitchFamily="34" charset="0"/>
                        </a:rPr>
                        <a:t>Cabinet, ASCC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206120"/>
                  </a:ext>
                </a:extLst>
              </a:tr>
              <a:tr h="683201">
                <a:tc>
                  <a:txBody>
                    <a:bodyPr/>
                    <a:lstStyle/>
                    <a:p>
                      <a:pPr algn="ctr" rtl="0" fontAlgn="t"/>
                      <a:r>
                        <a:rPr lang="en-US" sz="1200" b="0">
                          <a:effectLst/>
                          <a:latin typeface="Calibri" panose="020F050202020403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Build student housing and a Childcare 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Build student housing on campus, as well as a Childcare Center to serve students with 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Focus on the CDC with Chialin Hsieh and Alex Kramer as leads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a:effectLst/>
                          <a:latin typeface="Calibri" panose="020F0502020204030204" pitchFamily="34" charset="0"/>
                        </a:rPr>
                        <a:t>PBC and a CDC Implementation Task Force (to be named)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760633"/>
                  </a:ext>
                </a:extLst>
              </a:tr>
              <a:tr h="976001">
                <a:tc>
                  <a:txBody>
                    <a:bodyPr/>
                    <a:lstStyle/>
                    <a:p>
                      <a:pPr algn="ctr" rtl="0" fontAlgn="t"/>
                      <a:r>
                        <a:rPr lang="en-US" sz="1200" b="0" dirty="0">
                          <a:effectLst/>
                          <a:latin typeface="Calibri" panose="020F0502020204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0" fontAlgn="t"/>
                      <a:r>
                        <a:rPr lang="en-US" sz="1200" b="0" dirty="0">
                          <a:effectLst/>
                          <a:latin typeface="Calibri" panose="020F0502020204030204" pitchFamily="34" charset="0"/>
                        </a:rPr>
                        <a:t>Create a hub for evening and weekend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0" fontAlgn="t"/>
                      <a:r>
                        <a:rPr lang="en-US" sz="1200" b="0" dirty="0">
                          <a:effectLst/>
                          <a:latin typeface="Calibri" panose="020F0502020204030204" pitchFamily="34" charset="0"/>
                        </a:rPr>
                        <a:t>Create a hub for evening and weekend students to support their social connections, access to nutritional food and beverages, as well as learning support services (an Evening One Stop).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200" b="0" dirty="0">
                          <a:effectLst/>
                          <a:latin typeface="Calibri" panose="020F050202020403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200" b="0" i="0" u="none" strike="noStrike" cap="none" dirty="0">
                          <a:solidFill>
                            <a:schemeClr val="tx1"/>
                          </a:solidFill>
                          <a:effectLst/>
                          <a:latin typeface="Calibri" panose="020F0502020204030204" pitchFamily="34" charset="0"/>
                          <a:ea typeface="+mn-ea"/>
                          <a:cs typeface="+mn-cs"/>
                          <a:sym typeface="Arial"/>
                        </a:rPr>
                        <a:t>Wissem Bennani</a:t>
                      </a:r>
                    </a:p>
                    <a:p>
                      <a:pPr algn="ctr" rtl="0" fontAlgn="t"/>
                      <a:r>
                        <a:rPr lang="en-US" sz="1200" b="0" i="0" u="none" strike="noStrike" cap="none" dirty="0">
                          <a:solidFill>
                            <a:schemeClr val="tx1"/>
                          </a:solidFill>
                          <a:effectLst/>
                          <a:latin typeface="Calibri" panose="020F0502020204030204" pitchFamily="34" charset="0"/>
                          <a:ea typeface="+mn-ea"/>
                          <a:cs typeface="+mn-cs"/>
                          <a:sym typeface="Arial"/>
                        </a:rPr>
                        <a:t>James Carranza </a:t>
                      </a:r>
                      <a:br>
                        <a:rPr lang="en-US" sz="1200" b="0" i="0" u="none" strike="noStrike" cap="none" dirty="0">
                          <a:solidFill>
                            <a:schemeClr val="tx1"/>
                          </a:solidFill>
                          <a:effectLst/>
                          <a:latin typeface="Calibri" panose="020F0502020204030204" pitchFamily="34" charset="0"/>
                          <a:ea typeface="+mn-ea"/>
                          <a:cs typeface="+mn-cs"/>
                          <a:sym typeface="Arial"/>
                        </a:rPr>
                      </a:br>
                      <a:r>
                        <a:rPr lang="en-US" sz="1200" b="0" i="0" u="none" strike="noStrike" cap="none" dirty="0">
                          <a:solidFill>
                            <a:schemeClr val="tx1"/>
                          </a:solidFill>
                          <a:effectLst/>
                          <a:latin typeface="Calibri" panose="020F0502020204030204" pitchFamily="34" charset="0"/>
                          <a:ea typeface="+mn-ea"/>
                          <a:cs typeface="+mn-cs"/>
                          <a:sym typeface="Arial"/>
                        </a:rPr>
                        <a:t>(combined with EMP 1.2: Build on CWA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r>
                        <a:rPr lang="en-US" sz="1200" b="0" dirty="0">
                          <a:effectLst/>
                          <a:latin typeface="Calibri" panose="020F0502020204030204" pitchFamily="34" charset="0"/>
                        </a:rPr>
                        <a:t>SSPC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99817075"/>
                  </a:ext>
                </a:extLst>
              </a:tr>
              <a:tr h="1366401">
                <a:tc>
                  <a:txBody>
                    <a:bodyPr/>
                    <a:lstStyle/>
                    <a:p>
                      <a:pPr algn="ctr" rtl="0" fontAlgn="t"/>
                      <a:r>
                        <a:rPr lang="en-US" sz="1200" b="0">
                          <a:effectLst/>
                          <a:latin typeface="Calibri" panose="020F0502020204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Update and implement sustainability initiatives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t"/>
                      <a:r>
                        <a:rPr lang="en-US" sz="1200" b="0" dirty="0">
                          <a:effectLst/>
                          <a:latin typeface="Calibri" panose="020F0502020204030204" pitchFamily="34" charset="0"/>
                        </a:rPr>
                        <a:t>Update and implement the College and District sustainability initiatives in response to climate change to reduce the environmental impact of campus-based activities while ensuring uninterrupted, quality instruction at all times.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Not Started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s-ES" sz="1200" b="0" dirty="0">
                          <a:effectLst/>
                          <a:latin typeface="Calibri" panose="020F0502020204030204" pitchFamily="34" charset="0"/>
                        </a:rPr>
                        <a:t>Ludmila Prisecar</a:t>
                      </a:r>
                    </a:p>
                    <a:p>
                      <a:pPr algn="ctr" rtl="0" fontAlgn="t"/>
                      <a:r>
                        <a:rPr lang="es-ES" sz="1200" b="0" dirty="0">
                          <a:effectLst/>
                          <a:latin typeface="Calibri" panose="020F0502020204030204" pitchFamily="34" charset="0"/>
                        </a:rPr>
                        <a:t>Susan Mahoney</a:t>
                      </a:r>
                    </a:p>
                    <a:p>
                      <a:pPr algn="ctr" rtl="0" fontAlgn="t"/>
                      <a:r>
                        <a:rPr lang="es-ES" sz="1200" b="0" dirty="0">
                          <a:effectLst/>
                          <a:latin typeface="Calibri" panose="020F0502020204030204" pitchFamily="34" charset="0"/>
                        </a:rPr>
                        <a:t>Karen Pinkham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r>
                        <a:rPr lang="en-US" sz="1200" b="0" dirty="0">
                          <a:effectLst/>
                          <a:latin typeface="Calibri" panose="020F0502020204030204" pitchFamily="34" charset="0"/>
                        </a:rPr>
                        <a:t>Office of Administrative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7837819"/>
                  </a:ext>
                </a:extLst>
              </a:tr>
            </a:tbl>
          </a:graphicData>
        </a:graphic>
      </p:graphicFrame>
      <p:sp>
        <p:nvSpPr>
          <p:cNvPr id="5" name="Rectangle 4">
            <a:extLst>
              <a:ext uri="{FF2B5EF4-FFF2-40B4-BE49-F238E27FC236}">
                <a16:creationId xmlns:a16="http://schemas.microsoft.com/office/drawing/2014/main" id="{AC8CEC17-5B70-4AE2-B423-965977744963}"/>
              </a:ext>
            </a:extLst>
          </p:cNvPr>
          <p:cNvSpPr/>
          <p:nvPr/>
        </p:nvSpPr>
        <p:spPr>
          <a:xfrm>
            <a:off x="8823365" y="4476997"/>
            <a:ext cx="1401289" cy="92627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90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31806" y="1944306"/>
            <a:ext cx="22330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photo of Roz</a:t>
            </a:r>
          </a:p>
        </p:txBody>
      </p:sp>
      <p:sp>
        <p:nvSpPr>
          <p:cNvPr id="9" name="Rectangle 8">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0"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2024 Leadership Retreat:  Next Steps</a:t>
            </a:r>
          </a:p>
        </p:txBody>
      </p:sp>
      <p:sp>
        <p:nvSpPr>
          <p:cNvPr id="11"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extBox 4">
            <a:extLst>
              <a:ext uri="{FF2B5EF4-FFF2-40B4-BE49-F238E27FC236}">
                <a16:creationId xmlns:a16="http://schemas.microsoft.com/office/drawing/2014/main" id="{A4027D50-EA73-4CA5-93F0-59927DC33EDA}"/>
              </a:ext>
            </a:extLst>
          </p:cNvPr>
          <p:cNvSpPr txBox="1"/>
          <p:nvPr/>
        </p:nvSpPr>
        <p:spPr>
          <a:xfrm>
            <a:off x="335425" y="1385480"/>
            <a:ext cx="6259463" cy="1200329"/>
          </a:xfrm>
          <a:prstGeom prst="rect">
            <a:avLst/>
          </a:prstGeom>
          <a:noFill/>
        </p:spPr>
        <p:txBody>
          <a:bodyPr wrap="square" rtlCol="0">
            <a:spAutoFit/>
          </a:bodyPr>
          <a:lstStyle/>
          <a:p>
            <a:pPr>
              <a:spcAft>
                <a:spcPts val="1200"/>
              </a:spcAft>
            </a:pPr>
            <a:r>
              <a:rPr lang="en-US" sz="2400" dirty="0">
                <a:solidFill>
                  <a:schemeClr val="accent6">
                    <a:lumMod val="60000"/>
                    <a:lumOff val="40000"/>
                  </a:schemeClr>
                </a:solidFill>
                <a:latin typeface="Franklin Gothic Book" panose="020B0503020102020204" pitchFamily="34" charset="0"/>
              </a:rPr>
              <a:t>The Planning &amp; Budgeting Council will review and approve our next steps for operationalizing the proposed EMP priorities for this year.</a:t>
            </a:r>
          </a:p>
        </p:txBody>
      </p:sp>
      <p:sp>
        <p:nvSpPr>
          <p:cNvPr id="4" name="TextBox 3">
            <a:extLst>
              <a:ext uri="{FF2B5EF4-FFF2-40B4-BE49-F238E27FC236}">
                <a16:creationId xmlns:a16="http://schemas.microsoft.com/office/drawing/2014/main" id="{E387410B-2104-470C-98AE-96535966F201}"/>
              </a:ext>
            </a:extLst>
          </p:cNvPr>
          <p:cNvSpPr txBox="1"/>
          <p:nvPr/>
        </p:nvSpPr>
        <p:spPr>
          <a:xfrm>
            <a:off x="6896099" y="4722695"/>
            <a:ext cx="5403775" cy="1015663"/>
          </a:xfrm>
          <a:prstGeom prst="rect">
            <a:avLst/>
          </a:prstGeom>
          <a:noFill/>
        </p:spPr>
        <p:txBody>
          <a:bodyPr wrap="square" rtlCol="0">
            <a:spAutoFit/>
          </a:bodyPr>
          <a:lstStyle/>
          <a:p>
            <a:pPr>
              <a:spcAft>
                <a:spcPts val="1200"/>
              </a:spcAft>
            </a:pPr>
            <a:r>
              <a:rPr lang="en-US" sz="2000" dirty="0">
                <a:solidFill>
                  <a:schemeClr val="accent6">
                    <a:lumMod val="60000"/>
                    <a:lumOff val="40000"/>
                  </a:schemeClr>
                </a:solidFill>
                <a:latin typeface="Franklin Gothic Book" panose="020B0503020102020204" pitchFamily="34" charset="0"/>
              </a:rPr>
              <a:t>Responsible individuals and College Councils, Senates, Committees and operational groups will move to action and report back to PBC.</a:t>
            </a:r>
            <a:endParaRPr lang="en-US" sz="1400" dirty="0">
              <a:solidFill>
                <a:schemeClr val="accent6">
                  <a:lumMod val="60000"/>
                  <a:lumOff val="40000"/>
                </a:schemeClr>
              </a:solidFill>
            </a:endParaRPr>
          </a:p>
        </p:txBody>
      </p:sp>
      <p:sp>
        <p:nvSpPr>
          <p:cNvPr id="8" name="Rectangle 7">
            <a:extLst>
              <a:ext uri="{FF2B5EF4-FFF2-40B4-BE49-F238E27FC236}">
                <a16:creationId xmlns:a16="http://schemas.microsoft.com/office/drawing/2014/main" id="{5821766F-A13A-456F-B3E2-37D887486F28}"/>
              </a:ext>
            </a:extLst>
          </p:cNvPr>
          <p:cNvSpPr/>
          <p:nvPr/>
        </p:nvSpPr>
        <p:spPr>
          <a:xfrm>
            <a:off x="524154" y="5936103"/>
            <a:ext cx="11458296" cy="523220"/>
          </a:xfrm>
          <a:prstGeom prst="rect">
            <a:avLst/>
          </a:prstGeom>
        </p:spPr>
        <p:txBody>
          <a:bodyPr wrap="square">
            <a:spAutoFit/>
          </a:bodyPr>
          <a:lstStyle/>
          <a:p>
            <a:r>
              <a:rPr lang="en-US" sz="2800" dirty="0">
                <a:latin typeface="Franklin Gothic Book" panose="020B0503020102020204" pitchFamily="34" charset="0"/>
              </a:rPr>
              <a:t>Moving to action – see the </a:t>
            </a:r>
            <a:r>
              <a:rPr lang="en-US" sz="2800" dirty="0">
                <a:latin typeface="Franklin Gothic Book" panose="020B0503020102020204" pitchFamily="34" charset="0"/>
                <a:hlinkClick r:id="rId2"/>
              </a:rPr>
              <a:t>Cañada Collaborates </a:t>
            </a:r>
            <a:r>
              <a:rPr lang="en-US" sz="2800" dirty="0">
                <a:latin typeface="Franklin Gothic Book" panose="020B0503020102020204" pitchFamily="34" charset="0"/>
              </a:rPr>
              <a:t>website for more details</a:t>
            </a:r>
          </a:p>
        </p:txBody>
      </p:sp>
      <p:pic>
        <p:nvPicPr>
          <p:cNvPr id="3" name="Picture 2">
            <a:extLst>
              <a:ext uri="{FF2B5EF4-FFF2-40B4-BE49-F238E27FC236}">
                <a16:creationId xmlns:a16="http://schemas.microsoft.com/office/drawing/2014/main" id="{FE91070B-AC54-41E8-9817-EC9C00AD6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0" t="35556" r="6113" b="18611"/>
          <a:stretch/>
        </p:blipFill>
        <p:spPr>
          <a:xfrm>
            <a:off x="-226216" y="2857981"/>
            <a:ext cx="6934201" cy="2682633"/>
          </a:xfrm>
          <a:prstGeom prst="rect">
            <a:avLst/>
          </a:prstGeom>
        </p:spPr>
      </p:pic>
      <p:pic>
        <p:nvPicPr>
          <p:cNvPr id="13" name="Picture 12">
            <a:extLst>
              <a:ext uri="{FF2B5EF4-FFF2-40B4-BE49-F238E27FC236}">
                <a16:creationId xmlns:a16="http://schemas.microsoft.com/office/drawing/2014/main" id="{BFED0BE3-A4BF-4FC4-B2C4-9DFCA72352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06" r="3542" b="4710"/>
          <a:stretch/>
        </p:blipFill>
        <p:spPr>
          <a:xfrm>
            <a:off x="6557971" y="1067621"/>
            <a:ext cx="5634029" cy="3587056"/>
          </a:xfrm>
          <a:prstGeom prst="rect">
            <a:avLst/>
          </a:prstGeom>
        </p:spPr>
      </p:pic>
    </p:spTree>
    <p:extLst>
      <p:ext uri="{BB962C8B-B14F-4D97-AF65-F5344CB8AC3E}">
        <p14:creationId xmlns:p14="http://schemas.microsoft.com/office/powerpoint/2010/main" val="54026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067AE-FAC4-4FC9-A319-07466A1B7165}"/>
              </a:ext>
            </a:extLst>
          </p:cNvPr>
          <p:cNvSpPr>
            <a:spLocks noGrp="1"/>
          </p:cNvSpPr>
          <p:nvPr>
            <p:ph type="title"/>
          </p:nvPr>
        </p:nvSpPr>
        <p:spPr/>
        <p:txBody>
          <a:bodyPr>
            <a:normAutofit fontScale="90000"/>
          </a:bodyPr>
          <a:lstStyle/>
          <a:p>
            <a:r>
              <a:rPr lang="en-US" dirty="0"/>
              <a:t>All materials, slides, and notes from the College Leadership Retreat on August 8, 2024 are available at:</a:t>
            </a:r>
          </a:p>
        </p:txBody>
      </p:sp>
      <p:sp>
        <p:nvSpPr>
          <p:cNvPr id="4" name="Text Placeholder 3">
            <a:extLst>
              <a:ext uri="{FF2B5EF4-FFF2-40B4-BE49-F238E27FC236}">
                <a16:creationId xmlns:a16="http://schemas.microsoft.com/office/drawing/2014/main" id="{0B090C79-4B59-47D6-A102-3CBA6C08DD8F}"/>
              </a:ext>
            </a:extLst>
          </p:cNvPr>
          <p:cNvSpPr>
            <a:spLocks noGrp="1"/>
          </p:cNvSpPr>
          <p:nvPr>
            <p:ph type="body" idx="1"/>
          </p:nvPr>
        </p:nvSpPr>
        <p:spPr/>
        <p:txBody>
          <a:bodyPr/>
          <a:lstStyle/>
          <a:p>
            <a:r>
              <a:rPr lang="en-US" dirty="0">
                <a:hlinkClick r:id="rId2"/>
              </a:rPr>
              <a:t>https://canadacollege.edu/plans/leadership-retreat.php</a:t>
            </a:r>
            <a:endParaRPr lang="en-US" dirty="0"/>
          </a:p>
          <a:p>
            <a:endParaRPr lang="en-US" dirty="0"/>
          </a:p>
        </p:txBody>
      </p:sp>
      <p:sp>
        <p:nvSpPr>
          <p:cNvPr id="2" name="Slide Number Placeholder 1">
            <a:extLst>
              <a:ext uri="{FF2B5EF4-FFF2-40B4-BE49-F238E27FC236}">
                <a16:creationId xmlns:a16="http://schemas.microsoft.com/office/drawing/2014/main" id="{BBDA7604-80D1-4CC2-AD42-D94D04861D0A}"/>
              </a:ext>
            </a:extLst>
          </p:cNvPr>
          <p:cNvSpPr>
            <a:spLocks noGrp="1"/>
          </p:cNvSpPr>
          <p:nvPr>
            <p:ph type="sldNum" sz="quarter" idx="12"/>
          </p:nvPr>
        </p:nvSpPr>
        <p:spPr/>
        <p:txBody>
          <a:bodyPr/>
          <a:lstStyle/>
          <a:p>
            <a:fld id="{6CBFEEA3-8C1D-497F-9E1F-962111B3BC91}" type="slidenum">
              <a:rPr lang="en-US" smtClean="0"/>
              <a:t>8</a:t>
            </a:fld>
            <a:endParaRPr lang="en-US"/>
          </a:p>
        </p:txBody>
      </p:sp>
    </p:spTree>
    <p:extLst>
      <p:ext uri="{BB962C8B-B14F-4D97-AF65-F5344CB8AC3E}">
        <p14:creationId xmlns:p14="http://schemas.microsoft.com/office/powerpoint/2010/main" val="301238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8" ma:contentTypeDescription="Create a new document." ma:contentTypeScope="" ma:versionID="d4bb8c2641764e3ca70261afe1b33a53">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9959290da7346403855fa006fec8fe7c"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3AB8C-F7BF-484C-B613-5C3A4D7A64C2}">
  <ds:schemaRefs>
    <ds:schemaRef ds:uri="http://schemas.microsoft.com/sharepoint/v3/contenttype/forms"/>
  </ds:schemaRefs>
</ds:datastoreItem>
</file>

<file path=customXml/itemProps2.xml><?xml version="1.0" encoding="utf-8"?>
<ds:datastoreItem xmlns:ds="http://schemas.openxmlformats.org/officeDocument/2006/customXml" ds:itemID="{19DE4525-FEA8-4104-ABA3-7386C48711D5}">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2bc55ecc-363e-43e9-bfac-4ba2e86f45ee"/>
    <ds:schemaRef ds:uri="http://schemas.microsoft.com/office/infopath/2007/PartnerControls"/>
    <ds:schemaRef ds:uri="http://www.w3.org/XML/1998/namespace"/>
    <ds:schemaRef ds:uri="bb5bbb0b-6c89-44d7-be61-0adfe653f983"/>
    <ds:schemaRef ds:uri="http://schemas.microsoft.com/office/2006/metadata/properties"/>
  </ds:schemaRefs>
</ds:datastoreItem>
</file>

<file path=customXml/itemProps3.xml><?xml version="1.0" encoding="utf-8"?>
<ds:datastoreItem xmlns:ds="http://schemas.openxmlformats.org/officeDocument/2006/customXml" ds:itemID="{2A62AE9F-EAB0-44B0-AD50-10B46C899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697</TotalTime>
  <Words>1387</Words>
  <Application>Microsoft Office PowerPoint</Application>
  <PresentationFormat>Widescreen</PresentationFormat>
  <Paragraphs>150</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Franklin Gothic Book</vt:lpstr>
      <vt:lpstr>Wingdings</vt:lpstr>
      <vt:lpstr>Office Theme</vt:lpstr>
      <vt:lpstr>1_Office Theme</vt:lpstr>
      <vt:lpstr>Annual Plan (draft) for implementing the College’s  5-year Education Master Plan  2024-25  Presented to the Planning &amp; Budgeting Council on September 4, 2023 </vt:lpstr>
      <vt:lpstr>PowerPoint Presentation</vt:lpstr>
      <vt:lpstr>EMP Goal 1: Student Access, Success, and Completion Priorities for 2024-25</vt:lpstr>
      <vt:lpstr>EMP Goal 2: Equity-Minded and Antiracist College Culture Priorities for 2024-25</vt:lpstr>
      <vt:lpstr>EMP Goal 3: Community Connections Priorities for 2024-25</vt:lpstr>
      <vt:lpstr>EMP Goal 4: Accessible Infrastructure and Innovation Priorities for 2024-25</vt:lpstr>
      <vt:lpstr>PowerPoint Presentation</vt:lpstr>
      <vt:lpstr>All materials, slides, and notes from the College Leadership Retreat on August 8, 2024 are available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11, 2022</dc:title>
  <dc:creator>Engel, Karen</dc:creator>
  <cp:lastModifiedBy>Engel, Karen</cp:lastModifiedBy>
  <cp:revision>25</cp:revision>
  <dcterms:created xsi:type="dcterms:W3CDTF">2022-08-10T16:51:06Z</dcterms:created>
  <dcterms:modified xsi:type="dcterms:W3CDTF">2024-08-10T00:30:16Z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