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337" r:id="rId6"/>
    <p:sldId id="267" r:id="rId7"/>
    <p:sldId id="295" r:id="rId8"/>
    <p:sldId id="257" r:id="rId9"/>
    <p:sldId id="258" r:id="rId10"/>
    <p:sldId id="261" r:id="rId11"/>
    <p:sldId id="303" r:id="rId12"/>
    <p:sldId id="333" r:id="rId13"/>
    <p:sldId id="284" r:id="rId14"/>
    <p:sldId id="353" r:id="rId15"/>
    <p:sldId id="344" r:id="rId16"/>
    <p:sldId id="327" r:id="rId17"/>
    <p:sldId id="286" r:id="rId18"/>
    <p:sldId id="331" r:id="rId19"/>
    <p:sldId id="297" r:id="rId20"/>
    <p:sldId id="346" r:id="rId21"/>
    <p:sldId id="275" r:id="rId22"/>
    <p:sldId id="326" r:id="rId23"/>
    <p:sldId id="349" r:id="rId24"/>
    <p:sldId id="348" r:id="rId25"/>
    <p:sldId id="33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4"/>
    <a:srgbClr val="72312B"/>
    <a:srgbClr val="5882B1"/>
    <a:srgbClr val="AEB19A"/>
    <a:srgbClr val="8C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6" autoAdjust="0"/>
    <p:restoredTop sz="62078" autoAdjust="0"/>
  </p:normalViewPr>
  <p:slideViewPr>
    <p:cSldViewPr snapToGrid="0" snapToObjects="1">
      <p:cViewPr varScale="1">
        <p:scale>
          <a:sx n="76" d="100"/>
          <a:sy n="76" d="100"/>
        </p:scale>
        <p:origin x="1304" y="200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12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vargasi\Dropbox\Surveys\Fall%202020%20Student%20Survey\Fall%202020%20Student%20Survey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Surveys/Student%20Engagement%20Survey%20COVID%20fall%202020/SURVEY%20RESPONSE%20ANALYSIS%20MASTER%20coded%20and%20weighted%20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4443120956217"/>
          <c:y val="4.4561283479928833E-2"/>
          <c:w val="0.43683238844822747"/>
          <c:h val="0.843628490248202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Sheet1!$D$156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Sheet1!$B$157:$B$160</c:f>
              <c:strCache>
                <c:ptCount val="4"/>
                <c:pt idx="0">
                  <c:v>Skipped a meal or ate less because there wasn't enough money to buy food</c:v>
                </c:pt>
                <c:pt idx="1">
                  <c:v>Financial challenges paying my bills on time</c:v>
                </c:pt>
                <c:pt idx="2">
                  <c:v>Financial challenges paying my rent/housing on time</c:v>
                </c:pt>
                <c:pt idx="3">
                  <c:v>My emotional and/or mental health has interfered with my ability to succeed academically</c:v>
                </c:pt>
              </c:strCache>
            </c:strRef>
          </c:cat>
          <c:val>
            <c:numRef>
              <c:f>Sheet1!$D$157:$D$160</c:f>
              <c:numCache>
                <c:formatCode>0%</c:formatCode>
                <c:ptCount val="4"/>
                <c:pt idx="0">
                  <c:v>0.31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4-4262-8180-4336F6576A3B}"/>
            </c:ext>
          </c:extLst>
        </c:ser>
        <c:ser>
          <c:idx val="0"/>
          <c:order val="1"/>
          <c:tx>
            <c:strRef>
              <c:f>Sheet1!$C$156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Sheet1!$B$157:$B$160</c:f>
              <c:strCache>
                <c:ptCount val="4"/>
                <c:pt idx="0">
                  <c:v>Skipped a meal or ate less because there wasn't enough money to buy food</c:v>
                </c:pt>
                <c:pt idx="1">
                  <c:v>Financial challenges paying my bills on time</c:v>
                </c:pt>
                <c:pt idx="2">
                  <c:v>Financial challenges paying my rent/housing on time</c:v>
                </c:pt>
                <c:pt idx="3">
                  <c:v>My emotional and/or mental health has interfered with my ability to succeed academically</c:v>
                </c:pt>
              </c:strCache>
            </c:strRef>
          </c:cat>
          <c:val>
            <c:numRef>
              <c:f>Sheet1!$C$157:$C$160</c:f>
              <c:numCache>
                <c:formatCode>0%</c:formatCode>
                <c:ptCount val="4"/>
                <c:pt idx="0">
                  <c:v>0.29099999999999998</c:v>
                </c:pt>
                <c:pt idx="1">
                  <c:v>0.503</c:v>
                </c:pt>
                <c:pt idx="2">
                  <c:v>0.51600000000000001</c:v>
                </c:pt>
                <c:pt idx="3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4-4262-8180-4336F6576A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2981088"/>
        <c:axId val="1330287152"/>
      </c:barChart>
      <c:catAx>
        <c:axId val="156298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87152"/>
        <c:crosses val="autoZero"/>
        <c:auto val="1"/>
        <c:lblAlgn val="ctr"/>
        <c:lblOffset val="100"/>
        <c:noMultiLvlLbl val="0"/>
      </c:catAx>
      <c:valAx>
        <c:axId val="13302871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580324970185897"/>
          <c:y val="6.6445855020191472E-2"/>
          <c:w val="0.11306580902729792"/>
          <c:h val="0.1831337993589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'Connect w peers'!$AA$18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'Connect w peers'!$AB$17:$AC$17</c:f>
              <c:strCache>
                <c:ptCount val="2"/>
                <c:pt idx="0">
                  <c:v>Continuing Students</c:v>
                </c:pt>
                <c:pt idx="1">
                  <c:v>First-Time Students</c:v>
                </c:pt>
              </c:strCache>
            </c:strRef>
          </c:cat>
          <c:val>
            <c:numRef>
              <c:f>'Connect w peers'!$AB$18:$AC$18</c:f>
              <c:numCache>
                <c:formatCode>0%</c:formatCode>
                <c:ptCount val="2"/>
                <c:pt idx="0">
                  <c:v>0.42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E-44A9-8E7C-861BE186A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439631"/>
        <c:axId val="1935440047"/>
      </c:barChart>
      <c:catAx>
        <c:axId val="193543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40047"/>
        <c:crosses val="autoZero"/>
        <c:auto val="1"/>
        <c:lblAlgn val="ctr"/>
        <c:lblOffset val="100"/>
        <c:noMultiLvlLbl val="0"/>
      </c:catAx>
      <c:valAx>
        <c:axId val="1935440047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3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96511186642027"/>
          <c:y val="9.1091090681358622E-2"/>
          <c:w val="0.43433375131995777"/>
          <c:h val="0.8620042078377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8-482E-B719-5000262869A0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8-482E-B719-5000262869A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58-482E-B719-5000262869A0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58-482E-B719-5000262869A0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58-482E-B719-5000262869A0}"/>
              </c:ext>
            </c:extLst>
          </c:dPt>
          <c:dLbls>
            <c:dLbl>
              <c:idx val="0"/>
              <c:layout>
                <c:manualLayout>
                  <c:x val="-0.194626946937698"/>
                  <c:y val="0.14219073620787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0" i="0" u="none" strike="noStrike" kern="1200" baseline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8-482E-B719-5000262869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A107A3-BF8D-43B9-AFD9-6FE9C5BA4225}" type="CATEGORYNAME">
                      <a: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fld id="{A7257542-67AE-47B2-AB40-22060EE0618B}" type="VALUE">
                      <a:rPr lang="en-US" sz="20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58-482E-B719-5000262869A0}"/>
                </c:ext>
              </c:extLst>
            </c:dLbl>
            <c:dLbl>
              <c:idx val="2"/>
              <c:layout>
                <c:manualLayout>
                  <c:x val="0.17392088296924499"/>
                  <c:y val="0.17203998264471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8-482E-B719-5000262869A0}"/>
                </c:ext>
              </c:extLst>
            </c:dLbl>
            <c:dLbl>
              <c:idx val="4"/>
              <c:layout>
                <c:manualLayout>
                  <c:x val="9.9307897725794847E-2"/>
                  <c:y val="8.9677495194724795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07125640514319"/>
                      <c:h val="7.34347031069458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A58-482E-B719-500026286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Gender!$T$11:$T$15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  <c:pt idx="4">
                  <c:v>Very poor</c:v>
                </c:pt>
              </c:strCache>
            </c:strRef>
          </c:cat>
          <c:val>
            <c:numRef>
              <c:f>Gender!$U$11:$U$15</c:f>
              <c:numCache>
                <c:formatCode>0%</c:formatCode>
                <c:ptCount val="5"/>
                <c:pt idx="0">
                  <c:v>0.37512142270155097</c:v>
                </c:pt>
                <c:pt idx="1">
                  <c:v>0.35655807185457555</c:v>
                </c:pt>
                <c:pt idx="2">
                  <c:v>0.19159776493915548</c:v>
                </c:pt>
                <c:pt idx="3">
                  <c:v>5.6614137287940694E-2</c:v>
                </c:pt>
                <c:pt idx="4">
                  <c:v>2.0108603216777446E-2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58-482E-B719-5000262869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Full-Time 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(12 or more units District-wide)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'HW hours spent'!$M$43</c:f>
              <c:strCache>
                <c:ptCount val="1"/>
                <c:pt idx="0">
                  <c:v>1-5 hours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spent'!$N$43:$O$43</c:f>
              <c:numCache>
                <c:formatCode>0%</c:formatCode>
                <c:ptCount val="2"/>
                <c:pt idx="0">
                  <c:v>0.23</c:v>
                </c:pt>
                <c:pt idx="1">
                  <c:v>0.11159420289855075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B-0F4A-B8D4-C8A29172BB7E}"/>
            </c:ext>
          </c:extLst>
        </c:ser>
        <c:ser>
          <c:idx val="1"/>
          <c:order val="1"/>
          <c:tx>
            <c:strRef>
              <c:f>'HW hours spent'!$M$44</c:f>
              <c:strCache>
                <c:ptCount val="1"/>
                <c:pt idx="0">
                  <c:v>6-10 hours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spent'!$N$44:$O$44</c:f>
              <c:numCache>
                <c:formatCode>0%</c:formatCode>
                <c:ptCount val="2"/>
                <c:pt idx="0">
                  <c:v>0.30499999999999999</c:v>
                </c:pt>
                <c:pt idx="1">
                  <c:v>0.14202898550724646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B-0F4A-B8D4-C8A29172BB7E}"/>
            </c:ext>
          </c:extLst>
        </c:ser>
        <c:ser>
          <c:idx val="2"/>
          <c:order val="2"/>
          <c:tx>
            <c:strRef>
              <c:f>'HW hours spent'!$M$45</c:f>
              <c:strCache>
                <c:ptCount val="1"/>
                <c:pt idx="0">
                  <c:v>11-20 hours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spent'!$N$45:$O$45</c:f>
              <c:numCache>
                <c:formatCode>0%</c:formatCode>
                <c:ptCount val="2"/>
                <c:pt idx="0">
                  <c:v>0.28100000000000003</c:v>
                </c:pt>
                <c:pt idx="1">
                  <c:v>0.34028985507246395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B-0F4A-B8D4-C8A29172BB7E}"/>
            </c:ext>
          </c:extLst>
        </c:ser>
        <c:ser>
          <c:idx val="3"/>
          <c:order val="3"/>
          <c:tx>
            <c:strRef>
              <c:f>'HW hours spent'!$M$46</c:f>
              <c:strCache>
                <c:ptCount val="1"/>
                <c:pt idx="0">
                  <c:v>21-30 hours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spent'!$N$46:$O$46</c:f>
              <c:numCache>
                <c:formatCode>0%</c:formatCode>
                <c:ptCount val="2"/>
                <c:pt idx="0">
                  <c:v>0.13</c:v>
                </c:pt>
                <c:pt idx="1">
                  <c:v>0.233913043478261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B-0F4A-B8D4-C8A29172BB7E}"/>
            </c:ext>
          </c:extLst>
        </c:ser>
        <c:ser>
          <c:idx val="4"/>
          <c:order val="4"/>
          <c:tx>
            <c:strRef>
              <c:f>'HW hours spent'!$M$47</c:f>
              <c:strCache>
                <c:ptCount val="1"/>
                <c:pt idx="0">
                  <c:v>More than 30 hours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hours spent'!$N$42:$O$42</c:f>
              <c:strCache>
                <c:ptCount val="2"/>
                <c:pt idx="0">
                  <c:v>Spring 2019</c:v>
                </c:pt>
                <c:pt idx="1">
                  <c:v>Fall 2020 (COVID)</c:v>
                </c:pt>
              </c:strCache>
            </c:strRef>
          </c:cat>
          <c:val>
            <c:numRef>
              <c:f>'HW hours spent'!$N$47:$O$47</c:f>
              <c:numCache>
                <c:formatCode>0%</c:formatCode>
                <c:ptCount val="2"/>
                <c:pt idx="0">
                  <c:v>5.3999999999999999E-2</c:v>
                </c:pt>
                <c:pt idx="1">
                  <c:v>0.17391304347826098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B-0F4A-B8D4-C8A29172BB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0331327"/>
        <c:axId val="730330079"/>
      </c:barChart>
      <c:catAx>
        <c:axId val="73033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30079"/>
        <c:crosses val="autoZero"/>
        <c:auto val="1"/>
        <c:lblAlgn val="ctr"/>
        <c:lblOffset val="100"/>
        <c:noMultiLvlLbl val="0"/>
      </c:catAx>
      <c:valAx>
        <c:axId val="73033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33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E-4312-AF38-3A608AA41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32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E-4312-AF38-3A608AA41F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E-4312-AF38-3A608AA41F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91E-4312-AF38-3A608AA4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2008 (n=1017)</c:v>
                </c:pt>
                <c:pt idx="1">
                  <c:v>2012 (n=845)</c:v>
                </c:pt>
                <c:pt idx="2">
                  <c:v>2016 (n=1003)</c:v>
                </c:pt>
                <c:pt idx="3">
                  <c:v>2020 (n=986)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E-4312-AF38-3A608AA41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5015864"/>
        <c:axId val="835016184"/>
      </c:barChart>
      <c:catAx>
        <c:axId val="8350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016184"/>
        <c:crosses val="autoZero"/>
        <c:auto val="1"/>
        <c:lblAlgn val="ctr"/>
        <c:lblOffset val="100"/>
        <c:noMultiLvlLbl val="0"/>
      </c:catAx>
      <c:valAx>
        <c:axId val="8350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0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31987057861909"/>
          <c:y val="0.93858089079354445"/>
          <c:w val="0.38936014599233726"/>
          <c:h val="6.14191092064555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SMCCCD Course Outcomes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0.11343598069641658"/>
          <c:w val="0.83134470691163609"/>
          <c:h val="0.77916473644042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Sheet1!$I$18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Sheet1!$J$18:$N$18</c:f>
              <c:numCache>
                <c:formatCode>0.0%</c:formatCode>
                <c:ptCount val="5"/>
                <c:pt idx="0">
                  <c:v>0.747</c:v>
                </c:pt>
                <c:pt idx="1">
                  <c:v>0.73399999999999999</c:v>
                </c:pt>
                <c:pt idx="3">
                  <c:v>0.72299999999999998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3-41CD-9DD9-6A7666BE669F}"/>
            </c:ext>
          </c:extLst>
        </c:ser>
        <c:ser>
          <c:idx val="1"/>
          <c:order val="1"/>
          <c:tx>
            <c:strRef>
              <c:f>Sheet1!$I$19</c:f>
              <c:strCache>
                <c:ptCount val="1"/>
                <c:pt idx="0">
                  <c:v>Non-Success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Sheet1!$J$19:$N$19</c:f>
              <c:numCache>
                <c:formatCode>0.0%</c:formatCode>
                <c:ptCount val="5"/>
                <c:pt idx="0">
                  <c:v>0.11899999999999999</c:v>
                </c:pt>
                <c:pt idx="1">
                  <c:v>0.111</c:v>
                </c:pt>
                <c:pt idx="3">
                  <c:v>0.14299999999999999</c:v>
                </c:pt>
                <c:pt idx="4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3-41CD-9DD9-6A7666BE669F}"/>
            </c:ext>
          </c:extLst>
        </c:ser>
        <c:ser>
          <c:idx val="3"/>
          <c:order val="3"/>
          <c:tx>
            <c:strRef>
              <c:f>Sheet1!$I$20</c:f>
              <c:strCache>
                <c:ptCount val="1"/>
                <c:pt idx="0">
                  <c:v>Withdrawal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Sheet1!$J$20:$N$20</c:f>
              <c:numCache>
                <c:formatCode>0.0%</c:formatCode>
                <c:ptCount val="5"/>
                <c:pt idx="0">
                  <c:v>0.13200000000000001</c:v>
                </c:pt>
                <c:pt idx="1">
                  <c:v>5.5E-2</c:v>
                </c:pt>
                <c:pt idx="3">
                  <c:v>0.13300000000000001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3-41CD-9DD9-6A7666BE669F}"/>
            </c:ext>
          </c:extLst>
        </c:ser>
        <c:ser>
          <c:idx val="4"/>
          <c:order val="4"/>
          <c:tx>
            <c:strRef>
              <c:f>Sheet1!$I$21</c:f>
              <c:strCache>
                <c:ptCount val="1"/>
                <c:pt idx="0">
                  <c:v>Excused Withdrawal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231884057971015E-3"/>
                  <c:y val="-2.1191641899630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F1-453C-A370-F020E55737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5E85A7-18B6-41D1-B377-3AC26550244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F1-453C-A370-F020E55737CA}"/>
                </c:ext>
              </c:extLst>
            </c:dLbl>
            <c:dLbl>
              <c:idx val="3"/>
              <c:layout>
                <c:manualLayout>
                  <c:x val="2.4154589371980675E-3"/>
                  <c:y val="-2.1191641899630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D-2048-A813-2F8D213BE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F1-453C-A370-F020E5573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Sheet1!$J$17:$N$17</c:f>
              <c:strCache>
                <c:ptCount val="5"/>
                <c:pt idx="0">
                  <c:v>Spring 2019</c:v>
                </c:pt>
                <c:pt idx="1">
                  <c:v>Spring 2020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Sheet1!$J$21:$N$21</c:f>
              <c:numCache>
                <c:formatCode>0.0%</c:formatCode>
                <c:ptCount val="5"/>
                <c:pt idx="0">
                  <c:v>1E-3</c:v>
                </c:pt>
                <c:pt idx="1">
                  <c:v>0.1</c:v>
                </c:pt>
                <c:pt idx="3">
                  <c:v>1E-3</c:v>
                </c:pt>
                <c:pt idx="4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83-41CD-9DD9-6A7666BE6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1379840127"/>
        <c:axId val="203333406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Sheet1!$J$17:$N$17</c15:sqref>
                        </c15:formulaRef>
                      </c:ext>
                    </c:extLst>
                    <c:strCache>
                      <c:ptCount val="5"/>
                      <c:pt idx="0">
                        <c:v>Spring 2019</c:v>
                      </c:pt>
                      <c:pt idx="1">
                        <c:v>Spring 2020</c:v>
                      </c:pt>
                      <c:pt idx="3">
                        <c:v>Fall 2019</c:v>
                      </c:pt>
                      <c:pt idx="4">
                        <c:v>Fall 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883-41CD-9DD9-6A7666BE669F}"/>
                  </c:ext>
                </c:extLst>
              </c15:ser>
            </c15:filteredBarSeries>
          </c:ext>
        </c:extLst>
      </c:barChart>
      <c:catAx>
        <c:axId val="137984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334063"/>
        <c:crosses val="autoZero"/>
        <c:auto val="1"/>
        <c:lblAlgn val="ctr"/>
        <c:lblOffset val="100"/>
        <c:noMultiLvlLbl val="0"/>
      </c:catAx>
      <c:valAx>
        <c:axId val="20333340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4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272946859903384"/>
          <c:y val="0.18850945791738308"/>
          <c:w val="0.17200481189851269"/>
          <c:h val="0.550064106802537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SMCCCD Course Success Rates,  Fall 2019 &amp; Fall 2020</a:t>
            </a:r>
          </a:p>
        </c:rich>
      </c:tx>
      <c:layout>
        <c:manualLayout>
          <c:xMode val="edge"/>
          <c:yMode val="edge"/>
          <c:x val="0.2504074898246415"/>
          <c:y val="1.7467211214529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763703450112213E-2"/>
          <c:y val="0.11620227190892635"/>
          <c:w val="0.9339512723952984"/>
          <c:h val="0.68941720060965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ethnicity'!$F$37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ethnicity'!$E$38:$E$43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Filipino</c:v>
                </c:pt>
                <c:pt idx="3">
                  <c:v>Hispanic/Latinx</c:v>
                </c:pt>
                <c:pt idx="4">
                  <c:v>Multiraces</c:v>
                </c:pt>
                <c:pt idx="5">
                  <c:v>White</c:v>
                </c:pt>
              </c:strCache>
            </c:strRef>
          </c:cat>
          <c:val>
            <c:numRef>
              <c:f>'by ethnicity'!$F$38:$F$43</c:f>
              <c:numCache>
                <c:formatCode>0.0%</c:formatCode>
                <c:ptCount val="6"/>
                <c:pt idx="0">
                  <c:v>0.80100000000000005</c:v>
                </c:pt>
                <c:pt idx="1">
                  <c:v>0.61099999999999999</c:v>
                </c:pt>
                <c:pt idx="2">
                  <c:v>0.74399999999999999</c:v>
                </c:pt>
                <c:pt idx="3">
                  <c:v>0.65700000000000003</c:v>
                </c:pt>
                <c:pt idx="4">
                  <c:v>0.748</c:v>
                </c:pt>
                <c:pt idx="5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A-4445-A160-D3DD349AD22B}"/>
            </c:ext>
          </c:extLst>
        </c:ser>
        <c:ser>
          <c:idx val="1"/>
          <c:order val="1"/>
          <c:tx>
            <c:strRef>
              <c:f>'by ethnicity'!$G$37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ethnicity'!$E$38:$E$43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Filipino</c:v>
                </c:pt>
                <c:pt idx="3">
                  <c:v>Hispanic/Latinx</c:v>
                </c:pt>
                <c:pt idx="4">
                  <c:v>Multiraces</c:v>
                </c:pt>
                <c:pt idx="5">
                  <c:v>White</c:v>
                </c:pt>
              </c:strCache>
            </c:strRef>
          </c:cat>
          <c:val>
            <c:numRef>
              <c:f>'by ethnicity'!$G$38:$G$43</c:f>
              <c:numCache>
                <c:formatCode>0.0%</c:formatCode>
                <c:ptCount val="6"/>
                <c:pt idx="0">
                  <c:v>0.81799999999999995</c:v>
                </c:pt>
                <c:pt idx="1">
                  <c:v>0.60299999999999998</c:v>
                </c:pt>
                <c:pt idx="2">
                  <c:v>0.74399999999999999</c:v>
                </c:pt>
                <c:pt idx="3">
                  <c:v>0.65100000000000002</c:v>
                </c:pt>
                <c:pt idx="4">
                  <c:v>0.73399999999999999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A-4445-A160-D3DD349AD2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3869647"/>
        <c:axId val="315138655"/>
      </c:barChart>
      <c:catAx>
        <c:axId val="2033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38655"/>
        <c:crosses val="autoZero"/>
        <c:auto val="1"/>
        <c:lblAlgn val="ctr"/>
        <c:lblOffset val="100"/>
        <c:noMultiLvlLbl val="0"/>
      </c:catAx>
      <c:valAx>
        <c:axId val="31513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86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9038000684697"/>
          <c:y val="0.91189509068398955"/>
          <c:w val="0.26955837042108866"/>
          <c:h val="7.2444225770332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Faculty Feedback'!$A$49:$A$53</c:f>
              <c:strCache>
                <c:ptCount val="5"/>
                <c:pt idx="0">
                  <c:v>I have not received any of my assignments back yet</c:v>
                </c:pt>
                <c:pt idx="1">
                  <c:v>My assignments receive a score, but no instructor comments</c:v>
                </c:pt>
                <c:pt idx="2">
                  <c:v>I receive feedback on only a few assignments</c:v>
                </c:pt>
                <c:pt idx="3">
                  <c:v>Many of my assignments have feedback, but not all</c:v>
                </c:pt>
                <c:pt idx="4">
                  <c:v>I receive feedback on all assignments</c:v>
                </c:pt>
              </c:strCache>
            </c:strRef>
          </c:cat>
          <c:val>
            <c:numRef>
              <c:f>'Frequency of Faculty Feedback'!$B$49:$B$53</c:f>
              <c:numCache>
                <c:formatCode>0%</c:formatCode>
                <c:ptCount val="5"/>
                <c:pt idx="0">
                  <c:v>1.2356828509582996E-2</c:v>
                </c:pt>
                <c:pt idx="1">
                  <c:v>6.8521624449891794E-2</c:v>
                </c:pt>
                <c:pt idx="2">
                  <c:v>0.19108645479436354</c:v>
                </c:pt>
                <c:pt idx="3">
                  <c:v>0.40271506185581785</c:v>
                </c:pt>
                <c:pt idx="4">
                  <c:v>0.32532003039034391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A-45FD-B175-EAE1274BB4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9470671"/>
        <c:axId val="1839471503"/>
      </c:barChart>
      <c:catAx>
        <c:axId val="1839470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71503"/>
        <c:crosses val="autoZero"/>
        <c:auto val="1"/>
        <c:lblAlgn val="ctr"/>
        <c:lblOffset val="100"/>
        <c:noMultiLvlLbl val="0"/>
      </c:catAx>
      <c:valAx>
        <c:axId val="183947150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7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Sheet1!$M$10</c:f>
              <c:strCache>
                <c:ptCount val="1"/>
                <c:pt idx="0">
                  <c:v>1 or more times in an academic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Sheet1!$L$11:$L$14</c:f>
              <c:strCache>
                <c:ptCount val="4"/>
                <c:pt idx="0">
                  <c:v>Disability Resource Center</c:v>
                </c:pt>
                <c:pt idx="1">
                  <c:v>Tutoring (general)</c:v>
                </c:pt>
                <c:pt idx="2">
                  <c:v>Library</c:v>
                </c:pt>
                <c:pt idx="3">
                  <c:v>Academic Counseling</c:v>
                </c:pt>
              </c:strCache>
            </c:strRef>
          </c:cat>
          <c:val>
            <c:numRef>
              <c:f>Sheet1!$M$11:$M$14</c:f>
              <c:numCache>
                <c:formatCode>0%</c:formatCode>
                <c:ptCount val="4"/>
                <c:pt idx="0">
                  <c:v>0.14600000000000002</c:v>
                </c:pt>
                <c:pt idx="1">
                  <c:v>0.40600000000000003</c:v>
                </c:pt>
                <c:pt idx="2">
                  <c:v>0.67999999999999994</c:v>
                </c:pt>
                <c:pt idx="3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2-4559-9140-72D7E0E302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7728544"/>
        <c:axId val="1398875152"/>
      </c:barChart>
      <c:catAx>
        <c:axId val="76772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75152"/>
        <c:crosses val="autoZero"/>
        <c:auto val="1"/>
        <c:lblAlgn val="ctr"/>
        <c:lblOffset val="100"/>
        <c:noMultiLvlLbl val="0"/>
      </c:catAx>
      <c:valAx>
        <c:axId val="139887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 Services'!$G$136:$G$141</c:f>
              <c:strCache>
                <c:ptCount val="6"/>
                <c:pt idx="0">
                  <c:v>NetTutor</c:v>
                </c:pt>
                <c:pt idx="1">
                  <c:v>STEM Center Tutoring</c:v>
                </c:pt>
                <c:pt idx="2">
                  <c:v>Learning Center Tutoring</c:v>
                </c:pt>
                <c:pt idx="3">
                  <c:v>Disability Resource Center</c:v>
                </c:pt>
                <c:pt idx="4">
                  <c:v>Library</c:v>
                </c:pt>
                <c:pt idx="5">
                  <c:v>Academic Counseling</c:v>
                </c:pt>
              </c:strCache>
            </c:strRef>
          </c:cat>
          <c:val>
            <c:numRef>
              <c:f>'Access Services'!$H$136:$H$141</c:f>
              <c:numCache>
                <c:formatCode>0%</c:formatCode>
                <c:ptCount val="6"/>
                <c:pt idx="0">
                  <c:v>3.2664143491854529E-2</c:v>
                </c:pt>
                <c:pt idx="1">
                  <c:v>4.2043771597827878E-2</c:v>
                </c:pt>
                <c:pt idx="2">
                  <c:v>6.9935823597169655E-2</c:v>
                </c:pt>
                <c:pt idx="3">
                  <c:v>7.2075037024847771E-2</c:v>
                </c:pt>
                <c:pt idx="4">
                  <c:v>0.11568207997367122</c:v>
                </c:pt>
                <c:pt idx="5">
                  <c:v>0.2423893368438374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A88-8AD8-AA24BE7B3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5072640"/>
        <c:axId val="1778780976"/>
      </c:barChart>
      <c:catAx>
        <c:axId val="198507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780976"/>
        <c:crosses val="autoZero"/>
        <c:auto val="1"/>
        <c:lblAlgn val="ctr"/>
        <c:lblOffset val="100"/>
        <c:noMultiLvlLbl val="0"/>
      </c:catAx>
      <c:valAx>
        <c:axId val="17787809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0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44403791643288E-2"/>
          <c:y val="6.3092441521452894E-2"/>
          <c:w val="0.94254867853529523"/>
          <c:h val="0.78837739351314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Engagement!$K$17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Engagement!$L$17:$O$17</c:f>
              <c:numCache>
                <c:formatCode>0%</c:formatCode>
                <c:ptCount val="4"/>
                <c:pt idx="0">
                  <c:v>0.09</c:v>
                </c:pt>
                <c:pt idx="1">
                  <c:v>7.6999999999999999E-2</c:v>
                </c:pt>
                <c:pt idx="2">
                  <c:v>0.105</c:v>
                </c:pt>
                <c:pt idx="3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3-48F0-85B1-FF04912A4C92}"/>
            </c:ext>
          </c:extLst>
        </c:ser>
        <c:ser>
          <c:idx val="1"/>
          <c:order val="1"/>
          <c:tx>
            <c:strRef>
              <c:f>Engagement!$K$18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Engagement!$L$18:$O$18</c:f>
              <c:numCache>
                <c:formatCode>0%</c:formatCode>
                <c:ptCount val="4"/>
                <c:pt idx="0">
                  <c:v>0.193</c:v>
                </c:pt>
                <c:pt idx="1">
                  <c:v>0.214</c:v>
                </c:pt>
                <c:pt idx="2">
                  <c:v>0.224</c:v>
                </c:pt>
                <c:pt idx="3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3-48F0-85B1-FF04912A4C92}"/>
            </c:ext>
          </c:extLst>
        </c:ser>
        <c:ser>
          <c:idx val="2"/>
          <c:order val="2"/>
          <c:tx>
            <c:strRef>
              <c:f>Engagement!$K$19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Engagement!$L$19:$O$19</c:f>
              <c:numCache>
                <c:formatCode>0%</c:formatCode>
                <c:ptCount val="4"/>
                <c:pt idx="0">
                  <c:v>0.39900000000000002</c:v>
                </c:pt>
                <c:pt idx="1">
                  <c:v>0.39800000000000002</c:v>
                </c:pt>
                <c:pt idx="2">
                  <c:v>0.42499999999999999</c:v>
                </c:pt>
                <c:pt idx="3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3-48F0-85B1-FF04912A4C92}"/>
            </c:ext>
          </c:extLst>
        </c:ser>
        <c:ser>
          <c:idx val="3"/>
          <c:order val="3"/>
          <c:tx>
            <c:strRef>
              <c:f>Engagement!$K$20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Engagement!$L$20:$O$20</c:f>
              <c:numCache>
                <c:formatCode>0%</c:formatCode>
                <c:ptCount val="4"/>
                <c:pt idx="0">
                  <c:v>0.318</c:v>
                </c:pt>
                <c:pt idx="1">
                  <c:v>0.311</c:v>
                </c:pt>
                <c:pt idx="2">
                  <c:v>0.246</c:v>
                </c:pt>
                <c:pt idx="3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3-48F0-85B1-FF04912A4C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0594207"/>
        <c:axId val="841726495"/>
      </c:barChart>
      <c:catAx>
        <c:axId val="104059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726495"/>
        <c:crosses val="autoZero"/>
        <c:auto val="1"/>
        <c:lblAlgn val="ctr"/>
        <c:lblOffset val="100"/>
        <c:noMultiLvlLbl val="0"/>
      </c:catAx>
      <c:valAx>
        <c:axId val="841726495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4059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50771429499461E-2"/>
          <c:y val="3.8162394344127056E-2"/>
          <c:w val="0.70134622255647361"/>
          <c:h val="0.81662367349948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Engagement!$K$13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Engagement!$L$13:$O$13</c:f>
              <c:numCache>
                <c:formatCode>0%</c:formatCode>
                <c:ptCount val="4"/>
                <c:pt idx="0">
                  <c:v>0.20300000000000001</c:v>
                </c:pt>
                <c:pt idx="1">
                  <c:v>0.20300000000000001</c:v>
                </c:pt>
                <c:pt idx="2">
                  <c:v>0.20200000000000001</c:v>
                </c:pt>
                <c:pt idx="3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7-44B4-B689-F6CADD408CCB}"/>
            </c:ext>
          </c:extLst>
        </c:ser>
        <c:ser>
          <c:idx val="1"/>
          <c:order val="1"/>
          <c:tx>
            <c:strRef>
              <c:f>Engagement!$K$14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Engagement!$L$14:$O$14</c:f>
              <c:numCache>
                <c:formatCode>0%</c:formatCode>
                <c:ptCount val="4"/>
                <c:pt idx="0">
                  <c:v>0.35799999999999998</c:v>
                </c:pt>
                <c:pt idx="1">
                  <c:v>0.35899999999999999</c:v>
                </c:pt>
                <c:pt idx="2">
                  <c:v>0.41399999999999998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7-44B4-B689-F6CADD408CCB}"/>
            </c:ext>
          </c:extLst>
        </c:ser>
        <c:ser>
          <c:idx val="2"/>
          <c:order val="2"/>
          <c:tx>
            <c:strRef>
              <c:f>Engagement!$K$15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Engagement!$L$15:$O$15</c:f>
              <c:numCache>
                <c:formatCode>0%</c:formatCode>
                <c:ptCount val="4"/>
                <c:pt idx="0">
                  <c:v>0.33600000000000002</c:v>
                </c:pt>
                <c:pt idx="1">
                  <c:v>0.33900000000000002</c:v>
                </c:pt>
                <c:pt idx="2">
                  <c:v>0.309</c:v>
                </c:pt>
                <c:pt idx="3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7-44B4-B689-F6CADD408CCB}"/>
            </c:ext>
          </c:extLst>
        </c:ser>
        <c:ser>
          <c:idx val="3"/>
          <c:order val="3"/>
          <c:tx>
            <c:strRef>
              <c:f>Engagement!$K$16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Engagement!$L$3:$O$3</c:f>
              <c:strCache>
                <c:ptCount val="4"/>
                <c:pt idx="0">
                  <c:v>2008
  (n=1017)</c:v>
                </c:pt>
                <c:pt idx="1">
                  <c:v>2012
  (n=845)</c:v>
                </c:pt>
                <c:pt idx="2">
                  <c:v>2016
  (n=1003)</c:v>
                </c:pt>
                <c:pt idx="3">
                  <c:v>2020
 (n=986)</c:v>
                </c:pt>
              </c:strCache>
            </c:strRef>
          </c:cat>
          <c:val>
            <c:numRef>
              <c:f>Engagement!$L$16:$O$16</c:f>
              <c:numCache>
                <c:formatCode>0%</c:formatCode>
                <c:ptCount val="4"/>
                <c:pt idx="0">
                  <c:v>0.10299999999999999</c:v>
                </c:pt>
                <c:pt idx="1">
                  <c:v>9.9000000000000005E-2</c:v>
                </c:pt>
                <c:pt idx="2">
                  <c:v>7.4999999999999997E-2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7-44B4-B689-F6CADD408C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0594207"/>
        <c:axId val="841726495"/>
      </c:barChart>
      <c:catAx>
        <c:axId val="104059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726495"/>
        <c:crosses val="autoZero"/>
        <c:auto val="1"/>
        <c:lblAlgn val="ctr"/>
        <c:lblOffset val="100"/>
        <c:noMultiLvlLbl val="0"/>
      </c:catAx>
      <c:valAx>
        <c:axId val="841726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59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5234002363638"/>
          <c:y val="0.21488050796459943"/>
          <c:w val="0.21859559746650464"/>
          <c:h val="0.57783001041580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'Connect w peers'!$AA$18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'Connect w peers'!$AB$17:$AC$17</c:f>
              <c:strCache>
                <c:ptCount val="2"/>
                <c:pt idx="0">
                  <c:v>Continuing Students</c:v>
                </c:pt>
                <c:pt idx="1">
                  <c:v>First-Time Students</c:v>
                </c:pt>
              </c:strCache>
            </c:strRef>
          </c:cat>
          <c:val>
            <c:numRef>
              <c:f>'Connect w peers'!$AB$18:$AC$18</c:f>
              <c:numCache>
                <c:formatCode>0%</c:formatCode>
                <c:ptCount val="2"/>
                <c:pt idx="0">
                  <c:v>0.24892405063291156</c:v>
                </c:pt>
                <c:pt idx="1">
                  <c:v>0.15540983606557374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B-4960-9303-8AE8B91866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439631"/>
        <c:axId val="1935440047"/>
      </c:barChart>
      <c:catAx>
        <c:axId val="193543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40047"/>
        <c:crosses val="autoZero"/>
        <c:auto val="1"/>
        <c:lblAlgn val="ctr"/>
        <c:lblOffset val="100"/>
        <c:noMultiLvlLbl val="0"/>
      </c:catAx>
      <c:valAx>
        <c:axId val="1935440047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43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01385786040494"/>
          <c:y val="3.7125951509031578E-2"/>
          <c:w val="0.13796007417042153"/>
          <c:h val="8.5046975900684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7852-72B7-FC4E-AE96-EBC8D854AD0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A554-A429-7B4D-B90A-91B1CE9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ca.gov/state-dashboard/" TargetMode="External"/><Relationship Id="rId7" Type="http://schemas.openxmlformats.org/officeDocument/2006/relationships/hyperlink" Target="https://tippingpoint.org/wp-content/uploads/2020/05/Taking-Count-Executive-Summary-2020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ytimes.com/live/2021/01/07/business/us-economy-coronavirus" TargetMode="External"/><Relationship Id="rId5" Type="http://schemas.openxmlformats.org/officeDocument/2006/relationships/hyperlink" Target="https://rpgroup.org/Portals/0/Documents/Projects/CCC_Guided_Pathways/Statewide_COVID_Survey_Results_FINAL_20201211.pdf?ver=2020-12-21-083003-637" TargetMode="External"/><Relationship Id="rId4" Type="http://schemas.openxmlformats.org/officeDocument/2006/relationships/hyperlink" Target="https://www.cdc.gov/mmwr/volumes/69/wr/mm6932a1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Cañada </a:t>
            </a:r>
            <a:r>
              <a:rPr lang="en-US" dirty="0"/>
              <a:t>and Skyline</a:t>
            </a:r>
            <a:r>
              <a:rPr lang="en-US" baseline="0" dirty="0"/>
              <a:t> College Fall 2020 Student Engagement Survey results (combined results) – 1,395 respondents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46E0-E861-4B0A-ACD3-21FE125CA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your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4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F982-BE55-4B4E-9AAA-6B116E6854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0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1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2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these challenges were identified by a statewide</a:t>
            </a:r>
            <a:r>
              <a:rPr lang="en-US" baseline="0" dirty="0"/>
              <a:t> survey of CA community college students (including SMCCCD students) administered in spring 2020 AS WELL AS local surveys administered by Skyline and Canada College in fall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Hyperlinks to Sources:</a:t>
            </a:r>
          </a:p>
          <a:p>
            <a:r>
              <a:rPr lang="en-US" dirty="0">
                <a:hlinkClick r:id="rId3"/>
              </a:rPr>
              <a:t>Spiking COVID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 health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adults (40%) report struggling with mental health or substance abuse during COVID </a:t>
            </a:r>
            <a:r>
              <a:rPr lang="en-US" dirty="0">
                <a:hlinkClick r:id="rId5"/>
              </a:rPr>
              <a:t>Over 45% of statewide community college students reported moderate to severe anxiety Fall 2020</a:t>
            </a:r>
            <a:r>
              <a:rPr lang="en-US" dirty="0"/>
              <a:t> </a:t>
            </a:r>
          </a:p>
          <a:p>
            <a:r>
              <a:rPr lang="en-US" dirty="0"/>
              <a:t>Unemployment &amp; Poverty</a:t>
            </a:r>
          </a:p>
          <a:p>
            <a:pPr lvl="1"/>
            <a:r>
              <a:rPr lang="en-US" u="sng" dirty="0">
                <a:hlinkClick r:id="rId6"/>
              </a:rPr>
              <a:t>Nationally</a:t>
            </a:r>
            <a:r>
              <a:rPr lang="en-US" dirty="0">
                <a:hlinkClick r:id="rId6"/>
              </a:rPr>
              <a:t>:  Of the more than 22 million jobs that disappeared in the spring, 10 million remain lost </a:t>
            </a:r>
            <a:endParaRPr lang="en-US" dirty="0"/>
          </a:p>
          <a:p>
            <a:pPr lvl="1"/>
            <a:r>
              <a:rPr lang="en-US" u="sng" dirty="0">
                <a:hlinkClick r:id="rId7"/>
              </a:rPr>
              <a:t>Bay Area</a:t>
            </a:r>
            <a:r>
              <a:rPr lang="en-US" dirty="0">
                <a:hlinkClick r:id="rId7"/>
              </a:rPr>
              <a:t>:  17% of residents are living in poverty, as opposed to the 10% calculated using the federal poverty line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5"/>
              </a:rPr>
              <a:t>California Community College Students</a:t>
            </a:r>
            <a:r>
              <a:rPr lang="en-US" dirty="0">
                <a:hlinkClick r:id="rId5"/>
              </a:rPr>
              <a:t> saw a decrease in their income (over 50%) and reported at least one basic needs insecurity (60%)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A554-A429-7B4D-B90A-91B1CE9A5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404F-12CF-F24C-A668-FDD52FE46B2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BECD-6768-0149-AD0A-51559B5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6B276D-B4BB-493A-90B6-C5F044B4B6A9}"/>
              </a:ext>
            </a:extLst>
          </p:cNvPr>
          <p:cNvSpPr/>
          <p:nvPr/>
        </p:nvSpPr>
        <p:spPr>
          <a:xfrm>
            <a:off x="0" y="368873"/>
            <a:ext cx="12192000" cy="1733078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12461-040F-5A47-93B7-2439E55D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4030"/>
            <a:ext cx="12191999" cy="20007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Our Students Doing?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2207-4250-0E4C-A8CA-2AE086EC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2551892"/>
            <a:ext cx="12191998" cy="2766864"/>
          </a:xfrm>
        </p:spPr>
        <p:txBody>
          <a:bodyPr>
            <a:normAutofit fontScale="77500" lnSpcReduction="20000"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Data Presentation by the Offices of Planning, Research &amp; Institutional Effectiveness (PRIE)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Hilary Goodkind, PRIE Dean, CSM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Karen Engel, PRIE Dean, Cañada College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Ingrid Vargas, PRIE Dean, Skyline College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Student Panel Facilitated by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Jeramy Wallace, District Academic Senate President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January 15, 2021 FLEX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9" y="5637090"/>
            <a:ext cx="1886446" cy="84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097" y="5932055"/>
            <a:ext cx="2356057" cy="5570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F8C6C5-E866-4F17-8354-2E179FF2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256" y="5803942"/>
            <a:ext cx="772120" cy="7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1A28DA-1B85-467E-8771-954D2CC784A2}"/>
              </a:ext>
            </a:extLst>
          </p:cNvPr>
          <p:cNvSpPr/>
          <p:nvPr/>
        </p:nvSpPr>
        <p:spPr>
          <a:xfrm>
            <a:off x="-119270" y="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75F5-262A-6E45-87BF-97FE4102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0" y="1351929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and Connection: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62031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B58E3D-DE9A-4CA5-BE33-2F12BAB5FB66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33137"/>
            <a:ext cx="1118711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students receive feedback on their work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55509"/>
              </p:ext>
            </p:extLst>
          </p:nvPr>
        </p:nvGraphicFramePr>
        <p:xfrm>
          <a:off x="468351" y="1984917"/>
          <a:ext cx="11257156" cy="446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522" y="1416425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Q:  How frequent is the feedback you receive on your online assignments?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4AB3DB-66C0-473C-8AF0-DD234BD822C4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053ED0-7ADD-4389-87FA-5304A5CDD94A}"/>
              </a:ext>
            </a:extLst>
          </p:cNvPr>
          <p:cNvSpPr txBox="1">
            <a:spLocks/>
          </p:cNvSpPr>
          <p:nvPr/>
        </p:nvSpPr>
        <p:spPr>
          <a:xfrm>
            <a:off x="338203" y="229014"/>
            <a:ext cx="11480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students are accessing support services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12" y="1112288"/>
            <a:ext cx="568582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2800" b="1" dirty="0"/>
            </a:br>
            <a:br>
              <a:rPr lang="en-US" sz="2800" dirty="0"/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check the support services you have used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this academic year (2018-19)</a:t>
            </a:r>
            <a:br>
              <a:rPr lang="en-US" sz="2700" b="1" u="sng" dirty="0"/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Spring 2019 (Face-to-Face)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b="1" dirty="0"/>
              <a:t> 	</a:t>
            </a:r>
            <a:r>
              <a:rPr lang="en-US" sz="3200" b="1" dirty="0"/>
              <a:t>				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45633"/>
              </p:ext>
            </p:extLst>
          </p:nvPr>
        </p:nvGraphicFramePr>
        <p:xfrm>
          <a:off x="739246" y="2474114"/>
          <a:ext cx="4987158" cy="400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465597" y="989372"/>
            <a:ext cx="5685825" cy="185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Please check the support services you have used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this semester (Fall 2020)</a:t>
            </a:r>
            <a:endParaRPr lang="en-US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Fall 2020 (COVID)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952452"/>
              </p:ext>
            </p:extLst>
          </p:nvPr>
        </p:nvGraphicFramePr>
        <p:xfrm>
          <a:off x="6465597" y="2501418"/>
          <a:ext cx="5134304" cy="397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ight Brace 8"/>
          <p:cNvSpPr/>
          <p:nvPr/>
        </p:nvSpPr>
        <p:spPr>
          <a:xfrm>
            <a:off x="9843380" y="4386002"/>
            <a:ext cx="430924" cy="1397876"/>
          </a:xfrm>
          <a:prstGeom prst="rightBrace">
            <a:avLst/>
          </a:prstGeom>
          <a:ln>
            <a:solidFill>
              <a:srgbClr val="723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28438" y="4889641"/>
            <a:ext cx="9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Tutoring</a:t>
            </a:r>
          </a:p>
        </p:txBody>
      </p:sp>
    </p:spTree>
    <p:extLst>
      <p:ext uri="{BB962C8B-B14F-4D97-AF65-F5344CB8AC3E}">
        <p14:creationId xmlns:p14="http://schemas.microsoft.com/office/powerpoint/2010/main" val="94733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9E6F52-6311-40DF-9C48-4589BDA500F5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DE933-723C-4450-BE31-C61AC3A1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03" y="144619"/>
            <a:ext cx="10745446" cy="11023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other students is 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EE75-0B5E-4E7B-AE36-89A6C6884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1823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Worked on assignments with other students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class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F635C-CBE2-4FA1-ACE6-8FEE5811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376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Worked on assignments with other students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outside of class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C9732BC-4962-48CF-9D27-4CCFB6AFA6D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2457964"/>
              </p:ext>
            </p:extLst>
          </p:nvPr>
        </p:nvGraphicFramePr>
        <p:xfrm>
          <a:off x="6709108" y="2548238"/>
          <a:ext cx="5183188" cy="394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9588065-84C1-4F51-A26F-C856B7518084}"/>
              </a:ext>
            </a:extLst>
          </p:cNvPr>
          <p:cNvSpPr/>
          <p:nvPr/>
        </p:nvSpPr>
        <p:spPr>
          <a:xfrm>
            <a:off x="1108353" y="1290134"/>
            <a:ext cx="755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current term, about how often have you: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7C382-8578-464D-92F6-65AB80D53D5D}"/>
              </a:ext>
            </a:extLst>
          </p:cNvPr>
          <p:cNvSpPr txBox="1"/>
          <p:nvPr/>
        </p:nvSpPr>
        <p:spPr>
          <a:xfrm>
            <a:off x="2541493" y="6550223"/>
            <a:ext cx="833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te: 2008-2016 data are from the CCSSE survey which employs different methodologies than the 2020 survey.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2A3612C-6EF3-474E-8B77-5AC8F7B376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3455026"/>
              </p:ext>
            </p:extLst>
          </p:nvPr>
        </p:nvGraphicFramePr>
        <p:xfrm>
          <a:off x="720603" y="2644854"/>
          <a:ext cx="6503894" cy="37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E4C1DAB-F2F6-7F43-9435-80C0E0CBE1FC}"/>
              </a:ext>
            </a:extLst>
          </p:cNvPr>
          <p:cNvSpPr/>
          <p:nvPr/>
        </p:nvSpPr>
        <p:spPr>
          <a:xfrm>
            <a:off x="396462" y="456333"/>
            <a:ext cx="455789" cy="47264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59649" y="2505075"/>
            <a:ext cx="1232647" cy="278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2003" y="2548238"/>
            <a:ext cx="1232647" cy="278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F7A25C-05B0-494F-8E7A-0EB9E7861703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5" y="1176189"/>
            <a:ext cx="5852411" cy="116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</a:t>
            </a:r>
            <a:r>
              <a:rPr lang="en-US" sz="2000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participate in study groups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outside of </a:t>
            </a:r>
            <a:b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time?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2241" y="4772903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6225" y="4940872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Yes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415638"/>
              </p:ext>
            </p:extLst>
          </p:nvPr>
        </p:nvGraphicFramePr>
        <p:xfrm>
          <a:off x="220421" y="2459685"/>
          <a:ext cx="5683640" cy="400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725884"/>
              </p:ext>
            </p:extLst>
          </p:nvPr>
        </p:nvGraphicFramePr>
        <p:xfrm>
          <a:off x="6225908" y="2459686"/>
          <a:ext cx="5365893" cy="400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5908" y="1074370"/>
            <a:ext cx="57275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like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help connecting with 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in order to find a study partner(s)? 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062298" y="982670"/>
            <a:ext cx="0" cy="5961529"/>
          </a:xfrm>
          <a:prstGeom prst="line">
            <a:avLst/>
          </a:prstGeom>
          <a:ln w="9525" cap="flat" cmpd="sng" algn="ctr">
            <a:solidFill>
              <a:srgbClr val="002E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A57D01-78DC-F645-BBCB-F41D562A7C2B}"/>
              </a:ext>
            </a:extLst>
          </p:cNvPr>
          <p:cNvSpPr txBox="1"/>
          <p:nvPr/>
        </p:nvSpPr>
        <p:spPr>
          <a:xfrm>
            <a:off x="966924" y="397895"/>
            <a:ext cx="962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 would like help connecting with peers </a:t>
            </a:r>
          </a:p>
        </p:txBody>
      </p:sp>
    </p:spTree>
    <p:extLst>
      <p:ext uri="{BB962C8B-B14F-4D97-AF65-F5344CB8AC3E}">
        <p14:creationId xmlns:p14="http://schemas.microsoft.com/office/powerpoint/2010/main" val="68073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B0329E-AD63-4D26-9147-C8BBD7A6BEBD}"/>
              </a:ext>
            </a:extLst>
          </p:cNvPr>
          <p:cNvSpPr/>
          <p:nvPr/>
        </p:nvSpPr>
        <p:spPr>
          <a:xfrm>
            <a:off x="0" y="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75F5-262A-6E45-87BF-97FE4102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64" y="1418397"/>
            <a:ext cx="11187872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and Connection: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5706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6C7D9-CF38-47CA-BEE0-13258CF6879A}"/>
              </a:ext>
            </a:extLst>
          </p:cNvPr>
          <p:cNvSpPr/>
          <p:nvPr/>
        </p:nvSpPr>
        <p:spPr>
          <a:xfrm>
            <a:off x="-119270" y="11927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1EC8-9CD0-AC47-8346-3EB8305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6646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1647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F579BF-CDD6-471B-A4D3-B6EDA66F3E39}"/>
              </a:ext>
            </a:extLst>
          </p:cNvPr>
          <p:cNvSpPr/>
          <p:nvPr/>
        </p:nvSpPr>
        <p:spPr>
          <a:xfrm>
            <a:off x="0" y="292928"/>
            <a:ext cx="12192000" cy="1261649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39" y="238193"/>
            <a:ext cx="11070021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74% of students rate their overall experience with online learning as good or very good (fall 2020)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83358"/>
              </p:ext>
            </p:extLst>
          </p:nvPr>
        </p:nvGraphicFramePr>
        <p:xfrm>
          <a:off x="1227097" y="1879115"/>
          <a:ext cx="9697280" cy="488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B46ED30-1C09-4A56-A82A-32E841BD76F2}"/>
              </a:ext>
            </a:extLst>
          </p:cNvPr>
          <p:cNvSpPr txBox="1">
            <a:spLocks/>
          </p:cNvSpPr>
          <p:nvPr/>
        </p:nvSpPr>
        <p:spPr>
          <a:xfrm>
            <a:off x="817937" y="229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4AF045-184C-4AD9-8B54-75F12B473958}"/>
              </a:ext>
            </a:extLst>
          </p:cNvPr>
          <p:cNvSpPr/>
          <p:nvPr/>
        </p:nvSpPr>
        <p:spPr>
          <a:xfrm>
            <a:off x="228599" y="52140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41335-3B91-8841-84C6-838F51BD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51"/>
            <a:ext cx="10515600" cy="1325563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effort has increased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8EBA-4384-CA4C-9C19-A792CA50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6" y="1433689"/>
            <a:ext cx="10100733" cy="4301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may be spending more time studying, reading, rehearsing, and doing homework in a typical 7-day week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11AAFE-D590-DF40-A131-5A83F68B4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366"/>
              </p:ext>
            </p:extLst>
          </p:nvPr>
        </p:nvGraphicFramePr>
        <p:xfrm>
          <a:off x="304800" y="2525053"/>
          <a:ext cx="1159565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A948E3A8-2989-074A-99C8-BC9FC350C6C4}"/>
              </a:ext>
            </a:extLst>
          </p:cNvPr>
          <p:cNvSpPr/>
          <p:nvPr/>
        </p:nvSpPr>
        <p:spPr>
          <a:xfrm rot="10800000">
            <a:off x="838200" y="671112"/>
            <a:ext cx="455789" cy="47264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28582C-EF74-423F-B28B-E618D6090F58}"/>
              </a:ext>
            </a:extLst>
          </p:cNvPr>
          <p:cNvSpPr/>
          <p:nvPr/>
        </p:nvSpPr>
        <p:spPr>
          <a:xfrm>
            <a:off x="0" y="195579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DE933-723C-4450-BE31-C61AC3A1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3" y="166915"/>
            <a:ext cx="11810266" cy="8584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be more likely to engage in class discussion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88065-84C1-4F51-A26F-C856B7518084}"/>
              </a:ext>
            </a:extLst>
          </p:cNvPr>
          <p:cNvSpPr/>
          <p:nvPr/>
        </p:nvSpPr>
        <p:spPr>
          <a:xfrm>
            <a:off x="701750" y="1148599"/>
            <a:ext cx="10611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During the current term, about how often have you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a class discussion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A783026-E82F-4BA7-9FF1-E5FD11321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52917"/>
              </p:ext>
            </p:extLst>
          </p:nvPr>
        </p:nvGraphicFramePr>
        <p:xfrm>
          <a:off x="457201" y="2102864"/>
          <a:ext cx="11100390" cy="459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9037674" y="1531087"/>
            <a:ext cx="2275367" cy="507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C2FF9-08F8-4DDC-8999-99D426587675}"/>
              </a:ext>
            </a:extLst>
          </p:cNvPr>
          <p:cNvSpPr/>
          <p:nvPr/>
        </p:nvSpPr>
        <p:spPr>
          <a:xfrm>
            <a:off x="0" y="352527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38200" y="2237721"/>
            <a:ext cx="5059017" cy="3673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Pandemic-related Impacts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 and Connection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Learning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C50825-A2D3-459E-8DAC-9BEECF8EFB80}"/>
              </a:ext>
            </a:extLst>
          </p:cNvPr>
          <p:cNvSpPr txBox="1">
            <a:spLocks/>
          </p:cNvSpPr>
          <p:nvPr/>
        </p:nvSpPr>
        <p:spPr>
          <a:xfrm>
            <a:off x="838200" y="48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146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1BDC-1405-4146-9475-CFCF111B7076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7FB15-F823-234E-897D-E4F45D75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4630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Learning Challenges- Qualitative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BFEA-4899-8148-A7DB-715D3911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019433"/>
            <a:ext cx="11152094" cy="4351338"/>
          </a:xfrm>
        </p:spPr>
        <p:txBody>
          <a:bodyPr>
            <a:normAutofit/>
          </a:bodyPr>
          <a:lstStyle/>
          <a:p>
            <a:pPr fontAlgn="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Work/life/school demands of distance education</a:t>
            </a:r>
          </a:p>
          <a:p>
            <a:pPr lvl="1" fontAlgn="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management/focus/screen time</a:t>
            </a:r>
          </a:p>
          <a:p>
            <a:pPr fontAlgn="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Lab/hands-on classes are a challenge online (Preference for face-to-face)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Virtual collaboration with peers and professors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Accessing support services (tutoring)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Accessing faculty (responsiveness and mode of contact)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Faculty proficiency with Canvas</a:t>
            </a:r>
          </a:p>
        </p:txBody>
      </p:sp>
    </p:spTree>
    <p:extLst>
      <p:ext uri="{BB962C8B-B14F-4D97-AF65-F5344CB8AC3E}">
        <p14:creationId xmlns:p14="http://schemas.microsoft.com/office/powerpoint/2010/main" val="87319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643323-242F-4207-9FCA-45AE330D450D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67869-9C6B-0E4C-AEDF-CB4BEC6E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4725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online learning preferences during the pandemic raise questions about post pandemic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AAF1-75BE-6D47-8F72-4B8EB267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83" y="2205561"/>
            <a:ext cx="1105963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both statewide and at SMCCD prefer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Hybrid Learning (a combination of synchronous and asynchronous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both statewide and at SMCCD prefer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Asynchronous Learning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(Roughly 30%)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Preferences depend upon the class and instructor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6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A9F5D-BB37-4BFB-AD8D-D182C2277B9F}"/>
              </a:ext>
            </a:extLst>
          </p:cNvPr>
          <p:cNvSpPr/>
          <p:nvPr/>
        </p:nvSpPr>
        <p:spPr>
          <a:xfrm>
            <a:off x="-119270" y="119270"/>
            <a:ext cx="12563061" cy="695739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1EC8-9CD0-AC47-8346-3EB8305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71" y="1709738"/>
            <a:ext cx="12563061" cy="285273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Challenges: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55429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50FD46-31BD-4C8F-B97A-671888041C48}"/>
              </a:ext>
            </a:extLst>
          </p:cNvPr>
          <p:cNvSpPr/>
          <p:nvPr/>
        </p:nvSpPr>
        <p:spPr>
          <a:xfrm>
            <a:off x="0" y="281054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5A9E0-B5E4-F84D-8E00-3F89E497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90" y="502566"/>
            <a:ext cx="10765220" cy="10713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FB03-017C-C94E-9BE4-24421E9B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90" y="2027516"/>
            <a:ext cx="10651296" cy="4571264"/>
          </a:xfrm>
        </p:spPr>
        <p:txBody>
          <a:bodyPr>
            <a:normAutofit fontScale="92500"/>
          </a:bodyPr>
          <a:lstStyle/>
          <a:p>
            <a:r>
              <a:rPr lang="en-US" dirty="0"/>
              <a:t>Spiking COVID</a:t>
            </a:r>
          </a:p>
          <a:p>
            <a:r>
              <a:rPr lang="en-US" dirty="0"/>
              <a:t>Mental health</a:t>
            </a:r>
          </a:p>
          <a:p>
            <a:pPr lvl="1"/>
            <a:r>
              <a:rPr lang="en-US" dirty="0"/>
              <a:t>US adults (40%) report struggling with mental health or substance abuse during COVID </a:t>
            </a:r>
          </a:p>
          <a:p>
            <a:pPr lvl="1"/>
            <a:r>
              <a:rPr lang="en-US" dirty="0"/>
              <a:t>Over 45% of statewide community college students reported moderate to severe anxiety Fall 2020 </a:t>
            </a:r>
          </a:p>
          <a:p>
            <a:r>
              <a:rPr lang="en-US" dirty="0"/>
              <a:t>Unemployment &amp; Poverty</a:t>
            </a:r>
          </a:p>
          <a:p>
            <a:pPr lvl="1"/>
            <a:r>
              <a:rPr lang="en-US" dirty="0"/>
              <a:t>Nationally: Of the more than 22 million jobs that disappeared in the spring, 10 million remain lost  </a:t>
            </a:r>
          </a:p>
          <a:p>
            <a:pPr lvl="1"/>
            <a:r>
              <a:rPr lang="en-US" dirty="0"/>
              <a:t>Bay Area: 17% of residents are living in poverty, as opposed to the 10% calculated using the federal poverty line </a:t>
            </a:r>
          </a:p>
          <a:p>
            <a:pPr lvl="1"/>
            <a:r>
              <a:rPr lang="en-US" dirty="0"/>
              <a:t>California community college students saw a decrease in their income (over 50%) and reported at least one basic needs insecurity (60%) </a:t>
            </a:r>
          </a:p>
        </p:txBody>
      </p:sp>
    </p:spTree>
    <p:extLst>
      <p:ext uri="{BB962C8B-B14F-4D97-AF65-F5344CB8AC3E}">
        <p14:creationId xmlns:p14="http://schemas.microsoft.com/office/powerpoint/2010/main" val="663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DBB4E-C880-4EA2-A060-0D3361885A56}"/>
              </a:ext>
            </a:extLst>
          </p:cNvPr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A9FEA-C7A4-B243-A7A4-BFF9879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7444"/>
            <a:ext cx="12192000" cy="100137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Pandemic-Related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649B-325D-B349-AA5D-87D58A00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9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4AFAD-6396-4DFF-A25F-0693FDF50259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474D-FAD5-45C0-AF0B-DF0143C6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148"/>
            <a:ext cx="12192000" cy="9706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Pandemic’s Toll on Student Well-being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C6B82E-DA99-4EC5-9FC7-4950B1284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38132"/>
              </p:ext>
            </p:extLst>
          </p:nvPr>
        </p:nvGraphicFramePr>
        <p:xfrm>
          <a:off x="519830" y="1999272"/>
          <a:ext cx="11229584" cy="436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3CAB83-CABC-400B-A452-7EBE70E1D337}"/>
              </a:ext>
            </a:extLst>
          </p:cNvPr>
          <p:cNvSpPr/>
          <p:nvPr/>
        </p:nvSpPr>
        <p:spPr>
          <a:xfrm>
            <a:off x="903195" y="1291386"/>
            <a:ext cx="9870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Q: Please indicate whether or not you have experienced any of the following during the current calendar year (2020):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(2018 asked about past 2 years)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E6D4C-23EB-4480-8B51-D0B7A7C4195C}"/>
              </a:ext>
            </a:extLst>
          </p:cNvPr>
          <p:cNvSpPr/>
          <p:nvPr/>
        </p:nvSpPr>
        <p:spPr>
          <a:xfrm>
            <a:off x="6991817" y="6207614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Responding “Yes”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29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D6339D-91AE-4970-9E6F-3995EA642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87433"/>
              </p:ext>
            </p:extLst>
          </p:nvPr>
        </p:nvGraphicFramePr>
        <p:xfrm>
          <a:off x="776287" y="1365337"/>
          <a:ext cx="10515600" cy="525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21385E-26C8-4972-BA47-F5F4447CC724}"/>
              </a:ext>
            </a:extLst>
          </p:cNvPr>
          <p:cNvSpPr/>
          <p:nvPr/>
        </p:nvSpPr>
        <p:spPr>
          <a:xfrm>
            <a:off x="0" y="281054"/>
            <a:ext cx="12192000" cy="801087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CDD3-8FE8-43B5-BAC8-B7DEA97003B0}"/>
              </a:ext>
            </a:extLst>
          </p:cNvPr>
          <p:cNvSpPr txBox="1">
            <a:spLocks/>
          </p:cNvSpPr>
          <p:nvPr/>
        </p:nvSpPr>
        <p:spPr>
          <a:xfrm>
            <a:off x="0" y="216148"/>
            <a:ext cx="12192000" cy="970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Pandemic, Course Success Rates Remain Strong</a:t>
            </a:r>
          </a:p>
        </p:txBody>
      </p:sp>
    </p:spTree>
    <p:extLst>
      <p:ext uri="{BB962C8B-B14F-4D97-AF65-F5344CB8AC3E}">
        <p14:creationId xmlns:p14="http://schemas.microsoft.com/office/powerpoint/2010/main" val="12469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5F43EB-F002-4509-A787-05A2781CECAC}"/>
              </a:ext>
            </a:extLst>
          </p:cNvPr>
          <p:cNvSpPr/>
          <p:nvPr/>
        </p:nvSpPr>
        <p:spPr>
          <a:xfrm>
            <a:off x="0" y="281054"/>
            <a:ext cx="12192000" cy="1409634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BE2E9-A90D-4D2A-86B8-D5729A2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48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Differences Between 2019 and 2020 Term Outcomes Across All Race/Ethnic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80CB73-0B11-48CA-A1F4-D3CBC4657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57584"/>
              </p:ext>
            </p:extLst>
          </p:nvPr>
        </p:nvGraphicFramePr>
        <p:xfrm>
          <a:off x="1042988" y="1806575"/>
          <a:ext cx="10515600" cy="4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23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539864-D1C0-422B-B552-C7219F87E137}"/>
              </a:ext>
            </a:extLst>
          </p:cNvPr>
          <p:cNvSpPr/>
          <p:nvPr/>
        </p:nvSpPr>
        <p:spPr>
          <a:xfrm>
            <a:off x="0" y="339931"/>
            <a:ext cx="12192000" cy="1590261"/>
          </a:xfrm>
          <a:prstGeom prst="rect">
            <a:avLst/>
          </a:prstGeom>
          <a:solidFill>
            <a:srgbClr val="002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D0EF-45FD-41BA-86A9-3CF23539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67" y="52121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400"/>
              </a:spcBef>
              <a:spcAft>
                <a:spcPts val="78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 Impact Seen in Changes to the Demographic Composition of SMCCCD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532FF-F695-4191-8D35-7A2652B3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367" y="3333239"/>
            <a:ext cx="5181600" cy="3691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Decline in headcounts: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Students 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36%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language not English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(domestic students)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28%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income students 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27%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&gt;=40 years 		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20%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CD1CA-2AF5-4EF4-AC16-BF253C73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405" y="3333239"/>
            <a:ext cx="5871033" cy="49494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in headcounts: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School Dual Enrollment 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↑ 31%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4yr College Students taking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classes for transfer units	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↑ 42%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6E437-DD83-484F-8037-9FF67FA30BB2}"/>
              </a:ext>
            </a:extLst>
          </p:cNvPr>
          <p:cNvSpPr txBox="1"/>
          <p:nvPr/>
        </p:nvSpPr>
        <p:spPr>
          <a:xfrm>
            <a:off x="758367" y="2123884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Fall 2020 vs. Fall 2019, SMCCCD student headcount declined by 6%, with much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larger declines among our International, English as a Second Language speakers 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income students</a:t>
            </a:r>
          </a:p>
        </p:txBody>
      </p:sp>
    </p:spTree>
    <p:extLst>
      <p:ext uri="{BB962C8B-B14F-4D97-AF65-F5344CB8AC3E}">
        <p14:creationId xmlns:p14="http://schemas.microsoft.com/office/powerpoint/2010/main" val="28257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FE6B0-1F72-4D44-ACA5-06509BB28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A9FEA-C7A4-B243-A7A4-BFF9879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1301064"/>
            <a:ext cx="121920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Pandemic-related Impact: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649B-325D-B349-AA5D-87D58A00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9711B-407E-4E45-838A-AD9EDBECD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137B8-06BD-4FDC-B714-E19349705C58}">
  <ds:schemaRefs>
    <ds:schemaRef ds:uri="http://schemas.openxmlformats.org/package/2006/metadata/core-properties"/>
    <ds:schemaRef ds:uri="http://purl.org/dc/elements/1.1/"/>
    <ds:schemaRef ds:uri="http://purl.org/dc/dcmitype/"/>
    <ds:schemaRef ds:uri="bb5bbb0b-6c89-44d7-be61-0adfe653f98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bc55ecc-363e-43e9-bfac-4ba2e86f45e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54CF1A-B9C6-434F-A524-670BC83B0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963</Words>
  <Application>Microsoft Macintosh PowerPoint</Application>
  <PresentationFormat>Widescreen</PresentationFormat>
  <Paragraphs>122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Office Theme</vt:lpstr>
      <vt:lpstr>How Are Our Students Doing?</vt:lpstr>
      <vt:lpstr>PowerPoint Presentation</vt:lpstr>
      <vt:lpstr>Our Context</vt:lpstr>
      <vt:lpstr>Pandemic-Related Impacts</vt:lpstr>
      <vt:lpstr>COVID Pandemic’s Toll on Student Well-being</vt:lpstr>
      <vt:lpstr>PowerPoint Presentation</vt:lpstr>
      <vt:lpstr>Small Differences Between 2019 and 2020 Term Outcomes Across All Race/Ethnic Groups</vt:lpstr>
      <vt:lpstr>Pandemic Impact Seen in Changes to the Demographic Composition of SMCCCD Students</vt:lpstr>
      <vt:lpstr>Pandemic-related Impact:  Panel Discussion</vt:lpstr>
      <vt:lpstr>Student Engagement and Connection: Survey Results</vt:lpstr>
      <vt:lpstr>Most students receive feedback on their work</vt:lpstr>
      <vt:lpstr>  Please check the support services you have used this academic year (2018-19) Spring 2019 (Face-to-Face)       </vt:lpstr>
      <vt:lpstr>Collaboration with other students is down</vt:lpstr>
      <vt:lpstr>Do you participate in study groups outside of  class time? </vt:lpstr>
      <vt:lpstr>Student Engagement and Connection: Panel Discussion</vt:lpstr>
      <vt:lpstr>Online Learning Challenges</vt:lpstr>
      <vt:lpstr>Overall, 74% of students rate their overall experience with online learning as good or very good (fall 2020)</vt:lpstr>
      <vt:lpstr>     Student effort has increased</vt:lpstr>
      <vt:lpstr>Students may be more likely to engage in class discussion</vt:lpstr>
      <vt:lpstr>Student Learning Challenges- Qualitative</vt:lpstr>
      <vt:lpstr>Student online learning preferences during the pandemic raise questions about post pandemic preferences</vt:lpstr>
      <vt:lpstr>Online Learning Challenges:  Panel 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Our Student Doing</dc:title>
  <dc:creator>Goodkind, Hilary</dc:creator>
  <cp:lastModifiedBy>CSM President Office</cp:lastModifiedBy>
  <cp:revision>201</cp:revision>
  <cp:lastPrinted>2021-01-09T20:11:20Z</cp:lastPrinted>
  <dcterms:created xsi:type="dcterms:W3CDTF">2021-01-05T18:07:24Z</dcterms:created>
  <dcterms:modified xsi:type="dcterms:W3CDTF">2021-01-15T00:25:57Z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