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0" r:id="rId1"/>
  </p:sldMasterIdLst>
  <p:notesMasterIdLst>
    <p:notesMasterId r:id="rId34"/>
  </p:notesMasterIdLst>
  <p:handoutMasterIdLst>
    <p:handoutMasterId r:id="rId35"/>
  </p:handoutMasterIdLst>
  <p:sldIdLst>
    <p:sldId id="435" r:id="rId2"/>
    <p:sldId id="466" r:id="rId3"/>
    <p:sldId id="467" r:id="rId4"/>
    <p:sldId id="1243" r:id="rId5"/>
    <p:sldId id="1417" r:id="rId6"/>
    <p:sldId id="1468" r:id="rId7"/>
    <p:sldId id="1465" r:id="rId8"/>
    <p:sldId id="1469" r:id="rId9"/>
    <p:sldId id="1394" r:id="rId10"/>
    <p:sldId id="1435" r:id="rId11"/>
    <p:sldId id="1470" r:id="rId12"/>
    <p:sldId id="1437" r:id="rId13"/>
    <p:sldId id="1396" r:id="rId14"/>
    <p:sldId id="1397" r:id="rId15"/>
    <p:sldId id="1471" r:id="rId16"/>
    <p:sldId id="1398" r:id="rId17"/>
    <p:sldId id="1400" r:id="rId18"/>
    <p:sldId id="1472" r:id="rId19"/>
    <p:sldId id="1448" r:id="rId20"/>
    <p:sldId id="1405" r:id="rId21"/>
    <p:sldId id="1406" r:id="rId22"/>
    <p:sldId id="1407" r:id="rId23"/>
    <p:sldId id="1445" r:id="rId24"/>
    <p:sldId id="1409" r:id="rId25"/>
    <p:sldId id="1463" r:id="rId26"/>
    <p:sldId id="1402" r:id="rId27"/>
    <p:sldId id="1403" r:id="rId28"/>
    <p:sldId id="1404" r:id="rId29"/>
    <p:sldId id="1410" r:id="rId30"/>
    <p:sldId id="1457" r:id="rId31"/>
    <p:sldId id="1411" r:id="rId32"/>
    <p:sldId id="1467" r:id="rId33"/>
  </p:sldIdLst>
  <p:sldSz cx="9144000" cy="6858000" type="screen4x3"/>
  <p:notesSz cx="9236075" cy="7010400"/>
  <p:embeddedFontLst>
    <p:embeddedFont>
      <p:font typeface="Arial Black" panose="020B0A04020102020204" pitchFamily="34" charset="0"/>
      <p:bold r:id="rId36"/>
    </p:embeddedFont>
    <p:embeddedFont>
      <p:font typeface="Times" panose="020206030504050203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Helvetica" panose="020B0604020202020204" pitchFamily="34" charset="0"/>
      <p:regular r:id="rId45"/>
      <p:bold r:id="rId46"/>
      <p:italic r:id="rId47"/>
      <p:boldItalic r:id="rId48"/>
    </p:embeddedFont>
  </p:embeddedFontLst>
  <p:defaultTextStyle>
    <a:defPPr>
      <a:defRPr lang="en-US"/>
    </a:defPPr>
    <a:lvl1pPr algn="l" rtl="0" fontAlgn="base">
      <a:spcBef>
        <a:spcPct val="0"/>
      </a:spcBef>
      <a:spcAft>
        <a:spcPct val="0"/>
      </a:spcAft>
      <a:defRPr sz="2500" b="1" kern="1200">
        <a:solidFill>
          <a:schemeClr val="tx1"/>
        </a:solidFill>
        <a:latin typeface="Arial" pitchFamily="34" charset="0"/>
        <a:ea typeface="+mn-ea"/>
        <a:cs typeface="+mn-cs"/>
      </a:defRPr>
    </a:lvl1pPr>
    <a:lvl2pPr marL="457200" algn="l" rtl="0" fontAlgn="base">
      <a:spcBef>
        <a:spcPct val="0"/>
      </a:spcBef>
      <a:spcAft>
        <a:spcPct val="0"/>
      </a:spcAft>
      <a:defRPr sz="2500" b="1" kern="1200">
        <a:solidFill>
          <a:schemeClr val="tx1"/>
        </a:solidFill>
        <a:latin typeface="Arial" pitchFamily="34" charset="0"/>
        <a:ea typeface="+mn-ea"/>
        <a:cs typeface="+mn-cs"/>
      </a:defRPr>
    </a:lvl2pPr>
    <a:lvl3pPr marL="914400" algn="l" rtl="0" fontAlgn="base">
      <a:spcBef>
        <a:spcPct val="0"/>
      </a:spcBef>
      <a:spcAft>
        <a:spcPct val="0"/>
      </a:spcAft>
      <a:defRPr sz="2500" b="1" kern="1200">
        <a:solidFill>
          <a:schemeClr val="tx1"/>
        </a:solidFill>
        <a:latin typeface="Arial" pitchFamily="34" charset="0"/>
        <a:ea typeface="+mn-ea"/>
        <a:cs typeface="+mn-cs"/>
      </a:defRPr>
    </a:lvl3pPr>
    <a:lvl4pPr marL="1371600" algn="l" rtl="0" fontAlgn="base">
      <a:spcBef>
        <a:spcPct val="0"/>
      </a:spcBef>
      <a:spcAft>
        <a:spcPct val="0"/>
      </a:spcAft>
      <a:defRPr sz="2500" b="1" kern="1200">
        <a:solidFill>
          <a:schemeClr val="tx1"/>
        </a:solidFill>
        <a:latin typeface="Arial" pitchFamily="34" charset="0"/>
        <a:ea typeface="+mn-ea"/>
        <a:cs typeface="+mn-cs"/>
      </a:defRPr>
    </a:lvl4pPr>
    <a:lvl5pPr marL="1828800" algn="l" rtl="0" fontAlgn="base">
      <a:spcBef>
        <a:spcPct val="0"/>
      </a:spcBef>
      <a:spcAft>
        <a:spcPct val="0"/>
      </a:spcAft>
      <a:defRPr sz="2500" b="1" kern="1200">
        <a:solidFill>
          <a:schemeClr val="tx1"/>
        </a:solidFill>
        <a:latin typeface="Arial" pitchFamily="34" charset="0"/>
        <a:ea typeface="+mn-ea"/>
        <a:cs typeface="+mn-cs"/>
      </a:defRPr>
    </a:lvl5pPr>
    <a:lvl6pPr marL="2286000" algn="l" defTabSz="914400" rtl="0" eaLnBrk="1" latinLnBrk="0" hangingPunct="1">
      <a:defRPr sz="2500" b="1" kern="1200">
        <a:solidFill>
          <a:schemeClr val="tx1"/>
        </a:solidFill>
        <a:latin typeface="Arial" pitchFamily="34" charset="0"/>
        <a:ea typeface="+mn-ea"/>
        <a:cs typeface="+mn-cs"/>
      </a:defRPr>
    </a:lvl6pPr>
    <a:lvl7pPr marL="2743200" algn="l" defTabSz="914400" rtl="0" eaLnBrk="1" latinLnBrk="0" hangingPunct="1">
      <a:defRPr sz="2500" b="1" kern="1200">
        <a:solidFill>
          <a:schemeClr val="tx1"/>
        </a:solidFill>
        <a:latin typeface="Arial" pitchFamily="34" charset="0"/>
        <a:ea typeface="+mn-ea"/>
        <a:cs typeface="+mn-cs"/>
      </a:defRPr>
    </a:lvl7pPr>
    <a:lvl8pPr marL="3200400" algn="l" defTabSz="914400" rtl="0" eaLnBrk="1" latinLnBrk="0" hangingPunct="1">
      <a:defRPr sz="2500" b="1" kern="1200">
        <a:solidFill>
          <a:schemeClr val="tx1"/>
        </a:solidFill>
        <a:latin typeface="Arial" pitchFamily="34" charset="0"/>
        <a:ea typeface="+mn-ea"/>
        <a:cs typeface="+mn-cs"/>
      </a:defRPr>
    </a:lvl8pPr>
    <a:lvl9pPr marL="3657600" algn="l" defTabSz="914400" rtl="0" eaLnBrk="1" latinLnBrk="0" hangingPunct="1">
      <a:defRPr sz="2500" b="1"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1548">
          <p15:clr>
            <a:srgbClr val="A4A3A4"/>
          </p15:clr>
        </p15:guide>
        <p15:guide id="2" pos="146">
          <p15:clr>
            <a:srgbClr val="A4A3A4"/>
          </p15:clr>
        </p15:guide>
      </p15:sldGuideLst>
    </p:ext>
    <p:ext uri="{2D200454-40CA-4A62-9FC3-DE9A4176ACB9}">
      <p15:notesGuideLst xmlns="" xmlns:p15="http://schemas.microsoft.com/office/powerpoint/2012/main">
        <p15:guide id="1" orient="horz" pos="2587">
          <p15:clr>
            <a:srgbClr val="A4A3A4"/>
          </p15:clr>
        </p15:guide>
        <p15:guide id="2" pos="1054">
          <p15:clr>
            <a:srgbClr val="A4A3A4"/>
          </p15:clr>
        </p15:guide>
        <p15:guide id="3" orient="horz" pos="1937">
          <p15:clr>
            <a:srgbClr val="A4A3A4"/>
          </p15:clr>
        </p15:guide>
        <p15:guide id="4" pos="13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AFB884"/>
    <a:srgbClr val="700017"/>
    <a:srgbClr val="0000FF"/>
    <a:srgbClr val="666666"/>
    <a:srgbClr val="15664A"/>
    <a:srgbClr val="09144F"/>
    <a:srgbClr val="4C21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9290" autoAdjust="0"/>
  </p:normalViewPr>
  <p:slideViewPr>
    <p:cSldViewPr snapToGrid="0">
      <p:cViewPr varScale="1">
        <p:scale>
          <a:sx n="85" d="100"/>
          <a:sy n="85" d="100"/>
        </p:scale>
        <p:origin x="-874" y="-72"/>
      </p:cViewPr>
      <p:guideLst>
        <p:guide orient="horz" pos="1548"/>
        <p:guide pos="146"/>
      </p:guideLst>
    </p:cSldViewPr>
  </p:slideViewPr>
  <p:outlineViewPr>
    <p:cViewPr>
      <p:scale>
        <a:sx n="33" d="100"/>
        <a:sy n="33" d="100"/>
      </p:scale>
      <p:origin x="0" y="0"/>
    </p:cViewPr>
    <p:sldLst>
      <p:sld r:id="rId1" collapse="1"/>
      <p:sld r:id="rId2" collapse="1"/>
    </p:sldLst>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52" d="100"/>
          <a:sy n="52" d="100"/>
        </p:scale>
        <p:origin x="-2856" y="-84"/>
      </p:cViewPr>
      <p:guideLst>
        <p:guide orient="horz" pos="2587"/>
        <p:guide orient="horz" pos="1937"/>
        <p:guide pos="1054"/>
        <p:guide pos="1376"/>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DK/NA</c:v>
                </c:pt>
                <c:pt idx="1">
                  <c:v>San Francisco City College</c:v>
                </c:pt>
                <c:pt idx="2">
                  <c:v>Foothill College</c:v>
                </c:pt>
                <c:pt idx="3">
                  <c:v>Cañada College</c:v>
                </c:pt>
                <c:pt idx="4">
                  <c:v>Skyline College</c:v>
                </c:pt>
                <c:pt idx="5">
                  <c:v>College of San Mateo</c:v>
                </c:pt>
              </c:strCache>
            </c:strRef>
          </c:cat>
          <c:val>
            <c:numRef>
              <c:f>Sheet1!$B$2:$B$7</c:f>
              <c:numCache>
                <c:formatCode>####.0%</c:formatCode>
                <c:ptCount val="6"/>
                <c:pt idx="0">
                  <c:v>0.10099794890970948</c:v>
                </c:pt>
                <c:pt idx="1">
                  <c:v>7.4570476055830767E-2</c:v>
                </c:pt>
                <c:pt idx="2">
                  <c:v>8.4259392601635674E-2</c:v>
                </c:pt>
                <c:pt idx="3">
                  <c:v>0.28412780985690378</c:v>
                </c:pt>
                <c:pt idx="4">
                  <c:v>0.34417502910613579</c:v>
                </c:pt>
                <c:pt idx="5">
                  <c:v>0.52717406609891004</c:v>
                </c:pt>
              </c:numCache>
            </c:numRef>
          </c:val>
        </c:ser>
        <c:dLbls>
          <c:showLegendKey val="0"/>
          <c:showVal val="1"/>
          <c:showCatName val="0"/>
          <c:showSerName val="0"/>
          <c:showPercent val="0"/>
          <c:showBubbleSize val="0"/>
        </c:dLbls>
        <c:gapWidth val="150"/>
        <c:shape val="box"/>
        <c:axId val="111711744"/>
        <c:axId val="97182272"/>
        <c:axId val="0"/>
      </c:bar3DChart>
      <c:catAx>
        <c:axId val="111711744"/>
        <c:scaling>
          <c:orientation val="minMax"/>
        </c:scaling>
        <c:delete val="0"/>
        <c:axPos val="l"/>
        <c:numFmt formatCode="General" sourceLinked="0"/>
        <c:majorTickMark val="out"/>
        <c:minorTickMark val="none"/>
        <c:tickLblPos val="nextTo"/>
        <c:txPr>
          <a:bodyPr/>
          <a:lstStyle/>
          <a:p>
            <a:pPr>
              <a:defRPr sz="1200" b="1"/>
            </a:pPr>
            <a:endParaRPr lang="en-US"/>
          </a:p>
        </c:txPr>
        <c:crossAx val="97182272"/>
        <c:crosses val="autoZero"/>
        <c:auto val="1"/>
        <c:lblAlgn val="ctr"/>
        <c:lblOffset val="100"/>
        <c:noMultiLvlLbl val="0"/>
      </c:catAx>
      <c:valAx>
        <c:axId val="97182272"/>
        <c:scaling>
          <c:orientation val="minMax"/>
          <c:max val="0.60000000000000009"/>
          <c:min val="0"/>
        </c:scaling>
        <c:delete val="0"/>
        <c:axPos val="b"/>
        <c:majorGridlines/>
        <c:numFmt formatCode="0%" sourceLinked="0"/>
        <c:majorTickMark val="out"/>
        <c:minorTickMark val="none"/>
        <c:tickLblPos val="nextTo"/>
        <c:txPr>
          <a:bodyPr/>
          <a:lstStyle/>
          <a:p>
            <a:pPr>
              <a:defRPr sz="1200" b="1"/>
            </a:pPr>
            <a:endParaRPr lang="en-US"/>
          </a:p>
        </c:txPr>
        <c:crossAx val="11171174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360405969126868"/>
          <c:y val="0.21458828876827155"/>
          <c:w val="0.66592674805771368"/>
          <c:h val="0.38825448613377678"/>
        </c:manualLayout>
      </c:layout>
      <c:pie3DChart>
        <c:varyColors val="1"/>
        <c:ser>
          <c:idx val="0"/>
          <c:order val="0"/>
          <c:spPr>
            <a:solidFill>
              <a:schemeClr val="accent1"/>
            </a:solidFill>
            <a:ln w="9331">
              <a:solidFill>
                <a:schemeClr val="tx1"/>
              </a:solidFill>
              <a:prstDash val="solid"/>
            </a:ln>
          </c:spPr>
          <c:dPt>
            <c:idx val="0"/>
            <c:bubble3D val="0"/>
            <c:spPr>
              <a:solidFill>
                <a:srgbClr val="15664A"/>
              </a:solidFill>
              <a:ln w="9331">
                <a:solidFill>
                  <a:schemeClr val="tx1"/>
                </a:solidFill>
                <a:prstDash val="solid"/>
              </a:ln>
            </c:spPr>
          </c:dPt>
          <c:dPt>
            <c:idx val="1"/>
            <c:bubble3D val="0"/>
            <c:spPr>
              <a:solidFill>
                <a:srgbClr val="09144F"/>
              </a:solidFill>
              <a:ln w="9331">
                <a:solidFill>
                  <a:schemeClr val="tx1"/>
                </a:solidFill>
                <a:prstDash val="solid"/>
              </a:ln>
            </c:spPr>
          </c:dPt>
          <c:dPt>
            <c:idx val="2"/>
            <c:bubble3D val="0"/>
            <c:spPr>
              <a:solidFill>
                <a:srgbClr val="AFB884"/>
              </a:solidFill>
              <a:ln w="9331">
                <a:solidFill>
                  <a:schemeClr val="tx1"/>
                </a:solidFill>
                <a:prstDash val="solid"/>
              </a:ln>
            </c:spPr>
          </c:dPt>
          <c:dPt>
            <c:idx val="3"/>
            <c:bubble3D val="0"/>
            <c:spPr>
              <a:solidFill>
                <a:schemeClr val="tx2">
                  <a:lumMod val="50000"/>
                </a:schemeClr>
              </a:solidFill>
              <a:ln w="9331">
                <a:solidFill>
                  <a:schemeClr val="tx1"/>
                </a:solidFill>
                <a:prstDash val="solid"/>
              </a:ln>
            </c:spPr>
          </c:dPt>
          <c:dPt>
            <c:idx val="4"/>
            <c:bubble3D val="0"/>
            <c:spPr>
              <a:solidFill>
                <a:srgbClr val="700017"/>
              </a:solidFill>
              <a:ln w="9331">
                <a:solidFill>
                  <a:schemeClr val="tx1"/>
                </a:solidFill>
                <a:prstDash val="solid"/>
              </a:ln>
            </c:spPr>
          </c:dPt>
          <c:dPt>
            <c:idx val="5"/>
            <c:bubble3D val="0"/>
            <c:spPr>
              <a:solidFill>
                <a:srgbClr val="666666"/>
              </a:solidFill>
              <a:ln w="9331">
                <a:solidFill>
                  <a:schemeClr val="tx1"/>
                </a:solidFill>
                <a:prstDash val="solid"/>
              </a:ln>
            </c:spPr>
          </c:dPt>
          <c:dLbls>
            <c:dLbl>
              <c:idx val="0"/>
              <c:layout>
                <c:manualLayout>
                  <c:x val="-2.2088552216481191E-2"/>
                  <c:y val="-1.66423988417339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3.2283268624087896E-2"/>
                  <c:y val="2.377485548819138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2.8885029821552326E-2"/>
                  <c:y val="2.377485548819138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5.0973715826962779E-2"/>
                  <c:y val="0.1474041040267865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8159492458318047E-2"/>
                  <c:y val="3.09073121346488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1.8690313413945624E-2"/>
                  <c:y val="-3.566228323228707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a:latin typeface="+mn-lt"/>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Excellent</c:v>
                </c:pt>
                <c:pt idx="1">
                  <c:v>Good</c:v>
                </c:pt>
                <c:pt idx="2">
                  <c:v>Fair</c:v>
                </c:pt>
                <c:pt idx="3">
                  <c:v>Poor</c:v>
                </c:pt>
                <c:pt idx="4">
                  <c:v>Very poor</c:v>
                </c:pt>
                <c:pt idx="5">
                  <c:v>DK/NA</c:v>
                </c:pt>
              </c:strCache>
            </c:strRef>
          </c:cat>
          <c:val>
            <c:numRef>
              <c:f>Sheet1!$B$2:$B$7</c:f>
              <c:numCache>
                <c:formatCode>####.0%</c:formatCode>
                <c:ptCount val="6"/>
                <c:pt idx="0">
                  <c:v>0.25033448307717598</c:v>
                </c:pt>
                <c:pt idx="1">
                  <c:v>0.29976334260832138</c:v>
                </c:pt>
                <c:pt idx="2">
                  <c:v>6.1415452654635515E-2</c:v>
                </c:pt>
                <c:pt idx="3">
                  <c:v>1.7422901525378991E-2</c:v>
                </c:pt>
                <c:pt idx="4">
                  <c:v>7.485102886711714E-3</c:v>
                </c:pt>
                <c:pt idx="5">
                  <c:v>0.36357871724777857</c:v>
                </c:pt>
              </c:numCache>
            </c:numRef>
          </c:val>
        </c:ser>
        <c:dLbls>
          <c:showLegendKey val="0"/>
          <c:showVal val="1"/>
          <c:showCatName val="0"/>
          <c:showSerName val="0"/>
          <c:showPercent val="0"/>
          <c:showBubbleSize val="0"/>
          <c:showLeaderLines val="1"/>
        </c:dLbls>
      </c:pie3DChart>
      <c:spPr>
        <a:noFill/>
        <a:ln w="18661">
          <a:noFill/>
        </a:ln>
      </c:spPr>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0405969126868"/>
          <c:y val="0.21458828876827155"/>
          <c:w val="0.66592674805771368"/>
          <c:h val="0.38825448613377678"/>
        </c:manualLayout>
      </c:layout>
      <c:barChart>
        <c:barDir val="col"/>
        <c:grouping val="clustered"/>
        <c:varyColors val="0"/>
        <c:ser>
          <c:idx val="0"/>
          <c:order val="0"/>
          <c:spPr>
            <a:solidFill>
              <a:schemeClr val="accent1"/>
            </a:solidFill>
            <a:ln w="9331">
              <a:solidFill>
                <a:schemeClr val="tx1"/>
              </a:solidFill>
              <a:prstDash val="solid"/>
            </a:ln>
          </c:spPr>
          <c:invertIfNegative val="0"/>
          <c:dPt>
            <c:idx val="0"/>
            <c:invertIfNegative val="0"/>
            <c:bubble3D val="0"/>
            <c:spPr>
              <a:solidFill>
                <a:srgbClr val="15664A"/>
              </a:solidFill>
              <a:ln w="9331">
                <a:solidFill>
                  <a:schemeClr val="tx1"/>
                </a:solidFill>
                <a:prstDash val="solid"/>
              </a:ln>
            </c:spPr>
          </c:dPt>
          <c:dPt>
            <c:idx val="1"/>
            <c:invertIfNegative val="0"/>
            <c:bubble3D val="0"/>
            <c:spPr>
              <a:solidFill>
                <a:srgbClr val="09144F"/>
              </a:solidFill>
              <a:ln w="9331">
                <a:solidFill>
                  <a:schemeClr val="tx1"/>
                </a:solidFill>
                <a:prstDash val="solid"/>
              </a:ln>
            </c:spPr>
          </c:dPt>
          <c:dPt>
            <c:idx val="2"/>
            <c:invertIfNegative val="0"/>
            <c:bubble3D val="0"/>
            <c:spPr>
              <a:solidFill>
                <a:srgbClr val="AFB884"/>
              </a:solidFill>
              <a:ln w="9331">
                <a:solidFill>
                  <a:schemeClr val="tx1"/>
                </a:solidFill>
                <a:prstDash val="solid"/>
              </a:ln>
            </c:spPr>
          </c:dPt>
          <c:dPt>
            <c:idx val="3"/>
            <c:invertIfNegative val="0"/>
            <c:bubble3D val="0"/>
            <c:spPr>
              <a:solidFill>
                <a:schemeClr val="tx2">
                  <a:lumMod val="50000"/>
                </a:schemeClr>
              </a:solidFill>
              <a:ln w="9331">
                <a:solidFill>
                  <a:schemeClr val="tx1"/>
                </a:solidFill>
                <a:prstDash val="solid"/>
              </a:ln>
            </c:spPr>
          </c:dPt>
          <c:dPt>
            <c:idx val="4"/>
            <c:invertIfNegative val="0"/>
            <c:bubble3D val="0"/>
            <c:spPr>
              <a:solidFill>
                <a:srgbClr val="700017"/>
              </a:solidFill>
              <a:ln w="9331">
                <a:solidFill>
                  <a:schemeClr val="tx1"/>
                </a:solidFill>
                <a:prstDash val="solid"/>
              </a:ln>
            </c:spPr>
          </c:dPt>
          <c:dPt>
            <c:idx val="5"/>
            <c:invertIfNegative val="0"/>
            <c:bubble3D val="0"/>
            <c:spPr>
              <a:solidFill>
                <a:srgbClr val="666666"/>
              </a:solidFill>
              <a:ln w="9331">
                <a:solidFill>
                  <a:schemeClr val="tx1"/>
                </a:solidFill>
                <a:prstDash val="solid"/>
              </a:ln>
            </c:spPr>
          </c:dPt>
          <c:dLbls>
            <c:dLbl>
              <c:idx val="0"/>
              <c:layout>
                <c:manualLayout>
                  <c:x val="0"/>
                  <c:y val="-3.5662283232287102E-2"/>
                </c:manualLayout>
              </c:layout>
              <c:tx>
                <c:rich>
                  <a:bodyPr/>
                  <a:lstStyle/>
                  <a:p>
                    <a:r>
                      <a:rPr lang="en-US" baseline="0" dirty="0"/>
                      <a:t>
</a:t>
                    </a:r>
                    <a:r>
                      <a:rPr lang="en-US" baseline="0" dirty="0" smtClean="0"/>
                      <a:t>39.4%</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1"/>
              <c:layout>
                <c:manualLayout>
                  <c:x val="1.699119401267784E-3"/>
                  <c:y val="-7.1324566464574151E-3"/>
                </c:manualLayout>
              </c:layout>
              <c:tx>
                <c:rich>
                  <a:bodyPr/>
                  <a:lstStyle/>
                  <a:p>
                    <a:r>
                      <a:rPr lang="en-US" baseline="0" dirty="0"/>
                      <a:t>
</a:t>
                    </a:r>
                    <a:r>
                      <a:rPr lang="en-US" baseline="0" dirty="0" smtClean="0"/>
                      <a:t>47.2%</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6.8015749632749395E-2"/>
                      <c:h val="7.2774832649353832E-2"/>
                    </c:manualLayout>
                  </c15:layout>
                  <c15:dlblFieldTable/>
                  <c15:showDataLabelsRange val="0"/>
                </c:ext>
              </c:extLst>
            </c:dLbl>
            <c:dLbl>
              <c:idx val="2"/>
              <c:layout>
                <c:manualLayout>
                  <c:x val="1.699119401267784E-3"/>
                  <c:y val="2.3774855488190513E-3"/>
                </c:manualLayout>
              </c:layout>
              <c:tx>
                <c:rich>
                  <a:bodyPr/>
                  <a:lstStyle/>
                  <a:p>
                    <a:r>
                      <a:rPr lang="en-US" baseline="0" dirty="0"/>
                      <a:t>
</a:t>
                    </a:r>
                    <a:r>
                      <a:rPr lang="en-US" baseline="0" dirty="0" smtClean="0"/>
                      <a:t>9.6%</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3"/>
              <c:layout>
                <c:manualLayout>
                  <c:x val="1.6990525068030424E-3"/>
                  <c:y val="-2.3774855488191385E-3"/>
                </c:manualLayout>
              </c:layout>
              <c:tx>
                <c:rich>
                  <a:bodyPr/>
                  <a:lstStyle/>
                  <a:p>
                    <a:r>
                      <a:rPr lang="en-US" baseline="0" dirty="0"/>
                      <a:t>
</a:t>
                    </a:r>
                    <a:r>
                      <a:rPr lang="en-US" baseline="0" dirty="0" smtClean="0"/>
                      <a:t>2.7%</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5.6674060734822305E-2"/>
                      <c:h val="9.654968813754522E-2"/>
                    </c:manualLayout>
                  </c15:layout>
                  <c15:dlblFieldTable/>
                  <c15:showDataLabelsRange val="0"/>
                </c:ext>
              </c:extLst>
            </c:dLbl>
            <c:dLbl>
              <c:idx val="4"/>
              <c:layout>
                <c:manualLayout>
                  <c:x val="5.0973582038032266E-3"/>
                  <c:y val="9.509942195276554E-3"/>
                </c:manualLayout>
              </c:layout>
              <c:tx>
                <c:rich>
                  <a:bodyPr/>
                  <a:lstStyle/>
                  <a:p>
                    <a:r>
                      <a:rPr lang="en-US" baseline="0" dirty="0"/>
                      <a:t>
</a:t>
                    </a:r>
                    <a:r>
                      <a:rPr lang="en-US" baseline="0" dirty="0" smtClean="0"/>
                      <a:t>1.1%</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5"/>
              <c:layout>
                <c:manualLayout>
                  <c:x val="1.8690313413945624E-2"/>
                  <c:y val="-3.5662283232287074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a:latin typeface="+mn-lt"/>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ext>
            </c:extLst>
          </c:dLbls>
          <c:cat>
            <c:strRef>
              <c:f>Sheet1!$A$2:$A$6</c:f>
              <c:strCache>
                <c:ptCount val="5"/>
                <c:pt idx="0">
                  <c:v>Excellent</c:v>
                </c:pt>
                <c:pt idx="1">
                  <c:v>Good</c:v>
                </c:pt>
                <c:pt idx="2">
                  <c:v>Fair</c:v>
                </c:pt>
                <c:pt idx="3">
                  <c:v>Poor</c:v>
                </c:pt>
                <c:pt idx="4">
                  <c:v>Very poor</c:v>
                </c:pt>
              </c:strCache>
            </c:strRef>
          </c:cat>
          <c:val>
            <c:numRef>
              <c:f>Sheet1!$B$2:$B$6</c:f>
              <c:numCache>
                <c:formatCode>####.0%</c:formatCode>
                <c:ptCount val="5"/>
                <c:pt idx="0">
                  <c:v>0.39400000000000002</c:v>
                </c:pt>
                <c:pt idx="1">
                  <c:v>0.47199999999999998</c:v>
                </c:pt>
                <c:pt idx="2">
                  <c:v>9.6000000000000002E-2</c:v>
                </c:pt>
                <c:pt idx="3">
                  <c:v>2.7E-2</c:v>
                </c:pt>
                <c:pt idx="4">
                  <c:v>1.0999999999999999E-2</c:v>
                </c:pt>
              </c:numCache>
            </c:numRef>
          </c:val>
        </c:ser>
        <c:dLbls>
          <c:showLegendKey val="0"/>
          <c:showVal val="0"/>
          <c:showCatName val="0"/>
          <c:showSerName val="0"/>
          <c:showPercent val="0"/>
          <c:showBubbleSize val="0"/>
        </c:dLbls>
        <c:gapWidth val="100"/>
        <c:axId val="122285568"/>
        <c:axId val="114012096"/>
      </c:barChart>
      <c:catAx>
        <c:axId val="122285568"/>
        <c:scaling>
          <c:orientation val="minMax"/>
        </c:scaling>
        <c:delete val="0"/>
        <c:axPos val="b"/>
        <c:numFmt formatCode="General" sourceLinked="1"/>
        <c:majorTickMark val="out"/>
        <c:minorTickMark val="none"/>
        <c:tickLblPos val="nextTo"/>
        <c:crossAx val="114012096"/>
        <c:crosses val="autoZero"/>
        <c:auto val="1"/>
        <c:lblAlgn val="ctr"/>
        <c:lblOffset val="100"/>
        <c:noMultiLvlLbl val="0"/>
      </c:catAx>
      <c:valAx>
        <c:axId val="114012096"/>
        <c:scaling>
          <c:orientation val="minMax"/>
        </c:scaling>
        <c:delete val="0"/>
        <c:axPos val="l"/>
        <c:majorGridlines/>
        <c:numFmt formatCode="####.0%" sourceLinked="1"/>
        <c:majorTickMark val="out"/>
        <c:minorTickMark val="none"/>
        <c:tickLblPos val="nextTo"/>
        <c:crossAx val="122285568"/>
        <c:crosses val="autoZero"/>
        <c:crossBetween val="between"/>
      </c:valAx>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manualLayout>
          <c:layoutTarget val="inner"/>
          <c:xMode val="edge"/>
          <c:yMode val="edge"/>
          <c:x val="0.31252050941275478"/>
          <c:y val="8.4916379655114033E-3"/>
          <c:w val="0.66355315867185305"/>
          <c:h val="0.92461027031517473"/>
        </c:manualLayout>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DK/NA/Refused</c:v>
                </c:pt>
                <c:pt idx="1">
                  <c:v>Other</c:v>
                </c:pt>
                <c:pt idx="2">
                  <c:v>No/none/nothing</c:v>
                </c:pt>
                <c:pt idx="3">
                  <c:v>General Negative</c:v>
                </c:pt>
                <c:pt idx="4">
                  <c:v>General Positive</c:v>
                </c:pt>
                <c:pt idx="5">
                  <c:v>Help with course selections/curriculum</c:v>
                </c:pt>
                <c:pt idx="6">
                  <c:v>Counselors are available/hours</c:v>
                </c:pt>
                <c:pt idx="7">
                  <c:v>Good counselors</c:v>
                </c:pt>
                <c:pt idx="8">
                  <c:v>Financial aid</c:v>
                </c:pt>
                <c:pt idx="9">
                  <c:v>Helpful/Quality service</c:v>
                </c:pt>
                <c:pt idx="10">
                  <c:v>Didn't need/use</c:v>
                </c:pt>
              </c:strCache>
            </c:strRef>
          </c:cat>
          <c:val>
            <c:numRef>
              <c:f>Sheet1!$B$2:$B$12</c:f>
              <c:numCache>
                <c:formatCode>####.0%</c:formatCode>
                <c:ptCount val="11"/>
                <c:pt idx="0">
                  <c:v>0.18964518822341561</c:v>
                </c:pt>
                <c:pt idx="1">
                  <c:v>2.5193692079657385E-2</c:v>
                </c:pt>
                <c:pt idx="2">
                  <c:v>3.4454893465595694E-2</c:v>
                </c:pt>
                <c:pt idx="3">
                  <c:v>6.8000344874348015E-2</c:v>
                </c:pt>
                <c:pt idx="4">
                  <c:v>0.209639972390219</c:v>
                </c:pt>
                <c:pt idx="5">
                  <c:v>3.3990469348577503E-2</c:v>
                </c:pt>
                <c:pt idx="6">
                  <c:v>3.8735021936439178E-2</c:v>
                </c:pt>
                <c:pt idx="7">
                  <c:v>4.7921822996836345E-2</c:v>
                </c:pt>
                <c:pt idx="8">
                  <c:v>8.1596193347948737E-2</c:v>
                </c:pt>
                <c:pt idx="9">
                  <c:v>0.1039635264152976</c:v>
                </c:pt>
                <c:pt idx="10">
                  <c:v>0.2218943251017772</c:v>
                </c:pt>
              </c:numCache>
            </c:numRef>
          </c:val>
        </c:ser>
        <c:dLbls>
          <c:showLegendKey val="0"/>
          <c:showVal val="1"/>
          <c:showCatName val="0"/>
          <c:showSerName val="0"/>
          <c:showPercent val="0"/>
          <c:showBubbleSize val="0"/>
        </c:dLbls>
        <c:gapWidth val="150"/>
        <c:shape val="box"/>
        <c:axId val="122574848"/>
        <c:axId val="114014400"/>
        <c:axId val="0"/>
      </c:bar3DChart>
      <c:catAx>
        <c:axId val="122574848"/>
        <c:scaling>
          <c:orientation val="minMax"/>
        </c:scaling>
        <c:delete val="0"/>
        <c:axPos val="l"/>
        <c:numFmt formatCode="General" sourceLinked="0"/>
        <c:majorTickMark val="out"/>
        <c:minorTickMark val="none"/>
        <c:tickLblPos val="nextTo"/>
        <c:crossAx val="114014400"/>
        <c:crosses val="autoZero"/>
        <c:auto val="1"/>
        <c:lblAlgn val="ctr"/>
        <c:lblOffset val="100"/>
        <c:noMultiLvlLbl val="0"/>
      </c:catAx>
      <c:valAx>
        <c:axId val="114014400"/>
        <c:scaling>
          <c:orientation val="minMax"/>
          <c:max val="0.30000000000000004"/>
          <c:min val="0"/>
        </c:scaling>
        <c:delete val="0"/>
        <c:axPos val="b"/>
        <c:majorGridlines/>
        <c:numFmt formatCode="0%" sourceLinked="0"/>
        <c:majorTickMark val="out"/>
        <c:minorTickMark val="none"/>
        <c:tickLblPos val="nextTo"/>
        <c:crossAx val="122574848"/>
        <c:crosses val="autoZero"/>
        <c:crossBetween val="between"/>
        <c:majorUnit val="0.1"/>
      </c:valAx>
    </c:plotArea>
    <c:plotVisOnly val="1"/>
    <c:dispBlanksAs val="gap"/>
    <c:showDLblsOverMax val="0"/>
  </c:chart>
  <c:txPr>
    <a:bodyPr/>
    <a:lstStyle/>
    <a:p>
      <a:pPr>
        <a:defRPr sz="1200"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spPr>
        <a:ln>
          <a:solidFill>
            <a:srgbClr val="FFFFFF"/>
          </a:solidFill>
        </a:ln>
      </c:spPr>
    </c:backWall>
    <c:plotArea>
      <c:layout/>
      <c:bar3DChart>
        <c:barDir val="bar"/>
        <c:grouping val="clustered"/>
        <c:varyColors val="0"/>
        <c:ser>
          <c:idx val="0"/>
          <c:order val="0"/>
          <c:tx>
            <c:strRef>
              <c:f>Sheet1!$B$1</c:f>
              <c:strCache>
                <c:ptCount val="1"/>
                <c:pt idx="0">
                  <c:v>Mean</c:v>
                </c:pt>
              </c:strCache>
            </c:strRef>
          </c:tx>
          <c:spPr>
            <a:solidFill>
              <a:srgbClr val="700017"/>
            </a:solidFill>
            <a:ln>
              <a:solidFill>
                <a:srgbClr val="FFFFFF"/>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Be cultural centers for our community</c:v>
                </c:pt>
                <c:pt idx="1">
                  <c:v>Offer more online courses for our students</c:v>
                </c:pt>
                <c:pt idx="2">
                  <c:v>Programs for HS students to take college classes</c:v>
                </c:pt>
                <c:pt idx="3">
                  <c:v>Increase number of classes evenings and on weekends</c:v>
                </c:pt>
                <c:pt idx="4">
                  <c:v>More classes to prepare students for college level work</c:v>
                </c:pt>
                <c:pt idx="5">
                  <c:v>Offer lifelong learning programs for students of all ages</c:v>
                </c:pt>
                <c:pt idx="6">
                  <c:v>Preparing students to transfer to 4 year college/univ.</c:v>
                </c:pt>
                <c:pt idx="7">
                  <c:v>Expand training opportunities to working adults</c:v>
                </c:pt>
                <c:pt idx="8">
                  <c:v>Offer job training/retraining that put people to work</c:v>
                </c:pt>
              </c:strCache>
            </c:strRef>
          </c:cat>
          <c:val>
            <c:numRef>
              <c:f>Sheet1!$B$2:$B$10</c:f>
              <c:numCache>
                <c:formatCode>####.00</c:formatCode>
                <c:ptCount val="9"/>
                <c:pt idx="0">
                  <c:v>1.1094975019551978</c:v>
                </c:pt>
                <c:pt idx="1">
                  <c:v>1.2157900495454577</c:v>
                </c:pt>
                <c:pt idx="2">
                  <c:v>1.5080565755697715</c:v>
                </c:pt>
                <c:pt idx="3">
                  <c:v>1.5345645999355946</c:v>
                </c:pt>
                <c:pt idx="4">
                  <c:v>1.5496800925498715</c:v>
                </c:pt>
                <c:pt idx="5">
                  <c:v>1.5631302050864027</c:v>
                </c:pt>
                <c:pt idx="6">
                  <c:v>1.6483293667902319</c:v>
                </c:pt>
                <c:pt idx="7">
                  <c:v>1.6792587285984055</c:v>
                </c:pt>
                <c:pt idx="8">
                  <c:v>1.6973601747801543</c:v>
                </c:pt>
              </c:numCache>
            </c:numRef>
          </c:val>
        </c:ser>
        <c:dLbls>
          <c:showLegendKey val="0"/>
          <c:showVal val="1"/>
          <c:showCatName val="0"/>
          <c:showSerName val="0"/>
          <c:showPercent val="0"/>
          <c:showBubbleSize val="0"/>
        </c:dLbls>
        <c:gapWidth val="150"/>
        <c:shape val="box"/>
        <c:axId val="122587136"/>
        <c:axId val="114014976"/>
        <c:axId val="0"/>
      </c:bar3DChart>
      <c:catAx>
        <c:axId val="122587136"/>
        <c:scaling>
          <c:orientation val="minMax"/>
        </c:scaling>
        <c:delete val="0"/>
        <c:axPos val="l"/>
        <c:numFmt formatCode="General" sourceLinked="0"/>
        <c:majorTickMark val="out"/>
        <c:minorTickMark val="none"/>
        <c:tickLblPos val="low"/>
        <c:txPr>
          <a:bodyPr/>
          <a:lstStyle/>
          <a:p>
            <a:pPr>
              <a:defRPr sz="1200" b="1"/>
            </a:pPr>
            <a:endParaRPr lang="en-US"/>
          </a:p>
        </c:txPr>
        <c:crossAx val="114014976"/>
        <c:crosses val="autoZero"/>
        <c:auto val="1"/>
        <c:lblAlgn val="ctr"/>
        <c:lblOffset val="100"/>
        <c:noMultiLvlLbl val="0"/>
      </c:catAx>
      <c:valAx>
        <c:axId val="114014976"/>
        <c:scaling>
          <c:orientation val="minMax"/>
          <c:max val="2"/>
          <c:min val="0"/>
        </c:scaling>
        <c:delete val="0"/>
        <c:axPos val="b"/>
        <c:majorGridlines/>
        <c:numFmt formatCode="#,##0" sourceLinked="0"/>
        <c:majorTickMark val="out"/>
        <c:minorTickMark val="none"/>
        <c:tickLblPos val="nextTo"/>
        <c:txPr>
          <a:bodyPr/>
          <a:lstStyle/>
          <a:p>
            <a:pPr>
              <a:defRPr sz="1200" b="1"/>
            </a:pPr>
            <a:endParaRPr lang="en-US"/>
          </a:p>
        </c:txPr>
        <c:crossAx val="122587136"/>
        <c:crosses val="autoZero"/>
        <c:crossBetween val="between"/>
        <c:majorUnit val="1"/>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spPr>
        <a:ln>
          <a:solidFill>
            <a:srgbClr val="FFFFFF"/>
          </a:solidFill>
        </a:ln>
      </c:spPr>
    </c:backWall>
    <c:plotArea>
      <c:layout/>
      <c:bar3DChart>
        <c:barDir val="bar"/>
        <c:grouping val="clustered"/>
        <c:varyColors val="0"/>
        <c:ser>
          <c:idx val="0"/>
          <c:order val="0"/>
          <c:tx>
            <c:strRef>
              <c:f>Sheet1!$B$1</c:f>
              <c:strCache>
                <c:ptCount val="1"/>
                <c:pt idx="0">
                  <c:v>Mean</c:v>
                </c:pt>
              </c:strCache>
            </c:strRef>
          </c:tx>
          <c:spPr>
            <a:solidFill>
              <a:srgbClr val="700017"/>
            </a:solidFill>
            <a:ln>
              <a:solidFill>
                <a:srgbClr val="FFFFFF"/>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Social and Human Services</c:v>
                </c:pt>
                <c:pt idx="1">
                  <c:v>Computer Aided Design and Drafting</c:v>
                </c:pt>
                <c:pt idx="2">
                  <c:v>Clean and Sustainable Energy Technology</c:v>
                </c:pt>
                <c:pt idx="3">
                  <c:v>Early Childhood Education</c:v>
                </c:pt>
                <c:pt idx="4">
                  <c:v>Biotechnology</c:v>
                </c:pt>
                <c:pt idx="5">
                  <c:v>Accounting and Business</c:v>
                </c:pt>
                <c:pt idx="6">
                  <c:v>Electronics Technology</c:v>
                </c:pt>
                <c:pt idx="7">
                  <c:v>Computer and Telecommunications Programs</c:v>
                </c:pt>
                <c:pt idx="8">
                  <c:v>Health Careers</c:v>
                </c:pt>
              </c:strCache>
            </c:strRef>
          </c:cat>
          <c:val>
            <c:numRef>
              <c:f>Sheet1!$B$2:$B$10</c:f>
              <c:numCache>
                <c:formatCode>####.00</c:formatCode>
                <c:ptCount val="9"/>
                <c:pt idx="0">
                  <c:v>1.7931634534748748</c:v>
                </c:pt>
                <c:pt idx="1">
                  <c:v>1.8239512562748952</c:v>
                </c:pt>
                <c:pt idx="2">
                  <c:v>1.8830658516845007</c:v>
                </c:pt>
                <c:pt idx="3">
                  <c:v>1.9069716630992704</c:v>
                </c:pt>
                <c:pt idx="4">
                  <c:v>1.9395150395582308</c:v>
                </c:pt>
                <c:pt idx="5">
                  <c:v>1.9856933347154295</c:v>
                </c:pt>
                <c:pt idx="6">
                  <c:v>2.0148910637122088</c:v>
                </c:pt>
                <c:pt idx="7">
                  <c:v>2.0932009017449609</c:v>
                </c:pt>
                <c:pt idx="8">
                  <c:v>2.2047098994548135</c:v>
                </c:pt>
              </c:numCache>
            </c:numRef>
          </c:val>
        </c:ser>
        <c:dLbls>
          <c:showLegendKey val="0"/>
          <c:showVal val="1"/>
          <c:showCatName val="0"/>
          <c:showSerName val="0"/>
          <c:showPercent val="0"/>
          <c:showBubbleSize val="0"/>
        </c:dLbls>
        <c:gapWidth val="150"/>
        <c:shape val="box"/>
        <c:axId val="122816512"/>
        <c:axId val="122703808"/>
        <c:axId val="0"/>
      </c:bar3DChart>
      <c:catAx>
        <c:axId val="122816512"/>
        <c:scaling>
          <c:orientation val="minMax"/>
        </c:scaling>
        <c:delete val="0"/>
        <c:axPos val="l"/>
        <c:numFmt formatCode="General" sourceLinked="0"/>
        <c:majorTickMark val="out"/>
        <c:minorTickMark val="none"/>
        <c:tickLblPos val="low"/>
        <c:txPr>
          <a:bodyPr/>
          <a:lstStyle/>
          <a:p>
            <a:pPr>
              <a:defRPr sz="1200" b="1"/>
            </a:pPr>
            <a:endParaRPr lang="en-US"/>
          </a:p>
        </c:txPr>
        <c:crossAx val="122703808"/>
        <c:crosses val="autoZero"/>
        <c:auto val="1"/>
        <c:lblAlgn val="ctr"/>
        <c:lblOffset val="100"/>
        <c:noMultiLvlLbl val="0"/>
      </c:catAx>
      <c:valAx>
        <c:axId val="122703808"/>
        <c:scaling>
          <c:orientation val="minMax"/>
          <c:max val="3"/>
          <c:min val="0"/>
        </c:scaling>
        <c:delete val="0"/>
        <c:axPos val="b"/>
        <c:majorGridlines/>
        <c:numFmt formatCode="#,##0" sourceLinked="0"/>
        <c:majorTickMark val="out"/>
        <c:minorTickMark val="none"/>
        <c:tickLblPos val="nextTo"/>
        <c:txPr>
          <a:bodyPr/>
          <a:lstStyle/>
          <a:p>
            <a:pPr>
              <a:defRPr sz="1200" b="1"/>
            </a:pPr>
            <a:endParaRPr lang="en-US"/>
          </a:p>
        </c:txPr>
        <c:crossAx val="122816512"/>
        <c:crosses val="autoZero"/>
        <c:crossBetween val="between"/>
        <c:majorUnit val="1"/>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spPr>
        <a:ln>
          <a:solidFill>
            <a:srgbClr val="FFFFFF"/>
          </a:solidFill>
        </a:ln>
      </c:spPr>
    </c:backWall>
    <c:plotArea>
      <c:layout/>
      <c:bar3DChart>
        <c:barDir val="bar"/>
        <c:grouping val="clustered"/>
        <c:varyColors val="0"/>
        <c:ser>
          <c:idx val="0"/>
          <c:order val="0"/>
          <c:tx>
            <c:strRef>
              <c:f>Sheet1!$B$1</c:f>
              <c:strCache>
                <c:ptCount val="1"/>
                <c:pt idx="0">
                  <c:v>Mean</c:v>
                </c:pt>
              </c:strCache>
            </c:strRef>
          </c:tx>
          <c:spPr>
            <a:solidFill>
              <a:srgbClr val="700017"/>
            </a:solidFill>
            <a:ln>
              <a:solidFill>
                <a:srgbClr val="FFFFFF"/>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Interior Design</c:v>
                </c:pt>
                <c:pt idx="1">
                  <c:v>Cosmetology</c:v>
                </c:pt>
                <c:pt idx="2">
                  <c:v>Fashion and Merchandising</c:v>
                </c:pt>
                <c:pt idx="3">
                  <c:v>Fitness Certification</c:v>
                </c:pt>
                <c:pt idx="4">
                  <c:v>Art, Sculpture and Ceramics</c:v>
                </c:pt>
                <c:pt idx="5">
                  <c:v>Real Estate</c:v>
                </c:pt>
                <c:pt idx="6">
                  <c:v>International Trade and Logistics</c:v>
                </c:pt>
                <c:pt idx="7">
                  <c:v>Music</c:v>
                </c:pt>
                <c:pt idx="8">
                  <c:v>Paralegal</c:v>
                </c:pt>
                <c:pt idx="9">
                  <c:v>Police Training</c:v>
                </c:pt>
                <c:pt idx="10">
                  <c:v>Graphics, Digital and Multimedia</c:v>
                </c:pt>
                <c:pt idx="11">
                  <c:v>Firefighting Technology</c:v>
                </c:pt>
                <c:pt idx="12">
                  <c:v>Automotive Technology</c:v>
                </c:pt>
                <c:pt idx="13">
                  <c:v>Building and Construction Programs</c:v>
                </c:pt>
                <c:pt idx="14">
                  <c:v>Environmental Science</c:v>
                </c:pt>
              </c:strCache>
            </c:strRef>
          </c:cat>
          <c:val>
            <c:numRef>
              <c:f>Sheet1!$B$2:$B$16</c:f>
              <c:numCache>
                <c:formatCode>####.00</c:formatCode>
                <c:ptCount val="15"/>
                <c:pt idx="0">
                  <c:v>1.1203275095022678</c:v>
                </c:pt>
                <c:pt idx="1">
                  <c:v>1.1443977107574428</c:v>
                </c:pt>
                <c:pt idx="2">
                  <c:v>1.1507990861620749</c:v>
                </c:pt>
                <c:pt idx="3">
                  <c:v>1.2912338594752051</c:v>
                </c:pt>
                <c:pt idx="4">
                  <c:v>1.3405814433551708</c:v>
                </c:pt>
                <c:pt idx="5">
                  <c:v>1.3439727386942126</c:v>
                </c:pt>
                <c:pt idx="6">
                  <c:v>1.5286647380505283</c:v>
                </c:pt>
                <c:pt idx="7">
                  <c:v>1.5494255765953457</c:v>
                </c:pt>
                <c:pt idx="8">
                  <c:v>1.6379197897210136</c:v>
                </c:pt>
                <c:pt idx="9">
                  <c:v>1.6957686325537971</c:v>
                </c:pt>
                <c:pt idx="10">
                  <c:v>1.7081504878904332</c:v>
                </c:pt>
                <c:pt idx="11">
                  <c:v>1.73</c:v>
                </c:pt>
                <c:pt idx="12">
                  <c:v>1.73</c:v>
                </c:pt>
                <c:pt idx="13">
                  <c:v>1.74</c:v>
                </c:pt>
                <c:pt idx="14">
                  <c:v>1.77</c:v>
                </c:pt>
              </c:numCache>
            </c:numRef>
          </c:val>
        </c:ser>
        <c:dLbls>
          <c:showLegendKey val="0"/>
          <c:showVal val="1"/>
          <c:showCatName val="0"/>
          <c:showSerName val="0"/>
          <c:showPercent val="0"/>
          <c:showBubbleSize val="0"/>
        </c:dLbls>
        <c:gapWidth val="150"/>
        <c:shape val="box"/>
        <c:axId val="139871744"/>
        <c:axId val="122706112"/>
        <c:axId val="0"/>
      </c:bar3DChart>
      <c:catAx>
        <c:axId val="139871744"/>
        <c:scaling>
          <c:orientation val="minMax"/>
        </c:scaling>
        <c:delete val="0"/>
        <c:axPos val="l"/>
        <c:numFmt formatCode="General" sourceLinked="0"/>
        <c:majorTickMark val="out"/>
        <c:minorTickMark val="none"/>
        <c:tickLblPos val="low"/>
        <c:txPr>
          <a:bodyPr/>
          <a:lstStyle/>
          <a:p>
            <a:pPr>
              <a:defRPr sz="1200" b="1"/>
            </a:pPr>
            <a:endParaRPr lang="en-US"/>
          </a:p>
        </c:txPr>
        <c:crossAx val="122706112"/>
        <c:crosses val="autoZero"/>
        <c:auto val="1"/>
        <c:lblAlgn val="ctr"/>
        <c:lblOffset val="100"/>
        <c:noMultiLvlLbl val="0"/>
      </c:catAx>
      <c:valAx>
        <c:axId val="122706112"/>
        <c:scaling>
          <c:orientation val="minMax"/>
          <c:max val="3"/>
          <c:min val="0"/>
        </c:scaling>
        <c:delete val="0"/>
        <c:axPos val="b"/>
        <c:majorGridlines/>
        <c:numFmt formatCode="#,##0" sourceLinked="0"/>
        <c:majorTickMark val="out"/>
        <c:minorTickMark val="none"/>
        <c:tickLblPos val="nextTo"/>
        <c:txPr>
          <a:bodyPr/>
          <a:lstStyle/>
          <a:p>
            <a:pPr>
              <a:defRPr sz="1200" b="1"/>
            </a:pPr>
            <a:endParaRPr lang="en-US"/>
          </a:p>
        </c:txPr>
        <c:crossAx val="139871744"/>
        <c:crosses val="autoZero"/>
        <c:crossBetween val="between"/>
        <c:majorUnit val="1"/>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manualLayout>
          <c:layoutTarget val="inner"/>
          <c:xMode val="edge"/>
          <c:yMode val="edge"/>
          <c:x val="0.40048856332075733"/>
          <c:y val="2.356220621766748E-2"/>
          <c:w val="0.53991278721304503"/>
          <c:h val="0.90259574221727623"/>
        </c:manualLayout>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DK/NA/Refused</c:v>
                </c:pt>
                <c:pt idx="1">
                  <c:v>Other</c:v>
                </c:pt>
                <c:pt idx="2">
                  <c:v>Life studies/personal finance</c:v>
                </c:pt>
                <c:pt idx="3">
                  <c:v>Culinary/hotel management</c:v>
                </c:pt>
                <c:pt idx="4">
                  <c:v>Help to further education</c:v>
                </c:pt>
                <c:pt idx="5">
                  <c:v>Education/special education</c:v>
                </c:pt>
                <c:pt idx="6">
                  <c:v>Computers/technology</c:v>
                </c:pt>
                <c:pt idx="7">
                  <c:v>Medical/nursing</c:v>
                </c:pt>
                <c:pt idx="8">
                  <c:v>Trade schools</c:v>
                </c:pt>
                <c:pt idx="9">
                  <c:v>Languages</c:v>
                </c:pt>
                <c:pt idx="10">
                  <c:v>No/none/nothing</c:v>
                </c:pt>
              </c:strCache>
            </c:strRef>
          </c:cat>
          <c:val>
            <c:numRef>
              <c:f>Sheet1!$B$2:$B$12</c:f>
              <c:numCache>
                <c:formatCode>####.0%</c:formatCode>
                <c:ptCount val="11"/>
                <c:pt idx="0">
                  <c:v>0.37801135928924301</c:v>
                </c:pt>
                <c:pt idx="1">
                  <c:v>0.10812248105474931</c:v>
                </c:pt>
                <c:pt idx="2">
                  <c:v>1.0046935595670598E-2</c:v>
                </c:pt>
                <c:pt idx="3">
                  <c:v>1.1747252134170893E-2</c:v>
                </c:pt>
                <c:pt idx="4">
                  <c:v>1.3818741956155432E-2</c:v>
                </c:pt>
                <c:pt idx="5">
                  <c:v>1.4747908775264926E-2</c:v>
                </c:pt>
                <c:pt idx="6">
                  <c:v>1.7088888688423703E-2</c:v>
                </c:pt>
                <c:pt idx="7">
                  <c:v>2.3905722855245747E-2</c:v>
                </c:pt>
                <c:pt idx="8">
                  <c:v>2.5372911724225056E-2</c:v>
                </c:pt>
                <c:pt idx="9">
                  <c:v>3.1008942426632723E-2</c:v>
                </c:pt>
                <c:pt idx="10">
                  <c:v>0.37518710642735537</c:v>
                </c:pt>
              </c:numCache>
            </c:numRef>
          </c:val>
        </c:ser>
        <c:dLbls>
          <c:showLegendKey val="0"/>
          <c:showVal val="1"/>
          <c:showCatName val="0"/>
          <c:showSerName val="0"/>
          <c:showPercent val="0"/>
          <c:showBubbleSize val="0"/>
        </c:dLbls>
        <c:gapWidth val="150"/>
        <c:shape val="box"/>
        <c:axId val="141339648"/>
        <c:axId val="122789888"/>
        <c:axId val="0"/>
      </c:bar3DChart>
      <c:catAx>
        <c:axId val="141339648"/>
        <c:scaling>
          <c:orientation val="minMax"/>
        </c:scaling>
        <c:delete val="0"/>
        <c:axPos val="l"/>
        <c:numFmt formatCode="General" sourceLinked="0"/>
        <c:majorTickMark val="out"/>
        <c:minorTickMark val="none"/>
        <c:tickLblPos val="nextTo"/>
        <c:crossAx val="122789888"/>
        <c:crosses val="autoZero"/>
        <c:auto val="1"/>
        <c:lblAlgn val="ctr"/>
        <c:lblOffset val="100"/>
        <c:noMultiLvlLbl val="0"/>
      </c:catAx>
      <c:valAx>
        <c:axId val="122789888"/>
        <c:scaling>
          <c:orientation val="minMax"/>
          <c:max val="0.4"/>
          <c:min val="0"/>
        </c:scaling>
        <c:delete val="0"/>
        <c:axPos val="b"/>
        <c:majorGridlines/>
        <c:numFmt formatCode="0%" sourceLinked="0"/>
        <c:majorTickMark val="out"/>
        <c:minorTickMark val="none"/>
        <c:tickLblPos val="nextTo"/>
        <c:crossAx val="141339648"/>
        <c:crosses val="autoZero"/>
        <c:crossBetween val="between"/>
        <c:majorUnit val="0.2"/>
      </c:valAx>
    </c:plotArea>
    <c:plotVisOnly val="1"/>
    <c:dispBlanksAs val="gap"/>
    <c:showDLblsOverMax val="0"/>
  </c:chart>
  <c:txPr>
    <a:bodyPr/>
    <a:lstStyle/>
    <a:p>
      <a:pPr>
        <a:defRPr sz="12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360405969126868"/>
          <c:y val="0.21458828876827155"/>
          <c:w val="0.66592674805771368"/>
          <c:h val="0.38825448613377678"/>
        </c:manualLayout>
      </c:layout>
      <c:pie3DChart>
        <c:varyColors val="1"/>
        <c:ser>
          <c:idx val="0"/>
          <c:order val="0"/>
          <c:spPr>
            <a:solidFill>
              <a:schemeClr val="accent1"/>
            </a:solidFill>
            <a:ln w="9331">
              <a:solidFill>
                <a:schemeClr val="tx1"/>
              </a:solidFill>
              <a:prstDash val="solid"/>
            </a:ln>
          </c:spPr>
          <c:dPt>
            <c:idx val="0"/>
            <c:bubble3D val="0"/>
            <c:spPr>
              <a:solidFill>
                <a:srgbClr val="15664A"/>
              </a:solidFill>
              <a:ln w="9331">
                <a:solidFill>
                  <a:schemeClr val="tx1"/>
                </a:solidFill>
                <a:prstDash val="solid"/>
              </a:ln>
            </c:spPr>
          </c:dPt>
          <c:dPt>
            <c:idx val="1"/>
            <c:bubble3D val="0"/>
            <c:spPr>
              <a:solidFill>
                <a:srgbClr val="09144F"/>
              </a:solidFill>
              <a:ln w="9331">
                <a:solidFill>
                  <a:schemeClr val="tx1"/>
                </a:solidFill>
                <a:prstDash val="solid"/>
              </a:ln>
            </c:spPr>
          </c:dPt>
          <c:dPt>
            <c:idx val="2"/>
            <c:bubble3D val="0"/>
            <c:spPr>
              <a:solidFill>
                <a:srgbClr val="AFB884"/>
              </a:solidFill>
              <a:ln w="9331">
                <a:solidFill>
                  <a:schemeClr val="tx1"/>
                </a:solidFill>
                <a:prstDash val="solid"/>
              </a:ln>
            </c:spPr>
          </c:dPt>
          <c:dPt>
            <c:idx val="3"/>
            <c:bubble3D val="0"/>
            <c:spPr>
              <a:solidFill>
                <a:srgbClr val="700017"/>
              </a:solidFill>
              <a:ln w="9331">
                <a:solidFill>
                  <a:schemeClr val="tx1"/>
                </a:solidFill>
                <a:prstDash val="solid"/>
              </a:ln>
            </c:spPr>
          </c:dPt>
          <c:dPt>
            <c:idx val="4"/>
            <c:bubble3D val="0"/>
            <c:spPr>
              <a:solidFill>
                <a:srgbClr val="666666"/>
              </a:solidFill>
              <a:ln w="9331">
                <a:solidFill>
                  <a:schemeClr val="tx1"/>
                </a:solidFill>
                <a:prstDash val="solid"/>
              </a:ln>
            </c:spPr>
          </c:dPt>
          <c:dPt>
            <c:idx val="5"/>
            <c:bubble3D val="0"/>
            <c:spPr>
              <a:solidFill>
                <a:srgbClr val="666666"/>
              </a:solidFill>
              <a:ln w="9331">
                <a:solidFill>
                  <a:schemeClr val="tx1"/>
                </a:solidFill>
                <a:prstDash val="solid"/>
              </a:ln>
            </c:spPr>
          </c:dPt>
          <c:dLbls>
            <c:dLbl>
              <c:idx val="0"/>
              <c:layout>
                <c:manualLayout>
                  <c:x val="-0.11384099988494152"/>
                  <c:y val="-6.419210981811673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6.2867417846908011E-2"/>
                  <c:y val="5.230468207402104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4.4177104432962383E-2"/>
                  <c:y val="6.181462426929760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1.6991194012677839E-2"/>
                  <c:y val="-7.1324566464574151E-3"/>
                </c:manualLayout>
              </c:layout>
              <c:tx>
                <c:rich>
                  <a:bodyPr/>
                  <a:lstStyle/>
                  <a:p>
                    <a:r>
                      <a:rPr lang="en-US"/>
                      <a:t>Not interested </a:t>
                    </a:r>
                    <a:r>
                      <a:rPr lang="en-US" smtClean="0"/>
                      <a:t/>
                    </a:r>
                    <a:br>
                      <a:rPr lang="en-US" smtClean="0"/>
                    </a:br>
                    <a:r>
                      <a:rPr lang="en-US" smtClean="0"/>
                      <a:t>at </a:t>
                    </a:r>
                    <a:r>
                      <a:rPr lang="en-US"/>
                      <a:t>all
26.4%</a:t>
                    </a:r>
                  </a:p>
                </c:rich>
              </c:tx>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2.7185910420284544E-2"/>
                  <c:y val="-9.509942195276576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a:latin typeface="+mn-lt"/>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Definitely interested</c:v>
                </c:pt>
                <c:pt idx="1">
                  <c:v>Somewhat interested</c:v>
                </c:pt>
                <c:pt idx="2">
                  <c:v>Probably not interested</c:v>
                </c:pt>
                <c:pt idx="3">
                  <c:v>Not interested at all</c:v>
                </c:pt>
                <c:pt idx="4">
                  <c:v>DK/NA</c:v>
                </c:pt>
              </c:strCache>
            </c:strRef>
          </c:cat>
          <c:val>
            <c:numRef>
              <c:f>Sheet1!$B$2:$B$6</c:f>
              <c:numCache>
                <c:formatCode>####.0%</c:formatCode>
                <c:ptCount val="5"/>
                <c:pt idx="0">
                  <c:v>0.27180063476687921</c:v>
                </c:pt>
                <c:pt idx="1">
                  <c:v>0.28873122036698012</c:v>
                </c:pt>
                <c:pt idx="2">
                  <c:v>0.12766625911402113</c:v>
                </c:pt>
                <c:pt idx="3">
                  <c:v>0.26399088767410855</c:v>
                </c:pt>
                <c:pt idx="4">
                  <c:v>4.7810998078012854E-2</c:v>
                </c:pt>
              </c:numCache>
            </c:numRef>
          </c:val>
        </c:ser>
        <c:dLbls>
          <c:showLegendKey val="0"/>
          <c:showVal val="1"/>
          <c:showCatName val="0"/>
          <c:showSerName val="0"/>
          <c:showPercent val="0"/>
          <c:showBubbleSize val="0"/>
          <c:showLeaderLines val="0"/>
        </c:dLbls>
      </c:pie3DChart>
      <c:spPr>
        <a:noFill/>
        <a:ln w="18661">
          <a:noFill/>
        </a:ln>
      </c:spPr>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ln>
          <a:solidFill>
            <a:srgbClr val="FFFFFF"/>
          </a:solidFill>
        </a:ln>
      </c:spPr>
    </c:sideWall>
    <c:backWall>
      <c:thickness val="0"/>
      <c:spPr>
        <a:ln>
          <a:solidFill>
            <a:srgbClr val="FFFFFF"/>
          </a:solidFill>
        </a:ln>
      </c:spPr>
    </c:backWall>
    <c:plotArea>
      <c:layout>
        <c:manualLayout>
          <c:layoutTarget val="inner"/>
          <c:xMode val="edge"/>
          <c:yMode val="edge"/>
          <c:x val="0.15803248031496062"/>
          <c:y val="9.2737659848839499E-2"/>
          <c:w val="0.79925623359580056"/>
          <c:h val="0.74897386086568341"/>
        </c:manualLayout>
      </c:layout>
      <c:bar3DChart>
        <c:barDir val="bar"/>
        <c:grouping val="percentStacked"/>
        <c:varyColors val="0"/>
        <c:ser>
          <c:idx val="0"/>
          <c:order val="0"/>
          <c:tx>
            <c:strRef>
              <c:f>Sheet1!$A$2</c:f>
              <c:strCache>
                <c:ptCount val="1"/>
                <c:pt idx="0">
                  <c:v>At least once a week</c:v>
                </c:pt>
              </c:strCache>
            </c:strRef>
          </c:tx>
          <c:spPr>
            <a:solidFill>
              <a:srgbClr val="15664A"/>
            </a:solidFill>
            <a:ln>
              <a:solidFill>
                <a:srgbClr val="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Fitness Center</c:v>
                </c:pt>
                <c:pt idx="1">
                  <c:v>Athletic fields</c:v>
                </c:pt>
                <c:pt idx="2">
                  <c:v>Bookstore</c:v>
                </c:pt>
                <c:pt idx="3">
                  <c:v>Farmer's Market</c:v>
                </c:pt>
                <c:pt idx="4">
                  <c:v>Cafeteria</c:v>
                </c:pt>
                <c:pt idx="5">
                  <c:v>Library</c:v>
                </c:pt>
              </c:strCache>
            </c:strRef>
          </c:cat>
          <c:val>
            <c:numRef>
              <c:f>Sheet1!$B$2:$G$2</c:f>
              <c:numCache>
                <c:formatCode>####.0%</c:formatCode>
                <c:ptCount val="6"/>
                <c:pt idx="0">
                  <c:v>7.0000000000000007E-2</c:v>
                </c:pt>
                <c:pt idx="1">
                  <c:v>7.1999999999999995E-2</c:v>
                </c:pt>
                <c:pt idx="2">
                  <c:v>8.4000000000000005E-2</c:v>
                </c:pt>
                <c:pt idx="3">
                  <c:v>8.4000000000000005E-2</c:v>
                </c:pt>
                <c:pt idx="4">
                  <c:v>0.11</c:v>
                </c:pt>
                <c:pt idx="5">
                  <c:v>0.12</c:v>
                </c:pt>
              </c:numCache>
            </c:numRef>
          </c:val>
        </c:ser>
        <c:ser>
          <c:idx val="1"/>
          <c:order val="1"/>
          <c:tx>
            <c:strRef>
              <c:f>Sheet1!$A$3</c:f>
              <c:strCache>
                <c:ptCount val="1"/>
                <c:pt idx="0">
                  <c:v>Monthly</c:v>
                </c:pt>
              </c:strCache>
            </c:strRef>
          </c:tx>
          <c:spPr>
            <a:solidFill>
              <a:srgbClr val="AFB884"/>
            </a:solidFill>
            <a:ln>
              <a:solidFill>
                <a:srgbClr val="FFFFFF"/>
              </a:solidFill>
            </a:ln>
          </c:spPr>
          <c:invertIfNegative val="0"/>
          <c:dLbls>
            <c:dLbl>
              <c:idx val="0"/>
              <c:spPr/>
              <c:txPr>
                <a:bodyPr/>
                <a:lstStyle/>
                <a:p>
                  <a:pPr>
                    <a:defRPr sz="1000">
                      <a:solidFill>
                        <a:srgbClr val="000000"/>
                      </a:solidFill>
                    </a:defRPr>
                  </a:pPr>
                  <a:endParaRPr lang="en-US"/>
                </a:p>
              </c:txPr>
              <c:showLegendKey val="0"/>
              <c:showVal val="1"/>
              <c:showCatName val="0"/>
              <c:showSerName val="0"/>
              <c:showPercent val="0"/>
              <c:showBubbleSize val="0"/>
            </c:dLbl>
            <c:dLbl>
              <c:idx val="1"/>
              <c:spPr/>
              <c:txPr>
                <a:bodyPr/>
                <a:lstStyle/>
                <a:p>
                  <a:pPr>
                    <a:defRPr sz="1000">
                      <a:solidFill>
                        <a:srgbClr val="000000"/>
                      </a:solidFill>
                    </a:defRPr>
                  </a:pPr>
                  <a:endParaRPr lang="en-US"/>
                </a:p>
              </c:txPr>
              <c:showLegendKey val="0"/>
              <c:showVal val="1"/>
              <c:showCatName val="0"/>
              <c:showSerName val="0"/>
              <c:showPercent val="0"/>
              <c:showBubbleSize val="0"/>
            </c:dLbl>
            <c:dLbl>
              <c:idx val="4"/>
              <c:spPr/>
              <c:txPr>
                <a:bodyPr/>
                <a:lstStyle/>
                <a:p>
                  <a:pPr>
                    <a:defRPr sz="100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Fitness Center</c:v>
                </c:pt>
                <c:pt idx="1">
                  <c:v>Athletic fields</c:v>
                </c:pt>
                <c:pt idx="2">
                  <c:v>Bookstore</c:v>
                </c:pt>
                <c:pt idx="3">
                  <c:v>Farmer's Market</c:v>
                </c:pt>
                <c:pt idx="4">
                  <c:v>Cafeteria</c:v>
                </c:pt>
                <c:pt idx="5">
                  <c:v>Library</c:v>
                </c:pt>
              </c:strCache>
            </c:strRef>
          </c:cat>
          <c:val>
            <c:numRef>
              <c:f>Sheet1!$B$3:$G$3</c:f>
              <c:numCache>
                <c:formatCode>####.0%</c:formatCode>
                <c:ptCount val="6"/>
                <c:pt idx="0">
                  <c:v>4.2999999999999997E-2</c:v>
                </c:pt>
                <c:pt idx="1">
                  <c:v>3.5999999999999997E-2</c:v>
                </c:pt>
                <c:pt idx="2">
                  <c:v>6.5000000000000002E-2</c:v>
                </c:pt>
                <c:pt idx="3">
                  <c:v>9.2999999999999999E-2</c:v>
                </c:pt>
                <c:pt idx="4">
                  <c:v>2.1999999999999999E-2</c:v>
                </c:pt>
                <c:pt idx="5">
                  <c:v>8.3000000000000004E-2</c:v>
                </c:pt>
              </c:numCache>
            </c:numRef>
          </c:val>
        </c:ser>
        <c:ser>
          <c:idx val="2"/>
          <c:order val="2"/>
          <c:tx>
            <c:strRef>
              <c:f>Sheet1!$A$4</c:f>
              <c:strCache>
                <c:ptCount val="1"/>
                <c:pt idx="0">
                  <c:v>Yearly</c:v>
                </c:pt>
              </c:strCache>
            </c:strRef>
          </c:tx>
          <c:spPr>
            <a:solidFill>
              <a:srgbClr val="09144F"/>
            </a:solidFill>
            <a:ln>
              <a:solidFill>
                <a:srgbClr val="FFFFFF"/>
              </a:solidFill>
            </a:ln>
          </c:spPr>
          <c:invertIfNegative val="0"/>
          <c:dLbls>
            <c:dLbl>
              <c:idx val="0"/>
              <c:layout>
                <c:manualLayout>
                  <c:x val="2.7777777777777779E-3"/>
                  <c:y val="0"/>
                </c:manualLayout>
              </c:layout>
              <c:spPr/>
              <c:txPr>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666666666666666E-3"/>
                  <c:y val="0"/>
                </c:manualLayout>
              </c:layout>
              <c:spPr/>
              <c:txPr>
                <a:bodyPr/>
                <a:lstStyle/>
                <a:p>
                  <a:pPr>
                    <a:defRPr sz="1050"/>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Fitness Center</c:v>
                </c:pt>
                <c:pt idx="1">
                  <c:v>Athletic fields</c:v>
                </c:pt>
                <c:pt idx="2">
                  <c:v>Bookstore</c:v>
                </c:pt>
                <c:pt idx="3">
                  <c:v>Farmer's Market</c:v>
                </c:pt>
                <c:pt idx="4">
                  <c:v>Cafeteria</c:v>
                </c:pt>
                <c:pt idx="5">
                  <c:v>Library</c:v>
                </c:pt>
              </c:strCache>
            </c:strRef>
          </c:cat>
          <c:val>
            <c:numRef>
              <c:f>Sheet1!$B$4:$G$4</c:f>
              <c:numCache>
                <c:formatCode>####.0%</c:formatCode>
                <c:ptCount val="6"/>
                <c:pt idx="0">
                  <c:v>3.9E-2</c:v>
                </c:pt>
                <c:pt idx="1">
                  <c:v>8.1000000000000003E-2</c:v>
                </c:pt>
                <c:pt idx="2">
                  <c:v>0.13800000000000001</c:v>
                </c:pt>
                <c:pt idx="3">
                  <c:v>0.14699999999999999</c:v>
                </c:pt>
                <c:pt idx="4">
                  <c:v>4.9000000000000002E-2</c:v>
                </c:pt>
                <c:pt idx="5">
                  <c:v>0.08</c:v>
                </c:pt>
              </c:numCache>
            </c:numRef>
          </c:val>
        </c:ser>
        <c:ser>
          <c:idx val="3"/>
          <c:order val="3"/>
          <c:tx>
            <c:strRef>
              <c:f>Sheet1!$A$5</c:f>
              <c:strCache>
                <c:ptCount val="1"/>
                <c:pt idx="0">
                  <c:v>Never</c:v>
                </c:pt>
              </c:strCache>
            </c:strRef>
          </c:tx>
          <c:spPr>
            <a:solidFill>
              <a:srgbClr val="700017"/>
            </a:solidFill>
            <a:ln>
              <a:solidFill>
                <a:srgbClr val="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Fitness Center</c:v>
                </c:pt>
                <c:pt idx="1">
                  <c:v>Athletic fields</c:v>
                </c:pt>
                <c:pt idx="2">
                  <c:v>Bookstore</c:v>
                </c:pt>
                <c:pt idx="3">
                  <c:v>Farmer's Market</c:v>
                </c:pt>
                <c:pt idx="4">
                  <c:v>Cafeteria</c:v>
                </c:pt>
                <c:pt idx="5">
                  <c:v>Library</c:v>
                </c:pt>
              </c:strCache>
            </c:strRef>
          </c:cat>
          <c:val>
            <c:numRef>
              <c:f>Sheet1!$B$5:$G$5</c:f>
              <c:numCache>
                <c:formatCode>####.0%</c:formatCode>
                <c:ptCount val="6"/>
                <c:pt idx="0">
                  <c:v>0.81374880827068286</c:v>
                </c:pt>
                <c:pt idx="1">
                  <c:v>0.77679505050915676</c:v>
                </c:pt>
                <c:pt idx="2">
                  <c:v>0.67482107596694663</c:v>
                </c:pt>
                <c:pt idx="3">
                  <c:v>0.6368276970187875</c:v>
                </c:pt>
                <c:pt idx="4">
                  <c:v>0.78114206421153543</c:v>
                </c:pt>
                <c:pt idx="5">
                  <c:v>0.6827487193303754</c:v>
                </c:pt>
              </c:numCache>
            </c:numRef>
          </c:val>
        </c:ser>
        <c:ser>
          <c:idx val="4"/>
          <c:order val="4"/>
          <c:tx>
            <c:strRef>
              <c:f>Sheet1!$A$6</c:f>
              <c:strCache>
                <c:ptCount val="1"/>
                <c:pt idx="0">
                  <c:v>DK/NA</c:v>
                </c:pt>
              </c:strCache>
            </c:strRef>
          </c:tx>
          <c:spPr>
            <a:solidFill>
              <a:srgbClr val="666666"/>
            </a:solidFill>
            <a:ln>
              <a:solidFill>
                <a:srgbClr val="FFFFFF"/>
              </a:solidFill>
            </a:ln>
          </c:spPr>
          <c:invertIfNegative val="0"/>
          <c:dLbls>
            <c:dLbl>
              <c:idx val="0"/>
              <c:layout>
                <c:manualLayout>
                  <c:x val="4.166666666666768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66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66666666666666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66666666666768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66666666666565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Fitness Center</c:v>
                </c:pt>
                <c:pt idx="1">
                  <c:v>Athletic fields</c:v>
                </c:pt>
                <c:pt idx="2">
                  <c:v>Bookstore</c:v>
                </c:pt>
                <c:pt idx="3">
                  <c:v>Farmer's Market</c:v>
                </c:pt>
                <c:pt idx="4">
                  <c:v>Cafeteria</c:v>
                </c:pt>
                <c:pt idx="5">
                  <c:v>Library</c:v>
                </c:pt>
              </c:strCache>
            </c:strRef>
          </c:cat>
          <c:val>
            <c:numRef>
              <c:f>Sheet1!$B$6:$G$6</c:f>
              <c:numCache>
                <c:formatCode>####.0%</c:formatCode>
                <c:ptCount val="6"/>
                <c:pt idx="0">
                  <c:v>3.3601149140367027E-2</c:v>
                </c:pt>
                <c:pt idx="1">
                  <c:v>3.298999738964084E-2</c:v>
                </c:pt>
                <c:pt idx="2">
                  <c:v>3.8926690281514048E-2</c:v>
                </c:pt>
                <c:pt idx="3">
                  <c:v>4.0109986060743293E-2</c:v>
                </c:pt>
                <c:pt idx="4">
                  <c:v>3.732096208204725E-2</c:v>
                </c:pt>
                <c:pt idx="5">
                  <c:v>3.396931531558909E-2</c:v>
                </c:pt>
              </c:numCache>
            </c:numRef>
          </c:val>
        </c:ser>
        <c:dLbls>
          <c:showLegendKey val="0"/>
          <c:showVal val="1"/>
          <c:showCatName val="0"/>
          <c:showSerName val="0"/>
          <c:showPercent val="0"/>
          <c:showBubbleSize val="0"/>
        </c:dLbls>
        <c:gapWidth val="150"/>
        <c:shape val="box"/>
        <c:axId val="121340928"/>
        <c:axId val="122794496"/>
        <c:axId val="0"/>
      </c:bar3DChart>
      <c:catAx>
        <c:axId val="121340928"/>
        <c:scaling>
          <c:orientation val="minMax"/>
        </c:scaling>
        <c:delete val="0"/>
        <c:axPos val="l"/>
        <c:numFmt formatCode="General" sourceLinked="0"/>
        <c:majorTickMark val="out"/>
        <c:minorTickMark val="none"/>
        <c:tickLblPos val="nextTo"/>
        <c:crossAx val="122794496"/>
        <c:crosses val="autoZero"/>
        <c:auto val="1"/>
        <c:lblAlgn val="ctr"/>
        <c:lblOffset val="100"/>
        <c:noMultiLvlLbl val="0"/>
      </c:catAx>
      <c:valAx>
        <c:axId val="122794496"/>
        <c:scaling>
          <c:orientation val="minMax"/>
        </c:scaling>
        <c:delete val="0"/>
        <c:axPos val="b"/>
        <c:majorGridlines/>
        <c:numFmt formatCode="0%" sourceLinked="1"/>
        <c:majorTickMark val="out"/>
        <c:minorTickMark val="none"/>
        <c:tickLblPos val="nextTo"/>
        <c:crossAx val="121340928"/>
        <c:crosses val="autoZero"/>
        <c:crossBetween val="between"/>
        <c:majorUnit val="0.2"/>
      </c:valAx>
    </c:plotArea>
    <c:legend>
      <c:legendPos val="b"/>
      <c:layout/>
      <c:overlay val="0"/>
      <c:txPr>
        <a:bodyPr/>
        <a:lstStyle/>
        <a:p>
          <a:pPr>
            <a:defRPr sz="1200"/>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ln>
          <a:solidFill>
            <a:srgbClr val="FFFFFF"/>
          </a:solidFill>
        </a:ln>
      </c:spPr>
    </c:sideWall>
    <c:backWall>
      <c:thickness val="0"/>
      <c:spPr>
        <a:ln>
          <a:solidFill>
            <a:srgbClr val="FFFFFF"/>
          </a:solidFill>
        </a:ln>
      </c:spPr>
    </c:backWall>
    <c:plotArea>
      <c:layout>
        <c:manualLayout>
          <c:layoutTarget val="inner"/>
          <c:xMode val="edge"/>
          <c:yMode val="edge"/>
          <c:x val="0.25525470253718285"/>
          <c:y val="9.2737712192283009E-2"/>
          <c:w val="0.70203401137357835"/>
          <c:h val="0.74897386086568341"/>
        </c:manualLayout>
      </c:layout>
      <c:bar3DChart>
        <c:barDir val="bar"/>
        <c:grouping val="percentStacked"/>
        <c:varyColors val="0"/>
        <c:ser>
          <c:idx val="0"/>
          <c:order val="0"/>
          <c:tx>
            <c:strRef>
              <c:f>Sheet1!$A$2</c:f>
              <c:strCache>
                <c:ptCount val="1"/>
                <c:pt idx="0">
                  <c:v>At least once a week</c:v>
                </c:pt>
              </c:strCache>
            </c:strRef>
          </c:tx>
          <c:spPr>
            <a:solidFill>
              <a:srgbClr val="15664A"/>
            </a:solidFill>
            <a:ln>
              <a:solidFill>
                <a:srgbClr val="FFFFFF"/>
              </a:solidFill>
            </a:ln>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Cosmetology Appointments</c:v>
                </c:pt>
                <c:pt idx="1">
                  <c:v>Concert</c:v>
                </c:pt>
                <c:pt idx="2">
                  <c:v>Planetarium</c:v>
                </c:pt>
                <c:pt idx="3">
                  <c:v>Private Events or Parties</c:v>
                </c:pt>
                <c:pt idx="4">
                  <c:v>Sports Team Athletic Events</c:v>
                </c:pt>
                <c:pt idx="5">
                  <c:v>Cultural Events on Campus</c:v>
                </c:pt>
              </c:strCache>
            </c:strRef>
          </c:cat>
          <c:val>
            <c:numRef>
              <c:f>Sheet1!$B$2:$G$2</c:f>
              <c:numCache>
                <c:formatCode>####.0%</c:formatCode>
                <c:ptCount val="6"/>
                <c:pt idx="0">
                  <c:v>1.4999999999999999E-2</c:v>
                </c:pt>
                <c:pt idx="1">
                  <c:v>1.6E-2</c:v>
                </c:pt>
                <c:pt idx="2">
                  <c:v>2.1000000000000001E-2</c:v>
                </c:pt>
                <c:pt idx="3">
                  <c:v>2.4E-2</c:v>
                </c:pt>
                <c:pt idx="4">
                  <c:v>3.5999999999999997E-2</c:v>
                </c:pt>
                <c:pt idx="5">
                  <c:v>3.7999999999999999E-2</c:v>
                </c:pt>
              </c:numCache>
            </c:numRef>
          </c:val>
        </c:ser>
        <c:ser>
          <c:idx val="1"/>
          <c:order val="1"/>
          <c:tx>
            <c:strRef>
              <c:f>Sheet1!$A$3</c:f>
              <c:strCache>
                <c:ptCount val="1"/>
                <c:pt idx="0">
                  <c:v>Monthly</c:v>
                </c:pt>
              </c:strCache>
            </c:strRef>
          </c:tx>
          <c:spPr>
            <a:solidFill>
              <a:srgbClr val="AFB884"/>
            </a:solidFill>
            <a:ln>
              <a:solidFill>
                <a:srgbClr val="FFFFFF"/>
              </a:solidFill>
            </a:ln>
          </c:spPr>
          <c:invertIfNegative val="0"/>
          <c:dLbls>
            <c:dLbl>
              <c:idx val="0"/>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Cosmetology Appointments</c:v>
                </c:pt>
                <c:pt idx="1">
                  <c:v>Concert</c:v>
                </c:pt>
                <c:pt idx="2">
                  <c:v>Planetarium</c:v>
                </c:pt>
                <c:pt idx="3">
                  <c:v>Private Events or Parties</c:v>
                </c:pt>
                <c:pt idx="4">
                  <c:v>Sports Team Athletic Events</c:v>
                </c:pt>
                <c:pt idx="5">
                  <c:v>Cultural Events on Campus</c:v>
                </c:pt>
              </c:strCache>
            </c:strRef>
          </c:cat>
          <c:val>
            <c:numRef>
              <c:f>Sheet1!$B$3:$G$3</c:f>
              <c:numCache>
                <c:formatCode>####.0%</c:formatCode>
                <c:ptCount val="6"/>
                <c:pt idx="0">
                  <c:v>2.8000000000000001E-2</c:v>
                </c:pt>
                <c:pt idx="1">
                  <c:v>0.03</c:v>
                </c:pt>
                <c:pt idx="2">
                  <c:v>1.7999999999999999E-2</c:v>
                </c:pt>
                <c:pt idx="3">
                  <c:v>1.7999999999999999E-2</c:v>
                </c:pt>
                <c:pt idx="4">
                  <c:v>3.3000000000000002E-2</c:v>
                </c:pt>
                <c:pt idx="5">
                  <c:v>3.5999999999999997E-2</c:v>
                </c:pt>
              </c:numCache>
            </c:numRef>
          </c:val>
        </c:ser>
        <c:ser>
          <c:idx val="2"/>
          <c:order val="2"/>
          <c:tx>
            <c:strRef>
              <c:f>Sheet1!$A$4</c:f>
              <c:strCache>
                <c:ptCount val="1"/>
                <c:pt idx="0">
                  <c:v>Yearly</c:v>
                </c:pt>
              </c:strCache>
            </c:strRef>
          </c:tx>
          <c:spPr>
            <a:solidFill>
              <a:srgbClr val="09144F"/>
            </a:solidFill>
            <a:ln>
              <a:solidFill>
                <a:srgbClr val="FFFFFF"/>
              </a:solidFill>
            </a:ln>
          </c:spPr>
          <c:invertIfNegative val="0"/>
          <c:dLbls>
            <c:dLbl>
              <c:idx val="0"/>
              <c:layout>
                <c:manualLayout>
                  <c:x val="2.7777777777777267E-3"/>
                  <c:y val="0"/>
                </c:manualLayout>
              </c:layout>
              <c:spPr/>
              <c:txPr>
                <a:bodyPr/>
                <a:lstStyle/>
                <a:p>
                  <a:pPr>
                    <a:defRPr sz="900"/>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Cosmetology Appointments</c:v>
                </c:pt>
                <c:pt idx="1">
                  <c:v>Concert</c:v>
                </c:pt>
                <c:pt idx="2">
                  <c:v>Planetarium</c:v>
                </c:pt>
                <c:pt idx="3">
                  <c:v>Private Events or Parties</c:v>
                </c:pt>
                <c:pt idx="4">
                  <c:v>Sports Team Athletic Events</c:v>
                </c:pt>
                <c:pt idx="5">
                  <c:v>Cultural Events on Campus</c:v>
                </c:pt>
              </c:strCache>
            </c:strRef>
          </c:cat>
          <c:val>
            <c:numRef>
              <c:f>Sheet1!$B$4:$G$4</c:f>
              <c:numCache>
                <c:formatCode>####.0%</c:formatCode>
                <c:ptCount val="6"/>
                <c:pt idx="0">
                  <c:v>0.04</c:v>
                </c:pt>
                <c:pt idx="1">
                  <c:v>0.14000000000000001</c:v>
                </c:pt>
                <c:pt idx="2">
                  <c:v>0.11600000000000001</c:v>
                </c:pt>
                <c:pt idx="3">
                  <c:v>0.104</c:v>
                </c:pt>
                <c:pt idx="4">
                  <c:v>9.1999999999999998E-2</c:v>
                </c:pt>
                <c:pt idx="5">
                  <c:v>0.155</c:v>
                </c:pt>
              </c:numCache>
            </c:numRef>
          </c:val>
        </c:ser>
        <c:ser>
          <c:idx val="3"/>
          <c:order val="3"/>
          <c:tx>
            <c:strRef>
              <c:f>Sheet1!$A$5</c:f>
              <c:strCache>
                <c:ptCount val="1"/>
                <c:pt idx="0">
                  <c:v>Never</c:v>
                </c:pt>
              </c:strCache>
            </c:strRef>
          </c:tx>
          <c:spPr>
            <a:solidFill>
              <a:srgbClr val="700017"/>
            </a:solidFill>
            <a:ln>
              <a:solidFill>
                <a:srgbClr val="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Cosmetology Appointments</c:v>
                </c:pt>
                <c:pt idx="1">
                  <c:v>Concert</c:v>
                </c:pt>
                <c:pt idx="2">
                  <c:v>Planetarium</c:v>
                </c:pt>
                <c:pt idx="3">
                  <c:v>Private Events or Parties</c:v>
                </c:pt>
                <c:pt idx="4">
                  <c:v>Sports Team Athletic Events</c:v>
                </c:pt>
                <c:pt idx="5">
                  <c:v>Cultural Events on Campus</c:v>
                </c:pt>
              </c:strCache>
            </c:strRef>
          </c:cat>
          <c:val>
            <c:numRef>
              <c:f>Sheet1!$B$5:$G$5</c:f>
              <c:numCache>
                <c:formatCode>####.0%</c:formatCode>
                <c:ptCount val="6"/>
                <c:pt idx="0">
                  <c:v>0.88043489892889826</c:v>
                </c:pt>
                <c:pt idx="1">
                  <c:v>0.77481469793931168</c:v>
                </c:pt>
                <c:pt idx="2">
                  <c:v>0.80054389147693517</c:v>
                </c:pt>
                <c:pt idx="3">
                  <c:v>0.8116732929871604</c:v>
                </c:pt>
                <c:pt idx="4">
                  <c:v>0.80197826491286517</c:v>
                </c:pt>
                <c:pt idx="5">
                  <c:v>0.73379562033866064</c:v>
                </c:pt>
              </c:numCache>
            </c:numRef>
          </c:val>
        </c:ser>
        <c:ser>
          <c:idx val="4"/>
          <c:order val="4"/>
          <c:tx>
            <c:strRef>
              <c:f>Sheet1!$A$6</c:f>
              <c:strCache>
                <c:ptCount val="1"/>
                <c:pt idx="0">
                  <c:v>DK/NA</c:v>
                </c:pt>
              </c:strCache>
            </c:strRef>
          </c:tx>
          <c:spPr>
            <a:solidFill>
              <a:srgbClr val="666666"/>
            </a:solidFill>
            <a:ln>
              <a:solidFill>
                <a:srgbClr val="FFFFFF"/>
              </a:solidFill>
            </a:ln>
          </c:spPr>
          <c:invertIfNegative val="0"/>
          <c:dLbls>
            <c:dLbl>
              <c:idx val="0"/>
              <c:layout>
                <c:manualLayout>
                  <c:x val="6.9444444444443426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5555555555555558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9444444444445464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9444444444445464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Cosmetology Appointments</c:v>
                </c:pt>
                <c:pt idx="1">
                  <c:v>Concert</c:v>
                </c:pt>
                <c:pt idx="2">
                  <c:v>Planetarium</c:v>
                </c:pt>
                <c:pt idx="3">
                  <c:v>Private Events or Parties</c:v>
                </c:pt>
                <c:pt idx="4">
                  <c:v>Sports Team Athletic Events</c:v>
                </c:pt>
                <c:pt idx="5">
                  <c:v>Cultural Events on Campus</c:v>
                </c:pt>
              </c:strCache>
            </c:strRef>
          </c:cat>
          <c:val>
            <c:numRef>
              <c:f>Sheet1!$B$6:$G$6</c:f>
              <c:numCache>
                <c:formatCode>####.0%</c:formatCode>
                <c:ptCount val="6"/>
                <c:pt idx="0">
                  <c:v>3.6760090741578627E-2</c:v>
                </c:pt>
                <c:pt idx="1">
                  <c:v>3.8918619802881388E-2</c:v>
                </c:pt>
                <c:pt idx="2">
                  <c:v>4.4800426862844508E-2</c:v>
                </c:pt>
                <c:pt idx="3">
                  <c:v>4.2830754471061737E-2</c:v>
                </c:pt>
                <c:pt idx="4">
                  <c:v>3.6867177567791891E-2</c:v>
                </c:pt>
                <c:pt idx="5">
                  <c:v>3.7228144002273054E-2</c:v>
                </c:pt>
              </c:numCache>
            </c:numRef>
          </c:val>
        </c:ser>
        <c:dLbls>
          <c:showLegendKey val="0"/>
          <c:showVal val="1"/>
          <c:showCatName val="0"/>
          <c:showSerName val="0"/>
          <c:showPercent val="0"/>
          <c:showBubbleSize val="0"/>
        </c:dLbls>
        <c:gapWidth val="150"/>
        <c:shape val="box"/>
        <c:axId val="121343488"/>
        <c:axId val="122796800"/>
        <c:axId val="0"/>
      </c:bar3DChart>
      <c:catAx>
        <c:axId val="121343488"/>
        <c:scaling>
          <c:orientation val="minMax"/>
        </c:scaling>
        <c:delete val="0"/>
        <c:axPos val="l"/>
        <c:numFmt formatCode="General" sourceLinked="0"/>
        <c:majorTickMark val="out"/>
        <c:minorTickMark val="none"/>
        <c:tickLblPos val="nextTo"/>
        <c:crossAx val="122796800"/>
        <c:crosses val="autoZero"/>
        <c:auto val="1"/>
        <c:lblAlgn val="ctr"/>
        <c:lblOffset val="100"/>
        <c:noMultiLvlLbl val="0"/>
      </c:catAx>
      <c:valAx>
        <c:axId val="122796800"/>
        <c:scaling>
          <c:orientation val="minMax"/>
        </c:scaling>
        <c:delete val="0"/>
        <c:axPos val="b"/>
        <c:majorGridlines/>
        <c:numFmt formatCode="0%" sourceLinked="1"/>
        <c:majorTickMark val="out"/>
        <c:minorTickMark val="none"/>
        <c:tickLblPos val="nextTo"/>
        <c:crossAx val="121343488"/>
        <c:crosses val="autoZero"/>
        <c:crossBetween val="between"/>
      </c:valAx>
    </c:plotArea>
    <c:legend>
      <c:legendPos val="b"/>
      <c:layout/>
      <c:overlay val="0"/>
      <c:txPr>
        <a:bodyPr/>
        <a:lstStyle/>
        <a:p>
          <a:pPr>
            <a:defRPr sz="1200"/>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floor>
    <c:sideWall>
      <c:thickness val="0"/>
    </c:sideWall>
    <c:backWall>
      <c:thickness val="0"/>
    </c:backWall>
    <c:plotArea>
      <c:layout>
        <c:manualLayout>
          <c:layoutTarget val="inner"/>
          <c:xMode val="edge"/>
          <c:yMode val="edge"/>
          <c:x val="0.16360405969126868"/>
          <c:y val="0.21458828876827155"/>
          <c:w val="0.66592674805771368"/>
          <c:h val="0.38825448613377678"/>
        </c:manualLayout>
      </c:layout>
      <c:bar3DChart>
        <c:barDir val="col"/>
        <c:grouping val="clustered"/>
        <c:varyColors val="0"/>
        <c:dLbls>
          <c:showLegendKey val="0"/>
          <c:showVal val="0"/>
          <c:showCatName val="0"/>
          <c:showSerName val="0"/>
          <c:showPercent val="0"/>
          <c:showBubbleSize val="0"/>
        </c:dLbls>
        <c:gapWidth val="100"/>
        <c:shape val="box"/>
        <c:axId val="111898624"/>
        <c:axId val="97188032"/>
        <c:axId val="0"/>
      </c:bar3DChart>
      <c:catAx>
        <c:axId val="111898624"/>
        <c:scaling>
          <c:orientation val="minMax"/>
        </c:scaling>
        <c:delete val="0"/>
        <c:axPos val="b"/>
        <c:majorTickMark val="out"/>
        <c:minorTickMark val="none"/>
        <c:tickLblPos val="nextTo"/>
        <c:crossAx val="97188032"/>
        <c:crosses val="autoZero"/>
        <c:auto val="1"/>
        <c:lblAlgn val="ctr"/>
        <c:lblOffset val="100"/>
        <c:noMultiLvlLbl val="0"/>
      </c:catAx>
      <c:valAx>
        <c:axId val="97188032"/>
        <c:scaling>
          <c:orientation val="minMax"/>
        </c:scaling>
        <c:delete val="0"/>
        <c:axPos val="l"/>
        <c:majorGridlines/>
        <c:majorTickMark val="out"/>
        <c:minorTickMark val="none"/>
        <c:tickLblPos val="nextTo"/>
        <c:crossAx val="111898624"/>
        <c:crosses val="autoZero"/>
        <c:crossBetween val="between"/>
      </c:valAx>
      <c:spPr>
        <a:noFill/>
        <a:ln w="18661">
          <a:noFill/>
        </a:ln>
      </c:spPr>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DK/NA</c:v>
                </c:pt>
                <c:pt idx="1">
                  <c:v>Skyline College</c:v>
                </c:pt>
                <c:pt idx="2">
                  <c:v>Cañada College</c:v>
                </c:pt>
                <c:pt idx="3">
                  <c:v>College of San Mateo</c:v>
                </c:pt>
              </c:strCache>
            </c:strRef>
          </c:cat>
          <c:val>
            <c:numRef>
              <c:f>Sheet1!$B$2:$B$5</c:f>
              <c:numCache>
                <c:formatCode>####.0%</c:formatCode>
                <c:ptCount val="4"/>
                <c:pt idx="0">
                  <c:v>0.18746765561348178</c:v>
                </c:pt>
                <c:pt idx="1">
                  <c:v>0.22428863873329782</c:v>
                </c:pt>
                <c:pt idx="2">
                  <c:v>0.23482552438983248</c:v>
                </c:pt>
                <c:pt idx="3">
                  <c:v>0.46670053187943539</c:v>
                </c:pt>
              </c:numCache>
            </c:numRef>
          </c:val>
        </c:ser>
        <c:dLbls>
          <c:showLegendKey val="0"/>
          <c:showVal val="1"/>
          <c:showCatName val="0"/>
          <c:showSerName val="0"/>
          <c:showPercent val="0"/>
          <c:showBubbleSize val="0"/>
        </c:dLbls>
        <c:gapWidth val="150"/>
        <c:shape val="box"/>
        <c:axId val="121465856"/>
        <c:axId val="141468800"/>
        <c:axId val="0"/>
      </c:bar3DChart>
      <c:catAx>
        <c:axId val="121465856"/>
        <c:scaling>
          <c:orientation val="minMax"/>
        </c:scaling>
        <c:delete val="0"/>
        <c:axPos val="l"/>
        <c:numFmt formatCode="General" sourceLinked="0"/>
        <c:majorTickMark val="out"/>
        <c:minorTickMark val="none"/>
        <c:tickLblPos val="nextTo"/>
        <c:txPr>
          <a:bodyPr/>
          <a:lstStyle/>
          <a:p>
            <a:pPr>
              <a:defRPr sz="1200" b="1"/>
            </a:pPr>
            <a:endParaRPr lang="en-US"/>
          </a:p>
        </c:txPr>
        <c:crossAx val="141468800"/>
        <c:crosses val="autoZero"/>
        <c:auto val="1"/>
        <c:lblAlgn val="ctr"/>
        <c:lblOffset val="100"/>
        <c:noMultiLvlLbl val="0"/>
      </c:catAx>
      <c:valAx>
        <c:axId val="141468800"/>
        <c:scaling>
          <c:orientation val="minMax"/>
          <c:max val="0.60000000000000009"/>
          <c:min val="0"/>
        </c:scaling>
        <c:delete val="0"/>
        <c:axPos val="b"/>
        <c:majorGridlines/>
        <c:numFmt formatCode="0%" sourceLinked="0"/>
        <c:majorTickMark val="out"/>
        <c:minorTickMark val="none"/>
        <c:tickLblPos val="nextTo"/>
        <c:txPr>
          <a:bodyPr/>
          <a:lstStyle/>
          <a:p>
            <a:pPr>
              <a:defRPr sz="1200" b="1"/>
            </a:pPr>
            <a:endParaRPr lang="en-US"/>
          </a:p>
        </c:txPr>
        <c:crossAx val="12146585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360405969126868"/>
          <c:y val="0.21458828876827155"/>
          <c:w val="0.66592674805771368"/>
          <c:h val="0.38825448613377678"/>
        </c:manualLayout>
      </c:layout>
      <c:pie3DChart>
        <c:varyColors val="1"/>
        <c:ser>
          <c:idx val="0"/>
          <c:order val="0"/>
          <c:spPr>
            <a:solidFill>
              <a:schemeClr val="accent1"/>
            </a:solidFill>
            <a:ln w="9331">
              <a:solidFill>
                <a:schemeClr val="tx1"/>
              </a:solidFill>
              <a:prstDash val="solid"/>
            </a:ln>
          </c:spPr>
          <c:dPt>
            <c:idx val="0"/>
            <c:bubble3D val="0"/>
            <c:spPr>
              <a:solidFill>
                <a:srgbClr val="15664A"/>
              </a:solidFill>
              <a:ln w="9331">
                <a:solidFill>
                  <a:schemeClr val="tx1"/>
                </a:solidFill>
                <a:prstDash val="solid"/>
              </a:ln>
            </c:spPr>
          </c:dPt>
          <c:dPt>
            <c:idx val="1"/>
            <c:bubble3D val="0"/>
            <c:spPr>
              <a:solidFill>
                <a:srgbClr val="09144F"/>
              </a:solidFill>
              <a:ln w="9331">
                <a:solidFill>
                  <a:schemeClr val="tx1"/>
                </a:solidFill>
                <a:prstDash val="solid"/>
              </a:ln>
            </c:spPr>
          </c:dPt>
          <c:dPt>
            <c:idx val="2"/>
            <c:bubble3D val="0"/>
            <c:spPr>
              <a:solidFill>
                <a:srgbClr val="AFB884"/>
              </a:solidFill>
              <a:ln w="9331">
                <a:solidFill>
                  <a:schemeClr val="tx1"/>
                </a:solidFill>
                <a:prstDash val="solid"/>
              </a:ln>
            </c:spPr>
          </c:dPt>
          <c:dPt>
            <c:idx val="3"/>
            <c:bubble3D val="0"/>
            <c:spPr>
              <a:solidFill>
                <a:srgbClr val="700017"/>
              </a:solidFill>
              <a:ln w="9331">
                <a:solidFill>
                  <a:schemeClr val="tx1"/>
                </a:solidFill>
                <a:prstDash val="solid"/>
              </a:ln>
            </c:spPr>
          </c:dPt>
          <c:dPt>
            <c:idx val="4"/>
            <c:bubble3D val="0"/>
            <c:spPr>
              <a:solidFill>
                <a:srgbClr val="666666"/>
              </a:solidFill>
              <a:ln w="9331">
                <a:solidFill>
                  <a:schemeClr val="tx1"/>
                </a:solidFill>
                <a:prstDash val="solid"/>
              </a:ln>
            </c:spPr>
          </c:dPt>
          <c:dPt>
            <c:idx val="5"/>
            <c:bubble3D val="0"/>
            <c:spPr>
              <a:solidFill>
                <a:srgbClr val="666666"/>
              </a:solidFill>
              <a:ln w="9331">
                <a:solidFill>
                  <a:schemeClr val="tx1"/>
                </a:solidFill>
                <a:prstDash val="solid"/>
              </a:ln>
            </c:spPr>
          </c:dPt>
          <c:dLbls>
            <c:dLbl>
              <c:idx val="0"/>
              <c:layout>
                <c:manualLayout>
                  <c:x val="-1.6991194012677839E-2"/>
                  <c:y val="7.132456646457459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1.6991194012677853E-2"/>
                  <c:y val="4.51722254275636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0024804467479924"/>
                  <c:y val="7.132456646457415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3.0584149222820111E-2"/>
                  <c:y val="-8.558947975748898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4.0778865630426812E-2"/>
                  <c:y val="-9.509942195276531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a:latin typeface="+mn-lt"/>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Very satisfied</c:v>
                </c:pt>
                <c:pt idx="1">
                  <c:v>Somewhat satisfied</c:v>
                </c:pt>
                <c:pt idx="2">
                  <c:v>Somewhat dissatisfied</c:v>
                </c:pt>
                <c:pt idx="3">
                  <c:v>Very dissatisfied</c:v>
                </c:pt>
                <c:pt idx="4">
                  <c:v>DK/NA</c:v>
                </c:pt>
              </c:strCache>
            </c:strRef>
          </c:cat>
          <c:val>
            <c:numRef>
              <c:f>Sheet1!$B$2:$B$6</c:f>
              <c:numCache>
                <c:formatCode>####.0%</c:formatCode>
                <c:ptCount val="5"/>
                <c:pt idx="0">
                  <c:v>0.46116469105363478</c:v>
                </c:pt>
                <c:pt idx="1">
                  <c:v>0.38818111644035475</c:v>
                </c:pt>
                <c:pt idx="2">
                  <c:v>5.2868010874209649E-2</c:v>
                </c:pt>
                <c:pt idx="3">
                  <c:v>4.8581500630542783E-3</c:v>
                </c:pt>
                <c:pt idx="4">
                  <c:v>9.2928031568747613E-2</c:v>
                </c:pt>
              </c:numCache>
            </c:numRef>
          </c:val>
        </c:ser>
        <c:dLbls>
          <c:showLegendKey val="0"/>
          <c:showVal val="1"/>
          <c:showCatName val="0"/>
          <c:showSerName val="0"/>
          <c:showPercent val="0"/>
          <c:showBubbleSize val="0"/>
          <c:showLeaderLines val="1"/>
        </c:dLbls>
      </c:pie3DChart>
      <c:spPr>
        <a:noFill/>
        <a:ln w="18661">
          <a:noFill/>
        </a:ln>
      </c:spPr>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manualLayout>
          <c:layoutTarget val="inner"/>
          <c:xMode val="edge"/>
          <c:yMode val="edge"/>
          <c:x val="0.32605332464442693"/>
          <c:y val="1.6160162908014954E-2"/>
          <c:w val="0.58008736761088153"/>
          <c:h val="0.89723917825783683"/>
        </c:manualLayout>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DK/NA/Refused</c:v>
                </c:pt>
                <c:pt idx="1">
                  <c:v>Other</c:v>
                </c:pt>
                <c:pt idx="2">
                  <c:v>No/none/nothing</c:v>
                </c:pt>
                <c:pt idx="3">
                  <c:v>General Negative</c:v>
                </c:pt>
                <c:pt idx="4">
                  <c:v>General Positive</c:v>
                </c:pt>
                <c:pt idx="5">
                  <c:v>Safe</c:v>
                </c:pt>
                <c:pt idx="6">
                  <c:v>Cost concerns</c:v>
                </c:pt>
                <c:pt idx="7">
                  <c:v>Location</c:v>
                </c:pt>
                <c:pt idx="8">
                  <c:v>Design/architecture</c:v>
                </c:pt>
                <c:pt idx="9">
                  <c:v>Clean</c:v>
                </c:pt>
                <c:pt idx="10">
                  <c:v>Accessibility/layout/Handicap access</c:v>
                </c:pt>
                <c:pt idx="11">
                  <c:v>Beautiful campus/landscaping</c:v>
                </c:pt>
                <c:pt idx="12">
                  <c:v>Need to be remodeled/updated</c:v>
                </c:pt>
                <c:pt idx="13">
                  <c:v>Well maintained/ remodeled/ Modern/ Up-to-date</c:v>
                </c:pt>
              </c:strCache>
            </c:strRef>
          </c:cat>
          <c:val>
            <c:numRef>
              <c:f>Sheet1!$B$2:$B$15</c:f>
              <c:numCache>
                <c:formatCode>####.0%</c:formatCode>
                <c:ptCount val="14"/>
                <c:pt idx="0">
                  <c:v>0.24803147239578002</c:v>
                </c:pt>
                <c:pt idx="1">
                  <c:v>3.9999484659173218E-2</c:v>
                </c:pt>
                <c:pt idx="2">
                  <c:v>1.8192250806820392E-2</c:v>
                </c:pt>
                <c:pt idx="3">
                  <c:v>7.2756920028986798E-3</c:v>
                </c:pt>
                <c:pt idx="4">
                  <c:v>0.23668555993781301</c:v>
                </c:pt>
                <c:pt idx="5">
                  <c:v>1.5546408818654805E-2</c:v>
                </c:pt>
                <c:pt idx="6">
                  <c:v>1.6811181710802134E-2</c:v>
                </c:pt>
                <c:pt idx="7">
                  <c:v>2.1796332208603511E-2</c:v>
                </c:pt>
                <c:pt idx="8">
                  <c:v>2.3689244012331349E-2</c:v>
                </c:pt>
                <c:pt idx="9">
                  <c:v>3.73344657702517E-2</c:v>
                </c:pt>
                <c:pt idx="10">
                  <c:v>4.5101251297347898E-2</c:v>
                </c:pt>
                <c:pt idx="11">
                  <c:v>4.7428894256296185E-2</c:v>
                </c:pt>
                <c:pt idx="12">
                  <c:v>5.7956276460187806E-2</c:v>
                </c:pt>
                <c:pt idx="13">
                  <c:v>0.29592702641999941</c:v>
                </c:pt>
              </c:numCache>
            </c:numRef>
          </c:val>
        </c:ser>
        <c:dLbls>
          <c:showLegendKey val="0"/>
          <c:showVal val="1"/>
          <c:showCatName val="0"/>
          <c:showSerName val="0"/>
          <c:showPercent val="0"/>
          <c:showBubbleSize val="0"/>
        </c:dLbls>
        <c:gapWidth val="150"/>
        <c:shape val="box"/>
        <c:axId val="142456320"/>
        <c:axId val="141473984"/>
        <c:axId val="0"/>
      </c:bar3DChart>
      <c:catAx>
        <c:axId val="142456320"/>
        <c:scaling>
          <c:orientation val="minMax"/>
        </c:scaling>
        <c:delete val="0"/>
        <c:axPos val="l"/>
        <c:numFmt formatCode="General" sourceLinked="0"/>
        <c:majorTickMark val="out"/>
        <c:minorTickMark val="none"/>
        <c:tickLblPos val="nextTo"/>
        <c:crossAx val="141473984"/>
        <c:crosses val="autoZero"/>
        <c:auto val="1"/>
        <c:lblAlgn val="ctr"/>
        <c:lblOffset val="100"/>
        <c:noMultiLvlLbl val="0"/>
      </c:catAx>
      <c:valAx>
        <c:axId val="141473984"/>
        <c:scaling>
          <c:orientation val="minMax"/>
          <c:max val="0.30000000000000004"/>
          <c:min val="0"/>
        </c:scaling>
        <c:delete val="0"/>
        <c:axPos val="b"/>
        <c:majorGridlines/>
        <c:numFmt formatCode="0%" sourceLinked="0"/>
        <c:majorTickMark val="out"/>
        <c:minorTickMark val="none"/>
        <c:tickLblPos val="nextTo"/>
        <c:crossAx val="142456320"/>
        <c:crosses val="autoZero"/>
        <c:crossBetween val="between"/>
        <c:majorUnit val="0.1"/>
      </c:valAx>
    </c:plotArea>
    <c:plotVisOnly val="1"/>
    <c:dispBlanksAs val="gap"/>
    <c:showDLblsOverMax val="0"/>
  </c:chart>
  <c:txPr>
    <a:bodyPr/>
    <a:lstStyle/>
    <a:p>
      <a:pPr>
        <a:defRPr sz="12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rAngAx val="0"/>
      <c:perspective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Canada (n=231)</c:v>
                </c:pt>
              </c:strCache>
            </c:strRef>
          </c:tx>
          <c:invertIfNegative val="0"/>
          <c:cat>
            <c:strRef>
              <c:f>Sheet1!$A$2:$A$3</c:f>
              <c:strCache>
                <c:ptCount val="2"/>
                <c:pt idx="0">
                  <c:v>Satisfied</c:v>
                </c:pt>
                <c:pt idx="1">
                  <c:v>Dissatisfied</c:v>
                </c:pt>
              </c:strCache>
            </c:strRef>
          </c:cat>
          <c:val>
            <c:numRef>
              <c:f>Sheet1!$B$2:$B$3</c:f>
              <c:numCache>
                <c:formatCode>0.0%</c:formatCode>
                <c:ptCount val="2"/>
                <c:pt idx="0">
                  <c:v>0.94099999999999995</c:v>
                </c:pt>
                <c:pt idx="1">
                  <c:v>5.8999999999999997E-2</c:v>
                </c:pt>
              </c:numCache>
            </c:numRef>
          </c:val>
        </c:ser>
        <c:ser>
          <c:idx val="1"/>
          <c:order val="1"/>
          <c:tx>
            <c:strRef>
              <c:f>Sheet1!$C$1</c:f>
              <c:strCache>
                <c:ptCount val="1"/>
                <c:pt idx="0">
                  <c:v>CSM (n=339)</c:v>
                </c:pt>
              </c:strCache>
            </c:strRef>
          </c:tx>
          <c:invertIfNegative val="0"/>
          <c:cat>
            <c:strRef>
              <c:f>Sheet1!$A$2:$A$3</c:f>
              <c:strCache>
                <c:ptCount val="2"/>
                <c:pt idx="0">
                  <c:v>Satisfied</c:v>
                </c:pt>
                <c:pt idx="1">
                  <c:v>Dissatisfied</c:v>
                </c:pt>
              </c:strCache>
            </c:strRef>
          </c:cat>
          <c:val>
            <c:numRef>
              <c:f>Sheet1!$C$2:$C$3</c:f>
              <c:numCache>
                <c:formatCode>0.0%</c:formatCode>
                <c:ptCount val="2"/>
                <c:pt idx="0">
                  <c:v>0.93700000000000006</c:v>
                </c:pt>
                <c:pt idx="1">
                  <c:v>6.3E-2</c:v>
                </c:pt>
              </c:numCache>
            </c:numRef>
          </c:val>
        </c:ser>
        <c:ser>
          <c:idx val="2"/>
          <c:order val="2"/>
          <c:tx>
            <c:strRef>
              <c:f>Sheet1!$D$1</c:f>
              <c:strCache>
                <c:ptCount val="1"/>
                <c:pt idx="0">
                  <c:v>Skyline (n=233)</c:v>
                </c:pt>
              </c:strCache>
            </c:strRef>
          </c:tx>
          <c:invertIfNegative val="0"/>
          <c:cat>
            <c:strRef>
              <c:f>Sheet1!$A$2:$A$3</c:f>
              <c:strCache>
                <c:ptCount val="2"/>
                <c:pt idx="0">
                  <c:v>Satisfied</c:v>
                </c:pt>
                <c:pt idx="1">
                  <c:v>Dissatisfied</c:v>
                </c:pt>
              </c:strCache>
            </c:strRef>
          </c:cat>
          <c:val>
            <c:numRef>
              <c:f>Sheet1!$D$2:$D$3</c:f>
              <c:numCache>
                <c:formatCode>0.0%</c:formatCode>
                <c:ptCount val="2"/>
                <c:pt idx="0">
                  <c:v>0.92100000000000004</c:v>
                </c:pt>
                <c:pt idx="1">
                  <c:v>7.9000000000000001E-2</c:v>
                </c:pt>
              </c:numCache>
            </c:numRef>
          </c:val>
        </c:ser>
        <c:dLbls>
          <c:showLegendKey val="0"/>
          <c:showVal val="0"/>
          <c:showCatName val="0"/>
          <c:showSerName val="0"/>
          <c:showPercent val="0"/>
          <c:showBubbleSize val="0"/>
        </c:dLbls>
        <c:gapWidth val="150"/>
        <c:shape val="box"/>
        <c:axId val="111956480"/>
        <c:axId val="97188608"/>
        <c:axId val="0"/>
      </c:bar3DChart>
      <c:catAx>
        <c:axId val="111956480"/>
        <c:scaling>
          <c:orientation val="minMax"/>
        </c:scaling>
        <c:delete val="0"/>
        <c:axPos val="b"/>
        <c:numFmt formatCode="General" sourceLinked="0"/>
        <c:majorTickMark val="out"/>
        <c:minorTickMark val="none"/>
        <c:tickLblPos val="nextTo"/>
        <c:txPr>
          <a:bodyPr/>
          <a:lstStyle/>
          <a:p>
            <a:pPr>
              <a:defRPr sz="1400" baseline="0"/>
            </a:pPr>
            <a:endParaRPr lang="en-US"/>
          </a:p>
        </c:txPr>
        <c:crossAx val="97188608"/>
        <c:crosses val="autoZero"/>
        <c:auto val="1"/>
        <c:lblAlgn val="ctr"/>
        <c:lblOffset val="100"/>
        <c:noMultiLvlLbl val="0"/>
      </c:catAx>
      <c:valAx>
        <c:axId val="97188608"/>
        <c:scaling>
          <c:orientation val="minMax"/>
        </c:scaling>
        <c:delete val="0"/>
        <c:axPos val="l"/>
        <c:majorGridlines/>
        <c:numFmt formatCode="0.0%" sourceLinked="1"/>
        <c:majorTickMark val="out"/>
        <c:minorTickMark val="none"/>
        <c:tickLblPos val="nextTo"/>
        <c:txPr>
          <a:bodyPr/>
          <a:lstStyle/>
          <a:p>
            <a:pPr>
              <a:defRPr sz="1400" baseline="0"/>
            </a:pPr>
            <a:endParaRPr lang="en-US"/>
          </a:p>
        </c:txPr>
        <c:crossAx val="111956480"/>
        <c:crosses val="autoZero"/>
        <c:crossBetween val="between"/>
      </c:valAx>
    </c:plotArea>
    <c:legend>
      <c:legendPos val="r"/>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DK/NA</c:v>
                </c:pt>
                <c:pt idx="1">
                  <c:v>No</c:v>
                </c:pt>
                <c:pt idx="2">
                  <c:v>Canada College</c:v>
                </c:pt>
                <c:pt idx="3">
                  <c:v>Skyline College</c:v>
                </c:pt>
                <c:pt idx="4">
                  <c:v>College of San Mateo</c:v>
                </c:pt>
              </c:strCache>
            </c:strRef>
          </c:cat>
          <c:val>
            <c:numRef>
              <c:f>Sheet1!$B$2:$B$6</c:f>
              <c:numCache>
                <c:formatCode>####.0%</c:formatCode>
                <c:ptCount val="5"/>
                <c:pt idx="0">
                  <c:v>4.766809797117199E-2</c:v>
                </c:pt>
                <c:pt idx="1">
                  <c:v>0.37682954545160924</c:v>
                </c:pt>
                <c:pt idx="2">
                  <c:v>0.19079085262543152</c:v>
                </c:pt>
                <c:pt idx="3">
                  <c:v>0.21913882672294382</c:v>
                </c:pt>
                <c:pt idx="4">
                  <c:v>0.36356534669632135</c:v>
                </c:pt>
              </c:numCache>
            </c:numRef>
          </c:val>
        </c:ser>
        <c:dLbls>
          <c:showLegendKey val="0"/>
          <c:showVal val="1"/>
          <c:showCatName val="0"/>
          <c:showSerName val="0"/>
          <c:showPercent val="0"/>
          <c:showBubbleSize val="0"/>
        </c:dLbls>
        <c:gapWidth val="150"/>
        <c:shape val="box"/>
        <c:axId val="114100736"/>
        <c:axId val="97111424"/>
        <c:axId val="0"/>
      </c:bar3DChart>
      <c:catAx>
        <c:axId val="114100736"/>
        <c:scaling>
          <c:orientation val="minMax"/>
        </c:scaling>
        <c:delete val="0"/>
        <c:axPos val="l"/>
        <c:numFmt formatCode="General" sourceLinked="0"/>
        <c:majorTickMark val="out"/>
        <c:minorTickMark val="none"/>
        <c:tickLblPos val="nextTo"/>
        <c:txPr>
          <a:bodyPr/>
          <a:lstStyle/>
          <a:p>
            <a:pPr>
              <a:defRPr sz="1200" b="1"/>
            </a:pPr>
            <a:endParaRPr lang="en-US"/>
          </a:p>
        </c:txPr>
        <c:crossAx val="97111424"/>
        <c:crosses val="autoZero"/>
        <c:auto val="1"/>
        <c:lblAlgn val="ctr"/>
        <c:lblOffset val="100"/>
        <c:noMultiLvlLbl val="0"/>
      </c:catAx>
      <c:valAx>
        <c:axId val="97111424"/>
        <c:scaling>
          <c:orientation val="minMax"/>
          <c:max val="0.60000000000000009"/>
          <c:min val="0"/>
        </c:scaling>
        <c:delete val="0"/>
        <c:axPos val="b"/>
        <c:majorGridlines/>
        <c:numFmt formatCode="0%" sourceLinked="0"/>
        <c:majorTickMark val="out"/>
        <c:minorTickMark val="none"/>
        <c:tickLblPos val="nextTo"/>
        <c:txPr>
          <a:bodyPr/>
          <a:lstStyle/>
          <a:p>
            <a:pPr>
              <a:defRPr sz="1200" b="1"/>
            </a:pPr>
            <a:endParaRPr lang="en-US"/>
          </a:p>
        </c:txPr>
        <c:crossAx val="11410073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DK/NA</c:v>
                </c:pt>
                <c:pt idx="1">
                  <c:v>Other</c:v>
                </c:pt>
                <c:pt idx="2">
                  <c:v>Could not get into another college</c:v>
                </c:pt>
                <c:pt idx="3">
                  <c:v>Space available</c:v>
                </c:pt>
                <c:pt idx="4">
                  <c:v>Job training</c:v>
                </c:pt>
                <c:pt idx="5">
                  <c:v>Reputation of the colleges/have heard good things</c:v>
                </c:pt>
                <c:pt idx="6">
                  <c:v>Personal enrichment/improvement</c:v>
                </c:pt>
                <c:pt idx="7">
                  <c:v>Course selection</c:v>
                </c:pt>
                <c:pt idx="8">
                  <c:v>Affordable/cost</c:v>
                </c:pt>
                <c:pt idx="9">
                  <c:v>Close to home/close to work</c:v>
                </c:pt>
              </c:strCache>
            </c:strRef>
          </c:cat>
          <c:val>
            <c:numRef>
              <c:f>Sheet1!$B$2:$B$11</c:f>
              <c:numCache>
                <c:formatCode>####.0%</c:formatCode>
                <c:ptCount val="10"/>
                <c:pt idx="0">
                  <c:v>1.1886767257075706E-2</c:v>
                </c:pt>
                <c:pt idx="1">
                  <c:v>4.7553910780381715E-2</c:v>
                </c:pt>
                <c:pt idx="2">
                  <c:v>4.2283165159545756E-2</c:v>
                </c:pt>
                <c:pt idx="3">
                  <c:v>5.8940461747180456E-2</c:v>
                </c:pt>
                <c:pt idx="4">
                  <c:v>8.1020050106022076E-2</c:v>
                </c:pt>
                <c:pt idx="5">
                  <c:v>0.11119566998624678</c:v>
                </c:pt>
                <c:pt idx="6">
                  <c:v>0.18917861548932582</c:v>
                </c:pt>
                <c:pt idx="7">
                  <c:v>0.25897651973403996</c:v>
                </c:pt>
                <c:pt idx="8">
                  <c:v>0.41587312425405876</c:v>
                </c:pt>
                <c:pt idx="9">
                  <c:v>0.51530256203289038</c:v>
                </c:pt>
              </c:numCache>
            </c:numRef>
          </c:val>
        </c:ser>
        <c:dLbls>
          <c:showLegendKey val="0"/>
          <c:showVal val="1"/>
          <c:showCatName val="0"/>
          <c:showSerName val="0"/>
          <c:showPercent val="0"/>
          <c:showBubbleSize val="0"/>
        </c:dLbls>
        <c:gapWidth val="150"/>
        <c:shape val="box"/>
        <c:axId val="113876992"/>
        <c:axId val="97114304"/>
        <c:axId val="0"/>
      </c:bar3DChart>
      <c:catAx>
        <c:axId val="113876992"/>
        <c:scaling>
          <c:orientation val="minMax"/>
        </c:scaling>
        <c:delete val="0"/>
        <c:axPos val="l"/>
        <c:numFmt formatCode="General" sourceLinked="0"/>
        <c:majorTickMark val="out"/>
        <c:minorTickMark val="none"/>
        <c:tickLblPos val="nextTo"/>
        <c:txPr>
          <a:bodyPr/>
          <a:lstStyle/>
          <a:p>
            <a:pPr>
              <a:defRPr sz="1200" b="1"/>
            </a:pPr>
            <a:endParaRPr lang="en-US"/>
          </a:p>
        </c:txPr>
        <c:crossAx val="97114304"/>
        <c:crosses val="autoZero"/>
        <c:auto val="1"/>
        <c:lblAlgn val="ctr"/>
        <c:lblOffset val="100"/>
        <c:noMultiLvlLbl val="0"/>
      </c:catAx>
      <c:valAx>
        <c:axId val="97114304"/>
        <c:scaling>
          <c:orientation val="minMax"/>
          <c:max val="0.60000000000000009"/>
          <c:min val="0"/>
        </c:scaling>
        <c:delete val="0"/>
        <c:axPos val="b"/>
        <c:majorGridlines/>
        <c:numFmt formatCode="0%" sourceLinked="0"/>
        <c:majorTickMark val="out"/>
        <c:minorTickMark val="none"/>
        <c:tickLblPos val="nextTo"/>
        <c:txPr>
          <a:bodyPr/>
          <a:lstStyle/>
          <a:p>
            <a:pPr>
              <a:defRPr sz="1200" b="1"/>
            </a:pPr>
            <a:endParaRPr lang="en-US"/>
          </a:p>
        </c:txPr>
        <c:crossAx val="1138769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manualLayout>
          <c:layoutTarget val="inner"/>
          <c:xMode val="edge"/>
          <c:yMode val="edge"/>
          <c:x val="0.47863347710846149"/>
          <c:y val="5.3621321582617121E-2"/>
          <c:w val="0.48113259332188113"/>
          <c:h val="0.82951375242641756"/>
        </c:manualLayout>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DK/NA</c:v>
                </c:pt>
                <c:pt idx="1">
                  <c:v>Nothing/none *</c:v>
                </c:pt>
                <c:pt idx="2">
                  <c:v>Other</c:v>
                </c:pt>
                <c:pt idx="3">
                  <c:v>Community education programs</c:v>
                </c:pt>
                <c:pt idx="4">
                  <c:v>For credit, academic classes</c:v>
                </c:pt>
                <c:pt idx="5">
                  <c:v>Personal enrichment</c:v>
                </c:pt>
                <c:pt idx="6">
                  <c:v>Job training degree or certificate programs</c:v>
                </c:pt>
                <c:pt idx="7">
                  <c:v>To transfer to a four year college</c:v>
                </c:pt>
                <c:pt idx="8">
                  <c:v>For an AA degree</c:v>
                </c:pt>
              </c:strCache>
            </c:strRef>
          </c:cat>
          <c:val>
            <c:numRef>
              <c:f>Sheet1!$B$2:$B$10</c:f>
              <c:numCache>
                <c:formatCode>####.0%</c:formatCode>
                <c:ptCount val="9"/>
                <c:pt idx="0">
                  <c:v>0.20413370512196446</c:v>
                </c:pt>
                <c:pt idx="1">
                  <c:v>0.10821640746119812</c:v>
                </c:pt>
                <c:pt idx="2">
                  <c:v>3.7389872333571238E-2</c:v>
                </c:pt>
                <c:pt idx="3">
                  <c:v>5.222108014398328E-2</c:v>
                </c:pt>
                <c:pt idx="4">
                  <c:v>0.12264465568393407</c:v>
                </c:pt>
                <c:pt idx="5">
                  <c:v>0.12574488382017088</c:v>
                </c:pt>
                <c:pt idx="6">
                  <c:v>0.1365689561310082</c:v>
                </c:pt>
                <c:pt idx="7">
                  <c:v>0.16363865603120378</c:v>
                </c:pt>
                <c:pt idx="8">
                  <c:v>0.21892377343781419</c:v>
                </c:pt>
              </c:numCache>
            </c:numRef>
          </c:val>
        </c:ser>
        <c:dLbls>
          <c:showLegendKey val="0"/>
          <c:showVal val="1"/>
          <c:showCatName val="0"/>
          <c:showSerName val="0"/>
          <c:showPercent val="0"/>
          <c:showBubbleSize val="0"/>
        </c:dLbls>
        <c:gapWidth val="150"/>
        <c:shape val="box"/>
        <c:axId val="113936896"/>
        <c:axId val="97224384"/>
        <c:axId val="0"/>
      </c:bar3DChart>
      <c:catAx>
        <c:axId val="113936896"/>
        <c:scaling>
          <c:orientation val="minMax"/>
        </c:scaling>
        <c:delete val="0"/>
        <c:axPos val="l"/>
        <c:numFmt formatCode="General" sourceLinked="0"/>
        <c:majorTickMark val="out"/>
        <c:minorTickMark val="none"/>
        <c:tickLblPos val="nextTo"/>
        <c:txPr>
          <a:bodyPr/>
          <a:lstStyle/>
          <a:p>
            <a:pPr>
              <a:defRPr sz="1200" b="1"/>
            </a:pPr>
            <a:endParaRPr lang="en-US"/>
          </a:p>
        </c:txPr>
        <c:crossAx val="97224384"/>
        <c:crosses val="autoZero"/>
        <c:auto val="1"/>
        <c:lblAlgn val="ctr"/>
        <c:lblOffset val="100"/>
        <c:noMultiLvlLbl val="0"/>
      </c:catAx>
      <c:valAx>
        <c:axId val="97224384"/>
        <c:scaling>
          <c:orientation val="minMax"/>
          <c:max val="0.4"/>
          <c:min val="0"/>
        </c:scaling>
        <c:delete val="0"/>
        <c:axPos val="b"/>
        <c:majorGridlines/>
        <c:numFmt formatCode="0%" sourceLinked="0"/>
        <c:majorTickMark val="out"/>
        <c:minorTickMark val="none"/>
        <c:tickLblPos val="nextTo"/>
        <c:txPr>
          <a:bodyPr/>
          <a:lstStyle/>
          <a:p>
            <a:pPr>
              <a:defRPr sz="1200" b="1"/>
            </a:pPr>
            <a:endParaRPr lang="en-US"/>
          </a:p>
        </c:txPr>
        <c:crossAx val="11393689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360405969126868"/>
          <c:y val="0.21458828876827155"/>
          <c:w val="0.66592674805771368"/>
          <c:h val="0.38825448613377678"/>
        </c:manualLayout>
      </c:layout>
      <c:pie3DChart>
        <c:varyColors val="1"/>
        <c:ser>
          <c:idx val="0"/>
          <c:order val="0"/>
          <c:spPr>
            <a:solidFill>
              <a:schemeClr val="accent1"/>
            </a:solidFill>
            <a:ln w="9331">
              <a:solidFill>
                <a:schemeClr val="tx1"/>
              </a:solidFill>
              <a:prstDash val="solid"/>
            </a:ln>
          </c:spPr>
          <c:dPt>
            <c:idx val="0"/>
            <c:bubble3D val="0"/>
            <c:spPr>
              <a:solidFill>
                <a:srgbClr val="15664A"/>
              </a:solidFill>
              <a:ln w="9331">
                <a:solidFill>
                  <a:schemeClr val="tx1"/>
                </a:solidFill>
                <a:prstDash val="solid"/>
              </a:ln>
            </c:spPr>
          </c:dPt>
          <c:dPt>
            <c:idx val="1"/>
            <c:bubble3D val="0"/>
            <c:spPr>
              <a:solidFill>
                <a:srgbClr val="09144F"/>
              </a:solidFill>
              <a:ln w="9331">
                <a:solidFill>
                  <a:schemeClr val="tx1"/>
                </a:solidFill>
                <a:prstDash val="solid"/>
              </a:ln>
            </c:spPr>
          </c:dPt>
          <c:dPt>
            <c:idx val="2"/>
            <c:bubble3D val="0"/>
            <c:spPr>
              <a:solidFill>
                <a:srgbClr val="AFB884"/>
              </a:solidFill>
              <a:ln w="9331">
                <a:solidFill>
                  <a:schemeClr val="tx1"/>
                </a:solidFill>
                <a:prstDash val="solid"/>
              </a:ln>
            </c:spPr>
          </c:dPt>
          <c:dPt>
            <c:idx val="3"/>
            <c:bubble3D val="0"/>
            <c:spPr>
              <a:solidFill>
                <a:schemeClr val="tx2">
                  <a:lumMod val="50000"/>
                </a:schemeClr>
              </a:solidFill>
              <a:ln w="9331">
                <a:solidFill>
                  <a:schemeClr val="tx1"/>
                </a:solidFill>
                <a:prstDash val="solid"/>
              </a:ln>
            </c:spPr>
          </c:dPt>
          <c:dPt>
            <c:idx val="4"/>
            <c:bubble3D val="0"/>
            <c:spPr>
              <a:solidFill>
                <a:srgbClr val="700017"/>
              </a:solidFill>
              <a:ln w="9331">
                <a:solidFill>
                  <a:schemeClr val="tx1"/>
                </a:solidFill>
                <a:prstDash val="solid"/>
              </a:ln>
            </c:spPr>
          </c:dPt>
          <c:dPt>
            <c:idx val="5"/>
            <c:bubble3D val="0"/>
            <c:spPr>
              <a:solidFill>
                <a:srgbClr val="666666"/>
              </a:solidFill>
              <a:ln w="9331">
                <a:solidFill>
                  <a:schemeClr val="tx1"/>
                </a:solidFill>
                <a:prstDash val="solid"/>
              </a:ln>
            </c:spPr>
          </c:dPt>
          <c:dLbls>
            <c:dLbl>
              <c:idx val="1"/>
              <c:layout>
                <c:manualLayout>
                  <c:x val="1.5291940822480822E-2"/>
                  <c:y val="2.85298265858296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8.4955970063389195E-3"/>
                  <c:y val="-2.377485548819138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6.6265656649443602E-2"/>
                  <c:y val="-7.845702311103157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2.5486791019016759E-2"/>
                  <c:y val="-0.1260067340874143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2.7185910420284544E-2"/>
                  <c:y val="-2.377672752405659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a:latin typeface="+mj-lt"/>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Excellent</c:v>
                </c:pt>
                <c:pt idx="1">
                  <c:v>Good</c:v>
                </c:pt>
                <c:pt idx="2">
                  <c:v>Fair</c:v>
                </c:pt>
                <c:pt idx="3">
                  <c:v>Poor</c:v>
                </c:pt>
                <c:pt idx="4">
                  <c:v>Very poor</c:v>
                </c:pt>
                <c:pt idx="5">
                  <c:v>DK/NA</c:v>
                </c:pt>
              </c:strCache>
            </c:strRef>
          </c:cat>
          <c:val>
            <c:numRef>
              <c:f>Sheet1!$B$2:$B$7</c:f>
              <c:numCache>
                <c:formatCode>####.0%</c:formatCode>
                <c:ptCount val="6"/>
                <c:pt idx="0">
                  <c:v>0.40461200214635207</c:v>
                </c:pt>
                <c:pt idx="1">
                  <c:v>0.42628238152540809</c:v>
                </c:pt>
                <c:pt idx="2">
                  <c:v>9.5800984585842283E-2</c:v>
                </c:pt>
                <c:pt idx="3">
                  <c:v>7.6513966134573366E-3</c:v>
                </c:pt>
                <c:pt idx="4">
                  <c:v>2.4688182549404887E-3</c:v>
                </c:pt>
                <c:pt idx="5">
                  <c:v>6.3184416874002156E-2</c:v>
                </c:pt>
              </c:numCache>
            </c:numRef>
          </c:val>
        </c:ser>
        <c:dLbls>
          <c:showLegendKey val="0"/>
          <c:showVal val="1"/>
          <c:showCatName val="0"/>
          <c:showSerName val="0"/>
          <c:showPercent val="0"/>
          <c:showBubbleSize val="0"/>
          <c:showLeaderLines val="1"/>
        </c:dLbls>
      </c:pie3DChart>
      <c:spPr>
        <a:noFill/>
        <a:ln w="18661">
          <a:noFill/>
        </a:ln>
      </c:spPr>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0405969126868"/>
          <c:y val="0.21458828876827155"/>
          <c:w val="0.66592674805771368"/>
          <c:h val="0.38825448613377678"/>
        </c:manualLayout>
      </c:layout>
      <c:barChart>
        <c:barDir val="col"/>
        <c:grouping val="stacked"/>
        <c:varyColors val="0"/>
        <c:ser>
          <c:idx val="0"/>
          <c:order val="0"/>
          <c:spPr>
            <a:solidFill>
              <a:schemeClr val="accent1"/>
            </a:solidFill>
            <a:ln w="9331">
              <a:solidFill>
                <a:schemeClr val="tx1"/>
              </a:solidFill>
              <a:prstDash val="solid"/>
            </a:ln>
          </c:spPr>
          <c:invertIfNegative val="0"/>
          <c:dPt>
            <c:idx val="0"/>
            <c:invertIfNegative val="0"/>
            <c:bubble3D val="0"/>
            <c:spPr>
              <a:solidFill>
                <a:srgbClr val="15664A"/>
              </a:solidFill>
              <a:ln w="9331">
                <a:solidFill>
                  <a:schemeClr val="tx1"/>
                </a:solidFill>
                <a:prstDash val="solid"/>
              </a:ln>
            </c:spPr>
          </c:dPt>
          <c:dPt>
            <c:idx val="1"/>
            <c:invertIfNegative val="0"/>
            <c:bubble3D val="0"/>
            <c:spPr>
              <a:solidFill>
                <a:srgbClr val="09144F"/>
              </a:solidFill>
              <a:ln w="9331">
                <a:solidFill>
                  <a:schemeClr val="tx1"/>
                </a:solidFill>
                <a:prstDash val="solid"/>
              </a:ln>
            </c:spPr>
          </c:dPt>
          <c:dPt>
            <c:idx val="2"/>
            <c:invertIfNegative val="0"/>
            <c:bubble3D val="0"/>
            <c:spPr>
              <a:solidFill>
                <a:srgbClr val="AFB884"/>
              </a:solidFill>
              <a:ln w="9331">
                <a:solidFill>
                  <a:schemeClr val="tx1"/>
                </a:solidFill>
                <a:prstDash val="solid"/>
              </a:ln>
            </c:spPr>
          </c:dPt>
          <c:dPt>
            <c:idx val="3"/>
            <c:invertIfNegative val="0"/>
            <c:bubble3D val="0"/>
            <c:spPr>
              <a:solidFill>
                <a:schemeClr val="tx2">
                  <a:lumMod val="50000"/>
                </a:schemeClr>
              </a:solidFill>
              <a:ln w="9331">
                <a:solidFill>
                  <a:schemeClr val="tx1"/>
                </a:solidFill>
                <a:prstDash val="solid"/>
              </a:ln>
            </c:spPr>
          </c:dPt>
          <c:dPt>
            <c:idx val="4"/>
            <c:invertIfNegative val="0"/>
            <c:bubble3D val="0"/>
            <c:spPr>
              <a:solidFill>
                <a:srgbClr val="700017"/>
              </a:solidFill>
              <a:ln w="9331">
                <a:solidFill>
                  <a:schemeClr val="tx1"/>
                </a:solidFill>
                <a:prstDash val="solid"/>
              </a:ln>
            </c:spPr>
          </c:dPt>
          <c:dPt>
            <c:idx val="5"/>
            <c:invertIfNegative val="0"/>
            <c:bubble3D val="0"/>
            <c:spPr>
              <a:solidFill>
                <a:srgbClr val="666666"/>
              </a:solidFill>
              <a:ln w="9331">
                <a:solidFill>
                  <a:schemeClr val="tx1"/>
                </a:solidFill>
                <a:prstDash val="solid"/>
              </a:ln>
            </c:spPr>
          </c:dPt>
          <c:dLbls>
            <c:dLbl>
              <c:idx val="0"/>
              <c:layout>
                <c:manualLayout>
                  <c:x val="3.3982388025355368E-3"/>
                  <c:y val="-3.0907312134648802E-2"/>
                </c:manualLayout>
              </c:layout>
              <c:tx>
                <c:rich>
                  <a:bodyPr/>
                  <a:lstStyle/>
                  <a:p>
                    <a:r>
                      <a:rPr lang="en-US" baseline="0" dirty="0"/>
                      <a:t>
</a:t>
                    </a:r>
                    <a:r>
                      <a:rPr lang="en-US" baseline="0" dirty="0" smtClean="0"/>
                      <a:t>43.4%</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1"/>
              <c:layout>
                <c:manualLayout>
                  <c:x val="1.6989856123385502E-3"/>
                  <c:y val="2.6152341037010522E-2"/>
                </c:manualLayout>
              </c:layout>
              <c:tx>
                <c:rich>
                  <a:bodyPr/>
                  <a:lstStyle/>
                  <a:p>
                    <a:r>
                      <a:rPr lang="en-US" baseline="0" dirty="0"/>
                      <a:t>
</a:t>
                    </a:r>
                    <a:r>
                      <a:rPr lang="en-US" baseline="0" dirty="0" smtClean="0"/>
                      <a:t>45.3%</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2"/>
              <c:layout>
                <c:manualLayout>
                  <c:x val="1.699119401267784E-3"/>
                  <c:y val="-9.509942195276554E-3"/>
                </c:manualLayout>
              </c:layout>
              <c:tx>
                <c:rich>
                  <a:bodyPr/>
                  <a:lstStyle/>
                  <a:p>
                    <a:r>
                      <a:rPr lang="en-US" baseline="0" dirty="0"/>
                      <a:t>
</a:t>
                    </a:r>
                    <a:r>
                      <a:rPr lang="en-US" baseline="0" dirty="0" smtClean="0"/>
                      <a:t>10.3%</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3"/>
              <c:layout>
                <c:manualLayout>
                  <c:x val="1.699119401267784E-3"/>
                  <c:y val="-6.8947080915755021E-2"/>
                </c:manualLayout>
              </c:layout>
              <c:tx>
                <c:rich>
                  <a:bodyPr/>
                  <a:lstStyle/>
                  <a:p>
                    <a:r>
                      <a:rPr lang="en-US" baseline="0" dirty="0"/>
                      <a:t>
</a:t>
                    </a:r>
                    <a:r>
                      <a:rPr lang="en-US" baseline="0" dirty="0" smtClean="0"/>
                      <a:t>0.9%</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4"/>
              <c:layout>
                <c:manualLayout>
                  <c:x val="1.6991194012676593E-3"/>
                  <c:y val="-7.6079537562212432E-2"/>
                </c:manualLayout>
              </c:layout>
              <c:tx>
                <c:rich>
                  <a:bodyPr/>
                  <a:lstStyle/>
                  <a:p>
                    <a:r>
                      <a:rPr lang="en-US" baseline="0" dirty="0"/>
                      <a:t>
</a:t>
                    </a:r>
                    <a:r>
                      <a:rPr lang="en-US" baseline="0" dirty="0" smtClean="0"/>
                      <a:t>0.2%</a:t>
                    </a:r>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5"/>
              <c:layout>
                <c:manualLayout>
                  <c:x val="2.7185910420284544E-2"/>
                  <c:y val="-2.3776727524056599E-3"/>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a:latin typeface="+mj-lt"/>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ext>
            </c:extLst>
          </c:dLbls>
          <c:cat>
            <c:strRef>
              <c:f>Sheet1!$A$2:$A$6</c:f>
              <c:strCache>
                <c:ptCount val="5"/>
                <c:pt idx="0">
                  <c:v>Excellent</c:v>
                </c:pt>
                <c:pt idx="1">
                  <c:v>Good</c:v>
                </c:pt>
                <c:pt idx="2">
                  <c:v>Fair</c:v>
                </c:pt>
                <c:pt idx="3">
                  <c:v>Poor</c:v>
                </c:pt>
                <c:pt idx="4">
                  <c:v>Very poor</c:v>
                </c:pt>
              </c:strCache>
            </c:strRef>
          </c:cat>
          <c:val>
            <c:numRef>
              <c:f>Sheet1!$B$2:$B$6</c:f>
              <c:numCache>
                <c:formatCode>####.0%</c:formatCode>
                <c:ptCount val="5"/>
                <c:pt idx="0">
                  <c:v>0.434</c:v>
                </c:pt>
                <c:pt idx="1">
                  <c:v>0.45300000000000001</c:v>
                </c:pt>
                <c:pt idx="2">
                  <c:v>0.10299999999999999</c:v>
                </c:pt>
                <c:pt idx="3">
                  <c:v>8.9999999999999993E-3</c:v>
                </c:pt>
                <c:pt idx="4">
                  <c:v>2.4688182549404887E-3</c:v>
                </c:pt>
              </c:numCache>
            </c:numRef>
          </c:val>
        </c:ser>
        <c:dLbls>
          <c:showLegendKey val="0"/>
          <c:showVal val="0"/>
          <c:showCatName val="0"/>
          <c:showSerName val="0"/>
          <c:showPercent val="0"/>
          <c:showBubbleSize val="0"/>
        </c:dLbls>
        <c:gapWidth val="100"/>
        <c:overlap val="100"/>
        <c:axId val="121961984"/>
        <c:axId val="97228416"/>
      </c:barChart>
      <c:catAx>
        <c:axId val="121961984"/>
        <c:scaling>
          <c:orientation val="minMax"/>
        </c:scaling>
        <c:delete val="0"/>
        <c:axPos val="b"/>
        <c:numFmt formatCode="General" sourceLinked="1"/>
        <c:majorTickMark val="out"/>
        <c:minorTickMark val="none"/>
        <c:tickLblPos val="nextTo"/>
        <c:crossAx val="97228416"/>
        <c:crosses val="autoZero"/>
        <c:auto val="1"/>
        <c:lblAlgn val="ctr"/>
        <c:lblOffset val="100"/>
        <c:noMultiLvlLbl val="0"/>
      </c:catAx>
      <c:valAx>
        <c:axId val="97228416"/>
        <c:scaling>
          <c:orientation val="minMax"/>
        </c:scaling>
        <c:delete val="0"/>
        <c:axPos val="l"/>
        <c:majorGridlines/>
        <c:numFmt formatCode="####.0%" sourceLinked="1"/>
        <c:majorTickMark val="out"/>
        <c:minorTickMark val="none"/>
        <c:tickLblPos val="nextTo"/>
        <c:crossAx val="121961984"/>
        <c:crosses val="autoZero"/>
        <c:crossBetween val="between"/>
      </c:valAx>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ln>
          <a:solidFill>
            <a:srgbClr val="F4F4E6"/>
          </a:solidFill>
        </a:ln>
      </c:spPr>
    </c:sideWall>
    <c:backWall>
      <c:thickness val="0"/>
      <c:spPr>
        <a:ln>
          <a:solidFill>
            <a:srgbClr val="F4F4E6"/>
          </a:solidFill>
        </a:ln>
      </c:spPr>
    </c:backWall>
    <c:plotArea>
      <c:layout>
        <c:manualLayout>
          <c:layoutTarget val="inner"/>
          <c:xMode val="edge"/>
          <c:yMode val="edge"/>
          <c:x val="0.41271554833356666"/>
          <c:y val="3.0635579728091139E-2"/>
          <c:w val="0.51130777659470406"/>
          <c:h val="0.91138216317748055"/>
        </c:manualLayout>
      </c:layout>
      <c:bar3DChart>
        <c:barDir val="bar"/>
        <c:grouping val="clustered"/>
        <c:varyColors val="0"/>
        <c:ser>
          <c:idx val="0"/>
          <c:order val="0"/>
          <c:tx>
            <c:strRef>
              <c:f>Sheet1!$B$1</c:f>
              <c:strCache>
                <c:ptCount val="1"/>
                <c:pt idx="0">
                  <c:v>Score</c:v>
                </c:pt>
              </c:strCache>
            </c:strRef>
          </c:tx>
          <c:spPr>
            <a:solidFill>
              <a:srgbClr val="700017"/>
            </a:solidFill>
            <a:ln>
              <a:solidFill>
                <a:srgbClr val="F4F4E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Sheet1!$A$3:$A$16</c:f>
              <c:strCache>
                <c:ptCount val="14"/>
                <c:pt idx="0">
                  <c:v>DK/NA/Refused</c:v>
                </c:pt>
                <c:pt idx="1">
                  <c:v>Other</c:v>
                </c:pt>
                <c:pt idx="2">
                  <c:v>No/none/nothing *</c:v>
                </c:pt>
                <c:pt idx="3">
                  <c:v>General negative</c:v>
                </c:pt>
                <c:pt idx="4">
                  <c:v>General positive</c:v>
                </c:pt>
                <c:pt idx="5">
                  <c:v>Friends/family like it/ word of mouth</c:v>
                </c:pt>
                <c:pt idx="6">
                  <c:v>Got what I wanted out of it</c:v>
                </c:pt>
                <c:pt idx="7">
                  <c:v>Got a job/job training</c:v>
                </c:pt>
                <c:pt idx="8">
                  <c:v>Courses/curriculum</c:v>
                </c:pt>
                <c:pt idx="9">
                  <c:v>Content/informative</c:v>
                </c:pt>
                <c:pt idx="10">
                  <c:v>Quality/good education</c:v>
                </c:pt>
                <c:pt idx="11">
                  <c:v>Knowledgeable/experienced</c:v>
                </c:pt>
                <c:pt idx="12">
                  <c:v>Helpful/caring/interactive/Inspiring/engaging</c:v>
                </c:pt>
                <c:pt idx="13">
                  <c:v>Good teachers/Easy to understand/explain material well</c:v>
                </c:pt>
              </c:strCache>
            </c:strRef>
          </c:cat>
          <c:val>
            <c:numRef>
              <c:f>Sheet1!$B$3:$B$16</c:f>
              <c:numCache>
                <c:formatCode>0.00%</c:formatCode>
                <c:ptCount val="14"/>
                <c:pt idx="0">
                  <c:v>0.11600000000000001</c:v>
                </c:pt>
                <c:pt idx="1">
                  <c:v>2.5000000000000001E-2</c:v>
                </c:pt>
                <c:pt idx="2">
                  <c:v>6.0000000000000001E-3</c:v>
                </c:pt>
                <c:pt idx="3">
                  <c:v>8.1000000000000003E-2</c:v>
                </c:pt>
                <c:pt idx="4">
                  <c:v>0.223</c:v>
                </c:pt>
                <c:pt idx="5" formatCode="####.0%">
                  <c:v>3.1592008792273155E-2</c:v>
                </c:pt>
                <c:pt idx="6" formatCode="####.0%">
                  <c:v>3.3237248010165178E-2</c:v>
                </c:pt>
                <c:pt idx="7" formatCode="####.0%">
                  <c:v>3.5928497031442908E-2</c:v>
                </c:pt>
                <c:pt idx="8" formatCode="####.0%">
                  <c:v>4.0258929072778518E-2</c:v>
                </c:pt>
                <c:pt idx="9" formatCode="####.0%">
                  <c:v>4.9459613935522499E-2</c:v>
                </c:pt>
                <c:pt idx="10" formatCode="####.0%">
                  <c:v>7.3523061134036394E-2</c:v>
                </c:pt>
                <c:pt idx="11" formatCode="####.0%">
                  <c:v>0.10166651632612</c:v>
                </c:pt>
                <c:pt idx="12" formatCode="####.0%">
                  <c:v>0.11257828333802469</c:v>
                </c:pt>
                <c:pt idx="13" formatCode="####.0%">
                  <c:v>0.27325807847499084</c:v>
                </c:pt>
              </c:numCache>
            </c:numRef>
          </c:val>
        </c:ser>
        <c:dLbls>
          <c:showLegendKey val="0"/>
          <c:showVal val="1"/>
          <c:showCatName val="0"/>
          <c:showSerName val="0"/>
          <c:showPercent val="0"/>
          <c:showBubbleSize val="0"/>
        </c:dLbls>
        <c:gapWidth val="150"/>
        <c:shape val="box"/>
        <c:axId val="121990144"/>
        <c:axId val="114008064"/>
        <c:axId val="0"/>
      </c:bar3DChart>
      <c:catAx>
        <c:axId val="121990144"/>
        <c:scaling>
          <c:orientation val="minMax"/>
        </c:scaling>
        <c:delete val="0"/>
        <c:axPos val="l"/>
        <c:numFmt formatCode="General" sourceLinked="0"/>
        <c:majorTickMark val="out"/>
        <c:minorTickMark val="none"/>
        <c:tickLblPos val="nextTo"/>
        <c:crossAx val="114008064"/>
        <c:crosses val="autoZero"/>
        <c:auto val="1"/>
        <c:lblAlgn val="ctr"/>
        <c:lblOffset val="100"/>
        <c:noMultiLvlLbl val="0"/>
      </c:catAx>
      <c:valAx>
        <c:axId val="114008064"/>
        <c:scaling>
          <c:orientation val="minMax"/>
          <c:max val="0.30000000000000004"/>
          <c:min val="0"/>
        </c:scaling>
        <c:delete val="0"/>
        <c:axPos val="b"/>
        <c:majorGridlines/>
        <c:numFmt formatCode="0%" sourceLinked="0"/>
        <c:majorTickMark val="out"/>
        <c:minorTickMark val="none"/>
        <c:tickLblPos val="nextTo"/>
        <c:crossAx val="121990144"/>
        <c:crosses val="autoZero"/>
        <c:crossBetween val="between"/>
        <c:majorUnit val="0.1"/>
      </c:valAx>
    </c:plotArea>
    <c:plotVisOnly val="1"/>
    <c:dispBlanksAs val="gap"/>
    <c:showDLblsOverMax val="0"/>
  </c:chart>
  <c:txPr>
    <a:bodyPr/>
    <a:lstStyle/>
    <a:p>
      <a:pPr>
        <a:defRPr sz="12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4"/>
            <a:ext cx="4000696" cy="351215"/>
          </a:xfrm>
          <a:prstGeom prst="rect">
            <a:avLst/>
          </a:prstGeom>
          <a:noFill/>
          <a:ln w="9525">
            <a:noFill/>
            <a:miter lim="800000"/>
            <a:headEnd/>
            <a:tailEnd/>
          </a:ln>
        </p:spPr>
        <p:txBody>
          <a:bodyPr vert="horz" wrap="square" lIns="91556" tIns="45777" rIns="91556" bIns="45777" numCol="1" anchor="t" anchorCtr="0" compatLnSpc="1">
            <a:prstTxWarp prst="textNoShape">
              <a:avLst/>
            </a:prstTxWarp>
          </a:bodyPr>
          <a:lstStyle>
            <a:lvl1pPr defTabSz="915348" eaLnBrk="0" hangingPunct="0">
              <a:defRPr sz="1100" b="0">
                <a:latin typeface="Times" pitchFamily="18" charset="0"/>
              </a:defRPr>
            </a:lvl1pPr>
          </a:lstStyle>
          <a:p>
            <a:endParaRPr lang="en-US" dirty="0"/>
          </a:p>
        </p:txBody>
      </p:sp>
      <p:sp>
        <p:nvSpPr>
          <p:cNvPr id="30723" name="Rectangle 3"/>
          <p:cNvSpPr>
            <a:spLocks noGrp="1" noChangeArrowheads="1"/>
          </p:cNvSpPr>
          <p:nvPr>
            <p:ph type="dt" sz="quarter" idx="1"/>
          </p:nvPr>
        </p:nvSpPr>
        <p:spPr bwMode="auto">
          <a:xfrm>
            <a:off x="5235381" y="4"/>
            <a:ext cx="4000696" cy="351215"/>
          </a:xfrm>
          <a:prstGeom prst="rect">
            <a:avLst/>
          </a:prstGeom>
          <a:noFill/>
          <a:ln w="9525">
            <a:noFill/>
            <a:miter lim="800000"/>
            <a:headEnd/>
            <a:tailEnd/>
          </a:ln>
        </p:spPr>
        <p:txBody>
          <a:bodyPr vert="horz" wrap="square" lIns="91556" tIns="45777" rIns="91556" bIns="45777" numCol="1" anchor="t" anchorCtr="0" compatLnSpc="1">
            <a:prstTxWarp prst="textNoShape">
              <a:avLst/>
            </a:prstTxWarp>
          </a:bodyPr>
          <a:lstStyle>
            <a:lvl1pPr algn="r" defTabSz="915348" eaLnBrk="0" hangingPunct="0">
              <a:defRPr sz="1100" b="0">
                <a:latin typeface="Times" pitchFamily="18" charset="0"/>
              </a:defRPr>
            </a:lvl1pPr>
          </a:lstStyle>
          <a:p>
            <a:endParaRPr lang="en-US" dirty="0"/>
          </a:p>
        </p:txBody>
      </p:sp>
      <p:sp>
        <p:nvSpPr>
          <p:cNvPr id="30724" name="Rectangle 4"/>
          <p:cNvSpPr>
            <a:spLocks noGrp="1" noChangeArrowheads="1"/>
          </p:cNvSpPr>
          <p:nvPr>
            <p:ph type="ftr" sz="quarter" idx="2"/>
          </p:nvPr>
        </p:nvSpPr>
        <p:spPr bwMode="auto">
          <a:xfrm>
            <a:off x="1" y="6659187"/>
            <a:ext cx="4000696" cy="351214"/>
          </a:xfrm>
          <a:prstGeom prst="rect">
            <a:avLst/>
          </a:prstGeom>
          <a:noFill/>
          <a:ln w="9525">
            <a:noFill/>
            <a:miter lim="800000"/>
            <a:headEnd/>
            <a:tailEnd/>
          </a:ln>
        </p:spPr>
        <p:txBody>
          <a:bodyPr vert="horz" wrap="square" lIns="91556" tIns="45777" rIns="91556" bIns="45777" numCol="1" anchor="b" anchorCtr="0" compatLnSpc="1">
            <a:prstTxWarp prst="textNoShape">
              <a:avLst/>
            </a:prstTxWarp>
          </a:bodyPr>
          <a:lstStyle>
            <a:lvl1pPr defTabSz="915348" eaLnBrk="0" hangingPunct="0">
              <a:defRPr sz="1100" b="0">
                <a:latin typeface="Times" pitchFamily="18" charset="0"/>
              </a:defRPr>
            </a:lvl1pPr>
          </a:lstStyle>
          <a:p>
            <a:endParaRPr lang="en-US" dirty="0"/>
          </a:p>
        </p:txBody>
      </p:sp>
      <p:sp>
        <p:nvSpPr>
          <p:cNvPr id="30725" name="Rectangle 5"/>
          <p:cNvSpPr>
            <a:spLocks noGrp="1" noChangeArrowheads="1"/>
          </p:cNvSpPr>
          <p:nvPr>
            <p:ph type="sldNum" sz="quarter" idx="3"/>
          </p:nvPr>
        </p:nvSpPr>
        <p:spPr bwMode="auto">
          <a:xfrm>
            <a:off x="5235381" y="6659187"/>
            <a:ext cx="4000696" cy="351214"/>
          </a:xfrm>
          <a:prstGeom prst="rect">
            <a:avLst/>
          </a:prstGeom>
          <a:noFill/>
          <a:ln w="9525">
            <a:noFill/>
            <a:miter lim="800000"/>
            <a:headEnd/>
            <a:tailEnd/>
          </a:ln>
        </p:spPr>
        <p:txBody>
          <a:bodyPr vert="horz" wrap="square" lIns="91556" tIns="45777" rIns="91556" bIns="45777" numCol="1" anchor="b" anchorCtr="0" compatLnSpc="1">
            <a:prstTxWarp prst="textNoShape">
              <a:avLst/>
            </a:prstTxWarp>
          </a:bodyPr>
          <a:lstStyle>
            <a:lvl1pPr algn="r" defTabSz="915348" eaLnBrk="0" hangingPunct="0">
              <a:defRPr sz="1100" b="0">
                <a:latin typeface="Times" pitchFamily="18" charset="0"/>
              </a:defRPr>
            </a:lvl1pPr>
          </a:lstStyle>
          <a:p>
            <a:fld id="{1D160CE8-B3B2-4367-9877-DD003BD5AA2B}" type="slidenum">
              <a:rPr lang="en-US"/>
              <a:pPr/>
              <a:t>‹#›</a:t>
            </a:fld>
            <a:endParaRPr lang="en-US" dirty="0"/>
          </a:p>
        </p:txBody>
      </p:sp>
    </p:spTree>
    <p:extLst>
      <p:ext uri="{BB962C8B-B14F-4D97-AF65-F5344CB8AC3E}">
        <p14:creationId xmlns:p14="http://schemas.microsoft.com/office/powerpoint/2010/main" val="2918315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9" name="Rectangle 2057"/>
          <p:cNvSpPr>
            <a:spLocks noGrp="1" noChangeArrowheads="1"/>
          </p:cNvSpPr>
          <p:nvPr>
            <p:ph type="body" sz="quarter" idx="3"/>
          </p:nvPr>
        </p:nvSpPr>
        <p:spPr bwMode="auto">
          <a:xfrm>
            <a:off x="581270" y="3133124"/>
            <a:ext cx="7943266" cy="3367263"/>
          </a:xfrm>
          <a:prstGeom prst="rect">
            <a:avLst/>
          </a:prstGeom>
          <a:noFill/>
          <a:ln w="9525">
            <a:noFill/>
            <a:miter lim="800000"/>
            <a:headEnd/>
            <a:tailEnd/>
          </a:ln>
        </p:spPr>
        <p:txBody>
          <a:bodyPr vert="horz" wrap="square" lIns="89845" tIns="44919" rIns="89845" bIns="44919" numCol="1" anchor="t" anchorCtr="0" compatLnSpc="1">
            <a:prstTxWarp prst="textNoShape">
              <a:avLst/>
            </a:prstTxWarp>
          </a:bodyPr>
          <a:lstStyle/>
          <a:p>
            <a:pPr lvl="0"/>
            <a:r>
              <a:rPr lang="en-US" noProof="0" smtClean="0"/>
              <a:t>Headline – First Level</a:t>
            </a:r>
          </a:p>
          <a:p>
            <a:pPr lvl="1"/>
            <a:r>
              <a:rPr lang="en-US" noProof="0" smtClean="0"/>
              <a:t>Second level</a:t>
            </a:r>
          </a:p>
          <a:p>
            <a:pPr lvl="2"/>
            <a:r>
              <a:rPr lang="en-US" noProof="0" smtClean="0"/>
              <a:t>Third level</a:t>
            </a:r>
          </a:p>
          <a:p>
            <a:pPr lvl="3"/>
            <a:r>
              <a:rPr lang="en-US" noProof="0" smtClean="0"/>
              <a:t>Fourth level</a:t>
            </a:r>
          </a:p>
        </p:txBody>
      </p:sp>
      <p:sp>
        <p:nvSpPr>
          <p:cNvPr id="80899" name="Rectangle 4"/>
          <p:cNvSpPr>
            <a:spLocks noGrp="1" noRot="1" noChangeAspect="1" noChangeArrowheads="1" noTextEdit="1"/>
          </p:cNvSpPr>
          <p:nvPr>
            <p:ph type="sldImg" idx="2"/>
          </p:nvPr>
        </p:nvSpPr>
        <p:spPr bwMode="auto">
          <a:xfrm>
            <a:off x="3379788" y="739775"/>
            <a:ext cx="3094037" cy="2320925"/>
          </a:xfrm>
          <a:prstGeom prst="rect">
            <a:avLst/>
          </a:prstGeom>
          <a:noFill/>
          <a:ln w="9525">
            <a:solidFill>
              <a:srgbClr val="000000"/>
            </a:solidFill>
            <a:miter lim="800000"/>
            <a:headEnd/>
            <a:tailEnd/>
          </a:ln>
        </p:spPr>
      </p:sp>
      <p:sp>
        <p:nvSpPr>
          <p:cNvPr id="20487" name="Rectangle 7"/>
          <p:cNvSpPr>
            <a:spLocks noGrp="1" noChangeArrowheads="1"/>
          </p:cNvSpPr>
          <p:nvPr>
            <p:ph type="sldNum" sz="quarter" idx="5"/>
          </p:nvPr>
        </p:nvSpPr>
        <p:spPr bwMode="auto">
          <a:xfrm>
            <a:off x="4630067" y="6608185"/>
            <a:ext cx="4002700" cy="229507"/>
          </a:xfrm>
          <a:prstGeom prst="rect">
            <a:avLst/>
          </a:prstGeom>
          <a:noFill/>
          <a:ln w="9525">
            <a:noFill/>
            <a:miter lim="800000"/>
            <a:headEnd/>
            <a:tailEnd/>
          </a:ln>
        </p:spPr>
        <p:txBody>
          <a:bodyPr vert="horz" wrap="square" lIns="91556" tIns="45777" rIns="91556" bIns="45777" numCol="1" anchor="b" anchorCtr="0" compatLnSpc="1">
            <a:prstTxWarp prst="textNoShape">
              <a:avLst/>
            </a:prstTxWarp>
          </a:bodyPr>
          <a:lstStyle>
            <a:lvl1pPr algn="r" defTabSz="915348" eaLnBrk="0" hangingPunct="0">
              <a:lnSpc>
                <a:spcPct val="85000"/>
              </a:lnSpc>
              <a:defRPr sz="800" b="0" i="1">
                <a:solidFill>
                  <a:schemeClr val="bg2"/>
                </a:solidFill>
              </a:defRPr>
            </a:lvl1pPr>
          </a:lstStyle>
          <a:p>
            <a:endParaRPr lang="en-US" dirty="0"/>
          </a:p>
        </p:txBody>
      </p:sp>
      <p:sp>
        <p:nvSpPr>
          <p:cNvPr id="20482" name="Rectangle 2"/>
          <p:cNvSpPr>
            <a:spLocks noGrp="1" noChangeArrowheads="1"/>
          </p:cNvSpPr>
          <p:nvPr>
            <p:ph type="hdr" sz="quarter"/>
          </p:nvPr>
        </p:nvSpPr>
        <p:spPr bwMode="auto">
          <a:xfrm>
            <a:off x="603316" y="448586"/>
            <a:ext cx="8029451" cy="290940"/>
          </a:xfrm>
          <a:prstGeom prst="rect">
            <a:avLst/>
          </a:prstGeom>
          <a:noFill/>
          <a:ln w="9525">
            <a:noFill/>
            <a:miter lim="800000"/>
            <a:headEnd/>
            <a:tailEnd/>
          </a:ln>
        </p:spPr>
        <p:txBody>
          <a:bodyPr vert="horz" wrap="square" lIns="91556" tIns="45777" rIns="91556" bIns="45777" numCol="1" anchor="t" anchorCtr="0" compatLnSpc="1">
            <a:prstTxWarp prst="textNoShape">
              <a:avLst/>
            </a:prstTxWarp>
          </a:bodyPr>
          <a:lstStyle>
            <a:lvl1pPr defTabSz="915348" eaLnBrk="0" hangingPunct="0">
              <a:defRPr sz="1100" b="0">
                <a:solidFill>
                  <a:srgbClr val="527080"/>
                </a:solidFill>
                <a:latin typeface="Arial Black" pitchFamily="34" charset="0"/>
              </a:defRPr>
            </a:lvl1pPr>
          </a:lstStyle>
          <a:p>
            <a:endParaRPr lang="en-US" dirty="0"/>
          </a:p>
        </p:txBody>
      </p:sp>
      <p:sp>
        <p:nvSpPr>
          <p:cNvPr id="194575" name="Line 2063"/>
          <p:cNvSpPr>
            <a:spLocks noChangeShapeType="1"/>
          </p:cNvSpPr>
          <p:nvPr/>
        </p:nvSpPr>
        <p:spPr bwMode="auto">
          <a:xfrm>
            <a:off x="703533" y="6573410"/>
            <a:ext cx="7829016" cy="0"/>
          </a:xfrm>
          <a:prstGeom prst="line">
            <a:avLst/>
          </a:prstGeom>
          <a:noFill/>
          <a:ln w="9525">
            <a:solidFill>
              <a:srgbClr val="527080"/>
            </a:solidFill>
            <a:round/>
            <a:headEnd/>
            <a:tailEnd/>
          </a:ln>
          <a:effectLst/>
        </p:spPr>
        <p:txBody>
          <a:bodyPr lIns="87262" tIns="43629" rIns="87262" bIns="43629"/>
          <a:lstStyle/>
          <a:p>
            <a:pPr algn="ctr" eaLnBrk="0" hangingPunct="0">
              <a:defRPr/>
            </a:pPr>
            <a:endParaRPr lang="en-US" dirty="0">
              <a:latin typeface="Arial" charset="0"/>
            </a:endParaRPr>
          </a:p>
        </p:txBody>
      </p:sp>
      <p:sp>
        <p:nvSpPr>
          <p:cNvPr id="194579" name="Line 2067"/>
          <p:cNvSpPr>
            <a:spLocks noChangeShapeType="1"/>
          </p:cNvSpPr>
          <p:nvPr/>
        </p:nvSpPr>
        <p:spPr bwMode="auto">
          <a:xfrm>
            <a:off x="701527" y="628248"/>
            <a:ext cx="7833025" cy="0"/>
          </a:xfrm>
          <a:prstGeom prst="line">
            <a:avLst/>
          </a:prstGeom>
          <a:noFill/>
          <a:ln w="9525">
            <a:solidFill>
              <a:srgbClr val="527080"/>
            </a:solidFill>
            <a:round/>
            <a:headEnd/>
            <a:tailEnd/>
          </a:ln>
          <a:effectLst/>
        </p:spPr>
        <p:txBody>
          <a:bodyPr lIns="87262" tIns="43629" rIns="87262" bIns="43629"/>
          <a:lstStyle/>
          <a:p>
            <a:pPr algn="ctr" eaLnBrk="0" hangingPunct="0">
              <a:defRPr/>
            </a:pPr>
            <a:endParaRPr lang="en-US" dirty="0">
              <a:latin typeface="Arial" charset="0"/>
            </a:endParaRPr>
          </a:p>
        </p:txBody>
      </p:sp>
    </p:spTree>
    <p:extLst>
      <p:ext uri="{BB962C8B-B14F-4D97-AF65-F5344CB8AC3E}">
        <p14:creationId xmlns:p14="http://schemas.microsoft.com/office/powerpoint/2010/main" val="460742564"/>
      </p:ext>
    </p:extLst>
  </p:cSld>
  <p:clrMap bg1="lt1" tx1="dk1" bg2="lt2" tx2="dk2" accent1="accent1" accent2="accent2" accent3="accent3" accent4="accent4" accent5="accent5" accent6="accent6" hlink="hlink" folHlink="folHlink"/>
  <p:hf ftr="0" dt="0"/>
  <p:notesStyle>
    <a:lvl1pPr algn="l" rtl="0" eaLnBrk="0" fontAlgn="base" hangingPunct="0">
      <a:lnSpc>
        <a:spcPct val="105000"/>
      </a:lnSpc>
      <a:spcBef>
        <a:spcPct val="40000"/>
      </a:spcBef>
      <a:spcAft>
        <a:spcPct val="0"/>
      </a:spcAft>
      <a:defRPr sz="1100" kern="1200">
        <a:solidFill>
          <a:srgbClr val="527080"/>
        </a:solidFill>
        <a:latin typeface="Arial" charset="0"/>
        <a:ea typeface="+mn-ea"/>
        <a:cs typeface="+mn-cs"/>
      </a:defRPr>
    </a:lvl1pPr>
    <a:lvl2pPr marL="857250" algn="l" rtl="0" eaLnBrk="0" fontAlgn="base" hangingPunct="0">
      <a:lnSpc>
        <a:spcPct val="105000"/>
      </a:lnSpc>
      <a:spcBef>
        <a:spcPct val="40000"/>
      </a:spcBef>
      <a:spcAft>
        <a:spcPct val="0"/>
      </a:spcAft>
      <a:buClr>
        <a:srgbClr val="527080"/>
      </a:buClr>
      <a:buFont typeface="Wingdings" pitchFamily="2" charset="2"/>
      <a:defRPr sz="900" u="sng" kern="1200">
        <a:solidFill>
          <a:schemeClr val="tx1"/>
        </a:solidFill>
        <a:latin typeface="Arial" charset="0"/>
        <a:ea typeface="+mn-ea"/>
        <a:cs typeface="+mn-cs"/>
      </a:defRPr>
    </a:lvl2pPr>
    <a:lvl3pPr marL="1200150" algn="l" rtl="0" eaLnBrk="0" fontAlgn="base" hangingPunct="0">
      <a:lnSpc>
        <a:spcPct val="105000"/>
      </a:lnSpc>
      <a:spcBef>
        <a:spcPct val="40000"/>
      </a:spcBef>
      <a:spcAft>
        <a:spcPct val="0"/>
      </a:spcAft>
      <a:buClr>
        <a:srgbClr val="527080"/>
      </a:buClr>
      <a:buFont typeface="Wingdings" pitchFamily="2" charset="2"/>
      <a:defRPr sz="900" kern="1200">
        <a:solidFill>
          <a:schemeClr val="tx1"/>
        </a:solidFill>
        <a:latin typeface="Arial" charset="0"/>
        <a:ea typeface="+mn-ea"/>
        <a:cs typeface="+mn-cs"/>
      </a:defRPr>
    </a:lvl3pPr>
    <a:lvl4pPr marL="1371600" algn="l" rtl="0" eaLnBrk="0" fontAlgn="base" hangingPunct="0">
      <a:lnSpc>
        <a:spcPct val="105000"/>
      </a:lnSpc>
      <a:spcBef>
        <a:spcPct val="40000"/>
      </a:spcBef>
      <a:spcAft>
        <a:spcPct val="0"/>
      </a:spcAft>
      <a:buClr>
        <a:srgbClr val="527080"/>
      </a:buClr>
      <a:buFont typeface="Wingdings" pitchFamily="2" charset="2"/>
      <a:buChar char="Ø"/>
      <a:defRPr sz="900" kern="1200">
        <a:solidFill>
          <a:srgbClr val="527080"/>
        </a:solidFill>
        <a:latin typeface="Arial" charset="0"/>
        <a:ea typeface="+mn-ea"/>
        <a:cs typeface="+mn-cs"/>
      </a:defRPr>
    </a:lvl4pPr>
    <a:lvl5pPr marL="2057400" indent="-228600" algn="l" rtl="0" eaLnBrk="0" fontAlgn="base" hangingPunct="0">
      <a:spcBef>
        <a:spcPct val="30000"/>
      </a:spcBef>
      <a:spcAft>
        <a:spcPct val="0"/>
      </a:spcAft>
      <a:buClr>
        <a:srgbClr val="527080"/>
      </a:buClr>
      <a:buFont typeface="Wingdings" pitchFamily="2" charset="2"/>
      <a:buChar char="Ø"/>
      <a:defRPr sz="1100" kern="1200">
        <a:solidFill>
          <a:srgbClr val="527080"/>
        </a:solidFill>
        <a:latin typeface="Frutiger 47LightC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1364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55955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321140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9831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14717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2509680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84270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5467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415339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hdr" sz="quarter"/>
          </p:nvPr>
        </p:nvSpPr>
        <p:spPr>
          <a:noFill/>
        </p:spPr>
        <p:txBody>
          <a:bodyPr/>
          <a:lstStyle/>
          <a:p>
            <a:endParaRPr lang="en-US" dirty="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p:txBody>
          <a:bodyPr/>
          <a:lstStyle/>
          <a:p>
            <a:pPr lvl="2" eaLnBrk="1" hangingPunct="1"/>
            <a:endParaRPr lang="en-US" dirty="0" smtClean="0">
              <a:latin typeface="Arial" pitchFamily="34" charset="0"/>
            </a:endParaRPr>
          </a:p>
        </p:txBody>
      </p:sp>
    </p:spTree>
    <p:extLst>
      <p:ext uri="{BB962C8B-B14F-4D97-AF65-F5344CB8AC3E}">
        <p14:creationId xmlns:p14="http://schemas.microsoft.com/office/powerpoint/2010/main" val="163969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hdr" sz="quarter"/>
          </p:nvPr>
        </p:nvSpPr>
        <p:spPr>
          <a:noFill/>
        </p:spPr>
        <p:txBody>
          <a:bodyPr/>
          <a:lstStyle/>
          <a:p>
            <a:endParaRPr lang="en-US" dirty="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p:txBody>
          <a:bodyPr/>
          <a:lstStyle/>
          <a:p>
            <a:pPr lvl="2" eaLnBrk="1" hangingPunct="1"/>
            <a:endParaRPr lang="en-US" dirty="0" smtClean="0">
              <a:latin typeface="Arial" pitchFamily="34" charset="0"/>
            </a:endParaRPr>
          </a:p>
        </p:txBody>
      </p:sp>
    </p:spTree>
    <p:extLst>
      <p:ext uri="{BB962C8B-B14F-4D97-AF65-F5344CB8AC3E}">
        <p14:creationId xmlns:p14="http://schemas.microsoft.com/office/powerpoint/2010/main" val="187587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2533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hdr" sz="quarter"/>
          </p:nvPr>
        </p:nvSpPr>
        <p:spPr>
          <a:noFill/>
        </p:spPr>
        <p:txBody>
          <a:bodyPr/>
          <a:lstStyle/>
          <a:p>
            <a:endParaRPr lang="en-US" dirty="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p:txBody>
          <a:bodyPr/>
          <a:lstStyle/>
          <a:p>
            <a:pPr lvl="2" eaLnBrk="1" hangingPunct="1"/>
            <a:endParaRPr lang="en-US" dirty="0" smtClean="0">
              <a:latin typeface="Arial" pitchFamily="34" charset="0"/>
            </a:endParaRPr>
          </a:p>
        </p:txBody>
      </p:sp>
    </p:spTree>
    <p:extLst>
      <p:ext uri="{BB962C8B-B14F-4D97-AF65-F5344CB8AC3E}">
        <p14:creationId xmlns:p14="http://schemas.microsoft.com/office/powerpoint/2010/main" val="127543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94923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47982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64610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2" eaLnBrk="1" hangingPunct="1"/>
            <a:endParaRPr lang="en-US" dirty="0" smtClean="0">
              <a:latin typeface="Arial" pitchFamily="34" charset="0"/>
            </a:endParaRPr>
          </a:p>
        </p:txBody>
      </p:sp>
    </p:spTree>
    <p:extLst>
      <p:ext uri="{BB962C8B-B14F-4D97-AF65-F5344CB8AC3E}">
        <p14:creationId xmlns:p14="http://schemas.microsoft.com/office/powerpoint/2010/main" val="2282449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2" eaLnBrk="1" hangingPunct="1"/>
            <a:endParaRPr lang="en-US" dirty="0" smtClean="0">
              <a:latin typeface="Arial" pitchFamily="34" charset="0"/>
            </a:endParaRPr>
          </a:p>
        </p:txBody>
      </p:sp>
    </p:spTree>
    <p:extLst>
      <p:ext uri="{BB962C8B-B14F-4D97-AF65-F5344CB8AC3E}">
        <p14:creationId xmlns:p14="http://schemas.microsoft.com/office/powerpoint/2010/main" val="129603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2516841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02767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48633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197127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hdr" sz="quarter"/>
          </p:nvPr>
        </p:nvSpPr>
        <p:spPr>
          <a:noFill/>
        </p:spPr>
        <p:txBody>
          <a:bodyPr/>
          <a:lstStyle/>
          <a:p>
            <a:endParaRPr lang="en-US" dirty="0"/>
          </a:p>
        </p:txBody>
      </p:sp>
      <p:sp>
        <p:nvSpPr>
          <p:cNvPr id="83972" name="Rectangle 2"/>
          <p:cNvSpPr>
            <a:spLocks noGrp="1" noRot="1" noChangeAspect="1" noChangeArrowheads="1" noTextEdit="1"/>
          </p:cNvSpPr>
          <p:nvPr>
            <p:ph type="sldImg"/>
          </p:nvPr>
        </p:nvSpPr>
        <p:spPr>
          <a:xfrm>
            <a:off x="3375025" y="741363"/>
            <a:ext cx="3090863" cy="2319337"/>
          </a:xfrm>
          <a:ln/>
        </p:spPr>
      </p:sp>
      <p:sp>
        <p:nvSpPr>
          <p:cNvPr id="83973" name="Rectangle 3"/>
          <p:cNvSpPr>
            <a:spLocks noGrp="1" noChangeArrowheads="1"/>
          </p:cNvSpPr>
          <p:nvPr>
            <p:ph type="body" idx="1"/>
          </p:nvPr>
        </p:nvSpPr>
        <p:spPr>
          <a:xfrm>
            <a:off x="581264" y="3133121"/>
            <a:ext cx="8139692" cy="3453038"/>
          </a:xfrm>
        </p:spPr>
        <p:txBody>
          <a:bodyPr/>
          <a:lstStyle/>
          <a:p>
            <a:pPr lvl="1" eaLnBrk="1" hangingPunct="1"/>
            <a:r>
              <a:rPr lang="en-US" sz="1100" u="none" dirty="0">
                <a:latin typeface="+mn-lt"/>
              </a:rPr>
              <a:t>To provide a more accurate assessment of potential voter support, the sample was split – 250 voters heard details on a parcel tax measure and another 250 voters heard details on a bond measure. </a:t>
            </a:r>
          </a:p>
          <a:p>
            <a:pPr lvl="1" eaLnBrk="1" hangingPunct="1"/>
            <a:endParaRPr lang="en-US" sz="1100" u="none" dirty="0">
              <a:latin typeface="+mn-lt"/>
            </a:endParaRPr>
          </a:p>
          <a:p>
            <a:pPr lvl="1" eaLnBrk="1" hangingPunct="1"/>
            <a:r>
              <a:rPr lang="en-US" sz="1100" u="none" dirty="0">
                <a:latin typeface="+mn-lt"/>
              </a:rPr>
              <a:t>Most importantly the sample is representative of likely voters in terms of gender, age, and political party type. </a:t>
            </a:r>
          </a:p>
          <a:p>
            <a:pPr lvl="1" eaLnBrk="1" hangingPunct="1"/>
            <a:endParaRPr lang="en-US" sz="1100" u="none" dirty="0">
              <a:latin typeface="+mn-lt"/>
            </a:endParaRPr>
          </a:p>
          <a:p>
            <a:pPr lvl="1" eaLnBrk="1" hangingPunct="1"/>
            <a:r>
              <a:rPr lang="en-US" sz="1100" u="none" dirty="0">
                <a:latin typeface="+mn-lt"/>
              </a:rPr>
              <a:t>As we review the responses of voters, it is important to note that among the population of likely voters, just one-third have children in their household and well over half (58%) are ages 50 and over. </a:t>
            </a:r>
          </a:p>
          <a:p>
            <a:pPr lvl="1" eaLnBrk="1" hangingPunct="1"/>
            <a:endParaRPr lang="en-US" sz="1100" u="none" dirty="0">
              <a:latin typeface="+mn-lt"/>
            </a:endParaRPr>
          </a:p>
          <a:p>
            <a:pPr lvl="1" eaLnBrk="1" hangingPunct="1"/>
            <a:endParaRPr lang="en-US" sz="1100" u="none" dirty="0">
              <a:latin typeface="+mn-lt"/>
            </a:endParaRPr>
          </a:p>
          <a:p>
            <a:pPr lvl="1" eaLnBrk="1" hangingPunct="1"/>
            <a:endParaRPr lang="en-US" sz="1100" u="none" dirty="0">
              <a:latin typeface="+mn-lt"/>
            </a:endParaRPr>
          </a:p>
          <a:p>
            <a:pPr lvl="1" eaLnBrk="1" hangingPunct="1"/>
            <a:endParaRPr lang="en-US" sz="1100" u="none" dirty="0">
              <a:latin typeface="+mn-lt"/>
            </a:endParaRPr>
          </a:p>
          <a:p>
            <a:pPr lvl="1" eaLnBrk="1" hangingPunct="1"/>
            <a:r>
              <a:rPr lang="en-US" sz="1100" i="1" u="none" dirty="0">
                <a:latin typeface="+mn-lt"/>
              </a:rPr>
              <a:t>Margin of error allows us to estimate the opinions of all likely voters based on the responses of the survey sample. Here, we can conservatively estimate that opinions are within the range of 6% below to 6% above the results of the survey. (ME is calculated by population size, sample size, confidence interval, and distribution of responses.)</a:t>
            </a:r>
          </a:p>
          <a:p>
            <a:pPr lvl="1" eaLnBrk="1" hangingPunct="1"/>
            <a:endParaRPr lang="en-US" sz="1100" u="none" dirty="0">
              <a:latin typeface="+mn-lt"/>
            </a:endParaRPr>
          </a:p>
        </p:txBody>
      </p:sp>
    </p:spTree>
    <p:extLst>
      <p:ext uri="{BB962C8B-B14F-4D97-AF65-F5344CB8AC3E}">
        <p14:creationId xmlns:p14="http://schemas.microsoft.com/office/powerpoint/2010/main" val="383943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u="none" dirty="0">
              <a:latin typeface="+mn-lt"/>
            </a:endParaRPr>
          </a:p>
        </p:txBody>
      </p:sp>
    </p:spTree>
    <p:extLst>
      <p:ext uri="{BB962C8B-B14F-4D97-AF65-F5344CB8AC3E}">
        <p14:creationId xmlns:p14="http://schemas.microsoft.com/office/powerpoint/2010/main" val="383132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077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0558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4187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1825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hdr" sz="quarter"/>
          </p:nvPr>
        </p:nvSpPr>
        <p:spPr>
          <a:noFill/>
        </p:spPr>
        <p:txBody>
          <a:bodyPr/>
          <a:lstStyle/>
          <a:p>
            <a:endParaRPr lang="en-US" dirty="0">
              <a:solidFill>
                <a:prstClr val="black"/>
              </a:solidFill>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p:txBody>
          <a:bodyPr/>
          <a:lstStyle/>
          <a:p>
            <a:pPr lvl="1" eaLnBrk="1" hangingPunct="1"/>
            <a:endParaRPr lang="en-US" sz="1100" dirty="0"/>
          </a:p>
        </p:txBody>
      </p:sp>
    </p:spTree>
    <p:extLst>
      <p:ext uri="{BB962C8B-B14F-4D97-AF65-F5344CB8AC3E}">
        <p14:creationId xmlns:p14="http://schemas.microsoft.com/office/powerpoint/2010/main" val="344956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w graphic"/>
          <p:cNvPicPr>
            <a:picLocks noChangeAspect="1" noChangeArrowheads="1"/>
          </p:cNvPicPr>
          <p:nvPr userDrawn="1"/>
        </p:nvPicPr>
        <p:blipFill>
          <a:blip r:embed="rId2" cstate="print"/>
          <a:srcRect/>
          <a:stretch>
            <a:fillRect/>
          </a:stretch>
        </p:blipFill>
        <p:spPr bwMode="auto">
          <a:xfrm>
            <a:off x="0" y="15875"/>
            <a:ext cx="9144000" cy="6826250"/>
          </a:xfrm>
          <a:prstGeom prst="rect">
            <a:avLst/>
          </a:prstGeom>
          <a:noFill/>
          <a:ln w="9525">
            <a:noFill/>
            <a:miter lim="800000"/>
            <a:headEnd/>
            <a:tailEnd/>
          </a:ln>
        </p:spPr>
      </p:pic>
      <p:sp>
        <p:nvSpPr>
          <p:cNvPr id="1806339" name="Rectangle 3"/>
          <p:cNvSpPr>
            <a:spLocks noGrp="1" noChangeArrowheads="1"/>
          </p:cNvSpPr>
          <p:nvPr>
            <p:ph type="subTitle" idx="1"/>
          </p:nvPr>
        </p:nvSpPr>
        <p:spPr>
          <a:xfrm>
            <a:off x="2971800" y="5486400"/>
            <a:ext cx="5638800" cy="304800"/>
          </a:xfrm>
        </p:spPr>
        <p:txBody>
          <a:bodyPr/>
          <a:lstStyle>
            <a:lvl1pPr marL="0" indent="0">
              <a:buFont typeface="Wingdings" pitchFamily="2" charset="2"/>
              <a:buNone/>
              <a:defRPr sz="1800"/>
            </a:lvl1pPr>
          </a:lstStyle>
          <a:p>
            <a:r>
              <a:rPr lang="en-US"/>
              <a:t>Click to edit Master subtitle style</a:t>
            </a:r>
          </a:p>
        </p:txBody>
      </p:sp>
      <p:sp>
        <p:nvSpPr>
          <p:cNvPr id="1806340" name="Rectangle 4"/>
          <p:cNvSpPr>
            <a:spLocks noGrp="1" noChangeArrowheads="1"/>
          </p:cNvSpPr>
          <p:nvPr>
            <p:ph type="ctrTitle"/>
          </p:nvPr>
        </p:nvSpPr>
        <p:spPr>
          <a:xfrm>
            <a:off x="2971800" y="5105400"/>
            <a:ext cx="5638800" cy="304800"/>
          </a:xfrm>
        </p:spPr>
        <p:txBody>
          <a:bodyPr/>
          <a:lstStyle>
            <a:lvl1pPr>
              <a:defRPr/>
            </a:lvl1pPr>
          </a:lstStyle>
          <a:p>
            <a:r>
              <a:rPr lang="en-US" dirty="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304800"/>
            <a:ext cx="2078037"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675" y="304800"/>
            <a:ext cx="60848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305800" cy="4953000"/>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524000"/>
            <a:ext cx="8305800" cy="495300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76700"/>
            <a:ext cx="40767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P Banner"/>
          <p:cNvPicPr>
            <a:picLocks noChangeAspect="1" noChangeArrowheads="1"/>
          </p:cNvPicPr>
          <p:nvPr/>
        </p:nvPicPr>
        <p:blipFill>
          <a:blip r:embed="rId17" cstate="print"/>
          <a:srcRect/>
          <a:stretch>
            <a:fillRect/>
          </a:stretch>
        </p:blipFill>
        <p:spPr bwMode="auto">
          <a:xfrm>
            <a:off x="0" y="0"/>
            <a:ext cx="9144000" cy="11557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524000"/>
            <a:ext cx="8305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447675" y="304800"/>
            <a:ext cx="6629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05317" name="Rectangle 5"/>
          <p:cNvSpPr>
            <a:spLocks noChangeArrowheads="1"/>
          </p:cNvSpPr>
          <p:nvPr/>
        </p:nvSpPr>
        <p:spPr bwMode="auto">
          <a:xfrm>
            <a:off x="174625" y="1635125"/>
            <a:ext cx="184150" cy="457200"/>
          </a:xfrm>
          <a:prstGeom prst="rect">
            <a:avLst/>
          </a:prstGeom>
          <a:noFill/>
          <a:ln w="9525">
            <a:noFill/>
            <a:miter lim="800000"/>
            <a:headEnd/>
            <a:tailEnd/>
          </a:ln>
          <a:effectLst/>
        </p:spPr>
        <p:txBody>
          <a:bodyPr wrap="none">
            <a:spAutoFit/>
          </a:bodyPr>
          <a:lstStyle/>
          <a:p>
            <a:pPr eaLnBrk="0" hangingPunct="0">
              <a:defRPr/>
            </a:pPr>
            <a:endParaRPr lang="en-US" sz="2400" b="0" dirty="0">
              <a:latin typeface="Times" pitchFamily="18" charset="0"/>
            </a:endParaRPr>
          </a:p>
        </p:txBody>
      </p:sp>
      <p:sp>
        <p:nvSpPr>
          <p:cNvPr id="1805318" name="Text Box 6"/>
          <p:cNvSpPr txBox="1">
            <a:spLocks noChangeArrowheads="1"/>
          </p:cNvSpPr>
          <p:nvPr/>
        </p:nvSpPr>
        <p:spPr bwMode="auto">
          <a:xfrm>
            <a:off x="8305309" y="6488113"/>
            <a:ext cx="838691" cy="369332"/>
          </a:xfrm>
          <a:prstGeom prst="rect">
            <a:avLst/>
          </a:prstGeom>
          <a:noFill/>
          <a:ln w="9525">
            <a:noFill/>
            <a:miter lim="800000"/>
            <a:headEnd/>
            <a:tailEnd/>
          </a:ln>
          <a:effectLst/>
        </p:spPr>
        <p:txBody>
          <a:bodyPr wrap="none">
            <a:spAutoFit/>
          </a:bodyPr>
          <a:lstStyle/>
          <a:p>
            <a:pPr algn="r" eaLnBrk="0" hangingPunct="0">
              <a:defRPr/>
            </a:pPr>
            <a:r>
              <a:rPr lang="en-US" sz="900" b="0" dirty="0" smtClean="0">
                <a:solidFill>
                  <a:schemeClr val="tx2"/>
                </a:solidFill>
                <a:latin typeface="Arial" charset="0"/>
              </a:rPr>
              <a:t>Page </a:t>
            </a:r>
            <a:fld id="{F7C6399F-BACB-4101-A834-F7698C921EE9}" type="slidenum">
              <a:rPr lang="en-US" sz="900" b="0" smtClean="0">
                <a:solidFill>
                  <a:schemeClr val="tx2"/>
                </a:solidFill>
                <a:latin typeface="Arial" charset="0"/>
              </a:rPr>
              <a:pPr algn="r" eaLnBrk="0" hangingPunct="0">
                <a:defRPr/>
              </a:pPr>
              <a:t>‹#›</a:t>
            </a:fld>
            <a:endParaRPr lang="en-US" sz="900" b="0" dirty="0" smtClean="0">
              <a:solidFill>
                <a:schemeClr val="tx2"/>
              </a:solidFill>
              <a:latin typeface="Arial" charset="0"/>
            </a:endParaRPr>
          </a:p>
          <a:p>
            <a:pPr algn="r" eaLnBrk="0" hangingPunct="0">
              <a:defRPr/>
            </a:pPr>
            <a:r>
              <a:rPr lang="en-US" sz="900" b="0" baseline="0" dirty="0" smtClean="0">
                <a:solidFill>
                  <a:schemeClr val="tx2"/>
                </a:solidFill>
                <a:latin typeface="Arial" charset="0"/>
              </a:rPr>
              <a:t>Spring  2013</a:t>
            </a:r>
            <a:endParaRPr lang="en-US" sz="900" b="0" dirty="0">
              <a:solidFill>
                <a:schemeClr val="tx2"/>
              </a:solidFill>
              <a:latin typeface="Arial" charset="0"/>
            </a:endParaRPr>
          </a:p>
        </p:txBody>
      </p:sp>
    </p:spTree>
  </p:cSld>
  <p:clrMap bg1="dk2" tx1="lt1" bg2="dk1" tx2="lt2" accent1="accent1" accent2="accent2" accent3="accent3" accent4="accent4" accent5="accent5" accent6="accent6" hlink="hlink" folHlink="folHlink"/>
  <p:sldLayoutIdLst>
    <p:sldLayoutId id="2147484113" r:id="rId1"/>
    <p:sldLayoutId id="2147484112" r:id="rId2"/>
    <p:sldLayoutId id="2147484111" r:id="rId3"/>
    <p:sldLayoutId id="2147484110" r:id="rId4"/>
    <p:sldLayoutId id="2147484109" r:id="rId5"/>
    <p:sldLayoutId id="2147484108" r:id="rId6"/>
    <p:sldLayoutId id="2147484107" r:id="rId7"/>
    <p:sldLayoutId id="2147484106" r:id="rId8"/>
    <p:sldLayoutId id="2147484105" r:id="rId9"/>
    <p:sldLayoutId id="2147484104" r:id="rId10"/>
    <p:sldLayoutId id="2147484103" r:id="rId11"/>
    <p:sldLayoutId id="2147484102" r:id="rId12"/>
    <p:sldLayoutId id="2147484101" r:id="rId13"/>
    <p:sldLayoutId id="2147484100" r:id="rId14"/>
    <p:sldLayoutId id="2147484099" r:id="rId15"/>
  </p:sldLayoutIdLst>
  <p:timing>
    <p:tnLst>
      <p:par>
        <p:cTn id="1" dur="indefinite" restart="never" nodeType="tmRoot"/>
      </p:par>
    </p:tnLst>
  </p:timing>
  <p:txStyles>
    <p:titleStyle>
      <a:lvl1pPr algn="l" rtl="0" eaLnBrk="0" fontAlgn="base" hangingPunct="0">
        <a:spcBef>
          <a:spcPct val="0"/>
        </a:spcBef>
        <a:spcAft>
          <a:spcPct val="0"/>
        </a:spcAft>
        <a:defRPr sz="2600" b="1">
          <a:solidFill>
            <a:srgbClr val="FFE87C"/>
          </a:solidFill>
          <a:latin typeface="+mj-lt"/>
          <a:ea typeface="+mj-ea"/>
          <a:cs typeface="+mj-cs"/>
        </a:defRPr>
      </a:lvl1pPr>
      <a:lvl2pPr algn="l" rtl="0" eaLnBrk="0" fontAlgn="base" hangingPunct="0">
        <a:spcBef>
          <a:spcPct val="0"/>
        </a:spcBef>
        <a:spcAft>
          <a:spcPct val="0"/>
        </a:spcAft>
        <a:defRPr sz="2600" b="1">
          <a:solidFill>
            <a:srgbClr val="FFE87C"/>
          </a:solidFill>
          <a:latin typeface="Arial" charset="0"/>
        </a:defRPr>
      </a:lvl2pPr>
      <a:lvl3pPr algn="l" rtl="0" eaLnBrk="0" fontAlgn="base" hangingPunct="0">
        <a:spcBef>
          <a:spcPct val="0"/>
        </a:spcBef>
        <a:spcAft>
          <a:spcPct val="0"/>
        </a:spcAft>
        <a:defRPr sz="2600" b="1">
          <a:solidFill>
            <a:srgbClr val="FFE87C"/>
          </a:solidFill>
          <a:latin typeface="Arial" charset="0"/>
        </a:defRPr>
      </a:lvl3pPr>
      <a:lvl4pPr algn="l" rtl="0" eaLnBrk="0" fontAlgn="base" hangingPunct="0">
        <a:spcBef>
          <a:spcPct val="0"/>
        </a:spcBef>
        <a:spcAft>
          <a:spcPct val="0"/>
        </a:spcAft>
        <a:defRPr sz="2600" b="1">
          <a:solidFill>
            <a:srgbClr val="FFE87C"/>
          </a:solidFill>
          <a:latin typeface="Arial" charset="0"/>
        </a:defRPr>
      </a:lvl4pPr>
      <a:lvl5pPr algn="l" rtl="0" eaLnBrk="0" fontAlgn="base" hangingPunct="0">
        <a:spcBef>
          <a:spcPct val="0"/>
        </a:spcBef>
        <a:spcAft>
          <a:spcPct val="0"/>
        </a:spcAft>
        <a:defRPr sz="2600" b="1">
          <a:solidFill>
            <a:srgbClr val="FFE87C"/>
          </a:solidFill>
          <a:latin typeface="Arial" charset="0"/>
        </a:defRPr>
      </a:lvl5pPr>
      <a:lvl6pPr marL="457200" algn="l" rtl="0" eaLnBrk="0" fontAlgn="base" hangingPunct="0">
        <a:spcBef>
          <a:spcPct val="0"/>
        </a:spcBef>
        <a:spcAft>
          <a:spcPct val="0"/>
        </a:spcAft>
        <a:defRPr sz="2600" b="1">
          <a:solidFill>
            <a:srgbClr val="FFE87C"/>
          </a:solidFill>
          <a:latin typeface="Arial" charset="0"/>
        </a:defRPr>
      </a:lvl6pPr>
      <a:lvl7pPr marL="914400" algn="l" rtl="0" eaLnBrk="0" fontAlgn="base" hangingPunct="0">
        <a:spcBef>
          <a:spcPct val="0"/>
        </a:spcBef>
        <a:spcAft>
          <a:spcPct val="0"/>
        </a:spcAft>
        <a:defRPr sz="2600" b="1">
          <a:solidFill>
            <a:srgbClr val="FFE87C"/>
          </a:solidFill>
          <a:latin typeface="Arial" charset="0"/>
        </a:defRPr>
      </a:lvl7pPr>
      <a:lvl8pPr marL="1371600" algn="l" rtl="0" eaLnBrk="0" fontAlgn="base" hangingPunct="0">
        <a:spcBef>
          <a:spcPct val="0"/>
        </a:spcBef>
        <a:spcAft>
          <a:spcPct val="0"/>
        </a:spcAft>
        <a:defRPr sz="2600" b="1">
          <a:solidFill>
            <a:srgbClr val="FFE87C"/>
          </a:solidFill>
          <a:latin typeface="Arial" charset="0"/>
        </a:defRPr>
      </a:lvl8pPr>
      <a:lvl9pPr marL="1828800" algn="l" rtl="0" eaLnBrk="0" fontAlgn="base" hangingPunct="0">
        <a:spcBef>
          <a:spcPct val="0"/>
        </a:spcBef>
        <a:spcAft>
          <a:spcPct val="0"/>
        </a:spcAft>
        <a:defRPr sz="2600" b="1">
          <a:solidFill>
            <a:srgbClr val="FFE87C"/>
          </a:solidFill>
          <a:latin typeface="Arial" charset="0"/>
        </a:defRPr>
      </a:lvl9pPr>
    </p:titleStyle>
    <p:bodyStyle>
      <a:lvl1pPr marL="342900" indent="-342900" algn="l" rtl="0" eaLnBrk="0" fontAlgn="base" hangingPunct="0">
        <a:spcBef>
          <a:spcPct val="5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Helvetica" charset="0"/>
        </a:defRPr>
      </a:lvl3pPr>
      <a:lvl4pPr marL="1600200" indent="-228600" algn="l" rtl="0" eaLnBrk="0" fontAlgn="base" hangingPunct="0">
        <a:spcBef>
          <a:spcPct val="20000"/>
        </a:spcBef>
        <a:spcAft>
          <a:spcPct val="0"/>
        </a:spcAft>
        <a:buChar char="–"/>
        <a:defRPr sz="1600">
          <a:solidFill>
            <a:schemeClr val="tx1"/>
          </a:solidFill>
          <a:latin typeface="Helvetica" charset="0"/>
        </a:defRPr>
      </a:lvl4pPr>
      <a:lvl5pPr marL="2057400" indent="-228600" algn="l" rtl="0" eaLnBrk="0" fontAlgn="base" hangingPunct="0">
        <a:spcBef>
          <a:spcPct val="20000"/>
        </a:spcBef>
        <a:spcAft>
          <a:spcPct val="0"/>
        </a:spcAft>
        <a:buChar char="»"/>
        <a:defRPr sz="1400">
          <a:solidFill>
            <a:schemeClr val="tx1"/>
          </a:solidFill>
          <a:latin typeface="Helvetica" charset="0"/>
        </a:defRPr>
      </a:lvl5pPr>
      <a:lvl6pPr marL="2514600" indent="-228600" algn="l" rtl="0" eaLnBrk="0" fontAlgn="base" hangingPunct="0">
        <a:spcBef>
          <a:spcPct val="20000"/>
        </a:spcBef>
        <a:spcAft>
          <a:spcPct val="0"/>
        </a:spcAft>
        <a:buChar char="»"/>
        <a:defRPr sz="1400">
          <a:solidFill>
            <a:schemeClr val="tx1"/>
          </a:solidFill>
          <a:latin typeface="Helvetica" charset="0"/>
        </a:defRPr>
      </a:lvl6pPr>
      <a:lvl7pPr marL="2971800" indent="-228600" algn="l" rtl="0" eaLnBrk="0" fontAlgn="base" hangingPunct="0">
        <a:spcBef>
          <a:spcPct val="20000"/>
        </a:spcBef>
        <a:spcAft>
          <a:spcPct val="0"/>
        </a:spcAft>
        <a:buChar char="»"/>
        <a:defRPr sz="1400">
          <a:solidFill>
            <a:schemeClr val="tx1"/>
          </a:solidFill>
          <a:latin typeface="Helvetica" charset="0"/>
        </a:defRPr>
      </a:lvl7pPr>
      <a:lvl8pPr marL="3429000" indent="-228600" algn="l" rtl="0" eaLnBrk="0" fontAlgn="base" hangingPunct="0">
        <a:spcBef>
          <a:spcPct val="20000"/>
        </a:spcBef>
        <a:spcAft>
          <a:spcPct val="0"/>
        </a:spcAft>
        <a:buChar char="»"/>
        <a:defRPr sz="1400">
          <a:solidFill>
            <a:schemeClr val="tx1"/>
          </a:solidFill>
          <a:latin typeface="Helvetica" charset="0"/>
        </a:defRPr>
      </a:lvl8pPr>
      <a:lvl9pPr marL="3886200" indent="-228600" algn="l" rtl="0" eaLnBrk="0" fontAlgn="base" hangingPunct="0">
        <a:spcBef>
          <a:spcPct val="20000"/>
        </a:spcBef>
        <a:spcAft>
          <a:spcPct val="0"/>
        </a:spcAft>
        <a:buChar char="»"/>
        <a:defRPr sz="1400">
          <a:solidFill>
            <a:schemeClr val="tx1"/>
          </a:solidFill>
          <a:latin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84424" y="4106863"/>
            <a:ext cx="6759575" cy="2514600"/>
          </a:xfrm>
        </p:spPr>
        <p:txBody>
          <a:bodyPr/>
          <a:lstStyle/>
          <a:p>
            <a:pPr>
              <a:spcBef>
                <a:spcPct val="125000"/>
              </a:spcBef>
              <a:spcAft>
                <a:spcPct val="10000"/>
              </a:spcAft>
            </a:pPr>
            <a:r>
              <a:rPr lang="en-US" altLang="en-US" sz="2400" dirty="0" smtClean="0"/>
              <a:t/>
            </a:r>
            <a:br>
              <a:rPr lang="en-US" altLang="en-US" sz="2400" dirty="0" smtClean="0"/>
            </a:br>
            <a:r>
              <a:rPr lang="en-US" sz="2400" dirty="0" smtClean="0"/>
              <a:t>San Mateo County Community College: </a:t>
            </a:r>
            <a:br>
              <a:rPr lang="en-US" sz="2400" dirty="0" smtClean="0"/>
            </a:br>
            <a:r>
              <a:rPr lang="en-US" sz="2400" dirty="0" smtClean="0"/>
              <a:t>2013 Needs Assessment Survey</a:t>
            </a:r>
            <a:r>
              <a:rPr lang="en-US" sz="2400" dirty="0"/>
              <a:t/>
            </a:r>
            <a:br>
              <a:rPr lang="en-US" sz="2400" dirty="0"/>
            </a:br>
            <a:r>
              <a:rPr lang="en-US" sz="2400" dirty="0"/>
              <a:t/>
            </a:r>
            <a:br>
              <a:rPr lang="en-US" sz="2400" dirty="0"/>
            </a:br>
            <a:r>
              <a:rPr lang="en-US" altLang="en-US" sz="1100" dirty="0" smtClean="0">
                <a:latin typeface="Arial Black" pitchFamily="34" charset="0"/>
              </a:rPr>
              <a:t/>
            </a:r>
            <a:br>
              <a:rPr lang="en-US" altLang="en-US" sz="1100" dirty="0" smtClean="0">
                <a:latin typeface="Arial Black" pitchFamily="34" charset="0"/>
              </a:rPr>
            </a:br>
            <a:r>
              <a:rPr lang="en-US" altLang="en-US" sz="800" dirty="0" smtClean="0"/>
              <a:t/>
            </a:r>
            <a:br>
              <a:rPr lang="en-US" altLang="en-US" sz="800" dirty="0" smtClean="0"/>
            </a:br>
            <a:r>
              <a:rPr lang="en-US" altLang="en-US" sz="1800" b="0" dirty="0" smtClean="0"/>
              <a:t>Spring 2013</a:t>
            </a:r>
            <a:r>
              <a:rPr lang="en-US" altLang="en-US" sz="900" b="0" dirty="0" smtClean="0"/>
              <a:t/>
            </a:r>
            <a:br>
              <a:rPr lang="en-US" altLang="en-US" sz="900" b="0" dirty="0" smtClean="0"/>
            </a:br>
            <a:endParaRPr lang="en-US" altLang="en-US" sz="1800" b="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Q4. </a:t>
            </a:r>
            <a:r>
              <a:rPr lang="en-US" sz="2400" b="0" dirty="0"/>
              <a:t>Local Colleges </a:t>
            </a:r>
            <a:r>
              <a:rPr lang="en-US" sz="2400" b="0" dirty="0" smtClean="0"/>
              <a:t>Attended (n=702)</a:t>
            </a:r>
            <a:r>
              <a:rPr lang="en-US" altLang="en-US" sz="2400" b="0" dirty="0" smtClean="0"/>
              <a:t/>
            </a:r>
            <a:br>
              <a:rPr lang="en-US" altLang="en-US" sz="2400" b="0" dirty="0" smtClean="0"/>
            </a:br>
            <a:r>
              <a:rPr lang="en-US" altLang="en-US" sz="2000" b="0" dirty="0" smtClean="0"/>
              <a:t>Regional Comparisons</a:t>
            </a:r>
            <a:endParaRPr lang="en-US" sz="2000" dirty="0"/>
          </a:p>
        </p:txBody>
      </p:sp>
      <p:sp>
        <p:nvSpPr>
          <p:cNvPr id="6"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Not surprisingly, the colleges attended mirrored the region in which the respondent lived. Respondents in the southern region of San Mateo County were more likely to state they or a household member had attended </a:t>
            </a:r>
            <a:r>
              <a:rPr lang="en-US" sz="1400" b="0" dirty="0" err="1" smtClean="0">
                <a:solidFill>
                  <a:schemeClr val="bg1"/>
                </a:solidFill>
              </a:rPr>
              <a:t>Cañada</a:t>
            </a:r>
            <a:r>
              <a:rPr lang="en-US" sz="1400" b="0" dirty="0" smtClean="0">
                <a:solidFill>
                  <a:schemeClr val="bg1"/>
                </a:solidFill>
              </a:rPr>
              <a:t> College, those who live in the central part of the County more often attended College of San Mateo, and those in the northern part of the County more frequently attended Skyline College.</a:t>
            </a:r>
            <a:endParaRPr lang="en-US" sz="1400" b="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47356471"/>
              </p:ext>
            </p:extLst>
          </p:nvPr>
        </p:nvGraphicFramePr>
        <p:xfrm>
          <a:off x="2514600" y="2720121"/>
          <a:ext cx="4114800" cy="1556750"/>
        </p:xfrm>
        <a:graphic>
          <a:graphicData uri="http://schemas.openxmlformats.org/drawingml/2006/table">
            <a:tbl>
              <a:tblPr/>
              <a:tblGrid>
                <a:gridCol w="1920240"/>
                <a:gridCol w="731520"/>
                <a:gridCol w="731520"/>
                <a:gridCol w="731520"/>
              </a:tblGrid>
              <a:tr h="236293">
                <a:tc>
                  <a:txBody>
                    <a:bodyPr/>
                    <a:lstStyle/>
                    <a:p>
                      <a:pPr marL="0" marR="0" algn="ctr">
                        <a:spcBef>
                          <a:spcPts val="0"/>
                        </a:spcBef>
                        <a:spcAft>
                          <a:spcPts val="0"/>
                        </a:spcAft>
                      </a:pPr>
                      <a:endParaRPr lang="en-US" sz="1200" b="1" i="0" u="none" strike="noStrike" dirty="0">
                        <a:solidFill>
                          <a:srgbClr val="FFFFFF"/>
                        </a:solidFill>
                        <a:effectLst/>
                        <a:latin typeface="Arial"/>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0017"/>
                    </a:solidFill>
                  </a:tcPr>
                </a:tc>
                <a:tc>
                  <a:txBody>
                    <a:bodyPr/>
                    <a:lstStyle/>
                    <a:p>
                      <a:pPr algn="ctr" fontAlgn="ctr"/>
                      <a:r>
                        <a:rPr lang="en-US" sz="1200" b="1" i="0" u="none" strike="noStrike" dirty="0" smtClean="0">
                          <a:solidFill>
                            <a:srgbClr val="FFFFFF"/>
                          </a:solidFill>
                          <a:effectLst/>
                          <a:latin typeface="Arial"/>
                        </a:rPr>
                        <a:t>North</a:t>
                      </a:r>
                    </a:p>
                    <a:p>
                      <a:pPr algn="ctr" fontAlgn="ctr"/>
                      <a:r>
                        <a:rPr lang="en-US" sz="1200" b="1" i="0" u="none" strike="noStrike" dirty="0" smtClean="0">
                          <a:solidFill>
                            <a:srgbClr val="FFFFFF"/>
                          </a:solidFill>
                          <a:effectLst/>
                          <a:latin typeface="Arial"/>
                        </a:rPr>
                        <a:t>n=257</a:t>
                      </a:r>
                      <a:endParaRPr lang="en-US" sz="1200" b="1" i="0" u="none" strike="noStrike" dirty="0">
                        <a:solidFill>
                          <a:srgbClr val="FFFFFF"/>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Central</a:t>
                      </a:r>
                    </a:p>
                    <a:p>
                      <a:pPr algn="ctr" fontAlgn="ctr"/>
                      <a:r>
                        <a:rPr lang="en-US" sz="1200" b="1" i="0" u="none" strike="noStrike" dirty="0" smtClean="0">
                          <a:solidFill>
                            <a:srgbClr val="FFFFFF"/>
                          </a:solidFill>
                          <a:effectLst/>
                          <a:latin typeface="Arial"/>
                        </a:rPr>
                        <a:t>n=266</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South</a:t>
                      </a:r>
                    </a:p>
                    <a:p>
                      <a:pPr algn="ctr" fontAlgn="ctr"/>
                      <a:r>
                        <a:rPr lang="en-US" sz="1200" b="1" i="0" u="none" strike="noStrike" dirty="0" smtClean="0">
                          <a:solidFill>
                            <a:srgbClr val="FFFFFF"/>
                          </a:solidFill>
                          <a:effectLst/>
                          <a:latin typeface="Arial"/>
                        </a:rPr>
                        <a:t>n=179</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r>
              <a:tr h="236293">
                <a:tc>
                  <a:txBody>
                    <a:bodyPr/>
                    <a:lstStyle/>
                    <a:p>
                      <a:pPr algn="l" fontAlgn="ctr"/>
                      <a:r>
                        <a:rPr lang="en-US" sz="1200" b="1" i="0" u="none" strike="noStrike" dirty="0" err="1" smtClean="0">
                          <a:solidFill>
                            <a:srgbClr val="FFFFFF"/>
                          </a:solidFill>
                          <a:effectLst/>
                          <a:latin typeface="Arial"/>
                        </a:rPr>
                        <a:t>Ca</a:t>
                      </a:r>
                      <a:r>
                        <a:rPr lang="en-US" sz="1200" b="1" i="0" u="none" strike="noStrike" dirty="0" err="1" smtClean="0">
                          <a:solidFill>
                            <a:srgbClr val="FFFFFF"/>
                          </a:solidFill>
                          <a:effectLst/>
                          <a:latin typeface="+mn-lt"/>
                          <a:cs typeface="Arial"/>
                        </a:rPr>
                        <a:t>ñ</a:t>
                      </a:r>
                      <a:r>
                        <a:rPr lang="en-US" sz="1200" b="1" i="0" u="none" strike="noStrike" dirty="0" err="1" smtClean="0">
                          <a:solidFill>
                            <a:srgbClr val="FFFFFF"/>
                          </a:solidFill>
                          <a:effectLst/>
                          <a:latin typeface="Arial"/>
                        </a:rPr>
                        <a:t>ada</a:t>
                      </a:r>
                      <a:r>
                        <a:rPr lang="en-US" sz="1200" b="1" i="0" u="none" strike="noStrike" dirty="0" smtClean="0">
                          <a:solidFill>
                            <a:srgbClr val="FFFFFF"/>
                          </a:solidFill>
                          <a:effectLst/>
                          <a:latin typeface="Arial"/>
                        </a:rPr>
                        <a:t> </a:t>
                      </a:r>
                      <a:r>
                        <a:rPr lang="en-US" sz="1200" b="1" i="0" u="none" strike="noStrike" dirty="0">
                          <a:solidFill>
                            <a:srgbClr val="FFFFFF"/>
                          </a:solidFill>
                          <a:effectLst/>
                          <a:latin typeface="Arial"/>
                        </a:rPr>
                        <a:t>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11.9%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15.5%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34.7%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College of San Mateo</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29.4%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47.8%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29.4%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Skyline 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40.2%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12.9%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9.0%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No</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39.2%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35.8%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38.3%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DK/NA</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4.0%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5.7%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4.5%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bl>
          </a:graphicData>
        </a:graphic>
      </p:graphicFrame>
    </p:spTree>
    <p:extLst>
      <p:ext uri="{BB962C8B-B14F-4D97-AF65-F5344CB8AC3E}">
        <p14:creationId xmlns:p14="http://schemas.microsoft.com/office/powerpoint/2010/main" val="235383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Q5. Reasons for Choosing To Attend a Community College</a:t>
            </a:r>
            <a:br>
              <a:rPr lang="en-US" altLang="en-US" sz="2400" b="0" dirty="0" smtClean="0"/>
            </a:br>
            <a:r>
              <a:rPr lang="en-US" altLang="en-US" sz="2000" b="0" dirty="0" smtClean="0"/>
              <a:t>(n=404)</a:t>
            </a:r>
            <a:endParaRPr lang="en-US" sz="2000" b="0" dirty="0" smtClean="0"/>
          </a:p>
        </p:txBody>
      </p:sp>
      <p:graphicFrame>
        <p:nvGraphicFramePr>
          <p:cNvPr id="13" name="Chart 12"/>
          <p:cNvGraphicFramePr/>
          <p:nvPr>
            <p:extLst>
              <p:ext uri="{D42A27DB-BD31-4B8C-83A1-F6EECF244321}">
                <p14:modId xmlns:p14="http://schemas.microsoft.com/office/powerpoint/2010/main" val="618016965"/>
              </p:ext>
            </p:extLst>
          </p:nvPr>
        </p:nvGraphicFramePr>
        <p:xfrm>
          <a:off x="118872" y="2540726"/>
          <a:ext cx="8906256" cy="35074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6"/>
          <p:cNvSpPr txBox="1">
            <a:spLocks noChangeArrowheads="1"/>
          </p:cNvSpPr>
          <p:nvPr/>
        </p:nvSpPr>
        <p:spPr bwMode="auto">
          <a:xfrm>
            <a:off x="118872" y="1239043"/>
            <a:ext cx="8906256" cy="738664"/>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Among those who attended, or a family member attended, a community college, just over half indicated the reason for choosing a community college was that it was close to home or work, followed by 41.6 percent that indicated the affordability was a factor.</a:t>
            </a:r>
            <a:endParaRPr lang="en-US" sz="1400" b="0" dirty="0">
              <a:solidFill>
                <a:schemeClr val="bg1"/>
              </a:solidFill>
            </a:endParaRPr>
          </a:p>
        </p:txBody>
      </p:sp>
    </p:spTree>
    <p:extLst>
      <p:ext uri="{BB962C8B-B14F-4D97-AF65-F5344CB8AC3E}">
        <p14:creationId xmlns:p14="http://schemas.microsoft.com/office/powerpoint/2010/main" val="39541997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0" dirty="0" smtClean="0"/>
              <a:t>Q5. </a:t>
            </a:r>
            <a:r>
              <a:rPr lang="en-US" altLang="en-US" sz="2400" b="0" dirty="0"/>
              <a:t>Reasons for Choosing </a:t>
            </a:r>
            <a:r>
              <a:rPr lang="en-US" altLang="en-US" sz="2400" b="0" dirty="0" smtClean="0"/>
              <a:t>To </a:t>
            </a:r>
            <a:r>
              <a:rPr lang="en-US" altLang="en-US" sz="2400" b="0" dirty="0"/>
              <a:t>Attend a Community </a:t>
            </a:r>
            <a:r>
              <a:rPr lang="en-US" altLang="en-US" sz="2400" b="0" dirty="0" smtClean="0"/>
              <a:t>College</a:t>
            </a:r>
            <a:br>
              <a:rPr lang="en-US" altLang="en-US" sz="2400" b="0" dirty="0" smtClean="0"/>
            </a:br>
            <a:r>
              <a:rPr lang="en-US" altLang="en-US" sz="2000" b="0" dirty="0" smtClean="0"/>
              <a:t>Ethnicity Comparisons</a:t>
            </a:r>
            <a:endParaRPr lang="en-US" sz="2000" dirty="0"/>
          </a:p>
        </p:txBody>
      </p:sp>
      <p:sp>
        <p:nvSpPr>
          <p:cNvPr id="6" name="Text Box 16"/>
          <p:cNvSpPr txBox="1">
            <a:spLocks noChangeArrowheads="1"/>
          </p:cNvSpPr>
          <p:nvPr/>
        </p:nvSpPr>
        <p:spPr bwMode="auto">
          <a:xfrm>
            <a:off x="118872" y="1239043"/>
            <a:ext cx="8906256" cy="738664"/>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Analyses of responses in terms of ethnic groups yielded almost no statistically significant differences, “affordability”, “close to home”, and “course selection” were the major reasons for students choosing to attend a community college.</a:t>
            </a:r>
            <a:endParaRPr lang="en-US" sz="1400" b="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06057850"/>
              </p:ext>
            </p:extLst>
          </p:nvPr>
        </p:nvGraphicFramePr>
        <p:xfrm>
          <a:off x="1310907" y="2298215"/>
          <a:ext cx="6697986" cy="3598983"/>
        </p:xfrm>
        <a:graphic>
          <a:graphicData uri="http://schemas.openxmlformats.org/drawingml/2006/table">
            <a:tbl>
              <a:tblPr/>
              <a:tblGrid>
                <a:gridCol w="2103120"/>
                <a:gridCol w="765811"/>
                <a:gridCol w="765811"/>
                <a:gridCol w="765811"/>
                <a:gridCol w="765811"/>
                <a:gridCol w="765811"/>
                <a:gridCol w="765811"/>
              </a:tblGrid>
              <a:tr h="236293">
                <a:tc>
                  <a:txBody>
                    <a:bodyPr/>
                    <a:lstStyle/>
                    <a:p>
                      <a:pPr marL="0" marR="0" algn="ctr">
                        <a:spcBef>
                          <a:spcPts val="0"/>
                        </a:spcBef>
                        <a:spcAft>
                          <a:spcPts val="0"/>
                        </a:spcAft>
                      </a:pPr>
                      <a:r>
                        <a:rPr lang="en-US" sz="1200" b="1" dirty="0" smtClean="0">
                          <a:solidFill>
                            <a:srgbClr val="FFFFFF"/>
                          </a:solidFill>
                          <a:effectLst/>
                          <a:latin typeface="Arial"/>
                          <a:ea typeface="Times New Roman"/>
                          <a:cs typeface="Arial"/>
                        </a:rPr>
                        <a:t>n=404</a:t>
                      </a:r>
                      <a:r>
                        <a:rPr lang="en-US" sz="1200" b="1" i="0" u="none" strike="noStrike" dirty="0">
                          <a:solidFill>
                            <a:srgbClr val="FFFFFF"/>
                          </a:solidFill>
                          <a:effectLst/>
                          <a:latin typeface="Arial"/>
                        </a:rPr>
                        <a:t> </a:t>
                      </a: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0017"/>
                    </a:solidFill>
                  </a:tcPr>
                </a:tc>
                <a:tc>
                  <a:txBody>
                    <a:bodyPr/>
                    <a:lstStyle/>
                    <a:p>
                      <a:pPr algn="ctr" fontAlgn="ctr"/>
                      <a:r>
                        <a:rPr lang="en-US" sz="1100" b="1" i="0" u="none" strike="noStrike" dirty="0">
                          <a:solidFill>
                            <a:srgbClr val="FFFFFF"/>
                          </a:solidFill>
                          <a:effectLst/>
                          <a:latin typeface="Arial"/>
                        </a:rPr>
                        <a:t>African-American/Black</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100" b="1" i="0" u="none" strike="noStrike" dirty="0">
                          <a:solidFill>
                            <a:srgbClr val="FFFFFF"/>
                          </a:solidFill>
                          <a:effectLst/>
                          <a:latin typeface="Arial"/>
                        </a:rPr>
                        <a:t>Asian-American</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100" b="1" i="0" u="none" strike="noStrike" dirty="0">
                          <a:solidFill>
                            <a:srgbClr val="FFFFFF"/>
                          </a:solidFill>
                          <a:effectLst/>
                          <a:latin typeface="Arial"/>
                        </a:rPr>
                        <a:t>Caucasian/White</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100" b="1" i="0" u="none" strike="noStrike" dirty="0">
                          <a:solidFill>
                            <a:srgbClr val="FFFFFF"/>
                          </a:solidFill>
                          <a:effectLst/>
                          <a:latin typeface="Arial"/>
                        </a:rPr>
                        <a:t>Latino[a</a:t>
                      </a:r>
                      <a:r>
                        <a:rPr lang="en-US" sz="1100" b="1" i="0" u="none" strike="noStrike" dirty="0" smtClean="0">
                          <a:solidFill>
                            <a:srgbClr val="FFFFFF"/>
                          </a:solidFill>
                          <a:effectLst/>
                          <a:latin typeface="Arial"/>
                        </a:rPr>
                        <a:t>]/</a:t>
                      </a:r>
                      <a:br>
                        <a:rPr lang="en-US" sz="1100" b="1" i="0" u="none" strike="noStrike" dirty="0" smtClean="0">
                          <a:solidFill>
                            <a:srgbClr val="FFFFFF"/>
                          </a:solidFill>
                          <a:effectLst/>
                          <a:latin typeface="Arial"/>
                        </a:rPr>
                      </a:br>
                      <a:r>
                        <a:rPr lang="en-US" sz="1100" b="1" i="0" u="none" strike="noStrike" dirty="0" smtClean="0">
                          <a:solidFill>
                            <a:srgbClr val="FFFFFF"/>
                          </a:solidFill>
                          <a:effectLst/>
                          <a:latin typeface="Arial"/>
                        </a:rPr>
                        <a:t>Hispanic</a:t>
                      </a:r>
                      <a:endParaRPr lang="en-US" sz="11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100" b="1" i="0" u="none" strike="noStrike" dirty="0">
                          <a:solidFill>
                            <a:srgbClr val="FFFFFF"/>
                          </a:solidFill>
                          <a:effectLst/>
                          <a:latin typeface="Arial"/>
                        </a:rPr>
                        <a:t>Native Hawaiian</a:t>
                      </a:r>
                      <a:r>
                        <a:rPr lang="en-US" sz="1100" b="1" i="0" u="none" strike="noStrike" dirty="0" smtClean="0">
                          <a:solidFill>
                            <a:srgbClr val="FFFFFF"/>
                          </a:solidFill>
                          <a:effectLst/>
                          <a:latin typeface="Arial"/>
                        </a:rPr>
                        <a:t>/</a:t>
                      </a:r>
                      <a:br>
                        <a:rPr lang="en-US" sz="1100" b="1" i="0" u="none" strike="noStrike" dirty="0" smtClean="0">
                          <a:solidFill>
                            <a:srgbClr val="FFFFFF"/>
                          </a:solidFill>
                          <a:effectLst/>
                          <a:latin typeface="Arial"/>
                        </a:rPr>
                      </a:br>
                      <a:r>
                        <a:rPr lang="en-US" sz="1100" b="1" i="0" u="none" strike="noStrike" dirty="0" smtClean="0">
                          <a:solidFill>
                            <a:srgbClr val="FFFFFF"/>
                          </a:solidFill>
                          <a:effectLst/>
                          <a:latin typeface="Arial"/>
                        </a:rPr>
                        <a:t>Pacific </a:t>
                      </a:r>
                      <a:r>
                        <a:rPr lang="en-US" sz="1100" b="1" i="0" u="none" strike="noStrike" dirty="0">
                          <a:solidFill>
                            <a:srgbClr val="FFFFFF"/>
                          </a:solidFill>
                          <a:effectLst/>
                          <a:latin typeface="Arial"/>
                        </a:rPr>
                        <a:t>Islander</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100" b="1" i="0" u="none" strike="noStrike" dirty="0">
                          <a:solidFill>
                            <a:srgbClr val="FFFFFF"/>
                          </a:solidFill>
                          <a:effectLst/>
                          <a:latin typeface="Arial"/>
                        </a:rPr>
                        <a:t>DK/NA</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r>
              <a:tr h="236293">
                <a:tc>
                  <a:txBody>
                    <a:bodyPr/>
                    <a:lstStyle/>
                    <a:p>
                      <a:pPr algn="l" fontAlgn="ctr"/>
                      <a:r>
                        <a:rPr lang="en-US" sz="1200" b="1" i="0" u="none" strike="noStrike" dirty="0" smtClean="0">
                          <a:solidFill>
                            <a:srgbClr val="FFFFFF"/>
                          </a:solidFill>
                          <a:effectLst/>
                          <a:latin typeface="Arial"/>
                        </a:rPr>
                        <a:t>Affordable/cost</a:t>
                      </a:r>
                      <a:endParaRPr lang="en-US" sz="1200" b="1" i="0" u="none" strike="noStrike" dirty="0">
                        <a:solidFill>
                          <a:srgbClr val="FFFFFF"/>
                        </a:solidFill>
                        <a:effectLst/>
                        <a:latin typeface="Arial"/>
                      </a:endParaRP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13.2%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42.1%</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41.8%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44.6%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29.3%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33.4%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Close to </a:t>
                      </a:r>
                      <a:r>
                        <a:rPr lang="en-US" sz="1200" b="1" i="0" u="none" strike="noStrike" dirty="0" smtClean="0">
                          <a:solidFill>
                            <a:srgbClr val="FFFFFF"/>
                          </a:solidFill>
                          <a:effectLst/>
                          <a:latin typeface="Arial"/>
                        </a:rPr>
                        <a:t>home/close </a:t>
                      </a:r>
                      <a:r>
                        <a:rPr lang="en-US" sz="1200" b="1" i="0" u="none" strike="noStrike" dirty="0">
                          <a:solidFill>
                            <a:srgbClr val="FFFFFF"/>
                          </a:solidFill>
                          <a:effectLst/>
                          <a:latin typeface="Arial"/>
                        </a:rPr>
                        <a:t>to work</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000000"/>
                          </a:solidFill>
                          <a:effectLst/>
                          <a:latin typeface="Arial"/>
                        </a:rPr>
                        <a:t>34.4%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55.0%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49.6%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55.3%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85.1%</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53.0%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Could not get into another 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5.3%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10.4%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Course selection</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44.2%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24.6%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27.0%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24.6%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29.7%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Job training</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4.0%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3.5%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10.1%</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6.1%</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14.4%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Personal </a:t>
                      </a:r>
                      <a:r>
                        <a:rPr lang="en-US" sz="1200" b="1" i="0" u="none" strike="noStrike" dirty="0" smtClean="0">
                          <a:solidFill>
                            <a:srgbClr val="FFFFFF"/>
                          </a:solidFill>
                          <a:effectLst/>
                          <a:latin typeface="Arial"/>
                        </a:rPr>
                        <a:t>enrichment/ </a:t>
                      </a:r>
                      <a:r>
                        <a:rPr lang="en-US" sz="1200" b="1" i="0" u="none" strike="noStrike" dirty="0">
                          <a:solidFill>
                            <a:srgbClr val="FFFFFF"/>
                          </a:solidFill>
                          <a:effectLst/>
                          <a:latin typeface="Arial"/>
                        </a:rPr>
                        <a:t>improvement</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14.1%</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17.6%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22.1%</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16.4%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14.4%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Reputation of the </a:t>
                      </a:r>
                      <a:r>
                        <a:rPr lang="en-US" sz="1200" b="1" i="0" u="none" strike="noStrike" dirty="0" smtClean="0">
                          <a:solidFill>
                            <a:srgbClr val="FFFFFF"/>
                          </a:solidFill>
                          <a:effectLst/>
                          <a:latin typeface="Arial"/>
                        </a:rPr>
                        <a:t>colleges/ </a:t>
                      </a:r>
                      <a:r>
                        <a:rPr lang="en-US" sz="1200" b="1" i="0" u="none" strike="noStrike" dirty="0">
                          <a:solidFill>
                            <a:srgbClr val="FFFFFF"/>
                          </a:solidFill>
                          <a:effectLst/>
                          <a:latin typeface="Arial"/>
                        </a:rPr>
                        <a:t>heard good </a:t>
                      </a:r>
                      <a:r>
                        <a:rPr lang="en-US" sz="1200" b="1" i="0" u="none" strike="noStrike" dirty="0" smtClean="0">
                          <a:solidFill>
                            <a:srgbClr val="FFFFFF"/>
                          </a:solidFill>
                          <a:effectLst/>
                          <a:latin typeface="Arial"/>
                        </a:rPr>
                        <a:t>things</a:t>
                      </a:r>
                      <a:endParaRPr lang="en-US" sz="1200" b="1" i="0" u="none" strike="noStrike" dirty="0">
                        <a:solidFill>
                          <a:srgbClr val="FFFFFF"/>
                        </a:solidFill>
                        <a:effectLst/>
                        <a:latin typeface="Arial"/>
                      </a:endParaRP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7.4%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7.2%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11.6%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14.8%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17.3%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Space available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13.4%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3.7%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14.4%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17.3%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Other</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5.0%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8.7%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5.2%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DK/NA</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5.3%</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2.6%</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bl>
          </a:graphicData>
        </a:graphic>
      </p:graphicFrame>
    </p:spTree>
    <p:extLst>
      <p:ext uri="{BB962C8B-B14F-4D97-AF65-F5344CB8AC3E}">
        <p14:creationId xmlns:p14="http://schemas.microsoft.com/office/powerpoint/2010/main" val="3493458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Q6. Types of Courses or Educational Programs Attended in Last Two Years</a:t>
            </a:r>
            <a:br>
              <a:rPr lang="en-US" altLang="en-US" sz="2400" b="0" dirty="0" smtClean="0"/>
            </a:br>
            <a:r>
              <a:rPr lang="en-US" altLang="en-US" sz="2000" b="0" dirty="0" smtClean="0"/>
              <a:t>(n=404)</a:t>
            </a:r>
            <a:endParaRPr lang="en-US" sz="2000" b="0" dirty="0" smtClean="0"/>
          </a:p>
        </p:txBody>
      </p:sp>
      <p:graphicFrame>
        <p:nvGraphicFramePr>
          <p:cNvPr id="13" name="Chart 12"/>
          <p:cNvGraphicFramePr/>
          <p:nvPr>
            <p:extLst>
              <p:ext uri="{D42A27DB-BD31-4B8C-83A1-F6EECF244321}">
                <p14:modId xmlns:p14="http://schemas.microsoft.com/office/powerpoint/2010/main" val="3484914289"/>
              </p:ext>
            </p:extLst>
          </p:nvPr>
        </p:nvGraphicFramePr>
        <p:xfrm>
          <a:off x="309093" y="2682297"/>
          <a:ext cx="8525814" cy="382768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Next, the respondents were asked to provide the types of courses or educational programs they or a household member had attended in the last two years. Multiple responses were allowed for this question. The most popular type of course or program mentioned was “For an AA degree” at 21.9 percent. Of the six specific answers given, four of them relate to academic achievement or career/job advancement. </a:t>
            </a:r>
            <a:endParaRPr lang="en-US" sz="1400" b="0" dirty="0">
              <a:solidFill>
                <a:schemeClr val="bg1"/>
              </a:solidFill>
            </a:endParaRPr>
          </a:p>
        </p:txBody>
      </p:sp>
      <p:sp>
        <p:nvSpPr>
          <p:cNvPr id="3" name="Rectangle 2"/>
          <p:cNvSpPr/>
          <p:nvPr/>
        </p:nvSpPr>
        <p:spPr>
          <a:xfrm>
            <a:off x="348673" y="6513966"/>
            <a:ext cx="4188967" cy="230832"/>
          </a:xfrm>
          <a:prstGeom prst="rect">
            <a:avLst/>
          </a:prstGeom>
        </p:spPr>
        <p:txBody>
          <a:bodyPr wrap="none">
            <a:spAutoFit/>
          </a:bodyPr>
          <a:lstStyle/>
          <a:p>
            <a:r>
              <a:rPr lang="en-US" sz="900" b="0" dirty="0" smtClean="0"/>
              <a:t>* “Nothing” or “none” were specific responses differentiated from “don’t know”. </a:t>
            </a:r>
            <a:endParaRPr lang="en-US" sz="900" b="0" dirty="0"/>
          </a:p>
        </p:txBody>
      </p:sp>
    </p:spTree>
    <p:extLst>
      <p:ext uri="{BB962C8B-B14F-4D97-AF65-F5344CB8AC3E}">
        <p14:creationId xmlns:p14="http://schemas.microsoft.com/office/powerpoint/2010/main" val="15171277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Q7. Rating of Quality of Instruction</a:t>
            </a:r>
            <a:br>
              <a:rPr lang="en-US" sz="2400" b="0" dirty="0" smtClean="0"/>
            </a:br>
            <a:r>
              <a:rPr lang="en-US" sz="2000" b="0" dirty="0" smtClean="0"/>
              <a:t>(n=404)</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211306478"/>
              </p:ext>
            </p:extLst>
          </p:nvPr>
        </p:nvGraphicFramePr>
        <p:xfrm>
          <a:off x="834770" y="2463186"/>
          <a:ext cx="7474460" cy="53417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a:solidFill>
                  <a:schemeClr val="bg1"/>
                </a:solidFill>
              </a:rPr>
              <a:t>When the survey respondents were </a:t>
            </a:r>
            <a:r>
              <a:rPr lang="en-US" sz="1400" b="0" dirty="0" smtClean="0">
                <a:solidFill>
                  <a:schemeClr val="bg1"/>
                </a:solidFill>
              </a:rPr>
              <a:t>asked to rate the quality of instruction in the class or program they, or a member of their family, participated in, the results were overwhelmingly positive. The total positive rating was 83.1 percent (“Excellent” 40.5%, “Good” 42.6%). A rating of “Fair” was given by 9.6 percent of respondents. The total negative rating stood at only 1.0 percent (“Poor” .8%, “Very poor” .2%). </a:t>
            </a:r>
            <a:endParaRPr lang="en-US" sz="1400" b="0" dirty="0">
              <a:solidFill>
                <a:schemeClr val="bg1"/>
              </a:solidFill>
            </a:endParaRPr>
          </a:p>
        </p:txBody>
      </p:sp>
    </p:spTree>
    <p:extLst>
      <p:ext uri="{BB962C8B-B14F-4D97-AF65-F5344CB8AC3E}">
        <p14:creationId xmlns:p14="http://schemas.microsoft.com/office/powerpoint/2010/main" val="129048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Q7. Rating of Quality of Instruction Among Those with an Opinion</a:t>
            </a:r>
            <a:r>
              <a:rPr lang="en-US" sz="2400" b="0" dirty="0"/>
              <a:t> </a:t>
            </a:r>
            <a:r>
              <a:rPr lang="en-US" sz="2000" b="0" dirty="0" smtClean="0"/>
              <a:t>(n=404)</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3926022946"/>
              </p:ext>
            </p:extLst>
          </p:nvPr>
        </p:nvGraphicFramePr>
        <p:xfrm>
          <a:off x="878732" y="1762263"/>
          <a:ext cx="7474460" cy="53417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The following chart shows the rating of the quality of education among those with an opinion (removing the “don’t know/no answer”).  A total of 88.7% rated the quality of instruction as excellent or good.</a:t>
            </a:r>
            <a:endParaRPr lang="en-US" sz="1400" b="0" dirty="0">
              <a:solidFill>
                <a:schemeClr val="bg1"/>
              </a:solidFill>
            </a:endParaRPr>
          </a:p>
        </p:txBody>
      </p:sp>
    </p:spTree>
    <p:extLst>
      <p:ext uri="{BB962C8B-B14F-4D97-AF65-F5344CB8AC3E}">
        <p14:creationId xmlns:p14="http://schemas.microsoft.com/office/powerpoint/2010/main" val="722752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Q8. Reasons for Satisfaction/Dissatisfaction with Classes or Program Attended I</a:t>
            </a:r>
            <a:br>
              <a:rPr lang="en-US" altLang="en-US" sz="2400" b="0" dirty="0" smtClean="0"/>
            </a:br>
            <a:r>
              <a:rPr lang="en-US" altLang="en-US" sz="2000" b="0" dirty="0" smtClean="0"/>
              <a:t>(n=404)</a:t>
            </a:r>
            <a:endParaRPr lang="en-US" sz="2000" b="0" dirty="0" smtClean="0"/>
          </a:p>
        </p:txBody>
      </p:sp>
      <p:graphicFrame>
        <p:nvGraphicFramePr>
          <p:cNvPr id="13" name="Chart 12"/>
          <p:cNvGraphicFramePr/>
          <p:nvPr>
            <p:extLst>
              <p:ext uri="{D42A27DB-BD31-4B8C-83A1-F6EECF244321}">
                <p14:modId xmlns:p14="http://schemas.microsoft.com/office/powerpoint/2010/main" val="3762861197"/>
              </p:ext>
            </p:extLst>
          </p:nvPr>
        </p:nvGraphicFramePr>
        <p:xfrm>
          <a:off x="642729" y="2525918"/>
          <a:ext cx="7964050" cy="41562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6"/>
          <p:cNvSpPr txBox="1">
            <a:spLocks noChangeArrowheads="1"/>
          </p:cNvSpPr>
          <p:nvPr/>
        </p:nvSpPr>
        <p:spPr bwMode="auto">
          <a:xfrm>
            <a:off x="118872" y="1239043"/>
            <a:ext cx="8906256" cy="1169551"/>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a:solidFill>
                  <a:schemeClr val="bg1"/>
                </a:solidFill>
              </a:rPr>
              <a:t>R</a:t>
            </a:r>
            <a:r>
              <a:rPr lang="en-US" sz="1400" b="0" dirty="0" smtClean="0">
                <a:solidFill>
                  <a:schemeClr val="bg1"/>
                </a:solidFill>
              </a:rPr>
              <a:t>espondents were asked to give their reasons (in an open-end format allowing for multiple responses) </a:t>
            </a:r>
            <a:r>
              <a:rPr lang="en-US" sz="1400" b="0" dirty="0">
                <a:solidFill>
                  <a:schemeClr val="bg1"/>
                </a:solidFill>
              </a:rPr>
              <a:t>for </a:t>
            </a:r>
            <a:r>
              <a:rPr lang="en-US" sz="1400" b="0" dirty="0" smtClean="0">
                <a:solidFill>
                  <a:schemeClr val="bg1"/>
                </a:solidFill>
              </a:rPr>
              <a:t>satisfaction </a:t>
            </a:r>
            <a:r>
              <a:rPr lang="en-US" sz="1400" b="0" dirty="0">
                <a:solidFill>
                  <a:schemeClr val="bg1"/>
                </a:solidFill>
              </a:rPr>
              <a:t>or dissatisfaction with a class or program they had </a:t>
            </a:r>
            <a:r>
              <a:rPr lang="en-US" sz="1400" b="0" dirty="0" smtClean="0">
                <a:solidFill>
                  <a:schemeClr val="bg1"/>
                </a:solidFill>
              </a:rPr>
              <a:t>attended. </a:t>
            </a:r>
            <a:r>
              <a:rPr lang="en-US" sz="1400" b="0" dirty="0">
                <a:solidFill>
                  <a:schemeClr val="bg1"/>
                </a:solidFill>
              </a:rPr>
              <a:t>T</a:t>
            </a:r>
            <a:r>
              <a:rPr lang="en-US" sz="1400" b="0" dirty="0" smtClean="0">
                <a:solidFill>
                  <a:schemeClr val="bg1"/>
                </a:solidFill>
              </a:rPr>
              <a:t>he most cited reason was “Good teachers/easy to understand/explain material well” 27.3 percent, followed by “Helpful/caring/interactive/ Inspiring/engaging” at 11.3 percent, “Knowledgeable/experienced” at 10.2 percent, and “Quality/good education” at 7.4 percent.</a:t>
            </a:r>
            <a:endParaRPr lang="en-US" sz="1400" b="0" dirty="0">
              <a:solidFill>
                <a:schemeClr val="bg1"/>
              </a:solidFill>
            </a:endParaRPr>
          </a:p>
        </p:txBody>
      </p:sp>
      <p:sp>
        <p:nvSpPr>
          <p:cNvPr id="5" name="Rectangle 4"/>
          <p:cNvSpPr/>
          <p:nvPr/>
        </p:nvSpPr>
        <p:spPr>
          <a:xfrm>
            <a:off x="76112" y="6593094"/>
            <a:ext cx="4442242" cy="230832"/>
          </a:xfrm>
          <a:prstGeom prst="rect">
            <a:avLst/>
          </a:prstGeom>
        </p:spPr>
        <p:txBody>
          <a:bodyPr wrap="none">
            <a:spAutoFit/>
          </a:bodyPr>
          <a:lstStyle/>
          <a:p>
            <a:r>
              <a:rPr lang="en-US" sz="900" b="0" dirty="0" smtClean="0"/>
              <a:t>* “No”, “Nothing” or “none” were specific responses differentiated from “don’t know”. </a:t>
            </a:r>
            <a:endParaRPr lang="en-US" sz="900" b="0" dirty="0"/>
          </a:p>
        </p:txBody>
      </p:sp>
    </p:spTree>
    <p:extLst>
      <p:ext uri="{BB962C8B-B14F-4D97-AF65-F5344CB8AC3E}">
        <p14:creationId xmlns:p14="http://schemas.microsoft.com/office/powerpoint/2010/main" val="25644267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Q9. Rating of Quality of Support Services</a:t>
            </a:r>
            <a:br>
              <a:rPr lang="en-US" sz="2400" b="0" dirty="0" smtClean="0"/>
            </a:br>
            <a:r>
              <a:rPr lang="en-US" sz="2000" b="0" dirty="0" smtClean="0"/>
              <a:t>(n=404)</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1584400107"/>
              </p:ext>
            </p:extLst>
          </p:nvPr>
        </p:nvGraphicFramePr>
        <p:xfrm>
          <a:off x="834770" y="2067401"/>
          <a:ext cx="7474460" cy="53417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6"/>
          <p:cNvSpPr txBox="1">
            <a:spLocks noChangeArrowheads="1"/>
          </p:cNvSpPr>
          <p:nvPr/>
        </p:nvSpPr>
        <p:spPr bwMode="auto">
          <a:xfrm>
            <a:off x="118872" y="1239043"/>
            <a:ext cx="8906256" cy="1600438"/>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The survey respondents who had taken courses or attended programs at the local Colleges were then asked to rate the quality of support services, such as counseling or financial aid, at the College they attended. Again, respondents gave an overwhelmingly positive rating to the support services, with a total positive rating of 55.0 percent (“Excellent” 25.0%, “Good” 30.0%). Only 6.1 percent rated the services as “Fair” and the total negative rating was just 2.4 percent (“Very poor” .7%, “Poor” 1.7%). More than one third indicated they did not know or had no answer to this question (which is a significantly higher DK/NA than the 6.3 percent DK/NA found for the quality of education).</a:t>
            </a:r>
            <a:endParaRPr lang="en-US" sz="1400" b="0" dirty="0">
              <a:solidFill>
                <a:schemeClr val="bg1"/>
              </a:solidFill>
            </a:endParaRPr>
          </a:p>
        </p:txBody>
      </p:sp>
    </p:spTree>
    <p:extLst>
      <p:ext uri="{BB962C8B-B14F-4D97-AF65-F5344CB8AC3E}">
        <p14:creationId xmlns:p14="http://schemas.microsoft.com/office/powerpoint/2010/main" val="3569321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Q9. Rating of Quality of Support Services Among Those with an Opinion</a:t>
            </a:r>
            <a:r>
              <a:rPr lang="en-US" sz="2400" b="0" dirty="0"/>
              <a:t> </a:t>
            </a:r>
            <a:r>
              <a:rPr lang="en-US" sz="2000" b="0" dirty="0" smtClean="0"/>
              <a:t>(n=404)</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2703296691"/>
              </p:ext>
            </p:extLst>
          </p:nvPr>
        </p:nvGraphicFramePr>
        <p:xfrm>
          <a:off x="834770" y="2067401"/>
          <a:ext cx="7474460" cy="53417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a:solidFill>
                  <a:schemeClr val="bg1"/>
                </a:solidFill>
              </a:rPr>
              <a:t>The following chart shows the rating of the quality of </a:t>
            </a:r>
            <a:r>
              <a:rPr lang="en-US" sz="1400" b="0" dirty="0" smtClean="0">
                <a:solidFill>
                  <a:schemeClr val="bg1"/>
                </a:solidFill>
              </a:rPr>
              <a:t>support services among </a:t>
            </a:r>
            <a:r>
              <a:rPr lang="en-US" sz="1400" b="0" dirty="0">
                <a:solidFill>
                  <a:schemeClr val="bg1"/>
                </a:solidFill>
              </a:rPr>
              <a:t>those with an opinion (removing the “don’t know/no answer</a:t>
            </a:r>
            <a:r>
              <a:rPr lang="en-US" sz="1400" b="0" dirty="0" smtClean="0">
                <a:solidFill>
                  <a:schemeClr val="bg1"/>
                </a:solidFill>
              </a:rPr>
              <a:t>”).  A total of 86.6 percent rated the quality of support services as excellent or good.</a:t>
            </a:r>
            <a:endParaRPr lang="en-US" sz="1400" b="0" dirty="0">
              <a:solidFill>
                <a:schemeClr val="bg1"/>
              </a:solidFill>
            </a:endParaRPr>
          </a:p>
        </p:txBody>
      </p:sp>
    </p:spTree>
    <p:extLst>
      <p:ext uri="{BB962C8B-B14F-4D97-AF65-F5344CB8AC3E}">
        <p14:creationId xmlns:p14="http://schemas.microsoft.com/office/powerpoint/2010/main" val="3188251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Q10. Reasons for Rating of Support Services</a:t>
            </a:r>
            <a:br>
              <a:rPr lang="en-US" altLang="en-US" sz="2400" b="0" dirty="0" smtClean="0"/>
            </a:br>
            <a:r>
              <a:rPr lang="en-US" altLang="en-US" sz="2000" b="0" dirty="0" smtClean="0"/>
              <a:t>(n=404)</a:t>
            </a:r>
            <a:endParaRPr lang="en-US" sz="2000" b="0" dirty="0" smtClean="0"/>
          </a:p>
        </p:txBody>
      </p:sp>
      <p:graphicFrame>
        <p:nvGraphicFramePr>
          <p:cNvPr id="13" name="Chart 12"/>
          <p:cNvGraphicFramePr>
            <a:graphicFrameLocks/>
          </p:cNvGraphicFramePr>
          <p:nvPr>
            <p:extLst>
              <p:ext uri="{D42A27DB-BD31-4B8C-83A1-F6EECF244321}">
                <p14:modId xmlns:p14="http://schemas.microsoft.com/office/powerpoint/2010/main" val="586482309"/>
              </p:ext>
            </p:extLst>
          </p:nvPr>
        </p:nvGraphicFramePr>
        <p:xfrm>
          <a:off x="888763" y="2532230"/>
          <a:ext cx="6853949" cy="43257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6"/>
          <p:cNvSpPr txBox="1">
            <a:spLocks noChangeArrowheads="1"/>
          </p:cNvSpPr>
          <p:nvPr/>
        </p:nvSpPr>
        <p:spPr bwMode="auto">
          <a:xfrm>
            <a:off x="118872" y="1300198"/>
            <a:ext cx="8906256" cy="1092607"/>
          </a:xfrm>
          <a:prstGeom prst="rect">
            <a:avLst/>
          </a:prstGeom>
          <a:solidFill>
            <a:srgbClr val="F4F4E6"/>
          </a:solidFill>
          <a:ln w="12700">
            <a:solidFill>
              <a:schemeClr val="tx1"/>
            </a:solidFill>
            <a:miter lim="800000"/>
            <a:headEnd/>
            <a:tailEnd/>
          </a:ln>
          <a:effectLst/>
        </p:spPr>
        <p:txBody>
          <a:bodyPr wrap="square">
            <a:spAutoFit/>
          </a:bodyPr>
          <a:lstStyle/>
          <a:p>
            <a:r>
              <a:rPr lang="en-US" sz="1300" b="0" dirty="0" smtClean="0">
                <a:solidFill>
                  <a:schemeClr val="bg1"/>
                </a:solidFill>
              </a:rPr>
              <a:t>Respondents who rated the quality of support services were asked in an open-end format with multiple responses accepted to give their reasons for their rating. The response “Didn’t need/use” garnered the most mentions at 22.2 percent, followed by “Helpful/Quality </a:t>
            </a:r>
            <a:r>
              <a:rPr lang="en-US" sz="1300" b="0" dirty="0">
                <a:solidFill>
                  <a:schemeClr val="bg1"/>
                </a:solidFill>
              </a:rPr>
              <a:t>service,” </a:t>
            </a:r>
            <a:r>
              <a:rPr lang="en-US" sz="1300" b="0" dirty="0" smtClean="0">
                <a:solidFill>
                  <a:schemeClr val="bg1"/>
                </a:solidFill>
              </a:rPr>
              <a:t>at 10.4 percent and </a:t>
            </a:r>
            <a:r>
              <a:rPr lang="en-US" sz="1300" b="0" dirty="0">
                <a:solidFill>
                  <a:schemeClr val="bg1"/>
                </a:solidFill>
              </a:rPr>
              <a:t>“</a:t>
            </a:r>
            <a:r>
              <a:rPr lang="en-US" sz="1300" b="0" dirty="0" smtClean="0">
                <a:solidFill>
                  <a:schemeClr val="bg1"/>
                </a:solidFill>
              </a:rPr>
              <a:t>Financial aid” at  8.2 percent. The next tier of responses included “Good counselors” at 5.3 percent, 5.1 percent and 4.8 percent, respectively.  Generally positive, but non-specific, comments stood at 17.2 percent, compared with .6 percent for generally negative reasons. </a:t>
            </a:r>
            <a:endParaRPr lang="en-US" sz="1300" b="0" dirty="0">
              <a:solidFill>
                <a:schemeClr val="bg1"/>
              </a:solidFill>
            </a:endParaRPr>
          </a:p>
        </p:txBody>
      </p:sp>
    </p:spTree>
    <p:extLst>
      <p:ext uri="{BB962C8B-B14F-4D97-AF65-F5344CB8AC3E}">
        <p14:creationId xmlns:p14="http://schemas.microsoft.com/office/powerpoint/2010/main" val="31755455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sz="2400" b="0" dirty="0" smtClean="0"/>
              <a:t>Overview and Research Objectives</a:t>
            </a:r>
          </a:p>
        </p:txBody>
      </p:sp>
      <p:sp>
        <p:nvSpPr>
          <p:cNvPr id="9219" name="Rectangle 5"/>
          <p:cNvSpPr>
            <a:spLocks noGrp="1" noChangeArrowheads="1"/>
          </p:cNvSpPr>
          <p:nvPr>
            <p:ph idx="1"/>
          </p:nvPr>
        </p:nvSpPr>
        <p:spPr/>
        <p:txBody>
          <a:bodyPr/>
          <a:lstStyle/>
          <a:p>
            <a:pPr marL="0" indent="0">
              <a:buNone/>
            </a:pPr>
            <a:r>
              <a:rPr lang="en-US" sz="1800" dirty="0" smtClean="0"/>
              <a:t>Godbe Research was commissioned to conduct a needs assessment for the San Mateo County Community College District with the following objectives:</a:t>
            </a:r>
            <a:endParaRPr lang="en-US" sz="1800" dirty="0" smtClean="0">
              <a:solidFill>
                <a:schemeClr val="tx2"/>
              </a:solidFill>
            </a:endParaRPr>
          </a:p>
          <a:p>
            <a:r>
              <a:rPr lang="en-US" sz="1800" dirty="0" smtClean="0"/>
              <a:t>Test awareness of local community Colleges; </a:t>
            </a:r>
          </a:p>
          <a:p>
            <a:r>
              <a:rPr lang="en-US" sz="1800" dirty="0" smtClean="0"/>
              <a:t>Gather information regarding personal experiences with the Colleges within the District;</a:t>
            </a:r>
          </a:p>
          <a:p>
            <a:r>
              <a:rPr lang="en-US" sz="1800" dirty="0" smtClean="0"/>
              <a:t>Determine if curriculum and programs are meeting community needs; and</a:t>
            </a:r>
          </a:p>
          <a:p>
            <a:r>
              <a:rPr lang="en-US" sz="1800" dirty="0" smtClean="0"/>
              <a:t>Identify any differences due to demographic and/or behavioral characteristics.</a:t>
            </a:r>
          </a:p>
          <a:p>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400" b="0" dirty="0" smtClean="0"/>
              <a:t>Q13. Support for  Community College Priorities</a:t>
            </a:r>
            <a:br>
              <a:rPr lang="en-US" altLang="en-US" sz="2400" b="0" dirty="0" smtClean="0"/>
            </a:br>
            <a:r>
              <a:rPr lang="en-US" altLang="en-US" sz="2000" b="0" dirty="0" smtClean="0"/>
              <a:t>(n=702)</a:t>
            </a:r>
            <a:endParaRPr lang="en-US" sz="2000" b="0" dirty="0" smtClean="0"/>
          </a:p>
        </p:txBody>
      </p:sp>
      <p:sp>
        <p:nvSpPr>
          <p:cNvPr id="16389" name="Text Box 4"/>
          <p:cNvSpPr txBox="1">
            <a:spLocks noChangeArrowheads="1"/>
          </p:cNvSpPr>
          <p:nvPr/>
        </p:nvSpPr>
        <p:spPr bwMode="auto">
          <a:xfrm>
            <a:off x="-17463" y="6489700"/>
            <a:ext cx="8272463" cy="369332"/>
          </a:xfrm>
          <a:prstGeom prst="rect">
            <a:avLst/>
          </a:prstGeom>
          <a:noFill/>
          <a:ln w="9525">
            <a:noFill/>
            <a:miter lim="800000"/>
            <a:headEnd/>
            <a:tailEnd/>
          </a:ln>
        </p:spPr>
        <p:txBody>
          <a:bodyPr>
            <a:spAutoFit/>
          </a:bodyPr>
          <a:lstStyle/>
          <a:p>
            <a:pPr eaLnBrk="0" hangingPunct="0"/>
            <a:r>
              <a:rPr lang="en-US" sz="900" b="0" dirty="0">
                <a:solidFill>
                  <a:schemeClr val="tx2"/>
                </a:solidFill>
              </a:rPr>
              <a:t>Note: The above rating questions have been abbreviated for charting </a:t>
            </a:r>
            <a:r>
              <a:rPr lang="en-US" sz="900" b="0" dirty="0" smtClean="0">
                <a:solidFill>
                  <a:schemeClr val="tx2"/>
                </a:solidFill>
              </a:rPr>
              <a:t>purposes, and responses </a:t>
            </a:r>
            <a:r>
              <a:rPr lang="en-US" sz="900" b="0" dirty="0">
                <a:solidFill>
                  <a:schemeClr val="tx2"/>
                </a:solidFill>
              </a:rPr>
              <a:t>were recoded to calculate mean scores: </a:t>
            </a:r>
            <a:endParaRPr lang="en-US" sz="900" b="0" dirty="0" smtClean="0">
              <a:solidFill>
                <a:schemeClr val="tx2"/>
              </a:solidFill>
            </a:endParaRPr>
          </a:p>
          <a:p>
            <a:pPr eaLnBrk="0" hangingPunct="0"/>
            <a:r>
              <a:rPr lang="en-US" sz="900" b="0" dirty="0" smtClean="0">
                <a:solidFill>
                  <a:schemeClr val="tx2"/>
                </a:solidFill>
              </a:rPr>
              <a:t>“</a:t>
            </a:r>
            <a:r>
              <a:rPr lang="en-US" sz="900" b="0" dirty="0">
                <a:solidFill>
                  <a:schemeClr val="tx2"/>
                </a:solidFill>
              </a:rPr>
              <a:t>Strongly Agree” = +2, “Somewhat Agree” = +1, “Neither Agree/Disagree” = 0, “Somewhat Disagree” = -1, and “Strongly Disagree” = -2. </a:t>
            </a:r>
          </a:p>
        </p:txBody>
      </p:sp>
      <p:graphicFrame>
        <p:nvGraphicFramePr>
          <p:cNvPr id="2" name="Chart 1"/>
          <p:cNvGraphicFramePr/>
          <p:nvPr>
            <p:extLst>
              <p:ext uri="{D42A27DB-BD31-4B8C-83A1-F6EECF244321}">
                <p14:modId xmlns:p14="http://schemas.microsoft.com/office/powerpoint/2010/main" val="364024877"/>
              </p:ext>
            </p:extLst>
          </p:nvPr>
        </p:nvGraphicFramePr>
        <p:xfrm>
          <a:off x="237761" y="3701256"/>
          <a:ext cx="8660584" cy="24989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3902504" y="6033737"/>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Neither Agree/</a:t>
            </a:r>
            <a:br>
              <a:rPr lang="en-US" sz="1100" dirty="0" smtClean="0"/>
            </a:br>
            <a:r>
              <a:rPr lang="en-US" sz="1100" dirty="0" smtClean="0"/>
              <a:t>Disagree</a:t>
            </a:r>
            <a:endParaRPr lang="en-US" sz="1100" dirty="0"/>
          </a:p>
        </p:txBody>
      </p:sp>
      <p:sp>
        <p:nvSpPr>
          <p:cNvPr id="7" name="Text Box 8"/>
          <p:cNvSpPr txBox="1">
            <a:spLocks noChangeArrowheads="1"/>
          </p:cNvSpPr>
          <p:nvPr/>
        </p:nvSpPr>
        <p:spPr bwMode="auto">
          <a:xfrm>
            <a:off x="5927937" y="6029932"/>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Somewhat Agree</a:t>
            </a:r>
            <a:endParaRPr lang="en-US" sz="1100" dirty="0"/>
          </a:p>
        </p:txBody>
      </p:sp>
      <p:sp>
        <p:nvSpPr>
          <p:cNvPr id="8" name="Text Box 8"/>
          <p:cNvSpPr txBox="1">
            <a:spLocks noChangeArrowheads="1"/>
          </p:cNvSpPr>
          <p:nvPr/>
        </p:nvSpPr>
        <p:spPr bwMode="auto">
          <a:xfrm>
            <a:off x="7897713" y="6038702"/>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Strongly </a:t>
            </a:r>
            <a:br>
              <a:rPr lang="en-US" sz="1100" dirty="0" smtClean="0"/>
            </a:br>
            <a:r>
              <a:rPr lang="en-US" sz="1100" dirty="0" smtClean="0"/>
              <a:t>Agree</a:t>
            </a:r>
            <a:endParaRPr lang="en-US" sz="1100" dirty="0"/>
          </a:p>
        </p:txBody>
      </p:sp>
      <p:sp>
        <p:nvSpPr>
          <p:cNvPr id="12" name="Text Box 16"/>
          <p:cNvSpPr txBox="1">
            <a:spLocks noChangeArrowheads="1"/>
          </p:cNvSpPr>
          <p:nvPr/>
        </p:nvSpPr>
        <p:spPr bwMode="auto">
          <a:xfrm>
            <a:off x="118872" y="1239043"/>
            <a:ext cx="8906256" cy="2462213"/>
          </a:xfrm>
          <a:prstGeom prst="rect">
            <a:avLst/>
          </a:prstGeom>
          <a:solidFill>
            <a:srgbClr val="F4F4E6"/>
          </a:solidFill>
          <a:ln w="12700">
            <a:solidFill>
              <a:schemeClr val="tx1"/>
            </a:solidFill>
            <a:miter lim="800000"/>
            <a:headEnd/>
            <a:tailEnd/>
          </a:ln>
          <a:effectLst/>
        </p:spPr>
        <p:txBody>
          <a:bodyPr wrap="square">
            <a:spAutoFit/>
          </a:bodyPr>
          <a:lstStyle/>
          <a:p>
            <a:pPr hangingPunct="0"/>
            <a:r>
              <a:rPr lang="en-US" sz="1400" b="0" dirty="0" smtClean="0">
                <a:solidFill>
                  <a:schemeClr val="bg1"/>
                </a:solidFill>
              </a:rPr>
              <a:t>Next, the respondents were read a variety of statements about the community colleges’ priorities vis-à-vis their limited resources, and asked to indicate their level of agreement. The level of agreement with the statements was generally high, with all nine statements surpassing the level of “Somewhat agree” (mean score of 1.0 or higher). More specifically, more than 90 percent of respondents at least “Somewhat agree” with the top scoring three statements (“Offer job training/retraining that put people to work,” “Expand training opportunities to working adults,” and “Preparing students to transfer to 4year college/</a:t>
            </a:r>
            <a:r>
              <a:rPr lang="en-US" sz="1400" b="0" dirty="0" err="1" smtClean="0">
                <a:solidFill>
                  <a:schemeClr val="bg1"/>
                </a:solidFill>
              </a:rPr>
              <a:t>univ.</a:t>
            </a:r>
            <a:r>
              <a:rPr lang="en-US" sz="1400" b="0" dirty="0" smtClean="0">
                <a:solidFill>
                  <a:schemeClr val="bg1"/>
                </a:solidFill>
              </a:rPr>
              <a:t>”). More than 80 percent of respondents stated they at least “Somewhat agree” with the next tier of four statements (“Offer lifelong learning programs for students of all ages,” “More classes to prepare students for college level work,” “Increase number of classes evenings and on weekends,” and “Programs for HS students to take college classes.” Finally, more than 70 percent at least “Somewhat agree” with the remaining statements, “Offer more online courses for our students” and “Be cultural centers for our community.” </a:t>
            </a:r>
            <a:endParaRPr lang="en-US" sz="1400" b="0" dirty="0">
              <a:solidFill>
                <a:schemeClr val="bg1"/>
              </a:solidFill>
            </a:endParaRPr>
          </a:p>
        </p:txBody>
      </p:sp>
    </p:spTree>
    <p:extLst>
      <p:ext uri="{BB962C8B-B14F-4D97-AF65-F5344CB8AC3E}">
        <p14:creationId xmlns:p14="http://schemas.microsoft.com/office/powerpoint/2010/main" val="15717993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400" b="0" dirty="0" smtClean="0"/>
              <a:t>Q14. Importance of  Career Training Courses I</a:t>
            </a:r>
            <a:br>
              <a:rPr lang="en-US" altLang="en-US" sz="2400" b="0" dirty="0" smtClean="0"/>
            </a:br>
            <a:r>
              <a:rPr lang="en-US" altLang="en-US" sz="2000" b="0" dirty="0" smtClean="0"/>
              <a:t>(n=702)</a:t>
            </a:r>
            <a:endParaRPr lang="en-US" sz="2000" b="0" dirty="0" smtClean="0"/>
          </a:p>
        </p:txBody>
      </p:sp>
      <p:sp>
        <p:nvSpPr>
          <p:cNvPr id="16389" name="Text Box 4"/>
          <p:cNvSpPr txBox="1">
            <a:spLocks noChangeArrowheads="1"/>
          </p:cNvSpPr>
          <p:nvPr/>
        </p:nvSpPr>
        <p:spPr bwMode="auto">
          <a:xfrm>
            <a:off x="-17463" y="6489700"/>
            <a:ext cx="8272463" cy="369332"/>
          </a:xfrm>
          <a:prstGeom prst="rect">
            <a:avLst/>
          </a:prstGeom>
          <a:noFill/>
          <a:ln w="9525">
            <a:noFill/>
            <a:miter lim="800000"/>
            <a:headEnd/>
            <a:tailEnd/>
          </a:ln>
        </p:spPr>
        <p:txBody>
          <a:bodyPr>
            <a:spAutoFit/>
          </a:bodyPr>
          <a:lstStyle/>
          <a:p>
            <a:pPr eaLnBrk="0" hangingPunct="0"/>
            <a:r>
              <a:rPr lang="en-US" sz="900" b="0" dirty="0">
                <a:solidFill>
                  <a:schemeClr val="tx2"/>
                </a:solidFill>
              </a:rPr>
              <a:t>Note: The above rating questions have been abbreviated for charting </a:t>
            </a:r>
            <a:r>
              <a:rPr lang="en-US" sz="900" b="0" dirty="0" smtClean="0">
                <a:solidFill>
                  <a:schemeClr val="tx2"/>
                </a:solidFill>
              </a:rPr>
              <a:t>purposes, and responses </a:t>
            </a:r>
            <a:r>
              <a:rPr lang="en-US" sz="900" b="0" dirty="0">
                <a:solidFill>
                  <a:schemeClr val="tx2"/>
                </a:solidFill>
              </a:rPr>
              <a:t>were recoded to calculate mean scores: </a:t>
            </a:r>
            <a:endParaRPr lang="en-US" sz="900" b="0" dirty="0" smtClean="0">
              <a:solidFill>
                <a:schemeClr val="tx2"/>
              </a:solidFill>
            </a:endParaRPr>
          </a:p>
          <a:p>
            <a:pPr eaLnBrk="0" hangingPunct="0"/>
            <a:r>
              <a:rPr lang="en-US" sz="900" b="0" dirty="0">
                <a:solidFill>
                  <a:schemeClr val="tx2"/>
                </a:solidFill>
              </a:rPr>
              <a:t>“Extremely Important” = +3, “Very Important” = +2, “Somewhat Important” = +1, and “Not at all Important” = 0. </a:t>
            </a:r>
          </a:p>
        </p:txBody>
      </p:sp>
      <p:graphicFrame>
        <p:nvGraphicFramePr>
          <p:cNvPr id="2" name="Chart 1"/>
          <p:cNvGraphicFramePr/>
          <p:nvPr>
            <p:extLst>
              <p:ext uri="{D42A27DB-BD31-4B8C-83A1-F6EECF244321}">
                <p14:modId xmlns:p14="http://schemas.microsoft.com/office/powerpoint/2010/main" val="281444024"/>
              </p:ext>
            </p:extLst>
          </p:nvPr>
        </p:nvGraphicFramePr>
        <p:xfrm>
          <a:off x="345984" y="3493673"/>
          <a:ext cx="8452031" cy="28592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4789624" y="6033737"/>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Somewhat</a:t>
            </a:r>
            <a:br>
              <a:rPr lang="en-US" sz="1100" dirty="0" smtClean="0"/>
            </a:br>
            <a:r>
              <a:rPr lang="en-US" sz="1100" dirty="0" smtClean="0"/>
              <a:t>Important</a:t>
            </a:r>
            <a:endParaRPr lang="en-US" sz="1100" dirty="0"/>
          </a:p>
        </p:txBody>
      </p:sp>
      <p:sp>
        <p:nvSpPr>
          <p:cNvPr id="7" name="Text Box 8"/>
          <p:cNvSpPr txBox="1">
            <a:spLocks noChangeArrowheads="1"/>
          </p:cNvSpPr>
          <p:nvPr/>
        </p:nvSpPr>
        <p:spPr bwMode="auto">
          <a:xfrm>
            <a:off x="6378321" y="6029932"/>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Very</a:t>
            </a:r>
            <a:br>
              <a:rPr lang="en-US" sz="1100" dirty="0" smtClean="0"/>
            </a:br>
            <a:r>
              <a:rPr lang="en-US" sz="1100" dirty="0" smtClean="0"/>
              <a:t>Important</a:t>
            </a:r>
            <a:endParaRPr lang="en-US" sz="1100" dirty="0"/>
          </a:p>
        </p:txBody>
      </p:sp>
      <p:sp>
        <p:nvSpPr>
          <p:cNvPr id="8" name="Text Box 8"/>
          <p:cNvSpPr txBox="1">
            <a:spLocks noChangeArrowheads="1"/>
          </p:cNvSpPr>
          <p:nvPr/>
        </p:nvSpPr>
        <p:spPr bwMode="auto">
          <a:xfrm>
            <a:off x="7897713" y="6038702"/>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Extremely</a:t>
            </a:r>
            <a:br>
              <a:rPr lang="en-US" sz="1100" dirty="0" smtClean="0"/>
            </a:br>
            <a:r>
              <a:rPr lang="en-US" sz="1100" dirty="0" smtClean="0"/>
              <a:t>Important</a:t>
            </a:r>
            <a:endParaRPr lang="en-US" sz="1100" dirty="0"/>
          </a:p>
        </p:txBody>
      </p:sp>
      <p:sp>
        <p:nvSpPr>
          <p:cNvPr id="12" name="Text Box 16"/>
          <p:cNvSpPr txBox="1">
            <a:spLocks noChangeArrowheads="1"/>
          </p:cNvSpPr>
          <p:nvPr/>
        </p:nvSpPr>
        <p:spPr bwMode="auto">
          <a:xfrm>
            <a:off x="118872" y="1239043"/>
            <a:ext cx="8906256" cy="2246769"/>
          </a:xfrm>
          <a:prstGeom prst="rect">
            <a:avLst/>
          </a:prstGeom>
          <a:solidFill>
            <a:srgbClr val="F4F4E6"/>
          </a:solidFill>
          <a:ln w="12700">
            <a:solidFill>
              <a:schemeClr val="tx1"/>
            </a:solidFill>
            <a:miter lim="800000"/>
            <a:headEnd/>
            <a:tailEnd/>
          </a:ln>
          <a:effectLst/>
        </p:spPr>
        <p:txBody>
          <a:bodyPr wrap="square">
            <a:spAutoFit/>
          </a:bodyPr>
          <a:lstStyle/>
          <a:p>
            <a:pPr hangingPunct="0"/>
            <a:r>
              <a:rPr lang="en-US" sz="1400" b="0" dirty="0" smtClean="0">
                <a:solidFill>
                  <a:schemeClr val="bg1"/>
                </a:solidFill>
              </a:rPr>
              <a:t>Respondents were presented with 24 programs and asked to rate them in importance, using a four-point scale that is different from the agree-disagree scale for the previous question. Three courses reached the level of “Very important” (mean score of at least 2.0) and the remaining 21 courses reached the level of being “Somewhat important” (mean score of at least 1.0). Specifically, more than 80 percent of respondents rated the course offering “Health Careers” as at least “Somewhat important.” Additionally, more than 70 percent of respondents rated the course offerings “Computer and Telecommunications Programs,” “Electronics Technology,” and “Accounting and Business” as at least “Somewhat important.” More than 60 percent of respondents rated the course offerings “Biotechnology,” “Early Childhood Education,” “Clean and Sustainable Energy Technology,” and “Social and Human Services” were rated as at least “Somewhat important.” This chart continues on the next page.</a:t>
            </a:r>
            <a:endParaRPr lang="en-US" sz="1400" b="0" dirty="0">
              <a:solidFill>
                <a:schemeClr val="bg1"/>
              </a:solidFill>
            </a:endParaRPr>
          </a:p>
        </p:txBody>
      </p:sp>
      <p:sp>
        <p:nvSpPr>
          <p:cNvPr id="10" name="Text Box 8"/>
          <p:cNvSpPr txBox="1">
            <a:spLocks noChangeArrowheads="1"/>
          </p:cNvSpPr>
          <p:nvPr/>
        </p:nvSpPr>
        <p:spPr bwMode="auto">
          <a:xfrm>
            <a:off x="3222403" y="6035218"/>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Not At All</a:t>
            </a:r>
            <a:br>
              <a:rPr lang="en-US" sz="1100" dirty="0" smtClean="0"/>
            </a:br>
            <a:r>
              <a:rPr lang="en-US" sz="1100" dirty="0" smtClean="0"/>
              <a:t>Important</a:t>
            </a:r>
            <a:endParaRPr lang="en-US" sz="1100" dirty="0"/>
          </a:p>
        </p:txBody>
      </p:sp>
    </p:spTree>
    <p:extLst>
      <p:ext uri="{BB962C8B-B14F-4D97-AF65-F5344CB8AC3E}">
        <p14:creationId xmlns:p14="http://schemas.microsoft.com/office/powerpoint/2010/main" val="28930038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400" b="0" dirty="0" smtClean="0"/>
              <a:t>Q14. Importance of Career Training Courses II</a:t>
            </a:r>
            <a:br>
              <a:rPr lang="en-US" altLang="en-US" sz="2400" b="0" dirty="0" smtClean="0"/>
            </a:br>
            <a:r>
              <a:rPr lang="en-US" altLang="en-US" sz="2000" b="0" dirty="0" smtClean="0"/>
              <a:t>(n=702)</a:t>
            </a:r>
            <a:endParaRPr lang="en-US" sz="2000" b="0" dirty="0" smtClean="0"/>
          </a:p>
        </p:txBody>
      </p:sp>
      <p:sp>
        <p:nvSpPr>
          <p:cNvPr id="16389" name="Text Box 4"/>
          <p:cNvSpPr txBox="1">
            <a:spLocks noChangeArrowheads="1"/>
          </p:cNvSpPr>
          <p:nvPr/>
        </p:nvSpPr>
        <p:spPr bwMode="auto">
          <a:xfrm>
            <a:off x="-17463" y="6489700"/>
            <a:ext cx="8272463" cy="369332"/>
          </a:xfrm>
          <a:prstGeom prst="rect">
            <a:avLst/>
          </a:prstGeom>
          <a:noFill/>
          <a:ln w="9525">
            <a:noFill/>
            <a:miter lim="800000"/>
            <a:headEnd/>
            <a:tailEnd/>
          </a:ln>
        </p:spPr>
        <p:txBody>
          <a:bodyPr>
            <a:spAutoFit/>
          </a:bodyPr>
          <a:lstStyle/>
          <a:p>
            <a:pPr eaLnBrk="0" hangingPunct="0"/>
            <a:r>
              <a:rPr lang="en-US" sz="900" b="0" dirty="0">
                <a:solidFill>
                  <a:schemeClr val="tx2"/>
                </a:solidFill>
              </a:rPr>
              <a:t>Note: The above rating questions have been abbreviated for charting </a:t>
            </a:r>
            <a:r>
              <a:rPr lang="en-US" sz="900" b="0" dirty="0" smtClean="0">
                <a:solidFill>
                  <a:schemeClr val="tx2"/>
                </a:solidFill>
              </a:rPr>
              <a:t>purposes, and responses </a:t>
            </a:r>
            <a:r>
              <a:rPr lang="en-US" sz="900" b="0" dirty="0">
                <a:solidFill>
                  <a:schemeClr val="tx2"/>
                </a:solidFill>
              </a:rPr>
              <a:t>were recoded to calculate mean scores: </a:t>
            </a:r>
            <a:endParaRPr lang="en-US" sz="900" b="0" dirty="0" smtClean="0">
              <a:solidFill>
                <a:schemeClr val="tx2"/>
              </a:solidFill>
            </a:endParaRPr>
          </a:p>
          <a:p>
            <a:pPr eaLnBrk="0" hangingPunct="0"/>
            <a:r>
              <a:rPr lang="en-US" sz="900" b="0" dirty="0">
                <a:solidFill>
                  <a:schemeClr val="tx2"/>
                </a:solidFill>
              </a:rPr>
              <a:t>“Extremely Important” = +3, “Very Important” = +2, “Somewhat Important” = +1, and “Not at all Important” = 0. </a:t>
            </a:r>
          </a:p>
        </p:txBody>
      </p:sp>
      <p:graphicFrame>
        <p:nvGraphicFramePr>
          <p:cNvPr id="2" name="Chart 1"/>
          <p:cNvGraphicFramePr/>
          <p:nvPr>
            <p:extLst>
              <p:ext uri="{D42A27DB-BD31-4B8C-83A1-F6EECF244321}">
                <p14:modId xmlns:p14="http://schemas.microsoft.com/office/powerpoint/2010/main" val="1114687198"/>
              </p:ext>
            </p:extLst>
          </p:nvPr>
        </p:nvGraphicFramePr>
        <p:xfrm>
          <a:off x="237761" y="1651379"/>
          <a:ext cx="8660584" cy="454880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6"/>
          <p:cNvSpPr txBox="1">
            <a:spLocks noChangeArrowheads="1"/>
          </p:cNvSpPr>
          <p:nvPr/>
        </p:nvSpPr>
        <p:spPr bwMode="auto">
          <a:xfrm>
            <a:off x="118872" y="1239043"/>
            <a:ext cx="8906256" cy="307777"/>
          </a:xfrm>
          <a:prstGeom prst="rect">
            <a:avLst/>
          </a:prstGeom>
          <a:solidFill>
            <a:srgbClr val="F4F4E6"/>
          </a:solidFill>
          <a:ln w="12700">
            <a:solidFill>
              <a:schemeClr val="tx1"/>
            </a:solidFill>
            <a:miter lim="800000"/>
            <a:headEnd/>
            <a:tailEnd/>
          </a:ln>
          <a:effectLst/>
        </p:spPr>
        <p:txBody>
          <a:bodyPr wrap="square">
            <a:spAutoFit/>
          </a:bodyPr>
          <a:lstStyle/>
          <a:p>
            <a:pPr hangingPunct="0"/>
            <a:r>
              <a:rPr lang="en-US" sz="1400" b="0" dirty="0" smtClean="0">
                <a:solidFill>
                  <a:schemeClr val="bg1"/>
                </a:solidFill>
              </a:rPr>
              <a:t>Chart continued from previous slide.</a:t>
            </a:r>
            <a:endParaRPr lang="en-US" sz="1400" b="0" dirty="0">
              <a:solidFill>
                <a:schemeClr val="bg1"/>
              </a:solidFill>
            </a:endParaRPr>
          </a:p>
        </p:txBody>
      </p:sp>
      <p:sp>
        <p:nvSpPr>
          <p:cNvPr id="10" name="Text Box 8"/>
          <p:cNvSpPr txBox="1">
            <a:spLocks noChangeArrowheads="1"/>
          </p:cNvSpPr>
          <p:nvPr/>
        </p:nvSpPr>
        <p:spPr bwMode="auto">
          <a:xfrm>
            <a:off x="4325592" y="6033737"/>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Somewhat</a:t>
            </a:r>
            <a:br>
              <a:rPr lang="en-US" sz="1100" dirty="0" smtClean="0"/>
            </a:br>
            <a:r>
              <a:rPr lang="en-US" sz="1100" dirty="0" smtClean="0"/>
              <a:t>Important</a:t>
            </a:r>
            <a:endParaRPr lang="en-US" sz="1100" dirty="0"/>
          </a:p>
        </p:txBody>
      </p:sp>
      <p:sp>
        <p:nvSpPr>
          <p:cNvPr id="11" name="Text Box 8"/>
          <p:cNvSpPr txBox="1">
            <a:spLocks noChangeArrowheads="1"/>
          </p:cNvSpPr>
          <p:nvPr/>
        </p:nvSpPr>
        <p:spPr bwMode="auto">
          <a:xfrm>
            <a:off x="6146305" y="6029932"/>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Very</a:t>
            </a:r>
            <a:br>
              <a:rPr lang="en-US" sz="1100" dirty="0" smtClean="0"/>
            </a:br>
            <a:r>
              <a:rPr lang="en-US" sz="1100" dirty="0" smtClean="0"/>
              <a:t>Important</a:t>
            </a:r>
            <a:endParaRPr lang="en-US" sz="1100" dirty="0"/>
          </a:p>
        </p:txBody>
      </p:sp>
      <p:sp>
        <p:nvSpPr>
          <p:cNvPr id="13" name="Text Box 8"/>
          <p:cNvSpPr txBox="1">
            <a:spLocks noChangeArrowheads="1"/>
          </p:cNvSpPr>
          <p:nvPr/>
        </p:nvSpPr>
        <p:spPr bwMode="auto">
          <a:xfrm>
            <a:off x="7938657" y="6038702"/>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Extremely</a:t>
            </a:r>
            <a:br>
              <a:rPr lang="en-US" sz="1100" dirty="0" smtClean="0"/>
            </a:br>
            <a:r>
              <a:rPr lang="en-US" sz="1100" dirty="0" smtClean="0"/>
              <a:t>Important</a:t>
            </a:r>
            <a:endParaRPr lang="en-US" sz="1100" dirty="0"/>
          </a:p>
        </p:txBody>
      </p:sp>
      <p:sp>
        <p:nvSpPr>
          <p:cNvPr id="14" name="Text Box 8"/>
          <p:cNvSpPr txBox="1">
            <a:spLocks noChangeArrowheads="1"/>
          </p:cNvSpPr>
          <p:nvPr/>
        </p:nvSpPr>
        <p:spPr bwMode="auto">
          <a:xfrm>
            <a:off x="2526355" y="6035218"/>
            <a:ext cx="1250941" cy="430887"/>
          </a:xfrm>
          <a:prstGeom prst="rect">
            <a:avLst/>
          </a:prstGeom>
          <a:noFill/>
          <a:ln w="9525">
            <a:noFill/>
            <a:miter lim="800000"/>
            <a:headEnd/>
            <a:tailEnd/>
          </a:ln>
        </p:spPr>
        <p:txBody>
          <a:bodyPr wrap="square">
            <a:spAutoFit/>
          </a:bodyPr>
          <a:lstStyle/>
          <a:p>
            <a:pPr algn="ctr" eaLnBrk="0" hangingPunct="0">
              <a:spcBef>
                <a:spcPct val="50000"/>
              </a:spcBef>
            </a:pPr>
            <a:r>
              <a:rPr lang="en-US" sz="1100" dirty="0" smtClean="0"/>
              <a:t>Not At All</a:t>
            </a:r>
            <a:br>
              <a:rPr lang="en-US" sz="1100" dirty="0" smtClean="0"/>
            </a:br>
            <a:r>
              <a:rPr lang="en-US" sz="1100" dirty="0" smtClean="0"/>
              <a:t>Important</a:t>
            </a:r>
            <a:endParaRPr lang="en-US" sz="1100" dirty="0"/>
          </a:p>
        </p:txBody>
      </p:sp>
    </p:spTree>
    <p:extLst>
      <p:ext uri="{BB962C8B-B14F-4D97-AF65-F5344CB8AC3E}">
        <p14:creationId xmlns:p14="http://schemas.microsoft.com/office/powerpoint/2010/main" val="26066842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Q15. Support for Courses Not Currently Offered to be Added to Curriculum </a:t>
            </a:r>
            <a:br>
              <a:rPr lang="en-US" altLang="en-US" sz="2400" b="0" dirty="0" smtClean="0"/>
            </a:br>
            <a:r>
              <a:rPr lang="en-US" altLang="en-US" sz="2000" b="0" dirty="0" smtClean="0"/>
              <a:t>(n=702)</a:t>
            </a:r>
            <a:endParaRPr lang="en-US" sz="2000" b="0" dirty="0" smtClean="0"/>
          </a:p>
        </p:txBody>
      </p:sp>
      <p:graphicFrame>
        <p:nvGraphicFramePr>
          <p:cNvPr id="13" name="Chart 12"/>
          <p:cNvGraphicFramePr/>
          <p:nvPr>
            <p:extLst>
              <p:ext uri="{D42A27DB-BD31-4B8C-83A1-F6EECF244321}">
                <p14:modId xmlns:p14="http://schemas.microsoft.com/office/powerpoint/2010/main" val="778558590"/>
              </p:ext>
            </p:extLst>
          </p:nvPr>
        </p:nvGraphicFramePr>
        <p:xfrm>
          <a:off x="615296" y="2171418"/>
          <a:ext cx="7578461" cy="4686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6"/>
          <p:cNvSpPr txBox="1">
            <a:spLocks noChangeArrowheads="1"/>
          </p:cNvSpPr>
          <p:nvPr/>
        </p:nvSpPr>
        <p:spPr bwMode="auto">
          <a:xfrm>
            <a:off x="118872" y="1291213"/>
            <a:ext cx="8906256" cy="830997"/>
          </a:xfrm>
          <a:prstGeom prst="rect">
            <a:avLst/>
          </a:prstGeom>
          <a:solidFill>
            <a:srgbClr val="F4F4E6"/>
          </a:solidFill>
          <a:ln w="12700">
            <a:solidFill>
              <a:schemeClr val="tx1"/>
            </a:solidFill>
            <a:miter lim="800000"/>
            <a:headEnd/>
            <a:tailEnd/>
          </a:ln>
          <a:effectLst/>
        </p:spPr>
        <p:txBody>
          <a:bodyPr wrap="square">
            <a:spAutoFit/>
          </a:bodyPr>
          <a:lstStyle/>
          <a:p>
            <a:r>
              <a:rPr lang="en-US" sz="1200" b="0" dirty="0" smtClean="0">
                <a:solidFill>
                  <a:schemeClr val="bg1"/>
                </a:solidFill>
              </a:rPr>
              <a:t>The respondents were then asked to offer specific programs that are not currently in the curriculum, but would like to see added. Multiple responses were accepted. While the list is fairly extensive, each of the suggested programs garnered less than 4 percent mentions. However, more than 37 percent of respondents indicated that they felt there were no other courses they wanted to see added. In addition, more than 37 percent of respondents also stated that they didn’t know or had no answer for this question.</a:t>
            </a:r>
            <a:endParaRPr lang="en-US" sz="1200" b="0" dirty="0">
              <a:solidFill>
                <a:schemeClr val="bg1"/>
              </a:solidFill>
            </a:endParaRPr>
          </a:p>
        </p:txBody>
      </p:sp>
    </p:spTree>
    <p:extLst>
      <p:ext uri="{BB962C8B-B14F-4D97-AF65-F5344CB8AC3E}">
        <p14:creationId xmlns:p14="http://schemas.microsoft.com/office/powerpoint/2010/main" val="36657300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Q16. Interest in Course Package Guaranteeing Degree Completion Within Two Years</a:t>
            </a:r>
            <a:br>
              <a:rPr lang="en-US" sz="2400" b="0" dirty="0" smtClean="0"/>
            </a:br>
            <a:r>
              <a:rPr lang="en-US" sz="2000" b="0" dirty="0" smtClean="0"/>
              <a:t>(n=702)</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2421471005"/>
              </p:ext>
            </p:extLst>
          </p:nvPr>
        </p:nvGraphicFramePr>
        <p:xfrm>
          <a:off x="834770" y="2422243"/>
          <a:ext cx="7474460" cy="53417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6"/>
          <p:cNvSpPr txBox="1">
            <a:spLocks noChangeArrowheads="1"/>
          </p:cNvSpPr>
          <p:nvPr/>
        </p:nvSpPr>
        <p:spPr bwMode="auto">
          <a:xfrm>
            <a:off x="118872" y="1239043"/>
            <a:ext cx="8906256" cy="1169551"/>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Next, the respondents were asked if they or someone in their household would be interested in a structured package of courses that guaranteed the classes needed and guaranteed completion within two years. A majority indicated interest in this offering, with 27.2 percent “Definitely interested” and 28.9 percent “Somewhat interested.” About one in ten stated they were “Probably not interested” and one in four respondents said they were “Not interested at all.” </a:t>
            </a:r>
            <a:endParaRPr lang="en-US" sz="1400" b="0" dirty="0">
              <a:solidFill>
                <a:schemeClr val="bg1"/>
              </a:solidFill>
            </a:endParaRPr>
          </a:p>
        </p:txBody>
      </p:sp>
    </p:spTree>
    <p:extLst>
      <p:ext uri="{BB962C8B-B14F-4D97-AF65-F5344CB8AC3E}">
        <p14:creationId xmlns:p14="http://schemas.microsoft.com/office/powerpoint/2010/main" val="35944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Q16. </a:t>
            </a:r>
            <a:r>
              <a:rPr lang="en-US" sz="2400" b="0" dirty="0"/>
              <a:t>Interest in Course Package Guaranteeing Degree Completion Within Two Years</a:t>
            </a:r>
            <a:r>
              <a:rPr lang="en-US" altLang="en-US" sz="2400" b="0" dirty="0" smtClean="0"/>
              <a:t/>
            </a:r>
            <a:br>
              <a:rPr lang="en-US" altLang="en-US" sz="2400" b="0" dirty="0" smtClean="0"/>
            </a:br>
            <a:r>
              <a:rPr lang="en-US" altLang="en-US" sz="2000" b="0" dirty="0" smtClean="0"/>
              <a:t>Age Comparisons</a:t>
            </a:r>
            <a:endParaRPr lang="en-US" sz="2000" dirty="0"/>
          </a:p>
        </p:txBody>
      </p:sp>
      <p:sp>
        <p:nvSpPr>
          <p:cNvPr id="6"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This table illustrates, by age grouping, the interest in this course package option. Overall, the younger age groups tended to indicate more interest, with more of the 18-to-24-year-olds, 25</a:t>
            </a:r>
            <a:r>
              <a:rPr lang="en-US" sz="1400" b="0" dirty="0">
                <a:solidFill>
                  <a:schemeClr val="bg1"/>
                </a:solidFill>
              </a:rPr>
              <a:t>-to-29-year-olds, and </a:t>
            </a:r>
            <a:r>
              <a:rPr lang="en-US" sz="1400" b="0" dirty="0" smtClean="0">
                <a:solidFill>
                  <a:schemeClr val="bg1"/>
                </a:solidFill>
              </a:rPr>
              <a:t>40-to-49-year-olds stating they were “Definitely interested,” or “Somewhat interested” at 91.7 percent, 68.5 percent and 65.9 percent respectively.  </a:t>
            </a:r>
            <a:endParaRPr lang="en-US" sz="1400" b="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617118891"/>
              </p:ext>
            </p:extLst>
          </p:nvPr>
        </p:nvGraphicFramePr>
        <p:xfrm>
          <a:off x="1864934" y="2917180"/>
          <a:ext cx="5448561" cy="1793043"/>
        </p:xfrm>
        <a:graphic>
          <a:graphicData uri="http://schemas.openxmlformats.org/drawingml/2006/table">
            <a:tbl>
              <a:tblPr/>
              <a:tblGrid>
                <a:gridCol w="1750510"/>
                <a:gridCol w="528293"/>
                <a:gridCol w="528293"/>
                <a:gridCol w="528293"/>
                <a:gridCol w="528293"/>
                <a:gridCol w="528293"/>
                <a:gridCol w="528293"/>
                <a:gridCol w="528293"/>
              </a:tblGrid>
              <a:tr h="236293">
                <a:tc rowSpan="2">
                  <a:txBody>
                    <a:bodyPr/>
                    <a:lstStyle/>
                    <a:p>
                      <a:pPr marL="0" marR="0" algn="ctr">
                        <a:spcBef>
                          <a:spcPts val="0"/>
                        </a:spcBef>
                        <a:spcAft>
                          <a:spcPts val="0"/>
                        </a:spcAft>
                      </a:pPr>
                      <a:r>
                        <a:rPr lang="en-US" sz="1200" b="1" dirty="0" smtClean="0">
                          <a:solidFill>
                            <a:srgbClr val="FFFFFF"/>
                          </a:solidFill>
                          <a:effectLst/>
                          <a:latin typeface="Arial"/>
                          <a:ea typeface="Times New Roman"/>
                          <a:cs typeface="Arial"/>
                        </a:rPr>
                        <a:t>n=702</a:t>
                      </a:r>
                      <a:r>
                        <a:rPr lang="en-US" sz="1200" b="1" i="0" u="none" strike="noStrike" dirty="0">
                          <a:solidFill>
                            <a:srgbClr val="FFFFFF"/>
                          </a:solidFill>
                          <a:effectLst/>
                          <a:latin typeface="Arial"/>
                        </a:rPr>
                        <a:t> </a:t>
                      </a: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0017"/>
                    </a:solidFill>
                  </a:tcPr>
                </a:tc>
                <a:tc gridSpan="7">
                  <a:txBody>
                    <a:bodyPr/>
                    <a:lstStyle/>
                    <a:p>
                      <a:pPr marL="0" marR="0" algn="ctr">
                        <a:spcBef>
                          <a:spcPts val="0"/>
                        </a:spcBef>
                        <a:spcAft>
                          <a:spcPts val="0"/>
                        </a:spcAft>
                      </a:pPr>
                      <a:r>
                        <a:rPr lang="en-US" sz="1200" b="1" dirty="0" smtClean="0">
                          <a:solidFill>
                            <a:srgbClr val="FFFFFF"/>
                          </a:solidFill>
                          <a:effectLst/>
                          <a:latin typeface="Arial"/>
                          <a:ea typeface="Times New Roman"/>
                          <a:cs typeface="Arial"/>
                        </a:rPr>
                        <a:t>Age</a:t>
                      </a:r>
                      <a:endParaRPr lang="en-US" sz="1200" b="1" dirty="0">
                        <a:solidFill>
                          <a:srgbClr val="FFFFFF"/>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17"/>
                    </a:solidFill>
                  </a:tcPr>
                </a:tc>
                <a:tc hMerge="1">
                  <a:txBody>
                    <a:bodyPr/>
                    <a:lstStyle/>
                    <a:p>
                      <a:endParaRPr lang="en-US"/>
                    </a:p>
                  </a:txBody>
                  <a:tcPr/>
                </a:tc>
                <a:tc hMerge="1">
                  <a:txBody>
                    <a:bodyPr/>
                    <a:lstStyle/>
                    <a:p>
                      <a:pPr marL="0" marR="0" algn="ctr">
                        <a:spcBef>
                          <a:spcPts val="0"/>
                        </a:spcBef>
                        <a:spcAft>
                          <a:spcPts val="0"/>
                        </a:spcAft>
                      </a:pPr>
                      <a:endParaRPr lang="en-US" sz="12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17"/>
                    </a:solidFill>
                  </a:tcPr>
                </a:tc>
                <a:tc hMerge="1">
                  <a:txBody>
                    <a:bodyPr/>
                    <a:lstStyle/>
                    <a:p>
                      <a:endParaRPr lang="en-US"/>
                    </a:p>
                  </a:txBody>
                  <a:tcPr/>
                </a:tc>
                <a:tc hMerge="1">
                  <a:txBody>
                    <a:bodyPr/>
                    <a:lstStyle/>
                    <a:p>
                      <a:pPr marL="0" marR="0" algn="ctr">
                        <a:spcBef>
                          <a:spcPts val="0"/>
                        </a:spcBef>
                        <a:spcAft>
                          <a:spcPts val="0"/>
                        </a:spcAft>
                      </a:pPr>
                      <a:endParaRPr lang="en-US" sz="12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17"/>
                    </a:solidFill>
                  </a:tcPr>
                </a:tc>
                <a:tc hMerge="1">
                  <a:txBody>
                    <a:bodyPr/>
                    <a:lstStyle/>
                    <a:p>
                      <a:pPr marL="0" marR="0" algn="ctr">
                        <a:spcBef>
                          <a:spcPts val="0"/>
                        </a:spcBef>
                        <a:spcAft>
                          <a:spcPts val="0"/>
                        </a:spcAft>
                      </a:pPr>
                      <a:endParaRPr lang="en-US" sz="12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17"/>
                    </a:solidFill>
                  </a:tcPr>
                </a:tc>
                <a:tc hMerge="1">
                  <a:txBody>
                    <a:bodyPr/>
                    <a:lstStyle/>
                    <a:p>
                      <a:pPr marL="0" marR="0" algn="ctr">
                        <a:spcBef>
                          <a:spcPts val="0"/>
                        </a:spcBef>
                        <a:spcAft>
                          <a:spcPts val="0"/>
                        </a:spcAft>
                      </a:pPr>
                      <a:endParaRPr lang="en-US" sz="1200" b="1" dirty="0">
                        <a:solidFill>
                          <a:srgbClr val="FFFFFF"/>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17"/>
                    </a:solidFill>
                  </a:tcPr>
                </a:tc>
              </a:tr>
              <a:tr h="236293">
                <a:tc vMerge="1">
                  <a:txBody>
                    <a:bodyPr/>
                    <a:lstStyle/>
                    <a:p>
                      <a:pPr algn="ctr" fontAlgn="ctr"/>
                      <a:endParaRPr lang="en-US" sz="1200" b="0" i="0" u="none" strike="noStrike" dirty="0">
                        <a:solidFill>
                          <a:srgbClr val="FFFFFF"/>
                        </a:solidFill>
                        <a:effectLst/>
                        <a:latin typeface="Arial"/>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18-24</a:t>
                      </a:r>
                      <a:endParaRPr lang="en-US" sz="1200" b="1" i="0" u="none" strike="noStrike" dirty="0">
                        <a:solidFill>
                          <a:srgbClr val="FFFFFF"/>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25-29</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30-39</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40-49</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FFFFFF"/>
                          </a:solidFill>
                          <a:effectLst/>
                          <a:latin typeface="Arial"/>
                        </a:rPr>
                        <a:t>50-59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60+</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FFFFFF"/>
                          </a:solidFill>
                          <a:effectLst/>
                          <a:latin typeface="Arial"/>
                        </a:rPr>
                        <a:t>DK/NA</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r>
              <a:tr h="236293">
                <a:tc>
                  <a:txBody>
                    <a:bodyPr/>
                    <a:lstStyle/>
                    <a:p>
                      <a:pPr algn="l" fontAlgn="ctr"/>
                      <a:r>
                        <a:rPr lang="en-US" sz="1200" b="1" i="0" u="none" strike="noStrike" dirty="0">
                          <a:solidFill>
                            <a:srgbClr val="FFFFFF"/>
                          </a:solidFill>
                          <a:effectLst/>
                          <a:latin typeface="Arial"/>
                        </a:rPr>
                        <a:t>Definitely interested</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Arial"/>
                        </a:rPr>
                        <a:t>38.5%</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46.1%</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23.8%</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33.7%</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24.8%</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15.7%</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38.3%</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Somewhat interested</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mn-lt"/>
                        </a:rPr>
                        <a:t>53.2%</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22.4%</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30.8%</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32.2%</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29.0%</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18.5%</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37.6%</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Probably not interested</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mn-lt"/>
                        </a:rPr>
                        <a:t>5.1%</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8.9%</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10.3%</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11.3%</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12.8%</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19.9%</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3.9%</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a:solidFill>
                            <a:srgbClr val="FFFFFF"/>
                          </a:solidFill>
                          <a:effectLst/>
                          <a:latin typeface="Arial"/>
                        </a:rPr>
                        <a:t>Not interested at all</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mn-lt"/>
                        </a:rPr>
                        <a:t>3.2%</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20.5%</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28.6%</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19.1%</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29.2%</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38.6%</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14.6%</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DK/NA</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mn-lt"/>
                        </a:rPr>
                        <a:t>0.0%</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2.1%</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6.4%</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3.7%</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4.2%</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7.3%</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mn-lt"/>
                        </a:rPr>
                        <a:t>5.7%</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bl>
          </a:graphicData>
        </a:graphic>
      </p:graphicFrame>
    </p:spTree>
    <p:extLst>
      <p:ext uri="{BB962C8B-B14F-4D97-AF65-F5344CB8AC3E}">
        <p14:creationId xmlns:p14="http://schemas.microsoft.com/office/powerpoint/2010/main" val="2948970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Q11. Frequency of Using Facilities or Attending Events at the Colleges I</a:t>
            </a:r>
            <a:br>
              <a:rPr lang="en-US" altLang="en-US" sz="2400" b="0" dirty="0" smtClean="0"/>
            </a:br>
            <a:r>
              <a:rPr lang="en-US" altLang="en-US" sz="2000" b="0" dirty="0" smtClean="0"/>
              <a:t>(n=702)</a:t>
            </a:r>
            <a:endParaRPr lang="en-US" sz="2000" b="0" dirty="0" smtClean="0"/>
          </a:p>
        </p:txBody>
      </p:sp>
      <p:graphicFrame>
        <p:nvGraphicFramePr>
          <p:cNvPr id="7" name="Chart 6"/>
          <p:cNvGraphicFramePr/>
          <p:nvPr>
            <p:extLst>
              <p:ext uri="{D42A27DB-BD31-4B8C-83A1-F6EECF244321}">
                <p14:modId xmlns:p14="http://schemas.microsoft.com/office/powerpoint/2010/main" val="2975547218"/>
              </p:ext>
            </p:extLst>
          </p:nvPr>
        </p:nvGraphicFramePr>
        <p:xfrm>
          <a:off x="0" y="1953399"/>
          <a:ext cx="9144000" cy="482573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6"/>
          <p:cNvSpPr txBox="1">
            <a:spLocks noChangeArrowheads="1"/>
          </p:cNvSpPr>
          <p:nvPr/>
        </p:nvSpPr>
        <p:spPr bwMode="auto">
          <a:xfrm>
            <a:off x="118872" y="1239043"/>
            <a:ext cx="8906256" cy="1169551"/>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Respondents were asked to indicate how frequently they or a member of their household use the local community college facilities or attend an event there. Overall, 61.8 percent of the respondents, visited one or more of the facilities/events at least once a year.  Individually only small percentages of respondents indicated that they used the Library and Cafeteria at least once a week, but at relatively higher levels than the other facilities/events. This chart continues on the next page.</a:t>
            </a:r>
            <a:endParaRPr lang="en-US" sz="1400" b="0" dirty="0">
              <a:solidFill>
                <a:schemeClr val="bg1"/>
              </a:solidFill>
            </a:endParaRPr>
          </a:p>
        </p:txBody>
      </p:sp>
    </p:spTree>
    <p:extLst>
      <p:ext uri="{BB962C8B-B14F-4D97-AF65-F5344CB8AC3E}">
        <p14:creationId xmlns:p14="http://schemas.microsoft.com/office/powerpoint/2010/main" val="42229781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Q11. Frequency of Using Facilities or Attending Events at the Colleges II</a:t>
            </a:r>
            <a:br>
              <a:rPr lang="en-US" altLang="en-US" sz="2400" b="0" dirty="0" smtClean="0"/>
            </a:br>
            <a:r>
              <a:rPr lang="en-US" altLang="en-US" sz="2000" b="0" dirty="0" smtClean="0"/>
              <a:t>(n=702)</a:t>
            </a:r>
            <a:endParaRPr lang="en-US" sz="2000" b="0" dirty="0" smtClean="0"/>
          </a:p>
        </p:txBody>
      </p:sp>
      <p:sp>
        <p:nvSpPr>
          <p:cNvPr id="9"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This chart is continued from the previous page. The least used facilities/events were planetarium, concert and cosmetology appointments.</a:t>
            </a:r>
            <a:endParaRPr lang="en-US" sz="1400" b="0" dirty="0">
              <a:solidFill>
                <a:schemeClr val="bg1"/>
              </a:solidFill>
            </a:endParaRPr>
          </a:p>
        </p:txBody>
      </p:sp>
      <p:graphicFrame>
        <p:nvGraphicFramePr>
          <p:cNvPr id="7" name="Chart 6"/>
          <p:cNvGraphicFramePr/>
          <p:nvPr>
            <p:extLst>
              <p:ext uri="{D42A27DB-BD31-4B8C-83A1-F6EECF244321}">
                <p14:modId xmlns:p14="http://schemas.microsoft.com/office/powerpoint/2010/main" val="3258749897"/>
              </p:ext>
            </p:extLst>
          </p:nvPr>
        </p:nvGraphicFramePr>
        <p:xfrm>
          <a:off x="0" y="1733266"/>
          <a:ext cx="9144000" cy="4825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55731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Q12. Campus Where Facilities Were Used or Event Attended</a:t>
            </a:r>
            <a:br>
              <a:rPr lang="en-US" altLang="en-US" sz="2400" b="0" dirty="0" smtClean="0"/>
            </a:br>
            <a:r>
              <a:rPr lang="en-US" altLang="en-US" sz="2000" b="0" dirty="0" smtClean="0"/>
              <a:t>(n=434)</a:t>
            </a:r>
            <a:endParaRPr lang="en-US" sz="2000" b="0" dirty="0" smtClean="0"/>
          </a:p>
        </p:txBody>
      </p:sp>
      <p:graphicFrame>
        <p:nvGraphicFramePr>
          <p:cNvPr id="13" name="Chart 12"/>
          <p:cNvGraphicFramePr/>
          <p:nvPr>
            <p:extLst>
              <p:ext uri="{D42A27DB-BD31-4B8C-83A1-F6EECF244321}">
                <p14:modId xmlns:p14="http://schemas.microsoft.com/office/powerpoint/2010/main" val="3177546851"/>
              </p:ext>
            </p:extLst>
          </p:nvPr>
        </p:nvGraphicFramePr>
        <p:xfrm>
          <a:off x="309093" y="2369617"/>
          <a:ext cx="8525814" cy="284215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When asked to indicate which campus the respondent used facilities or attended events, College of San Mateo was most frequently mentioned at 46.7 percent. </a:t>
            </a:r>
            <a:endParaRPr lang="en-US" sz="1400" b="0" dirty="0">
              <a:solidFill>
                <a:schemeClr val="bg1"/>
              </a:solidFill>
            </a:endParaRPr>
          </a:p>
        </p:txBody>
      </p:sp>
    </p:spTree>
    <p:extLst>
      <p:ext uri="{BB962C8B-B14F-4D97-AF65-F5344CB8AC3E}">
        <p14:creationId xmlns:p14="http://schemas.microsoft.com/office/powerpoint/2010/main" val="27292799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Q17. Satisfaction with Overall Quality of Buildings and Grounds at Colleges</a:t>
            </a:r>
            <a:br>
              <a:rPr lang="en-US" sz="2400" b="0" dirty="0" smtClean="0"/>
            </a:br>
            <a:r>
              <a:rPr lang="en-US" sz="2000" b="0" dirty="0" smtClean="0"/>
              <a:t>(n=352)</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146163636"/>
              </p:ext>
            </p:extLst>
          </p:nvPr>
        </p:nvGraphicFramePr>
        <p:xfrm>
          <a:off x="834770" y="2244822"/>
          <a:ext cx="7474460" cy="53417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6"/>
          <p:cNvSpPr txBox="1">
            <a:spLocks noChangeArrowheads="1"/>
          </p:cNvSpPr>
          <p:nvPr/>
        </p:nvSpPr>
        <p:spPr bwMode="auto">
          <a:xfrm>
            <a:off x="118872" y="1239043"/>
            <a:ext cx="8906256" cy="738664"/>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Those respondents who used the facilities at any of the three Colleges in the District were asked to rate their satisfaction with those buildings and facilities. Total satisfaction was overwhelming at 84.9 percent (“Very satisfied” 46.1%, “Somewhat satisfied” 38.8%). </a:t>
            </a:r>
            <a:endParaRPr lang="en-US" sz="1400" b="0" dirty="0">
              <a:solidFill>
                <a:schemeClr val="bg1"/>
              </a:solidFill>
            </a:endParaRPr>
          </a:p>
        </p:txBody>
      </p:sp>
    </p:spTree>
    <p:extLst>
      <p:ext uri="{BB962C8B-B14F-4D97-AF65-F5344CB8AC3E}">
        <p14:creationId xmlns:p14="http://schemas.microsoft.com/office/powerpoint/2010/main" val="4252709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sz="2400" b="0" dirty="0" smtClean="0"/>
              <a:t>Methodology Overview</a:t>
            </a:r>
          </a:p>
        </p:txBody>
      </p:sp>
      <p:sp>
        <p:nvSpPr>
          <p:cNvPr id="6147" name="Rectangle 5"/>
          <p:cNvSpPr>
            <a:spLocks noGrp="1" noChangeArrowheads="1"/>
          </p:cNvSpPr>
          <p:nvPr>
            <p:ph type="body" idx="1"/>
          </p:nvPr>
        </p:nvSpPr>
        <p:spPr>
          <a:xfrm>
            <a:off x="422275" y="1344613"/>
            <a:ext cx="8462418" cy="4987925"/>
          </a:xfrm>
        </p:spPr>
        <p:txBody>
          <a:bodyPr/>
          <a:lstStyle/>
          <a:p>
            <a:pPr>
              <a:spcBef>
                <a:spcPts val="1800"/>
              </a:spcBef>
            </a:pPr>
            <a:r>
              <a:rPr lang="en-US" sz="1800" dirty="0" smtClean="0"/>
              <a:t>Data Collection 		Telephone Interviewing</a:t>
            </a:r>
          </a:p>
          <a:p>
            <a:pPr>
              <a:spcBef>
                <a:spcPts val="1800"/>
              </a:spcBef>
            </a:pPr>
            <a:r>
              <a:rPr lang="en-US" sz="1800" dirty="0" smtClean="0"/>
              <a:t>Universe			558,679 adult residents ages 18 and older in 				San Mateo County, adjusted for the 24,187 					student phone numbers that were removed 					from the sample</a:t>
            </a:r>
          </a:p>
          <a:p>
            <a:pPr>
              <a:spcBef>
                <a:spcPts val="1800"/>
              </a:spcBef>
            </a:pPr>
            <a:r>
              <a:rPr lang="en-US" sz="1800" dirty="0" smtClean="0"/>
              <a:t>Interview Length		20 minutes</a:t>
            </a:r>
          </a:p>
          <a:p>
            <a:pPr>
              <a:spcBef>
                <a:spcPts val="1800"/>
              </a:spcBef>
            </a:pPr>
            <a:r>
              <a:rPr lang="en-US" sz="1800" dirty="0" smtClean="0"/>
              <a:t>Sample Size 			702</a:t>
            </a:r>
            <a:r>
              <a:rPr lang="en-US" sz="1800" dirty="0"/>
              <a:t>	</a:t>
            </a:r>
            <a:endParaRPr lang="en-US" sz="600" dirty="0" smtClean="0"/>
          </a:p>
          <a:p>
            <a:pPr>
              <a:spcBef>
                <a:spcPts val="1800"/>
              </a:spcBef>
            </a:pPr>
            <a:r>
              <a:rPr lang="en-US" sz="1800" dirty="0" smtClean="0"/>
              <a:t>Margin of Error		± 3.7% </a:t>
            </a:r>
            <a:br>
              <a:rPr lang="en-US" sz="1800" dirty="0" smtClean="0"/>
            </a:br>
            <a:r>
              <a:rPr lang="en-US" sz="1800" dirty="0" smtClean="0"/>
              <a:t>				</a:t>
            </a:r>
            <a:r>
              <a:rPr lang="en-US" sz="1800" dirty="0"/>
              <a:t/>
            </a:r>
            <a:br>
              <a:rPr lang="en-US" sz="1800" dirty="0"/>
            </a:br>
            <a:r>
              <a:rPr lang="en-US" sz="1800" dirty="0" smtClean="0"/>
              <a:t>				</a:t>
            </a:r>
          </a:p>
        </p:txBody>
      </p:sp>
      <p:sp>
        <p:nvSpPr>
          <p:cNvPr id="6148" name="Text Box 6"/>
          <p:cNvSpPr txBox="1">
            <a:spLocks noChangeArrowheads="1"/>
          </p:cNvSpPr>
          <p:nvPr/>
        </p:nvSpPr>
        <p:spPr bwMode="auto">
          <a:xfrm>
            <a:off x="219802" y="6383164"/>
            <a:ext cx="5633047" cy="369332"/>
          </a:xfrm>
          <a:prstGeom prst="rect">
            <a:avLst/>
          </a:prstGeom>
          <a:noFill/>
          <a:ln w="9525">
            <a:noFill/>
            <a:miter lim="800000"/>
            <a:headEnd/>
            <a:tailEnd/>
          </a:ln>
        </p:spPr>
        <p:txBody>
          <a:bodyPr wrap="square">
            <a:spAutoFit/>
          </a:bodyPr>
          <a:lstStyle/>
          <a:p>
            <a:pPr eaLnBrk="0" hangingPunct="0"/>
            <a:r>
              <a:rPr lang="en-US" sz="900" b="0" dirty="0">
                <a:solidFill>
                  <a:schemeClr val="tx2"/>
                </a:solidFill>
              </a:rPr>
              <a:t>Note: The data have been weighted to reflect the actual population characteristics of </a:t>
            </a:r>
            <a:r>
              <a:rPr lang="en-US" sz="900" b="0" dirty="0" smtClean="0">
                <a:solidFill>
                  <a:schemeClr val="tx2"/>
                </a:solidFill>
              </a:rPr>
              <a:t>adults 18+ in</a:t>
            </a:r>
          </a:p>
          <a:p>
            <a:pPr eaLnBrk="0" hangingPunct="0"/>
            <a:r>
              <a:rPr lang="en-US" sz="900" b="0" dirty="0" smtClean="0">
                <a:solidFill>
                  <a:schemeClr val="tx2"/>
                </a:solidFill>
              </a:rPr>
              <a:t>San Mateo County in </a:t>
            </a:r>
            <a:r>
              <a:rPr lang="en-US" sz="900" b="0" dirty="0">
                <a:solidFill>
                  <a:schemeClr val="tx2"/>
                </a:solidFill>
              </a:rPr>
              <a:t>terms of their gender, </a:t>
            </a:r>
            <a:r>
              <a:rPr lang="en-US" sz="900" b="0" dirty="0" smtClean="0">
                <a:solidFill>
                  <a:schemeClr val="tx2"/>
                </a:solidFill>
              </a:rPr>
              <a:t>age, and ethnicity.</a:t>
            </a:r>
            <a:endParaRPr lang="en-US" sz="900" b="0"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Q17. </a:t>
            </a:r>
            <a:r>
              <a:rPr lang="en-US" sz="2400" b="0" dirty="0"/>
              <a:t>Satisfaction with Overall Quality of Buildings and </a:t>
            </a:r>
            <a:r>
              <a:rPr lang="en-US" sz="2400" b="0" dirty="0" smtClean="0"/>
              <a:t>Grounds at </a:t>
            </a:r>
            <a:r>
              <a:rPr lang="en-US" sz="2400" b="0" dirty="0"/>
              <a:t>Colleges</a:t>
            </a:r>
            <a:r>
              <a:rPr lang="en-US" altLang="en-US" sz="2400" b="0" dirty="0" smtClean="0"/>
              <a:t/>
            </a:r>
            <a:br>
              <a:rPr lang="en-US" altLang="en-US" sz="2400" b="0" dirty="0" smtClean="0"/>
            </a:br>
            <a:r>
              <a:rPr lang="en-US" altLang="en-US" sz="2000" b="0" dirty="0" smtClean="0"/>
              <a:t>Regional Comparisons</a:t>
            </a:r>
            <a:endParaRPr lang="en-US" sz="2000" dirty="0"/>
          </a:p>
        </p:txBody>
      </p:sp>
      <p:sp>
        <p:nvSpPr>
          <p:cNvPr id="6"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Each of the three Colleges garnered high satisfaction levels; the difference in the dissatisfied percentage among Colleges is due to the much smaller “don’t know/no answer” in the northern portion of the county.</a:t>
            </a:r>
            <a:endParaRPr lang="en-US" sz="1400" b="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49031531"/>
              </p:ext>
            </p:extLst>
          </p:nvPr>
        </p:nvGraphicFramePr>
        <p:xfrm>
          <a:off x="2514600" y="2566117"/>
          <a:ext cx="4114800" cy="945172"/>
        </p:xfrm>
        <a:graphic>
          <a:graphicData uri="http://schemas.openxmlformats.org/drawingml/2006/table">
            <a:tbl>
              <a:tblPr/>
              <a:tblGrid>
                <a:gridCol w="1920240"/>
                <a:gridCol w="731520"/>
                <a:gridCol w="731520"/>
                <a:gridCol w="731520"/>
              </a:tblGrid>
              <a:tr h="236293">
                <a:tc>
                  <a:txBody>
                    <a:bodyPr/>
                    <a:lstStyle/>
                    <a:p>
                      <a:pPr marL="0" marR="0" algn="ctr">
                        <a:spcBef>
                          <a:spcPts val="0"/>
                        </a:spcBef>
                        <a:spcAft>
                          <a:spcPts val="0"/>
                        </a:spcAft>
                      </a:pPr>
                      <a:r>
                        <a:rPr lang="en-US" sz="1200" b="1" dirty="0" smtClean="0">
                          <a:solidFill>
                            <a:srgbClr val="FFFFFF"/>
                          </a:solidFill>
                          <a:effectLst/>
                          <a:latin typeface="Arial"/>
                          <a:ea typeface="Times New Roman"/>
                          <a:cs typeface="Arial"/>
                        </a:rPr>
                        <a:t>n=352</a:t>
                      </a:r>
                      <a:endParaRPr lang="en-US" sz="1200" b="1" i="0" u="none" strike="noStrike" dirty="0">
                        <a:solidFill>
                          <a:srgbClr val="FFFFFF"/>
                        </a:solidFill>
                        <a:effectLst/>
                        <a:latin typeface="Arial"/>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0017"/>
                    </a:solidFill>
                  </a:tcPr>
                </a:tc>
                <a:tc>
                  <a:txBody>
                    <a:bodyPr/>
                    <a:lstStyle/>
                    <a:p>
                      <a:pPr algn="ctr" fontAlgn="ctr"/>
                      <a:r>
                        <a:rPr lang="en-US" sz="1200" b="1" i="0" u="none" strike="noStrike" dirty="0">
                          <a:solidFill>
                            <a:srgbClr val="FFFFFF"/>
                          </a:solidFill>
                          <a:effectLst/>
                          <a:latin typeface="Arial"/>
                        </a:rPr>
                        <a:t>North</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FFFFFF"/>
                          </a:solidFill>
                          <a:effectLst/>
                          <a:latin typeface="Arial"/>
                        </a:rPr>
                        <a:t>Central</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FFFFFF"/>
                          </a:solidFill>
                          <a:effectLst/>
                          <a:latin typeface="Arial"/>
                        </a:rPr>
                        <a:t>South</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r>
              <a:tr h="236293">
                <a:tc>
                  <a:txBody>
                    <a:bodyPr/>
                    <a:lstStyle/>
                    <a:p>
                      <a:pPr algn="l" fontAlgn="ctr"/>
                      <a:r>
                        <a:rPr lang="en-US" sz="1200" b="1" i="0" u="none" strike="noStrike" dirty="0" smtClean="0">
                          <a:solidFill>
                            <a:srgbClr val="FFFFFF"/>
                          </a:solidFill>
                          <a:effectLst/>
                          <a:latin typeface="Arial"/>
                        </a:rPr>
                        <a:t>Satisfied</a:t>
                      </a:r>
                      <a:endParaRPr lang="en-US" sz="1200" b="1" i="0" u="none" strike="noStrike" dirty="0">
                        <a:solidFill>
                          <a:srgbClr val="FFFFFF"/>
                        </a:solidFill>
                        <a:effectLst/>
                        <a:latin typeface="Arial"/>
                      </a:endParaRP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Arial"/>
                        </a:rPr>
                        <a:t>85.9%</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Arial"/>
                        </a:rPr>
                        <a:t>85.8%</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Arial"/>
                        </a:rPr>
                        <a:t>82.5%</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smtClean="0">
                          <a:solidFill>
                            <a:srgbClr val="FFFFFF"/>
                          </a:solidFill>
                          <a:effectLst/>
                          <a:latin typeface="Arial"/>
                        </a:rPr>
                        <a:t>Dissatisfied</a:t>
                      </a:r>
                      <a:endParaRPr lang="en-US" sz="1200" b="1" i="0" u="none" strike="noStrike" dirty="0">
                        <a:solidFill>
                          <a:srgbClr val="FFFFFF"/>
                        </a:solidFill>
                        <a:effectLst/>
                        <a:latin typeface="Arial"/>
                      </a:endParaRP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000000"/>
                          </a:solidFill>
                          <a:effectLst/>
                          <a:latin typeface="Arial"/>
                        </a:rPr>
                        <a:t>10.8%</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Arial"/>
                        </a:rPr>
                        <a:t>2.2%</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smtClean="0">
                          <a:solidFill>
                            <a:srgbClr val="000000"/>
                          </a:solidFill>
                          <a:effectLst/>
                          <a:latin typeface="Arial"/>
                        </a:rPr>
                        <a:t>5.3%</a:t>
                      </a:r>
                      <a:endParaRPr lang="en-US" sz="1200" b="1" i="0" u="none" strike="noStrike" dirty="0">
                        <a:solidFill>
                          <a:srgbClr val="000000"/>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DK/NA</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3.4%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12.0%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12.2%</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bl>
          </a:graphicData>
        </a:graphic>
      </p:graphicFrame>
    </p:spTree>
    <p:extLst>
      <p:ext uri="{BB962C8B-B14F-4D97-AF65-F5344CB8AC3E}">
        <p14:creationId xmlns:p14="http://schemas.microsoft.com/office/powerpoint/2010/main" val="96276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Q18. Reasons for </a:t>
            </a:r>
            <a:r>
              <a:rPr lang="en-US" sz="2400" b="0" dirty="0" smtClean="0"/>
              <a:t>Satisfaction </a:t>
            </a:r>
            <a:r>
              <a:rPr lang="en-US" sz="2400" b="0" dirty="0"/>
              <a:t>with Overall Quality of Buildings and </a:t>
            </a:r>
            <a:r>
              <a:rPr lang="en-US" sz="2400" b="0" dirty="0" smtClean="0"/>
              <a:t>Grounds at </a:t>
            </a:r>
            <a:r>
              <a:rPr lang="en-US" sz="2400" b="0" dirty="0"/>
              <a:t>Colleges</a:t>
            </a:r>
            <a:r>
              <a:rPr lang="en-US" altLang="en-US" sz="2400" b="0" dirty="0" smtClean="0"/>
              <a:t/>
            </a:r>
            <a:br>
              <a:rPr lang="en-US" altLang="en-US" sz="2400" b="0" dirty="0" smtClean="0"/>
            </a:br>
            <a:r>
              <a:rPr lang="en-US" altLang="en-US" sz="2000" b="0" dirty="0" smtClean="0"/>
              <a:t>(n=352)</a:t>
            </a:r>
            <a:endParaRPr lang="en-US" sz="2000" b="0" dirty="0" smtClean="0"/>
          </a:p>
        </p:txBody>
      </p:sp>
      <p:graphicFrame>
        <p:nvGraphicFramePr>
          <p:cNvPr id="13" name="Chart 12"/>
          <p:cNvGraphicFramePr/>
          <p:nvPr>
            <p:extLst>
              <p:ext uri="{D42A27DB-BD31-4B8C-83A1-F6EECF244321}">
                <p14:modId xmlns:p14="http://schemas.microsoft.com/office/powerpoint/2010/main" val="1913395748"/>
              </p:ext>
            </p:extLst>
          </p:nvPr>
        </p:nvGraphicFramePr>
        <p:xfrm>
          <a:off x="309093" y="2072363"/>
          <a:ext cx="8525814" cy="47152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The most common answer for why the respondents were satisfied with the quality of the buildings and facilities was </a:t>
            </a:r>
            <a:r>
              <a:rPr lang="en-US" sz="1400" b="0" dirty="0">
                <a:solidFill>
                  <a:schemeClr val="bg1"/>
                </a:solidFill>
              </a:rPr>
              <a:t>“Well </a:t>
            </a:r>
            <a:r>
              <a:rPr lang="en-US" sz="1400" b="0" dirty="0" smtClean="0">
                <a:solidFill>
                  <a:schemeClr val="bg1"/>
                </a:solidFill>
              </a:rPr>
              <a:t>maintained/remodeled/Modern/Up-to-date</a:t>
            </a:r>
            <a:r>
              <a:rPr lang="en-US" sz="1400" b="0" dirty="0">
                <a:solidFill>
                  <a:schemeClr val="bg1"/>
                </a:solidFill>
              </a:rPr>
              <a:t>” </a:t>
            </a:r>
            <a:r>
              <a:rPr lang="en-US" sz="1400" b="0" dirty="0" smtClean="0">
                <a:solidFill>
                  <a:schemeClr val="bg1"/>
                </a:solidFill>
              </a:rPr>
              <a:t>at 29.6 percent. </a:t>
            </a:r>
            <a:endParaRPr lang="en-US" sz="1400" b="0" dirty="0">
              <a:solidFill>
                <a:schemeClr val="bg1"/>
              </a:solidFill>
            </a:endParaRPr>
          </a:p>
        </p:txBody>
      </p:sp>
    </p:spTree>
    <p:extLst>
      <p:ext uri="{BB962C8B-B14F-4D97-AF65-F5344CB8AC3E}">
        <p14:creationId xmlns:p14="http://schemas.microsoft.com/office/powerpoint/2010/main" val="30195088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Conclusion</a:t>
            </a:r>
            <a:endParaRPr lang="en-US" sz="2400" b="0" dirty="0"/>
          </a:p>
        </p:txBody>
      </p:sp>
      <p:sp>
        <p:nvSpPr>
          <p:cNvPr id="3" name="Content Placeholder 2"/>
          <p:cNvSpPr>
            <a:spLocks noGrp="1"/>
          </p:cNvSpPr>
          <p:nvPr>
            <p:ph idx="1"/>
          </p:nvPr>
        </p:nvSpPr>
        <p:spPr/>
        <p:txBody>
          <a:bodyPr/>
          <a:lstStyle/>
          <a:p>
            <a:r>
              <a:rPr lang="en-US" sz="1800" dirty="0" smtClean="0"/>
              <a:t>Among those with an opinion, an overwhelming majority of the respondents are satisfied with the quality of education at San Mateo County Community Colleges.</a:t>
            </a:r>
          </a:p>
          <a:p>
            <a:r>
              <a:rPr lang="en-US" sz="1800" dirty="0" smtClean="0"/>
              <a:t>A majority of the respondents indicated interest in a program that would guarantee classes to complete a degree in 2 years, indicating a potential need for this type of program.</a:t>
            </a:r>
          </a:p>
          <a:p>
            <a:r>
              <a:rPr lang="en-US" sz="1800" dirty="0" smtClean="0"/>
              <a:t>While awareness of each campus is reasonably high in the region they are located, the Colleges should consider efforts to increase marketing throughout the county, particularly for programs that are unique to each campus.</a:t>
            </a:r>
          </a:p>
          <a:p>
            <a:r>
              <a:rPr lang="en-US" sz="1800" dirty="0" smtClean="0"/>
              <a:t>The data provides some information that may be helpful for future curriculum planning.</a:t>
            </a:r>
          </a:p>
          <a:p>
            <a:r>
              <a:rPr lang="en-US" sz="1800" dirty="0" smtClean="0"/>
              <a:t>There were few suggestions for additional programs or classes to be offered.</a:t>
            </a:r>
          </a:p>
          <a:p>
            <a:r>
              <a:rPr lang="en-US" sz="1800" dirty="0" smtClean="0"/>
              <a:t>Overall, the community is very satisfied with the programs, support services, facilities, and faculty and staff at the Colleges.</a:t>
            </a:r>
            <a:endParaRPr lang="en-US" sz="1800" dirty="0"/>
          </a:p>
        </p:txBody>
      </p:sp>
    </p:spTree>
    <p:extLst>
      <p:ext uri="{BB962C8B-B14F-4D97-AF65-F5344CB8AC3E}">
        <p14:creationId xmlns:p14="http://schemas.microsoft.com/office/powerpoint/2010/main" val="365832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b="0" dirty="0" smtClean="0"/>
              <a:t>Q1. Unaided Recall of Local Community Colleges</a:t>
            </a:r>
            <a:br>
              <a:rPr lang="en-US" altLang="en-US" sz="2400" b="0" dirty="0" smtClean="0"/>
            </a:br>
            <a:r>
              <a:rPr lang="en-US" altLang="en-US" sz="2000" b="0" dirty="0" smtClean="0"/>
              <a:t>(n=702)</a:t>
            </a:r>
            <a:endParaRPr lang="en-US" sz="2000" b="0" dirty="0" smtClean="0"/>
          </a:p>
        </p:txBody>
      </p:sp>
      <p:graphicFrame>
        <p:nvGraphicFramePr>
          <p:cNvPr id="13" name="Chart 12"/>
          <p:cNvGraphicFramePr/>
          <p:nvPr>
            <p:extLst>
              <p:ext uri="{D42A27DB-BD31-4B8C-83A1-F6EECF244321}">
                <p14:modId xmlns:p14="http://schemas.microsoft.com/office/powerpoint/2010/main" val="2819532972"/>
              </p:ext>
            </p:extLst>
          </p:nvPr>
        </p:nvGraphicFramePr>
        <p:xfrm>
          <a:off x="309093" y="2497540"/>
          <a:ext cx="8525814" cy="366957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To begin the survey, respondents were asked to name their local community </a:t>
            </a:r>
            <a:r>
              <a:rPr lang="en-US" sz="1400" b="0" dirty="0">
                <a:solidFill>
                  <a:schemeClr val="bg1"/>
                </a:solidFill>
              </a:rPr>
              <a:t>c</a:t>
            </a:r>
            <a:r>
              <a:rPr lang="en-US" sz="1400" b="0" dirty="0" smtClean="0">
                <a:solidFill>
                  <a:schemeClr val="bg1"/>
                </a:solidFill>
              </a:rPr>
              <a:t>olleges without prompts. Multiple responses were allowed. College of San Mateo registered the highest name recognition with the most mentions at 52.7 percent, followed by Skyline College at 34.4 percent and </a:t>
            </a:r>
            <a:r>
              <a:rPr lang="en-US" sz="1400" b="0" dirty="0" err="1" smtClean="0">
                <a:solidFill>
                  <a:schemeClr val="bg1"/>
                </a:solidFill>
              </a:rPr>
              <a:t>Ca</a:t>
            </a:r>
            <a:r>
              <a:rPr lang="en-US" sz="1400" b="0" dirty="0" err="1" smtClean="0">
                <a:solidFill>
                  <a:schemeClr val="bg1"/>
                </a:solidFill>
                <a:latin typeface="Arial"/>
                <a:cs typeface="Arial"/>
              </a:rPr>
              <a:t>ñ</a:t>
            </a:r>
            <a:r>
              <a:rPr lang="en-US" sz="1400" b="0" dirty="0" err="1" smtClean="0">
                <a:solidFill>
                  <a:schemeClr val="bg1"/>
                </a:solidFill>
              </a:rPr>
              <a:t>ada</a:t>
            </a:r>
            <a:r>
              <a:rPr lang="en-US" sz="1400" b="0" dirty="0" smtClean="0">
                <a:solidFill>
                  <a:schemeClr val="bg1"/>
                </a:solidFill>
              </a:rPr>
              <a:t> College at 28.4 percent. Foothill College and San Francisco City College also received mentions, but significantly fewer in comparison.</a:t>
            </a:r>
            <a:endParaRPr lang="en-US" sz="1400" b="0" dirty="0">
              <a:solidFill>
                <a:schemeClr val="bg1"/>
              </a:solidFill>
            </a:endParaRPr>
          </a:p>
        </p:txBody>
      </p:sp>
    </p:spTree>
    <p:extLst>
      <p:ext uri="{BB962C8B-B14F-4D97-AF65-F5344CB8AC3E}">
        <p14:creationId xmlns:p14="http://schemas.microsoft.com/office/powerpoint/2010/main" val="19707849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0" dirty="0"/>
              <a:t>Q1. Unaided Recall of </a:t>
            </a:r>
            <a:r>
              <a:rPr lang="en-US" altLang="en-US" sz="2400" b="0" dirty="0" smtClean="0"/>
              <a:t>Local </a:t>
            </a:r>
            <a:r>
              <a:rPr lang="en-US" altLang="en-US" sz="2400" b="0" dirty="0"/>
              <a:t>Community </a:t>
            </a:r>
            <a:r>
              <a:rPr lang="en-US" altLang="en-US" sz="2400" b="0" dirty="0" smtClean="0"/>
              <a:t>Colleges (n=702)</a:t>
            </a:r>
            <a:br>
              <a:rPr lang="en-US" altLang="en-US" sz="2400" b="0" dirty="0" smtClean="0"/>
            </a:br>
            <a:r>
              <a:rPr lang="en-US" altLang="en-US" sz="2000" b="0" dirty="0" smtClean="0"/>
              <a:t>Regional Comparisons </a:t>
            </a:r>
            <a:endParaRPr lang="en-US" sz="2000" dirty="0"/>
          </a:p>
        </p:txBody>
      </p:sp>
      <p:sp>
        <p:nvSpPr>
          <p:cNvPr id="6" name="Text Box 16"/>
          <p:cNvSpPr txBox="1">
            <a:spLocks noChangeArrowheads="1"/>
          </p:cNvSpPr>
          <p:nvPr/>
        </p:nvSpPr>
        <p:spPr bwMode="auto">
          <a:xfrm>
            <a:off x="118872" y="1239043"/>
            <a:ext cx="8906256" cy="1384995"/>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a:solidFill>
                  <a:schemeClr val="bg1"/>
                </a:solidFill>
              </a:rPr>
              <a:t>The table below shows </a:t>
            </a:r>
            <a:r>
              <a:rPr lang="en-US" sz="1400" b="0" dirty="0" smtClean="0">
                <a:solidFill>
                  <a:schemeClr val="bg1"/>
                </a:solidFill>
              </a:rPr>
              <a:t>recall levels broken down by regions. </a:t>
            </a:r>
            <a:r>
              <a:rPr lang="en-US" sz="1400" b="0" dirty="0" err="1" smtClean="0">
                <a:solidFill>
                  <a:schemeClr val="bg1"/>
                </a:solidFill>
              </a:rPr>
              <a:t>Cañada</a:t>
            </a:r>
            <a:r>
              <a:rPr lang="en-US" sz="1400" b="0" dirty="0" smtClean="0">
                <a:solidFill>
                  <a:schemeClr val="bg1"/>
                </a:solidFill>
              </a:rPr>
              <a:t> College was mentioned more frequently by respondents who live in the central and southern areas of San Mateo County, College of San Mateo was cited more often by those respondents in the central region of the County, and Skyline was mentioned at a higher level by respondents in the northern and central regions of the County. Not surprisingly, respondents from the southern region of the County tended to mention Foothill College and respondents from the northern region of the County frequently mentioned San Francisco City College.</a:t>
            </a:r>
            <a:endParaRPr lang="en-US" sz="1400" b="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34780347"/>
              </p:ext>
            </p:extLst>
          </p:nvPr>
        </p:nvGraphicFramePr>
        <p:xfrm>
          <a:off x="2377440" y="2997759"/>
          <a:ext cx="4389120" cy="1793043"/>
        </p:xfrm>
        <a:graphic>
          <a:graphicData uri="http://schemas.openxmlformats.org/drawingml/2006/table">
            <a:tbl>
              <a:tblPr/>
              <a:tblGrid>
                <a:gridCol w="2194560"/>
                <a:gridCol w="731520"/>
                <a:gridCol w="731520"/>
                <a:gridCol w="731520"/>
              </a:tblGrid>
              <a:tr h="236293">
                <a:tc>
                  <a:txBody>
                    <a:bodyPr/>
                    <a:lstStyle/>
                    <a:p>
                      <a:pPr marL="0" marR="0" algn="ctr">
                        <a:spcBef>
                          <a:spcPts val="0"/>
                        </a:spcBef>
                        <a:spcAft>
                          <a:spcPts val="0"/>
                        </a:spcAft>
                      </a:pPr>
                      <a:endParaRPr lang="en-US" sz="1200" b="1" i="0" u="none" strike="noStrike" dirty="0">
                        <a:solidFill>
                          <a:srgbClr val="FFFFFF"/>
                        </a:solidFill>
                        <a:effectLst/>
                        <a:latin typeface="Arial"/>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0017"/>
                    </a:solidFill>
                  </a:tcPr>
                </a:tc>
                <a:tc>
                  <a:txBody>
                    <a:bodyPr/>
                    <a:lstStyle/>
                    <a:p>
                      <a:pPr algn="ctr" fontAlgn="ctr"/>
                      <a:r>
                        <a:rPr lang="en-US" sz="1200" b="1" i="0" u="none" strike="noStrike" dirty="0" smtClean="0">
                          <a:solidFill>
                            <a:srgbClr val="FFFFFF"/>
                          </a:solidFill>
                          <a:effectLst/>
                          <a:latin typeface="Arial"/>
                        </a:rPr>
                        <a:t>North</a:t>
                      </a:r>
                    </a:p>
                    <a:p>
                      <a:pPr algn="ctr" fontAlgn="ctr"/>
                      <a:r>
                        <a:rPr lang="en-US" sz="1200" b="1" i="0" u="none" strike="noStrike" dirty="0" smtClean="0">
                          <a:solidFill>
                            <a:srgbClr val="FFFFFF"/>
                          </a:solidFill>
                          <a:effectLst/>
                          <a:latin typeface="Arial"/>
                        </a:rPr>
                        <a:t>N=257</a:t>
                      </a:r>
                      <a:endParaRPr lang="en-US" sz="1200" b="1" i="0" u="none" strike="noStrike" dirty="0">
                        <a:solidFill>
                          <a:srgbClr val="FFFFFF"/>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Central N=266</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smtClean="0">
                          <a:solidFill>
                            <a:srgbClr val="FFFFFF"/>
                          </a:solidFill>
                          <a:effectLst/>
                          <a:latin typeface="Arial"/>
                        </a:rPr>
                        <a:t>South N=179</a:t>
                      </a:r>
                      <a:endParaRPr lang="en-US" sz="1200" b="1" i="0" u="none" strike="noStrike" dirty="0">
                        <a:solidFill>
                          <a:srgbClr val="FFFFFF"/>
                        </a:solidFill>
                        <a:effectLst/>
                        <a:latin typeface="Arial"/>
                      </a:endParaRP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r>
              <a:tr h="236293">
                <a:tc>
                  <a:txBody>
                    <a:bodyPr/>
                    <a:lstStyle/>
                    <a:p>
                      <a:pPr algn="l" fontAlgn="ctr"/>
                      <a:r>
                        <a:rPr lang="en-US" sz="1200" b="1" i="0" u="none" strike="noStrike" dirty="0" err="1" smtClean="0">
                          <a:solidFill>
                            <a:srgbClr val="FFFFFF"/>
                          </a:solidFill>
                          <a:effectLst/>
                          <a:latin typeface="Arial"/>
                        </a:rPr>
                        <a:t>Ca</a:t>
                      </a:r>
                      <a:r>
                        <a:rPr lang="en-US" sz="1200" b="1" i="0" u="none" strike="noStrike" dirty="0" err="1" smtClean="0">
                          <a:solidFill>
                            <a:srgbClr val="FFFFFF"/>
                          </a:solidFill>
                          <a:effectLst/>
                          <a:latin typeface="Arial"/>
                          <a:cs typeface="Arial"/>
                        </a:rPr>
                        <a:t>ñ</a:t>
                      </a:r>
                      <a:r>
                        <a:rPr lang="en-US" sz="1200" b="1" i="0" u="none" strike="noStrike" dirty="0" err="1" smtClean="0">
                          <a:solidFill>
                            <a:srgbClr val="FFFFFF"/>
                          </a:solidFill>
                          <a:effectLst/>
                          <a:latin typeface="Arial"/>
                        </a:rPr>
                        <a:t>ada</a:t>
                      </a:r>
                      <a:r>
                        <a:rPr lang="en-US" sz="1200" b="1" i="0" u="none" strike="noStrike" dirty="0" smtClean="0">
                          <a:solidFill>
                            <a:srgbClr val="FFFFFF"/>
                          </a:solidFill>
                          <a:effectLst/>
                          <a:latin typeface="Arial"/>
                        </a:rPr>
                        <a:t> </a:t>
                      </a:r>
                      <a:r>
                        <a:rPr lang="en-US" sz="1200" b="1" i="0" u="none" strike="noStrike" dirty="0">
                          <a:solidFill>
                            <a:srgbClr val="FFFFFF"/>
                          </a:solidFill>
                          <a:effectLst/>
                          <a:latin typeface="Arial"/>
                        </a:rPr>
                        <a:t>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a:solidFill>
                            <a:srgbClr val="000000"/>
                          </a:solidFill>
                          <a:effectLst/>
                          <a:latin typeface="Arial"/>
                        </a:rPr>
                        <a:t>12.5%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23.8%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57.9%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College of San Mateo</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000000"/>
                          </a:solidFill>
                          <a:effectLst/>
                          <a:latin typeface="Arial"/>
                        </a:rPr>
                        <a:t>33.5%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79.9%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40.0%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Skyline 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000000"/>
                          </a:solidFill>
                          <a:effectLst/>
                          <a:latin typeface="Arial"/>
                        </a:rPr>
                        <a:t>61.4%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23.7%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11.7%</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Foothill 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000000"/>
                          </a:solidFill>
                          <a:effectLst/>
                          <a:latin typeface="Arial"/>
                        </a:rPr>
                        <a:t>4.5%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5.9%</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17.8%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San Francisco City College</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000000"/>
                          </a:solidFill>
                          <a:effectLst/>
                          <a:latin typeface="Arial"/>
                        </a:rPr>
                        <a:t>16.0%</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2.5%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2.5%</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r h="236293">
                <a:tc>
                  <a:txBody>
                    <a:bodyPr/>
                    <a:lstStyle/>
                    <a:p>
                      <a:pPr algn="l" fontAlgn="ctr"/>
                      <a:r>
                        <a:rPr lang="en-US" sz="1200" b="1" i="0" u="none" strike="noStrike" dirty="0">
                          <a:solidFill>
                            <a:srgbClr val="FFFFFF"/>
                          </a:solidFill>
                          <a:effectLst/>
                          <a:latin typeface="Arial"/>
                        </a:rPr>
                        <a:t>DK/NA</a:t>
                      </a:r>
                    </a:p>
                  </a:txBody>
                  <a:tcPr marL="45720" marR="9525" marT="9525" marB="0" anchor="ctr">
                    <a:lnL w="12700" cap="flat" cmpd="sng" algn="ctr">
                      <a:solidFill>
                        <a:schemeClr val="tx1"/>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700017"/>
                    </a:solidFill>
                  </a:tcPr>
                </a:tc>
                <a:tc>
                  <a:txBody>
                    <a:bodyPr/>
                    <a:lstStyle/>
                    <a:p>
                      <a:pPr algn="ctr" fontAlgn="ctr"/>
                      <a:r>
                        <a:rPr lang="en-US" sz="1200" b="1" i="0" u="none" strike="noStrike" dirty="0">
                          <a:solidFill>
                            <a:srgbClr val="000000"/>
                          </a:solidFill>
                          <a:effectLst/>
                          <a:latin typeface="Arial"/>
                        </a:rPr>
                        <a:t>12.4%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a:solidFill>
                            <a:srgbClr val="000000"/>
                          </a:solidFill>
                          <a:effectLst/>
                          <a:latin typeface="Arial"/>
                        </a:rPr>
                        <a:t>7.4%</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c>
                  <a:txBody>
                    <a:bodyPr/>
                    <a:lstStyle/>
                    <a:p>
                      <a:pPr algn="ctr" fontAlgn="ctr"/>
                      <a:r>
                        <a:rPr lang="en-US" sz="1200" b="1" i="0" u="none" strike="noStrike" dirty="0">
                          <a:solidFill>
                            <a:srgbClr val="000000"/>
                          </a:solidFill>
                          <a:effectLst/>
                          <a:latin typeface="Arial"/>
                        </a:rPr>
                        <a:t>10.8%</a:t>
                      </a:r>
                    </a:p>
                  </a:txBody>
                  <a:tcPr marL="9525" marR="9525" marT="9525" marB="0" anchor="ctr">
                    <a:lnL w="6350" cap="flat" cmpd="sng" algn="ctr">
                      <a:solidFill>
                        <a:srgbClr val="F4F4E6"/>
                      </a:solidFill>
                      <a:prstDash val="solid"/>
                      <a:round/>
                      <a:headEnd type="none" w="med" len="med"/>
                      <a:tailEnd type="none" w="med" len="med"/>
                    </a:lnL>
                    <a:lnR w="6350" cap="flat" cmpd="sng" algn="ctr">
                      <a:solidFill>
                        <a:srgbClr val="F4F4E6"/>
                      </a:solidFill>
                      <a:prstDash val="solid"/>
                      <a:round/>
                      <a:headEnd type="none" w="med" len="med"/>
                      <a:tailEnd type="none" w="med" len="med"/>
                    </a:lnR>
                    <a:lnT w="6350" cap="flat" cmpd="sng" algn="ctr">
                      <a:solidFill>
                        <a:srgbClr val="F4F4E6"/>
                      </a:solidFill>
                      <a:prstDash val="solid"/>
                      <a:round/>
                      <a:headEnd type="none" w="med" len="med"/>
                      <a:tailEnd type="none" w="med" len="med"/>
                    </a:lnT>
                    <a:lnB w="6350" cap="flat" cmpd="sng" algn="ctr">
                      <a:solidFill>
                        <a:srgbClr val="F4F4E6"/>
                      </a:solidFill>
                      <a:prstDash val="solid"/>
                      <a:round/>
                      <a:headEnd type="none" w="med" len="med"/>
                      <a:tailEnd type="none" w="med" len="med"/>
                    </a:lnB>
                    <a:solidFill>
                      <a:srgbClr val="AFB884"/>
                    </a:solidFill>
                  </a:tcPr>
                </a:tc>
              </a:tr>
            </a:tbl>
          </a:graphicData>
        </a:graphic>
      </p:graphicFrame>
    </p:spTree>
    <p:extLst>
      <p:ext uri="{BB962C8B-B14F-4D97-AF65-F5344CB8AC3E}">
        <p14:creationId xmlns:p14="http://schemas.microsoft.com/office/powerpoint/2010/main" val="120347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0" dirty="0" smtClean="0"/>
              <a:t>Q2. </a:t>
            </a:r>
            <a:r>
              <a:rPr lang="en-US" altLang="en-US" sz="2400" b="0" dirty="0"/>
              <a:t>Reasons for Awareness of </a:t>
            </a:r>
            <a:r>
              <a:rPr lang="en-US" altLang="en-US" sz="2400" b="0" dirty="0" smtClean="0"/>
              <a:t>All Three Campuses (n=593)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12791253"/>
              </p:ext>
            </p:extLst>
          </p:nvPr>
        </p:nvGraphicFramePr>
        <p:xfrm>
          <a:off x="2210240" y="2585147"/>
          <a:ext cx="4647760" cy="2868066"/>
        </p:xfrm>
        <a:graphic>
          <a:graphicData uri="http://schemas.openxmlformats.org/drawingml/2006/table">
            <a:tbl>
              <a:tblPr/>
              <a:tblGrid>
                <a:gridCol w="3881119"/>
                <a:gridCol w="766641"/>
              </a:tblGrid>
              <a:tr h="20292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Arial"/>
                        </a:rPr>
                        <a:t>I teach/attend(</a:t>
                      </a:r>
                      <a:r>
                        <a:rPr lang="en-US" sz="1100" b="1" i="0" u="none" strike="noStrike" dirty="0" err="1">
                          <a:solidFill>
                            <a:srgbClr val="000000"/>
                          </a:solidFill>
                          <a:effectLst/>
                          <a:latin typeface="Arial"/>
                        </a:rPr>
                        <a:t>ed</a:t>
                      </a:r>
                      <a:r>
                        <a:rPr lang="en-US" sz="1100" b="1" i="0" u="none" strike="noStrike" dirty="0">
                          <a:solidFill>
                            <a:srgbClr val="000000"/>
                          </a:solidFill>
                          <a:effectLst/>
                          <a:latin typeface="Arial"/>
                        </a:rPr>
                        <a:t>)/took </a:t>
                      </a:r>
                      <a:r>
                        <a:rPr lang="en-US" sz="1100" b="1" i="0" u="none" strike="noStrike" dirty="0" smtClean="0">
                          <a:solidFill>
                            <a:srgbClr val="000000"/>
                          </a:solidFill>
                          <a:effectLst/>
                          <a:latin typeface="+mn-lt"/>
                        </a:rPr>
                        <a:t>classes/Friend/Family teach/attend(</a:t>
                      </a:r>
                      <a:r>
                        <a:rPr lang="en-US" sz="1100" b="1" i="0" u="none" strike="noStrike" dirty="0" err="1" smtClean="0">
                          <a:solidFill>
                            <a:srgbClr val="000000"/>
                          </a:solidFill>
                          <a:effectLst/>
                          <a:latin typeface="+mn-lt"/>
                        </a:rPr>
                        <a:t>ed</a:t>
                      </a:r>
                      <a:r>
                        <a:rPr lang="en-US" sz="1100" b="1" i="0" u="none" strike="noStrike" dirty="0" smtClean="0">
                          <a:solidFill>
                            <a:srgbClr val="000000"/>
                          </a:solidFill>
                          <a:effectLst/>
                          <a:latin typeface="+mn-lt"/>
                        </a:rPr>
                        <a:t>)/took classes</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smtClean="0">
                          <a:solidFill>
                            <a:srgbClr val="000000"/>
                          </a:solidFill>
                          <a:effectLst/>
                          <a:latin typeface="Arial"/>
                        </a:rPr>
                        <a:t>44.4%</a:t>
                      </a:r>
                      <a:endParaRPr lang="en-US" sz="1100" b="0" i="0" u="none" strike="noStrike" dirty="0">
                        <a:solidFill>
                          <a:srgbClr val="000000"/>
                        </a:solidFill>
                        <a:effectLst/>
                        <a:latin typeface="Arial"/>
                      </a:endParaRP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Arial"/>
                        </a:rPr>
                        <a:t>Live in the </a:t>
                      </a:r>
                      <a:r>
                        <a:rPr lang="en-US" sz="1100" b="1" i="0" u="none" strike="noStrike" dirty="0" smtClean="0">
                          <a:solidFill>
                            <a:srgbClr val="000000"/>
                          </a:solidFill>
                          <a:effectLst/>
                          <a:latin typeface="+mn-lt"/>
                        </a:rPr>
                        <a:t>area/nearby/Grew up here/Long time resident/Always knew about it</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smtClean="0">
                          <a:solidFill>
                            <a:srgbClr val="000000"/>
                          </a:solidFill>
                          <a:effectLst/>
                          <a:latin typeface="Arial"/>
                        </a:rPr>
                        <a:t>35.7%</a:t>
                      </a:r>
                      <a:endParaRPr lang="en-US" sz="1100" b="0" i="0" u="none" strike="noStrike" dirty="0">
                        <a:solidFill>
                          <a:srgbClr val="000000"/>
                        </a:solidFill>
                        <a:effectLst/>
                        <a:latin typeface="Arial"/>
                      </a:endParaRP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Drive/Pass </a:t>
                      </a:r>
                      <a:r>
                        <a:rPr lang="en-US" sz="1100" b="1" i="0" u="none" strike="noStrike" dirty="0" smtClean="0">
                          <a:solidFill>
                            <a:srgbClr val="000000"/>
                          </a:solidFill>
                          <a:effectLst/>
                          <a:latin typeface="Arial"/>
                        </a:rPr>
                        <a:t>by/Signs</a:t>
                      </a:r>
                      <a:endParaRPr lang="en-US" sz="1100" b="1" i="0" u="none" strike="noStrike" dirty="0">
                        <a:solidFill>
                          <a:srgbClr val="000000"/>
                        </a:solidFill>
                        <a:effectLst/>
                        <a:latin typeface="Arial"/>
                      </a:endParaRP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smtClean="0">
                          <a:solidFill>
                            <a:srgbClr val="000000"/>
                          </a:solidFill>
                          <a:effectLst/>
                          <a:latin typeface="Arial"/>
                        </a:rPr>
                        <a:t>10.6%</a:t>
                      </a:r>
                      <a:endParaRPr lang="en-US" sz="1100" b="0" i="0" u="none" strike="noStrike" dirty="0">
                        <a:solidFill>
                          <a:srgbClr val="000000"/>
                        </a:solidFill>
                        <a:effectLst/>
                        <a:latin typeface="Arial"/>
                      </a:endParaRP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Word of Mouth</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9.3%</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Mailers/Brochures/Catalogues</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9.1%</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High School</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3.1%</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n-lt"/>
                        </a:rPr>
                        <a:t>Farmer's Market</a:t>
                      </a:r>
                      <a:r>
                        <a:rPr lang="en-US" sz="1100" b="1" i="0" u="none" strike="noStrike" dirty="0" smtClean="0">
                          <a:solidFill>
                            <a:srgbClr val="000000"/>
                          </a:solidFill>
                          <a:effectLst/>
                          <a:latin typeface="Arial"/>
                        </a:rPr>
                        <a:t>/Events </a:t>
                      </a:r>
                      <a:r>
                        <a:rPr lang="en-US" sz="1100" b="1" i="0" u="none" strike="noStrike" dirty="0">
                          <a:solidFill>
                            <a:srgbClr val="000000"/>
                          </a:solidFill>
                          <a:effectLst/>
                          <a:latin typeface="Arial"/>
                        </a:rPr>
                        <a:t>(Concerts/Sports/Performing Arts)</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smtClean="0">
                          <a:solidFill>
                            <a:srgbClr val="000000"/>
                          </a:solidFill>
                          <a:effectLst/>
                          <a:latin typeface="Arial"/>
                        </a:rPr>
                        <a:t>4.9%</a:t>
                      </a:r>
                      <a:endParaRPr lang="en-US" sz="1100" b="0" i="0" u="none" strike="noStrike" dirty="0">
                        <a:solidFill>
                          <a:srgbClr val="000000"/>
                        </a:solidFill>
                        <a:effectLst/>
                        <a:latin typeface="Arial"/>
                      </a:endParaRP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TV</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2.0%</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Researching colleges</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1.8%</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Internet/website</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1.4%</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Other</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smtClean="0">
                          <a:solidFill>
                            <a:srgbClr val="000000"/>
                          </a:solidFill>
                          <a:effectLst/>
                          <a:latin typeface="Arial"/>
                        </a:rPr>
                        <a:t>5.4%</a:t>
                      </a:r>
                      <a:endParaRPr lang="en-US" sz="1100" b="0" i="0" u="none" strike="noStrike" dirty="0">
                        <a:solidFill>
                          <a:srgbClr val="000000"/>
                        </a:solidFill>
                        <a:effectLst/>
                        <a:latin typeface="Arial"/>
                      </a:endParaRP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21">
                <a:tc>
                  <a:txBody>
                    <a:bodyPr/>
                    <a:lstStyle/>
                    <a:p>
                      <a:pPr algn="l" fontAlgn="ctr"/>
                      <a:r>
                        <a:rPr lang="en-US" sz="1100" b="1" i="0" u="none" strike="noStrike" dirty="0">
                          <a:solidFill>
                            <a:srgbClr val="000000"/>
                          </a:solidFill>
                          <a:effectLst/>
                          <a:latin typeface="Arial"/>
                        </a:rPr>
                        <a:t>DK/NA/Refused</a:t>
                      </a:r>
                    </a:p>
                  </a:txBody>
                  <a:tcPr marL="11979" marR="11979" marT="1197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0" i="0" u="none" strike="noStrike" dirty="0">
                          <a:solidFill>
                            <a:srgbClr val="000000"/>
                          </a:solidFill>
                          <a:effectLst/>
                          <a:latin typeface="Arial"/>
                        </a:rPr>
                        <a:t>4.8%</a:t>
                      </a:r>
                    </a:p>
                  </a:txBody>
                  <a:tcPr marL="11979" marR="11979" marT="119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Respondents who were aware of one of the three campuses were asked how they became aware of the named campus.  The table below shows the collapsed responses for all three campuses.  As the table shows, 44 percent of the respondents indicated they, a family member or friend(s) had took or taught classes, followed by living in the area.</a:t>
            </a:r>
            <a:endParaRPr lang="en-US" sz="1400" b="0" dirty="0">
              <a:solidFill>
                <a:schemeClr val="bg1"/>
              </a:solidFill>
            </a:endParaRPr>
          </a:p>
        </p:txBody>
      </p:sp>
    </p:spTree>
    <p:extLst>
      <p:ext uri="{BB962C8B-B14F-4D97-AF65-F5344CB8AC3E}">
        <p14:creationId xmlns:p14="http://schemas.microsoft.com/office/powerpoint/2010/main" val="1221066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Q3. Satisfaction with Quality of Education</a:t>
            </a:r>
            <a:br>
              <a:rPr lang="en-US" sz="2400" b="0" dirty="0" smtClean="0"/>
            </a:br>
            <a:r>
              <a:rPr lang="en-US" sz="1800" b="0" dirty="0" smtClean="0"/>
              <a:t>Individual Campus Satisfaction Among Those with An Opinion</a:t>
            </a:r>
            <a:br>
              <a:rPr lang="en-US" sz="1800" b="0" dirty="0" smtClean="0"/>
            </a:br>
            <a:r>
              <a:rPr lang="en-US" sz="1800" b="0" dirty="0" smtClean="0"/>
              <a:t>n=702</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3648270007"/>
              </p:ext>
            </p:extLst>
          </p:nvPr>
        </p:nvGraphicFramePr>
        <p:xfrm>
          <a:off x="834770" y="2081049"/>
          <a:ext cx="7474460" cy="5341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1689487943"/>
              </p:ext>
            </p:extLst>
          </p:nvPr>
        </p:nvGraphicFramePr>
        <p:xfrm>
          <a:off x="1281737" y="210907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6"/>
          <p:cNvSpPr txBox="1">
            <a:spLocks noChangeArrowheads="1"/>
          </p:cNvSpPr>
          <p:nvPr/>
        </p:nvSpPr>
        <p:spPr bwMode="auto">
          <a:xfrm>
            <a:off x="118872" y="1239043"/>
            <a:ext cx="8906256" cy="523220"/>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All three Colleges garnered very high levels of satisfaction.  Specifically, Skyline rated 94 percent satisfied, CSM rated 94 percent satisfied, and Canada registered 92 percent satisfied.  </a:t>
            </a:r>
            <a:endParaRPr lang="en-US" sz="1400" b="0" dirty="0">
              <a:solidFill>
                <a:schemeClr val="bg1"/>
              </a:solidFill>
            </a:endParaRPr>
          </a:p>
        </p:txBody>
      </p:sp>
      <p:cxnSp>
        <p:nvCxnSpPr>
          <p:cNvPr id="11" name="Straight Connector 10"/>
          <p:cNvCxnSpPr/>
          <p:nvPr/>
        </p:nvCxnSpPr>
        <p:spPr bwMode="auto">
          <a:xfrm>
            <a:off x="2508152" y="3828288"/>
            <a:ext cx="32918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2" name="TextBox 11"/>
          <p:cNvSpPr txBox="1"/>
          <p:nvPr/>
        </p:nvSpPr>
        <p:spPr>
          <a:xfrm>
            <a:off x="2438400" y="4389120"/>
            <a:ext cx="1121664" cy="523220"/>
          </a:xfrm>
          <a:prstGeom prst="rect">
            <a:avLst/>
          </a:prstGeom>
          <a:noFill/>
        </p:spPr>
        <p:txBody>
          <a:bodyPr wrap="square" rtlCol="0">
            <a:spAutoFit/>
          </a:bodyPr>
          <a:lstStyle/>
          <a:p>
            <a:pPr algn="ctr"/>
            <a:r>
              <a:rPr lang="en-US" sz="1400" dirty="0" smtClean="0"/>
              <a:t>Very Satisfied</a:t>
            </a:r>
            <a:endParaRPr lang="en-US" sz="1400" dirty="0"/>
          </a:p>
        </p:txBody>
      </p:sp>
      <p:cxnSp>
        <p:nvCxnSpPr>
          <p:cNvPr id="14" name="Straight Connector 13"/>
          <p:cNvCxnSpPr/>
          <p:nvPr/>
        </p:nvCxnSpPr>
        <p:spPr bwMode="auto">
          <a:xfrm>
            <a:off x="2867816" y="3749040"/>
            <a:ext cx="32918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248464" y="3828288"/>
            <a:ext cx="32918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7" name="TextBox 16"/>
          <p:cNvSpPr txBox="1"/>
          <p:nvPr/>
        </p:nvSpPr>
        <p:spPr>
          <a:xfrm>
            <a:off x="2487168" y="2822669"/>
            <a:ext cx="1121664" cy="523220"/>
          </a:xfrm>
          <a:prstGeom prst="rect">
            <a:avLst/>
          </a:prstGeom>
          <a:noFill/>
        </p:spPr>
        <p:txBody>
          <a:bodyPr wrap="square" rtlCol="0">
            <a:spAutoFit/>
          </a:bodyPr>
          <a:lstStyle/>
          <a:p>
            <a:pPr algn="ctr"/>
            <a:r>
              <a:rPr lang="en-US" sz="1400" dirty="0" smtClean="0"/>
              <a:t>Somewhat Satisfied</a:t>
            </a:r>
            <a:endParaRPr lang="en-US" sz="1400" dirty="0"/>
          </a:p>
        </p:txBody>
      </p:sp>
      <p:sp>
        <p:nvSpPr>
          <p:cNvPr id="3" name="Rectangle 2"/>
          <p:cNvSpPr/>
          <p:nvPr/>
        </p:nvSpPr>
        <p:spPr>
          <a:xfrm>
            <a:off x="135063" y="6374420"/>
            <a:ext cx="7693387" cy="369332"/>
          </a:xfrm>
          <a:prstGeom prst="rect">
            <a:avLst/>
          </a:prstGeom>
        </p:spPr>
        <p:txBody>
          <a:bodyPr wrap="square">
            <a:spAutoFit/>
          </a:bodyPr>
          <a:lstStyle/>
          <a:p>
            <a:r>
              <a:rPr lang="en-US" sz="900" b="0" dirty="0" smtClean="0">
                <a:solidFill>
                  <a:schemeClr val="tx2"/>
                </a:solidFill>
              </a:rPr>
              <a:t>Note</a:t>
            </a:r>
            <a:r>
              <a:rPr lang="en-US" sz="900" b="0" dirty="0">
                <a:solidFill>
                  <a:schemeClr val="tx2"/>
                </a:solidFill>
              </a:rPr>
              <a:t>:  Each college was </a:t>
            </a:r>
            <a:r>
              <a:rPr lang="en-US" sz="900" b="0" dirty="0" smtClean="0">
                <a:solidFill>
                  <a:schemeClr val="tx2"/>
                </a:solidFill>
              </a:rPr>
              <a:t>questioned separately, </a:t>
            </a:r>
            <a:r>
              <a:rPr lang="en-US" sz="900" b="0" dirty="0">
                <a:solidFill>
                  <a:schemeClr val="tx2"/>
                </a:solidFill>
              </a:rPr>
              <a:t>so the frequencies shown in the chart legend reflect those with an </a:t>
            </a:r>
            <a:r>
              <a:rPr lang="en-US" sz="900" b="0" dirty="0" smtClean="0">
                <a:solidFill>
                  <a:schemeClr val="tx2"/>
                </a:solidFill>
              </a:rPr>
              <a:t>opinion for each College.  </a:t>
            </a:r>
            <a:r>
              <a:rPr lang="en-US" sz="900" b="0" dirty="0">
                <a:solidFill>
                  <a:schemeClr val="tx2"/>
                </a:solidFill>
              </a:rPr>
              <a:t>Hence, those without an opinion </a:t>
            </a:r>
            <a:r>
              <a:rPr lang="en-US" sz="900" b="0" dirty="0" smtClean="0">
                <a:solidFill>
                  <a:schemeClr val="tx2"/>
                </a:solidFill>
              </a:rPr>
              <a:t>are calculated as 471 </a:t>
            </a:r>
            <a:r>
              <a:rPr lang="en-US" sz="900" b="0" dirty="0">
                <a:solidFill>
                  <a:schemeClr val="tx2"/>
                </a:solidFill>
              </a:rPr>
              <a:t>for Canada, 363 for CSM, and 469 for Skyline</a:t>
            </a:r>
            <a:r>
              <a:rPr lang="en-US" sz="900" b="0" dirty="0" smtClean="0">
                <a:solidFill>
                  <a:schemeClr val="tx2"/>
                </a:solidFill>
              </a:rPr>
              <a:t>.</a:t>
            </a:r>
            <a:endParaRPr lang="en-US" sz="900" dirty="0">
              <a:solidFill>
                <a:schemeClr val="tx2"/>
              </a:solidFill>
            </a:endParaRPr>
          </a:p>
        </p:txBody>
      </p:sp>
    </p:spTree>
    <p:extLst>
      <p:ext uri="{BB962C8B-B14F-4D97-AF65-F5344CB8AC3E}">
        <p14:creationId xmlns:p14="http://schemas.microsoft.com/office/powerpoint/2010/main" val="55076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Q3. Reason for Satisfaction/Dissatisfaction (n=445)</a:t>
            </a:r>
            <a:endParaRPr lang="en-US" sz="2400" b="0" dirty="0"/>
          </a:p>
        </p:txBody>
      </p:sp>
      <p:graphicFrame>
        <p:nvGraphicFramePr>
          <p:cNvPr id="4" name="Table 3"/>
          <p:cNvGraphicFramePr>
            <a:graphicFrameLocks noGrp="1"/>
          </p:cNvGraphicFramePr>
          <p:nvPr>
            <p:extLst>
              <p:ext uri="{D42A27DB-BD31-4B8C-83A1-F6EECF244321}">
                <p14:modId xmlns:p14="http://schemas.microsoft.com/office/powerpoint/2010/main" val="13636514"/>
              </p:ext>
            </p:extLst>
          </p:nvPr>
        </p:nvGraphicFramePr>
        <p:xfrm>
          <a:off x="533400" y="2659895"/>
          <a:ext cx="3810000" cy="3874255"/>
        </p:xfrm>
        <a:graphic>
          <a:graphicData uri="http://schemas.openxmlformats.org/drawingml/2006/table">
            <a:tbl>
              <a:tblPr/>
              <a:tblGrid>
                <a:gridCol w="2951408"/>
                <a:gridCol w="858592"/>
              </a:tblGrid>
              <a:tr h="20753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Arial"/>
                        </a:rPr>
                        <a:t>Good/variety</a:t>
                      </a:r>
                      <a:r>
                        <a:rPr lang="en-US" sz="1100" b="1" i="0" u="none" strike="noStrike" baseline="0" dirty="0" smtClean="0">
                          <a:solidFill>
                            <a:srgbClr val="000000"/>
                          </a:solidFill>
                          <a:effectLst/>
                          <a:latin typeface="Arial"/>
                        </a:rPr>
                        <a:t> </a:t>
                      </a:r>
                      <a:r>
                        <a:rPr lang="en-US" sz="1100" b="1" i="0" u="none" strike="noStrike" dirty="0" smtClean="0">
                          <a:solidFill>
                            <a:srgbClr val="000000"/>
                          </a:solidFill>
                          <a:effectLst/>
                          <a:latin typeface="Arial"/>
                        </a:rPr>
                        <a:t>of </a:t>
                      </a:r>
                      <a:r>
                        <a:rPr lang="en-US" sz="1100" b="1" i="0" u="none" strike="noStrike" dirty="0" smtClean="0">
                          <a:solidFill>
                            <a:srgbClr val="000000"/>
                          </a:solidFill>
                          <a:effectLst/>
                          <a:latin typeface="+mn-lt"/>
                        </a:rPr>
                        <a:t>classes/Good/variety of programs/curriculum</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29.4</a:t>
                      </a:r>
                      <a:r>
                        <a:rPr lang="en-US" sz="1100" b="1" i="0" u="none" strike="noStrike" dirty="0">
                          <a:solidFill>
                            <a:srgbClr val="000000"/>
                          </a:solidFill>
                          <a:effectLst/>
                          <a:latin typeface="Arial"/>
                        </a:rPr>
                        <a:t>%</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I/friends attend(</a:t>
                      </a:r>
                      <a:r>
                        <a:rPr lang="en-US" sz="1100" b="1" i="0" u="none" strike="noStrike" dirty="0" err="1">
                          <a:solidFill>
                            <a:srgbClr val="000000"/>
                          </a:solidFill>
                          <a:effectLst/>
                          <a:latin typeface="Arial"/>
                        </a:rPr>
                        <a:t>ed</a:t>
                      </a:r>
                      <a:r>
                        <a:rPr lang="en-US" sz="1100" b="1" i="0" u="none" strike="noStrike" dirty="0">
                          <a:solidFill>
                            <a:srgbClr val="000000"/>
                          </a:solidFill>
                          <a:effectLst/>
                          <a:latin typeface="Arial"/>
                        </a:rPr>
                        <a:t>)</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18.8%</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Quality teachers</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17.0%</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Word of mouth/reputation</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11.5%</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General Positive</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10.3%</a:t>
                      </a:r>
                      <a:endParaRPr lang="en-US" sz="1100" b="1" i="0" u="none" strike="noStrike" dirty="0">
                        <a:solidFill>
                          <a:srgbClr val="000000"/>
                        </a:solidFill>
                        <a:effectLst/>
                        <a:latin typeface="Arial"/>
                      </a:endParaRP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Quality education</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8.5%</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Good school</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8.3%</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n-lt"/>
                        </a:rPr>
                        <a:t>Location/convenient/Ability to get a job</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7.8%</a:t>
                      </a:r>
                      <a:endParaRPr lang="en-US" sz="1100" b="1" i="0" u="none" strike="noStrike" dirty="0">
                        <a:solidFill>
                          <a:srgbClr val="000000"/>
                        </a:solidFill>
                        <a:effectLst/>
                        <a:latin typeface="Arial"/>
                      </a:endParaRP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Nice facilities/campus</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7.1%</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Affordable</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4.1%</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Small school/classes</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3.1%</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Flexible scheduling</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3.0%</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Easy to transfer to 4yr college</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2.8%</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Counselors/services</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2.7%</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Meet community needs</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2.0%</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2yr Degree</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1.8%</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All education is good</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1.4%</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531">
                <a:tc>
                  <a:txBody>
                    <a:bodyPr/>
                    <a:lstStyle/>
                    <a:p>
                      <a:pPr algn="l" fontAlgn="ctr"/>
                      <a:r>
                        <a:rPr lang="en-US" sz="1100" b="1" i="0" u="none" strike="noStrike" dirty="0">
                          <a:solidFill>
                            <a:srgbClr val="000000"/>
                          </a:solidFill>
                          <a:effectLst/>
                          <a:latin typeface="Arial"/>
                        </a:rPr>
                        <a:t>Easy admissions</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1.1%</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63797832"/>
              </p:ext>
            </p:extLst>
          </p:nvPr>
        </p:nvGraphicFramePr>
        <p:xfrm>
          <a:off x="4640645" y="2671359"/>
          <a:ext cx="4077841" cy="2686044"/>
        </p:xfrm>
        <a:graphic>
          <a:graphicData uri="http://schemas.openxmlformats.org/drawingml/2006/table">
            <a:tbl>
              <a:tblPr/>
              <a:tblGrid>
                <a:gridCol w="3158892"/>
                <a:gridCol w="918949"/>
              </a:tblGrid>
              <a:tr h="223837">
                <a:tc>
                  <a:txBody>
                    <a:bodyPr/>
                    <a:lstStyle/>
                    <a:p>
                      <a:pPr algn="l" fontAlgn="ctr"/>
                      <a:r>
                        <a:rPr lang="en-US" sz="1100" b="1" i="0" u="none" strike="noStrike" dirty="0">
                          <a:solidFill>
                            <a:srgbClr val="000000"/>
                          </a:solidFill>
                          <a:effectLst/>
                          <a:latin typeface="Arial"/>
                        </a:rPr>
                        <a:t>General Negative</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3.2%</a:t>
                      </a:r>
                      <a:endParaRPr lang="en-US" sz="1100" b="1" i="0" u="none" strike="noStrike" dirty="0">
                        <a:solidFill>
                          <a:srgbClr val="000000"/>
                        </a:solidFill>
                        <a:effectLst/>
                        <a:latin typeface="Arial"/>
                      </a:endParaRP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Arial"/>
                        </a:rPr>
                        <a:t>Lack </a:t>
                      </a:r>
                      <a:r>
                        <a:rPr lang="en-US" sz="1100" b="1" i="0" u="none" strike="noStrike" dirty="0" smtClean="0">
                          <a:solidFill>
                            <a:srgbClr val="000000"/>
                          </a:solidFill>
                          <a:effectLst/>
                          <a:latin typeface="Arial"/>
                        </a:rPr>
                        <a:t>of</a:t>
                      </a:r>
                      <a:r>
                        <a:rPr lang="en-US" sz="1100" b="1" i="0" u="none" strike="noStrike" baseline="0" dirty="0" smtClean="0">
                          <a:solidFill>
                            <a:srgbClr val="000000"/>
                          </a:solidFill>
                          <a:effectLst/>
                          <a:latin typeface="Arial"/>
                        </a:rPr>
                        <a:t> </a:t>
                      </a:r>
                      <a:r>
                        <a:rPr lang="en-US" sz="1100" b="1" i="0" u="none" strike="noStrike" dirty="0" smtClean="0">
                          <a:solidFill>
                            <a:srgbClr val="000000"/>
                          </a:solidFill>
                          <a:effectLst/>
                          <a:latin typeface="+mn-lt"/>
                        </a:rPr>
                        <a:t>classes</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2.7%</a:t>
                      </a:r>
                      <a:endParaRPr lang="en-US" sz="1100" b="1" i="0" u="none" strike="noStrike" dirty="0">
                        <a:solidFill>
                          <a:srgbClr val="000000"/>
                        </a:solidFill>
                        <a:effectLst/>
                        <a:latin typeface="Arial"/>
                      </a:endParaRP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smtClean="0">
                          <a:solidFill>
                            <a:srgbClr val="000000"/>
                          </a:solidFill>
                          <a:effectLst/>
                          <a:latin typeface="Arial"/>
                        </a:rPr>
                        <a:t>Poor classes</a:t>
                      </a:r>
                      <a:endParaRPr lang="en-US" sz="1100" b="1" i="0" u="none" strike="noStrike" dirty="0">
                        <a:solidFill>
                          <a:srgbClr val="000000"/>
                        </a:solidFill>
                        <a:effectLst/>
                        <a:latin typeface="Arial"/>
                      </a:endParaRP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2.7%</a:t>
                      </a:r>
                      <a:endParaRPr lang="en-US" sz="1100" b="1" i="0" u="none" strike="noStrike" dirty="0">
                        <a:solidFill>
                          <a:srgbClr val="000000"/>
                        </a:solidFill>
                        <a:effectLst/>
                        <a:latin typeface="Arial"/>
                      </a:endParaRP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a:solidFill>
                            <a:srgbClr val="000000"/>
                          </a:solidFill>
                          <a:effectLst/>
                          <a:latin typeface="Arial"/>
                        </a:rPr>
                        <a:t>Cost/mismanagement of funds</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2.3%</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a:solidFill>
                            <a:srgbClr val="000000"/>
                          </a:solidFill>
                          <a:effectLst/>
                          <a:latin typeface="Arial"/>
                        </a:rPr>
                        <a:t>Bad teachers</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2.1%</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a:solidFill>
                            <a:srgbClr val="000000"/>
                          </a:solidFill>
                          <a:effectLst/>
                          <a:latin typeface="Arial"/>
                        </a:rPr>
                        <a:t>Crowded/Too big</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1.0%</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smtClean="0">
                          <a:solidFill>
                            <a:srgbClr val="000000"/>
                          </a:solidFill>
                          <a:effectLst/>
                          <a:latin typeface="+mn-lt"/>
                        </a:rPr>
                        <a:t>Poor programs/curriculum</a:t>
                      </a:r>
                      <a:endParaRPr lang="en-US" sz="1100" b="1" i="0" u="none" strike="noStrike" dirty="0">
                        <a:solidFill>
                          <a:srgbClr val="000000"/>
                        </a:solidFill>
                        <a:effectLst/>
                        <a:latin typeface="Arial"/>
                      </a:endParaRP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smtClean="0">
                          <a:solidFill>
                            <a:srgbClr val="000000"/>
                          </a:solidFill>
                          <a:effectLst/>
                          <a:latin typeface="Arial"/>
                        </a:rPr>
                        <a:t>0.4%</a:t>
                      </a:r>
                      <a:endParaRPr lang="en-US" sz="1100" b="1" i="0" u="none" strike="noStrike" dirty="0">
                        <a:solidFill>
                          <a:srgbClr val="000000"/>
                        </a:solidFill>
                        <a:effectLst/>
                        <a:latin typeface="Arial"/>
                      </a:endParaRP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endParaRPr lang="en-US" sz="1100" b="1" i="0" u="none" strike="noStrike" dirty="0">
                        <a:solidFill>
                          <a:schemeClr val="tx1">
                            <a:lumMod val="10000"/>
                          </a:schemeClr>
                        </a:solidFill>
                        <a:effectLst/>
                        <a:latin typeface="Arial"/>
                      </a:endParaRPr>
                    </a:p>
                  </a:txBody>
                  <a:tcPr marL="10948" marR="10948" marT="10948"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1" i="0" u="none" strike="noStrike" dirty="0">
                        <a:solidFill>
                          <a:schemeClr val="tx1">
                            <a:lumMod val="10000"/>
                          </a:schemeClr>
                        </a:solidFill>
                        <a:effectLst/>
                        <a:latin typeface="Arial"/>
                      </a:endParaRPr>
                    </a:p>
                  </a:txBody>
                  <a:tcPr marL="10948" marR="10948" marT="1094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37">
                <a:tc>
                  <a:txBody>
                    <a:bodyPr/>
                    <a:lstStyle/>
                    <a:p>
                      <a:pPr algn="l" fontAlgn="ctr"/>
                      <a:endParaRPr lang="en-US" sz="1100" b="1" i="0" u="none" strike="noStrike" dirty="0">
                        <a:solidFill>
                          <a:schemeClr val="tx1">
                            <a:lumMod val="10000"/>
                          </a:schemeClr>
                        </a:solidFill>
                        <a:effectLst/>
                        <a:latin typeface="Arial"/>
                      </a:endParaRPr>
                    </a:p>
                  </a:txBody>
                  <a:tcPr marL="10948" marR="10948" marT="10948"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1" i="0" u="none" strike="noStrike" dirty="0">
                        <a:solidFill>
                          <a:schemeClr val="tx1">
                            <a:lumMod val="10000"/>
                          </a:schemeClr>
                        </a:solidFill>
                        <a:effectLst/>
                        <a:latin typeface="Arial"/>
                      </a:endParaRPr>
                    </a:p>
                  </a:txBody>
                  <a:tcPr marL="10948" marR="10948" marT="1094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37">
                <a:tc>
                  <a:txBody>
                    <a:bodyPr/>
                    <a:lstStyle/>
                    <a:p>
                      <a:pPr algn="l" fontAlgn="ctr"/>
                      <a:r>
                        <a:rPr lang="en-US" sz="1100" b="1" i="0" u="none" strike="noStrike" dirty="0">
                          <a:solidFill>
                            <a:schemeClr val="tx1">
                              <a:lumMod val="10000"/>
                            </a:schemeClr>
                          </a:solidFill>
                          <a:effectLst/>
                          <a:latin typeface="Arial"/>
                        </a:rPr>
                        <a:t>Other</a:t>
                      </a:r>
                    </a:p>
                  </a:txBody>
                  <a:tcPr marL="10948" marR="10948" marT="10948" marB="0" anchor="ctr">
                    <a:lnL>
                      <a:noFill/>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chemeClr val="tx1">
                              <a:lumMod val="10000"/>
                            </a:schemeClr>
                          </a:solidFill>
                          <a:effectLst/>
                          <a:latin typeface="Arial"/>
                        </a:rPr>
                        <a:t>4.0%</a:t>
                      </a:r>
                    </a:p>
                  </a:txBody>
                  <a:tcPr marL="10948" marR="10948" marT="109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a:solidFill>
                            <a:srgbClr val="000000"/>
                          </a:solidFill>
                          <a:effectLst/>
                          <a:latin typeface="Arial"/>
                        </a:rPr>
                        <a:t>No/none/nothing</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baseline="0" dirty="0">
                          <a:solidFill>
                            <a:srgbClr val="000000"/>
                          </a:solidFill>
                          <a:effectLst/>
                          <a:latin typeface="Arial"/>
                        </a:rPr>
                        <a:t>1.3</a:t>
                      </a:r>
                      <a:r>
                        <a:rPr lang="en-US" sz="1100" b="1" i="0" u="none" strike="noStrike" dirty="0">
                          <a:solidFill>
                            <a:srgbClr val="000000"/>
                          </a:solidFill>
                          <a:effectLst/>
                          <a:latin typeface="Arial"/>
                        </a:rPr>
                        <a:t>%</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3837">
                <a:tc>
                  <a:txBody>
                    <a:bodyPr/>
                    <a:lstStyle/>
                    <a:p>
                      <a:pPr algn="l" fontAlgn="ctr"/>
                      <a:r>
                        <a:rPr lang="en-US" sz="1100" b="1" i="0" u="none" strike="noStrike" dirty="0">
                          <a:solidFill>
                            <a:srgbClr val="000000"/>
                          </a:solidFill>
                          <a:effectLst/>
                          <a:latin typeface="Arial"/>
                        </a:rPr>
                        <a:t>DK/NA/Refused</a:t>
                      </a:r>
                    </a:p>
                  </a:txBody>
                  <a:tcPr marL="11081" marR="11081" marT="110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100" b="1" i="0" u="none" strike="noStrike" dirty="0">
                          <a:solidFill>
                            <a:srgbClr val="000000"/>
                          </a:solidFill>
                          <a:effectLst/>
                          <a:latin typeface="Arial"/>
                        </a:rPr>
                        <a:t>11.5%</a:t>
                      </a:r>
                    </a:p>
                  </a:txBody>
                  <a:tcPr marL="11081" marR="11081" marT="110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8"/>
          <p:cNvSpPr/>
          <p:nvPr/>
        </p:nvSpPr>
        <p:spPr>
          <a:xfrm>
            <a:off x="447675" y="2244285"/>
            <a:ext cx="2172390" cy="369332"/>
          </a:xfrm>
          <a:prstGeom prst="rect">
            <a:avLst/>
          </a:prstGeom>
        </p:spPr>
        <p:txBody>
          <a:bodyPr wrap="none">
            <a:spAutoFit/>
          </a:bodyPr>
          <a:lstStyle/>
          <a:p>
            <a:r>
              <a:rPr lang="en-US" sz="1800" b="0" dirty="0" smtClean="0"/>
              <a:t>Positive Comments</a:t>
            </a:r>
            <a:endParaRPr lang="en-US" sz="1800" dirty="0"/>
          </a:p>
        </p:txBody>
      </p:sp>
      <p:sp>
        <p:nvSpPr>
          <p:cNvPr id="10" name="Rectangle 9"/>
          <p:cNvSpPr/>
          <p:nvPr/>
        </p:nvSpPr>
        <p:spPr>
          <a:xfrm>
            <a:off x="4571192" y="2244285"/>
            <a:ext cx="2274982" cy="369332"/>
          </a:xfrm>
          <a:prstGeom prst="rect">
            <a:avLst/>
          </a:prstGeom>
        </p:spPr>
        <p:txBody>
          <a:bodyPr wrap="none">
            <a:spAutoFit/>
          </a:bodyPr>
          <a:lstStyle/>
          <a:p>
            <a:r>
              <a:rPr lang="en-US" sz="1800" b="0" dirty="0" smtClean="0"/>
              <a:t>Negative Comments</a:t>
            </a:r>
            <a:endParaRPr lang="en-US" sz="1800" dirty="0"/>
          </a:p>
        </p:txBody>
      </p:sp>
      <p:sp>
        <p:nvSpPr>
          <p:cNvPr id="11" name="Text Box 16"/>
          <p:cNvSpPr txBox="1">
            <a:spLocks noChangeArrowheads="1"/>
          </p:cNvSpPr>
          <p:nvPr/>
        </p:nvSpPr>
        <p:spPr bwMode="auto">
          <a:xfrm>
            <a:off x="118872" y="1239043"/>
            <a:ext cx="8906256" cy="738664"/>
          </a:xfrm>
          <a:prstGeom prst="rect">
            <a:avLst/>
          </a:prstGeom>
          <a:solidFill>
            <a:srgbClr val="F4F4E6"/>
          </a:solidFill>
          <a:ln w="12700">
            <a:solidFill>
              <a:schemeClr val="tx1"/>
            </a:solidFill>
            <a:miter lim="800000"/>
            <a:headEnd/>
            <a:tailEnd/>
          </a:ln>
          <a:effectLst/>
        </p:spPr>
        <p:txBody>
          <a:bodyPr wrap="square">
            <a:spAutoFit/>
          </a:bodyPr>
          <a:lstStyle/>
          <a:p>
            <a:pPr eaLnBrk="0" hangingPunct="0"/>
            <a:r>
              <a:rPr lang="en-US" sz="1400" b="0" dirty="0" smtClean="0">
                <a:solidFill>
                  <a:schemeClr val="bg1"/>
                </a:solidFill>
              </a:rPr>
              <a:t>Respondents that were satisfied or dissatisfied were asked the reason for their opinion.  The tables below show the coded, combined and collapsed responses.  Nearly 30 percent of the respondents indicated the reason for their satisfaction was the classes and programs.</a:t>
            </a:r>
            <a:endParaRPr lang="en-US" sz="1400" b="0" dirty="0">
              <a:solidFill>
                <a:schemeClr val="bg1"/>
              </a:solidFill>
            </a:endParaRPr>
          </a:p>
        </p:txBody>
      </p:sp>
    </p:spTree>
    <p:extLst>
      <p:ext uri="{BB962C8B-B14F-4D97-AF65-F5344CB8AC3E}">
        <p14:creationId xmlns:p14="http://schemas.microsoft.com/office/powerpoint/2010/main" val="1346436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smtClean="0"/>
              <a:t>Q4. Local Colleges Attended</a:t>
            </a:r>
            <a:br>
              <a:rPr lang="en-US" sz="2400" b="0" dirty="0" smtClean="0"/>
            </a:br>
            <a:r>
              <a:rPr lang="en-US" sz="2000" b="0" dirty="0" smtClean="0"/>
              <a:t>(n=702)</a:t>
            </a:r>
          </a:p>
        </p:txBody>
      </p:sp>
      <p:sp>
        <p:nvSpPr>
          <p:cNvPr id="8" name="Text Box 16"/>
          <p:cNvSpPr txBox="1">
            <a:spLocks noChangeArrowheads="1"/>
          </p:cNvSpPr>
          <p:nvPr/>
        </p:nvSpPr>
        <p:spPr bwMode="auto">
          <a:xfrm>
            <a:off x="118872" y="1239043"/>
            <a:ext cx="8906256" cy="954107"/>
          </a:xfrm>
          <a:prstGeom prst="rect">
            <a:avLst/>
          </a:prstGeom>
          <a:solidFill>
            <a:srgbClr val="F4F4E6"/>
          </a:solidFill>
          <a:ln w="12700">
            <a:solidFill>
              <a:schemeClr val="tx1"/>
            </a:solidFill>
            <a:miter lim="800000"/>
            <a:headEnd/>
            <a:tailEnd/>
          </a:ln>
          <a:effectLst/>
        </p:spPr>
        <p:txBody>
          <a:bodyPr wrap="square">
            <a:spAutoFit/>
          </a:bodyPr>
          <a:lstStyle/>
          <a:p>
            <a:r>
              <a:rPr lang="en-US" sz="1400" b="0" dirty="0" smtClean="0">
                <a:solidFill>
                  <a:schemeClr val="bg1"/>
                </a:solidFill>
              </a:rPr>
              <a:t>When asked to list which if any of the three local Colleges in the District they or a member of their household had attended, in a multiple response format, 36% indicated that they or a member of their family had attended CSM, 22% indicated Skyline College and 19% indicated Canada College.  Because this was a multiple response question, the percentages cannot be summed.</a:t>
            </a:r>
            <a:endParaRPr lang="en-US" sz="1400" b="0" dirty="0">
              <a:solidFill>
                <a:schemeClr val="bg1"/>
              </a:solidFill>
            </a:endParaRPr>
          </a:p>
        </p:txBody>
      </p:sp>
      <p:graphicFrame>
        <p:nvGraphicFramePr>
          <p:cNvPr id="9" name="Chart 8"/>
          <p:cNvGraphicFramePr/>
          <p:nvPr>
            <p:extLst>
              <p:ext uri="{D42A27DB-BD31-4B8C-83A1-F6EECF244321}">
                <p14:modId xmlns:p14="http://schemas.microsoft.com/office/powerpoint/2010/main" val="2630994889"/>
              </p:ext>
            </p:extLst>
          </p:nvPr>
        </p:nvGraphicFramePr>
        <p:xfrm>
          <a:off x="118872" y="2700083"/>
          <a:ext cx="8906256" cy="3507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48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666666"/>
      </a:dk1>
      <a:lt1>
        <a:srgbClr val="F4F4E6"/>
      </a:lt1>
      <a:dk2>
        <a:srgbClr val="354F74"/>
      </a:dk2>
      <a:lt2>
        <a:srgbClr val="FFE87C"/>
      </a:lt2>
      <a:accent1>
        <a:srgbClr val="AFB686"/>
      </a:accent1>
      <a:accent2>
        <a:srgbClr val="700017"/>
      </a:accent2>
      <a:accent3>
        <a:srgbClr val="AEB2BC"/>
      </a:accent3>
      <a:accent4>
        <a:srgbClr val="D0D0C4"/>
      </a:accent4>
      <a:accent5>
        <a:srgbClr val="D4D7C3"/>
      </a:accent5>
      <a:accent6>
        <a:srgbClr val="650014"/>
      </a:accent6>
      <a:hlink>
        <a:srgbClr val="AFB686"/>
      </a:hlink>
      <a:folHlink>
        <a:srgbClr val="15664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666666"/>
        </a:dk1>
        <a:lt1>
          <a:srgbClr val="F4F4E6"/>
        </a:lt1>
        <a:dk2>
          <a:srgbClr val="354F74"/>
        </a:dk2>
        <a:lt2>
          <a:srgbClr val="FFE87C"/>
        </a:lt2>
        <a:accent1>
          <a:srgbClr val="AFB686"/>
        </a:accent1>
        <a:accent2>
          <a:srgbClr val="700017"/>
        </a:accent2>
        <a:accent3>
          <a:srgbClr val="AEB2BC"/>
        </a:accent3>
        <a:accent4>
          <a:srgbClr val="D0D0C4"/>
        </a:accent4>
        <a:accent5>
          <a:srgbClr val="D4D7C3"/>
        </a:accent5>
        <a:accent6>
          <a:srgbClr val="650014"/>
        </a:accent6>
        <a:hlink>
          <a:srgbClr val="AFB686"/>
        </a:hlink>
        <a:folHlink>
          <a:srgbClr val="15664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80677</TotalTime>
  <Words>3610</Words>
  <Application>Microsoft Office PowerPoint</Application>
  <PresentationFormat>On-screen Show (4:3)</PresentationFormat>
  <Paragraphs>438</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Times</vt:lpstr>
      <vt:lpstr>Calibri</vt:lpstr>
      <vt:lpstr>Wingdings</vt:lpstr>
      <vt:lpstr>Helvetica</vt:lpstr>
      <vt:lpstr>Times New Roman</vt:lpstr>
      <vt:lpstr>Blank Presentation</vt:lpstr>
      <vt:lpstr> San Mateo County Community College:  2013 Needs Assessment Survey    Spring 2013 </vt:lpstr>
      <vt:lpstr>Overview and Research Objectives</vt:lpstr>
      <vt:lpstr>Methodology Overview</vt:lpstr>
      <vt:lpstr>Q1. Unaided Recall of Local Community Colleges (n=702)</vt:lpstr>
      <vt:lpstr>Q1. Unaided Recall of Local Community Colleges (n=702) Regional Comparisons </vt:lpstr>
      <vt:lpstr>Q2. Reasons for Awareness of All Three Campuses (n=593)</vt:lpstr>
      <vt:lpstr>Q3. Satisfaction with Quality of Education Individual Campus Satisfaction Among Those with An Opinion n=702</vt:lpstr>
      <vt:lpstr>Q3. Reason for Satisfaction/Dissatisfaction (n=445)</vt:lpstr>
      <vt:lpstr>Q4. Local Colleges Attended (n=702)</vt:lpstr>
      <vt:lpstr>Q4. Local Colleges Attended (n=702) Regional Comparisons</vt:lpstr>
      <vt:lpstr>Q5. Reasons for Choosing To Attend a Community College (n=404)</vt:lpstr>
      <vt:lpstr>Q5. Reasons for Choosing To Attend a Community College Ethnicity Comparisons</vt:lpstr>
      <vt:lpstr>Q6. Types of Courses or Educational Programs Attended in Last Two Years (n=404)</vt:lpstr>
      <vt:lpstr>Q7. Rating of Quality of Instruction (n=404)</vt:lpstr>
      <vt:lpstr>Q7. Rating of Quality of Instruction Among Those with an Opinion (n=404)</vt:lpstr>
      <vt:lpstr>Q8. Reasons for Satisfaction/Dissatisfaction with Classes or Program Attended I (n=404)</vt:lpstr>
      <vt:lpstr>Q9. Rating of Quality of Support Services (n=404)</vt:lpstr>
      <vt:lpstr>Q9. Rating of Quality of Support Services Among Those with an Opinion (n=404)</vt:lpstr>
      <vt:lpstr>Q10. Reasons for Rating of Support Services (n=404)</vt:lpstr>
      <vt:lpstr>Q13. Support for  Community College Priorities (n=702)</vt:lpstr>
      <vt:lpstr>Q14. Importance of  Career Training Courses I (n=702)</vt:lpstr>
      <vt:lpstr>Q14. Importance of Career Training Courses II (n=702)</vt:lpstr>
      <vt:lpstr>Q15. Support for Courses Not Currently Offered to be Added to Curriculum  (n=702)</vt:lpstr>
      <vt:lpstr>Q16. Interest in Course Package Guaranteeing Degree Completion Within Two Years (n=702)</vt:lpstr>
      <vt:lpstr>Q16. Interest in Course Package Guaranteeing Degree Completion Within Two Years Age Comparisons</vt:lpstr>
      <vt:lpstr>Q11. Frequency of Using Facilities or Attending Events at the Colleges I (n=702)</vt:lpstr>
      <vt:lpstr>Q11. Frequency of Using Facilities or Attending Events at the Colleges II (n=702)</vt:lpstr>
      <vt:lpstr>Q12. Campus Where Facilities Were Used or Event Attended (n=434)</vt:lpstr>
      <vt:lpstr>Q17. Satisfaction with Overall Quality of Buildings and Grounds at Colleges (n=352)</vt:lpstr>
      <vt:lpstr>Q17. Satisfaction with Overall Quality of Buildings and Grounds at Colleges Regional Comparisons</vt:lpstr>
      <vt:lpstr>Q18. Reasons for Satisfaction with Overall Quality of Buildings and Grounds at Colleges (n=352)</vt:lpstr>
      <vt:lpstr>Conclusion</vt:lpstr>
    </vt:vector>
  </TitlesOfParts>
  <Company>Godbe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Godbe Research</dc:creator>
  <cp:lastModifiedBy>Hsieh, Chialin</cp:lastModifiedBy>
  <cp:revision>11372</cp:revision>
  <cp:lastPrinted>2013-10-08T21:21:25Z</cp:lastPrinted>
  <dcterms:created xsi:type="dcterms:W3CDTF">2003-06-11T22:01:01Z</dcterms:created>
  <dcterms:modified xsi:type="dcterms:W3CDTF">2013-10-08T21:21:30Z</dcterms:modified>
</cp:coreProperties>
</file>