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8" r:id="rId1"/>
  </p:sldMasterIdLst>
  <p:notesMasterIdLst>
    <p:notesMasterId r:id="rId27"/>
  </p:notesMasterIdLst>
  <p:handoutMasterIdLst>
    <p:handoutMasterId r:id="rId28"/>
  </p:handoutMasterIdLst>
  <p:sldIdLst>
    <p:sldId id="256" r:id="rId2"/>
    <p:sldId id="319" r:id="rId3"/>
    <p:sldId id="264" r:id="rId4"/>
    <p:sldId id="268" r:id="rId5"/>
    <p:sldId id="260" r:id="rId6"/>
    <p:sldId id="284" r:id="rId7"/>
    <p:sldId id="269" r:id="rId8"/>
    <p:sldId id="278" r:id="rId9"/>
    <p:sldId id="293" r:id="rId10"/>
    <p:sldId id="270" r:id="rId11"/>
    <p:sldId id="276" r:id="rId12"/>
    <p:sldId id="279" r:id="rId13"/>
    <p:sldId id="314" r:id="rId14"/>
    <p:sldId id="320" r:id="rId15"/>
    <p:sldId id="315" r:id="rId16"/>
    <p:sldId id="316" r:id="rId17"/>
    <p:sldId id="321" r:id="rId18"/>
    <p:sldId id="317" r:id="rId19"/>
    <p:sldId id="318" r:id="rId20"/>
    <p:sldId id="322" r:id="rId21"/>
    <p:sldId id="323" r:id="rId22"/>
    <p:sldId id="324" r:id="rId23"/>
    <p:sldId id="325" r:id="rId24"/>
    <p:sldId id="291" r:id="rId25"/>
    <p:sldId id="304"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67E"/>
    <a:srgbClr val="9F53C9"/>
    <a:srgbClr val="B381D9"/>
    <a:srgbClr val="D1B2E8"/>
    <a:srgbClr val="E4D2F2"/>
    <a:srgbClr val="E6F4FB"/>
    <a:srgbClr val="CCEDDE"/>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92937" autoAdjust="0"/>
  </p:normalViewPr>
  <p:slideViewPr>
    <p:cSldViewPr snapToGrid="0">
      <p:cViewPr>
        <p:scale>
          <a:sx n="40" d="100"/>
          <a:sy n="40" d="100"/>
        </p:scale>
        <p:origin x="1219" y="264"/>
      </p:cViewPr>
      <p:guideLst/>
    </p:cSldViewPr>
  </p:slideViewPr>
  <p:outlineViewPr>
    <p:cViewPr>
      <p:scale>
        <a:sx n="33" d="100"/>
        <a:sy n="33" d="100"/>
      </p:scale>
      <p:origin x="0" y="-5146"/>
    </p:cViewPr>
  </p:outlineViewPr>
  <p:notesTextViewPr>
    <p:cViewPr>
      <p:scale>
        <a:sx n="1" d="1"/>
        <a:sy n="1" d="1"/>
      </p:scale>
      <p:origin x="0" y="0"/>
    </p:cViewPr>
  </p:notesTextViewPr>
  <p:sorterViewPr>
    <p:cViewPr>
      <p:scale>
        <a:sx n="110" d="100"/>
        <a:sy n="110" d="100"/>
      </p:scale>
      <p:origin x="0" y="-90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r>
              <a:rPr lang="en-US"/>
              <a:t>Progression from Placement to Enrollment</a:t>
            </a:r>
          </a:p>
          <a:p>
            <a:pPr>
              <a:defRPr/>
            </a:pPr>
            <a:r>
              <a:rPr lang="en-US"/>
              <a:t>English: 2014 vs. 2015</a:t>
            </a:r>
          </a:p>
        </c:rich>
      </c:tx>
      <c:layout/>
      <c:overlay val="0"/>
      <c:spPr>
        <a:noFill/>
        <a:ln>
          <a:noFill/>
        </a:ln>
        <a:effectLst/>
      </c:spPr>
      <c:txPr>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0648162613932517"/>
          <c:y val="0.19429800968262506"/>
          <c:w val="0.81332281381493976"/>
          <c:h val="0.57233858408903837"/>
        </c:manualLayout>
      </c:layout>
      <c:barChart>
        <c:barDir val="col"/>
        <c:grouping val="clustered"/>
        <c:varyColors val="0"/>
        <c:ser>
          <c:idx val="0"/>
          <c:order val="0"/>
          <c:tx>
            <c:strRef>
              <c:f>'Percentage (Math&amp;English)'!$F$29</c:f>
              <c:strCache>
                <c:ptCount val="1"/>
                <c:pt idx="0">
                  <c:v>Placed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(Math&amp;English)'!$F$30:$F$31</c:f>
              <c:numCache>
                <c:formatCode>General</c:formatCode>
                <c:ptCount val="2"/>
                <c:pt idx="0">
                  <c:v>123</c:v>
                </c:pt>
                <c:pt idx="1">
                  <c:v>259</c:v>
                </c:pt>
              </c:numCache>
            </c:numRef>
          </c:val>
        </c:ser>
        <c:ser>
          <c:idx val="1"/>
          <c:order val="1"/>
          <c:tx>
            <c:strRef>
              <c:f>'Percentage (Math&amp;English)'!$G$29</c:f>
              <c:strCache>
                <c:ptCount val="1"/>
                <c:pt idx="0">
                  <c:v>Enrolled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(Math&amp;English)'!$G$30:$G$31</c:f>
              <c:numCache>
                <c:formatCode>General</c:formatCode>
                <c:ptCount val="2"/>
                <c:pt idx="0">
                  <c:v>66</c:v>
                </c:pt>
                <c:pt idx="1">
                  <c:v>170</c:v>
                </c:pt>
              </c:numCache>
            </c:numRef>
          </c:val>
        </c:ser>
        <c:dLbls>
          <c:dLblPos val="ctr"/>
          <c:showLegendKey val="0"/>
          <c:showVal val="1"/>
          <c:showCatName val="0"/>
          <c:showSerName val="0"/>
          <c:showPercent val="0"/>
          <c:showBubbleSize val="0"/>
        </c:dLbls>
        <c:gapWidth val="247"/>
        <c:overlap val="-27"/>
        <c:axId val="86104336"/>
        <c:axId val="86104896"/>
      </c:barChart>
      <c:lineChart>
        <c:grouping val="standard"/>
        <c:varyColors val="0"/>
        <c:ser>
          <c:idx val="2"/>
          <c:order val="2"/>
          <c:tx>
            <c:strRef>
              <c:f>'Percentage (Math&amp;English)'!$H$29</c:f>
              <c:strCache>
                <c:ptCount val="1"/>
                <c:pt idx="0">
                  <c:v>Progression</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(Math&amp;English)'!$H$30:$H$31</c:f>
              <c:numCache>
                <c:formatCode>0%</c:formatCode>
                <c:ptCount val="2"/>
                <c:pt idx="0">
                  <c:v>0.53658536585365857</c:v>
                </c:pt>
                <c:pt idx="1">
                  <c:v>0.65637065637065639</c:v>
                </c:pt>
              </c:numCache>
            </c:numRef>
          </c:val>
          <c:smooth val="0"/>
        </c:ser>
        <c:dLbls>
          <c:dLblPos val="ctr"/>
          <c:showLegendKey val="0"/>
          <c:showVal val="1"/>
          <c:showCatName val="0"/>
          <c:showSerName val="0"/>
          <c:showPercent val="0"/>
          <c:showBubbleSize val="0"/>
        </c:dLbls>
        <c:marker val="1"/>
        <c:smooth val="0"/>
        <c:axId val="86106016"/>
        <c:axId val="86105456"/>
      </c:lineChart>
      <c:catAx>
        <c:axId val="861043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86104896"/>
        <c:crosses val="autoZero"/>
        <c:auto val="1"/>
        <c:lblAlgn val="ctr"/>
        <c:lblOffset val="100"/>
        <c:noMultiLvlLbl val="0"/>
      </c:catAx>
      <c:valAx>
        <c:axId val="8610489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r>
                  <a:rPr lang="en-US" b="0" dirty="0" smtClean="0"/>
                  <a:t># of Students</a:t>
                </a:r>
                <a:endParaRPr lang="en-US" b="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86104336"/>
        <c:crosses val="autoZero"/>
        <c:crossBetween val="between"/>
      </c:valAx>
      <c:valAx>
        <c:axId val="861054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86106016"/>
        <c:crosses val="max"/>
        <c:crossBetween val="between"/>
      </c:valAx>
      <c:catAx>
        <c:axId val="86106016"/>
        <c:scaling>
          <c:orientation val="minMax"/>
        </c:scaling>
        <c:delete val="1"/>
        <c:axPos val="b"/>
        <c:numFmt formatCode="General" sourceLinked="1"/>
        <c:majorTickMark val="out"/>
        <c:minorTickMark val="none"/>
        <c:tickLblPos val="nextTo"/>
        <c:crossAx val="86105456"/>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ayout>
        <c:manualLayout>
          <c:xMode val="edge"/>
          <c:yMode val="edge"/>
          <c:x val="0.25043513079383595"/>
          <c:y val="0.93780966723777603"/>
          <c:w val="0.53605660942821709"/>
          <c:h val="6.05168302321542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r>
              <a:rPr lang="en-US"/>
              <a:t>Progression from Placement to Enrollment</a:t>
            </a:r>
          </a:p>
          <a:p>
            <a:pPr>
              <a:defRPr/>
            </a:pPr>
            <a:r>
              <a:rPr lang="en-US"/>
              <a:t>Math: 2014 vs. 2015</a:t>
            </a:r>
          </a:p>
        </c:rich>
      </c:tx>
      <c:layout/>
      <c:overlay val="0"/>
      <c:spPr>
        <a:noFill/>
        <a:ln>
          <a:noFill/>
        </a:ln>
        <a:effectLst/>
      </c:spPr>
      <c:txPr>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0745347967161298"/>
          <c:y val="0.20914881297046903"/>
          <c:w val="0.81352329571148185"/>
          <c:h val="0.54737160460616996"/>
        </c:manualLayout>
      </c:layout>
      <c:barChart>
        <c:barDir val="col"/>
        <c:grouping val="clustered"/>
        <c:varyColors val="0"/>
        <c:ser>
          <c:idx val="0"/>
          <c:order val="0"/>
          <c:tx>
            <c:strRef>
              <c:f>'Percentage (Math&amp;English)'!$K$29</c:f>
              <c:strCache>
                <c:ptCount val="1"/>
                <c:pt idx="0">
                  <c:v>Placed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(Math&amp;English)'!$K$30:$K$31</c:f>
              <c:numCache>
                <c:formatCode>General</c:formatCode>
                <c:ptCount val="2"/>
                <c:pt idx="0">
                  <c:v>191</c:v>
                </c:pt>
                <c:pt idx="1">
                  <c:v>245</c:v>
                </c:pt>
              </c:numCache>
            </c:numRef>
          </c:val>
        </c:ser>
        <c:ser>
          <c:idx val="1"/>
          <c:order val="1"/>
          <c:tx>
            <c:strRef>
              <c:f>'Percentage (Math&amp;English)'!$L$29</c:f>
              <c:strCache>
                <c:ptCount val="1"/>
                <c:pt idx="0">
                  <c:v>Enrolled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(Math&amp;English)'!$L$30:$L$31</c:f>
              <c:numCache>
                <c:formatCode>General</c:formatCode>
                <c:ptCount val="2"/>
                <c:pt idx="0">
                  <c:v>70</c:v>
                </c:pt>
                <c:pt idx="1">
                  <c:v>116</c:v>
                </c:pt>
              </c:numCache>
            </c:numRef>
          </c:val>
        </c:ser>
        <c:dLbls>
          <c:dLblPos val="ctr"/>
          <c:showLegendKey val="0"/>
          <c:showVal val="1"/>
          <c:showCatName val="0"/>
          <c:showSerName val="0"/>
          <c:showPercent val="0"/>
          <c:showBubbleSize val="0"/>
        </c:dLbls>
        <c:gapWidth val="247"/>
        <c:overlap val="-27"/>
        <c:axId val="97236128"/>
        <c:axId val="314238880"/>
      </c:barChart>
      <c:lineChart>
        <c:grouping val="standard"/>
        <c:varyColors val="0"/>
        <c:ser>
          <c:idx val="2"/>
          <c:order val="2"/>
          <c:tx>
            <c:strRef>
              <c:f>'Percentage (Math&amp;English)'!$M$29</c:f>
              <c:strCache>
                <c:ptCount val="1"/>
                <c:pt idx="0">
                  <c:v>Progression</c:v>
                </c:pt>
              </c:strCache>
            </c:strRef>
          </c:tx>
          <c:spPr>
            <a:ln w="22225" cap="rnd">
              <a:solidFill>
                <a:schemeClr val="accent3"/>
              </a:solidFill>
              <a:round/>
            </a:ln>
            <a:effectLst/>
          </c:spPr>
          <c:marker>
            <c:symbol val="none"/>
          </c:marker>
          <c:dLbls>
            <c:dLbl>
              <c:idx val="0"/>
              <c:layout>
                <c:manualLayout>
                  <c:x val="-2.3086069891796384E-2"/>
                  <c:y val="-3.09599729367456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13461932933339E-2"/>
                  <c:y val="-2.619690017724631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(Math&amp;English)'!$M$30:$M$31</c:f>
              <c:numCache>
                <c:formatCode>0%</c:formatCode>
                <c:ptCount val="2"/>
                <c:pt idx="0">
                  <c:v>0.36649214659685864</c:v>
                </c:pt>
                <c:pt idx="1">
                  <c:v>0.47346938775510206</c:v>
                </c:pt>
              </c:numCache>
            </c:numRef>
          </c:val>
          <c:smooth val="0"/>
        </c:ser>
        <c:dLbls>
          <c:dLblPos val="ctr"/>
          <c:showLegendKey val="0"/>
          <c:showVal val="1"/>
          <c:showCatName val="0"/>
          <c:showSerName val="0"/>
          <c:showPercent val="0"/>
          <c:showBubbleSize val="0"/>
        </c:dLbls>
        <c:marker val="1"/>
        <c:smooth val="0"/>
        <c:axId val="79829840"/>
        <c:axId val="79829280"/>
      </c:lineChart>
      <c:catAx>
        <c:axId val="972361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314238880"/>
        <c:crosses val="autoZero"/>
        <c:auto val="1"/>
        <c:lblAlgn val="ctr"/>
        <c:lblOffset val="100"/>
        <c:noMultiLvlLbl val="0"/>
      </c:catAx>
      <c:valAx>
        <c:axId val="31423888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r>
                  <a:rPr lang="en-US" b="0" dirty="0" smtClean="0"/>
                  <a:t># of Students</a:t>
                </a:r>
                <a:endParaRPr lang="en-US" b="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7236128"/>
        <c:crosses val="autoZero"/>
        <c:crossBetween val="between"/>
      </c:valAx>
      <c:valAx>
        <c:axId val="79829280"/>
        <c:scaling>
          <c:orientation val="minMax"/>
          <c:max val="0.70000000000000007"/>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79829840"/>
        <c:crosses val="max"/>
        <c:crossBetween val="between"/>
      </c:valAx>
      <c:catAx>
        <c:axId val="79829840"/>
        <c:scaling>
          <c:orientation val="minMax"/>
        </c:scaling>
        <c:delete val="1"/>
        <c:axPos val="b"/>
        <c:numFmt formatCode="General" sourceLinked="1"/>
        <c:majorTickMark val="out"/>
        <c:minorTickMark val="none"/>
        <c:tickLblPos val="nextTo"/>
        <c:crossAx val="79829280"/>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ayout>
        <c:manualLayout>
          <c:xMode val="edge"/>
          <c:yMode val="edge"/>
          <c:x val="0.23478881996988391"/>
          <c:y val="0.93270978335144816"/>
          <c:w val="0.52821946964231814"/>
          <c:h val="6.51423204409813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800" dirty="0"/>
              <a:t>College Level </a:t>
            </a:r>
            <a:r>
              <a:rPr lang="en-US" sz="1800" dirty="0">
                <a:solidFill>
                  <a:srgbClr val="C00000"/>
                </a:solidFill>
              </a:rPr>
              <a:t>English</a:t>
            </a:r>
            <a:r>
              <a:rPr lang="en-US" sz="1800" dirty="0"/>
              <a:t> Placements and Enrollment </a:t>
            </a:r>
          </a:p>
          <a:p>
            <a:pPr>
              <a:defRPr sz="1800"/>
            </a:pPr>
            <a:r>
              <a:rPr lang="en-US" sz="1800" dirty="0" smtClean="0"/>
              <a:t>Total</a:t>
            </a:r>
          </a:p>
          <a:p>
            <a:pPr>
              <a:defRPr sz="1800"/>
            </a:pPr>
            <a:r>
              <a:rPr lang="en-US" sz="1800" dirty="0" smtClean="0"/>
              <a:t>2014 </a:t>
            </a:r>
            <a:r>
              <a:rPr lang="en-US" sz="1800" dirty="0"/>
              <a:t>vs. 2015</a:t>
            </a:r>
          </a:p>
        </c:rich>
      </c:tx>
      <c:layout>
        <c:manualLayout>
          <c:xMode val="edge"/>
          <c:yMode val="edge"/>
          <c:x val="0.14758855950739211"/>
          <c:y val="0"/>
        </c:manualLayout>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English!$B$2</c:f>
              <c:strCache>
                <c:ptCount val="1"/>
                <c:pt idx="0">
                  <c:v>COMPASS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English!$A$3:$A$7</c:f>
              <c:strCache>
                <c:ptCount val="5"/>
                <c:pt idx="0">
                  <c:v>Placement 2014</c:v>
                </c:pt>
                <c:pt idx="1">
                  <c:v>Placement 2015</c:v>
                </c:pt>
                <c:pt idx="3">
                  <c:v>Enrollment 2014</c:v>
                </c:pt>
                <c:pt idx="4">
                  <c:v>Enrollment 2015</c:v>
                </c:pt>
              </c:strCache>
            </c:strRef>
          </c:cat>
          <c:val>
            <c:numRef>
              <c:f>English!$B$3:$B$7</c:f>
              <c:numCache>
                <c:formatCode>General</c:formatCode>
                <c:ptCount val="5"/>
                <c:pt idx="0">
                  <c:v>123</c:v>
                </c:pt>
                <c:pt idx="1">
                  <c:v>123</c:v>
                </c:pt>
                <c:pt idx="3">
                  <c:v>66</c:v>
                </c:pt>
                <c:pt idx="4">
                  <c:v>64</c:v>
                </c:pt>
              </c:numCache>
            </c:numRef>
          </c:val>
        </c:ser>
        <c:ser>
          <c:idx val="1"/>
          <c:order val="1"/>
          <c:tx>
            <c:strRef>
              <c:f>English!$C$2</c:f>
              <c:strCache>
                <c:ptCount val="1"/>
                <c:pt idx="0">
                  <c:v>MMAP</c:v>
                </c:pt>
              </c:strCache>
            </c:strRef>
          </c:tx>
          <c:spPr>
            <a:solidFill>
              <a:schemeClr val="accent2">
                <a:alpha val="70000"/>
              </a:schemeClr>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English!$A$3:$A$7</c:f>
              <c:strCache>
                <c:ptCount val="5"/>
                <c:pt idx="0">
                  <c:v>Placement 2014</c:v>
                </c:pt>
                <c:pt idx="1">
                  <c:v>Placement 2015</c:v>
                </c:pt>
                <c:pt idx="3">
                  <c:v>Enrollment 2014</c:v>
                </c:pt>
                <c:pt idx="4">
                  <c:v>Enrollment 2015</c:v>
                </c:pt>
              </c:strCache>
            </c:strRef>
          </c:cat>
          <c:val>
            <c:numRef>
              <c:f>English!$C$3:$C$7</c:f>
              <c:numCache>
                <c:formatCode>General</c:formatCode>
                <c:ptCount val="5"/>
                <c:pt idx="0">
                  <c:v>0</c:v>
                </c:pt>
                <c:pt idx="1">
                  <c:v>134</c:v>
                </c:pt>
                <c:pt idx="3">
                  <c:v>0</c:v>
                </c:pt>
                <c:pt idx="4">
                  <c:v>106</c:v>
                </c:pt>
              </c:numCache>
            </c:numRef>
          </c:val>
        </c:ser>
        <c:dLbls>
          <c:dLblPos val="ctr"/>
          <c:showLegendKey val="0"/>
          <c:showVal val="1"/>
          <c:showCatName val="0"/>
          <c:showSerName val="0"/>
          <c:showPercent val="0"/>
          <c:showBubbleSize val="0"/>
        </c:dLbls>
        <c:gapWidth val="50"/>
        <c:overlap val="100"/>
        <c:axId val="86113856"/>
        <c:axId val="86114416"/>
      </c:barChart>
      <c:catAx>
        <c:axId val="8611385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6114416"/>
        <c:crosses val="autoZero"/>
        <c:auto val="1"/>
        <c:lblAlgn val="ctr"/>
        <c:lblOffset val="100"/>
        <c:noMultiLvlLbl val="0"/>
      </c:catAx>
      <c:valAx>
        <c:axId val="86114416"/>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6113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College Level English Placements and Enrollment</a:t>
            </a:r>
          </a:p>
          <a:p>
            <a:pPr>
              <a:defRPr/>
            </a:pPr>
            <a:r>
              <a:rPr lang="en-US"/>
              <a:t>Hispanic</a:t>
            </a:r>
          </a:p>
          <a:p>
            <a:pPr>
              <a:defRPr/>
            </a:pPr>
            <a:r>
              <a:rPr lang="en-US"/>
              <a:t> 2014 vs. 2015</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317196091933378E-2"/>
          <c:y val="0.23214403700033032"/>
          <c:w val="0.89979940720337714"/>
          <c:h val="0.61234428203907609"/>
        </c:manualLayout>
      </c:layout>
      <c:barChart>
        <c:barDir val="col"/>
        <c:grouping val="stacked"/>
        <c:varyColors val="0"/>
        <c:ser>
          <c:idx val="0"/>
          <c:order val="0"/>
          <c:tx>
            <c:strRef>
              <c:f>English!$L$2</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English!$K$3:$K$7</c:f>
              <c:strCache>
                <c:ptCount val="5"/>
                <c:pt idx="0">
                  <c:v>Placement 2014</c:v>
                </c:pt>
                <c:pt idx="1">
                  <c:v>Placement 2015</c:v>
                </c:pt>
                <c:pt idx="3">
                  <c:v>Enrollment 2014</c:v>
                </c:pt>
                <c:pt idx="4">
                  <c:v>Enrollment 2015</c:v>
                </c:pt>
              </c:strCache>
            </c:strRef>
          </c:cat>
          <c:val>
            <c:numRef>
              <c:f>English!$L$3:$L$7</c:f>
              <c:numCache>
                <c:formatCode>General</c:formatCode>
                <c:ptCount val="5"/>
                <c:pt idx="0">
                  <c:v>23</c:v>
                </c:pt>
                <c:pt idx="1">
                  <c:v>24</c:v>
                </c:pt>
                <c:pt idx="3">
                  <c:v>10</c:v>
                </c:pt>
                <c:pt idx="4">
                  <c:v>13</c:v>
                </c:pt>
              </c:numCache>
            </c:numRef>
          </c:val>
        </c:ser>
        <c:ser>
          <c:idx val="1"/>
          <c:order val="1"/>
          <c:tx>
            <c:strRef>
              <c:f>English!$M$2</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English!$K$3:$K$7</c:f>
              <c:strCache>
                <c:ptCount val="5"/>
                <c:pt idx="0">
                  <c:v>Placement 2014</c:v>
                </c:pt>
                <c:pt idx="1">
                  <c:v>Placement 2015</c:v>
                </c:pt>
                <c:pt idx="3">
                  <c:v>Enrollment 2014</c:v>
                </c:pt>
                <c:pt idx="4">
                  <c:v>Enrollment 2015</c:v>
                </c:pt>
              </c:strCache>
            </c:strRef>
          </c:cat>
          <c:val>
            <c:numRef>
              <c:f>English!$M$3:$M$7</c:f>
              <c:numCache>
                <c:formatCode>General</c:formatCode>
                <c:ptCount val="5"/>
                <c:pt idx="0">
                  <c:v>0</c:v>
                </c:pt>
                <c:pt idx="1">
                  <c:v>56</c:v>
                </c:pt>
                <c:pt idx="3">
                  <c:v>0</c:v>
                </c:pt>
                <c:pt idx="4">
                  <c:v>46</c:v>
                </c:pt>
              </c:numCache>
            </c:numRef>
          </c:val>
        </c:ser>
        <c:dLbls>
          <c:dLblPos val="ctr"/>
          <c:showLegendKey val="0"/>
          <c:showVal val="1"/>
          <c:showCatName val="0"/>
          <c:showSerName val="0"/>
          <c:showPercent val="0"/>
          <c:showBubbleSize val="0"/>
        </c:dLbls>
        <c:gapWidth val="1"/>
        <c:overlap val="100"/>
        <c:axId val="86117216"/>
        <c:axId val="86117776"/>
      </c:barChart>
      <c:catAx>
        <c:axId val="8611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6117776"/>
        <c:crosses val="autoZero"/>
        <c:auto val="1"/>
        <c:lblAlgn val="ctr"/>
        <c:lblOffset val="100"/>
        <c:noMultiLvlLbl val="0"/>
      </c:catAx>
      <c:valAx>
        <c:axId val="86117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6117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20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a:t>College Level English Placements and Enrollment</a:t>
            </a:r>
          </a:p>
          <a:p>
            <a:pPr>
              <a:defRPr b="1"/>
            </a:pPr>
            <a:r>
              <a:rPr lang="en-US" b="1"/>
              <a:t>White</a:t>
            </a:r>
          </a:p>
          <a:p>
            <a:pPr>
              <a:defRPr b="1"/>
            </a:pPr>
            <a:r>
              <a:rPr lang="en-US" b="1"/>
              <a:t> 2014 vs. 2015</a:t>
            </a:r>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English!$T$2</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English!$S$3:$S$7</c:f>
              <c:strCache>
                <c:ptCount val="5"/>
                <c:pt idx="0">
                  <c:v>Placement 2014</c:v>
                </c:pt>
                <c:pt idx="1">
                  <c:v>Placement 2015</c:v>
                </c:pt>
                <c:pt idx="3">
                  <c:v>Enrollment 2014</c:v>
                </c:pt>
                <c:pt idx="4">
                  <c:v>Enrollment 2015</c:v>
                </c:pt>
              </c:strCache>
            </c:strRef>
          </c:cat>
          <c:val>
            <c:numRef>
              <c:f>English!$T$3:$T$7</c:f>
              <c:numCache>
                <c:formatCode>General</c:formatCode>
                <c:ptCount val="5"/>
                <c:pt idx="0">
                  <c:v>48</c:v>
                </c:pt>
                <c:pt idx="1">
                  <c:v>51</c:v>
                </c:pt>
                <c:pt idx="3">
                  <c:v>28</c:v>
                </c:pt>
                <c:pt idx="4">
                  <c:v>23</c:v>
                </c:pt>
              </c:numCache>
            </c:numRef>
          </c:val>
        </c:ser>
        <c:ser>
          <c:idx val="1"/>
          <c:order val="1"/>
          <c:tx>
            <c:strRef>
              <c:f>English!$U$2</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English!$S$3:$S$7</c:f>
              <c:strCache>
                <c:ptCount val="5"/>
                <c:pt idx="0">
                  <c:v>Placement 2014</c:v>
                </c:pt>
                <c:pt idx="1">
                  <c:v>Placement 2015</c:v>
                </c:pt>
                <c:pt idx="3">
                  <c:v>Enrollment 2014</c:v>
                </c:pt>
                <c:pt idx="4">
                  <c:v>Enrollment 2015</c:v>
                </c:pt>
              </c:strCache>
            </c:strRef>
          </c:cat>
          <c:val>
            <c:numRef>
              <c:f>English!$U$3:$U$7</c:f>
              <c:numCache>
                <c:formatCode>General</c:formatCode>
                <c:ptCount val="5"/>
                <c:pt idx="0">
                  <c:v>0</c:v>
                </c:pt>
                <c:pt idx="1">
                  <c:v>35</c:v>
                </c:pt>
                <c:pt idx="3">
                  <c:v>0</c:v>
                </c:pt>
                <c:pt idx="4">
                  <c:v>27</c:v>
                </c:pt>
              </c:numCache>
            </c:numRef>
          </c:val>
        </c:ser>
        <c:dLbls>
          <c:dLblPos val="ctr"/>
          <c:showLegendKey val="0"/>
          <c:showVal val="1"/>
          <c:showCatName val="0"/>
          <c:showSerName val="0"/>
          <c:showPercent val="0"/>
          <c:showBubbleSize val="0"/>
        </c:dLbls>
        <c:gapWidth val="1"/>
        <c:overlap val="100"/>
        <c:axId val="314237584"/>
        <c:axId val="314235344"/>
      </c:barChart>
      <c:catAx>
        <c:axId val="314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4235344"/>
        <c:crosses val="autoZero"/>
        <c:auto val="1"/>
        <c:lblAlgn val="ctr"/>
        <c:lblOffset val="100"/>
        <c:noMultiLvlLbl val="0"/>
      </c:catAx>
      <c:valAx>
        <c:axId val="31423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4237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4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College Level </a:t>
            </a:r>
            <a:r>
              <a:rPr lang="en-US" sz="1800" b="1" dirty="0">
                <a:solidFill>
                  <a:schemeClr val="accent1"/>
                </a:solidFill>
              </a:rPr>
              <a:t>Math</a:t>
            </a:r>
            <a:r>
              <a:rPr lang="en-US" sz="1800" b="1" dirty="0"/>
              <a:t> Placements and Enrollment</a:t>
            </a:r>
          </a:p>
          <a:p>
            <a:pPr>
              <a:defRPr sz="1800" b="1"/>
            </a:pPr>
            <a:r>
              <a:rPr lang="en-US" sz="1800" b="1" dirty="0"/>
              <a:t>Total</a:t>
            </a:r>
          </a:p>
          <a:p>
            <a:pPr>
              <a:defRPr sz="1800" b="1"/>
            </a:pPr>
            <a:r>
              <a:rPr lang="en-US" sz="1800" b="1" dirty="0"/>
              <a:t>2014 vs. 2015</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Math!$B$4</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Math!$A$5:$A$9</c:f>
              <c:strCache>
                <c:ptCount val="5"/>
                <c:pt idx="0">
                  <c:v>Placement 2014</c:v>
                </c:pt>
                <c:pt idx="1">
                  <c:v>Placement 2015</c:v>
                </c:pt>
                <c:pt idx="3">
                  <c:v>Enrollment 2014</c:v>
                </c:pt>
                <c:pt idx="4">
                  <c:v>Enrollment 2015</c:v>
                </c:pt>
              </c:strCache>
            </c:strRef>
          </c:cat>
          <c:val>
            <c:numRef>
              <c:f>Math!$B$5:$B$9</c:f>
              <c:numCache>
                <c:formatCode>General</c:formatCode>
                <c:ptCount val="5"/>
                <c:pt idx="0">
                  <c:v>191</c:v>
                </c:pt>
                <c:pt idx="1">
                  <c:v>192</c:v>
                </c:pt>
                <c:pt idx="3">
                  <c:v>70</c:v>
                </c:pt>
                <c:pt idx="4">
                  <c:v>78</c:v>
                </c:pt>
              </c:numCache>
            </c:numRef>
          </c:val>
        </c:ser>
        <c:ser>
          <c:idx val="1"/>
          <c:order val="1"/>
          <c:tx>
            <c:strRef>
              <c:f>Math!$C$4</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Math!$A$5:$A$9</c:f>
              <c:strCache>
                <c:ptCount val="5"/>
                <c:pt idx="0">
                  <c:v>Placement 2014</c:v>
                </c:pt>
                <c:pt idx="1">
                  <c:v>Placement 2015</c:v>
                </c:pt>
                <c:pt idx="3">
                  <c:v>Enrollment 2014</c:v>
                </c:pt>
                <c:pt idx="4">
                  <c:v>Enrollment 2015</c:v>
                </c:pt>
              </c:strCache>
            </c:strRef>
          </c:cat>
          <c:val>
            <c:numRef>
              <c:f>Math!$C$5:$C$9</c:f>
              <c:numCache>
                <c:formatCode>General</c:formatCode>
                <c:ptCount val="5"/>
                <c:pt idx="0">
                  <c:v>0</c:v>
                </c:pt>
                <c:pt idx="1">
                  <c:v>53</c:v>
                </c:pt>
                <c:pt idx="3">
                  <c:v>0</c:v>
                </c:pt>
                <c:pt idx="4">
                  <c:v>38</c:v>
                </c:pt>
              </c:numCache>
            </c:numRef>
          </c:val>
        </c:ser>
        <c:dLbls>
          <c:dLblPos val="inBase"/>
          <c:showLegendKey val="0"/>
          <c:showVal val="1"/>
          <c:showCatName val="0"/>
          <c:showSerName val="0"/>
          <c:showPercent val="0"/>
          <c:showBubbleSize val="0"/>
        </c:dLbls>
        <c:gapWidth val="1"/>
        <c:overlap val="100"/>
        <c:axId val="86980752"/>
        <c:axId val="86981312"/>
      </c:barChart>
      <c:catAx>
        <c:axId val="8698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6981312"/>
        <c:crosses val="autoZero"/>
        <c:auto val="1"/>
        <c:lblAlgn val="ctr"/>
        <c:lblOffset val="100"/>
        <c:noMultiLvlLbl val="0"/>
      </c:catAx>
      <c:valAx>
        <c:axId val="8698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6980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College Level Math Placements and Enrollment</a:t>
            </a:r>
          </a:p>
          <a:p>
            <a:pPr>
              <a:defRPr/>
            </a:pPr>
            <a:r>
              <a:rPr lang="en-US"/>
              <a:t>Hispanic</a:t>
            </a:r>
          </a:p>
          <a:p>
            <a:pPr>
              <a:defRPr/>
            </a:pPr>
            <a:r>
              <a:rPr lang="en-US"/>
              <a:t>2014 vs. 2015</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Math!$H$4</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Math!$G$5:$G$9</c:f>
              <c:strCache>
                <c:ptCount val="5"/>
                <c:pt idx="0">
                  <c:v>Placement 2014</c:v>
                </c:pt>
                <c:pt idx="1">
                  <c:v>Placement 2015</c:v>
                </c:pt>
                <c:pt idx="3">
                  <c:v>Enrollment 2014</c:v>
                </c:pt>
                <c:pt idx="4">
                  <c:v>Enrollment 2015</c:v>
                </c:pt>
              </c:strCache>
            </c:strRef>
          </c:cat>
          <c:val>
            <c:numRef>
              <c:f>Math!$H$5:$H$9</c:f>
              <c:numCache>
                <c:formatCode>General</c:formatCode>
                <c:ptCount val="5"/>
                <c:pt idx="0">
                  <c:v>57</c:v>
                </c:pt>
                <c:pt idx="1">
                  <c:v>57</c:v>
                </c:pt>
                <c:pt idx="3">
                  <c:v>17</c:v>
                </c:pt>
                <c:pt idx="4">
                  <c:v>22</c:v>
                </c:pt>
              </c:numCache>
            </c:numRef>
          </c:val>
        </c:ser>
        <c:ser>
          <c:idx val="1"/>
          <c:order val="1"/>
          <c:tx>
            <c:strRef>
              <c:f>Math!$I$4</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Math!$G$5:$G$9</c:f>
              <c:strCache>
                <c:ptCount val="5"/>
                <c:pt idx="0">
                  <c:v>Placement 2014</c:v>
                </c:pt>
                <c:pt idx="1">
                  <c:v>Placement 2015</c:v>
                </c:pt>
                <c:pt idx="3">
                  <c:v>Enrollment 2014</c:v>
                </c:pt>
                <c:pt idx="4">
                  <c:v>Enrollment 2015</c:v>
                </c:pt>
              </c:strCache>
            </c:strRef>
          </c:cat>
          <c:val>
            <c:numRef>
              <c:f>Math!$I$5:$I$9</c:f>
              <c:numCache>
                <c:formatCode>General</c:formatCode>
                <c:ptCount val="5"/>
                <c:pt idx="0">
                  <c:v>0</c:v>
                </c:pt>
                <c:pt idx="1">
                  <c:v>12</c:v>
                </c:pt>
                <c:pt idx="3">
                  <c:v>0</c:v>
                </c:pt>
                <c:pt idx="4">
                  <c:v>10</c:v>
                </c:pt>
              </c:numCache>
            </c:numRef>
          </c:val>
        </c:ser>
        <c:dLbls>
          <c:dLblPos val="inBase"/>
          <c:showLegendKey val="0"/>
          <c:showVal val="1"/>
          <c:showCatName val="0"/>
          <c:showSerName val="0"/>
          <c:showPercent val="0"/>
          <c:showBubbleSize val="0"/>
        </c:dLbls>
        <c:gapWidth val="1"/>
        <c:overlap val="100"/>
        <c:axId val="86987472"/>
        <c:axId val="86988032"/>
      </c:barChart>
      <c:catAx>
        <c:axId val="8698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988032"/>
        <c:crosses val="autoZero"/>
        <c:auto val="1"/>
        <c:lblAlgn val="ctr"/>
        <c:lblOffset val="100"/>
        <c:noMultiLvlLbl val="0"/>
      </c:catAx>
      <c:valAx>
        <c:axId val="8698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987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4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College Level Math Placements and Enrollment</a:t>
            </a:r>
          </a:p>
          <a:p>
            <a:pPr>
              <a:defRPr/>
            </a:pPr>
            <a:r>
              <a:rPr lang="en-US"/>
              <a:t>Female</a:t>
            </a:r>
          </a:p>
          <a:p>
            <a:pPr>
              <a:defRPr/>
            </a:pPr>
            <a:r>
              <a:rPr lang="en-US"/>
              <a:t>2014 vs. 2015</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762710827076695E-2"/>
          <c:y val="0.2293114543114543"/>
          <c:w val="0.89991900141483372"/>
          <c:h val="0.57938085379831394"/>
        </c:manualLayout>
      </c:layout>
      <c:barChart>
        <c:barDir val="col"/>
        <c:grouping val="stacked"/>
        <c:varyColors val="0"/>
        <c:ser>
          <c:idx val="0"/>
          <c:order val="0"/>
          <c:tx>
            <c:strRef>
              <c:f>Math!$B$36</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Math!$A$37:$A$41</c:f>
              <c:strCache>
                <c:ptCount val="5"/>
                <c:pt idx="0">
                  <c:v>Placement 2014</c:v>
                </c:pt>
                <c:pt idx="1">
                  <c:v>Placement 2015</c:v>
                </c:pt>
                <c:pt idx="3">
                  <c:v>Enrollment 2014</c:v>
                </c:pt>
                <c:pt idx="4">
                  <c:v>Enrollment 2015</c:v>
                </c:pt>
              </c:strCache>
            </c:strRef>
          </c:cat>
          <c:val>
            <c:numRef>
              <c:f>Math!$B$37:$B$41</c:f>
              <c:numCache>
                <c:formatCode>General</c:formatCode>
                <c:ptCount val="5"/>
                <c:pt idx="0">
                  <c:v>91</c:v>
                </c:pt>
                <c:pt idx="1">
                  <c:v>95</c:v>
                </c:pt>
                <c:pt idx="3">
                  <c:v>22</c:v>
                </c:pt>
                <c:pt idx="4">
                  <c:v>35</c:v>
                </c:pt>
              </c:numCache>
            </c:numRef>
          </c:val>
        </c:ser>
        <c:ser>
          <c:idx val="1"/>
          <c:order val="1"/>
          <c:tx>
            <c:strRef>
              <c:f>Math!$C$36</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Math!$A$37:$A$41</c:f>
              <c:strCache>
                <c:ptCount val="5"/>
                <c:pt idx="0">
                  <c:v>Placement 2014</c:v>
                </c:pt>
                <c:pt idx="1">
                  <c:v>Placement 2015</c:v>
                </c:pt>
                <c:pt idx="3">
                  <c:v>Enrollment 2014</c:v>
                </c:pt>
                <c:pt idx="4">
                  <c:v>Enrollment 2015</c:v>
                </c:pt>
              </c:strCache>
            </c:strRef>
          </c:cat>
          <c:val>
            <c:numRef>
              <c:f>Math!$C$37:$C$41</c:f>
              <c:numCache>
                <c:formatCode>General</c:formatCode>
                <c:ptCount val="5"/>
                <c:pt idx="0">
                  <c:v>0</c:v>
                </c:pt>
                <c:pt idx="1">
                  <c:v>22</c:v>
                </c:pt>
                <c:pt idx="3">
                  <c:v>0</c:v>
                </c:pt>
                <c:pt idx="4">
                  <c:v>16</c:v>
                </c:pt>
              </c:numCache>
            </c:numRef>
          </c:val>
        </c:ser>
        <c:dLbls>
          <c:dLblPos val="inBase"/>
          <c:showLegendKey val="0"/>
          <c:showVal val="1"/>
          <c:showCatName val="0"/>
          <c:showSerName val="0"/>
          <c:showPercent val="0"/>
          <c:showBubbleSize val="0"/>
        </c:dLbls>
        <c:gapWidth val="1"/>
        <c:overlap val="100"/>
        <c:axId val="79805088"/>
        <c:axId val="79804528"/>
      </c:barChart>
      <c:catAx>
        <c:axId val="7980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804528"/>
        <c:crosses val="autoZero"/>
        <c:auto val="1"/>
        <c:lblAlgn val="ctr"/>
        <c:lblOffset val="100"/>
        <c:noMultiLvlLbl val="0"/>
      </c:catAx>
      <c:valAx>
        <c:axId val="79804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805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0.84603</cdr:y>
    </cdr:from>
    <cdr:to>
      <cdr:x>0.95173</cdr:x>
      <cdr:y>0.91435</cdr:y>
    </cdr:to>
    <cdr:sp macro="" textlink="">
      <cdr:nvSpPr>
        <cdr:cNvPr id="2" name="TextBox 1"/>
        <cdr:cNvSpPr txBox="1"/>
      </cdr:nvSpPr>
      <cdr:spPr>
        <a:xfrm xmlns:a="http://schemas.openxmlformats.org/drawingml/2006/main">
          <a:off x="0" y="4456002"/>
          <a:ext cx="6579180" cy="3598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	</a:t>
          </a:r>
          <a:r>
            <a:rPr lang="en-US" sz="1200" dirty="0" smtClean="0"/>
            <a:t>      2014</a:t>
          </a:r>
          <a:r>
            <a:rPr lang="en-US" sz="1200" dirty="0"/>
            <a:t>: COMPASS		</a:t>
          </a:r>
          <a:r>
            <a:rPr lang="en-US" sz="1200" dirty="0" smtClean="0"/>
            <a:t>     2015</a:t>
          </a:r>
          <a:r>
            <a:rPr lang="en-US" sz="1200" dirty="0"/>
            <a:t>: MMAP</a:t>
          </a:r>
          <a:r>
            <a:rPr lang="en-US" sz="1200" baseline="0" dirty="0"/>
            <a:t> + COMPASS</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0.00757</cdr:x>
      <cdr:y>0.82871</cdr:y>
    </cdr:from>
    <cdr:to>
      <cdr:x>0.92816</cdr:x>
      <cdr:y>0.90051</cdr:y>
    </cdr:to>
    <cdr:sp macro="" textlink="">
      <cdr:nvSpPr>
        <cdr:cNvPr id="2" name="TextBox 1"/>
        <cdr:cNvSpPr txBox="1"/>
      </cdr:nvSpPr>
      <cdr:spPr>
        <a:xfrm xmlns:a="http://schemas.openxmlformats.org/drawingml/2006/main">
          <a:off x="51990" y="4419250"/>
          <a:ext cx="6319018" cy="3828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	</a:t>
          </a:r>
          <a:r>
            <a:rPr lang="en-US" sz="1200" dirty="0" smtClean="0"/>
            <a:t>       2014</a:t>
          </a:r>
          <a:r>
            <a:rPr lang="en-US" sz="1200" dirty="0"/>
            <a:t>: COMPASS		</a:t>
          </a:r>
          <a:r>
            <a:rPr lang="en-US" sz="1200" dirty="0" smtClean="0"/>
            <a:t>        2015</a:t>
          </a:r>
          <a:r>
            <a:rPr lang="en-US" sz="1200" dirty="0"/>
            <a:t>: MMAP</a:t>
          </a:r>
          <a:r>
            <a:rPr lang="en-US" sz="1200" baseline="0" dirty="0"/>
            <a:t> + COMPASS</a:t>
          </a:r>
          <a:endParaRPr 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0.83378</cdr:x>
      <cdr:y>0.48389</cdr:y>
    </cdr:from>
    <cdr:to>
      <cdr:x>0.95469</cdr:x>
      <cdr:y>0.53913</cdr:y>
    </cdr:to>
    <cdr:sp macro="" textlink="">
      <cdr:nvSpPr>
        <cdr:cNvPr id="2" name="TextBox 10"/>
        <cdr:cNvSpPr txBox="1"/>
      </cdr:nvSpPr>
      <cdr:spPr>
        <a:xfrm xmlns:a="http://schemas.openxmlformats.org/drawingml/2006/main">
          <a:off x="7197096" y="2696095"/>
          <a:ext cx="104374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(Total 170)</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0.78506</cdr:x>
      <cdr:y>0.3638</cdr:y>
    </cdr:from>
    <cdr:to>
      <cdr:x>0.96757</cdr:x>
      <cdr:y>0.45696</cdr:y>
    </cdr:to>
    <cdr:sp macro="" textlink="">
      <cdr:nvSpPr>
        <cdr:cNvPr id="2" name="TextBox 1"/>
        <cdr:cNvSpPr txBox="1"/>
      </cdr:nvSpPr>
      <cdr:spPr>
        <a:xfrm xmlns:a="http://schemas.openxmlformats.org/drawingml/2006/main">
          <a:off x="5280976" y="1867331"/>
          <a:ext cx="1227714" cy="4781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490%</a:t>
          </a:r>
        </a:p>
      </cdr:txBody>
    </cdr:sp>
  </cdr:relSizeAnchor>
  <cdr:relSizeAnchor xmlns:cdr="http://schemas.openxmlformats.org/drawingml/2006/chartDrawing">
    <cdr:from>
      <cdr:x>0.25044</cdr:x>
      <cdr:y>0.2372</cdr:y>
    </cdr:from>
    <cdr:to>
      <cdr:x>0.43295</cdr:x>
      <cdr:y>0.33036</cdr:y>
    </cdr:to>
    <cdr:sp macro="" textlink="">
      <cdr:nvSpPr>
        <cdr:cNvPr id="3" name="TextBox 1"/>
        <cdr:cNvSpPr txBox="1"/>
      </cdr:nvSpPr>
      <cdr:spPr>
        <a:xfrm xmlns:a="http://schemas.openxmlformats.org/drawingml/2006/main">
          <a:off x="1254760" y="911860"/>
          <a:ext cx="914400" cy="3581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Increase </a:t>
          </a:r>
          <a:r>
            <a:rPr lang="en-US" sz="1400" dirty="0"/>
            <a:t>248%</a:t>
          </a:r>
        </a:p>
      </cdr:txBody>
    </cdr:sp>
  </cdr:relSizeAnchor>
  <cdr:relSizeAnchor xmlns:cdr="http://schemas.openxmlformats.org/drawingml/2006/chartDrawing">
    <cdr:from>
      <cdr:x>0.27068</cdr:x>
      <cdr:y>0.35399</cdr:y>
    </cdr:from>
    <cdr:to>
      <cdr:x>0.42592</cdr:x>
      <cdr:y>0.44715</cdr:y>
    </cdr:to>
    <cdr:sp macro="" textlink="">
      <cdr:nvSpPr>
        <cdr:cNvPr id="4" name="TextBox 1"/>
        <cdr:cNvSpPr txBox="1"/>
      </cdr:nvSpPr>
      <cdr:spPr>
        <a:xfrm xmlns:a="http://schemas.openxmlformats.org/drawingml/2006/main">
          <a:off x="1820813" y="1816948"/>
          <a:ext cx="1044308" cy="4781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80)</a:t>
          </a:r>
          <a:endParaRPr lang="en-US" sz="1400" dirty="0"/>
        </a:p>
      </cdr:txBody>
    </cdr:sp>
  </cdr:relSizeAnchor>
  <cdr:relSizeAnchor xmlns:cdr="http://schemas.openxmlformats.org/drawingml/2006/chartDrawing">
    <cdr:from>
      <cdr:x>0.81699</cdr:x>
      <cdr:y>0.49207</cdr:y>
    </cdr:from>
    <cdr:to>
      <cdr:x>0.97223</cdr:x>
      <cdr:y>0.58523</cdr:y>
    </cdr:to>
    <cdr:sp macro="" textlink="">
      <cdr:nvSpPr>
        <cdr:cNvPr id="5" name="TextBox 1"/>
        <cdr:cNvSpPr txBox="1"/>
      </cdr:nvSpPr>
      <cdr:spPr>
        <a:xfrm xmlns:a="http://schemas.openxmlformats.org/drawingml/2006/main">
          <a:off x="5495755" y="2525719"/>
          <a:ext cx="1044308" cy="4781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59)</a:t>
          </a:r>
          <a:endParaRPr 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0.78175</cdr:x>
      <cdr:y>0.36075</cdr:y>
    </cdr:from>
    <cdr:to>
      <cdr:x>0.96426</cdr:x>
      <cdr:y>0.46779</cdr:y>
    </cdr:to>
    <cdr:sp macro="" textlink="">
      <cdr:nvSpPr>
        <cdr:cNvPr id="2" name="TextBox 1"/>
        <cdr:cNvSpPr txBox="1"/>
      </cdr:nvSpPr>
      <cdr:spPr>
        <a:xfrm xmlns:a="http://schemas.openxmlformats.org/drawingml/2006/main">
          <a:off x="3916680" y="1386840"/>
          <a:ext cx="914400" cy="411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a:t>
          </a:r>
          <a:r>
            <a:rPr lang="en-US" sz="1400" baseline="0" dirty="0"/>
            <a:t> 79%</a:t>
          </a:r>
          <a:endParaRPr lang="en-US" sz="1400" dirty="0"/>
        </a:p>
      </cdr:txBody>
    </cdr:sp>
  </cdr:relSizeAnchor>
  <cdr:relSizeAnchor xmlns:cdr="http://schemas.openxmlformats.org/drawingml/2006/chartDrawing">
    <cdr:from>
      <cdr:x>0.25349</cdr:x>
      <cdr:y>0.22134</cdr:y>
    </cdr:from>
    <cdr:to>
      <cdr:x>0.43599</cdr:x>
      <cdr:y>0.32838</cdr:y>
    </cdr:to>
    <cdr:sp macro="" textlink="">
      <cdr:nvSpPr>
        <cdr:cNvPr id="3" name="TextBox 1"/>
        <cdr:cNvSpPr txBox="1"/>
      </cdr:nvSpPr>
      <cdr:spPr>
        <a:xfrm xmlns:a="http://schemas.openxmlformats.org/drawingml/2006/main">
          <a:off x="1270000" y="850900"/>
          <a:ext cx="914400" cy="4114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a:t>
          </a:r>
          <a:r>
            <a:rPr lang="en-US" sz="1400" baseline="0" dirty="0"/>
            <a:t> 79%</a:t>
          </a:r>
          <a:endParaRPr lang="en-US" sz="1400" dirty="0"/>
        </a:p>
      </cdr:txBody>
    </cdr:sp>
  </cdr:relSizeAnchor>
  <cdr:relSizeAnchor xmlns:cdr="http://schemas.openxmlformats.org/drawingml/2006/chartDrawing">
    <cdr:from>
      <cdr:x>0.26987</cdr:x>
      <cdr:y>0.28089</cdr:y>
    </cdr:from>
    <cdr:to>
      <cdr:x>0.42958</cdr:x>
      <cdr:y>0.37296</cdr:y>
    </cdr:to>
    <cdr:sp macro="" textlink="">
      <cdr:nvSpPr>
        <cdr:cNvPr id="4" name="TextBox 1"/>
        <cdr:cNvSpPr txBox="1"/>
      </cdr:nvSpPr>
      <cdr:spPr>
        <a:xfrm xmlns:a="http://schemas.openxmlformats.org/drawingml/2006/main">
          <a:off x="1840036" y="1469135"/>
          <a:ext cx="1088989" cy="4815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86)</a:t>
          </a:r>
          <a:endParaRPr lang="en-US" sz="1400" dirty="0"/>
        </a:p>
      </cdr:txBody>
    </cdr:sp>
  </cdr:relSizeAnchor>
  <cdr:relSizeAnchor xmlns:cdr="http://schemas.openxmlformats.org/drawingml/2006/chartDrawing">
    <cdr:from>
      <cdr:x>0.80409</cdr:x>
      <cdr:y>0.5</cdr:y>
    </cdr:from>
    <cdr:to>
      <cdr:x>0.98659</cdr:x>
      <cdr:y>0.59207</cdr:y>
    </cdr:to>
    <cdr:sp macro="" textlink="">
      <cdr:nvSpPr>
        <cdr:cNvPr id="5" name="TextBox 1"/>
        <cdr:cNvSpPr txBox="1"/>
      </cdr:nvSpPr>
      <cdr:spPr>
        <a:xfrm xmlns:a="http://schemas.openxmlformats.org/drawingml/2006/main">
          <a:off x="5482499" y="2615183"/>
          <a:ext cx="1244335" cy="4815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50)</a:t>
          </a:r>
          <a:endParaRPr lang="en-US"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0.25925</cdr:x>
      <cdr:y>0.23325</cdr:y>
    </cdr:from>
    <cdr:to>
      <cdr:x>0.44154</cdr:x>
      <cdr:y>0.32426</cdr:y>
    </cdr:to>
    <cdr:sp macro="" textlink="">
      <cdr:nvSpPr>
        <cdr:cNvPr id="2" name="TextBox 1"/>
        <cdr:cNvSpPr txBox="1"/>
      </cdr:nvSpPr>
      <cdr:spPr>
        <a:xfrm xmlns:a="http://schemas.openxmlformats.org/drawingml/2006/main">
          <a:off x="2187220" y="1299584"/>
          <a:ext cx="1537956" cy="5070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28%</a:t>
          </a:r>
        </a:p>
      </cdr:txBody>
    </cdr:sp>
  </cdr:relSizeAnchor>
  <cdr:relSizeAnchor xmlns:cdr="http://schemas.openxmlformats.org/drawingml/2006/chartDrawing">
    <cdr:from>
      <cdr:x>0.81076</cdr:x>
      <cdr:y>0.5</cdr:y>
    </cdr:from>
    <cdr:to>
      <cdr:x>0.97071</cdr:x>
      <cdr:y>0.57325</cdr:y>
    </cdr:to>
    <cdr:sp macro="" textlink="">
      <cdr:nvSpPr>
        <cdr:cNvPr id="3" name="TextBox 1"/>
        <cdr:cNvSpPr txBox="1"/>
      </cdr:nvSpPr>
      <cdr:spPr>
        <a:xfrm xmlns:a="http://schemas.openxmlformats.org/drawingml/2006/main">
          <a:off x="6840292" y="2871216"/>
          <a:ext cx="1349449" cy="4206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 66%</a:t>
          </a:r>
        </a:p>
      </cdr:txBody>
    </cdr:sp>
  </cdr:relSizeAnchor>
  <cdr:relSizeAnchor xmlns:cdr="http://schemas.openxmlformats.org/drawingml/2006/chartDrawing">
    <cdr:from>
      <cdr:x>0.26963</cdr:x>
      <cdr:y>0.30366</cdr:y>
    </cdr:from>
    <cdr:to>
      <cdr:x>0.4104</cdr:x>
      <cdr:y>0.39467</cdr:y>
    </cdr:to>
    <cdr:sp macro="" textlink="">
      <cdr:nvSpPr>
        <cdr:cNvPr id="4" name="TextBox 1"/>
        <cdr:cNvSpPr txBox="1"/>
      </cdr:nvSpPr>
      <cdr:spPr>
        <a:xfrm xmlns:a="http://schemas.openxmlformats.org/drawingml/2006/main">
          <a:off x="2274828" y="1743764"/>
          <a:ext cx="1187700" cy="522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245)</a:t>
          </a:r>
          <a:endParaRPr lang="en-US" sz="1400" dirty="0"/>
        </a:p>
      </cdr:txBody>
    </cdr:sp>
  </cdr:relSizeAnchor>
  <cdr:relSizeAnchor xmlns:cdr="http://schemas.openxmlformats.org/drawingml/2006/chartDrawing">
    <cdr:from>
      <cdr:x>0.83242</cdr:x>
      <cdr:y>0.58639</cdr:y>
    </cdr:from>
    <cdr:to>
      <cdr:x>0.97319</cdr:x>
      <cdr:y>0.65393</cdr:y>
    </cdr:to>
    <cdr:sp macro="" textlink="">
      <cdr:nvSpPr>
        <cdr:cNvPr id="5" name="TextBox 1"/>
        <cdr:cNvSpPr txBox="1"/>
      </cdr:nvSpPr>
      <cdr:spPr>
        <a:xfrm xmlns:a="http://schemas.openxmlformats.org/drawingml/2006/main">
          <a:off x="7023008" y="3367332"/>
          <a:ext cx="1187700" cy="387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116)</a:t>
          </a:r>
          <a:endParaRPr lang="en-US"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0.25564</cdr:x>
      <cdr:y>0.28951</cdr:y>
    </cdr:from>
    <cdr:to>
      <cdr:x>0.43793</cdr:x>
      <cdr:y>0.38052</cdr:y>
    </cdr:to>
    <cdr:sp macro="" textlink="">
      <cdr:nvSpPr>
        <cdr:cNvPr id="2" name="TextBox 1"/>
        <cdr:cNvSpPr txBox="1"/>
      </cdr:nvSpPr>
      <cdr:spPr>
        <a:xfrm xmlns:a="http://schemas.openxmlformats.org/drawingml/2006/main">
          <a:off x="1589549" y="1471106"/>
          <a:ext cx="1133465" cy="4624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21%</a:t>
          </a:r>
        </a:p>
      </cdr:txBody>
    </cdr:sp>
  </cdr:relSizeAnchor>
  <cdr:relSizeAnchor xmlns:cdr="http://schemas.openxmlformats.org/drawingml/2006/chartDrawing">
    <cdr:from>
      <cdr:x>0.8016</cdr:x>
      <cdr:y>0.51887</cdr:y>
    </cdr:from>
    <cdr:to>
      <cdr:x>0.98389</cdr:x>
      <cdr:y>0.60988</cdr:y>
    </cdr:to>
    <cdr:sp macro="" textlink="">
      <cdr:nvSpPr>
        <cdr:cNvPr id="3" name="TextBox 1"/>
        <cdr:cNvSpPr txBox="1"/>
      </cdr:nvSpPr>
      <cdr:spPr>
        <a:xfrm xmlns:a="http://schemas.openxmlformats.org/drawingml/2006/main">
          <a:off x="4984260" y="2636588"/>
          <a:ext cx="1133465" cy="4624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 88%</a:t>
          </a:r>
        </a:p>
      </cdr:txBody>
    </cdr:sp>
  </cdr:relSizeAnchor>
  <cdr:relSizeAnchor xmlns:cdr="http://schemas.openxmlformats.org/drawingml/2006/chartDrawing">
    <cdr:from>
      <cdr:x>0.27104</cdr:x>
      <cdr:y>0.3432</cdr:y>
    </cdr:from>
    <cdr:to>
      <cdr:x>0.45471</cdr:x>
      <cdr:y>0.41902</cdr:y>
    </cdr:to>
    <cdr:sp macro="" textlink="">
      <cdr:nvSpPr>
        <cdr:cNvPr id="4" name="TextBox 1"/>
        <cdr:cNvSpPr txBox="1"/>
      </cdr:nvSpPr>
      <cdr:spPr>
        <a:xfrm xmlns:a="http://schemas.openxmlformats.org/drawingml/2006/main">
          <a:off x="1685321" y="1743975"/>
          <a:ext cx="1142040" cy="3852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69)</a:t>
          </a:r>
          <a:endParaRPr lang="en-US" sz="1400" dirty="0"/>
        </a:p>
      </cdr:txBody>
    </cdr:sp>
  </cdr:relSizeAnchor>
  <cdr:relSizeAnchor xmlns:cdr="http://schemas.openxmlformats.org/drawingml/2006/chartDrawing">
    <cdr:from>
      <cdr:x>0.8016</cdr:x>
      <cdr:y>0.56999</cdr:y>
    </cdr:from>
    <cdr:to>
      <cdr:x>0.98389</cdr:x>
      <cdr:y>0.661</cdr:y>
    </cdr:to>
    <cdr:sp macro="" textlink="">
      <cdr:nvSpPr>
        <cdr:cNvPr id="5" name="TextBox 1"/>
        <cdr:cNvSpPr txBox="1"/>
      </cdr:nvSpPr>
      <cdr:spPr>
        <a:xfrm xmlns:a="http://schemas.openxmlformats.org/drawingml/2006/main">
          <a:off x="4984260" y="2896393"/>
          <a:ext cx="1133465" cy="4624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32)</a:t>
          </a:r>
          <a:endParaRPr lang="en-US" sz="1400" dirty="0"/>
        </a:p>
      </cdr:txBody>
    </cdr:sp>
  </cdr:relSizeAnchor>
</c:userShapes>
</file>

<file path=ppt/drawings/drawing8.xml><?xml version="1.0" encoding="utf-8"?>
<c:userShapes xmlns:c="http://schemas.openxmlformats.org/drawingml/2006/chart">
  <cdr:relSizeAnchor xmlns:cdr="http://schemas.openxmlformats.org/drawingml/2006/chartDrawing">
    <cdr:from>
      <cdr:x>0.25564</cdr:x>
      <cdr:y>0.23855</cdr:y>
    </cdr:from>
    <cdr:to>
      <cdr:x>0.43793</cdr:x>
      <cdr:y>0.32956</cdr:y>
    </cdr:to>
    <cdr:sp macro="" textlink="">
      <cdr:nvSpPr>
        <cdr:cNvPr id="2" name="TextBox 1"/>
        <cdr:cNvSpPr txBox="1"/>
      </cdr:nvSpPr>
      <cdr:spPr>
        <a:xfrm xmlns:a="http://schemas.openxmlformats.org/drawingml/2006/main">
          <a:off x="1282328" y="941609"/>
          <a:ext cx="914392" cy="3592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29%</a:t>
          </a:r>
        </a:p>
      </cdr:txBody>
    </cdr:sp>
  </cdr:relSizeAnchor>
  <cdr:relSizeAnchor xmlns:cdr="http://schemas.openxmlformats.org/drawingml/2006/chartDrawing">
    <cdr:from>
      <cdr:x>0.76915</cdr:x>
      <cdr:y>0.48341</cdr:y>
    </cdr:from>
    <cdr:to>
      <cdr:x>1</cdr:x>
      <cdr:y>0.57442</cdr:y>
    </cdr:to>
    <cdr:sp macro="" textlink="">
      <cdr:nvSpPr>
        <cdr:cNvPr id="3" name="TextBox 1"/>
        <cdr:cNvSpPr txBox="1"/>
      </cdr:nvSpPr>
      <cdr:spPr>
        <a:xfrm xmlns:a="http://schemas.openxmlformats.org/drawingml/2006/main">
          <a:off x="4908506" y="2487168"/>
          <a:ext cx="1473236" cy="4682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 132%</a:t>
          </a:r>
        </a:p>
      </cdr:txBody>
    </cdr:sp>
  </cdr:relSizeAnchor>
  <cdr:relSizeAnchor xmlns:cdr="http://schemas.openxmlformats.org/drawingml/2006/chartDrawing">
    <cdr:from>
      <cdr:x>0.26539</cdr:x>
      <cdr:y>0.31754</cdr:y>
    </cdr:from>
    <cdr:to>
      <cdr:x>0.42603</cdr:x>
      <cdr:y>0.38863</cdr:y>
    </cdr:to>
    <cdr:sp macro="" textlink="">
      <cdr:nvSpPr>
        <cdr:cNvPr id="4" name="TextBox 1"/>
        <cdr:cNvSpPr txBox="1"/>
      </cdr:nvSpPr>
      <cdr:spPr>
        <a:xfrm xmlns:a="http://schemas.openxmlformats.org/drawingml/2006/main">
          <a:off x="1693635" y="1633728"/>
          <a:ext cx="1025182" cy="3657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117)</a:t>
          </a:r>
          <a:endParaRPr lang="en-US" sz="1400" dirty="0"/>
        </a:p>
      </cdr:txBody>
    </cdr:sp>
  </cdr:relSizeAnchor>
  <cdr:relSizeAnchor xmlns:cdr="http://schemas.openxmlformats.org/drawingml/2006/chartDrawing">
    <cdr:from>
      <cdr:x>0.81771</cdr:x>
      <cdr:y>0.54087</cdr:y>
    </cdr:from>
    <cdr:to>
      <cdr:x>1</cdr:x>
      <cdr:y>0.63188</cdr:y>
    </cdr:to>
    <cdr:sp macro="" textlink="">
      <cdr:nvSpPr>
        <cdr:cNvPr id="5" name="TextBox 1"/>
        <cdr:cNvSpPr txBox="1"/>
      </cdr:nvSpPr>
      <cdr:spPr>
        <a:xfrm xmlns:a="http://schemas.openxmlformats.org/drawingml/2006/main">
          <a:off x="5218414" y="2782775"/>
          <a:ext cx="1163328" cy="4682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51)</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B2F679D5-3027-47CC-A4A7-0B26A7285051}" type="datetimeFigureOut">
              <a:rPr lang="en-US" smtClean="0"/>
              <a:t>3/1/2016</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D3CB9BE0-8DD9-4C59-8869-D79F55C80623}" type="slidenum">
              <a:rPr lang="en-US" smtClean="0"/>
              <a:t>‹#›</a:t>
            </a:fld>
            <a:endParaRPr lang="en-US"/>
          </a:p>
        </p:txBody>
      </p:sp>
    </p:spTree>
    <p:extLst>
      <p:ext uri="{BB962C8B-B14F-4D97-AF65-F5344CB8AC3E}">
        <p14:creationId xmlns:p14="http://schemas.microsoft.com/office/powerpoint/2010/main" val="34509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E474C5F1-2B41-4915-A55D-D1D4D4A5AD43}" type="datetimeFigureOut">
              <a:rPr lang="en-US" smtClean="0"/>
              <a:t>3/1/2016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52A9B27F-C516-441A-8471-D05A5F91A9DB}" type="slidenum">
              <a:rPr lang="en-US" smtClean="0"/>
              <a:t>‹#›</a:t>
            </a:fld>
            <a:endParaRPr lang="en-US"/>
          </a:p>
        </p:txBody>
      </p:sp>
    </p:spTree>
    <p:extLst>
      <p:ext uri="{BB962C8B-B14F-4D97-AF65-F5344CB8AC3E}">
        <p14:creationId xmlns:p14="http://schemas.microsoft.com/office/powerpoint/2010/main" val="352103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A9B27F-C516-441A-8471-D05A5F91A9DB}" type="slidenum">
              <a:rPr lang="en-US" smtClean="0"/>
              <a:t>1</a:t>
            </a:fld>
            <a:endParaRPr lang="en-US"/>
          </a:p>
        </p:txBody>
      </p:sp>
    </p:spTree>
    <p:extLst>
      <p:ext uri="{BB962C8B-B14F-4D97-AF65-F5344CB8AC3E}">
        <p14:creationId xmlns:p14="http://schemas.microsoft.com/office/powerpoint/2010/main" val="317992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Jeanne</a:t>
            </a:r>
            <a:endParaRPr lang="en-US" baseline="0" dirty="0" smtClean="0"/>
          </a:p>
          <a:p>
            <a:endParaRPr lang="en-US" baseline="0" dirty="0" smtClean="0"/>
          </a:p>
          <a:p>
            <a:r>
              <a:rPr lang="en-US" baseline="0" dirty="0" smtClean="0"/>
              <a:t>Make sure also mention how Kim works with HS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Example for students’ feedback</a:t>
            </a:r>
          </a:p>
          <a:p>
            <a:r>
              <a:rPr lang="en-US" baseline="0" dirty="0" smtClean="0"/>
              <a:t>counselors to prepare HS students for this.</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11</a:t>
            </a:fld>
            <a:endParaRPr lang="en-US"/>
          </a:p>
        </p:txBody>
      </p:sp>
    </p:spTree>
    <p:extLst>
      <p:ext uri="{BB962C8B-B14F-4D97-AF65-F5344CB8AC3E}">
        <p14:creationId xmlns:p14="http://schemas.microsoft.com/office/powerpoint/2010/main" val="332752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12</a:t>
            </a:fld>
            <a:endParaRPr lang="en-US"/>
          </a:p>
        </p:txBody>
      </p:sp>
    </p:spTree>
    <p:extLst>
      <p:ext uri="{BB962C8B-B14F-4D97-AF65-F5344CB8AC3E}">
        <p14:creationId xmlns:p14="http://schemas.microsoft.com/office/powerpoint/2010/main" val="276783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Not only the amount of students increased in 2015 for both placed</a:t>
            </a:r>
            <a:r>
              <a:rPr lang="en-US" baseline="0" dirty="0" smtClean="0"/>
              <a:t> and enrolled</a:t>
            </a:r>
            <a:r>
              <a:rPr lang="en-US" dirty="0" smtClean="0"/>
              <a:t>, but also the rate from placement to enrollment increased in 2015</a:t>
            </a:r>
            <a:r>
              <a:rPr lang="en-US" baseline="0" dirty="0" smtClean="0"/>
              <a:t> after we implemented high school transcript placement.</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13</a:t>
            </a:fld>
            <a:endParaRPr lang="en-US"/>
          </a:p>
        </p:txBody>
      </p:sp>
    </p:spTree>
    <p:extLst>
      <p:ext uri="{BB962C8B-B14F-4D97-AF65-F5344CB8AC3E}">
        <p14:creationId xmlns:p14="http://schemas.microsoft.com/office/powerpoint/2010/main" val="343729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Let’s focus on English</a:t>
            </a:r>
            <a:r>
              <a:rPr lang="en-US" baseline="0" dirty="0" smtClean="0"/>
              <a:t> placement and English enrollment one at a time.</a:t>
            </a:r>
          </a:p>
          <a:p>
            <a:r>
              <a:rPr lang="en-US" baseline="0" dirty="0" smtClean="0"/>
              <a:t>Placement: 123 in 2014 to 259 in 2015</a:t>
            </a:r>
            <a:r>
              <a:rPr lang="en-US" baseline="0" dirty="0" smtClean="0">
                <a:sym typeface="Wingdings" panose="05000000000000000000" pitchFamily="2" charset="2"/>
              </a:rPr>
              <a:t>109% increase</a:t>
            </a:r>
          </a:p>
          <a:p>
            <a:r>
              <a:rPr lang="en-US" dirty="0" smtClean="0"/>
              <a:t>Enrollment 66 in 2014 to 170 in 2015</a:t>
            </a:r>
            <a:r>
              <a:rPr lang="en-US" dirty="0" smtClean="0">
                <a:sym typeface="Wingdings" panose="05000000000000000000" pitchFamily="2" charset="2"/>
              </a:rPr>
              <a:t> 158% increase</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15</a:t>
            </a:fld>
            <a:endParaRPr lang="en-US"/>
          </a:p>
        </p:txBody>
      </p:sp>
    </p:spTree>
    <p:extLst>
      <p:ext uri="{BB962C8B-B14F-4D97-AF65-F5344CB8AC3E}">
        <p14:creationId xmlns:p14="http://schemas.microsoft.com/office/powerpoint/2010/main" val="398066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r>
              <a:rPr lang="en-US" baseline="0" dirty="0" smtClean="0"/>
              <a:t>How does it impact ethnicity?</a:t>
            </a:r>
          </a:p>
          <a:p>
            <a:endParaRPr lang="en-US" baseline="0" dirty="0" smtClean="0"/>
          </a:p>
          <a:p>
            <a:r>
              <a:rPr lang="en-US" baseline="0" dirty="0" smtClean="0"/>
              <a:t>For Hispanic: </a:t>
            </a:r>
            <a:endParaRPr lang="en-US" baseline="0" dirty="0" smtClean="0">
              <a:sym typeface="Wingdings" panose="05000000000000000000" pitchFamily="2" charset="2"/>
            </a:endParaRPr>
          </a:p>
          <a:p>
            <a:r>
              <a:rPr lang="en-US" baseline="0" dirty="0" smtClean="0"/>
              <a:t>Placement: 23 in 2014 to 80 in 2015</a:t>
            </a:r>
            <a:r>
              <a:rPr lang="en-US" baseline="0" dirty="0" smtClean="0">
                <a:sym typeface="Wingdings" panose="05000000000000000000" pitchFamily="2" charset="2"/>
              </a:rPr>
              <a:t>248% increase</a:t>
            </a:r>
          </a:p>
          <a:p>
            <a:r>
              <a:rPr lang="en-US" dirty="0" smtClean="0"/>
              <a:t>Enrollment 10 in 2014 to 59 in 2015</a:t>
            </a:r>
            <a:r>
              <a:rPr lang="en-US" dirty="0" smtClean="0">
                <a:sym typeface="Wingdings" panose="05000000000000000000" pitchFamily="2" charset="2"/>
              </a:rPr>
              <a:t> 490%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White: </a:t>
            </a:r>
            <a:endParaRPr lang="en-US" baseline="0" dirty="0" smtClean="0">
              <a:sym typeface="Wingdings" panose="05000000000000000000" pitchFamily="2" charset="2"/>
            </a:endParaRPr>
          </a:p>
          <a:p>
            <a:r>
              <a:rPr lang="en-US" baseline="0" dirty="0" smtClean="0"/>
              <a:t>Placement: 48 in 2014 to 86 in 2015</a:t>
            </a:r>
            <a:r>
              <a:rPr lang="en-US" baseline="0" dirty="0" smtClean="0">
                <a:sym typeface="Wingdings" panose="05000000000000000000" pitchFamily="2" charset="2"/>
              </a:rPr>
              <a:t>79% increase</a:t>
            </a:r>
          </a:p>
          <a:p>
            <a:r>
              <a:rPr lang="en-US" dirty="0" smtClean="0"/>
              <a:t>Enrollment 28 in 2014 to 50 in 2015</a:t>
            </a:r>
            <a:r>
              <a:rPr lang="en-US" dirty="0" smtClean="0">
                <a:sym typeface="Wingdings" panose="05000000000000000000" pitchFamily="2" charset="2"/>
              </a:rPr>
              <a:t> 79%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The results suggested that not only the highs school transcript placement positively impact Hispanic students but also impact white students.  The rest of the ethnicities has smaller numbers that are less than 10 students.</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16</a:t>
            </a:fld>
            <a:endParaRPr lang="en-US"/>
          </a:p>
        </p:txBody>
      </p:sp>
    </p:spTree>
    <p:extLst>
      <p:ext uri="{BB962C8B-B14F-4D97-AF65-F5344CB8AC3E}">
        <p14:creationId xmlns:p14="http://schemas.microsoft.com/office/powerpoint/2010/main" val="2314383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How about Math?</a:t>
            </a:r>
          </a:p>
          <a:p>
            <a:r>
              <a:rPr lang="en-US" dirty="0" smtClean="0"/>
              <a:t>Let’s focus on Math</a:t>
            </a:r>
            <a:r>
              <a:rPr lang="en-US" baseline="0" dirty="0" smtClean="0"/>
              <a:t> placement and Math enrollment one at a time.</a:t>
            </a:r>
          </a:p>
          <a:p>
            <a:r>
              <a:rPr lang="en-US" baseline="0" dirty="0" smtClean="0"/>
              <a:t>Placement: 191 in 2014 to 245 in 2015</a:t>
            </a:r>
            <a:r>
              <a:rPr lang="en-US" baseline="0" dirty="0" smtClean="0">
                <a:sym typeface="Wingdings" panose="05000000000000000000" pitchFamily="2" charset="2"/>
              </a:rPr>
              <a:t>28% increase</a:t>
            </a:r>
          </a:p>
          <a:p>
            <a:r>
              <a:rPr lang="en-US" dirty="0" smtClean="0"/>
              <a:t>Enrollment: 70 in 2014 to 116 in 2015</a:t>
            </a:r>
            <a:r>
              <a:rPr lang="en-US" dirty="0" smtClean="0">
                <a:sym typeface="Wingdings" panose="05000000000000000000" pitchFamily="2" charset="2"/>
              </a:rPr>
              <a:t> 66% increase</a:t>
            </a:r>
            <a:endParaRPr lang="en-US" dirty="0" smtClean="0"/>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18</a:t>
            </a:fld>
            <a:endParaRPr lang="en-US"/>
          </a:p>
        </p:txBody>
      </p:sp>
    </p:spTree>
    <p:extLst>
      <p:ext uri="{BB962C8B-B14F-4D97-AF65-F5344CB8AC3E}">
        <p14:creationId xmlns:p14="http://schemas.microsoft.com/office/powerpoint/2010/main" val="30937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How does it impact on ethnicity</a:t>
            </a:r>
            <a:r>
              <a:rPr lang="en-US" baseline="0" dirty="0" smtClean="0"/>
              <a:t> and </a:t>
            </a:r>
            <a:r>
              <a:rPr lang="en-US" dirty="0" smtClean="0"/>
              <a:t>gender?</a:t>
            </a:r>
          </a:p>
          <a:p>
            <a:endParaRPr lang="en-US" dirty="0" smtClean="0"/>
          </a:p>
          <a:p>
            <a:r>
              <a:rPr lang="en-US" baseline="0" dirty="0" smtClean="0"/>
              <a:t>For Hispanic: </a:t>
            </a:r>
            <a:endParaRPr lang="en-US" baseline="0" dirty="0" smtClean="0">
              <a:sym typeface="Wingdings" panose="05000000000000000000" pitchFamily="2" charset="2"/>
            </a:endParaRPr>
          </a:p>
          <a:p>
            <a:r>
              <a:rPr lang="en-US" baseline="0" dirty="0" smtClean="0"/>
              <a:t>Placement: 57 in 2014 to 69 in 2015</a:t>
            </a:r>
            <a:r>
              <a:rPr lang="en-US" baseline="0" dirty="0" smtClean="0">
                <a:sym typeface="Wingdings" panose="05000000000000000000" pitchFamily="2" charset="2"/>
              </a:rPr>
              <a:t>21% increase</a:t>
            </a:r>
          </a:p>
          <a:p>
            <a:r>
              <a:rPr lang="en-US" dirty="0" smtClean="0"/>
              <a:t>Enrollment 17 in 2014 to 32 in 2015</a:t>
            </a:r>
            <a:r>
              <a:rPr lang="en-US" dirty="0" smtClean="0">
                <a:sym typeface="Wingdings" panose="05000000000000000000" pitchFamily="2" charset="2"/>
              </a:rPr>
              <a:t> 88%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Female: </a:t>
            </a:r>
            <a:endParaRPr lang="en-US" baseline="0" dirty="0" smtClean="0">
              <a:sym typeface="Wingdings" panose="05000000000000000000" pitchFamily="2" charset="2"/>
            </a:endParaRPr>
          </a:p>
          <a:p>
            <a:r>
              <a:rPr lang="en-US" baseline="0" dirty="0" smtClean="0"/>
              <a:t>Placement: 91 in 2014 to 117 in 2015</a:t>
            </a:r>
            <a:r>
              <a:rPr lang="en-US" baseline="0" dirty="0" smtClean="0">
                <a:sym typeface="Wingdings" panose="05000000000000000000" pitchFamily="2" charset="2"/>
              </a:rPr>
              <a:t>29% increase</a:t>
            </a:r>
          </a:p>
          <a:p>
            <a:r>
              <a:rPr lang="en-US" dirty="0" smtClean="0"/>
              <a:t>Enrollment 22 in 2014 to 51 in 2015</a:t>
            </a:r>
            <a:r>
              <a:rPr lang="en-US" dirty="0" smtClean="0">
                <a:sym typeface="Wingdings" panose="05000000000000000000" pitchFamily="2" charset="2"/>
              </a:rPr>
              <a:t> 132%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math placement and enrollment, the results suggested that not only the highs school transcript placement positively impacts Hispanic and White students but also impacts Female students.  The rest of the ethnicities has smaller numbers that are less than 10 students.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19</a:t>
            </a:fld>
            <a:endParaRPr lang="en-US"/>
          </a:p>
        </p:txBody>
      </p:sp>
    </p:spTree>
    <p:extLst>
      <p:ext uri="{BB962C8B-B14F-4D97-AF65-F5344CB8AC3E}">
        <p14:creationId xmlns:p14="http://schemas.microsoft.com/office/powerpoint/2010/main" val="170558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r>
              <a:rPr lang="en-US" baseline="0" dirty="0" smtClean="0"/>
              <a:t> Clay</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24</a:t>
            </a:fld>
            <a:endParaRPr lang="en-US"/>
          </a:p>
        </p:txBody>
      </p:sp>
    </p:spTree>
    <p:extLst>
      <p:ext uri="{BB962C8B-B14F-4D97-AF65-F5344CB8AC3E}">
        <p14:creationId xmlns:p14="http://schemas.microsoft.com/office/powerpoint/2010/main" val="1820566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A9B27F-C516-441A-8471-D05A5F91A9DB}" type="slidenum">
              <a:rPr lang="en-US" smtClean="0"/>
              <a:t>25</a:t>
            </a:fld>
            <a:endParaRPr lang="en-US"/>
          </a:p>
        </p:txBody>
      </p:sp>
    </p:spTree>
    <p:extLst>
      <p:ext uri="{BB962C8B-B14F-4D97-AF65-F5344CB8AC3E}">
        <p14:creationId xmlns:p14="http://schemas.microsoft.com/office/powerpoint/2010/main" val="19899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endParaRPr lang="en-US" dirty="0" smtClean="0"/>
          </a:p>
          <a:p>
            <a:r>
              <a:rPr lang="en-US" dirty="0" smtClean="0"/>
              <a:t>MMAP is a statewide initiative with</a:t>
            </a:r>
            <a:r>
              <a:rPr lang="en-US" baseline="0" dirty="0" smtClean="0"/>
              <a:t> about 20 pilot colleges and we are one of them.</a:t>
            </a:r>
          </a:p>
          <a:p>
            <a:endParaRPr lang="en-US" baseline="0" dirty="0" smtClean="0"/>
          </a:p>
          <a:p>
            <a:r>
              <a:rPr lang="en-US" baseline="0" dirty="0" smtClean="0"/>
              <a:t>We are only focus on the multiple measures (first one)</a:t>
            </a:r>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3</a:t>
            </a:fld>
            <a:endParaRPr lang="en-US"/>
          </a:p>
        </p:txBody>
      </p:sp>
    </p:spTree>
    <p:extLst>
      <p:ext uri="{BB962C8B-B14F-4D97-AF65-F5344CB8AC3E}">
        <p14:creationId xmlns:p14="http://schemas.microsoft.com/office/powerpoint/2010/main" val="316603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4</a:t>
            </a:fld>
            <a:endParaRPr lang="en-US"/>
          </a:p>
        </p:txBody>
      </p:sp>
    </p:spTree>
    <p:extLst>
      <p:ext uri="{BB962C8B-B14F-4D97-AF65-F5344CB8AC3E}">
        <p14:creationId xmlns:p14="http://schemas.microsoft.com/office/powerpoint/2010/main" val="359395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5</a:t>
            </a:fld>
            <a:endParaRPr lang="en-US"/>
          </a:p>
        </p:txBody>
      </p:sp>
    </p:spTree>
    <p:extLst>
      <p:ext uri="{BB962C8B-B14F-4D97-AF65-F5344CB8AC3E}">
        <p14:creationId xmlns:p14="http://schemas.microsoft.com/office/powerpoint/2010/main" val="136585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6</a:t>
            </a:fld>
            <a:endParaRPr lang="en-US"/>
          </a:p>
        </p:txBody>
      </p:sp>
    </p:spTree>
    <p:extLst>
      <p:ext uri="{BB962C8B-B14F-4D97-AF65-F5344CB8AC3E}">
        <p14:creationId xmlns:p14="http://schemas.microsoft.com/office/powerpoint/2010/main" val="137890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7</a:t>
            </a:fld>
            <a:endParaRPr lang="en-US"/>
          </a:p>
        </p:txBody>
      </p:sp>
    </p:spTree>
    <p:extLst>
      <p:ext uri="{BB962C8B-B14F-4D97-AF65-F5344CB8AC3E}">
        <p14:creationId xmlns:p14="http://schemas.microsoft.com/office/powerpoint/2010/main" val="378570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8</a:t>
            </a:fld>
            <a:endParaRPr lang="en-US"/>
          </a:p>
        </p:txBody>
      </p:sp>
    </p:spTree>
    <p:extLst>
      <p:ext uri="{BB962C8B-B14F-4D97-AF65-F5344CB8AC3E}">
        <p14:creationId xmlns:p14="http://schemas.microsoft.com/office/powerpoint/2010/main" val="167236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9</a:t>
            </a:fld>
            <a:endParaRPr lang="en-US"/>
          </a:p>
        </p:txBody>
      </p:sp>
    </p:spTree>
    <p:extLst>
      <p:ext uri="{BB962C8B-B14F-4D97-AF65-F5344CB8AC3E}">
        <p14:creationId xmlns:p14="http://schemas.microsoft.com/office/powerpoint/2010/main" val="161872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Jeanne</a:t>
            </a:r>
            <a:endParaRPr lang="en-US" baseline="0" dirty="0" smtClean="0"/>
          </a:p>
          <a:p>
            <a:endParaRPr lang="en-US" baseline="0" dirty="0" smtClean="0"/>
          </a:p>
          <a:p>
            <a:r>
              <a:rPr lang="en-US" baseline="0" dirty="0" smtClean="0"/>
              <a:t>May want to show the questionnaire. Make sure acknowledge Jaz and Allan’s involvement and support.</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10</a:t>
            </a:fld>
            <a:endParaRPr lang="en-US"/>
          </a:p>
        </p:txBody>
      </p:sp>
    </p:spTree>
    <p:extLst>
      <p:ext uri="{BB962C8B-B14F-4D97-AF65-F5344CB8AC3E}">
        <p14:creationId xmlns:p14="http://schemas.microsoft.com/office/powerpoint/2010/main" val="399576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389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1739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89327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418725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458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7" name="Slide Number Placeholder 6"/>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83957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12/09/2015</a:t>
            </a:r>
            <a:endParaRPr lang="en-US"/>
          </a:p>
        </p:txBody>
      </p:sp>
      <p:sp>
        <p:nvSpPr>
          <p:cNvPr id="8" name="Footer Placeholder 7"/>
          <p:cNvSpPr>
            <a:spLocks noGrp="1"/>
          </p:cNvSpPr>
          <p:nvPr>
            <p:ph type="ftr" sz="quarter" idx="11"/>
          </p:nvPr>
        </p:nvSpPr>
        <p:spPr/>
        <p:txBody>
          <a:bodyPr/>
          <a:lstStyle/>
          <a:p>
            <a:r>
              <a:rPr lang="en-US" smtClean="0"/>
              <a:t>Cañada College</a:t>
            </a:r>
            <a:endParaRPr lang="en-US"/>
          </a:p>
        </p:txBody>
      </p:sp>
      <p:sp>
        <p:nvSpPr>
          <p:cNvPr id="9" name="Slide Number Placeholder 8"/>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57225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12/09/2015</a:t>
            </a:r>
            <a:endParaRPr lang="en-US"/>
          </a:p>
        </p:txBody>
      </p:sp>
      <p:sp>
        <p:nvSpPr>
          <p:cNvPr id="4" name="Footer Placeholder 3"/>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259026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12/09/2015</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Cañada College</a:t>
            </a:r>
            <a:endParaRPr lang="en-US"/>
          </a:p>
        </p:txBody>
      </p:sp>
      <p:sp>
        <p:nvSpPr>
          <p:cNvPr id="9" name="Slide Number Placeholder 8"/>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278122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smtClean="0"/>
              <a:t>12/09/2015</a:t>
            </a: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Cañada College</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80256F-0EDD-4CA4-B0CB-7221BF8A03E2}" type="slidenum">
              <a:rPr lang="en-US" smtClean="0"/>
              <a:t>‹#›</a:t>
            </a:fld>
            <a:endParaRPr lang="en-US"/>
          </a:p>
        </p:txBody>
      </p:sp>
    </p:spTree>
    <p:extLst>
      <p:ext uri="{BB962C8B-B14F-4D97-AF65-F5344CB8AC3E}">
        <p14:creationId xmlns:p14="http://schemas.microsoft.com/office/powerpoint/2010/main" val="21778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7" name="Slide Number Placeholder 6"/>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169283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12/09/2015</a:t>
            </a: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Cañada College</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B80256F-0EDD-4CA4-B0CB-7221BF8A03E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957095"/>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anadacollege.edu/assessment/English%20Questionnaire%20(Web)/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canadacollege.edu/assessment/Math%20Questionnaire%20(Web)/index.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404" y="445477"/>
            <a:ext cx="7631538" cy="3739661"/>
          </a:xfrm>
        </p:spPr>
        <p:txBody>
          <a:bodyPr>
            <a:noAutofit/>
          </a:bodyPr>
          <a:lstStyle/>
          <a:p>
            <a:r>
              <a:rPr lang="en-US" sz="5400" dirty="0" smtClean="0"/>
              <a:t>Multiple Measures Assessment Project (MMAP)</a:t>
            </a:r>
            <a:br>
              <a:rPr lang="en-US" sz="5400" dirty="0" smtClean="0"/>
            </a:br>
            <a:r>
              <a:rPr lang="en-US" sz="5400" dirty="0"/>
              <a:t/>
            </a:r>
            <a:br>
              <a:rPr lang="en-US" sz="5400" dirty="0"/>
            </a:br>
            <a:r>
              <a:rPr lang="en-US" sz="5400" dirty="0" smtClean="0"/>
              <a:t>Cañada Pilot Study</a:t>
            </a:r>
            <a:endParaRPr lang="en-US" sz="5400" dirty="0"/>
          </a:p>
        </p:txBody>
      </p:sp>
      <p:sp>
        <p:nvSpPr>
          <p:cNvPr id="3" name="Subtitle 2"/>
          <p:cNvSpPr>
            <a:spLocks noGrp="1"/>
          </p:cNvSpPr>
          <p:nvPr>
            <p:ph type="subTitle" idx="1"/>
          </p:nvPr>
        </p:nvSpPr>
        <p:spPr>
          <a:xfrm>
            <a:off x="946404" y="5355771"/>
            <a:ext cx="7063740" cy="907869"/>
          </a:xfrm>
        </p:spPr>
        <p:txBody>
          <a:bodyPr>
            <a:normAutofit lnSpcReduction="10000"/>
          </a:bodyPr>
          <a:lstStyle/>
          <a:p>
            <a:r>
              <a:rPr lang="en-US" b="1" cap="none" dirty="0" smtClean="0">
                <a:latin typeface="Maiandra GD" panose="020E0502030308020204" pitchFamily="34" charset="0"/>
                <a:ea typeface="Kozuka Mincho Pro B" panose="02020800000000000000" pitchFamily="18" charset="-128"/>
              </a:rPr>
              <a:t>Flex Presentation</a:t>
            </a:r>
          </a:p>
          <a:p>
            <a:r>
              <a:rPr lang="en-US" b="1" cap="none" dirty="0" smtClean="0">
                <a:latin typeface="Maiandra GD" panose="020E0502030308020204" pitchFamily="34" charset="0"/>
                <a:ea typeface="Kozuka Mincho Pro B" panose="02020800000000000000" pitchFamily="18" charset="-128"/>
              </a:rPr>
              <a:t>March 2016</a:t>
            </a:r>
            <a:endParaRPr lang="en-US" b="1" cap="none" dirty="0">
              <a:latin typeface="Maiandra GD" panose="020E0502030308020204" pitchFamily="34" charset="0"/>
              <a:ea typeface="Kozuka Mincho Pro B" panose="02020800000000000000" pitchFamily="18" charset="-128"/>
            </a:endParaRPr>
          </a:p>
        </p:txBody>
      </p:sp>
      <p:sp>
        <p:nvSpPr>
          <p:cNvPr id="4" name="Date Placeholder 3"/>
          <p:cNvSpPr>
            <a:spLocks noGrp="1"/>
          </p:cNvSpPr>
          <p:nvPr>
            <p:ph type="dt" sz="half" idx="10"/>
          </p:nvPr>
        </p:nvSpPr>
        <p:spPr/>
        <p:txBody>
          <a:bodyPr/>
          <a:lstStyle/>
          <a:p>
            <a:r>
              <a:rPr lang="en-US" dirty="0" smtClean="0"/>
              <a:t>12/09/2015</a:t>
            </a:r>
            <a:endParaRPr lang="en-US" dirty="0"/>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1</a:t>
            </a:fld>
            <a:endParaRPr lang="en-US"/>
          </a:p>
        </p:txBody>
      </p:sp>
    </p:spTree>
    <p:extLst>
      <p:ext uri="{BB962C8B-B14F-4D97-AF65-F5344CB8AC3E}">
        <p14:creationId xmlns:p14="http://schemas.microsoft.com/office/powerpoint/2010/main" val="350360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 for the Decision Trees</a:t>
            </a:r>
            <a:endParaRPr lang="en-US" dirty="0"/>
          </a:p>
        </p:txBody>
      </p:sp>
      <p:sp>
        <p:nvSpPr>
          <p:cNvPr id="3" name="Content Placeholder 2"/>
          <p:cNvSpPr>
            <a:spLocks noGrp="1"/>
          </p:cNvSpPr>
          <p:nvPr>
            <p:ph idx="1"/>
          </p:nvPr>
        </p:nvSpPr>
        <p:spPr>
          <a:xfrm>
            <a:off x="1084217" y="2175996"/>
            <a:ext cx="7704667" cy="2461054"/>
          </a:xfrm>
        </p:spPr>
        <p:txBody>
          <a:bodyPr>
            <a:normAutofit/>
          </a:bodyPr>
          <a:lstStyle/>
          <a:p>
            <a:pPr marL="0" indent="0">
              <a:buNone/>
            </a:pPr>
            <a:r>
              <a:rPr lang="en-US" sz="2800" dirty="0" smtClean="0"/>
              <a:t>Development of the Web application</a:t>
            </a:r>
            <a:endParaRPr lang="en-US" sz="2800" dirty="0">
              <a:hlinkClick r:id="rId3"/>
            </a:endParaRPr>
          </a:p>
          <a:p>
            <a:pPr lvl="1"/>
            <a:r>
              <a:rPr lang="en-US" sz="2800" dirty="0" smtClean="0">
                <a:hlinkClick r:id="rId3"/>
              </a:rPr>
              <a:t>English Questionnaire</a:t>
            </a:r>
            <a:endParaRPr lang="en-US" sz="2800" dirty="0" smtClean="0"/>
          </a:p>
          <a:p>
            <a:pPr lvl="1"/>
            <a:r>
              <a:rPr lang="en-US" sz="2800" dirty="0" smtClean="0">
                <a:hlinkClick r:id="rId4"/>
              </a:rPr>
              <a:t>Math Questionnaire</a:t>
            </a:r>
            <a:endParaRPr lang="en-US" sz="2800" dirty="0" smtClean="0"/>
          </a:p>
          <a:p>
            <a:pPr marL="0" indent="0">
              <a:buNone/>
            </a:pPr>
            <a:endParaRPr lang="en-US" sz="28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10</a:t>
            </a:fld>
            <a:endParaRPr lang="en-US"/>
          </a:p>
        </p:txBody>
      </p:sp>
      <p:pic>
        <p:nvPicPr>
          <p:cNvPr id="10" name="Picture 9">
            <a:hlinkClick r:id="rId3"/>
          </p:cNvPr>
          <p:cNvPicPr>
            <a:picLocks noChangeAspect="1"/>
          </p:cNvPicPr>
          <p:nvPr/>
        </p:nvPicPr>
        <p:blipFill rotWithShape="1">
          <a:blip r:embed="rId5"/>
          <a:srcRect l="23667" t="22148" r="23167" b="10593"/>
          <a:stretch/>
        </p:blipFill>
        <p:spPr>
          <a:xfrm>
            <a:off x="1132516" y="3721100"/>
            <a:ext cx="3462344" cy="2463800"/>
          </a:xfrm>
          <a:prstGeom prst="rect">
            <a:avLst/>
          </a:prstGeom>
        </p:spPr>
      </p:pic>
      <p:pic>
        <p:nvPicPr>
          <p:cNvPr id="11" name="Picture 10">
            <a:hlinkClick r:id="rId4"/>
          </p:cNvPr>
          <p:cNvPicPr>
            <a:picLocks noChangeAspect="1"/>
          </p:cNvPicPr>
          <p:nvPr/>
        </p:nvPicPr>
        <p:blipFill rotWithShape="1">
          <a:blip r:embed="rId6"/>
          <a:srcRect l="23333" t="21111" r="22334" b="10593"/>
          <a:stretch/>
        </p:blipFill>
        <p:spPr>
          <a:xfrm>
            <a:off x="4936550" y="3748535"/>
            <a:ext cx="3472813" cy="2455470"/>
          </a:xfrm>
          <a:prstGeom prst="rect">
            <a:avLst/>
          </a:prstGeom>
        </p:spPr>
      </p:pic>
    </p:spTree>
    <p:extLst>
      <p:ext uri="{BB962C8B-B14F-4D97-AF65-F5344CB8AC3E}">
        <p14:creationId xmlns:p14="http://schemas.microsoft.com/office/powerpoint/2010/main" val="1738606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transcript placement	</a:t>
            </a:r>
            <a:endParaRPr lang="en-US" dirty="0"/>
          </a:p>
        </p:txBody>
      </p:sp>
      <p:sp>
        <p:nvSpPr>
          <p:cNvPr id="3" name="Content Placeholder 2"/>
          <p:cNvSpPr>
            <a:spLocks noGrp="1"/>
          </p:cNvSpPr>
          <p:nvPr>
            <p:ph idx="1"/>
          </p:nvPr>
        </p:nvSpPr>
        <p:spPr>
          <a:xfrm>
            <a:off x="982133" y="2069432"/>
            <a:ext cx="7704667" cy="3514939"/>
          </a:xfrm>
        </p:spPr>
        <p:txBody>
          <a:bodyPr>
            <a:normAutofit/>
          </a:bodyPr>
          <a:lstStyle/>
          <a:p>
            <a:pPr marL="457200" indent="-457200">
              <a:buFont typeface="Wingdings" panose="05000000000000000000" pitchFamily="2" charset="2"/>
              <a:buChar char="q"/>
            </a:pPr>
            <a:r>
              <a:rPr lang="en-US" sz="2800" dirty="0" smtClean="0"/>
              <a:t>Assessment Center staff validated HS transcripts in fall 2015</a:t>
            </a:r>
          </a:p>
          <a:p>
            <a:pPr marL="457200" indent="-457200">
              <a:buFont typeface="Wingdings" panose="05000000000000000000" pitchFamily="2" charset="2"/>
              <a:buChar char="q"/>
            </a:pPr>
            <a:r>
              <a:rPr lang="en-US" sz="2800" dirty="0" smtClean="0"/>
              <a:t>Waived the prerequisites for students to enroll in fall 2015</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11</a:t>
            </a:fld>
            <a:endParaRPr lang="en-US"/>
          </a:p>
        </p:txBody>
      </p:sp>
    </p:spTree>
    <p:extLst>
      <p:ext uri="{BB962C8B-B14F-4D97-AF65-F5344CB8AC3E}">
        <p14:creationId xmlns:p14="http://schemas.microsoft.com/office/powerpoint/2010/main" val="3276142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279" y="131805"/>
            <a:ext cx="7704667" cy="1673126"/>
          </a:xfrm>
        </p:spPr>
        <p:txBody>
          <a:bodyPr/>
          <a:lstStyle/>
          <a:p>
            <a:r>
              <a:rPr lang="en-US" dirty="0" smtClean="0"/>
              <a:t>Evaluation of the MMAP </a:t>
            </a:r>
            <a:endParaRPr lang="en-US" dirty="0"/>
          </a:p>
        </p:txBody>
      </p:sp>
      <p:sp>
        <p:nvSpPr>
          <p:cNvPr id="3" name="Content Placeholder 2"/>
          <p:cNvSpPr>
            <a:spLocks noGrp="1"/>
          </p:cNvSpPr>
          <p:nvPr>
            <p:ph idx="1"/>
          </p:nvPr>
        </p:nvSpPr>
        <p:spPr>
          <a:xfrm>
            <a:off x="522514" y="1804931"/>
            <a:ext cx="8229599" cy="4291069"/>
          </a:xfrm>
          <a:solidFill>
            <a:srgbClr val="E6F4FB"/>
          </a:solidFill>
        </p:spPr>
        <p:txBody>
          <a:bodyPr>
            <a:noAutofit/>
          </a:bodyPr>
          <a:lstStyle/>
          <a:p>
            <a:pPr marL="457200" indent="-457200">
              <a:lnSpc>
                <a:spcPct val="150000"/>
              </a:lnSpc>
              <a:buFont typeface="Wingdings" panose="05000000000000000000" pitchFamily="2" charset="2"/>
              <a:buChar char="q"/>
            </a:pPr>
            <a:r>
              <a:rPr lang="en-US" sz="2400" dirty="0" smtClean="0"/>
              <a:t>Analyzed the # of students </a:t>
            </a:r>
            <a:r>
              <a:rPr lang="en-US" sz="2400" b="1" u="sng" dirty="0" smtClean="0"/>
              <a:t>placed and enrolled</a:t>
            </a:r>
            <a:r>
              <a:rPr lang="en-US" sz="2400" dirty="0" smtClean="0"/>
              <a:t> in college level English/math in 2015 with the # of students placed and enrolled in college level English/math in 2014.</a:t>
            </a:r>
          </a:p>
          <a:p>
            <a:pPr marL="457200" indent="-457200">
              <a:lnSpc>
                <a:spcPct val="150000"/>
              </a:lnSpc>
              <a:buFont typeface="Wingdings" panose="05000000000000000000" pitchFamily="2" charset="2"/>
              <a:buChar char="q"/>
            </a:pPr>
            <a:r>
              <a:rPr lang="en-US" sz="2400" dirty="0" smtClean="0"/>
              <a:t>Will compare </a:t>
            </a:r>
            <a:r>
              <a:rPr lang="en-US" sz="2400" dirty="0"/>
              <a:t>college level English/math </a:t>
            </a:r>
            <a:r>
              <a:rPr lang="en-US" sz="2400" b="1" u="sng" dirty="0"/>
              <a:t>success rates </a:t>
            </a:r>
            <a:r>
              <a:rPr lang="en-US" sz="2400" dirty="0"/>
              <a:t> </a:t>
            </a:r>
            <a:r>
              <a:rPr lang="en-US" sz="2400" dirty="0" smtClean="0"/>
              <a:t>in college level English/math in 2015 with the success rates in college level English/math in 2014. </a:t>
            </a:r>
            <a:endParaRPr lang="en-US" sz="24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12</a:t>
            </a:fld>
            <a:endParaRPr lang="en-US"/>
          </a:p>
        </p:txBody>
      </p:sp>
    </p:spTree>
    <p:extLst>
      <p:ext uri="{BB962C8B-B14F-4D97-AF65-F5344CB8AC3E}">
        <p14:creationId xmlns:p14="http://schemas.microsoft.com/office/powerpoint/2010/main" val="3961208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13</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451679120"/>
              </p:ext>
            </p:extLst>
          </p:nvPr>
        </p:nvGraphicFramePr>
        <p:xfrm>
          <a:off x="0" y="-1"/>
          <a:ext cx="9144000" cy="6333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188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625484697"/>
              </p:ext>
            </p:extLst>
          </p:nvPr>
        </p:nvGraphicFramePr>
        <p:xfrm>
          <a:off x="0" y="-1"/>
          <a:ext cx="9144000" cy="628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55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15</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727113982"/>
              </p:ext>
            </p:extLst>
          </p:nvPr>
        </p:nvGraphicFramePr>
        <p:xfrm>
          <a:off x="353568" y="414528"/>
          <a:ext cx="8631936" cy="55717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
          <p:cNvSpPr txBox="1"/>
          <p:nvPr/>
        </p:nvSpPr>
        <p:spPr>
          <a:xfrm>
            <a:off x="2914286" y="1421922"/>
            <a:ext cx="1171942" cy="5232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t>Increase 109%</a:t>
            </a:r>
          </a:p>
        </p:txBody>
      </p:sp>
      <p:sp>
        <p:nvSpPr>
          <p:cNvPr id="8" name="TextBox 6"/>
          <p:cNvSpPr txBox="1"/>
          <p:nvPr/>
        </p:nvSpPr>
        <p:spPr>
          <a:xfrm>
            <a:off x="7550664" y="2494300"/>
            <a:ext cx="1171942" cy="5232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t>Increase 158%</a:t>
            </a:r>
          </a:p>
        </p:txBody>
      </p:sp>
      <p:sp>
        <p:nvSpPr>
          <p:cNvPr id="11" name="TextBox 10"/>
          <p:cNvSpPr txBox="1"/>
          <p:nvPr/>
        </p:nvSpPr>
        <p:spPr>
          <a:xfrm>
            <a:off x="2764639" y="2028010"/>
            <a:ext cx="1043747" cy="307777"/>
          </a:xfrm>
          <a:prstGeom prst="rect">
            <a:avLst/>
          </a:prstGeom>
          <a:noFill/>
        </p:spPr>
        <p:txBody>
          <a:bodyPr wrap="none" rtlCol="0">
            <a:spAutoFit/>
          </a:bodyPr>
          <a:lstStyle/>
          <a:p>
            <a:r>
              <a:rPr lang="en-US" sz="1400" dirty="0" smtClean="0"/>
              <a:t>(Total 259)</a:t>
            </a:r>
            <a:endParaRPr lang="en-US" sz="1400" dirty="0"/>
          </a:p>
        </p:txBody>
      </p:sp>
    </p:spTree>
    <p:extLst>
      <p:ext uri="{BB962C8B-B14F-4D97-AF65-F5344CB8AC3E}">
        <p14:creationId xmlns:p14="http://schemas.microsoft.com/office/powerpoint/2010/main" val="3405923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16</a:t>
            </a:fld>
            <a:endParaRPr lang="en-US"/>
          </a:p>
        </p:txBody>
      </p:sp>
      <p:graphicFrame>
        <p:nvGraphicFramePr>
          <p:cNvPr id="9" name="Chart 8"/>
          <p:cNvGraphicFramePr>
            <a:graphicFrameLocks/>
          </p:cNvGraphicFramePr>
          <p:nvPr>
            <p:extLst>
              <p:ext uri="{D42A27DB-BD31-4B8C-83A1-F6EECF244321}">
                <p14:modId xmlns:p14="http://schemas.microsoft.com/office/powerpoint/2010/main" val="1434594713"/>
              </p:ext>
            </p:extLst>
          </p:nvPr>
        </p:nvGraphicFramePr>
        <p:xfrm>
          <a:off x="0" y="-1"/>
          <a:ext cx="9144000" cy="6316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5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257550827"/>
              </p:ext>
            </p:extLst>
          </p:nvPr>
        </p:nvGraphicFramePr>
        <p:xfrm>
          <a:off x="1" y="0"/>
          <a:ext cx="9144000" cy="625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9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18</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053478237"/>
              </p:ext>
            </p:extLst>
          </p:nvPr>
        </p:nvGraphicFramePr>
        <p:xfrm>
          <a:off x="402336" y="365760"/>
          <a:ext cx="8436864" cy="5742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1012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19</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604078353"/>
              </p:ext>
            </p:extLst>
          </p:nvPr>
        </p:nvGraphicFramePr>
        <p:xfrm>
          <a:off x="0" y="0"/>
          <a:ext cx="6381742" cy="5081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99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Measures Pilot Project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000" dirty="0" smtClean="0"/>
              <a:t> Piloting a model for placement that utilizes high school GPA and grades in most recent high school math and/or English courses.</a:t>
            </a:r>
          </a:p>
          <a:p>
            <a:pPr>
              <a:buFont typeface="Wingdings" panose="05000000000000000000" pitchFamily="2" charset="2"/>
              <a:buChar char="q"/>
            </a:pPr>
            <a:r>
              <a:rPr lang="en-US" sz="3000" dirty="0" smtClean="0"/>
              <a:t> Established the MMAP Team; studied the data, established measures and research plan and implemented in spring, 2015.</a:t>
            </a:r>
            <a:endParaRPr lang="en-US" sz="30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a:t>
            </a:fld>
            <a:endParaRPr lang="en-US"/>
          </a:p>
        </p:txBody>
      </p:sp>
    </p:spTree>
    <p:extLst>
      <p:ext uri="{BB962C8B-B14F-4D97-AF65-F5344CB8AC3E}">
        <p14:creationId xmlns:p14="http://schemas.microsoft.com/office/powerpoint/2010/main" val="175095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20</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282879166"/>
              </p:ext>
            </p:extLst>
          </p:nvPr>
        </p:nvGraphicFramePr>
        <p:xfrm>
          <a:off x="0" y="0"/>
          <a:ext cx="9144000" cy="6255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86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1" y="346732"/>
            <a:ext cx="7543800" cy="838200"/>
          </a:xfrm>
        </p:spPr>
        <p:txBody>
          <a:bodyPr>
            <a:normAutofit fontScale="90000"/>
          </a:bodyPr>
          <a:lstStyle/>
          <a:p>
            <a:pPr algn="ctr"/>
            <a:r>
              <a:rPr lang="en-US" dirty="0" smtClean="0"/>
              <a:t>English 100 Course Outcomes by Grade Distribution</a:t>
            </a:r>
            <a:endParaRPr lang="en-US" dirty="0"/>
          </a:p>
        </p:txBody>
      </p:sp>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21</a:t>
            </a:fld>
            <a:endParaRPr lang="en-US"/>
          </a:p>
        </p:txBody>
      </p:sp>
      <p:pic>
        <p:nvPicPr>
          <p:cNvPr id="5" name="Picture 4"/>
          <p:cNvPicPr>
            <a:picLocks noChangeAspect="1"/>
          </p:cNvPicPr>
          <p:nvPr/>
        </p:nvPicPr>
        <p:blipFill rotWithShape="1">
          <a:blip r:embed="rId2"/>
          <a:srcRect l="15560" t="20488" r="64939" b="35066"/>
          <a:stretch/>
        </p:blipFill>
        <p:spPr>
          <a:xfrm>
            <a:off x="700671" y="1184932"/>
            <a:ext cx="7708692" cy="5127592"/>
          </a:xfrm>
          <a:prstGeom prst="rect">
            <a:avLst/>
          </a:prstGeom>
        </p:spPr>
      </p:pic>
    </p:spTree>
    <p:extLst>
      <p:ext uri="{BB962C8B-B14F-4D97-AF65-F5344CB8AC3E}">
        <p14:creationId xmlns:p14="http://schemas.microsoft.com/office/powerpoint/2010/main" val="1245845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1" y="346732"/>
            <a:ext cx="7543800" cy="838200"/>
          </a:xfrm>
        </p:spPr>
        <p:txBody>
          <a:bodyPr>
            <a:normAutofit fontScale="90000"/>
          </a:bodyPr>
          <a:lstStyle/>
          <a:p>
            <a:pPr algn="ctr"/>
            <a:r>
              <a:rPr lang="en-US" dirty="0" smtClean="0"/>
              <a:t>Math Course Outcomes by Course Number</a:t>
            </a:r>
            <a:endParaRPr lang="en-US" dirty="0"/>
          </a:p>
        </p:txBody>
      </p:sp>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22</a:t>
            </a:fld>
            <a:endParaRPr lang="en-US"/>
          </a:p>
        </p:txBody>
      </p:sp>
      <p:pic>
        <p:nvPicPr>
          <p:cNvPr id="7" name="Picture 6"/>
          <p:cNvPicPr>
            <a:picLocks noChangeAspect="1"/>
          </p:cNvPicPr>
          <p:nvPr/>
        </p:nvPicPr>
        <p:blipFill rotWithShape="1">
          <a:blip r:embed="rId2"/>
          <a:srcRect l="15959" t="20490" r="65281" b="34177"/>
          <a:stretch/>
        </p:blipFill>
        <p:spPr>
          <a:xfrm>
            <a:off x="822961" y="1184932"/>
            <a:ext cx="7543800" cy="5101568"/>
          </a:xfrm>
          <a:prstGeom prst="rect">
            <a:avLst/>
          </a:prstGeom>
        </p:spPr>
      </p:pic>
    </p:spTree>
    <p:extLst>
      <p:ext uri="{BB962C8B-B14F-4D97-AF65-F5344CB8AC3E}">
        <p14:creationId xmlns:p14="http://schemas.microsoft.com/office/powerpoint/2010/main" val="2486296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Feedback on MMAP</a:t>
            </a:r>
            <a:endParaRPr lang="en-US" dirty="0"/>
          </a:p>
        </p:txBody>
      </p:sp>
      <p:sp>
        <p:nvSpPr>
          <p:cNvPr id="3" name="Date Placeholder 2"/>
          <p:cNvSpPr>
            <a:spLocks noGrp="1"/>
          </p:cNvSpPr>
          <p:nvPr>
            <p:ph type="dt" sz="half" idx="10"/>
          </p:nvPr>
        </p:nvSpPr>
        <p:spPr/>
        <p:txBody>
          <a:bodyPr/>
          <a:lstStyle/>
          <a:p>
            <a:r>
              <a:rPr lang="en-US" smtClean="0"/>
              <a:t>12/09/2015</a:t>
            </a:r>
            <a:endParaRPr lang="en-US"/>
          </a:p>
        </p:txBody>
      </p:sp>
      <p:sp>
        <p:nvSpPr>
          <p:cNvPr id="4" name="Footer Placeholder 3"/>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23</a:t>
            </a:fld>
            <a:endParaRPr lang="en-US"/>
          </a:p>
        </p:txBody>
      </p:sp>
    </p:spTree>
    <p:extLst>
      <p:ext uri="{BB962C8B-B14F-4D97-AF65-F5344CB8AC3E}">
        <p14:creationId xmlns:p14="http://schemas.microsoft.com/office/powerpoint/2010/main" val="1935998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72296"/>
          </a:xfrm>
        </p:spPr>
        <p:txBody>
          <a:bodyPr/>
          <a:lstStyle/>
          <a:p>
            <a:r>
              <a:rPr lang="en-US" dirty="0" smtClean="0"/>
              <a:t>Next Steps</a:t>
            </a:r>
            <a:endParaRPr lang="en-US" dirty="0"/>
          </a:p>
        </p:txBody>
      </p:sp>
      <p:sp>
        <p:nvSpPr>
          <p:cNvPr id="3" name="Content Placeholder 2"/>
          <p:cNvSpPr>
            <a:spLocks noGrp="1"/>
          </p:cNvSpPr>
          <p:nvPr>
            <p:ph idx="1"/>
          </p:nvPr>
        </p:nvSpPr>
        <p:spPr>
          <a:xfrm>
            <a:off x="865562" y="1896534"/>
            <a:ext cx="7543801" cy="4023360"/>
          </a:xfrm>
        </p:spPr>
        <p:txBody>
          <a:bodyPr>
            <a:normAutofit fontScale="92500" lnSpcReduction="10000"/>
          </a:bodyPr>
          <a:lstStyle/>
          <a:p>
            <a:pPr marL="457200" indent="-457200">
              <a:buFont typeface="Wingdings" panose="05000000000000000000" pitchFamily="2" charset="2"/>
              <a:buChar char="q"/>
            </a:pPr>
            <a:r>
              <a:rPr lang="en-US" sz="2800" dirty="0" smtClean="0"/>
              <a:t>Share the MMAP outcomes broadly and collect feedback to refine strategies—Fall </a:t>
            </a:r>
            <a:r>
              <a:rPr lang="en-US" sz="2800" dirty="0" smtClean="0"/>
              <a:t>2015/Spring 2016</a:t>
            </a:r>
            <a:endParaRPr lang="en-US" sz="2800" dirty="0" smtClean="0"/>
          </a:p>
          <a:p>
            <a:pPr marL="457200" indent="-457200">
              <a:buFont typeface="Wingdings" panose="05000000000000000000" pitchFamily="2" charset="2"/>
              <a:buChar char="q"/>
            </a:pPr>
            <a:r>
              <a:rPr lang="en-US" sz="2800" dirty="0" smtClean="0"/>
              <a:t>Continue pilot in Spring 2016 using the same implementation </a:t>
            </a:r>
            <a:r>
              <a:rPr lang="en-US" sz="2800" dirty="0" smtClean="0"/>
              <a:t>logistics</a:t>
            </a:r>
            <a:endParaRPr lang="en-US" sz="2800" dirty="0" smtClean="0"/>
          </a:p>
          <a:p>
            <a:pPr marL="457200" indent="-457200">
              <a:buFont typeface="Wingdings" panose="05000000000000000000" pitchFamily="2" charset="2"/>
              <a:buChar char="q"/>
            </a:pPr>
            <a:r>
              <a:rPr lang="en-US" sz="2800" dirty="0" smtClean="0"/>
              <a:t>Evaluate course success rates of fall cohorts, and revisit placement rule sets if needed—Spring 2016</a:t>
            </a:r>
          </a:p>
          <a:p>
            <a:pPr marL="457200" indent="-457200">
              <a:buFont typeface="Wingdings" panose="05000000000000000000" pitchFamily="2" charset="2"/>
              <a:buChar char="q"/>
            </a:pPr>
            <a:r>
              <a:rPr lang="en-US" sz="2800" dirty="0" smtClean="0"/>
              <a:t>Study student feedback on placement and enrollment patterns—Spring 2016</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24</a:t>
            </a:fld>
            <a:endParaRPr lang="en-US"/>
          </a:p>
        </p:txBody>
      </p:sp>
    </p:spTree>
    <p:extLst>
      <p:ext uri="{BB962C8B-B14F-4D97-AF65-F5344CB8AC3E}">
        <p14:creationId xmlns:p14="http://schemas.microsoft.com/office/powerpoint/2010/main" val="1299640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Questions</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25</a:t>
            </a:fld>
            <a:endParaRPr lang="en-US"/>
          </a:p>
        </p:txBody>
      </p:sp>
    </p:spTree>
    <p:extLst>
      <p:ext uri="{BB962C8B-B14F-4D97-AF65-F5344CB8AC3E}">
        <p14:creationId xmlns:p14="http://schemas.microsoft.com/office/powerpoint/2010/main" val="829778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486250"/>
            <a:ext cx="7269480" cy="820783"/>
          </a:xfrm>
        </p:spPr>
        <p:txBody>
          <a:bodyPr/>
          <a:lstStyle/>
          <a:p>
            <a:r>
              <a:rPr lang="en-US" dirty="0" smtClean="0"/>
              <a:t>What is MMAP?</a:t>
            </a:r>
            <a:endParaRPr lang="en-US" dirty="0"/>
          </a:p>
        </p:txBody>
      </p:sp>
      <p:sp>
        <p:nvSpPr>
          <p:cNvPr id="3" name="Content Placeholder 2"/>
          <p:cNvSpPr>
            <a:spLocks noGrp="1"/>
          </p:cNvSpPr>
          <p:nvPr>
            <p:ph idx="1"/>
          </p:nvPr>
        </p:nvSpPr>
        <p:spPr>
          <a:xfrm>
            <a:off x="822961" y="1601328"/>
            <a:ext cx="7736839" cy="4134454"/>
          </a:xfrm>
        </p:spPr>
        <p:txBody>
          <a:bodyPr>
            <a:noAutofit/>
          </a:bodyPr>
          <a:lstStyle/>
          <a:p>
            <a:pPr marL="0" indent="0">
              <a:lnSpc>
                <a:spcPct val="150000"/>
              </a:lnSpc>
              <a:buNone/>
            </a:pPr>
            <a:r>
              <a:rPr lang="en-US" sz="2800" dirty="0" smtClean="0"/>
              <a:t>Multiple </a:t>
            </a:r>
            <a:r>
              <a:rPr lang="en-US" sz="2800" dirty="0"/>
              <a:t>Measures Assessment Project </a:t>
            </a:r>
            <a:r>
              <a:rPr lang="en-US" sz="2800" dirty="0" smtClean="0"/>
              <a:t>(MMAP) is:</a:t>
            </a:r>
          </a:p>
          <a:p>
            <a:pPr marL="568325" lvl="1" indent="-349250">
              <a:lnSpc>
                <a:spcPct val="150000"/>
              </a:lnSpc>
              <a:buFont typeface="Wingdings" panose="05000000000000000000" pitchFamily="2" charset="2"/>
              <a:buChar char="q"/>
            </a:pPr>
            <a:r>
              <a:rPr lang="en-US" sz="2400" dirty="0" smtClean="0"/>
              <a:t>Part of the Common Assessment Initiative </a:t>
            </a:r>
          </a:p>
          <a:p>
            <a:pPr marL="568325" lvl="1" indent="-349250">
              <a:lnSpc>
                <a:spcPct val="150000"/>
              </a:lnSpc>
              <a:buFont typeface="Wingdings" panose="05000000000000000000" pitchFamily="2" charset="2"/>
              <a:buChar char="q"/>
            </a:pPr>
            <a:r>
              <a:rPr lang="en-US" sz="2400" dirty="0" smtClean="0"/>
              <a:t>A statewide </a:t>
            </a:r>
            <a:r>
              <a:rPr lang="en-US" sz="2400" dirty="0"/>
              <a:t>initiative with about 20 pilot colleges </a:t>
            </a:r>
            <a:r>
              <a:rPr lang="en-US" sz="2400" dirty="0" smtClean="0"/>
              <a:t>(</a:t>
            </a:r>
            <a:r>
              <a:rPr lang="en-US" sz="2400" dirty="0" err="1" smtClean="0"/>
              <a:t>Cañada</a:t>
            </a:r>
            <a:r>
              <a:rPr lang="en-US" sz="2400" dirty="0" smtClean="0"/>
              <a:t> is </a:t>
            </a:r>
            <a:r>
              <a:rPr lang="en-US" sz="2400" dirty="0"/>
              <a:t>one of </a:t>
            </a:r>
            <a:r>
              <a:rPr lang="en-US" sz="2400" dirty="0" smtClean="0"/>
              <a:t>them)</a:t>
            </a:r>
          </a:p>
          <a:p>
            <a:pPr marL="568325" lvl="1" indent="-349250">
              <a:lnSpc>
                <a:spcPct val="150000"/>
              </a:lnSpc>
              <a:buFont typeface="Wingdings" panose="05000000000000000000" pitchFamily="2" charset="2"/>
              <a:buChar char="q"/>
            </a:pPr>
            <a:r>
              <a:rPr lang="en-US" sz="2400" dirty="0" smtClean="0"/>
              <a:t>Using high school transcript as one of the multiple </a:t>
            </a:r>
            <a:r>
              <a:rPr lang="en-US" sz="2400" dirty="0"/>
              <a:t>measures </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3</a:t>
            </a:fld>
            <a:endParaRPr lang="en-US"/>
          </a:p>
        </p:txBody>
      </p:sp>
    </p:spTree>
    <p:extLst>
      <p:ext uri="{BB962C8B-B14F-4D97-AF65-F5344CB8AC3E}">
        <p14:creationId xmlns:p14="http://schemas.microsoft.com/office/powerpoint/2010/main" val="3707776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064455"/>
          </a:xfrm>
        </p:spPr>
        <p:txBody>
          <a:bodyPr>
            <a:normAutofit fontScale="90000"/>
          </a:bodyPr>
          <a:lstStyle/>
          <a:p>
            <a:r>
              <a:rPr lang="en-US" dirty="0" smtClean="0">
                <a:latin typeface="+mn-lt"/>
              </a:rPr>
              <a:t>MMAP Pilot Process Timeline</a:t>
            </a:r>
            <a:endParaRPr lang="en-US" dirty="0">
              <a:latin typeface="+mn-lt"/>
            </a:endParaRPr>
          </a:p>
        </p:txBody>
      </p:sp>
      <p:sp>
        <p:nvSpPr>
          <p:cNvPr id="3" name="Content Placeholder 2"/>
          <p:cNvSpPr>
            <a:spLocks noGrp="1"/>
          </p:cNvSpPr>
          <p:nvPr>
            <p:ph idx="1"/>
          </p:nvPr>
        </p:nvSpPr>
        <p:spPr>
          <a:xfrm>
            <a:off x="946404" y="1951137"/>
            <a:ext cx="7462960" cy="3987726"/>
          </a:xfrm>
        </p:spPr>
        <p:txBody>
          <a:bodyPr>
            <a:noAutofit/>
          </a:bodyPr>
          <a:lstStyle/>
          <a:p>
            <a:pPr marL="457200" indent="-457200">
              <a:buFont typeface="Wingdings" panose="05000000000000000000" pitchFamily="2" charset="2"/>
              <a:buChar char="q"/>
            </a:pPr>
            <a:r>
              <a:rPr lang="en-US" sz="2400" dirty="0" smtClean="0"/>
              <a:t>February 2015: Established the MMAP Team; Studied data</a:t>
            </a:r>
          </a:p>
          <a:p>
            <a:pPr marL="457200" indent="-457200">
              <a:buFont typeface="Wingdings" panose="05000000000000000000" pitchFamily="2" charset="2"/>
              <a:buChar char="q"/>
            </a:pPr>
            <a:r>
              <a:rPr lang="en-US" sz="2400" dirty="0" smtClean="0"/>
              <a:t>March 2015: Established measures and </a:t>
            </a:r>
            <a:r>
              <a:rPr lang="en-US" sz="2400" dirty="0"/>
              <a:t>research plan </a:t>
            </a:r>
            <a:endParaRPr lang="en-US" sz="2400" dirty="0" smtClean="0"/>
          </a:p>
          <a:p>
            <a:pPr marL="457200" indent="-457200">
              <a:buFont typeface="Wingdings" panose="05000000000000000000" pitchFamily="2" charset="2"/>
              <a:buChar char="q"/>
            </a:pPr>
            <a:r>
              <a:rPr lang="en-US" sz="2400" dirty="0" smtClean="0"/>
              <a:t>April-August 2015: Implemented </a:t>
            </a:r>
            <a:r>
              <a:rPr lang="en-US" sz="2400" dirty="0"/>
              <a:t>multiple </a:t>
            </a:r>
            <a:r>
              <a:rPr lang="en-US" sz="2400" dirty="0" smtClean="0"/>
              <a:t>measures, including validating high school transcripts and placement in college level courses</a:t>
            </a:r>
          </a:p>
          <a:p>
            <a:pPr marL="457200" indent="-457200">
              <a:buFont typeface="Wingdings" panose="05000000000000000000" pitchFamily="2" charset="2"/>
              <a:buChar char="q"/>
            </a:pPr>
            <a:r>
              <a:rPr lang="en-US" sz="2400" dirty="0" smtClean="0"/>
              <a:t>January 2016: Will analyze </a:t>
            </a:r>
            <a:r>
              <a:rPr lang="en-US" sz="2400" dirty="0"/>
              <a:t>the </a:t>
            </a:r>
            <a:r>
              <a:rPr lang="en-US" sz="2400" dirty="0" smtClean="0"/>
              <a:t>results in terms of student demographics and course success</a:t>
            </a:r>
            <a:endParaRPr lang="en-US" sz="24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4</a:t>
            </a:fld>
            <a:endParaRPr lang="en-US"/>
          </a:p>
        </p:txBody>
      </p:sp>
    </p:spTree>
    <p:extLst>
      <p:ext uri="{BB962C8B-B14F-4D97-AF65-F5344CB8AC3E}">
        <p14:creationId xmlns:p14="http://schemas.microsoft.com/office/powerpoint/2010/main" val="2780505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40" y="164920"/>
            <a:ext cx="7385499" cy="1038225"/>
          </a:xfrm>
        </p:spPr>
        <p:txBody>
          <a:bodyPr/>
          <a:lstStyle/>
          <a:p>
            <a:r>
              <a:rPr lang="en-US" dirty="0" err="1" smtClean="0">
                <a:latin typeface="+mn-lt"/>
              </a:rPr>
              <a:t>Cañada</a:t>
            </a:r>
            <a:r>
              <a:rPr lang="en-US" dirty="0" smtClean="0">
                <a:latin typeface="+mn-lt"/>
              </a:rPr>
              <a:t> MMAP Team</a:t>
            </a:r>
            <a:endParaRPr lang="en-US" dirty="0">
              <a:latin typeface="+mn-lt"/>
            </a:endParaRPr>
          </a:p>
        </p:txBody>
      </p:sp>
      <p:sp>
        <p:nvSpPr>
          <p:cNvPr id="3" name="Content Placeholder 2"/>
          <p:cNvSpPr>
            <a:spLocks noGrp="1"/>
          </p:cNvSpPr>
          <p:nvPr>
            <p:ph idx="1"/>
          </p:nvPr>
        </p:nvSpPr>
        <p:spPr>
          <a:xfrm>
            <a:off x="1060704" y="1312277"/>
            <a:ext cx="7909126" cy="4859923"/>
          </a:xfrm>
        </p:spPr>
        <p:txBody>
          <a:bodyPr>
            <a:noAutofit/>
          </a:bodyPr>
          <a:lstStyle/>
          <a:p>
            <a:r>
              <a:rPr lang="en-US" sz="2800" dirty="0" smtClean="0"/>
              <a:t>Team Members: </a:t>
            </a:r>
          </a:p>
          <a:p>
            <a:pPr marL="457200" indent="-457200">
              <a:lnSpc>
                <a:spcPct val="100000"/>
              </a:lnSpc>
              <a:buFont typeface="Wingdings" panose="05000000000000000000" pitchFamily="2" charset="2"/>
              <a:buChar char="q"/>
            </a:pPr>
            <a:r>
              <a:rPr lang="en-US" sz="2400" dirty="0" smtClean="0"/>
              <a:t>English Faculty: Yolanda Valenzuela, David Clay, </a:t>
            </a:r>
            <a:r>
              <a:rPr lang="en-US" sz="2400" dirty="0"/>
              <a:t>Susan </a:t>
            </a:r>
            <a:r>
              <a:rPr lang="en-US" sz="2400" dirty="0" smtClean="0"/>
              <a:t>Gangel, and Kim Huynh</a:t>
            </a:r>
          </a:p>
          <a:p>
            <a:pPr marL="457200" indent="-457200">
              <a:lnSpc>
                <a:spcPct val="100000"/>
              </a:lnSpc>
              <a:buFont typeface="Wingdings" panose="05000000000000000000" pitchFamily="2" charset="2"/>
              <a:buChar char="q"/>
            </a:pPr>
            <a:r>
              <a:rPr lang="en-US" sz="2400" dirty="0" smtClean="0"/>
              <a:t>Math Faculty: Denise Hum</a:t>
            </a:r>
          </a:p>
          <a:p>
            <a:pPr marL="457200" indent="-457200">
              <a:lnSpc>
                <a:spcPct val="100000"/>
              </a:lnSpc>
              <a:buFont typeface="Wingdings" panose="05000000000000000000" pitchFamily="2" charset="2"/>
              <a:buChar char="q"/>
            </a:pPr>
            <a:r>
              <a:rPr lang="en-US" sz="2400" dirty="0" smtClean="0"/>
              <a:t>Assessment Coordinator: Jeanne Stalker</a:t>
            </a:r>
          </a:p>
          <a:p>
            <a:pPr marL="457200" indent="-457200">
              <a:lnSpc>
                <a:spcPct val="100000"/>
              </a:lnSpc>
              <a:buFont typeface="Wingdings" panose="05000000000000000000" pitchFamily="2" charset="2"/>
              <a:buChar char="q"/>
            </a:pPr>
            <a:r>
              <a:rPr lang="en-US" sz="2400" dirty="0" smtClean="0"/>
              <a:t>Researcher: Tracy Huang</a:t>
            </a:r>
          </a:p>
          <a:p>
            <a:pPr marL="457200" indent="-457200">
              <a:lnSpc>
                <a:spcPct val="100000"/>
              </a:lnSpc>
              <a:buFont typeface="Wingdings" panose="05000000000000000000" pitchFamily="2" charset="2"/>
              <a:buChar char="q"/>
            </a:pPr>
            <a:r>
              <a:rPr lang="en-US" sz="2400" dirty="0" smtClean="0"/>
              <a:t>Deans: Janet </a:t>
            </a:r>
            <a:r>
              <a:rPr lang="en-US" sz="2400" dirty="0"/>
              <a:t>Stringer, David Johnson, and Chialin </a:t>
            </a:r>
            <a:r>
              <a:rPr lang="en-US" sz="2400" dirty="0" smtClean="0"/>
              <a:t>Hsieh</a:t>
            </a:r>
          </a:p>
          <a:p>
            <a:pPr marL="457200" indent="-457200">
              <a:lnSpc>
                <a:spcPct val="100000"/>
              </a:lnSpc>
              <a:buFont typeface="Wingdings" panose="05000000000000000000" pitchFamily="2" charset="2"/>
              <a:buChar char="q"/>
            </a:pPr>
            <a:r>
              <a:rPr lang="en-US" sz="2400" dirty="0" smtClean="0"/>
              <a:t>Interim VPSS: </a:t>
            </a:r>
            <a:r>
              <a:rPr lang="en-US" sz="2400" dirty="0"/>
              <a:t>Kim Lopez</a:t>
            </a:r>
            <a:endParaRPr lang="en-US" sz="2400" dirty="0" smtClean="0"/>
          </a:p>
        </p:txBody>
      </p:sp>
      <p:sp>
        <p:nvSpPr>
          <p:cNvPr id="4" name="Date Placeholder 3"/>
          <p:cNvSpPr>
            <a:spLocks noGrp="1"/>
          </p:cNvSpPr>
          <p:nvPr>
            <p:ph type="dt" sz="half" idx="10"/>
          </p:nvPr>
        </p:nvSpPr>
        <p:spPr/>
        <p:txBody>
          <a:bodyPr/>
          <a:lstStyle/>
          <a:p>
            <a:r>
              <a:rPr lang="en-US" smtClean="0"/>
              <a:t>12/09/2015</a:t>
            </a:r>
            <a:endParaRPr lang="en-US" dirty="0"/>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5</a:t>
            </a:fld>
            <a:endParaRPr lang="en-US"/>
          </a:p>
        </p:txBody>
      </p:sp>
    </p:spTree>
    <p:extLst>
      <p:ext uri="{BB962C8B-B14F-4D97-AF65-F5344CB8AC3E}">
        <p14:creationId xmlns:p14="http://schemas.microsoft.com/office/powerpoint/2010/main" val="74458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57185"/>
          </a:xfrm>
        </p:spPr>
        <p:txBody>
          <a:bodyPr/>
          <a:lstStyle/>
          <a:p>
            <a:r>
              <a:rPr lang="en-US" dirty="0" smtClean="0"/>
              <a:t>Data Summary</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6</a:t>
            </a:fld>
            <a:endParaRPr lang="en-US"/>
          </a:p>
        </p:txBody>
      </p:sp>
      <p:sp>
        <p:nvSpPr>
          <p:cNvPr id="8" name="Content Placeholder 7"/>
          <p:cNvSpPr>
            <a:spLocks noGrp="1"/>
          </p:cNvSpPr>
          <p:nvPr>
            <p:ph idx="1"/>
          </p:nvPr>
        </p:nvSpPr>
        <p:spPr/>
        <p:txBody>
          <a:bodyPr>
            <a:normAutofit lnSpcReduction="10000"/>
          </a:bodyPr>
          <a:lstStyle/>
          <a:p>
            <a:pPr marL="806958" lvl="1" indent="-514350">
              <a:lnSpc>
                <a:spcPct val="120000"/>
              </a:lnSpc>
              <a:buFont typeface="Wingdings" panose="05000000000000000000" pitchFamily="2" charset="2"/>
              <a:buChar char="q"/>
            </a:pPr>
            <a:r>
              <a:rPr lang="en-US" sz="2600" dirty="0" smtClean="0"/>
              <a:t>Cohort </a:t>
            </a:r>
            <a:r>
              <a:rPr lang="en-US" sz="2600" dirty="0"/>
              <a:t>groups were </a:t>
            </a:r>
            <a:r>
              <a:rPr lang="en-US" sz="2600" dirty="0" smtClean="0"/>
              <a:t>selected from </a:t>
            </a:r>
            <a:r>
              <a:rPr lang="en-US" sz="2600" dirty="0"/>
              <a:t>2009-2011 (</a:t>
            </a:r>
            <a:r>
              <a:rPr lang="en-US" sz="2600" dirty="0" err="1"/>
              <a:t>CalPass</a:t>
            </a:r>
            <a:r>
              <a:rPr lang="en-US" sz="2600" dirty="0"/>
              <a:t> Plus)</a:t>
            </a:r>
          </a:p>
          <a:p>
            <a:pPr marL="806958" lvl="1" indent="-514350">
              <a:lnSpc>
                <a:spcPct val="120000"/>
              </a:lnSpc>
              <a:buFont typeface="Wingdings" panose="05000000000000000000" pitchFamily="2" charset="2"/>
              <a:buChar char="q"/>
            </a:pPr>
            <a:r>
              <a:rPr lang="en-US" sz="2600" dirty="0"/>
              <a:t>Average </a:t>
            </a:r>
            <a:r>
              <a:rPr lang="en-US" sz="2600" dirty="0" smtClean="0"/>
              <a:t>time elapsed between </a:t>
            </a:r>
            <a:r>
              <a:rPr lang="en-US" sz="2600" dirty="0"/>
              <a:t>HS graduation and enrolling at </a:t>
            </a:r>
            <a:r>
              <a:rPr lang="en-US" sz="2600" dirty="0" err="1"/>
              <a:t>Cañada</a:t>
            </a:r>
            <a:r>
              <a:rPr lang="en-US" sz="2600" dirty="0"/>
              <a:t>: 4 years </a:t>
            </a:r>
          </a:p>
          <a:p>
            <a:pPr marL="806958" lvl="1" indent="-514350">
              <a:lnSpc>
                <a:spcPct val="120000"/>
              </a:lnSpc>
              <a:buFont typeface="Wingdings" panose="05000000000000000000" pitchFamily="2" charset="2"/>
              <a:buChar char="q"/>
            </a:pPr>
            <a:r>
              <a:rPr lang="en-US" sz="2600" dirty="0"/>
              <a:t>Majority of HS students came to us with GPA of </a:t>
            </a:r>
            <a:r>
              <a:rPr lang="en-US" sz="2600" dirty="0" smtClean="0"/>
              <a:t>“C” </a:t>
            </a:r>
            <a:r>
              <a:rPr lang="en-US" sz="2600" dirty="0"/>
              <a:t>or lower. </a:t>
            </a:r>
          </a:p>
          <a:p>
            <a:pPr marL="806958" lvl="1" indent="-514350">
              <a:lnSpc>
                <a:spcPct val="120000"/>
              </a:lnSpc>
              <a:buFont typeface="Wingdings" panose="05000000000000000000" pitchFamily="2" charset="2"/>
              <a:buChar char="q"/>
            </a:pPr>
            <a:r>
              <a:rPr lang="en-US" sz="2600" dirty="0"/>
              <a:t>Majority of HS students took English or math in their first </a:t>
            </a:r>
            <a:r>
              <a:rPr lang="en-US" sz="2600" dirty="0" smtClean="0"/>
              <a:t>semester at </a:t>
            </a:r>
            <a:r>
              <a:rPr lang="en-US" sz="2600" dirty="0" err="1" smtClean="0"/>
              <a:t>Cañada</a:t>
            </a:r>
            <a:endParaRPr lang="en-US" dirty="0"/>
          </a:p>
        </p:txBody>
      </p:sp>
    </p:spTree>
    <p:extLst>
      <p:ext uri="{BB962C8B-B14F-4D97-AF65-F5344CB8AC3E}">
        <p14:creationId xmlns:p14="http://schemas.microsoft.com/office/powerpoint/2010/main" val="1066919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Target Population for MMAP</a:t>
            </a:r>
            <a:endParaRPr lang="en-US" dirty="0"/>
          </a:p>
        </p:txBody>
      </p:sp>
      <p:sp>
        <p:nvSpPr>
          <p:cNvPr id="8" name="Content Placeholder 7"/>
          <p:cNvSpPr>
            <a:spLocks noGrp="1"/>
          </p:cNvSpPr>
          <p:nvPr>
            <p:ph idx="1"/>
          </p:nvPr>
        </p:nvSpPr>
        <p:spPr>
          <a:xfrm>
            <a:off x="931333" y="2091038"/>
            <a:ext cx="7704667" cy="3817804"/>
          </a:xfrm>
        </p:spPr>
        <p:txBody>
          <a:bodyPr>
            <a:normAutofit/>
          </a:bodyPr>
          <a:lstStyle/>
          <a:p>
            <a:pPr marL="457200" indent="-457200">
              <a:buFont typeface="Wingdings" panose="05000000000000000000" pitchFamily="2" charset="2"/>
              <a:buChar char="q"/>
            </a:pPr>
            <a:r>
              <a:rPr lang="en-US" sz="2600" dirty="0" smtClean="0"/>
              <a:t>New college students </a:t>
            </a:r>
          </a:p>
          <a:p>
            <a:pPr marL="457200" indent="-457200">
              <a:buFont typeface="Wingdings" panose="05000000000000000000" pitchFamily="2" charset="2"/>
              <a:buChar char="q"/>
            </a:pPr>
            <a:r>
              <a:rPr lang="en-US" sz="2600" dirty="0" smtClean="0"/>
              <a:t>Recent high school graduates (within 3 years)</a:t>
            </a:r>
          </a:p>
          <a:p>
            <a:pPr marL="457200" indent="-457200">
              <a:buFont typeface="Wingdings" panose="05000000000000000000" pitchFamily="2" charset="2"/>
              <a:buChar char="q"/>
            </a:pPr>
            <a:r>
              <a:rPr lang="en-US" sz="2600" dirty="0" smtClean="0"/>
              <a:t>Students with above average cumulative high </a:t>
            </a:r>
            <a:r>
              <a:rPr lang="en-US" sz="2600" dirty="0"/>
              <a:t>s</a:t>
            </a:r>
            <a:r>
              <a:rPr lang="en-US" sz="2600" dirty="0" smtClean="0"/>
              <a:t>chool GPA</a:t>
            </a:r>
          </a:p>
          <a:p>
            <a:pPr marL="457200" indent="-457200">
              <a:buFont typeface="Wingdings" panose="05000000000000000000" pitchFamily="2" charset="2"/>
              <a:buChar char="q"/>
            </a:pPr>
            <a:r>
              <a:rPr lang="en-US" sz="2600" dirty="0" smtClean="0"/>
              <a:t>Students with above average grades in high school English/Math courses</a:t>
            </a:r>
          </a:p>
          <a:p>
            <a:pPr>
              <a:buFont typeface="Wingdings" panose="05000000000000000000" pitchFamily="2" charset="2"/>
              <a:buChar char="q"/>
            </a:pPr>
            <a:endParaRPr lang="en-US" sz="26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7</a:t>
            </a:fld>
            <a:endParaRPr lang="en-US"/>
          </a:p>
        </p:txBody>
      </p:sp>
    </p:spTree>
    <p:extLst>
      <p:ext uri="{BB962C8B-B14F-4D97-AF65-F5344CB8AC3E}">
        <p14:creationId xmlns:p14="http://schemas.microsoft.com/office/powerpoint/2010/main" val="200086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02" y="96104"/>
            <a:ext cx="7543800" cy="1022325"/>
          </a:xfrm>
        </p:spPr>
        <p:txBody>
          <a:bodyPr/>
          <a:lstStyle/>
          <a:p>
            <a:r>
              <a:rPr lang="en-US" dirty="0" smtClean="0"/>
              <a:t>Decision Trees--English</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8</a:t>
            </a:fld>
            <a:endParaRPr lang="en-US"/>
          </a:p>
        </p:txBody>
      </p:sp>
      <p:sp>
        <p:nvSpPr>
          <p:cNvPr id="9" name="TextBox 8"/>
          <p:cNvSpPr txBox="1"/>
          <p:nvPr/>
        </p:nvSpPr>
        <p:spPr>
          <a:xfrm>
            <a:off x="5812971" y="1926719"/>
            <a:ext cx="2967958"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New student from high school within 3 years</a:t>
            </a:r>
          </a:p>
          <a:p>
            <a:pPr marL="285750" indent="-285750">
              <a:buFont typeface="Arial" panose="020B0604020202020204" pitchFamily="34" charset="0"/>
              <a:buChar char="•"/>
            </a:pPr>
            <a:r>
              <a:rPr lang="en-US" sz="2400" dirty="0" smtClean="0"/>
              <a:t>Cum GPA &gt;=</a:t>
            </a:r>
            <a:r>
              <a:rPr lang="en-US" sz="2400" dirty="0" smtClean="0">
                <a:solidFill>
                  <a:srgbClr val="C00000"/>
                </a:solidFill>
              </a:rPr>
              <a:t>2.3</a:t>
            </a:r>
          </a:p>
          <a:p>
            <a:pPr marL="285750" indent="-285750">
              <a:buFont typeface="Arial" panose="020B0604020202020204" pitchFamily="34" charset="0"/>
              <a:buChar char="•"/>
            </a:pPr>
            <a:r>
              <a:rPr lang="en-US" sz="2400" dirty="0" smtClean="0"/>
              <a:t>High school English course grade equal or higher than </a:t>
            </a:r>
            <a:r>
              <a:rPr lang="en-US" sz="2400" dirty="0" smtClean="0">
                <a:solidFill>
                  <a:srgbClr val="C00000"/>
                </a:solidFill>
              </a:rPr>
              <a:t>B-</a:t>
            </a:r>
            <a:endParaRPr lang="en-US" sz="2400" dirty="0">
              <a:solidFill>
                <a:srgbClr val="C00000"/>
              </a:solidFill>
            </a:endParaRPr>
          </a:p>
        </p:txBody>
      </p:sp>
      <p:pic>
        <p:nvPicPr>
          <p:cNvPr id="10" name="Picture 9"/>
          <p:cNvPicPr>
            <a:picLocks noChangeAspect="1"/>
          </p:cNvPicPr>
          <p:nvPr/>
        </p:nvPicPr>
        <p:blipFill rotWithShape="1">
          <a:blip r:embed="rId3"/>
          <a:srcRect l="32125" t="23556" r="31500" b="9778"/>
          <a:stretch/>
        </p:blipFill>
        <p:spPr>
          <a:xfrm>
            <a:off x="546164" y="1118430"/>
            <a:ext cx="5158196" cy="5143826"/>
          </a:xfrm>
          <a:prstGeom prst="rect">
            <a:avLst/>
          </a:prstGeom>
        </p:spPr>
      </p:pic>
    </p:spTree>
    <p:extLst>
      <p:ext uri="{BB962C8B-B14F-4D97-AF65-F5344CB8AC3E}">
        <p14:creationId xmlns:p14="http://schemas.microsoft.com/office/powerpoint/2010/main" val="1519527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5968"/>
            <a:ext cx="7543800" cy="1022325"/>
          </a:xfrm>
        </p:spPr>
        <p:txBody>
          <a:bodyPr/>
          <a:lstStyle/>
          <a:p>
            <a:r>
              <a:rPr lang="en-US" dirty="0" smtClean="0"/>
              <a:t>Decision Trees--Math</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9</a:t>
            </a:fld>
            <a:endParaRPr lang="en-US"/>
          </a:p>
        </p:txBody>
      </p:sp>
      <p:sp>
        <p:nvSpPr>
          <p:cNvPr id="9" name="TextBox 8"/>
          <p:cNvSpPr txBox="1"/>
          <p:nvPr/>
        </p:nvSpPr>
        <p:spPr>
          <a:xfrm>
            <a:off x="5812970" y="1926719"/>
            <a:ext cx="302174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New student from high school within 3 years</a:t>
            </a:r>
          </a:p>
          <a:p>
            <a:pPr marL="285750" indent="-285750">
              <a:buFont typeface="Arial" panose="020B0604020202020204" pitchFamily="34" charset="0"/>
              <a:buChar char="•"/>
            </a:pPr>
            <a:r>
              <a:rPr lang="en-US" sz="2400" dirty="0" smtClean="0"/>
              <a:t>Cum GPA &gt;=</a:t>
            </a:r>
            <a:r>
              <a:rPr lang="en-US" sz="2400" dirty="0" smtClean="0">
                <a:solidFill>
                  <a:srgbClr val="C00000"/>
                </a:solidFill>
              </a:rPr>
              <a:t>3.2</a:t>
            </a:r>
          </a:p>
          <a:p>
            <a:pPr marL="285750" indent="-285750">
              <a:buFont typeface="Arial" panose="020B0604020202020204" pitchFamily="34" charset="0"/>
              <a:buChar char="•"/>
            </a:pPr>
            <a:r>
              <a:rPr lang="en-US" sz="2400" dirty="0" smtClean="0"/>
              <a:t>High school Math course grade equal or higher than </a:t>
            </a:r>
            <a:r>
              <a:rPr lang="en-US" sz="2400" dirty="0" smtClean="0">
                <a:solidFill>
                  <a:srgbClr val="C00000"/>
                </a:solidFill>
              </a:rPr>
              <a:t>C</a:t>
            </a:r>
            <a:endParaRPr lang="en-US" sz="2400" dirty="0">
              <a:solidFill>
                <a:srgbClr val="C00000"/>
              </a:solidFill>
            </a:endParaRPr>
          </a:p>
        </p:txBody>
      </p:sp>
      <p:pic>
        <p:nvPicPr>
          <p:cNvPr id="10" name="Picture 9"/>
          <p:cNvPicPr>
            <a:picLocks noChangeAspect="1"/>
          </p:cNvPicPr>
          <p:nvPr/>
        </p:nvPicPr>
        <p:blipFill rotWithShape="1">
          <a:blip r:embed="rId3"/>
          <a:srcRect l="32285" t="22318" r="31786" b="11651"/>
          <a:stretch/>
        </p:blipFill>
        <p:spPr>
          <a:xfrm>
            <a:off x="609600" y="1158293"/>
            <a:ext cx="5212154" cy="5173234"/>
          </a:xfrm>
          <a:prstGeom prst="rect">
            <a:avLst/>
          </a:prstGeom>
        </p:spPr>
      </p:pic>
    </p:spTree>
    <p:extLst>
      <p:ext uri="{BB962C8B-B14F-4D97-AF65-F5344CB8AC3E}">
        <p14:creationId xmlns:p14="http://schemas.microsoft.com/office/powerpoint/2010/main" val="30118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7137</TotalTime>
  <Words>1250</Words>
  <Application>Microsoft Office PowerPoint</Application>
  <PresentationFormat>On-screen Show (4:3)</PresentationFormat>
  <Paragraphs>274</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Kozuka Mincho Pro B</vt:lpstr>
      <vt:lpstr>Arial</vt:lpstr>
      <vt:lpstr>Calibri</vt:lpstr>
      <vt:lpstr>Cambria</vt:lpstr>
      <vt:lpstr>Maiandra GD</vt:lpstr>
      <vt:lpstr>Wingdings</vt:lpstr>
      <vt:lpstr>Retrospect</vt:lpstr>
      <vt:lpstr>Multiple Measures Assessment Project (MMAP)  Cañada Pilot Study</vt:lpstr>
      <vt:lpstr>Multiple Measures Pilot Project</vt:lpstr>
      <vt:lpstr>What is MMAP?</vt:lpstr>
      <vt:lpstr>MMAP Pilot Process Timeline</vt:lpstr>
      <vt:lpstr>Cañada MMAP Team</vt:lpstr>
      <vt:lpstr>Data Summary</vt:lpstr>
      <vt:lpstr>Target Population for MMAP</vt:lpstr>
      <vt:lpstr>Decision Trees--English</vt:lpstr>
      <vt:lpstr>Decision Trees--Math</vt:lpstr>
      <vt:lpstr>Web Application for the Decision Trees</vt:lpstr>
      <vt:lpstr>Implementation of the transcript placement </vt:lpstr>
      <vt:lpstr>Evaluation of the MMAP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100 Course Outcomes by Grade Distribution</vt:lpstr>
      <vt:lpstr>Math Course Outcomes by Course Number</vt:lpstr>
      <vt:lpstr>Students Feedback on MMAP</vt:lpstr>
      <vt:lpstr>Next Steps</vt:lpstr>
      <vt:lpstr>Questions</vt:lpstr>
    </vt:vector>
  </TitlesOfParts>
  <Company>SMCCD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Hsieh, Chialin</dc:creator>
  <cp:lastModifiedBy>Hsieh, Chialin</cp:lastModifiedBy>
  <cp:revision>399</cp:revision>
  <cp:lastPrinted>2015-11-10T20:47:15Z</cp:lastPrinted>
  <dcterms:created xsi:type="dcterms:W3CDTF">2014-12-20T23:49:42Z</dcterms:created>
  <dcterms:modified xsi:type="dcterms:W3CDTF">2016-03-01T18:07:23Z</dcterms:modified>
</cp:coreProperties>
</file>