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1296835"/>
            <a:ext cx="10058400" cy="3566160"/>
          </a:xfrm>
        </p:spPr>
        <p:txBody>
          <a:bodyPr>
            <a:normAutofit fontScale="90000"/>
          </a:bodyPr>
          <a:lstStyle/>
          <a:p>
            <a:r>
              <a:rPr lang="en-US" sz="6000" b="1" i="1" dirty="0" smtClean="0"/>
              <a:t>Perceptions </a:t>
            </a:r>
            <a:r>
              <a:rPr lang="en-US" sz="6000" b="1" i="1" dirty="0"/>
              <a:t>of the Appropriateness of 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b="1" i="1" dirty="0"/>
              <a:t>Student Placement in English, Math, Reading, and ESL </a:t>
            </a:r>
            <a:r>
              <a:rPr lang="en-US" sz="6000" b="1" i="1" dirty="0" smtClean="0"/>
              <a:t>Courses at </a:t>
            </a:r>
            <a:r>
              <a:rPr lang="en-US" sz="6000" b="1" i="1" dirty="0" err="1" smtClean="0"/>
              <a:t>Cañada</a:t>
            </a:r>
            <a:r>
              <a:rPr lang="en-US" sz="6000" b="1" i="1" dirty="0" smtClean="0"/>
              <a:t> College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CAÑADA College </a:t>
            </a:r>
          </a:p>
          <a:p>
            <a:r>
              <a:rPr lang="en-US" dirty="0" smtClean="0"/>
              <a:t>Planning, research, and institutional effectiveness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76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63388" y="1"/>
            <a:ext cx="10058400" cy="968188"/>
          </a:xfrm>
        </p:spPr>
        <p:txBody>
          <a:bodyPr/>
          <a:lstStyle/>
          <a:p>
            <a:r>
              <a:rPr lang="en-US" b="1" dirty="0" smtClean="0"/>
              <a:t>Purpose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63388" y="1290919"/>
            <a:ext cx="11116236" cy="4578070"/>
          </a:xfrm>
        </p:spPr>
        <p:txBody>
          <a:bodyPr>
            <a:normAutofit/>
          </a:bodyPr>
          <a:lstStyle/>
          <a:p>
            <a:r>
              <a:rPr lang="en-US" sz="4300" dirty="0" smtClean="0"/>
              <a:t>The following describes a qualitative study in which faculty </a:t>
            </a:r>
            <a:r>
              <a:rPr lang="en-US" sz="4300" dirty="0"/>
              <a:t>and students were surveyed </a:t>
            </a:r>
            <a:r>
              <a:rPr lang="en-US" sz="4300" dirty="0" smtClean="0"/>
              <a:t>to </a:t>
            </a:r>
            <a:r>
              <a:rPr lang="en-US" sz="4300" dirty="0"/>
              <a:t>determine their perceptions of the appropriateness </a:t>
            </a:r>
            <a:r>
              <a:rPr lang="en-US" sz="4300" dirty="0" smtClean="0"/>
              <a:t>of students’ placement in English, ESL, Math, and Reading courses. </a:t>
            </a:r>
            <a:endParaRPr lang="en-US" sz="4300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365" y="161366"/>
            <a:ext cx="10058400" cy="968188"/>
          </a:xfrm>
        </p:spPr>
        <p:txBody>
          <a:bodyPr/>
          <a:lstStyle/>
          <a:p>
            <a:r>
              <a:rPr lang="en-US" b="1" dirty="0" smtClean="0"/>
              <a:t>Results - English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1365" y="1129554"/>
            <a:ext cx="38548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Students indicated they were appropriately placed 80% of the time while faculty indicated students were appropriately placed 89% of the time.</a:t>
            </a:r>
          </a:p>
          <a:p>
            <a:endParaRPr lang="en-US" sz="2400" dirty="0"/>
          </a:p>
          <a:p>
            <a:r>
              <a:rPr lang="en-US" sz="2400" dirty="0" smtClean="0"/>
              <a:t>Students were less likely to indicate they were appropriately placed in the lower level courses such as English 826 (56%).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3816" y="316229"/>
            <a:ext cx="7510070" cy="533763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1279" y="4866419"/>
            <a:ext cx="1879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 Below Transfer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56170" y="4866419"/>
            <a:ext cx="1879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Below Transfer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94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365" y="161366"/>
            <a:ext cx="10058400" cy="968188"/>
          </a:xfrm>
        </p:spPr>
        <p:txBody>
          <a:bodyPr/>
          <a:lstStyle/>
          <a:p>
            <a:r>
              <a:rPr lang="en-US" b="1" dirty="0" smtClean="0"/>
              <a:t>Results - Math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1365" y="1129554"/>
            <a:ext cx="38548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Students indicated they were appropriately placed 82% of the time while faculty indicated students were appropriately placed 91% of the time.</a:t>
            </a:r>
          </a:p>
          <a:p>
            <a:endParaRPr lang="en-US" sz="2400" dirty="0"/>
          </a:p>
          <a:p>
            <a:r>
              <a:rPr lang="en-US" sz="2400" dirty="0" smtClean="0"/>
              <a:t>Students were less likely to indicate they were appropriately placed in the lower level courses such as Math 811 (64%).</a:t>
            </a:r>
            <a:r>
              <a:rPr lang="en-US" dirty="0" smtClean="0"/>
              <a:t>  </a:t>
            </a:r>
            <a:r>
              <a:rPr lang="en-US" sz="2400" dirty="0" smtClean="0"/>
              <a:t>However, the samples were very small.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6188" y="501629"/>
            <a:ext cx="7938986" cy="55215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3168" y="5375872"/>
            <a:ext cx="1318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3 Below Transfer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9238" y="5375871"/>
            <a:ext cx="1318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 Below Transfer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05308" y="5377715"/>
            <a:ext cx="1318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1 Below Transfer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3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365" y="161366"/>
            <a:ext cx="10058400" cy="968188"/>
          </a:xfrm>
        </p:spPr>
        <p:txBody>
          <a:bodyPr/>
          <a:lstStyle/>
          <a:p>
            <a:r>
              <a:rPr lang="en-US" b="1" dirty="0" smtClean="0"/>
              <a:t>Results - Reading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1365" y="1129554"/>
            <a:ext cx="38548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Students indicated they were appropriately placed 65% of the time while faculty indicated students were appropriately placed 75% of the time.</a:t>
            </a:r>
          </a:p>
          <a:p>
            <a:endParaRPr lang="en-US" sz="2400" dirty="0"/>
          </a:p>
          <a:p>
            <a:r>
              <a:rPr lang="en-US" sz="2400" dirty="0" smtClean="0"/>
              <a:t>In approximately 30% of the responses for Reading 826, faculty and students indicated students were not appropriately placed.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0264" y="788896"/>
            <a:ext cx="7841736" cy="44823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36541" y="4722728"/>
            <a:ext cx="1318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 Below Transfer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0999" y="4722727"/>
            <a:ext cx="1318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1 Below Transfer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8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365" y="161366"/>
            <a:ext cx="10058400" cy="968188"/>
          </a:xfrm>
        </p:spPr>
        <p:txBody>
          <a:bodyPr/>
          <a:lstStyle/>
          <a:p>
            <a:r>
              <a:rPr lang="en-US" b="1" dirty="0" smtClean="0"/>
              <a:t>Results - ESL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1365" y="1129554"/>
            <a:ext cx="385482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Students indicated they were appropriately placed 84% of the time while faculty indicated students were appropriately placed 75% of the time.</a:t>
            </a:r>
          </a:p>
          <a:p>
            <a:endParaRPr lang="en-US" sz="2400" dirty="0"/>
          </a:p>
          <a:p>
            <a:r>
              <a:rPr lang="en-US" sz="2400" dirty="0" smtClean="0"/>
              <a:t>However, the difference in perception is due in large part to results from a single course in which faculty indicated that the majority of the students were inappropriately placed.</a:t>
            </a:r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1831" y="409848"/>
            <a:ext cx="7765312" cy="55337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25340" y="4957861"/>
            <a:ext cx="1318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6 Below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54157" y="4957859"/>
            <a:ext cx="1318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5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 Below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43770" y="4957859"/>
            <a:ext cx="1318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 Below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65603" y="4957859"/>
            <a:ext cx="1318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 Below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04623" y="4959703"/>
            <a:ext cx="1318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2 Below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61397" y="4957858"/>
            <a:ext cx="1318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1 Below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2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365" y="161366"/>
            <a:ext cx="10058400" cy="968188"/>
          </a:xfrm>
        </p:spPr>
        <p:txBody>
          <a:bodyPr/>
          <a:lstStyle/>
          <a:p>
            <a:r>
              <a:rPr lang="en-US" b="1" dirty="0" smtClean="0"/>
              <a:t>Results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1365" y="1129554"/>
            <a:ext cx="115644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</a:t>
            </a:r>
            <a:r>
              <a:rPr lang="en-US" sz="2400" dirty="0" smtClean="0"/>
              <a:t>n the instances in which faculty indicated students were inappropriately placed in their English or Math course, faculty were more likely to indicate students should have been placed in a more advanced course.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 the instances in which faculty indicated students were inappropriately placed in their </a:t>
            </a:r>
            <a:r>
              <a:rPr lang="en-US" sz="2400" dirty="0" smtClean="0"/>
              <a:t>ESL </a:t>
            </a:r>
            <a:r>
              <a:rPr lang="en-US" sz="2400" dirty="0"/>
              <a:t>course, faculty were more likely to indicate students should have been placed in a </a:t>
            </a:r>
            <a:r>
              <a:rPr lang="en-US" sz="2400" dirty="0" smtClean="0"/>
              <a:t>less </a:t>
            </a:r>
            <a:r>
              <a:rPr lang="en-US" sz="2400" dirty="0"/>
              <a:t>advanced course</a:t>
            </a:r>
            <a:r>
              <a:rPr lang="en-US" sz="2400" dirty="0" smtClean="0"/>
              <a:t>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However, if data from ESL 913 is omitted, ESL faculty were equally likely to indicate students should have been placed in a more </a:t>
            </a:r>
            <a:r>
              <a:rPr lang="en-US" sz="2400" smtClean="0"/>
              <a:t>advanced </a:t>
            </a:r>
            <a:r>
              <a:rPr lang="en-US" sz="2400" smtClean="0"/>
              <a:t>ESL</a:t>
            </a:r>
            <a:r>
              <a:rPr lang="en-US" sz="2400" smtClean="0"/>
              <a:t> </a:t>
            </a:r>
            <a:r>
              <a:rPr lang="en-US" sz="2400" dirty="0" smtClean="0"/>
              <a:t>course as a less </a:t>
            </a:r>
            <a:r>
              <a:rPr lang="en-US" sz="2400" smtClean="0"/>
              <a:t>advanced </a:t>
            </a:r>
            <a:r>
              <a:rPr lang="en-US" sz="2400" smtClean="0"/>
              <a:t>ESL</a:t>
            </a:r>
            <a:r>
              <a:rPr lang="en-US" sz="2400" smtClean="0"/>
              <a:t> </a:t>
            </a:r>
            <a:r>
              <a:rPr lang="en-US" sz="2400" dirty="0" smtClean="0"/>
              <a:t>course.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924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365" y="161366"/>
            <a:ext cx="10058400" cy="968188"/>
          </a:xfrm>
        </p:spPr>
        <p:txBody>
          <a:bodyPr/>
          <a:lstStyle/>
          <a:p>
            <a:r>
              <a:rPr lang="en-US" b="1" dirty="0" smtClean="0"/>
              <a:t>Recommendations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1365" y="1129554"/>
            <a:ext cx="115644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Additional quantitative research to be conducted.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Examine correlations between test scores and success in courses.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Compare outcomes of students who “placed” in courses to students who advanced into courses.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Explore methods for improving placement process including the use of high school data.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Review literature related to additional placement options. </a:t>
            </a:r>
          </a:p>
        </p:txBody>
      </p:sp>
    </p:spTree>
    <p:extLst>
      <p:ext uri="{BB962C8B-B14F-4D97-AF65-F5344CB8AC3E}">
        <p14:creationId xmlns:p14="http://schemas.microsoft.com/office/powerpoint/2010/main" val="292920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156</TotalTime>
  <Words>456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Perceptions of the Appropriateness of  Student Placement in English, Math, Reading, and ESL Courses at Cañada College </vt:lpstr>
      <vt:lpstr>Purpose</vt:lpstr>
      <vt:lpstr>Results - English</vt:lpstr>
      <vt:lpstr>Results - Math</vt:lpstr>
      <vt:lpstr>Results - Reading</vt:lpstr>
      <vt:lpstr>Results - ESL</vt:lpstr>
      <vt:lpstr>Results</vt:lpstr>
      <vt:lpstr>Recommendations</vt:lpstr>
    </vt:vector>
  </TitlesOfParts>
  <Company>SMCCD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Perceptions of the Appropriateness of  Student Placement in English, Math, Reading, and ESL Courses at Cañada College</dc:title>
  <dc:creator>Price, Brandon</dc:creator>
  <cp:lastModifiedBy>Price, Brandon</cp:lastModifiedBy>
  <cp:revision>11</cp:revision>
  <cp:lastPrinted>2014-05-20T20:10:59Z</cp:lastPrinted>
  <dcterms:created xsi:type="dcterms:W3CDTF">2014-05-20T19:09:36Z</dcterms:created>
  <dcterms:modified xsi:type="dcterms:W3CDTF">2014-05-20T21:47:32Z</dcterms:modified>
</cp:coreProperties>
</file>