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drawings/drawing1.xml" ContentType="application/vnd.openxmlformats-officedocument.drawingml.chartshapes+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drawings/drawing2.xml" ContentType="application/vnd.openxmlformats-officedocument.drawingml.chartshapes+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charts/chart26.xml" ContentType="application/vnd.openxmlformats-officedocument.drawingml.chart+xml"/>
  <Override PartName="/ppt/charts/style26.xml" ContentType="application/vnd.ms-office.chartstyle+xml"/>
  <Override PartName="/ppt/charts/colors26.xml" ContentType="application/vnd.ms-office.chartcolorstyle+xml"/>
  <Override PartName="/ppt/charts/chart27.xml" ContentType="application/vnd.openxmlformats-officedocument.drawingml.chart+xml"/>
  <Override PartName="/ppt/charts/style27.xml" ContentType="application/vnd.ms-office.chartstyle+xml"/>
  <Override PartName="/ppt/charts/colors27.xml" ContentType="application/vnd.ms-office.chartcolorstyle+xml"/>
  <Override PartName="/ppt/charts/chart28.xml" ContentType="application/vnd.openxmlformats-officedocument.drawingml.chart+xml"/>
  <Override PartName="/ppt/charts/style28.xml" ContentType="application/vnd.ms-office.chartstyle+xml"/>
  <Override PartName="/ppt/charts/colors28.xml" ContentType="application/vnd.ms-office.chartcolorstyle+xml"/>
  <Override PartName="/ppt/charts/chart29.xml" ContentType="application/vnd.openxmlformats-officedocument.drawingml.chart+xml"/>
  <Override PartName="/ppt/charts/style29.xml" ContentType="application/vnd.ms-office.chartstyle+xml"/>
  <Override PartName="/ppt/charts/colors29.xml" ContentType="application/vnd.ms-office.chartcolorstyle+xml"/>
  <Override PartName="/ppt/charts/chart30.xml" ContentType="application/vnd.openxmlformats-officedocument.drawingml.chart+xml"/>
  <Override PartName="/ppt/charts/style30.xml" ContentType="application/vnd.ms-office.chartstyle+xml"/>
  <Override PartName="/ppt/charts/colors30.xml" ContentType="application/vnd.ms-office.chartcolorstyle+xml"/>
  <Override PartName="/ppt/charts/chart31.xml" ContentType="application/vnd.openxmlformats-officedocument.drawingml.chart+xml"/>
  <Override PartName="/ppt/charts/style31.xml" ContentType="application/vnd.ms-office.chartstyle+xml"/>
  <Override PartName="/ppt/charts/colors31.xml" ContentType="application/vnd.ms-office.chartcolorstyle+xml"/>
  <Override PartName="/ppt/charts/chart32.xml" ContentType="application/vnd.openxmlformats-officedocument.drawingml.chart+xml"/>
  <Override PartName="/ppt/charts/style32.xml" ContentType="application/vnd.ms-office.chartstyle+xml"/>
  <Override PartName="/ppt/charts/colors32.xml" ContentType="application/vnd.ms-office.chartcolorstyle+xml"/>
  <Override PartName="/ppt/charts/chart33.xml" ContentType="application/vnd.openxmlformats-officedocument.drawingml.chart+xml"/>
  <Override PartName="/ppt/charts/style33.xml" ContentType="application/vnd.ms-office.chartstyle+xml"/>
  <Override PartName="/ppt/charts/colors33.xml" ContentType="application/vnd.ms-office.chartcolorstyle+xml"/>
  <Override PartName="/ppt/charts/chart34.xml" ContentType="application/vnd.openxmlformats-officedocument.drawingml.chart+xml"/>
  <Override PartName="/ppt/charts/style34.xml" ContentType="application/vnd.ms-office.chartstyle+xml"/>
  <Override PartName="/ppt/charts/colors34.xml" ContentType="application/vnd.ms-office.chartcolorstyle+xml"/>
  <Override PartName="/ppt/charts/chart35.xml" ContentType="application/vnd.openxmlformats-officedocument.drawingml.chart+xml"/>
  <Override PartName="/ppt/charts/style35.xml" ContentType="application/vnd.ms-office.chartstyle+xml"/>
  <Override PartName="/ppt/charts/colors35.xml" ContentType="application/vnd.ms-office.chartcolorstyle+xml"/>
  <Override PartName="/ppt/charts/chart36.xml" ContentType="application/vnd.openxmlformats-officedocument.drawingml.chart+xml"/>
  <Override PartName="/ppt/charts/style36.xml" ContentType="application/vnd.ms-office.chartstyle+xml"/>
  <Override PartName="/ppt/charts/colors36.xml" ContentType="application/vnd.ms-office.chartcolorstyle+xml"/>
  <Override PartName="/ppt/charts/chart37.xml" ContentType="application/vnd.openxmlformats-officedocument.drawingml.chart+xml"/>
  <Override PartName="/ppt/charts/style37.xml" ContentType="application/vnd.ms-office.chartstyle+xml"/>
  <Override PartName="/ppt/charts/colors37.xml" ContentType="application/vnd.ms-office.chartcolorstyle+xml"/>
  <Override PartName="/ppt/charts/chart38.xml" ContentType="application/vnd.openxmlformats-officedocument.drawingml.chart+xml"/>
  <Override PartName="/ppt/charts/style38.xml" ContentType="application/vnd.ms-office.chartstyle+xml"/>
  <Override PartName="/ppt/charts/colors38.xml" ContentType="application/vnd.ms-office.chartcolorstyle+xml"/>
  <Override PartName="/ppt/charts/chart39.xml" ContentType="application/vnd.openxmlformats-officedocument.drawingml.chart+xml"/>
  <Override PartName="/ppt/charts/style39.xml" ContentType="application/vnd.ms-office.chartstyle+xml"/>
  <Override PartName="/ppt/charts/colors39.xml" ContentType="application/vnd.ms-office.chartcolorstyle+xml"/>
  <Override PartName="/ppt/charts/chart40.xml" ContentType="application/vnd.openxmlformats-officedocument.drawingml.chart+xml"/>
  <Override PartName="/ppt/charts/style40.xml" ContentType="application/vnd.ms-office.chartstyle+xml"/>
  <Override PartName="/ppt/charts/colors40.xml" ContentType="application/vnd.ms-office.chartcolorstyle+xml"/>
  <Override PartName="/ppt/charts/chart41.xml" ContentType="application/vnd.openxmlformats-officedocument.drawingml.chart+xml"/>
  <Override PartName="/ppt/charts/style41.xml" ContentType="application/vnd.ms-office.chartstyle+xml"/>
  <Override PartName="/ppt/charts/colors41.xml" ContentType="application/vnd.ms-office.chartcolorstyle+xml"/>
  <Override PartName="/ppt/charts/chart42.xml" ContentType="application/vnd.openxmlformats-officedocument.drawingml.chart+xml"/>
  <Override PartName="/ppt/charts/style42.xml" ContentType="application/vnd.ms-office.chartstyle+xml"/>
  <Override PartName="/ppt/charts/colors42.xml" ContentType="application/vnd.ms-office.chartcolorstyle+xml"/>
  <Override PartName="/ppt/charts/chart43.xml" ContentType="application/vnd.openxmlformats-officedocument.drawingml.chart+xml"/>
  <Override PartName="/ppt/charts/style43.xml" ContentType="application/vnd.ms-office.chartstyle+xml"/>
  <Override PartName="/ppt/charts/colors43.xml" ContentType="application/vnd.ms-office.chartcolorstyle+xml"/>
  <Override PartName="/ppt/charts/chart44.xml" ContentType="application/vnd.openxmlformats-officedocument.drawingml.chart+xml"/>
  <Override PartName="/ppt/charts/style44.xml" ContentType="application/vnd.ms-office.chartstyle+xml"/>
  <Override PartName="/ppt/charts/colors44.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359" r:id="rId5"/>
    <p:sldId id="360" r:id="rId6"/>
    <p:sldId id="361" r:id="rId7"/>
    <p:sldId id="362" r:id="rId8"/>
    <p:sldId id="363" r:id="rId9"/>
    <p:sldId id="315" r:id="rId10"/>
    <p:sldId id="364" r:id="rId11"/>
    <p:sldId id="365" r:id="rId12"/>
    <p:sldId id="350" r:id="rId13"/>
    <p:sldId id="318" r:id="rId14"/>
    <p:sldId id="319" r:id="rId15"/>
    <p:sldId id="320" r:id="rId16"/>
    <p:sldId id="351" r:id="rId17"/>
    <p:sldId id="321" r:id="rId18"/>
    <p:sldId id="366" r:id="rId19"/>
    <p:sldId id="367" r:id="rId20"/>
    <p:sldId id="322" r:id="rId21"/>
    <p:sldId id="323" r:id="rId22"/>
    <p:sldId id="324" r:id="rId23"/>
    <p:sldId id="325" r:id="rId24"/>
    <p:sldId id="369" r:id="rId25"/>
    <p:sldId id="368" r:id="rId26"/>
    <p:sldId id="328" r:id="rId27"/>
    <p:sldId id="329" r:id="rId28"/>
    <p:sldId id="330" r:id="rId29"/>
    <p:sldId id="370" r:id="rId30"/>
    <p:sldId id="332" r:id="rId31"/>
    <p:sldId id="372" r:id="rId32"/>
    <p:sldId id="371" r:id="rId33"/>
    <p:sldId id="334" r:id="rId34"/>
    <p:sldId id="335" r:id="rId35"/>
    <p:sldId id="336" r:id="rId36"/>
    <p:sldId id="338" r:id="rId37"/>
    <p:sldId id="355" r:id="rId38"/>
    <p:sldId id="339" r:id="rId39"/>
    <p:sldId id="374" r:id="rId40"/>
    <p:sldId id="373" r:id="rId41"/>
    <p:sldId id="340" r:id="rId42"/>
    <p:sldId id="341" r:id="rId43"/>
    <p:sldId id="342" r:id="rId44"/>
    <p:sldId id="343" r:id="rId45"/>
    <p:sldId id="375" r:id="rId46"/>
    <p:sldId id="345" r:id="rId47"/>
    <p:sldId id="346" r:id="rId48"/>
    <p:sldId id="347" r:id="rId49"/>
    <p:sldId id="348" r:id="rId50"/>
    <p:sldId id="349" r:id="rId5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83" autoAdjust="0"/>
    <p:restoredTop sz="94660"/>
  </p:normalViewPr>
  <p:slideViewPr>
    <p:cSldViewPr snapToGrid="0">
      <p:cViewPr varScale="1">
        <p:scale>
          <a:sx n="68" d="100"/>
          <a:sy n="68" d="100"/>
        </p:scale>
        <p:origin x="6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microsoft.com/office/2011/relationships/chartColorStyle" Target="colors19.xml"/><Relationship Id="rId1" Type="http://schemas.microsoft.com/office/2011/relationships/chartStyle" Target="style19.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package" Target="../embeddings/Microsoft_Excel_Worksheet19.xlsx"/><Relationship Id="rId2" Type="http://schemas.microsoft.com/office/2011/relationships/chartColorStyle" Target="colors20.xml"/><Relationship Id="rId1" Type="http://schemas.microsoft.com/office/2011/relationships/chartStyle" Target="style20.xml"/><Relationship Id="rId4" Type="http://schemas.openxmlformats.org/officeDocument/2006/relationships/chartUserShapes" Target="../drawings/drawing2.xml"/></Relationships>
</file>

<file path=ppt/charts/_rels/chart21.xml.rels><?xml version="1.0" encoding="UTF-8" standalone="yes"?>
<Relationships xmlns="http://schemas.openxmlformats.org/package/2006/relationships"><Relationship Id="rId3" Type="http://schemas.openxmlformats.org/officeDocument/2006/relationships/package" Target="../embeddings/Microsoft_Excel_Worksheet20.xlsx"/><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package" Target="../embeddings/Microsoft_Excel_Worksheet21.xlsx"/><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package" Target="../embeddings/Microsoft_Excel_Worksheet22.xlsx"/><Relationship Id="rId2" Type="http://schemas.microsoft.com/office/2011/relationships/chartColorStyle" Target="colors23.xml"/><Relationship Id="rId1" Type="http://schemas.microsoft.com/office/2011/relationships/chartStyle" Target="style23.xml"/></Relationships>
</file>

<file path=ppt/charts/_rels/chart24.xml.rels><?xml version="1.0" encoding="UTF-8" standalone="yes"?>
<Relationships xmlns="http://schemas.openxmlformats.org/package/2006/relationships"><Relationship Id="rId3" Type="http://schemas.openxmlformats.org/officeDocument/2006/relationships/package" Target="../embeddings/Microsoft_Excel_Worksheet23.xlsx"/><Relationship Id="rId2" Type="http://schemas.microsoft.com/office/2011/relationships/chartColorStyle" Target="colors24.xml"/><Relationship Id="rId1" Type="http://schemas.microsoft.com/office/2011/relationships/chartStyle" Target="style24.xml"/></Relationships>
</file>

<file path=ppt/charts/_rels/chart25.xml.rels><?xml version="1.0" encoding="UTF-8" standalone="yes"?>
<Relationships xmlns="http://schemas.openxmlformats.org/package/2006/relationships"><Relationship Id="rId3" Type="http://schemas.openxmlformats.org/officeDocument/2006/relationships/package" Target="../embeddings/Microsoft_Excel_Worksheet24.xlsx"/><Relationship Id="rId2" Type="http://schemas.microsoft.com/office/2011/relationships/chartColorStyle" Target="colors25.xml"/><Relationship Id="rId1" Type="http://schemas.microsoft.com/office/2011/relationships/chartStyle" Target="style25.xml"/></Relationships>
</file>

<file path=ppt/charts/_rels/chart26.xml.rels><?xml version="1.0" encoding="UTF-8" standalone="yes"?>
<Relationships xmlns="http://schemas.openxmlformats.org/package/2006/relationships"><Relationship Id="rId3" Type="http://schemas.openxmlformats.org/officeDocument/2006/relationships/package" Target="../embeddings/Microsoft_Excel_Worksheet25.xlsx"/><Relationship Id="rId2" Type="http://schemas.microsoft.com/office/2011/relationships/chartColorStyle" Target="colors26.xml"/><Relationship Id="rId1" Type="http://schemas.microsoft.com/office/2011/relationships/chartStyle" Target="style26.xml"/></Relationships>
</file>

<file path=ppt/charts/_rels/chart27.xml.rels><?xml version="1.0" encoding="UTF-8" standalone="yes"?>
<Relationships xmlns="http://schemas.openxmlformats.org/package/2006/relationships"><Relationship Id="rId3" Type="http://schemas.openxmlformats.org/officeDocument/2006/relationships/package" Target="../embeddings/Microsoft_Excel_Worksheet26.xlsx"/><Relationship Id="rId2" Type="http://schemas.microsoft.com/office/2011/relationships/chartColorStyle" Target="colors27.xml"/><Relationship Id="rId1" Type="http://schemas.microsoft.com/office/2011/relationships/chartStyle" Target="style27.xml"/></Relationships>
</file>

<file path=ppt/charts/_rels/chart28.xml.rels><?xml version="1.0" encoding="UTF-8" standalone="yes"?>
<Relationships xmlns="http://schemas.openxmlformats.org/package/2006/relationships"><Relationship Id="rId3" Type="http://schemas.openxmlformats.org/officeDocument/2006/relationships/package" Target="../embeddings/Microsoft_Excel_Worksheet27.xlsx"/><Relationship Id="rId2" Type="http://schemas.microsoft.com/office/2011/relationships/chartColorStyle" Target="colors28.xml"/><Relationship Id="rId1" Type="http://schemas.microsoft.com/office/2011/relationships/chartStyle" Target="style28.xml"/></Relationships>
</file>

<file path=ppt/charts/_rels/chart29.xml.rels><?xml version="1.0" encoding="UTF-8" standalone="yes"?>
<Relationships xmlns="http://schemas.openxmlformats.org/package/2006/relationships"><Relationship Id="rId3" Type="http://schemas.openxmlformats.org/officeDocument/2006/relationships/package" Target="../embeddings/Microsoft_Excel_Worksheet28.xlsx"/><Relationship Id="rId2" Type="http://schemas.microsoft.com/office/2011/relationships/chartColorStyle" Target="colors29.xml"/><Relationship Id="rId1" Type="http://schemas.microsoft.com/office/2011/relationships/chartStyle" Target="style29.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30.xml.rels><?xml version="1.0" encoding="UTF-8" standalone="yes"?>
<Relationships xmlns="http://schemas.openxmlformats.org/package/2006/relationships"><Relationship Id="rId3" Type="http://schemas.openxmlformats.org/officeDocument/2006/relationships/package" Target="../embeddings/Microsoft_Excel_Worksheet29.xlsx"/><Relationship Id="rId2" Type="http://schemas.microsoft.com/office/2011/relationships/chartColorStyle" Target="colors30.xml"/><Relationship Id="rId1" Type="http://schemas.microsoft.com/office/2011/relationships/chartStyle" Target="style30.xml"/></Relationships>
</file>

<file path=ppt/charts/_rels/chart31.xml.rels><?xml version="1.0" encoding="UTF-8" standalone="yes"?>
<Relationships xmlns="http://schemas.openxmlformats.org/package/2006/relationships"><Relationship Id="rId3" Type="http://schemas.openxmlformats.org/officeDocument/2006/relationships/package" Target="../embeddings/Microsoft_Excel_Worksheet30.xlsx"/><Relationship Id="rId2" Type="http://schemas.microsoft.com/office/2011/relationships/chartColorStyle" Target="colors31.xml"/><Relationship Id="rId1" Type="http://schemas.microsoft.com/office/2011/relationships/chartStyle" Target="style31.xml"/></Relationships>
</file>

<file path=ppt/charts/_rels/chart32.xml.rels><?xml version="1.0" encoding="UTF-8" standalone="yes"?>
<Relationships xmlns="http://schemas.openxmlformats.org/package/2006/relationships"><Relationship Id="rId3" Type="http://schemas.openxmlformats.org/officeDocument/2006/relationships/package" Target="../embeddings/Microsoft_Excel_Worksheet31.xlsx"/><Relationship Id="rId2" Type="http://schemas.microsoft.com/office/2011/relationships/chartColorStyle" Target="colors32.xml"/><Relationship Id="rId1" Type="http://schemas.microsoft.com/office/2011/relationships/chartStyle" Target="style32.xml"/></Relationships>
</file>

<file path=ppt/charts/_rels/chart33.xml.rels><?xml version="1.0" encoding="UTF-8" standalone="yes"?>
<Relationships xmlns="http://schemas.openxmlformats.org/package/2006/relationships"><Relationship Id="rId3" Type="http://schemas.openxmlformats.org/officeDocument/2006/relationships/package" Target="../embeddings/Microsoft_Excel_Worksheet32.xlsx"/><Relationship Id="rId2" Type="http://schemas.microsoft.com/office/2011/relationships/chartColorStyle" Target="colors33.xml"/><Relationship Id="rId1" Type="http://schemas.microsoft.com/office/2011/relationships/chartStyle" Target="style33.xml"/></Relationships>
</file>

<file path=ppt/charts/_rels/chart34.xml.rels><?xml version="1.0" encoding="UTF-8" standalone="yes"?>
<Relationships xmlns="http://schemas.openxmlformats.org/package/2006/relationships"><Relationship Id="rId3" Type="http://schemas.openxmlformats.org/officeDocument/2006/relationships/package" Target="../embeddings/Microsoft_Excel_Worksheet33.xlsx"/><Relationship Id="rId2" Type="http://schemas.microsoft.com/office/2011/relationships/chartColorStyle" Target="colors34.xml"/><Relationship Id="rId1" Type="http://schemas.microsoft.com/office/2011/relationships/chartStyle" Target="style34.xml"/></Relationships>
</file>

<file path=ppt/charts/_rels/chart35.xml.rels><?xml version="1.0" encoding="UTF-8" standalone="yes"?>
<Relationships xmlns="http://schemas.openxmlformats.org/package/2006/relationships"><Relationship Id="rId3" Type="http://schemas.openxmlformats.org/officeDocument/2006/relationships/package" Target="../embeddings/Microsoft_Excel_Worksheet34.xlsx"/><Relationship Id="rId2" Type="http://schemas.microsoft.com/office/2011/relationships/chartColorStyle" Target="colors35.xml"/><Relationship Id="rId1" Type="http://schemas.microsoft.com/office/2011/relationships/chartStyle" Target="style35.xml"/></Relationships>
</file>

<file path=ppt/charts/_rels/chart36.xml.rels><?xml version="1.0" encoding="UTF-8" standalone="yes"?>
<Relationships xmlns="http://schemas.openxmlformats.org/package/2006/relationships"><Relationship Id="rId3" Type="http://schemas.openxmlformats.org/officeDocument/2006/relationships/package" Target="../embeddings/Microsoft_Excel_Worksheet35.xlsx"/><Relationship Id="rId2" Type="http://schemas.microsoft.com/office/2011/relationships/chartColorStyle" Target="colors36.xml"/><Relationship Id="rId1" Type="http://schemas.microsoft.com/office/2011/relationships/chartStyle" Target="style36.xml"/></Relationships>
</file>

<file path=ppt/charts/_rels/chart37.xml.rels><?xml version="1.0" encoding="UTF-8" standalone="yes"?>
<Relationships xmlns="http://schemas.openxmlformats.org/package/2006/relationships"><Relationship Id="rId3" Type="http://schemas.openxmlformats.org/officeDocument/2006/relationships/package" Target="../embeddings/Microsoft_Excel_Worksheet36.xlsx"/><Relationship Id="rId2" Type="http://schemas.microsoft.com/office/2011/relationships/chartColorStyle" Target="colors37.xml"/><Relationship Id="rId1" Type="http://schemas.microsoft.com/office/2011/relationships/chartStyle" Target="style37.xml"/></Relationships>
</file>

<file path=ppt/charts/_rels/chart38.xml.rels><?xml version="1.0" encoding="UTF-8" standalone="yes"?>
<Relationships xmlns="http://schemas.openxmlformats.org/package/2006/relationships"><Relationship Id="rId3" Type="http://schemas.openxmlformats.org/officeDocument/2006/relationships/package" Target="../embeddings/Microsoft_Excel_Worksheet37.xlsx"/><Relationship Id="rId2" Type="http://schemas.microsoft.com/office/2011/relationships/chartColorStyle" Target="colors38.xml"/><Relationship Id="rId1" Type="http://schemas.microsoft.com/office/2011/relationships/chartStyle" Target="style38.xml"/></Relationships>
</file>

<file path=ppt/charts/_rels/chart39.xml.rels><?xml version="1.0" encoding="UTF-8" standalone="yes"?>
<Relationships xmlns="http://schemas.openxmlformats.org/package/2006/relationships"><Relationship Id="rId3" Type="http://schemas.openxmlformats.org/officeDocument/2006/relationships/package" Target="../embeddings/Microsoft_Excel_Worksheet38.xlsx"/><Relationship Id="rId2" Type="http://schemas.microsoft.com/office/2011/relationships/chartColorStyle" Target="colors39.xml"/><Relationship Id="rId1" Type="http://schemas.microsoft.com/office/2011/relationships/chartStyle" Target="style39.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40.xml.rels><?xml version="1.0" encoding="UTF-8" standalone="yes"?>
<Relationships xmlns="http://schemas.openxmlformats.org/package/2006/relationships"><Relationship Id="rId3" Type="http://schemas.openxmlformats.org/officeDocument/2006/relationships/package" Target="../embeddings/Microsoft_Excel_Worksheet39.xlsx"/><Relationship Id="rId2" Type="http://schemas.microsoft.com/office/2011/relationships/chartColorStyle" Target="colors40.xml"/><Relationship Id="rId1" Type="http://schemas.microsoft.com/office/2011/relationships/chartStyle" Target="style40.xml"/></Relationships>
</file>

<file path=ppt/charts/_rels/chart41.xml.rels><?xml version="1.0" encoding="UTF-8" standalone="yes"?>
<Relationships xmlns="http://schemas.openxmlformats.org/package/2006/relationships"><Relationship Id="rId3" Type="http://schemas.openxmlformats.org/officeDocument/2006/relationships/package" Target="../embeddings/Microsoft_Excel_Worksheet40.xlsx"/><Relationship Id="rId2" Type="http://schemas.microsoft.com/office/2011/relationships/chartColorStyle" Target="colors41.xml"/><Relationship Id="rId1" Type="http://schemas.microsoft.com/office/2011/relationships/chartStyle" Target="style41.xml"/></Relationships>
</file>

<file path=ppt/charts/_rels/chart42.xml.rels><?xml version="1.0" encoding="UTF-8" standalone="yes"?>
<Relationships xmlns="http://schemas.openxmlformats.org/package/2006/relationships"><Relationship Id="rId3" Type="http://schemas.openxmlformats.org/officeDocument/2006/relationships/package" Target="../embeddings/Microsoft_Excel_Worksheet41.xlsx"/><Relationship Id="rId2" Type="http://schemas.microsoft.com/office/2011/relationships/chartColorStyle" Target="colors42.xml"/><Relationship Id="rId1" Type="http://schemas.microsoft.com/office/2011/relationships/chartStyle" Target="style42.xml"/></Relationships>
</file>

<file path=ppt/charts/_rels/chart43.xml.rels><?xml version="1.0" encoding="UTF-8" standalone="yes"?>
<Relationships xmlns="http://schemas.openxmlformats.org/package/2006/relationships"><Relationship Id="rId3" Type="http://schemas.openxmlformats.org/officeDocument/2006/relationships/package" Target="../embeddings/Microsoft_Excel_Worksheet42.xlsx"/><Relationship Id="rId2" Type="http://schemas.microsoft.com/office/2011/relationships/chartColorStyle" Target="colors43.xml"/><Relationship Id="rId1" Type="http://schemas.microsoft.com/office/2011/relationships/chartStyle" Target="style43.xml"/></Relationships>
</file>

<file path=ppt/charts/_rels/chart44.xml.rels><?xml version="1.0" encoding="UTF-8" standalone="yes"?>
<Relationships xmlns="http://schemas.openxmlformats.org/package/2006/relationships"><Relationship Id="rId3" Type="http://schemas.openxmlformats.org/officeDocument/2006/relationships/package" Target="../embeddings/Microsoft_Excel_Worksheet43.xlsx"/><Relationship Id="rId2" Type="http://schemas.microsoft.com/office/2011/relationships/chartColorStyle" Target="colors44.xml"/><Relationship Id="rId1" Type="http://schemas.microsoft.com/office/2011/relationships/chartStyle" Target="style4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Response Rate</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814-48A2-8783-5752B34541A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2-8814-48A2-8783-5752B34541A5}"/>
              </c:ext>
            </c:extLst>
          </c:dPt>
          <c:dLbls>
            <c:dLbl>
              <c:idx val="0"/>
              <c:layout>
                <c:manualLayout>
                  <c:x val="-0.13295453117882627"/>
                  <c:y val="0.13567901407839972"/>
                </c:manualLayout>
              </c:layout>
              <c:spPr>
                <a:solidFill>
                  <a:schemeClr val="bg1">
                    <a:alpha val="30000"/>
                  </a:schemeClr>
                </a:solid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1-8814-48A2-8783-5752B34541A5}"/>
                </c:ext>
              </c:extLst>
            </c:dLbl>
            <c:dLbl>
              <c:idx val="1"/>
              <c:layout>
                <c:manualLayout>
                  <c:x val="0.19499997906227856"/>
                  <c:y val="-0.22613169013066631"/>
                </c:manualLayout>
              </c:layout>
              <c:spPr>
                <a:solidFill>
                  <a:schemeClr val="bg1">
                    <a:alpha val="30000"/>
                  </a:schemeClr>
                </a:solid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2-8814-48A2-8783-5752B34541A5}"/>
                </c:ext>
              </c:extLst>
            </c:dLbl>
            <c:spPr>
              <a:solidFill>
                <a:schemeClr val="bg1">
                  <a:alpha val="30000"/>
                </a:schemeClr>
              </a:solid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Incomplete surveys</c:v>
                </c:pt>
                <c:pt idx="1">
                  <c:v>Complete surveys</c:v>
                </c:pt>
              </c:strCache>
            </c:strRef>
          </c:cat>
          <c:val>
            <c:numRef>
              <c:f>Sheet1!$B$2:$B$3</c:f>
              <c:numCache>
                <c:formatCode>General</c:formatCode>
                <c:ptCount val="2"/>
                <c:pt idx="0">
                  <c:v>27</c:v>
                </c:pt>
                <c:pt idx="1">
                  <c:v>96</c:v>
                </c:pt>
              </c:numCache>
            </c:numRef>
          </c:val>
          <c:extLst>
            <c:ext xmlns:c16="http://schemas.microsoft.com/office/drawing/2014/chart" uri="{C3380CC4-5D6E-409C-BE32-E72D297353CC}">
              <c16:uniqueId val="{00000000-8814-48A2-8783-5752B34541A5}"/>
            </c:ext>
          </c:extLst>
        </c:ser>
        <c:dLbls>
          <c:showLegendKey val="0"/>
          <c:showVal val="0"/>
          <c:showCatName val="0"/>
          <c:showSerName val="0"/>
          <c:showPercent val="0"/>
          <c:showBubbleSize val="0"/>
          <c:showLeaderLines val="1"/>
        </c:dLbls>
        <c:firstSliceAng val="0"/>
      </c:pieChart>
      <c:spPr>
        <a:noFill/>
        <a:ln>
          <a:noFill/>
        </a:ln>
        <a:effectLst/>
      </c:spPr>
    </c:plotArea>
    <c:legend>
      <c:legendPos val="t"/>
      <c:layout>
        <c:manualLayout>
          <c:xMode val="edge"/>
          <c:yMode val="edge"/>
          <c:x val="0.13248948112138714"/>
          <c:y val="1.0390326968199328E-2"/>
          <c:w val="0.73502103775722571"/>
          <c:h val="0.1489291370944581"/>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9168887085790779E-2"/>
          <c:y val="8.2174264559544671E-2"/>
          <c:w val="0.89532471583167628"/>
          <c:h val="0.76418839446625397"/>
        </c:manualLayout>
      </c:layout>
      <c:barChart>
        <c:barDir val="col"/>
        <c:grouping val="clustered"/>
        <c:varyColors val="0"/>
        <c:ser>
          <c:idx val="0"/>
          <c:order val="0"/>
          <c:tx>
            <c:strRef>
              <c:f>Sheet1!$B$1</c:f>
              <c:strCache>
                <c:ptCount val="1"/>
                <c:pt idx="0">
                  <c:v>Count</c:v>
                </c:pt>
              </c:strCache>
            </c:strRef>
          </c:tx>
          <c:spPr>
            <a:solidFill>
              <a:schemeClr val="accent1"/>
            </a:solidFill>
            <a:ln>
              <a:noFill/>
            </a:ln>
            <a:effectLst/>
          </c:spPr>
          <c:invertIfNegative val="0"/>
          <c:dLbls>
            <c:dLbl>
              <c:idx val="1"/>
              <c:layout>
                <c:manualLayout>
                  <c:x val="1.2077294685990338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358-4148-9EB4-F26AE32763D7}"/>
                </c:ext>
              </c:extLst>
            </c:dLbl>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Overall</c:v>
                </c:pt>
                <c:pt idx="1">
                  <c:v>Administrator</c:v>
                </c:pt>
                <c:pt idx="2">
                  <c:v>Classified Staff or Manager/Supervisor</c:v>
                </c:pt>
                <c:pt idx="3">
                  <c:v>Faculty (full time)</c:v>
                </c:pt>
                <c:pt idx="4">
                  <c:v>Faculty (part time)</c:v>
                </c:pt>
              </c:strCache>
            </c:strRef>
          </c:cat>
          <c:val>
            <c:numRef>
              <c:f>Sheet1!$B$2:$B$6</c:f>
              <c:numCache>
                <c:formatCode>0</c:formatCode>
                <c:ptCount val="5"/>
                <c:pt idx="0">
                  <c:v>4</c:v>
                </c:pt>
                <c:pt idx="1">
                  <c:v>5</c:v>
                </c:pt>
                <c:pt idx="2">
                  <c:v>4</c:v>
                </c:pt>
                <c:pt idx="3">
                  <c:v>4</c:v>
                </c:pt>
                <c:pt idx="4">
                  <c:v>3</c:v>
                </c:pt>
              </c:numCache>
            </c:numRef>
          </c:val>
          <c:extLst>
            <c:ext xmlns:c16="http://schemas.microsoft.com/office/drawing/2014/chart" uri="{C3380CC4-5D6E-409C-BE32-E72D297353CC}">
              <c16:uniqueId val="{00000000-9DF4-4A06-B357-CB4A5D538CFA}"/>
            </c:ext>
          </c:extLst>
        </c:ser>
        <c:dLbls>
          <c:dLblPos val="outEnd"/>
          <c:showLegendKey val="0"/>
          <c:showVal val="1"/>
          <c:showCatName val="0"/>
          <c:showSerName val="0"/>
          <c:showPercent val="0"/>
          <c:showBubbleSize val="0"/>
        </c:dLbls>
        <c:gapWidth val="219"/>
        <c:overlap val="-27"/>
        <c:axId val="1373613279"/>
        <c:axId val="1629344367"/>
      </c:barChart>
      <c:catAx>
        <c:axId val="13736132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629344367"/>
        <c:crosses val="autoZero"/>
        <c:auto val="1"/>
        <c:lblAlgn val="ctr"/>
        <c:lblOffset val="100"/>
        <c:noMultiLvlLbl val="0"/>
      </c:catAx>
      <c:valAx>
        <c:axId val="1629344367"/>
        <c:scaling>
          <c:orientation val="minMax"/>
          <c:max val="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500" dirty="0"/>
                  <a:t>Median Response</a:t>
                </a:r>
              </a:p>
            </c:rich>
          </c:tx>
          <c:layout>
            <c:manualLayout>
              <c:xMode val="edge"/>
              <c:yMode val="edge"/>
              <c:x val="1.5506397082532992E-2"/>
              <c:y val="0.28037192238341402"/>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373613279"/>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8158213105779065E-2"/>
          <c:y val="4.1313269619597463E-2"/>
          <c:w val="0.8962648897630684"/>
          <c:h val="0.80504938940620108"/>
        </c:manualLayout>
      </c:layout>
      <c:barChart>
        <c:barDir val="col"/>
        <c:grouping val="clustered"/>
        <c:varyColors val="0"/>
        <c:ser>
          <c:idx val="0"/>
          <c:order val="0"/>
          <c:tx>
            <c:strRef>
              <c:f>Sheet1!$B$1</c:f>
              <c:strCache>
                <c:ptCount val="1"/>
                <c:pt idx="0">
                  <c:v>Count</c:v>
                </c:pt>
              </c:strCache>
            </c:strRef>
          </c:tx>
          <c:spPr>
            <a:solidFill>
              <a:schemeClr val="accent1"/>
            </a:solidFill>
            <a:ln>
              <a:noFill/>
            </a:ln>
            <a:effectLst/>
          </c:spPr>
          <c:invertIfNegative val="0"/>
          <c:dLbls>
            <c:dLbl>
              <c:idx val="1"/>
              <c:layout>
                <c:manualLayout>
                  <c:x val="1.2077294685990338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358-4148-9EB4-F26AE32763D7}"/>
                </c:ext>
              </c:extLst>
            </c:dLbl>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Overall</c:v>
                </c:pt>
                <c:pt idx="1">
                  <c:v>Administrator</c:v>
                </c:pt>
                <c:pt idx="2">
                  <c:v>Classified Staff or Manager/Supervisor</c:v>
                </c:pt>
                <c:pt idx="3">
                  <c:v>Faculty (full time)</c:v>
                </c:pt>
                <c:pt idx="4">
                  <c:v>Faculty (part time)</c:v>
                </c:pt>
              </c:strCache>
            </c:strRef>
          </c:cat>
          <c:val>
            <c:numRef>
              <c:f>Sheet1!$B$2:$B$6</c:f>
              <c:numCache>
                <c:formatCode>0.0</c:formatCode>
                <c:ptCount val="5"/>
                <c:pt idx="0">
                  <c:v>3.4010416666666665</c:v>
                </c:pt>
                <c:pt idx="1">
                  <c:v>4.6875</c:v>
                </c:pt>
                <c:pt idx="2">
                  <c:v>3.4</c:v>
                </c:pt>
                <c:pt idx="3">
                  <c:v>3.3409090909090908</c:v>
                </c:pt>
                <c:pt idx="4">
                  <c:v>3.1875</c:v>
                </c:pt>
              </c:numCache>
            </c:numRef>
          </c:val>
          <c:extLst>
            <c:ext xmlns:c16="http://schemas.microsoft.com/office/drawing/2014/chart" uri="{C3380CC4-5D6E-409C-BE32-E72D297353CC}">
              <c16:uniqueId val="{00000000-9DF4-4A06-B357-CB4A5D538CFA}"/>
            </c:ext>
          </c:extLst>
        </c:ser>
        <c:dLbls>
          <c:dLblPos val="outEnd"/>
          <c:showLegendKey val="0"/>
          <c:showVal val="1"/>
          <c:showCatName val="0"/>
          <c:showSerName val="0"/>
          <c:showPercent val="0"/>
          <c:showBubbleSize val="0"/>
        </c:dLbls>
        <c:gapWidth val="219"/>
        <c:overlap val="-27"/>
        <c:axId val="1373613279"/>
        <c:axId val="1629344367"/>
      </c:barChart>
      <c:catAx>
        <c:axId val="13736132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629344367"/>
        <c:crosses val="autoZero"/>
        <c:auto val="1"/>
        <c:lblAlgn val="ctr"/>
        <c:lblOffset val="100"/>
        <c:noMultiLvlLbl val="0"/>
      </c:catAx>
      <c:valAx>
        <c:axId val="1629344367"/>
        <c:scaling>
          <c:orientation val="minMax"/>
          <c:max val="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500" dirty="0"/>
                  <a:t>Average Response</a:t>
                </a:r>
              </a:p>
            </c:rich>
          </c:tx>
          <c:layout>
            <c:manualLayout>
              <c:xMode val="edge"/>
              <c:yMode val="edge"/>
              <c:x val="1.5576897131152567E-2"/>
              <c:y val="0.29196628715121647"/>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373613279"/>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9649853550914829E-2"/>
          <c:y val="8.5242323374369391E-2"/>
          <c:w val="0.90021130510860059"/>
          <c:h val="0.83806073045849894"/>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Strongly Agree</c:v>
                </c:pt>
                <c:pt idx="1">
                  <c:v>Agree</c:v>
                </c:pt>
                <c:pt idx="2">
                  <c:v>Do not know</c:v>
                </c:pt>
                <c:pt idx="3">
                  <c:v>Disagree</c:v>
                </c:pt>
                <c:pt idx="4">
                  <c:v>Strongly Disagree</c:v>
                </c:pt>
              </c:strCache>
            </c:strRef>
          </c:cat>
          <c:val>
            <c:numRef>
              <c:f>Sheet1!$B$2:$B$6</c:f>
              <c:numCache>
                <c:formatCode>General</c:formatCode>
                <c:ptCount val="5"/>
                <c:pt idx="0">
                  <c:v>54</c:v>
                </c:pt>
                <c:pt idx="1">
                  <c:v>180</c:v>
                </c:pt>
                <c:pt idx="2">
                  <c:v>44</c:v>
                </c:pt>
                <c:pt idx="3">
                  <c:v>78</c:v>
                </c:pt>
                <c:pt idx="4">
                  <c:v>28</c:v>
                </c:pt>
              </c:numCache>
            </c:numRef>
          </c:val>
          <c:extLst>
            <c:ext xmlns:c16="http://schemas.microsoft.com/office/drawing/2014/chart" uri="{C3380CC4-5D6E-409C-BE32-E72D297353CC}">
              <c16:uniqueId val="{00000000-0138-4ECD-AC54-16DFEC08BFF2}"/>
            </c:ext>
          </c:extLst>
        </c:ser>
        <c:dLbls>
          <c:showLegendKey val="0"/>
          <c:showVal val="0"/>
          <c:showCatName val="0"/>
          <c:showSerName val="0"/>
          <c:showPercent val="0"/>
          <c:showBubbleSize val="0"/>
        </c:dLbls>
        <c:gapWidth val="219"/>
        <c:overlap val="-27"/>
        <c:axId val="1481402415"/>
        <c:axId val="1629394639"/>
      </c:barChart>
      <c:catAx>
        <c:axId val="148140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629394639"/>
        <c:crosses val="autoZero"/>
        <c:auto val="1"/>
        <c:lblAlgn val="ctr"/>
        <c:lblOffset val="100"/>
        <c:noMultiLvlLbl val="0"/>
      </c:catAx>
      <c:valAx>
        <c:axId val="162939463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500" b="0" i="0" baseline="0" dirty="0">
                    <a:effectLst/>
                  </a:rPr>
                  <a:t>Count of Responses</a:t>
                </a:r>
                <a:endParaRPr lang="en-US" sz="1500" dirty="0">
                  <a:effectLst/>
                </a:endParaRPr>
              </a:p>
            </c:rich>
          </c:tx>
          <c:layout>
            <c:manualLayout>
              <c:xMode val="edge"/>
              <c:yMode val="edge"/>
              <c:x val="1.0495169082125604E-2"/>
              <c:y val="0.36140135953420782"/>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48140241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7693236714975841E-2"/>
          <c:y val="0.45952153930893602"/>
          <c:w val="0.90902173913043482"/>
          <c:h val="0.361562032264585"/>
        </c:manualLayout>
      </c:layout>
      <c:barChart>
        <c:barDir val="col"/>
        <c:grouping val="clustered"/>
        <c:varyColors val="0"/>
        <c:ser>
          <c:idx val="0"/>
          <c:order val="0"/>
          <c:tx>
            <c:strRef>
              <c:f>Sheet1!$B$1</c:f>
              <c:strCache>
                <c:ptCount val="1"/>
                <c:pt idx="0">
                  <c:v>I understand program review's role in aligning program and college goals</c:v>
                </c:pt>
              </c:strCache>
            </c:strRef>
          </c:tx>
          <c:spPr>
            <a:solidFill>
              <a:schemeClr val="accent1"/>
            </a:solidFill>
            <a:ln>
              <a:noFill/>
            </a:ln>
            <a:effectLst/>
          </c:spPr>
          <c:invertIfNegative val="0"/>
          <c:dLbls>
            <c:dLbl>
              <c:idx val="1"/>
              <c:layout>
                <c:manualLayout>
                  <c:x val="1.2077294685990338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950-4068-980A-5A87E959931A}"/>
                </c:ext>
              </c:extLst>
            </c:dLbl>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Overall
n=96</c:v>
                </c:pt>
                <c:pt idx="1">
                  <c:v>Administrator
n=4</c:v>
                </c:pt>
                <c:pt idx="2">
                  <c:v>Classified Staff or
Manager/Supervisor
n=37</c:v>
                </c:pt>
                <c:pt idx="3">
                  <c:v>Faculty 
(full time)
n=33</c:v>
                </c:pt>
                <c:pt idx="4">
                  <c:v>Faculty 
(part time)
n=20</c:v>
                </c:pt>
              </c:strCache>
            </c:strRef>
          </c:cat>
          <c:val>
            <c:numRef>
              <c:f>Sheet1!$B$2:$B$6</c:f>
              <c:numCache>
                <c:formatCode>0</c:formatCode>
                <c:ptCount val="5"/>
                <c:pt idx="0">
                  <c:v>4</c:v>
                </c:pt>
                <c:pt idx="1">
                  <c:v>4</c:v>
                </c:pt>
                <c:pt idx="2">
                  <c:v>4</c:v>
                </c:pt>
                <c:pt idx="3">
                  <c:v>4</c:v>
                </c:pt>
                <c:pt idx="4">
                  <c:v>4</c:v>
                </c:pt>
              </c:numCache>
            </c:numRef>
          </c:val>
          <c:extLst>
            <c:ext xmlns:c16="http://schemas.microsoft.com/office/drawing/2014/chart" uri="{C3380CC4-5D6E-409C-BE32-E72D297353CC}">
              <c16:uniqueId val="{00000000-9DF4-4A06-B357-CB4A5D538CFA}"/>
            </c:ext>
          </c:extLst>
        </c:ser>
        <c:ser>
          <c:idx val="1"/>
          <c:order val="1"/>
          <c:tx>
            <c:strRef>
              <c:f>Sheet1!$C$1</c:f>
              <c:strCache>
                <c:ptCount val="1"/>
                <c:pt idx="0">
                  <c:v>I engage in dialogue about program and/or course assessment results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Overall
n=96</c:v>
                </c:pt>
                <c:pt idx="1">
                  <c:v>Administrator
n=4</c:v>
                </c:pt>
                <c:pt idx="2">
                  <c:v>Classified Staff or
Manager/Supervisor
n=37</c:v>
                </c:pt>
                <c:pt idx="3">
                  <c:v>Faculty 
(full time)
n=33</c:v>
                </c:pt>
                <c:pt idx="4">
                  <c:v>Faculty 
(part time)
n=20</c:v>
                </c:pt>
              </c:strCache>
            </c:strRef>
          </c:cat>
          <c:val>
            <c:numRef>
              <c:f>Sheet1!$C$2:$C$6</c:f>
              <c:numCache>
                <c:formatCode>0</c:formatCode>
                <c:ptCount val="5"/>
                <c:pt idx="0">
                  <c:v>4</c:v>
                </c:pt>
                <c:pt idx="1">
                  <c:v>4</c:v>
                </c:pt>
                <c:pt idx="2">
                  <c:v>4</c:v>
                </c:pt>
                <c:pt idx="3">
                  <c:v>4</c:v>
                </c:pt>
                <c:pt idx="4">
                  <c:v>2</c:v>
                </c:pt>
              </c:numCache>
            </c:numRef>
          </c:val>
          <c:extLst>
            <c:ext xmlns:c16="http://schemas.microsoft.com/office/drawing/2014/chart" uri="{C3380CC4-5D6E-409C-BE32-E72D297353CC}">
              <c16:uniqueId val="{00000000-2BDE-427E-B15F-8AB080A1EC80}"/>
            </c:ext>
          </c:extLst>
        </c:ser>
        <c:ser>
          <c:idx val="2"/>
          <c:order val="2"/>
          <c:tx>
            <c:strRef>
              <c:f>Sheet1!$D$1</c:f>
              <c:strCache>
                <c:ptCount val="1"/>
                <c:pt idx="0">
                  <c:v>I understand how program assessment informs decisions about curriculum, program development and/or resource allocation</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Overall
n=96</c:v>
                </c:pt>
                <c:pt idx="1">
                  <c:v>Administrator
n=4</c:v>
                </c:pt>
                <c:pt idx="2">
                  <c:v>Classified Staff or
Manager/Supervisor
n=37</c:v>
                </c:pt>
                <c:pt idx="3">
                  <c:v>Faculty 
(full time)
n=33</c:v>
                </c:pt>
                <c:pt idx="4">
                  <c:v>Faculty 
(part time)
n=20</c:v>
                </c:pt>
              </c:strCache>
            </c:strRef>
          </c:cat>
          <c:val>
            <c:numRef>
              <c:f>Sheet1!$D$2:$D$6</c:f>
              <c:numCache>
                <c:formatCode>0</c:formatCode>
                <c:ptCount val="5"/>
                <c:pt idx="0">
                  <c:v>4</c:v>
                </c:pt>
                <c:pt idx="1">
                  <c:v>5</c:v>
                </c:pt>
                <c:pt idx="2">
                  <c:v>4</c:v>
                </c:pt>
                <c:pt idx="3">
                  <c:v>4</c:v>
                </c:pt>
                <c:pt idx="4">
                  <c:v>4</c:v>
                </c:pt>
              </c:numCache>
            </c:numRef>
          </c:val>
          <c:extLst>
            <c:ext xmlns:c16="http://schemas.microsoft.com/office/drawing/2014/chart" uri="{C3380CC4-5D6E-409C-BE32-E72D297353CC}">
              <c16:uniqueId val="{00000001-2BDE-427E-B15F-8AB080A1EC80}"/>
            </c:ext>
          </c:extLst>
        </c:ser>
        <c:ser>
          <c:idx val="3"/>
          <c:order val="3"/>
          <c:tx>
            <c:strRef>
              <c:f>Sheet1!$E$1</c:f>
              <c:strCache>
                <c:ptCount val="1"/>
                <c:pt idx="0">
                  <c:v>The program review process is an effective way to evaluate programs on campus</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Overall
n=96</c:v>
                </c:pt>
                <c:pt idx="1">
                  <c:v>Administrator
n=4</c:v>
                </c:pt>
                <c:pt idx="2">
                  <c:v>Classified Staff or
Manager/Supervisor
n=37</c:v>
                </c:pt>
                <c:pt idx="3">
                  <c:v>Faculty 
(full time)
n=33</c:v>
                </c:pt>
                <c:pt idx="4">
                  <c:v>Faculty 
(part time)
n=20</c:v>
                </c:pt>
              </c:strCache>
            </c:strRef>
          </c:cat>
          <c:val>
            <c:numRef>
              <c:f>Sheet1!$E$2:$E$6</c:f>
              <c:numCache>
                <c:formatCode>0</c:formatCode>
                <c:ptCount val="5"/>
                <c:pt idx="0">
                  <c:v>3</c:v>
                </c:pt>
                <c:pt idx="1">
                  <c:v>5</c:v>
                </c:pt>
                <c:pt idx="2">
                  <c:v>4</c:v>
                </c:pt>
                <c:pt idx="3" formatCode="0.0">
                  <c:v>3.5</c:v>
                </c:pt>
                <c:pt idx="4">
                  <c:v>3</c:v>
                </c:pt>
              </c:numCache>
            </c:numRef>
          </c:val>
          <c:extLst>
            <c:ext xmlns:c16="http://schemas.microsoft.com/office/drawing/2014/chart" uri="{C3380CC4-5D6E-409C-BE32-E72D297353CC}">
              <c16:uniqueId val="{00000002-2BDE-427E-B15F-8AB080A1EC80}"/>
            </c:ext>
          </c:extLst>
        </c:ser>
        <c:dLbls>
          <c:dLblPos val="outEnd"/>
          <c:showLegendKey val="0"/>
          <c:showVal val="1"/>
          <c:showCatName val="0"/>
          <c:showSerName val="0"/>
          <c:showPercent val="0"/>
          <c:showBubbleSize val="0"/>
        </c:dLbls>
        <c:gapWidth val="219"/>
        <c:overlap val="-27"/>
        <c:axId val="1373613279"/>
        <c:axId val="1629344367"/>
      </c:barChart>
      <c:catAx>
        <c:axId val="13736132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629344367"/>
        <c:crosses val="autoZero"/>
        <c:auto val="1"/>
        <c:lblAlgn val="ctr"/>
        <c:lblOffset val="100"/>
        <c:noMultiLvlLbl val="0"/>
      </c:catAx>
      <c:valAx>
        <c:axId val="1629344367"/>
        <c:scaling>
          <c:orientation val="minMax"/>
          <c:max val="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500" dirty="0"/>
                  <a:t>Median Response</a:t>
                </a:r>
              </a:p>
            </c:rich>
          </c:tx>
          <c:layout>
            <c:manualLayout>
              <c:xMode val="edge"/>
              <c:yMode val="edge"/>
              <c:x val="7.246376811594203E-3"/>
              <c:y val="0.49117396054273887"/>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373613279"/>
        <c:crosses val="autoZero"/>
        <c:crossBetween val="between"/>
      </c:valAx>
      <c:spPr>
        <a:noFill/>
        <a:ln>
          <a:noFill/>
        </a:ln>
        <a:effectLst/>
      </c:spPr>
    </c:plotArea>
    <c:legend>
      <c:legendPos val="t"/>
      <c:layout>
        <c:manualLayout>
          <c:xMode val="edge"/>
          <c:yMode val="edge"/>
          <c:x val="0"/>
          <c:y val="0"/>
          <c:w val="0.81125651413138578"/>
          <c:h val="0.35546183914409057"/>
        </c:manualLayout>
      </c:layout>
      <c:overlay val="0"/>
      <c:spPr>
        <a:noFill/>
        <a:ln>
          <a:noFill/>
        </a:ln>
        <a:effectLst/>
      </c:spPr>
      <c:txPr>
        <a:bodyPr rot="0" spcFirstLastPara="1" vertOverflow="ellipsis" vert="horz" wrap="square" anchor="ctr" anchorCtr="1"/>
        <a:lstStyle/>
        <a:p>
          <a:pPr>
            <a:defRPr sz="165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6485507246376816E-2"/>
          <c:y val="0.426739107039109"/>
          <c:w val="0.91022946859903386"/>
          <c:h val="0.39434446453441202"/>
        </c:manualLayout>
      </c:layout>
      <c:barChart>
        <c:barDir val="col"/>
        <c:grouping val="clustered"/>
        <c:varyColors val="0"/>
        <c:ser>
          <c:idx val="0"/>
          <c:order val="0"/>
          <c:tx>
            <c:strRef>
              <c:f>Sheet1!$B$1</c:f>
              <c:strCache>
                <c:ptCount val="1"/>
                <c:pt idx="0">
                  <c:v>I understand program review's role in aligning program and college goals</c:v>
                </c:pt>
              </c:strCache>
            </c:strRef>
          </c:tx>
          <c:spPr>
            <a:solidFill>
              <a:schemeClr val="accent1"/>
            </a:solidFill>
            <a:ln>
              <a:noFill/>
            </a:ln>
            <a:effectLst/>
          </c:spPr>
          <c:invertIfNegative val="0"/>
          <c:dLbls>
            <c:dLbl>
              <c:idx val="1"/>
              <c:layout>
                <c:manualLayout>
                  <c:x val="1.2077294685990338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950-4068-980A-5A87E959931A}"/>
                </c:ext>
              </c:extLst>
            </c:dLbl>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Overall
n=96</c:v>
                </c:pt>
                <c:pt idx="1">
                  <c:v>Administrator
n=4</c:v>
                </c:pt>
                <c:pt idx="2">
                  <c:v>Classified Staff or
Manager/Supervisor
n=37</c:v>
                </c:pt>
                <c:pt idx="3">
                  <c:v>Faculty 
(full time)
n=33</c:v>
                </c:pt>
                <c:pt idx="4">
                  <c:v>Faculty 
(part time)
n=20</c:v>
                </c:pt>
              </c:strCache>
            </c:strRef>
          </c:cat>
          <c:val>
            <c:numRef>
              <c:f>Sheet1!$B$2:$B$6</c:f>
              <c:numCache>
                <c:formatCode>0.0</c:formatCode>
                <c:ptCount val="5"/>
                <c:pt idx="0">
                  <c:v>3.8</c:v>
                </c:pt>
                <c:pt idx="1">
                  <c:v>5</c:v>
                </c:pt>
                <c:pt idx="2">
                  <c:v>3.6</c:v>
                </c:pt>
                <c:pt idx="3">
                  <c:v>3.9</c:v>
                </c:pt>
                <c:pt idx="4">
                  <c:v>3.8</c:v>
                </c:pt>
              </c:numCache>
            </c:numRef>
          </c:val>
          <c:extLst>
            <c:ext xmlns:c16="http://schemas.microsoft.com/office/drawing/2014/chart" uri="{C3380CC4-5D6E-409C-BE32-E72D297353CC}">
              <c16:uniqueId val="{00000000-9DF4-4A06-B357-CB4A5D538CFA}"/>
            </c:ext>
          </c:extLst>
        </c:ser>
        <c:ser>
          <c:idx val="1"/>
          <c:order val="1"/>
          <c:tx>
            <c:strRef>
              <c:f>Sheet1!$C$1</c:f>
              <c:strCache>
                <c:ptCount val="1"/>
                <c:pt idx="0">
                  <c:v>I engage in dialogue about program and/or course assessment results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Overall
n=96</c:v>
                </c:pt>
                <c:pt idx="1">
                  <c:v>Administrator
n=4</c:v>
                </c:pt>
                <c:pt idx="2">
                  <c:v>Classified Staff or
Manager/Supervisor
n=37</c:v>
                </c:pt>
                <c:pt idx="3">
                  <c:v>Faculty 
(full time)
n=33</c:v>
                </c:pt>
                <c:pt idx="4">
                  <c:v>Faculty 
(part time)
n=20</c:v>
                </c:pt>
              </c:strCache>
            </c:strRef>
          </c:cat>
          <c:val>
            <c:numRef>
              <c:f>Sheet1!$C$2:$C$6</c:f>
              <c:numCache>
                <c:formatCode>0.0</c:formatCode>
                <c:ptCount val="5"/>
                <c:pt idx="0">
                  <c:v>3.1</c:v>
                </c:pt>
                <c:pt idx="1">
                  <c:v>4.3</c:v>
                </c:pt>
                <c:pt idx="2">
                  <c:v>3.4</c:v>
                </c:pt>
                <c:pt idx="3">
                  <c:v>3.2</c:v>
                </c:pt>
                <c:pt idx="4">
                  <c:v>2.6</c:v>
                </c:pt>
              </c:numCache>
            </c:numRef>
          </c:val>
          <c:extLst>
            <c:ext xmlns:c16="http://schemas.microsoft.com/office/drawing/2014/chart" uri="{C3380CC4-5D6E-409C-BE32-E72D297353CC}">
              <c16:uniqueId val="{00000000-2BDE-427E-B15F-8AB080A1EC80}"/>
            </c:ext>
          </c:extLst>
        </c:ser>
        <c:ser>
          <c:idx val="2"/>
          <c:order val="2"/>
          <c:tx>
            <c:strRef>
              <c:f>Sheet1!$D$1</c:f>
              <c:strCache>
                <c:ptCount val="1"/>
                <c:pt idx="0">
                  <c:v>I understand how program assessment informs decisions about curriculum, program development and/or resource allocation</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Overall
n=96</c:v>
                </c:pt>
                <c:pt idx="1">
                  <c:v>Administrator
n=4</c:v>
                </c:pt>
                <c:pt idx="2">
                  <c:v>Classified Staff or
Manager/Supervisor
n=37</c:v>
                </c:pt>
                <c:pt idx="3">
                  <c:v>Faculty 
(full time)
n=33</c:v>
                </c:pt>
                <c:pt idx="4">
                  <c:v>Faculty 
(part time)
n=20</c:v>
                </c:pt>
              </c:strCache>
            </c:strRef>
          </c:cat>
          <c:val>
            <c:numRef>
              <c:f>Sheet1!$D$2:$D$6</c:f>
              <c:numCache>
                <c:formatCode>0.0</c:formatCode>
                <c:ptCount val="5"/>
                <c:pt idx="0">
                  <c:v>3.6</c:v>
                </c:pt>
                <c:pt idx="1">
                  <c:v>4.8</c:v>
                </c:pt>
                <c:pt idx="2">
                  <c:v>3.6</c:v>
                </c:pt>
                <c:pt idx="3">
                  <c:v>3.5</c:v>
                </c:pt>
                <c:pt idx="4">
                  <c:v>3.5</c:v>
                </c:pt>
              </c:numCache>
            </c:numRef>
          </c:val>
          <c:extLst>
            <c:ext xmlns:c16="http://schemas.microsoft.com/office/drawing/2014/chart" uri="{C3380CC4-5D6E-409C-BE32-E72D297353CC}">
              <c16:uniqueId val="{00000001-2BDE-427E-B15F-8AB080A1EC80}"/>
            </c:ext>
          </c:extLst>
        </c:ser>
        <c:ser>
          <c:idx val="3"/>
          <c:order val="3"/>
          <c:tx>
            <c:strRef>
              <c:f>Sheet1!$E$1</c:f>
              <c:strCache>
                <c:ptCount val="1"/>
                <c:pt idx="0">
                  <c:v>The program review process is an effective way to evaluate programs on campus</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Overall
n=96</c:v>
                </c:pt>
                <c:pt idx="1">
                  <c:v>Administrator
n=4</c:v>
                </c:pt>
                <c:pt idx="2">
                  <c:v>Classified Staff or
Manager/Supervisor
n=37</c:v>
                </c:pt>
                <c:pt idx="3">
                  <c:v>Faculty 
(full time)
n=33</c:v>
                </c:pt>
                <c:pt idx="4">
                  <c:v>Faculty 
(part time)
n=20</c:v>
                </c:pt>
              </c:strCache>
            </c:strRef>
          </c:cat>
          <c:val>
            <c:numRef>
              <c:f>Sheet1!$E$2:$E$6</c:f>
              <c:numCache>
                <c:formatCode>0.0</c:formatCode>
                <c:ptCount val="5"/>
                <c:pt idx="0">
                  <c:v>3.1</c:v>
                </c:pt>
                <c:pt idx="1">
                  <c:v>4.8</c:v>
                </c:pt>
                <c:pt idx="2">
                  <c:v>3.2</c:v>
                </c:pt>
                <c:pt idx="3">
                  <c:v>2.8</c:v>
                </c:pt>
                <c:pt idx="4">
                  <c:v>3</c:v>
                </c:pt>
              </c:numCache>
            </c:numRef>
          </c:val>
          <c:extLst>
            <c:ext xmlns:c16="http://schemas.microsoft.com/office/drawing/2014/chart" uri="{C3380CC4-5D6E-409C-BE32-E72D297353CC}">
              <c16:uniqueId val="{00000002-2BDE-427E-B15F-8AB080A1EC80}"/>
            </c:ext>
          </c:extLst>
        </c:ser>
        <c:dLbls>
          <c:dLblPos val="outEnd"/>
          <c:showLegendKey val="0"/>
          <c:showVal val="1"/>
          <c:showCatName val="0"/>
          <c:showSerName val="0"/>
          <c:showPercent val="0"/>
          <c:showBubbleSize val="0"/>
        </c:dLbls>
        <c:gapWidth val="219"/>
        <c:overlap val="-27"/>
        <c:axId val="1373613279"/>
        <c:axId val="1629344367"/>
      </c:barChart>
      <c:catAx>
        <c:axId val="13736132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629344367"/>
        <c:crosses val="autoZero"/>
        <c:auto val="1"/>
        <c:lblAlgn val="ctr"/>
        <c:lblOffset val="100"/>
        <c:noMultiLvlLbl val="0"/>
      </c:catAx>
      <c:valAx>
        <c:axId val="1629344367"/>
        <c:scaling>
          <c:orientation val="minMax"/>
          <c:max val="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500" dirty="0"/>
                  <a:t>Average Response</a:t>
                </a:r>
              </a:p>
            </c:rich>
          </c:tx>
          <c:layout>
            <c:manualLayout>
              <c:xMode val="edge"/>
              <c:yMode val="edge"/>
              <c:x val="9.6618357487922701E-3"/>
              <c:y val="0.49580758161753408"/>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373613279"/>
        <c:crosses val="autoZero"/>
        <c:crossBetween val="between"/>
      </c:valAx>
      <c:spPr>
        <a:noFill/>
        <a:ln>
          <a:noFill/>
        </a:ln>
        <a:effectLst/>
      </c:spPr>
    </c:plotArea>
    <c:legend>
      <c:legendPos val="t"/>
      <c:layout>
        <c:manualLayout>
          <c:xMode val="edge"/>
          <c:yMode val="edge"/>
          <c:x val="0"/>
          <c:y val="0"/>
          <c:w val="0.81125651413138578"/>
          <c:h val="0.35546183914409057"/>
        </c:manualLayout>
      </c:layout>
      <c:overlay val="0"/>
      <c:spPr>
        <a:noFill/>
        <a:ln>
          <a:noFill/>
        </a:ln>
        <a:effectLst/>
      </c:spPr>
      <c:txPr>
        <a:bodyPr rot="0" spcFirstLastPara="1" vertOverflow="ellipsis" vert="horz" wrap="square" anchor="ctr" anchorCtr="1"/>
        <a:lstStyle/>
        <a:p>
          <a:pPr>
            <a:defRPr sz="165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4764540302027468E-2"/>
          <c:y val="8.5242323374369391E-2"/>
          <c:w val="0.92195043554338318"/>
          <c:h val="0.83806073045849894"/>
        </c:manualLayout>
      </c:layout>
      <c:barChart>
        <c:barDir val="col"/>
        <c:grouping val="clustered"/>
        <c:varyColors val="0"/>
        <c:ser>
          <c:idx val="0"/>
          <c:order val="0"/>
          <c:tx>
            <c:strRef>
              <c:f>Sheet1!$B$1</c:f>
              <c:strCache>
                <c:ptCount val="1"/>
                <c:pt idx="0">
                  <c:v>I understand program review's role in aligning program and college goals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Strongly Agree</c:v>
                </c:pt>
                <c:pt idx="1">
                  <c:v>Agree</c:v>
                </c:pt>
                <c:pt idx="2">
                  <c:v>Do not know</c:v>
                </c:pt>
                <c:pt idx="3">
                  <c:v>Disagree</c:v>
                </c:pt>
                <c:pt idx="4">
                  <c:v>Strongly Disagree</c:v>
                </c:pt>
              </c:strCache>
            </c:strRef>
          </c:cat>
          <c:val>
            <c:numRef>
              <c:f>Sheet1!$B$2:$B$6</c:f>
              <c:numCache>
                <c:formatCode>General</c:formatCode>
                <c:ptCount val="5"/>
                <c:pt idx="0">
                  <c:v>19</c:v>
                </c:pt>
                <c:pt idx="1">
                  <c:v>56</c:v>
                </c:pt>
                <c:pt idx="2">
                  <c:v>7</c:v>
                </c:pt>
                <c:pt idx="3">
                  <c:v>12</c:v>
                </c:pt>
                <c:pt idx="4">
                  <c:v>2</c:v>
                </c:pt>
              </c:numCache>
            </c:numRef>
          </c:val>
          <c:extLst>
            <c:ext xmlns:c16="http://schemas.microsoft.com/office/drawing/2014/chart" uri="{C3380CC4-5D6E-409C-BE32-E72D297353CC}">
              <c16:uniqueId val="{00000000-0138-4ECD-AC54-16DFEC08BFF2}"/>
            </c:ext>
          </c:extLst>
        </c:ser>
        <c:dLbls>
          <c:showLegendKey val="0"/>
          <c:showVal val="0"/>
          <c:showCatName val="0"/>
          <c:showSerName val="0"/>
          <c:showPercent val="0"/>
          <c:showBubbleSize val="0"/>
        </c:dLbls>
        <c:gapWidth val="219"/>
        <c:overlap val="-27"/>
        <c:axId val="1481402415"/>
        <c:axId val="1629394639"/>
      </c:barChart>
      <c:catAx>
        <c:axId val="148140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629394639"/>
        <c:crosses val="autoZero"/>
        <c:auto val="1"/>
        <c:lblAlgn val="ctr"/>
        <c:lblOffset val="100"/>
        <c:noMultiLvlLbl val="0"/>
      </c:catAx>
      <c:valAx>
        <c:axId val="162939463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500" b="0" i="0" baseline="0" dirty="0">
                    <a:effectLst/>
                  </a:rPr>
                  <a:t>Count of Responses</a:t>
                </a:r>
                <a:endParaRPr lang="en-US" sz="1500" dirty="0">
                  <a:effectLst/>
                </a:endParaRP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48140241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442637605081974E-2"/>
          <c:y val="8.5242323374369391E-2"/>
          <c:w val="0.91228859979459087"/>
          <c:h val="0.83806073045849894"/>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Strongly Agree</c:v>
                </c:pt>
                <c:pt idx="1">
                  <c:v>Agree</c:v>
                </c:pt>
                <c:pt idx="2">
                  <c:v>Do not know</c:v>
                </c:pt>
                <c:pt idx="3">
                  <c:v>Disagree</c:v>
                </c:pt>
                <c:pt idx="4">
                  <c:v>Strongly Disagree</c:v>
                </c:pt>
              </c:strCache>
            </c:strRef>
          </c:cat>
          <c:val>
            <c:numRef>
              <c:f>Sheet1!$B$2:$B$6</c:f>
              <c:numCache>
                <c:formatCode>General</c:formatCode>
                <c:ptCount val="5"/>
                <c:pt idx="0">
                  <c:v>11</c:v>
                </c:pt>
                <c:pt idx="1">
                  <c:v>38</c:v>
                </c:pt>
                <c:pt idx="2">
                  <c:v>9</c:v>
                </c:pt>
                <c:pt idx="3">
                  <c:v>30</c:v>
                </c:pt>
                <c:pt idx="4">
                  <c:v>8</c:v>
                </c:pt>
              </c:numCache>
            </c:numRef>
          </c:val>
          <c:extLst>
            <c:ext xmlns:c16="http://schemas.microsoft.com/office/drawing/2014/chart" uri="{C3380CC4-5D6E-409C-BE32-E72D297353CC}">
              <c16:uniqueId val="{00000000-0138-4ECD-AC54-16DFEC08BFF2}"/>
            </c:ext>
          </c:extLst>
        </c:ser>
        <c:dLbls>
          <c:showLegendKey val="0"/>
          <c:showVal val="0"/>
          <c:showCatName val="0"/>
          <c:showSerName val="0"/>
          <c:showPercent val="0"/>
          <c:showBubbleSize val="0"/>
        </c:dLbls>
        <c:gapWidth val="219"/>
        <c:overlap val="-27"/>
        <c:axId val="1481402415"/>
        <c:axId val="1629394639"/>
      </c:barChart>
      <c:catAx>
        <c:axId val="148140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629394639"/>
        <c:crosses val="autoZero"/>
        <c:auto val="1"/>
        <c:lblAlgn val="ctr"/>
        <c:lblOffset val="100"/>
        <c:noMultiLvlLbl val="0"/>
      </c:catAx>
      <c:valAx>
        <c:axId val="162939463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500" b="0" i="0" baseline="0" dirty="0">
                    <a:effectLst/>
                  </a:rPr>
                  <a:t>Count of Responses</a:t>
                </a:r>
                <a:endParaRPr lang="en-US" sz="1500" dirty="0">
                  <a:effectLst/>
                </a:endParaRP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48140241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804956445661683E-2"/>
          <c:y val="8.5242323374369391E-2"/>
          <c:w val="0.90866541138879375"/>
          <c:h val="0.83806073045849894"/>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Strongly Agree</c:v>
                </c:pt>
                <c:pt idx="1">
                  <c:v>Agree</c:v>
                </c:pt>
                <c:pt idx="2">
                  <c:v>Do not know</c:v>
                </c:pt>
                <c:pt idx="3">
                  <c:v>Disagree</c:v>
                </c:pt>
                <c:pt idx="4">
                  <c:v>Strongly Disagree</c:v>
                </c:pt>
              </c:strCache>
            </c:strRef>
          </c:cat>
          <c:val>
            <c:numRef>
              <c:f>Sheet1!$B$2:$B$6</c:f>
              <c:numCache>
                <c:formatCode>General</c:formatCode>
                <c:ptCount val="5"/>
                <c:pt idx="0">
                  <c:v>14</c:v>
                </c:pt>
                <c:pt idx="1">
                  <c:v>52</c:v>
                </c:pt>
                <c:pt idx="2">
                  <c:v>9</c:v>
                </c:pt>
                <c:pt idx="3">
                  <c:v>16</c:v>
                </c:pt>
                <c:pt idx="4">
                  <c:v>5</c:v>
                </c:pt>
              </c:numCache>
            </c:numRef>
          </c:val>
          <c:extLst>
            <c:ext xmlns:c16="http://schemas.microsoft.com/office/drawing/2014/chart" uri="{C3380CC4-5D6E-409C-BE32-E72D297353CC}">
              <c16:uniqueId val="{00000000-0138-4ECD-AC54-16DFEC08BFF2}"/>
            </c:ext>
          </c:extLst>
        </c:ser>
        <c:dLbls>
          <c:showLegendKey val="0"/>
          <c:showVal val="0"/>
          <c:showCatName val="0"/>
          <c:showSerName val="0"/>
          <c:showPercent val="0"/>
          <c:showBubbleSize val="0"/>
        </c:dLbls>
        <c:gapWidth val="219"/>
        <c:overlap val="-27"/>
        <c:axId val="1481402415"/>
        <c:axId val="1629394639"/>
      </c:barChart>
      <c:catAx>
        <c:axId val="148140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629394639"/>
        <c:crosses val="autoZero"/>
        <c:auto val="1"/>
        <c:lblAlgn val="ctr"/>
        <c:lblOffset val="100"/>
        <c:noMultiLvlLbl val="0"/>
      </c:catAx>
      <c:valAx>
        <c:axId val="162939463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500" b="0" i="0" baseline="0" dirty="0">
                    <a:effectLst/>
                  </a:rPr>
                  <a:t>Count of Responses</a:t>
                </a:r>
                <a:endParaRPr lang="en-US" sz="1500" dirty="0">
                  <a:effectLst/>
                </a:endParaRPr>
              </a:p>
            </c:rich>
          </c:tx>
          <c:layout>
            <c:manualLayout>
              <c:xMode val="edge"/>
              <c:yMode val="edge"/>
              <c:x val="1.0495169082125604E-2"/>
              <c:y val="0.36438288014454723"/>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48140241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4088211799612012E-2"/>
          <c:y val="8.5242323374369391E-2"/>
          <c:w val="0.90262676404579867"/>
          <c:h val="0.83806073045849894"/>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Strongly Agree</c:v>
                </c:pt>
                <c:pt idx="1">
                  <c:v>Agree</c:v>
                </c:pt>
                <c:pt idx="2">
                  <c:v>Do not know</c:v>
                </c:pt>
                <c:pt idx="3">
                  <c:v>Disagree</c:v>
                </c:pt>
                <c:pt idx="4">
                  <c:v>Strongly Disagree</c:v>
                </c:pt>
              </c:strCache>
            </c:strRef>
          </c:cat>
          <c:val>
            <c:numRef>
              <c:f>Sheet1!$B$2:$B$6</c:f>
              <c:numCache>
                <c:formatCode>General</c:formatCode>
                <c:ptCount val="5"/>
                <c:pt idx="0">
                  <c:v>10</c:v>
                </c:pt>
                <c:pt idx="1">
                  <c:v>34</c:v>
                </c:pt>
                <c:pt idx="2">
                  <c:v>19</c:v>
                </c:pt>
                <c:pt idx="3">
                  <c:v>20</c:v>
                </c:pt>
                <c:pt idx="4">
                  <c:v>13</c:v>
                </c:pt>
              </c:numCache>
            </c:numRef>
          </c:val>
          <c:extLst>
            <c:ext xmlns:c16="http://schemas.microsoft.com/office/drawing/2014/chart" uri="{C3380CC4-5D6E-409C-BE32-E72D297353CC}">
              <c16:uniqueId val="{00000000-0138-4ECD-AC54-16DFEC08BFF2}"/>
            </c:ext>
          </c:extLst>
        </c:ser>
        <c:dLbls>
          <c:showLegendKey val="0"/>
          <c:showVal val="0"/>
          <c:showCatName val="0"/>
          <c:showSerName val="0"/>
          <c:showPercent val="0"/>
          <c:showBubbleSize val="0"/>
        </c:dLbls>
        <c:gapWidth val="219"/>
        <c:overlap val="-27"/>
        <c:axId val="1481402415"/>
        <c:axId val="1629394639"/>
      </c:barChart>
      <c:catAx>
        <c:axId val="148140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629394639"/>
        <c:crosses val="autoZero"/>
        <c:auto val="1"/>
        <c:lblAlgn val="ctr"/>
        <c:lblOffset val="100"/>
        <c:noMultiLvlLbl val="0"/>
      </c:catAx>
      <c:valAx>
        <c:axId val="162939463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500" b="0" i="0" baseline="0" dirty="0">
                    <a:effectLst/>
                  </a:rPr>
                  <a:t>Count of Responses</a:t>
                </a:r>
                <a:endParaRPr lang="en-US" sz="1500" dirty="0">
                  <a:effectLst/>
                </a:endParaRPr>
              </a:p>
            </c:rich>
          </c:tx>
          <c:layout>
            <c:manualLayout>
              <c:xMode val="edge"/>
              <c:yMode val="edge"/>
              <c:x val="5.6642512077294703E-3"/>
              <c:y val="0.35309235136907891"/>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48140241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610901898132304E-2"/>
          <c:y val="0.27330686310694757"/>
          <c:w val="0.91394223819848586"/>
          <c:h val="0.52409183786066793"/>
        </c:manualLayout>
      </c:layout>
      <c:barChart>
        <c:barDir val="col"/>
        <c:grouping val="clustered"/>
        <c:varyColors val="0"/>
        <c:ser>
          <c:idx val="0"/>
          <c:order val="0"/>
          <c:tx>
            <c:strRef>
              <c:f>Sheet1!$B$1</c:f>
              <c:strCache>
                <c:ptCount val="1"/>
                <c:pt idx="0">
                  <c:v>I understand the College's annual resource request process and how it relates to both comprehensive program reviews and annual updates. </c:v>
                </c:pt>
              </c:strCache>
            </c:strRef>
          </c:tx>
          <c:spPr>
            <a:solidFill>
              <a:schemeClr val="accent1"/>
            </a:solidFill>
            <a:ln>
              <a:noFill/>
            </a:ln>
            <a:effectLst/>
          </c:spPr>
          <c:invertIfNegative val="0"/>
          <c:dLbls>
            <c:dLbl>
              <c:idx val="1"/>
              <c:layout>
                <c:manualLayout>
                  <c:x val="1.2077294685990338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18A-48F6-BF8C-DF1DD23C186F}"/>
                </c:ext>
              </c:extLst>
            </c:dLbl>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Overall
n=96</c:v>
                </c:pt>
                <c:pt idx="1">
                  <c:v>Administrator
n=4</c:v>
                </c:pt>
                <c:pt idx="2">
                  <c:v>Classified Staff or
Manager/Supervisor
n=37</c:v>
                </c:pt>
                <c:pt idx="3">
                  <c:v>Faculty 
(full time)
n=33</c:v>
                </c:pt>
                <c:pt idx="4">
                  <c:v>Faculty 
(part time)
n=20</c:v>
                </c:pt>
              </c:strCache>
            </c:strRef>
          </c:cat>
          <c:val>
            <c:numRef>
              <c:f>Sheet1!$B$2:$B$6</c:f>
              <c:numCache>
                <c:formatCode>0.0</c:formatCode>
                <c:ptCount val="5"/>
                <c:pt idx="0">
                  <c:v>4</c:v>
                </c:pt>
                <c:pt idx="1">
                  <c:v>5</c:v>
                </c:pt>
                <c:pt idx="2">
                  <c:v>4</c:v>
                </c:pt>
                <c:pt idx="3">
                  <c:v>4</c:v>
                </c:pt>
                <c:pt idx="4">
                  <c:v>4</c:v>
                </c:pt>
              </c:numCache>
            </c:numRef>
          </c:val>
          <c:extLst>
            <c:ext xmlns:c16="http://schemas.microsoft.com/office/drawing/2014/chart" uri="{C3380CC4-5D6E-409C-BE32-E72D297353CC}">
              <c16:uniqueId val="{00000000-9DF4-4A06-B357-CB4A5D538CFA}"/>
            </c:ext>
          </c:extLst>
        </c:ser>
        <c:ser>
          <c:idx val="1"/>
          <c:order val="1"/>
          <c:tx>
            <c:strRef>
              <c:f>Sheet1!$C$1</c:f>
              <c:strCache>
                <c:ptCount val="1"/>
                <c:pt idx="0">
                  <c:v>Cañada College employees have adequate opportunities to participate in resource prioritization and budgeting.</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Overall
n=96</c:v>
                </c:pt>
                <c:pt idx="1">
                  <c:v>Administrator
n=4</c:v>
                </c:pt>
                <c:pt idx="2">
                  <c:v>Classified Staff or
Manager/Supervisor
n=37</c:v>
                </c:pt>
                <c:pt idx="3">
                  <c:v>Faculty 
(full time)
n=33</c:v>
                </c:pt>
                <c:pt idx="4">
                  <c:v>Faculty 
(part time)
n=20</c:v>
                </c:pt>
              </c:strCache>
            </c:strRef>
          </c:cat>
          <c:val>
            <c:numRef>
              <c:f>Sheet1!$C$2:$C$6</c:f>
              <c:numCache>
                <c:formatCode>0.0</c:formatCode>
                <c:ptCount val="5"/>
                <c:pt idx="0">
                  <c:v>3</c:v>
                </c:pt>
                <c:pt idx="1">
                  <c:v>5</c:v>
                </c:pt>
                <c:pt idx="2">
                  <c:v>4</c:v>
                </c:pt>
                <c:pt idx="3">
                  <c:v>3</c:v>
                </c:pt>
                <c:pt idx="4">
                  <c:v>3</c:v>
                </c:pt>
              </c:numCache>
            </c:numRef>
          </c:val>
          <c:extLst>
            <c:ext xmlns:c16="http://schemas.microsoft.com/office/drawing/2014/chart" uri="{C3380CC4-5D6E-409C-BE32-E72D297353CC}">
              <c16:uniqueId val="{00000000-2BDE-427E-B15F-8AB080A1EC80}"/>
            </c:ext>
          </c:extLst>
        </c:ser>
        <c:dLbls>
          <c:dLblPos val="outEnd"/>
          <c:showLegendKey val="0"/>
          <c:showVal val="1"/>
          <c:showCatName val="0"/>
          <c:showSerName val="0"/>
          <c:showPercent val="0"/>
          <c:showBubbleSize val="0"/>
        </c:dLbls>
        <c:gapWidth val="219"/>
        <c:overlap val="-27"/>
        <c:axId val="1373613279"/>
        <c:axId val="1629344367"/>
      </c:barChart>
      <c:catAx>
        <c:axId val="13736132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629344367"/>
        <c:crosses val="autoZero"/>
        <c:auto val="1"/>
        <c:lblAlgn val="ctr"/>
        <c:lblOffset val="100"/>
        <c:noMultiLvlLbl val="0"/>
      </c:catAx>
      <c:valAx>
        <c:axId val="1629344367"/>
        <c:scaling>
          <c:orientation val="minMax"/>
          <c:max val="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500" dirty="0"/>
                  <a:t>Median Response</a:t>
                </a:r>
              </a:p>
            </c:rich>
          </c:tx>
          <c:layout>
            <c:manualLayout>
              <c:xMode val="edge"/>
              <c:yMode val="edge"/>
              <c:x val="0"/>
              <c:y val="0.39718923484937846"/>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373613279"/>
        <c:crosses val="autoZero"/>
        <c:crossBetween val="between"/>
        <c:majorUnit val="1"/>
      </c:valAx>
      <c:spPr>
        <a:noFill/>
        <a:ln>
          <a:noFill/>
        </a:ln>
        <a:effectLst/>
      </c:spPr>
    </c:plotArea>
    <c:legend>
      <c:legendPos val="t"/>
      <c:layout>
        <c:manualLayout>
          <c:xMode val="edge"/>
          <c:yMode val="edge"/>
          <c:x val="0"/>
          <c:y val="0"/>
          <c:w val="0.79267413464508651"/>
          <c:h val="0.20849983448181392"/>
        </c:manualLayout>
      </c:layout>
      <c:overlay val="0"/>
      <c:spPr>
        <a:noFill/>
        <a:ln>
          <a:noFill/>
        </a:ln>
        <a:effectLst/>
      </c:spPr>
      <c:txPr>
        <a:bodyPr rot="0" spcFirstLastPara="1" vertOverflow="ellipsis" vert="horz" wrap="square" anchor="ctr" anchorCtr="1"/>
        <a:lstStyle/>
        <a:p>
          <a:pPr>
            <a:defRPr sz="17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15" b="0" i="0" u="none" strike="noStrike" kern="1200" spc="0" baseline="0">
                <a:solidFill>
                  <a:schemeClr val="tx1">
                    <a:lumMod val="65000"/>
                    <a:lumOff val="35000"/>
                  </a:schemeClr>
                </a:solidFill>
                <a:latin typeface="+mn-lt"/>
                <a:ea typeface="+mn-ea"/>
                <a:cs typeface="+mn-cs"/>
              </a:defRPr>
            </a:pPr>
            <a:r>
              <a:rPr lang="en-US" dirty="0"/>
              <a:t>Count by Constituency Group</a:t>
            </a:r>
          </a:p>
        </c:rich>
      </c:tx>
      <c:overlay val="0"/>
      <c:spPr>
        <a:noFill/>
        <a:ln>
          <a:noFill/>
        </a:ln>
        <a:effectLst/>
      </c:spPr>
      <c:txPr>
        <a:bodyPr rot="0" spcFirstLastPara="1" vertOverflow="ellipsis" vert="horz" wrap="square" anchor="ctr" anchorCtr="1"/>
        <a:lstStyle/>
        <a:p>
          <a:pPr>
            <a:defRPr sz="1915"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5785024154589375E-2"/>
          <c:y val="0.18612275120893848"/>
          <c:w val="0.84842995169082125"/>
          <c:h val="0.72809742658465049"/>
        </c:manualLayout>
      </c:layout>
      <c:ofPieChart>
        <c:ofPieType val="pie"/>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4-1F36-436D-AD92-079FC20FD80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F07-4278-998D-5B2D5EFB28BE}"/>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1F36-436D-AD92-079FC20FD80A}"/>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2-1F36-436D-AD92-079FC20FD80A}"/>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3-1F36-436D-AD92-079FC20FD80A}"/>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1-1F36-436D-AD92-079FC20FD80A}"/>
              </c:ext>
            </c:extLst>
          </c:dPt>
          <c:dLbls>
            <c:dLbl>
              <c:idx val="0"/>
              <c:layout>
                <c:manualLayout>
                  <c:x val="3.6231884057971015E-3"/>
                  <c:y val="-2.9186424957105255E-2"/>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F36-436D-AD92-079FC20FD80A}"/>
                </c:ext>
              </c:extLst>
            </c:dLbl>
            <c:dLbl>
              <c:idx val="2"/>
              <c:layout>
                <c:manualLayout>
                  <c:x val="-8.4541062801932586E-3"/>
                  <c:y val="5.8372849914210293E-3"/>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F36-436D-AD92-079FC20FD80A}"/>
                </c:ext>
              </c:extLst>
            </c:dLbl>
            <c:dLbl>
              <c:idx val="3"/>
              <c:layout>
                <c:manualLayout>
                  <c:x val="8.6956521739130349E-2"/>
                  <c:y val="2.6267782461394634E-2"/>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F36-436D-AD92-079FC20FD80A}"/>
                </c:ext>
              </c:extLst>
            </c:dLbl>
            <c:dLbl>
              <c:idx val="4"/>
              <c:layout>
                <c:manualLayout>
                  <c:x val="-3.9855072463768113E-2"/>
                  <c:y val="-0.10215248734986802"/>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F36-436D-AD92-079FC20FD80A}"/>
                </c:ext>
              </c:extLst>
            </c:dLbl>
            <c:dLbl>
              <c:idx val="5"/>
              <c:layout>
                <c:manualLayout>
                  <c:x val="-6.1594202898550728E-2"/>
                  <c:y val="-1.4593212478552574E-2"/>
                </c:manualLayout>
              </c:layout>
              <c:tx>
                <c:rich>
                  <a:bodyPr/>
                  <a:lstStyle/>
                  <a:p>
                    <a:r>
                      <a:rPr lang="en-US"/>
                      <a:t>Faculty</a:t>
                    </a:r>
                    <a:r>
                      <a:rPr lang="en-US" baseline="0"/>
                      <a:t>, </a:t>
                    </a:r>
                    <a:fld id="{5F80B4B8-2AB5-4430-8C9C-2B62ED63C975}" type="VALUE">
                      <a:rPr lang="en-US" baseline="0"/>
                      <a:pPr/>
                      <a:t>[VALUE]</a:t>
                    </a:fld>
                    <a:endParaRPr lang="en-US" baseline="0"/>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1F36-436D-AD92-079FC20FD80A}"/>
                </c:ext>
              </c:extLst>
            </c:dLbl>
            <c:spPr>
              <a:solidFill>
                <a:srgbClr val="A5A5A5">
                  <a:lumMod val="20000"/>
                  <a:lumOff val="80000"/>
                </a:srgbClr>
              </a:solidFill>
              <a:ln>
                <a:noFill/>
              </a:ln>
              <a:effectLst/>
            </c:spPr>
            <c:txPr>
              <a:bodyPr rot="0" spcFirstLastPara="1" vertOverflow="clip" horzOverflow="clip" vert="horz" wrap="square" lIns="38100" tIns="19050" rIns="38100" bIns="19050" anchor="ctr" anchorCtr="1">
                <a:spAutoFit/>
              </a:bodyPr>
              <a:lstStyle/>
              <a:p>
                <a:pPr>
                  <a:defRPr sz="1800"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Sheet1!$A$2:$A$6</c:f>
              <c:strCache>
                <c:ptCount val="5"/>
                <c:pt idx="0">
                  <c:v>Administrator</c:v>
                </c:pt>
                <c:pt idx="1">
                  <c:v>Classified Staff or Manager/Supervisor</c:v>
                </c:pt>
                <c:pt idx="2">
                  <c:v>Student</c:v>
                </c:pt>
                <c:pt idx="3">
                  <c:v>Faculty (full time)</c:v>
                </c:pt>
                <c:pt idx="4">
                  <c:v>Faculty (part time)</c:v>
                </c:pt>
              </c:strCache>
            </c:strRef>
          </c:cat>
          <c:val>
            <c:numRef>
              <c:f>Sheet1!$B$2:$B$6</c:f>
              <c:numCache>
                <c:formatCode>General</c:formatCode>
                <c:ptCount val="5"/>
                <c:pt idx="0">
                  <c:v>4</c:v>
                </c:pt>
                <c:pt idx="1">
                  <c:v>37</c:v>
                </c:pt>
                <c:pt idx="2">
                  <c:v>2</c:v>
                </c:pt>
                <c:pt idx="3">
                  <c:v>33</c:v>
                </c:pt>
                <c:pt idx="4">
                  <c:v>20</c:v>
                </c:pt>
              </c:numCache>
            </c:numRef>
          </c:val>
          <c:extLst>
            <c:ext xmlns:c16="http://schemas.microsoft.com/office/drawing/2014/chart" uri="{C3380CC4-5D6E-409C-BE32-E72D297353CC}">
              <c16:uniqueId val="{00000000-1F36-436D-AD92-079FC20FD80A}"/>
            </c:ext>
          </c:extLst>
        </c:ser>
        <c:dLbls>
          <c:showLegendKey val="0"/>
          <c:showVal val="0"/>
          <c:showCatName val="0"/>
          <c:showSerName val="0"/>
          <c:showPercent val="0"/>
          <c:showBubbleSize val="0"/>
          <c:showLeaderLines val="1"/>
        </c:dLbls>
        <c:gapWidth val="100"/>
        <c:secondPieSize val="75"/>
        <c:serLines>
          <c:spPr>
            <a:ln w="9525" cap="flat" cmpd="sng" algn="ctr">
              <a:solidFill>
                <a:schemeClr val="tx1">
                  <a:lumMod val="35000"/>
                  <a:lumOff val="65000"/>
                </a:schemeClr>
              </a:solidFill>
              <a:round/>
            </a:ln>
            <a:effectLst/>
          </c:spPr>
        </c:serLines>
      </c:of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610901898132304E-2"/>
          <c:y val="0.27330686310694757"/>
          <c:w val="0.91394223819848586"/>
          <c:h val="0.52409183786066793"/>
        </c:manualLayout>
      </c:layout>
      <c:barChart>
        <c:barDir val="col"/>
        <c:grouping val="clustered"/>
        <c:varyColors val="0"/>
        <c:ser>
          <c:idx val="0"/>
          <c:order val="0"/>
          <c:tx>
            <c:strRef>
              <c:f>Sheet1!$B$1</c:f>
              <c:strCache>
                <c:ptCount val="1"/>
                <c:pt idx="0">
                  <c:v>I understand the College's annual resource request process and how it relates to both comprehensive program reviews and annual updates. </c:v>
                </c:pt>
              </c:strCache>
            </c:strRef>
          </c:tx>
          <c:spPr>
            <a:solidFill>
              <a:schemeClr val="accent1"/>
            </a:solidFill>
            <a:ln>
              <a:noFill/>
            </a:ln>
            <a:effectLst/>
          </c:spPr>
          <c:invertIfNegative val="0"/>
          <c:dLbls>
            <c:dLbl>
              <c:idx val="1"/>
              <c:layout>
                <c:manualLayout>
                  <c:x val="1.2077294685990338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18A-48F6-BF8C-DF1DD23C186F}"/>
                </c:ext>
              </c:extLst>
            </c:dLbl>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Overall
n=96</c:v>
                </c:pt>
                <c:pt idx="1">
                  <c:v>Administrator
n=4</c:v>
                </c:pt>
                <c:pt idx="2">
                  <c:v>Classified Staff or
Manager/Supervisor
n=37</c:v>
                </c:pt>
                <c:pt idx="3">
                  <c:v>Faculty 
(full time)
n=33</c:v>
                </c:pt>
                <c:pt idx="4">
                  <c:v>Faculty 
(part time)
n=20</c:v>
                </c:pt>
              </c:strCache>
            </c:strRef>
          </c:cat>
          <c:val>
            <c:numRef>
              <c:f>Sheet1!$B$2:$B$6</c:f>
              <c:numCache>
                <c:formatCode>0.0</c:formatCode>
                <c:ptCount val="5"/>
                <c:pt idx="0">
                  <c:v>3.5</c:v>
                </c:pt>
                <c:pt idx="1">
                  <c:v>5</c:v>
                </c:pt>
                <c:pt idx="2">
                  <c:v>3.5945945945945947</c:v>
                </c:pt>
                <c:pt idx="3">
                  <c:v>3.4</c:v>
                </c:pt>
                <c:pt idx="4">
                  <c:v>3.2</c:v>
                </c:pt>
              </c:numCache>
            </c:numRef>
          </c:val>
          <c:extLst>
            <c:ext xmlns:c16="http://schemas.microsoft.com/office/drawing/2014/chart" uri="{C3380CC4-5D6E-409C-BE32-E72D297353CC}">
              <c16:uniqueId val="{00000000-9DF4-4A06-B357-CB4A5D538CFA}"/>
            </c:ext>
          </c:extLst>
        </c:ser>
        <c:ser>
          <c:idx val="1"/>
          <c:order val="1"/>
          <c:tx>
            <c:strRef>
              <c:f>Sheet1!$C$1</c:f>
              <c:strCache>
                <c:ptCount val="1"/>
                <c:pt idx="0">
                  <c:v>Cañada College employees have adequate opportunities to participate in resource prioritization and budgeting.</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Overall
n=96</c:v>
                </c:pt>
                <c:pt idx="1">
                  <c:v>Administrator
n=4</c:v>
                </c:pt>
                <c:pt idx="2">
                  <c:v>Classified Staff or
Manager/Supervisor
n=37</c:v>
                </c:pt>
                <c:pt idx="3">
                  <c:v>Faculty 
(full time)
n=33</c:v>
                </c:pt>
                <c:pt idx="4">
                  <c:v>Faculty 
(part time)
n=20</c:v>
                </c:pt>
              </c:strCache>
            </c:strRef>
          </c:cat>
          <c:val>
            <c:numRef>
              <c:f>Sheet1!$C$2:$C$6</c:f>
              <c:numCache>
                <c:formatCode>0.0</c:formatCode>
                <c:ptCount val="5"/>
                <c:pt idx="0">
                  <c:v>3.1458333333333299</c:v>
                </c:pt>
                <c:pt idx="1">
                  <c:v>4.8</c:v>
                </c:pt>
                <c:pt idx="2">
                  <c:v>3.2</c:v>
                </c:pt>
                <c:pt idx="3">
                  <c:v>2.8</c:v>
                </c:pt>
                <c:pt idx="4">
                  <c:v>3</c:v>
                </c:pt>
              </c:numCache>
            </c:numRef>
          </c:val>
          <c:extLst>
            <c:ext xmlns:c16="http://schemas.microsoft.com/office/drawing/2014/chart" uri="{C3380CC4-5D6E-409C-BE32-E72D297353CC}">
              <c16:uniqueId val="{00000000-2BDE-427E-B15F-8AB080A1EC80}"/>
            </c:ext>
          </c:extLst>
        </c:ser>
        <c:dLbls>
          <c:dLblPos val="outEnd"/>
          <c:showLegendKey val="0"/>
          <c:showVal val="1"/>
          <c:showCatName val="0"/>
          <c:showSerName val="0"/>
          <c:showPercent val="0"/>
          <c:showBubbleSize val="0"/>
        </c:dLbls>
        <c:gapWidth val="219"/>
        <c:overlap val="-27"/>
        <c:axId val="1373613279"/>
        <c:axId val="1629344367"/>
      </c:barChart>
      <c:catAx>
        <c:axId val="13736132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629344367"/>
        <c:crosses val="autoZero"/>
        <c:auto val="1"/>
        <c:lblAlgn val="ctr"/>
        <c:lblOffset val="100"/>
        <c:noMultiLvlLbl val="0"/>
      </c:catAx>
      <c:valAx>
        <c:axId val="1629344367"/>
        <c:scaling>
          <c:orientation val="minMax"/>
          <c:max val="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500" dirty="0"/>
                  <a:t>Average Response</a:t>
                </a:r>
              </a:p>
            </c:rich>
          </c:tx>
          <c:layout>
            <c:manualLayout>
              <c:xMode val="edge"/>
              <c:yMode val="edge"/>
              <c:x val="0"/>
              <c:y val="0.4261834550304211"/>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373613279"/>
        <c:crosses val="autoZero"/>
        <c:crossBetween val="between"/>
        <c:majorUnit val="1"/>
      </c:valAx>
      <c:spPr>
        <a:noFill/>
        <a:ln>
          <a:noFill/>
        </a:ln>
        <a:effectLst/>
      </c:spPr>
    </c:plotArea>
    <c:legend>
      <c:legendPos val="t"/>
      <c:layout>
        <c:manualLayout>
          <c:xMode val="edge"/>
          <c:yMode val="edge"/>
          <c:x val="0"/>
          <c:y val="0"/>
          <c:w val="0.79267413464508651"/>
          <c:h val="0.20849983448181392"/>
        </c:manualLayout>
      </c:layout>
      <c:overlay val="0"/>
      <c:spPr>
        <a:noFill/>
        <a:ln>
          <a:noFill/>
        </a:ln>
        <a:effectLst/>
      </c:spPr>
      <c:txPr>
        <a:bodyPr rot="0" spcFirstLastPara="1" vertOverflow="ellipsis" vert="horz" wrap="square" anchor="ctr" anchorCtr="1"/>
        <a:lstStyle/>
        <a:p>
          <a:pPr>
            <a:defRPr sz="17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5634105519418765E-2"/>
          <c:y val="8.5242323374369391E-2"/>
          <c:w val="0.91108087032599183"/>
          <c:h val="0.83806073045849894"/>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Strongly Agree</c:v>
                </c:pt>
                <c:pt idx="1">
                  <c:v>Agree</c:v>
                </c:pt>
                <c:pt idx="2">
                  <c:v>Do not know</c:v>
                </c:pt>
                <c:pt idx="3">
                  <c:v>Disagree</c:v>
                </c:pt>
                <c:pt idx="4">
                  <c:v>Strongly Disagree</c:v>
                </c:pt>
              </c:strCache>
            </c:strRef>
          </c:cat>
          <c:val>
            <c:numRef>
              <c:f>Sheet1!$B$2:$B$6</c:f>
              <c:numCache>
                <c:formatCode>General</c:formatCode>
                <c:ptCount val="5"/>
                <c:pt idx="0">
                  <c:v>24</c:v>
                </c:pt>
                <c:pt idx="1">
                  <c:v>73</c:v>
                </c:pt>
                <c:pt idx="2">
                  <c:v>41</c:v>
                </c:pt>
                <c:pt idx="3">
                  <c:v>42</c:v>
                </c:pt>
                <c:pt idx="4">
                  <c:v>12</c:v>
                </c:pt>
              </c:numCache>
            </c:numRef>
          </c:val>
          <c:extLst>
            <c:ext xmlns:c16="http://schemas.microsoft.com/office/drawing/2014/chart" uri="{C3380CC4-5D6E-409C-BE32-E72D297353CC}">
              <c16:uniqueId val="{00000000-0138-4ECD-AC54-16DFEC08BFF2}"/>
            </c:ext>
          </c:extLst>
        </c:ser>
        <c:dLbls>
          <c:showLegendKey val="0"/>
          <c:showVal val="0"/>
          <c:showCatName val="0"/>
          <c:showSerName val="0"/>
          <c:showPercent val="0"/>
          <c:showBubbleSize val="0"/>
        </c:dLbls>
        <c:gapWidth val="219"/>
        <c:overlap val="-27"/>
        <c:axId val="1481402415"/>
        <c:axId val="1629394639"/>
      </c:barChart>
      <c:catAx>
        <c:axId val="148140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629394639"/>
        <c:crosses val="autoZero"/>
        <c:auto val="1"/>
        <c:lblAlgn val="ctr"/>
        <c:lblOffset val="100"/>
        <c:noMultiLvlLbl val="0"/>
      </c:catAx>
      <c:valAx>
        <c:axId val="162939463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500" b="0" i="0" baseline="0" dirty="0">
                    <a:effectLst/>
                  </a:rPr>
                  <a:t>Count of Responses</a:t>
                </a:r>
                <a:endParaRPr lang="en-US" sz="1500" dirty="0">
                  <a:effectLst/>
                </a:endParaRP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48140241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6503670736810076E-2"/>
          <c:y val="8.2984141874473144E-2"/>
          <c:w val="0.90021130510860059"/>
          <c:h val="0.83806073045849894"/>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Strongly Agree</c:v>
                </c:pt>
                <c:pt idx="1">
                  <c:v>Agree</c:v>
                </c:pt>
                <c:pt idx="2">
                  <c:v>Do not know</c:v>
                </c:pt>
                <c:pt idx="3">
                  <c:v>Disagree</c:v>
                </c:pt>
                <c:pt idx="4">
                  <c:v>Strongly Disagree</c:v>
                </c:pt>
              </c:strCache>
            </c:strRef>
          </c:cat>
          <c:val>
            <c:numRef>
              <c:f>Sheet1!$B$2:$B$6</c:f>
              <c:numCache>
                <c:formatCode>General</c:formatCode>
                <c:ptCount val="5"/>
                <c:pt idx="0">
                  <c:v>15</c:v>
                </c:pt>
                <c:pt idx="1">
                  <c:v>40</c:v>
                </c:pt>
                <c:pt idx="2">
                  <c:v>20</c:v>
                </c:pt>
                <c:pt idx="3">
                  <c:v>17</c:v>
                </c:pt>
                <c:pt idx="4">
                  <c:v>4</c:v>
                </c:pt>
              </c:numCache>
            </c:numRef>
          </c:val>
          <c:extLst>
            <c:ext xmlns:c16="http://schemas.microsoft.com/office/drawing/2014/chart" uri="{C3380CC4-5D6E-409C-BE32-E72D297353CC}">
              <c16:uniqueId val="{00000000-0138-4ECD-AC54-16DFEC08BFF2}"/>
            </c:ext>
          </c:extLst>
        </c:ser>
        <c:dLbls>
          <c:showLegendKey val="0"/>
          <c:showVal val="0"/>
          <c:showCatName val="0"/>
          <c:showSerName val="0"/>
          <c:showPercent val="0"/>
          <c:showBubbleSize val="0"/>
        </c:dLbls>
        <c:gapWidth val="219"/>
        <c:overlap val="-27"/>
        <c:axId val="1481402415"/>
        <c:axId val="1629394639"/>
      </c:barChart>
      <c:catAx>
        <c:axId val="148140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629394639"/>
        <c:crosses val="autoZero"/>
        <c:auto val="1"/>
        <c:lblAlgn val="ctr"/>
        <c:lblOffset val="100"/>
        <c:noMultiLvlLbl val="0"/>
      </c:catAx>
      <c:valAx>
        <c:axId val="162939463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500" b="0" i="0" baseline="0" dirty="0">
                    <a:effectLst/>
                  </a:rPr>
                  <a:t>Count of Responses</a:t>
                </a:r>
                <a:endParaRPr lang="en-US" sz="1500" dirty="0">
                  <a:effectLst/>
                </a:endParaRPr>
              </a:p>
            </c:rich>
          </c:tx>
          <c:layout>
            <c:manualLayout>
              <c:xMode val="edge"/>
              <c:yMode val="edge"/>
              <c:x val="1.2910628019323672E-2"/>
              <c:y val="0.35986666863435984"/>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48140241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1672752862413933E-2"/>
          <c:y val="0.10782330518050355"/>
          <c:w val="0.90504222298299664"/>
          <c:h val="0.81547968833873297"/>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Strongly Agree</c:v>
                </c:pt>
                <c:pt idx="1">
                  <c:v>Agree</c:v>
                </c:pt>
                <c:pt idx="2">
                  <c:v>Do not know</c:v>
                </c:pt>
                <c:pt idx="3">
                  <c:v>Disagree</c:v>
                </c:pt>
                <c:pt idx="4">
                  <c:v>Strongly Disagree</c:v>
                </c:pt>
              </c:strCache>
            </c:strRef>
          </c:cat>
          <c:val>
            <c:numRef>
              <c:f>Sheet1!$B$2:$B$6</c:f>
              <c:numCache>
                <c:formatCode>General</c:formatCode>
                <c:ptCount val="5"/>
                <c:pt idx="0">
                  <c:v>9</c:v>
                </c:pt>
                <c:pt idx="1">
                  <c:v>33</c:v>
                </c:pt>
                <c:pt idx="2">
                  <c:v>21</c:v>
                </c:pt>
                <c:pt idx="3">
                  <c:v>25</c:v>
                </c:pt>
                <c:pt idx="4">
                  <c:v>8</c:v>
                </c:pt>
              </c:numCache>
            </c:numRef>
          </c:val>
          <c:extLst>
            <c:ext xmlns:c16="http://schemas.microsoft.com/office/drawing/2014/chart" uri="{C3380CC4-5D6E-409C-BE32-E72D297353CC}">
              <c16:uniqueId val="{00000000-0138-4ECD-AC54-16DFEC08BFF2}"/>
            </c:ext>
          </c:extLst>
        </c:ser>
        <c:dLbls>
          <c:showLegendKey val="0"/>
          <c:showVal val="0"/>
          <c:showCatName val="0"/>
          <c:showSerName val="0"/>
          <c:showPercent val="0"/>
          <c:showBubbleSize val="0"/>
        </c:dLbls>
        <c:gapWidth val="219"/>
        <c:overlap val="-27"/>
        <c:axId val="1481402415"/>
        <c:axId val="1629394639"/>
      </c:barChart>
      <c:catAx>
        <c:axId val="148140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629394639"/>
        <c:crosses val="autoZero"/>
        <c:auto val="1"/>
        <c:lblAlgn val="ctr"/>
        <c:lblOffset val="100"/>
        <c:noMultiLvlLbl val="0"/>
      </c:catAx>
      <c:valAx>
        <c:axId val="162939463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500" b="0" i="0" baseline="0" dirty="0">
                    <a:effectLst/>
                  </a:rPr>
                  <a:t>Count of Responses</a:t>
                </a:r>
                <a:endParaRPr lang="en-US" sz="1500" dirty="0">
                  <a:effectLst/>
                </a:endParaRPr>
              </a:p>
            </c:rich>
          </c:tx>
          <c:layout>
            <c:manualLayout>
              <c:xMode val="edge"/>
              <c:yMode val="edge"/>
              <c:x val="1.2910628019323672E-2"/>
              <c:y val="0.37567340892001561"/>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48140241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4148693369850503E-2"/>
          <c:y val="6.4662409585281591E-2"/>
          <c:w val="0.89256628247556014"/>
          <c:h val="0.72825990534405738"/>
        </c:manualLayout>
      </c:layout>
      <c:barChart>
        <c:barDir val="col"/>
        <c:grouping val="clustered"/>
        <c:varyColors val="0"/>
        <c:ser>
          <c:idx val="0"/>
          <c:order val="0"/>
          <c:tx>
            <c:strRef>
              <c:f>Sheet1!$B$1</c:f>
              <c:strCache>
                <c:ptCount val="1"/>
                <c:pt idx="0">
                  <c:v>Yes</c:v>
                </c:pt>
              </c:strCache>
            </c:strRef>
          </c:tx>
          <c:spPr>
            <a:solidFill>
              <a:schemeClr val="accent1"/>
            </a:solidFill>
            <a:ln>
              <a:noFill/>
            </a:ln>
            <a:effectLst/>
          </c:spPr>
          <c:invertIfNegative val="0"/>
          <c:dLbls>
            <c:dLbl>
              <c:idx val="1"/>
              <c:layout>
                <c:manualLayout>
                  <c:x val="1.2077294685990303E-3"/>
                  <c:y val="0"/>
                </c:manualLayout>
              </c:layout>
              <c:dLblPos val="outEnd"/>
              <c:showLegendKey val="0"/>
              <c:showVal val="1"/>
              <c:showCatName val="0"/>
              <c:showSerName val="0"/>
              <c:showPercent val="0"/>
              <c:showBubbleSize val="0"/>
              <c:extLst>
                <c:ext xmlns:c15="http://schemas.microsoft.com/office/drawing/2012/chart" uri="{CE6537A1-D6FC-4f65-9D91-7224C49458BB}">
                  <c15:layout>
                    <c:manualLayout>
                      <c:w val="5.5845410628019315E-2"/>
                      <c:h val="7.2893211237554975E-2"/>
                    </c:manualLayout>
                  </c15:layout>
                </c:ext>
                <c:ext xmlns:c16="http://schemas.microsoft.com/office/drawing/2014/chart" uri="{C3380CC4-5D6E-409C-BE32-E72D297353CC}">
                  <c16:uniqueId val="{00000000-80A8-4F4F-88C4-D873FB936650}"/>
                </c:ext>
              </c:extLst>
            </c:dLbl>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Overall
n=96</c:v>
                </c:pt>
                <c:pt idx="1">
                  <c:v>Administrator
n=4</c:v>
                </c:pt>
                <c:pt idx="2">
                  <c:v>Classified Staff or Manager/Supervisor
n=37</c:v>
                </c:pt>
                <c:pt idx="3">
                  <c:v>Faculty (full time)
n=33</c:v>
                </c:pt>
                <c:pt idx="4">
                  <c:v>Faculty (part time)
n=20</c:v>
                </c:pt>
              </c:strCache>
            </c:strRef>
          </c:cat>
          <c:val>
            <c:numRef>
              <c:f>Sheet1!$B$2:$B$6</c:f>
              <c:numCache>
                <c:formatCode>0%</c:formatCode>
                <c:ptCount val="5"/>
                <c:pt idx="0">
                  <c:v>0.67700000000000005</c:v>
                </c:pt>
                <c:pt idx="1">
                  <c:v>1</c:v>
                </c:pt>
                <c:pt idx="2">
                  <c:v>0.81100000000000005</c:v>
                </c:pt>
                <c:pt idx="3">
                  <c:v>0.69699999999999995</c:v>
                </c:pt>
                <c:pt idx="4">
                  <c:v>0.35</c:v>
                </c:pt>
              </c:numCache>
            </c:numRef>
          </c:val>
          <c:extLst>
            <c:ext xmlns:c16="http://schemas.microsoft.com/office/drawing/2014/chart" uri="{C3380CC4-5D6E-409C-BE32-E72D297353CC}">
              <c16:uniqueId val="{00000000-9DF4-4A06-B357-CB4A5D538CFA}"/>
            </c:ext>
          </c:extLst>
        </c:ser>
        <c:dLbls>
          <c:dLblPos val="outEnd"/>
          <c:showLegendKey val="0"/>
          <c:showVal val="1"/>
          <c:showCatName val="0"/>
          <c:showSerName val="0"/>
          <c:showPercent val="0"/>
          <c:showBubbleSize val="0"/>
        </c:dLbls>
        <c:gapWidth val="219"/>
        <c:overlap val="-27"/>
        <c:axId val="1373613279"/>
        <c:axId val="1629344367"/>
      </c:barChart>
      <c:catAx>
        <c:axId val="13736132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629344367"/>
        <c:crosses val="autoZero"/>
        <c:auto val="1"/>
        <c:lblAlgn val="ctr"/>
        <c:lblOffset val="100"/>
        <c:noMultiLvlLbl val="0"/>
      </c:catAx>
      <c:valAx>
        <c:axId val="1629344367"/>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500" dirty="0"/>
                  <a:t>Percent of Responses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37361327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6503670736810076E-2"/>
          <c:y val="3.8480045893161403E-2"/>
          <c:w val="0.89900357564000155"/>
          <c:h val="0.86819436952557083"/>
        </c:manualLayout>
      </c:layout>
      <c:barChart>
        <c:barDir val="col"/>
        <c:grouping val="clustered"/>
        <c:varyColors val="0"/>
        <c:ser>
          <c:idx val="0"/>
          <c:order val="0"/>
          <c:tx>
            <c:strRef>
              <c:f>Sheet1!$B$1</c:f>
              <c:strCache>
                <c:ptCount val="1"/>
                <c:pt idx="0">
                  <c:v>Count</c:v>
                </c:pt>
              </c:strCache>
            </c:strRef>
          </c:tx>
          <c:spPr>
            <a:solidFill>
              <a:schemeClr val="accent1"/>
            </a:solidFill>
            <a:ln>
              <a:noFill/>
            </a:ln>
            <a:effectLst/>
          </c:spPr>
          <c:invertIfNegative val="0"/>
          <c:dLbls>
            <c:dLbl>
              <c:idx val="1"/>
              <c:layout>
                <c:manualLayout>
                  <c:x val="1.2077294685990338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E05-423F-B16F-2C99B2D04483}"/>
                </c:ext>
              </c:extLst>
            </c:dLbl>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No</c:v>
                </c:pt>
                <c:pt idx="1">
                  <c:v>Yes</c:v>
                </c:pt>
              </c:strCache>
            </c:strRef>
          </c:cat>
          <c:val>
            <c:numRef>
              <c:f>Sheet1!$B$2:$B$3</c:f>
              <c:numCache>
                <c:formatCode>0</c:formatCode>
                <c:ptCount val="2"/>
                <c:pt idx="0">
                  <c:v>31</c:v>
                </c:pt>
                <c:pt idx="1">
                  <c:v>65</c:v>
                </c:pt>
              </c:numCache>
            </c:numRef>
          </c:val>
          <c:extLst>
            <c:ext xmlns:c16="http://schemas.microsoft.com/office/drawing/2014/chart" uri="{C3380CC4-5D6E-409C-BE32-E72D297353CC}">
              <c16:uniqueId val="{00000000-9DF4-4A06-B357-CB4A5D538CFA}"/>
            </c:ext>
          </c:extLst>
        </c:ser>
        <c:dLbls>
          <c:dLblPos val="outEnd"/>
          <c:showLegendKey val="0"/>
          <c:showVal val="1"/>
          <c:showCatName val="0"/>
          <c:showSerName val="0"/>
          <c:showPercent val="0"/>
          <c:showBubbleSize val="0"/>
        </c:dLbls>
        <c:gapWidth val="219"/>
        <c:overlap val="-27"/>
        <c:axId val="1373613279"/>
        <c:axId val="1629344367"/>
      </c:barChart>
      <c:catAx>
        <c:axId val="13736132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629344367"/>
        <c:crosses val="autoZero"/>
        <c:auto val="1"/>
        <c:lblAlgn val="ctr"/>
        <c:lblOffset val="100"/>
        <c:noMultiLvlLbl val="0"/>
      </c:catAx>
      <c:valAx>
        <c:axId val="1629344367"/>
        <c:scaling>
          <c:orientation val="minMax"/>
          <c:max val="7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500" b="0" i="0" baseline="0" dirty="0">
                    <a:effectLst/>
                  </a:rPr>
                  <a:t>Count of Responses</a:t>
                </a:r>
                <a:endParaRPr lang="en-US" sz="1500" dirty="0">
                  <a:effectLst/>
                </a:endParaRPr>
              </a:p>
            </c:rich>
          </c:tx>
          <c:layout>
            <c:manualLayout>
              <c:xMode val="edge"/>
              <c:yMode val="edge"/>
              <c:x val="2.3780193236714976E-2"/>
              <c:y val="0.29873001806615124"/>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37361327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2574009118559787E-2"/>
          <c:y val="0.21138897091825984"/>
          <c:w val="0.92499221420401356"/>
          <c:h val="0.58504648519593971"/>
        </c:manualLayout>
      </c:layout>
      <c:barChart>
        <c:barDir val="col"/>
        <c:grouping val="clustered"/>
        <c:varyColors val="0"/>
        <c:ser>
          <c:idx val="0"/>
          <c:order val="0"/>
          <c:tx>
            <c:strRef>
              <c:f>Sheet1!$B$1</c:f>
              <c:strCache>
                <c:ptCount val="1"/>
                <c:pt idx="0">
                  <c:v>The College works collaboratively towards the achievement of college goals.</c:v>
                </c:pt>
              </c:strCache>
            </c:strRef>
          </c:tx>
          <c:spPr>
            <a:solidFill>
              <a:schemeClr val="accent1"/>
            </a:solidFill>
            <a:ln>
              <a:noFill/>
            </a:ln>
            <a:effectLst/>
          </c:spPr>
          <c:invertIfNegative val="0"/>
          <c:dLbls>
            <c:dLbl>
              <c:idx val="1"/>
              <c:layout>
                <c:manualLayout>
                  <c:x val="-4.428290228876519E-17"/>
                  <c:y val="1.3045920407147768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F79-4C12-AC8D-DA0430FB7547}"/>
                </c:ext>
              </c:extLst>
            </c:dLbl>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Overall
n=96</c:v>
                </c:pt>
                <c:pt idx="1">
                  <c:v>Administrator
n=4</c:v>
                </c:pt>
                <c:pt idx="2">
                  <c:v>Classified Staff or Manager/Supervisor
n=37</c:v>
                </c:pt>
                <c:pt idx="3">
                  <c:v>Faculty (full time)
n=33</c:v>
                </c:pt>
                <c:pt idx="4">
                  <c:v>Faculty (part time)
n=20</c:v>
                </c:pt>
              </c:strCache>
            </c:strRef>
          </c:cat>
          <c:val>
            <c:numRef>
              <c:f>Sheet1!$B$2:$B$6</c:f>
              <c:numCache>
                <c:formatCode>0</c:formatCode>
                <c:ptCount val="5"/>
                <c:pt idx="0">
                  <c:v>4</c:v>
                </c:pt>
                <c:pt idx="1">
                  <c:v>5</c:v>
                </c:pt>
                <c:pt idx="2">
                  <c:v>4</c:v>
                </c:pt>
                <c:pt idx="3">
                  <c:v>4</c:v>
                </c:pt>
                <c:pt idx="4">
                  <c:v>2</c:v>
                </c:pt>
              </c:numCache>
            </c:numRef>
          </c:val>
          <c:extLst>
            <c:ext xmlns:c16="http://schemas.microsoft.com/office/drawing/2014/chart" uri="{C3380CC4-5D6E-409C-BE32-E72D297353CC}">
              <c16:uniqueId val="{00000000-9DF4-4A06-B357-CB4A5D538CFA}"/>
            </c:ext>
          </c:extLst>
        </c:ser>
        <c:ser>
          <c:idx val="1"/>
          <c:order val="1"/>
          <c:tx>
            <c:strRef>
              <c:f>Sheet1!$C$1</c:f>
              <c:strCache>
                <c:ptCount val="1"/>
                <c:pt idx="0">
                  <c:v>I am satisfied with the amount of opportunity I have to participate in college wide planning.</c:v>
                </c:pt>
              </c:strCache>
            </c:strRef>
          </c:tx>
          <c:spPr>
            <a:solidFill>
              <a:schemeClr val="accent2"/>
            </a:solidFill>
            <a:ln>
              <a:noFill/>
            </a:ln>
            <a:effectLst/>
          </c:spPr>
          <c:invertIfNegative val="0"/>
          <c:dLbls>
            <c:dLbl>
              <c:idx val="1"/>
              <c:layout>
                <c:manualLayout>
                  <c:x val="4.9734958928582167E-3"/>
                  <c:y val="1.9385684540317139E-2"/>
                </c:manualLayout>
              </c:layout>
              <c:spPr>
                <a:noFill/>
                <a:ln>
                  <a:noFill/>
                </a:ln>
                <a:effectLst/>
              </c:spPr>
              <c:txPr>
                <a:bodyPr rot="0" spcFirstLastPara="1" vertOverflow="ellipsis" vert="horz" wrap="square" lIns="38100" tIns="19050" rIns="38100" bIns="19050" anchor="ctr" anchorCtr="1">
                  <a:no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4.4723609382429974E-2"/>
                      <c:h val="7.0016245731970489E-2"/>
                    </c:manualLayout>
                  </c15:layout>
                </c:ext>
                <c:ext xmlns:c16="http://schemas.microsoft.com/office/drawing/2014/chart" uri="{C3380CC4-5D6E-409C-BE32-E72D297353CC}">
                  <c16:uniqueId val="{00000001-AF79-4C12-AC8D-DA0430FB7547}"/>
                </c:ext>
              </c:extLst>
            </c:dLbl>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Overall
n=96</c:v>
                </c:pt>
                <c:pt idx="1">
                  <c:v>Administrator
n=4</c:v>
                </c:pt>
                <c:pt idx="2">
                  <c:v>Classified Staff or Manager/Supervisor
n=37</c:v>
                </c:pt>
                <c:pt idx="3">
                  <c:v>Faculty (full time)
n=33</c:v>
                </c:pt>
                <c:pt idx="4">
                  <c:v>Faculty (part time)
n=20</c:v>
                </c:pt>
              </c:strCache>
            </c:strRef>
          </c:cat>
          <c:val>
            <c:numRef>
              <c:f>Sheet1!$C$2:$C$6</c:f>
              <c:numCache>
                <c:formatCode>0</c:formatCode>
                <c:ptCount val="5"/>
                <c:pt idx="0">
                  <c:v>4</c:v>
                </c:pt>
                <c:pt idx="1">
                  <c:v>5</c:v>
                </c:pt>
                <c:pt idx="2">
                  <c:v>4</c:v>
                </c:pt>
                <c:pt idx="3">
                  <c:v>4</c:v>
                </c:pt>
                <c:pt idx="4">
                  <c:v>3</c:v>
                </c:pt>
              </c:numCache>
            </c:numRef>
          </c:val>
          <c:extLst>
            <c:ext xmlns:c16="http://schemas.microsoft.com/office/drawing/2014/chart" uri="{C3380CC4-5D6E-409C-BE32-E72D297353CC}">
              <c16:uniqueId val="{00000000-2BDE-427E-B15F-8AB080A1EC80}"/>
            </c:ext>
          </c:extLst>
        </c:ser>
        <c:dLbls>
          <c:dLblPos val="outEnd"/>
          <c:showLegendKey val="0"/>
          <c:showVal val="1"/>
          <c:showCatName val="0"/>
          <c:showSerName val="0"/>
          <c:showPercent val="0"/>
          <c:showBubbleSize val="0"/>
        </c:dLbls>
        <c:gapWidth val="219"/>
        <c:overlap val="-27"/>
        <c:axId val="1373613279"/>
        <c:axId val="1629344367"/>
      </c:barChart>
      <c:catAx>
        <c:axId val="13736132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629344367"/>
        <c:crosses val="autoZero"/>
        <c:auto val="1"/>
        <c:lblAlgn val="ctr"/>
        <c:lblOffset val="100"/>
        <c:noMultiLvlLbl val="0"/>
      </c:catAx>
      <c:valAx>
        <c:axId val="1629344367"/>
        <c:scaling>
          <c:orientation val="minMax"/>
          <c:max val="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500" dirty="0"/>
                  <a:t>Median Response</a:t>
                </a:r>
              </a:p>
            </c:rich>
          </c:tx>
          <c:layout>
            <c:manualLayout>
              <c:xMode val="edge"/>
              <c:yMode val="edge"/>
              <c:x val="1.759912223713588E-3"/>
              <c:y val="0.37450152470189396"/>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373613279"/>
        <c:crosses val="autoZero"/>
        <c:crossBetween val="between"/>
        <c:majorUnit val="1"/>
      </c:valAx>
      <c:spPr>
        <a:noFill/>
        <a:ln>
          <a:noFill/>
        </a:ln>
        <a:effectLst/>
      </c:spPr>
    </c:plotArea>
    <c:legend>
      <c:legendPos val="t"/>
      <c:layout>
        <c:manualLayout>
          <c:xMode val="edge"/>
          <c:yMode val="edge"/>
          <c:x val="0"/>
          <c:y val="1.4921947639238221E-2"/>
          <c:w val="0.86831728937346375"/>
          <c:h val="0.13432337779629858"/>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2574009118559787E-2"/>
          <c:y val="0.21138897091825984"/>
          <c:w val="0.92499221420401356"/>
          <c:h val="0.58504648519593971"/>
        </c:manualLayout>
      </c:layout>
      <c:barChart>
        <c:barDir val="col"/>
        <c:grouping val="clustered"/>
        <c:varyColors val="0"/>
        <c:ser>
          <c:idx val="0"/>
          <c:order val="0"/>
          <c:tx>
            <c:strRef>
              <c:f>Sheet1!$B$1</c:f>
              <c:strCache>
                <c:ptCount val="1"/>
                <c:pt idx="0">
                  <c:v>The College works collaboratively towards the achievement of college goals.</c:v>
                </c:pt>
              </c:strCache>
            </c:strRef>
          </c:tx>
          <c:spPr>
            <a:solidFill>
              <a:schemeClr val="accent1"/>
            </a:solidFill>
            <a:ln>
              <a:noFill/>
            </a:ln>
            <a:effectLst/>
          </c:spPr>
          <c:invertIfNegative val="0"/>
          <c:dLbls>
            <c:dLbl>
              <c:idx val="1"/>
              <c:layout>
                <c:manualLayout>
                  <c:x val="-4.428290228876519E-17"/>
                  <c:y val="1.3045920407147768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F79-4C12-AC8D-DA0430FB7547}"/>
                </c:ext>
              </c:extLst>
            </c:dLbl>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Overall
n=96</c:v>
                </c:pt>
                <c:pt idx="1">
                  <c:v>Administrator
n=4</c:v>
                </c:pt>
                <c:pt idx="2">
                  <c:v>Classified Staff or Manager/Supervisor
n=37</c:v>
                </c:pt>
                <c:pt idx="3">
                  <c:v>Faculty (full time)
n=33</c:v>
                </c:pt>
                <c:pt idx="4">
                  <c:v>Faculty (part time)
n=20</c:v>
                </c:pt>
              </c:strCache>
            </c:strRef>
          </c:cat>
          <c:val>
            <c:numRef>
              <c:f>Sheet1!$B$2:$B$6</c:f>
              <c:numCache>
                <c:formatCode>0.0</c:formatCode>
                <c:ptCount val="5"/>
                <c:pt idx="0">
                  <c:v>3.3</c:v>
                </c:pt>
                <c:pt idx="1">
                  <c:v>4.8</c:v>
                </c:pt>
                <c:pt idx="2">
                  <c:v>3.5</c:v>
                </c:pt>
                <c:pt idx="3">
                  <c:v>3.2</c:v>
                </c:pt>
                <c:pt idx="4">
                  <c:v>2.6</c:v>
                </c:pt>
              </c:numCache>
            </c:numRef>
          </c:val>
          <c:extLst>
            <c:ext xmlns:c16="http://schemas.microsoft.com/office/drawing/2014/chart" uri="{C3380CC4-5D6E-409C-BE32-E72D297353CC}">
              <c16:uniqueId val="{00000000-9DF4-4A06-B357-CB4A5D538CFA}"/>
            </c:ext>
          </c:extLst>
        </c:ser>
        <c:ser>
          <c:idx val="1"/>
          <c:order val="1"/>
          <c:tx>
            <c:strRef>
              <c:f>Sheet1!$C$1</c:f>
              <c:strCache>
                <c:ptCount val="1"/>
                <c:pt idx="0">
                  <c:v>I am satisfied with the amount of opportunity I have to participate in college wide planning.</c:v>
                </c:pt>
              </c:strCache>
            </c:strRef>
          </c:tx>
          <c:spPr>
            <a:solidFill>
              <a:schemeClr val="accent2"/>
            </a:solidFill>
            <a:ln>
              <a:noFill/>
            </a:ln>
            <a:effectLst/>
          </c:spPr>
          <c:invertIfNegative val="0"/>
          <c:dLbls>
            <c:dLbl>
              <c:idx val="1"/>
              <c:layout>
                <c:manualLayout>
                  <c:x val="4.9734958928582167E-3"/>
                  <c:y val="1.9385684540317139E-2"/>
                </c:manualLayout>
              </c:layout>
              <c:spPr>
                <a:noFill/>
                <a:ln>
                  <a:noFill/>
                </a:ln>
                <a:effectLst/>
              </c:spPr>
              <c:txPr>
                <a:bodyPr rot="0" spcFirstLastPara="1" vertOverflow="ellipsis" vert="horz" wrap="square" lIns="38100" tIns="19050" rIns="38100" bIns="19050" anchor="ctr" anchorCtr="1">
                  <a:no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4.4723609382429974E-2"/>
                      <c:h val="7.0016245731970489E-2"/>
                    </c:manualLayout>
                  </c15:layout>
                </c:ext>
                <c:ext xmlns:c16="http://schemas.microsoft.com/office/drawing/2014/chart" uri="{C3380CC4-5D6E-409C-BE32-E72D297353CC}">
                  <c16:uniqueId val="{00000001-AF79-4C12-AC8D-DA0430FB7547}"/>
                </c:ext>
              </c:extLst>
            </c:dLbl>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Overall
n=96</c:v>
                </c:pt>
                <c:pt idx="1">
                  <c:v>Administrator
n=4</c:v>
                </c:pt>
                <c:pt idx="2">
                  <c:v>Classified Staff or Manager/Supervisor
n=37</c:v>
                </c:pt>
                <c:pt idx="3">
                  <c:v>Faculty (full time)
n=33</c:v>
                </c:pt>
                <c:pt idx="4">
                  <c:v>Faculty (part time)
n=20</c:v>
                </c:pt>
              </c:strCache>
            </c:strRef>
          </c:cat>
          <c:val>
            <c:numRef>
              <c:f>Sheet1!$C$2:$C$6</c:f>
              <c:numCache>
                <c:formatCode>0.0</c:formatCode>
                <c:ptCount val="5"/>
                <c:pt idx="0">
                  <c:v>3.5</c:v>
                </c:pt>
                <c:pt idx="1">
                  <c:v>5</c:v>
                </c:pt>
                <c:pt idx="2">
                  <c:v>3.5</c:v>
                </c:pt>
                <c:pt idx="3">
                  <c:v>3.5</c:v>
                </c:pt>
                <c:pt idx="4">
                  <c:v>3.1</c:v>
                </c:pt>
              </c:numCache>
            </c:numRef>
          </c:val>
          <c:extLst>
            <c:ext xmlns:c16="http://schemas.microsoft.com/office/drawing/2014/chart" uri="{C3380CC4-5D6E-409C-BE32-E72D297353CC}">
              <c16:uniqueId val="{00000000-2BDE-427E-B15F-8AB080A1EC80}"/>
            </c:ext>
          </c:extLst>
        </c:ser>
        <c:dLbls>
          <c:dLblPos val="outEnd"/>
          <c:showLegendKey val="0"/>
          <c:showVal val="1"/>
          <c:showCatName val="0"/>
          <c:showSerName val="0"/>
          <c:showPercent val="0"/>
          <c:showBubbleSize val="0"/>
        </c:dLbls>
        <c:gapWidth val="219"/>
        <c:overlap val="-27"/>
        <c:axId val="1373613279"/>
        <c:axId val="1629344367"/>
      </c:barChart>
      <c:catAx>
        <c:axId val="13736132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629344367"/>
        <c:crosses val="autoZero"/>
        <c:auto val="1"/>
        <c:lblAlgn val="ctr"/>
        <c:lblOffset val="100"/>
        <c:noMultiLvlLbl val="0"/>
      </c:catAx>
      <c:valAx>
        <c:axId val="1629344367"/>
        <c:scaling>
          <c:orientation val="minMax"/>
          <c:max val="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500" dirty="0"/>
                  <a:t>Average Response</a:t>
                </a:r>
              </a:p>
            </c:rich>
          </c:tx>
          <c:layout>
            <c:manualLayout>
              <c:xMode val="edge"/>
              <c:yMode val="edge"/>
              <c:x val="1.7599122237135878E-3"/>
              <c:y val="0.37450152470189396"/>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373613279"/>
        <c:crosses val="autoZero"/>
        <c:crossBetween val="between"/>
        <c:majorUnit val="1"/>
      </c:valAx>
      <c:spPr>
        <a:noFill/>
        <a:ln>
          <a:noFill/>
        </a:ln>
        <a:effectLst/>
      </c:spPr>
    </c:plotArea>
    <c:legend>
      <c:legendPos val="t"/>
      <c:layout>
        <c:manualLayout>
          <c:xMode val="edge"/>
          <c:yMode val="edge"/>
          <c:x val="0"/>
          <c:y val="1.4921947639238221E-2"/>
          <c:w val="0.86831728937346375"/>
          <c:h val="0.13432337779629858"/>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442637605081974E-2"/>
          <c:y val="8.5242323374369391E-2"/>
          <c:w val="0.91228859979459087"/>
          <c:h val="0.83806073045849894"/>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Strongly Agree</c:v>
                </c:pt>
                <c:pt idx="1">
                  <c:v>Agree</c:v>
                </c:pt>
                <c:pt idx="2">
                  <c:v>Do not know</c:v>
                </c:pt>
                <c:pt idx="3">
                  <c:v>Disagree</c:v>
                </c:pt>
                <c:pt idx="4">
                  <c:v>Strongly Disagree</c:v>
                </c:pt>
              </c:strCache>
            </c:strRef>
          </c:cat>
          <c:val>
            <c:numRef>
              <c:f>Sheet1!$B$2:$B$6</c:f>
              <c:numCache>
                <c:formatCode>General</c:formatCode>
                <c:ptCount val="5"/>
                <c:pt idx="0">
                  <c:v>29</c:v>
                </c:pt>
                <c:pt idx="1">
                  <c:v>80</c:v>
                </c:pt>
                <c:pt idx="2">
                  <c:v>29</c:v>
                </c:pt>
                <c:pt idx="3">
                  <c:v>41</c:v>
                </c:pt>
                <c:pt idx="4">
                  <c:v>13</c:v>
                </c:pt>
              </c:numCache>
            </c:numRef>
          </c:val>
          <c:extLst>
            <c:ext xmlns:c16="http://schemas.microsoft.com/office/drawing/2014/chart" uri="{C3380CC4-5D6E-409C-BE32-E72D297353CC}">
              <c16:uniqueId val="{00000000-0138-4ECD-AC54-16DFEC08BFF2}"/>
            </c:ext>
          </c:extLst>
        </c:ser>
        <c:dLbls>
          <c:showLegendKey val="0"/>
          <c:showVal val="0"/>
          <c:showCatName val="0"/>
          <c:showSerName val="0"/>
          <c:showPercent val="0"/>
          <c:showBubbleSize val="0"/>
        </c:dLbls>
        <c:gapWidth val="219"/>
        <c:overlap val="-27"/>
        <c:axId val="1481402415"/>
        <c:axId val="1629394639"/>
      </c:barChart>
      <c:catAx>
        <c:axId val="148140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629394639"/>
        <c:crosses val="autoZero"/>
        <c:auto val="1"/>
        <c:lblAlgn val="ctr"/>
        <c:lblOffset val="100"/>
        <c:noMultiLvlLbl val="0"/>
      </c:catAx>
      <c:valAx>
        <c:axId val="162939463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500" b="0" i="0" baseline="0" dirty="0">
                    <a:effectLst/>
                  </a:rPr>
                  <a:t>Count of Responses</a:t>
                </a:r>
                <a:endParaRPr lang="en-US" sz="1500" dirty="0">
                  <a:effectLst/>
                </a:endParaRP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48140241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4088211799612012E-2"/>
          <c:y val="8.5242323374369391E-2"/>
          <c:w val="0.90262676404579867"/>
          <c:h val="0.83806073045849894"/>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Strongly Agree</c:v>
                </c:pt>
                <c:pt idx="1">
                  <c:v>Agree</c:v>
                </c:pt>
                <c:pt idx="2">
                  <c:v>Do not know</c:v>
                </c:pt>
                <c:pt idx="3">
                  <c:v>Disagree</c:v>
                </c:pt>
                <c:pt idx="4">
                  <c:v>Strongly Disagree</c:v>
                </c:pt>
              </c:strCache>
            </c:strRef>
          </c:cat>
          <c:val>
            <c:numRef>
              <c:f>Sheet1!$B$2:$B$6</c:f>
              <c:numCache>
                <c:formatCode>General</c:formatCode>
                <c:ptCount val="5"/>
                <c:pt idx="0">
                  <c:v>16</c:v>
                </c:pt>
                <c:pt idx="1">
                  <c:v>37</c:v>
                </c:pt>
                <c:pt idx="2">
                  <c:v>8</c:v>
                </c:pt>
                <c:pt idx="3">
                  <c:v>26</c:v>
                </c:pt>
                <c:pt idx="4">
                  <c:v>9</c:v>
                </c:pt>
              </c:numCache>
            </c:numRef>
          </c:val>
          <c:extLst>
            <c:ext xmlns:c16="http://schemas.microsoft.com/office/drawing/2014/chart" uri="{C3380CC4-5D6E-409C-BE32-E72D297353CC}">
              <c16:uniqueId val="{00000000-0138-4ECD-AC54-16DFEC08BFF2}"/>
            </c:ext>
          </c:extLst>
        </c:ser>
        <c:dLbls>
          <c:showLegendKey val="0"/>
          <c:showVal val="0"/>
          <c:showCatName val="0"/>
          <c:showSerName val="0"/>
          <c:showPercent val="0"/>
          <c:showBubbleSize val="0"/>
        </c:dLbls>
        <c:gapWidth val="219"/>
        <c:overlap val="-27"/>
        <c:axId val="1481402415"/>
        <c:axId val="1629394639"/>
      </c:barChart>
      <c:catAx>
        <c:axId val="148140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629394639"/>
        <c:crosses val="autoZero"/>
        <c:auto val="1"/>
        <c:lblAlgn val="ctr"/>
        <c:lblOffset val="100"/>
        <c:noMultiLvlLbl val="0"/>
      </c:catAx>
      <c:valAx>
        <c:axId val="162939463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500" b="0" i="0" baseline="0" dirty="0">
                    <a:effectLst/>
                  </a:rPr>
                  <a:t>Count of Responses</a:t>
                </a:r>
                <a:endParaRPr lang="en-US" sz="1500" dirty="0">
                  <a:effectLst/>
                </a:endParaRPr>
              </a:p>
            </c:rich>
          </c:tx>
          <c:layout>
            <c:manualLayout>
              <c:xMode val="edge"/>
              <c:yMode val="edge"/>
              <c:x val="1.2910628019323672E-2"/>
              <c:y val="0.35986666863435984"/>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48140241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Sheet1!$E$1</c:f>
              <c:strCache>
                <c:ptCount val="1"/>
                <c:pt idx="0">
                  <c:v>Yes</c:v>
                </c:pt>
              </c:strCache>
            </c:strRef>
          </c:tx>
          <c:spPr>
            <a:solidFill>
              <a:schemeClr val="accent1"/>
            </a:solidFill>
            <a:ln>
              <a:noFill/>
            </a:ln>
            <a:effectLst/>
          </c:spPr>
          <c:invertIfNegative val="0"/>
          <c:dLbls>
            <c:spPr>
              <a:solidFill>
                <a:schemeClr val="bg1">
                  <a:alpha val="75000"/>
                </a:schemeClr>
              </a:solid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Overall
n=96</c:v>
                </c:pt>
                <c:pt idx="1">
                  <c:v>Administrator
n=4</c:v>
                </c:pt>
                <c:pt idx="2">
                  <c:v>Classified Staff or
Manager/Supervisor
n=37</c:v>
                </c:pt>
                <c:pt idx="3">
                  <c:v>Faculty 
(full time)
n=33</c:v>
                </c:pt>
                <c:pt idx="4">
                  <c:v>Faculty 
(part time)
n=20</c:v>
                </c:pt>
              </c:strCache>
            </c:strRef>
          </c:cat>
          <c:val>
            <c:numRef>
              <c:f>Sheet1!$E$2:$E$6</c:f>
              <c:numCache>
                <c:formatCode>0.0%</c:formatCode>
                <c:ptCount val="5"/>
                <c:pt idx="0">
                  <c:v>0.51041666666666663</c:v>
                </c:pt>
                <c:pt idx="1">
                  <c:v>1</c:v>
                </c:pt>
                <c:pt idx="2">
                  <c:v>0.6216216216216216</c:v>
                </c:pt>
                <c:pt idx="3">
                  <c:v>0.54545454545454541</c:v>
                </c:pt>
                <c:pt idx="4">
                  <c:v>0.15</c:v>
                </c:pt>
              </c:numCache>
            </c:numRef>
          </c:val>
          <c:extLst>
            <c:ext xmlns:c16="http://schemas.microsoft.com/office/drawing/2014/chart" uri="{C3380CC4-5D6E-409C-BE32-E72D297353CC}">
              <c16:uniqueId val="{00000000-5647-4F82-B0E8-0F0EBDC97419}"/>
            </c:ext>
          </c:extLst>
        </c:ser>
        <c:ser>
          <c:idx val="1"/>
          <c:order val="1"/>
          <c:tx>
            <c:strRef>
              <c:f>Sheet1!$F$1</c:f>
              <c:strCache>
                <c:ptCount val="1"/>
                <c:pt idx="0">
                  <c:v>No</c:v>
                </c:pt>
              </c:strCache>
            </c:strRef>
          </c:tx>
          <c:spPr>
            <a:solidFill>
              <a:schemeClr val="accent2"/>
            </a:solidFill>
            <a:ln>
              <a:noFill/>
            </a:ln>
            <a:effectLst/>
          </c:spPr>
          <c:invertIfNegative val="0"/>
          <c:dLbls>
            <c:dLbl>
              <c:idx val="1"/>
              <c:delete val="1"/>
              <c:extLst>
                <c:ext xmlns:c15="http://schemas.microsoft.com/office/drawing/2012/chart" uri="{CE6537A1-D6FC-4f65-9D91-7224C49458BB}"/>
                <c:ext xmlns:c16="http://schemas.microsoft.com/office/drawing/2014/chart" uri="{C3380CC4-5D6E-409C-BE32-E72D297353CC}">
                  <c16:uniqueId val="{00000003-5647-4F82-B0E8-0F0EBDC97419}"/>
                </c:ext>
              </c:extLst>
            </c:dLbl>
            <c:spPr>
              <a:solidFill>
                <a:schemeClr val="bg1">
                  <a:alpha val="75000"/>
                </a:schemeClr>
              </a:solid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Overall
n=96</c:v>
                </c:pt>
                <c:pt idx="1">
                  <c:v>Administrator
n=4</c:v>
                </c:pt>
                <c:pt idx="2">
                  <c:v>Classified Staff or
Manager/Supervisor
n=37</c:v>
                </c:pt>
                <c:pt idx="3">
                  <c:v>Faculty 
(full time)
n=33</c:v>
                </c:pt>
                <c:pt idx="4">
                  <c:v>Faculty 
(part time)
n=20</c:v>
                </c:pt>
              </c:strCache>
            </c:strRef>
          </c:cat>
          <c:val>
            <c:numRef>
              <c:f>Sheet1!$F$2:$F$6</c:f>
              <c:numCache>
                <c:formatCode>0.0%</c:formatCode>
                <c:ptCount val="5"/>
                <c:pt idx="0">
                  <c:v>0.48958333333333331</c:v>
                </c:pt>
                <c:pt idx="1">
                  <c:v>0</c:v>
                </c:pt>
                <c:pt idx="2">
                  <c:v>0.3783783783783784</c:v>
                </c:pt>
                <c:pt idx="3">
                  <c:v>0.45454545454545453</c:v>
                </c:pt>
                <c:pt idx="4">
                  <c:v>0.85</c:v>
                </c:pt>
              </c:numCache>
            </c:numRef>
          </c:val>
          <c:extLst>
            <c:ext xmlns:c16="http://schemas.microsoft.com/office/drawing/2014/chart" uri="{C3380CC4-5D6E-409C-BE32-E72D297353CC}">
              <c16:uniqueId val="{00000001-5647-4F82-B0E8-0F0EBDC97419}"/>
            </c:ext>
          </c:extLst>
        </c:ser>
        <c:dLbls>
          <c:dLblPos val="ctr"/>
          <c:showLegendKey val="0"/>
          <c:showVal val="1"/>
          <c:showCatName val="0"/>
          <c:showSerName val="0"/>
          <c:showPercent val="0"/>
          <c:showBubbleSize val="0"/>
        </c:dLbls>
        <c:gapWidth val="150"/>
        <c:overlap val="100"/>
        <c:axId val="14728895"/>
        <c:axId val="61792527"/>
      </c:barChart>
      <c:catAx>
        <c:axId val="147288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61792527"/>
        <c:crosses val="autoZero"/>
        <c:auto val="1"/>
        <c:lblAlgn val="ctr"/>
        <c:lblOffset val="100"/>
        <c:noMultiLvlLbl val="0"/>
      </c:catAx>
      <c:valAx>
        <c:axId val="61792527"/>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500" dirty="0"/>
                  <a:t>Percent of Responses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4728895"/>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1672752862413933E-2"/>
          <c:y val="8.5242323374369391E-2"/>
          <c:w val="0.90504222298299664"/>
          <c:h val="0.83806073045849894"/>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Strongly Agree</c:v>
                </c:pt>
                <c:pt idx="1">
                  <c:v>Agree</c:v>
                </c:pt>
                <c:pt idx="2">
                  <c:v>Do not know</c:v>
                </c:pt>
                <c:pt idx="3">
                  <c:v>Disagree</c:v>
                </c:pt>
                <c:pt idx="4">
                  <c:v>Strongly Disagree</c:v>
                </c:pt>
              </c:strCache>
            </c:strRef>
          </c:cat>
          <c:val>
            <c:numRef>
              <c:f>Sheet1!$B$2:$B$6</c:f>
              <c:numCache>
                <c:formatCode>General</c:formatCode>
                <c:ptCount val="5"/>
                <c:pt idx="0">
                  <c:v>13</c:v>
                </c:pt>
                <c:pt idx="1">
                  <c:v>43</c:v>
                </c:pt>
                <c:pt idx="2">
                  <c:v>21</c:v>
                </c:pt>
                <c:pt idx="3">
                  <c:v>15</c:v>
                </c:pt>
                <c:pt idx="4">
                  <c:v>4</c:v>
                </c:pt>
              </c:numCache>
            </c:numRef>
          </c:val>
          <c:extLst>
            <c:ext xmlns:c16="http://schemas.microsoft.com/office/drawing/2014/chart" uri="{C3380CC4-5D6E-409C-BE32-E72D297353CC}">
              <c16:uniqueId val="{00000000-0138-4ECD-AC54-16DFEC08BFF2}"/>
            </c:ext>
          </c:extLst>
        </c:ser>
        <c:dLbls>
          <c:showLegendKey val="0"/>
          <c:showVal val="0"/>
          <c:showCatName val="0"/>
          <c:showSerName val="0"/>
          <c:showPercent val="0"/>
          <c:showBubbleSize val="0"/>
        </c:dLbls>
        <c:gapWidth val="219"/>
        <c:overlap val="-27"/>
        <c:axId val="1481402415"/>
        <c:axId val="1629394639"/>
      </c:barChart>
      <c:catAx>
        <c:axId val="148140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629394639"/>
        <c:crosses val="autoZero"/>
        <c:auto val="1"/>
        <c:lblAlgn val="ctr"/>
        <c:lblOffset val="100"/>
        <c:noMultiLvlLbl val="0"/>
      </c:catAx>
      <c:valAx>
        <c:axId val="162939463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500" b="0" i="0" baseline="0" dirty="0">
                    <a:effectLst/>
                  </a:rPr>
                  <a:t>Count of Responses</a:t>
                </a:r>
                <a:endParaRPr lang="en-US" sz="1500" dirty="0">
                  <a:effectLst/>
                </a:endParaRPr>
              </a:p>
            </c:rich>
          </c:tx>
          <c:layout>
            <c:manualLayout>
              <c:xMode val="edge"/>
              <c:yMode val="edge"/>
              <c:x val="1.2910628019323672E-2"/>
              <c:y val="0.35986666863435984"/>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48140241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1435225776509615E-2"/>
          <c:y val="4.1313269619597463E-2"/>
          <c:w val="0.89291172205199087"/>
          <c:h val="0.75160904530974149"/>
        </c:manualLayout>
      </c:layout>
      <c:barChart>
        <c:barDir val="col"/>
        <c:grouping val="clustered"/>
        <c:varyColors val="0"/>
        <c:ser>
          <c:idx val="0"/>
          <c:order val="0"/>
          <c:tx>
            <c:strRef>
              <c:f>Sheet1!$B$1</c:f>
              <c:strCache>
                <c:ptCount val="1"/>
                <c:pt idx="0">
                  <c:v>Count</c:v>
                </c:pt>
              </c:strCache>
            </c:strRef>
          </c:tx>
          <c:spPr>
            <a:solidFill>
              <a:schemeClr val="accent1"/>
            </a:solidFill>
            <a:ln>
              <a:noFill/>
            </a:ln>
            <a:effectLst/>
          </c:spPr>
          <c:invertIfNegative val="0"/>
          <c:dLbls>
            <c:dLbl>
              <c:idx val="1"/>
              <c:layout>
                <c:manualLayout>
                  <c:x val="1.2077294685990338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6F2-4ABD-9884-9022C05E25E8}"/>
                </c:ext>
              </c:extLst>
            </c:dLbl>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Overall
n=96</c:v>
                </c:pt>
                <c:pt idx="1">
                  <c:v>Administrator
n=4</c:v>
                </c:pt>
                <c:pt idx="2">
                  <c:v>Classified Staff or Manager/Supervisor
n=37</c:v>
                </c:pt>
                <c:pt idx="3">
                  <c:v>Faculty (full time)
n=33</c:v>
                </c:pt>
                <c:pt idx="4">
                  <c:v>Faculty (part time)
n=20</c:v>
                </c:pt>
              </c:strCache>
            </c:strRef>
          </c:cat>
          <c:val>
            <c:numRef>
              <c:f>Sheet1!$B$2:$B$6</c:f>
              <c:numCache>
                <c:formatCode>0</c:formatCode>
                <c:ptCount val="5"/>
                <c:pt idx="0">
                  <c:v>4</c:v>
                </c:pt>
                <c:pt idx="1">
                  <c:v>4</c:v>
                </c:pt>
                <c:pt idx="2">
                  <c:v>4</c:v>
                </c:pt>
                <c:pt idx="3">
                  <c:v>3</c:v>
                </c:pt>
                <c:pt idx="4">
                  <c:v>2</c:v>
                </c:pt>
              </c:numCache>
            </c:numRef>
          </c:val>
          <c:extLst>
            <c:ext xmlns:c16="http://schemas.microsoft.com/office/drawing/2014/chart" uri="{C3380CC4-5D6E-409C-BE32-E72D297353CC}">
              <c16:uniqueId val="{00000000-9DF4-4A06-B357-CB4A5D538CFA}"/>
            </c:ext>
          </c:extLst>
        </c:ser>
        <c:dLbls>
          <c:dLblPos val="outEnd"/>
          <c:showLegendKey val="0"/>
          <c:showVal val="1"/>
          <c:showCatName val="0"/>
          <c:showSerName val="0"/>
          <c:showPercent val="0"/>
          <c:showBubbleSize val="0"/>
        </c:dLbls>
        <c:gapWidth val="219"/>
        <c:overlap val="-27"/>
        <c:axId val="1373613279"/>
        <c:axId val="1629344367"/>
      </c:barChart>
      <c:catAx>
        <c:axId val="13736132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629344367"/>
        <c:crosses val="autoZero"/>
        <c:auto val="1"/>
        <c:lblAlgn val="ctr"/>
        <c:lblOffset val="100"/>
        <c:noMultiLvlLbl val="0"/>
      </c:catAx>
      <c:valAx>
        <c:axId val="1629344367"/>
        <c:scaling>
          <c:orientation val="minMax"/>
          <c:max val="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500" dirty="0"/>
                  <a:t>Median Response</a:t>
                </a:r>
              </a:p>
            </c:rich>
          </c:tx>
          <c:layout>
            <c:manualLayout>
              <c:xMode val="edge"/>
              <c:yMode val="edge"/>
              <c:x val="1.8499061657226843E-2"/>
              <c:y val="0.2478145802509481"/>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373613279"/>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8589216290782397E-2"/>
          <c:y val="4.1313269619597463E-2"/>
          <c:w val="0.89575773153771798"/>
          <c:h val="0.75160904530974149"/>
        </c:manualLayout>
      </c:layout>
      <c:barChart>
        <c:barDir val="col"/>
        <c:grouping val="clustered"/>
        <c:varyColors val="0"/>
        <c:ser>
          <c:idx val="0"/>
          <c:order val="0"/>
          <c:tx>
            <c:strRef>
              <c:f>Sheet1!$B$1</c:f>
              <c:strCache>
                <c:ptCount val="1"/>
                <c:pt idx="0">
                  <c:v>Count</c:v>
                </c:pt>
              </c:strCache>
            </c:strRef>
          </c:tx>
          <c:spPr>
            <a:solidFill>
              <a:schemeClr val="accent1"/>
            </a:solidFill>
            <a:ln>
              <a:noFill/>
            </a:ln>
            <a:effectLst/>
          </c:spPr>
          <c:invertIfNegative val="0"/>
          <c:dLbls>
            <c:dLbl>
              <c:idx val="1"/>
              <c:layout>
                <c:manualLayout>
                  <c:x val="1.2077294685990338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6F2-4ABD-9884-9022C05E25E8}"/>
                </c:ext>
              </c:extLst>
            </c:dLbl>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Overall
n=96</c:v>
                </c:pt>
                <c:pt idx="1">
                  <c:v>Administrator
n=4</c:v>
                </c:pt>
                <c:pt idx="2">
                  <c:v>Classified Staff or Manager/Supervisor
n=37</c:v>
                </c:pt>
                <c:pt idx="3">
                  <c:v>Faculty (full time)
n=33</c:v>
                </c:pt>
                <c:pt idx="4">
                  <c:v>Faculty (part time)
n=20</c:v>
                </c:pt>
              </c:strCache>
            </c:strRef>
          </c:cat>
          <c:val>
            <c:numRef>
              <c:f>Sheet1!$B$2:$B$6</c:f>
              <c:numCache>
                <c:formatCode>0.0</c:formatCode>
                <c:ptCount val="5"/>
                <c:pt idx="0">
                  <c:v>3.2</c:v>
                </c:pt>
                <c:pt idx="1">
                  <c:v>4.3</c:v>
                </c:pt>
                <c:pt idx="2">
                  <c:v>3.4</c:v>
                </c:pt>
                <c:pt idx="3">
                  <c:v>3</c:v>
                </c:pt>
                <c:pt idx="4">
                  <c:v>2.7</c:v>
                </c:pt>
              </c:numCache>
            </c:numRef>
          </c:val>
          <c:extLst>
            <c:ext xmlns:c16="http://schemas.microsoft.com/office/drawing/2014/chart" uri="{C3380CC4-5D6E-409C-BE32-E72D297353CC}">
              <c16:uniqueId val="{00000000-9DF4-4A06-B357-CB4A5D538CFA}"/>
            </c:ext>
          </c:extLst>
        </c:ser>
        <c:dLbls>
          <c:dLblPos val="outEnd"/>
          <c:showLegendKey val="0"/>
          <c:showVal val="1"/>
          <c:showCatName val="0"/>
          <c:showSerName val="0"/>
          <c:showPercent val="0"/>
          <c:showBubbleSize val="0"/>
        </c:dLbls>
        <c:gapWidth val="219"/>
        <c:overlap val="-27"/>
        <c:axId val="1373613279"/>
        <c:axId val="1629344367"/>
      </c:barChart>
      <c:catAx>
        <c:axId val="13736132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629344367"/>
        <c:crosses val="autoZero"/>
        <c:auto val="1"/>
        <c:lblAlgn val="ctr"/>
        <c:lblOffset val="100"/>
        <c:noMultiLvlLbl val="0"/>
      </c:catAx>
      <c:valAx>
        <c:axId val="1629344367"/>
        <c:scaling>
          <c:orientation val="minMax"/>
          <c:max val="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500" dirty="0"/>
                  <a:t>Average Response</a:t>
                </a:r>
              </a:p>
            </c:rich>
          </c:tx>
          <c:layout>
            <c:manualLayout>
              <c:xMode val="edge"/>
              <c:yMode val="edge"/>
              <c:x val="1.7076056914363237E-2"/>
              <c:y val="0.24481573254019798"/>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373613279"/>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6026665145117726E-2"/>
          <c:y val="8.5242323374369391E-2"/>
          <c:w val="0.90383449351439771"/>
          <c:h val="0.83806073045849894"/>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Strongly Agree</c:v>
                </c:pt>
                <c:pt idx="1">
                  <c:v>Agree</c:v>
                </c:pt>
                <c:pt idx="2">
                  <c:v>Do not know</c:v>
                </c:pt>
                <c:pt idx="3">
                  <c:v>Disagree</c:v>
                </c:pt>
                <c:pt idx="4">
                  <c:v>Strongly Disagree</c:v>
                </c:pt>
              </c:strCache>
            </c:strRef>
          </c:cat>
          <c:val>
            <c:numRef>
              <c:f>Sheet1!$B$2:$B$6</c:f>
              <c:numCache>
                <c:formatCode>General</c:formatCode>
                <c:ptCount val="5"/>
                <c:pt idx="0">
                  <c:v>52</c:v>
                </c:pt>
                <c:pt idx="1">
                  <c:v>148</c:v>
                </c:pt>
                <c:pt idx="2">
                  <c:v>34</c:v>
                </c:pt>
                <c:pt idx="3">
                  <c:v>80</c:v>
                </c:pt>
                <c:pt idx="4">
                  <c:v>53</c:v>
                </c:pt>
              </c:numCache>
            </c:numRef>
          </c:val>
          <c:extLst>
            <c:ext xmlns:c16="http://schemas.microsoft.com/office/drawing/2014/chart" uri="{C3380CC4-5D6E-409C-BE32-E72D297353CC}">
              <c16:uniqueId val="{00000000-0138-4ECD-AC54-16DFEC08BFF2}"/>
            </c:ext>
          </c:extLst>
        </c:ser>
        <c:dLbls>
          <c:showLegendKey val="0"/>
          <c:showVal val="0"/>
          <c:showCatName val="0"/>
          <c:showSerName val="0"/>
          <c:showPercent val="0"/>
          <c:showBubbleSize val="0"/>
        </c:dLbls>
        <c:gapWidth val="219"/>
        <c:overlap val="-27"/>
        <c:axId val="1481402415"/>
        <c:axId val="1629394639"/>
      </c:barChart>
      <c:catAx>
        <c:axId val="148140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629394639"/>
        <c:crosses val="autoZero"/>
        <c:auto val="1"/>
        <c:lblAlgn val="ctr"/>
        <c:lblOffset val="100"/>
        <c:noMultiLvlLbl val="0"/>
      </c:catAx>
      <c:valAx>
        <c:axId val="162939463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500" b="0" i="0" baseline="0" dirty="0">
                    <a:effectLst/>
                  </a:rPr>
                  <a:t>Count of Responses</a:t>
                </a:r>
                <a:endParaRPr lang="en-US" sz="1500" dirty="0">
                  <a:effectLst/>
                </a:endParaRP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48140241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1225892959032306E-2"/>
          <c:y val="0.45742352089397353"/>
          <c:w val="0.9054890828863783"/>
          <c:h val="0.36851508719441006"/>
        </c:manualLayout>
      </c:layout>
      <c:barChart>
        <c:barDir val="col"/>
        <c:grouping val="clustered"/>
        <c:varyColors val="0"/>
        <c:ser>
          <c:idx val="0"/>
          <c:order val="0"/>
          <c:tx>
            <c:strRef>
              <c:f>Sheet1!$B$1</c:f>
              <c:strCache>
                <c:ptCount val="1"/>
                <c:pt idx="0">
                  <c:v>I am aware of SMCCCD policies and procedures.</c:v>
                </c:pt>
              </c:strCache>
            </c:strRef>
          </c:tx>
          <c:spPr>
            <a:solidFill>
              <a:schemeClr val="accent1"/>
            </a:solidFill>
            <a:ln>
              <a:noFill/>
            </a:ln>
            <a:effectLst/>
          </c:spPr>
          <c:invertIfNegative val="0"/>
          <c:dLbls>
            <c:dLbl>
              <c:idx val="1"/>
              <c:layout>
                <c:manualLayout>
                  <c:x val="1.2077294685990338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CED-4B6F-96EA-04E3124FCE39}"/>
                </c:ext>
              </c:extLst>
            </c:dLbl>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Overall
n=96</c:v>
                </c:pt>
                <c:pt idx="1">
                  <c:v>Administrator
n=4</c:v>
                </c:pt>
                <c:pt idx="2">
                  <c:v>Classified Staff or Manager/Supervisor
n=37</c:v>
                </c:pt>
                <c:pt idx="3">
                  <c:v>Faculty (full time)
n=33</c:v>
                </c:pt>
                <c:pt idx="4">
                  <c:v>Faculty (part time)
n=20</c:v>
                </c:pt>
              </c:strCache>
            </c:strRef>
          </c:cat>
          <c:val>
            <c:numRef>
              <c:f>Sheet1!$B$2:$B$6</c:f>
              <c:numCache>
                <c:formatCode>0</c:formatCode>
                <c:ptCount val="5"/>
                <c:pt idx="0">
                  <c:v>4</c:v>
                </c:pt>
                <c:pt idx="1">
                  <c:v>5</c:v>
                </c:pt>
                <c:pt idx="2">
                  <c:v>4</c:v>
                </c:pt>
                <c:pt idx="3">
                  <c:v>4</c:v>
                </c:pt>
                <c:pt idx="4">
                  <c:v>4</c:v>
                </c:pt>
              </c:numCache>
            </c:numRef>
          </c:val>
          <c:extLst>
            <c:ext xmlns:c16="http://schemas.microsoft.com/office/drawing/2014/chart" uri="{C3380CC4-5D6E-409C-BE32-E72D297353CC}">
              <c16:uniqueId val="{00000000-9DF4-4A06-B357-CB4A5D538CFA}"/>
            </c:ext>
          </c:extLst>
        </c:ser>
        <c:ser>
          <c:idx val="1"/>
          <c:order val="1"/>
          <c:tx>
            <c:strRef>
              <c:f>Sheet1!$C$1</c:f>
              <c:strCache>
                <c:ptCount val="1"/>
                <c:pt idx="0">
                  <c:v>The District procedures for hiring full-time, permanent employees are clearly communicated.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Overall
n=96</c:v>
                </c:pt>
                <c:pt idx="1">
                  <c:v>Administrator
n=4</c:v>
                </c:pt>
                <c:pt idx="2">
                  <c:v>Classified Staff or Manager/Supervisor
n=37</c:v>
                </c:pt>
                <c:pt idx="3">
                  <c:v>Faculty (full time)
n=33</c:v>
                </c:pt>
                <c:pt idx="4">
                  <c:v>Faculty (part time)
n=20</c:v>
                </c:pt>
              </c:strCache>
            </c:strRef>
          </c:cat>
          <c:val>
            <c:numRef>
              <c:f>Sheet1!$C$2:$C$6</c:f>
              <c:numCache>
                <c:formatCode>0</c:formatCode>
                <c:ptCount val="5"/>
                <c:pt idx="0">
                  <c:v>4</c:v>
                </c:pt>
                <c:pt idx="1">
                  <c:v>4</c:v>
                </c:pt>
                <c:pt idx="2">
                  <c:v>4</c:v>
                </c:pt>
                <c:pt idx="3">
                  <c:v>4</c:v>
                </c:pt>
                <c:pt idx="4">
                  <c:v>2</c:v>
                </c:pt>
              </c:numCache>
            </c:numRef>
          </c:val>
          <c:extLst>
            <c:ext xmlns:c16="http://schemas.microsoft.com/office/drawing/2014/chart" uri="{C3380CC4-5D6E-409C-BE32-E72D297353CC}">
              <c16:uniqueId val="{00000000-2BDE-427E-B15F-8AB080A1EC80}"/>
            </c:ext>
          </c:extLst>
        </c:ser>
        <c:ser>
          <c:idx val="2"/>
          <c:order val="2"/>
          <c:tx>
            <c:strRef>
              <c:f>Sheet1!$D$1</c:f>
              <c:strCache>
                <c:ptCount val="1"/>
                <c:pt idx="0">
                  <c:v>District planning and evaluation are integrated with college planning and evaluation to improve student learning and achievement.</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Overall
n=96</c:v>
                </c:pt>
                <c:pt idx="1">
                  <c:v>Administrator
n=4</c:v>
                </c:pt>
                <c:pt idx="2">
                  <c:v>Classified Staff or Manager/Supervisor
n=37</c:v>
                </c:pt>
                <c:pt idx="3">
                  <c:v>Faculty (full time)
n=33</c:v>
                </c:pt>
                <c:pt idx="4">
                  <c:v>Faculty (part time)
n=20</c:v>
                </c:pt>
              </c:strCache>
            </c:strRef>
          </c:cat>
          <c:val>
            <c:numRef>
              <c:f>Sheet1!$D$2:$D$6</c:f>
              <c:numCache>
                <c:formatCode>0.0</c:formatCode>
                <c:ptCount val="5"/>
                <c:pt idx="0" formatCode="0">
                  <c:v>3</c:v>
                </c:pt>
                <c:pt idx="1">
                  <c:v>4.5</c:v>
                </c:pt>
                <c:pt idx="2">
                  <c:v>3.5</c:v>
                </c:pt>
                <c:pt idx="3">
                  <c:v>2.5</c:v>
                </c:pt>
                <c:pt idx="4" formatCode="0">
                  <c:v>2</c:v>
                </c:pt>
              </c:numCache>
            </c:numRef>
          </c:val>
          <c:extLst>
            <c:ext xmlns:c16="http://schemas.microsoft.com/office/drawing/2014/chart" uri="{C3380CC4-5D6E-409C-BE32-E72D297353CC}">
              <c16:uniqueId val="{00000001-2BDE-427E-B15F-8AB080A1EC80}"/>
            </c:ext>
          </c:extLst>
        </c:ser>
        <c:ser>
          <c:idx val="3"/>
          <c:order val="3"/>
          <c:tx>
            <c:strRef>
              <c:f>Sheet1!$E$1</c:f>
              <c:strCache>
                <c:ptCount val="1"/>
                <c:pt idx="0">
                  <c:v>There are clear divisions of authority and responsibility between and among the District Office, the Board of Trustees, and Cañada College.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Overall
n=96</c:v>
                </c:pt>
                <c:pt idx="1">
                  <c:v>Administrator
n=4</c:v>
                </c:pt>
                <c:pt idx="2">
                  <c:v>Classified Staff or Manager/Supervisor
n=37</c:v>
                </c:pt>
                <c:pt idx="3">
                  <c:v>Faculty (full time)
n=33</c:v>
                </c:pt>
                <c:pt idx="4">
                  <c:v>Faculty (part time)
n=20</c:v>
                </c:pt>
              </c:strCache>
            </c:strRef>
          </c:cat>
          <c:val>
            <c:numRef>
              <c:f>Sheet1!$E$2:$E$6</c:f>
              <c:numCache>
                <c:formatCode>0</c:formatCode>
                <c:ptCount val="5"/>
                <c:pt idx="0">
                  <c:v>3</c:v>
                </c:pt>
                <c:pt idx="1">
                  <c:v>4</c:v>
                </c:pt>
                <c:pt idx="2">
                  <c:v>4</c:v>
                </c:pt>
                <c:pt idx="3" formatCode="0.0">
                  <c:v>2.5</c:v>
                </c:pt>
                <c:pt idx="4">
                  <c:v>1</c:v>
                </c:pt>
              </c:numCache>
            </c:numRef>
          </c:val>
          <c:extLst>
            <c:ext xmlns:c16="http://schemas.microsoft.com/office/drawing/2014/chart" uri="{C3380CC4-5D6E-409C-BE32-E72D297353CC}">
              <c16:uniqueId val="{00000002-2BDE-427E-B15F-8AB080A1EC80}"/>
            </c:ext>
          </c:extLst>
        </c:ser>
        <c:dLbls>
          <c:dLblPos val="outEnd"/>
          <c:showLegendKey val="0"/>
          <c:showVal val="1"/>
          <c:showCatName val="0"/>
          <c:showSerName val="0"/>
          <c:showPercent val="0"/>
          <c:showBubbleSize val="0"/>
        </c:dLbls>
        <c:gapWidth val="219"/>
        <c:overlap val="-27"/>
        <c:axId val="1373613279"/>
        <c:axId val="1629344367"/>
      </c:barChart>
      <c:catAx>
        <c:axId val="13736132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629344367"/>
        <c:crosses val="autoZero"/>
        <c:auto val="1"/>
        <c:lblAlgn val="ctr"/>
        <c:lblOffset val="100"/>
        <c:noMultiLvlLbl val="0"/>
      </c:catAx>
      <c:valAx>
        <c:axId val="1629344367"/>
        <c:scaling>
          <c:orientation val="minMax"/>
          <c:max val="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500" dirty="0"/>
                  <a:t>Median Response</a:t>
                </a:r>
              </a:p>
            </c:rich>
          </c:tx>
          <c:layout>
            <c:manualLayout>
              <c:xMode val="edge"/>
              <c:yMode val="edge"/>
              <c:x val="1.3285024154589372E-2"/>
              <c:y val="0.51409119463566422"/>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373613279"/>
        <c:crosses val="autoZero"/>
        <c:crossBetween val="between"/>
      </c:valAx>
      <c:spPr>
        <a:noFill/>
        <a:ln>
          <a:noFill/>
        </a:ln>
        <a:effectLst/>
      </c:spPr>
    </c:plotArea>
    <c:legend>
      <c:legendPos val="t"/>
      <c:layout>
        <c:manualLayout>
          <c:xMode val="edge"/>
          <c:yMode val="edge"/>
          <c:x val="0"/>
          <c:y val="1.5130353355304778E-2"/>
          <c:w val="0.82914146601240057"/>
          <c:h val="0.3614366504736215"/>
        </c:manualLayout>
      </c:layout>
      <c:overlay val="0"/>
      <c:spPr>
        <a:noFill/>
        <a:ln>
          <a:noFill/>
        </a:ln>
        <a:effectLst/>
      </c:spPr>
      <c:txPr>
        <a:bodyPr rot="0" spcFirstLastPara="1" vertOverflow="ellipsis" vert="horz" wrap="square" anchor="ctr" anchorCtr="1"/>
        <a:lstStyle/>
        <a:p>
          <a:pPr>
            <a:defRPr sz="17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8562801932367152E-2"/>
          <c:y val="0.45742352089397353"/>
          <c:w val="0.89815217391304347"/>
          <c:h val="0.36851508719441006"/>
        </c:manualLayout>
      </c:layout>
      <c:barChart>
        <c:barDir val="col"/>
        <c:grouping val="clustered"/>
        <c:varyColors val="0"/>
        <c:ser>
          <c:idx val="0"/>
          <c:order val="0"/>
          <c:tx>
            <c:strRef>
              <c:f>Sheet1!$B$1</c:f>
              <c:strCache>
                <c:ptCount val="1"/>
                <c:pt idx="0">
                  <c:v>I am aware of SMCCCD policies and procedures.</c:v>
                </c:pt>
              </c:strCache>
            </c:strRef>
          </c:tx>
          <c:spPr>
            <a:solidFill>
              <a:schemeClr val="accent1"/>
            </a:solidFill>
            <a:ln>
              <a:noFill/>
            </a:ln>
            <a:effectLst/>
          </c:spPr>
          <c:invertIfNegative val="0"/>
          <c:dLbls>
            <c:dLbl>
              <c:idx val="1"/>
              <c:layout>
                <c:manualLayout>
                  <c:x val="1.2077294685990338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CED-4B6F-96EA-04E3124FCE39}"/>
                </c:ext>
              </c:extLst>
            </c:dLbl>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Overall
n=96</c:v>
                </c:pt>
                <c:pt idx="1">
                  <c:v>Administrator
n=4</c:v>
                </c:pt>
                <c:pt idx="2">
                  <c:v>Classified Staff or Manager/Supervisor
n=37</c:v>
                </c:pt>
                <c:pt idx="3">
                  <c:v>Faculty (full time)
n=33</c:v>
                </c:pt>
                <c:pt idx="4">
                  <c:v>Faculty (part time)
n=20</c:v>
                </c:pt>
              </c:strCache>
            </c:strRef>
          </c:cat>
          <c:val>
            <c:numRef>
              <c:f>Sheet1!$B$2:$B$6</c:f>
              <c:numCache>
                <c:formatCode>0.0</c:formatCode>
                <c:ptCount val="5"/>
                <c:pt idx="0">
                  <c:v>3.7</c:v>
                </c:pt>
                <c:pt idx="1">
                  <c:v>4.8</c:v>
                </c:pt>
                <c:pt idx="2">
                  <c:v>3.7</c:v>
                </c:pt>
                <c:pt idx="3">
                  <c:v>3.5</c:v>
                </c:pt>
                <c:pt idx="4">
                  <c:v>3.9</c:v>
                </c:pt>
              </c:numCache>
            </c:numRef>
          </c:val>
          <c:extLst>
            <c:ext xmlns:c16="http://schemas.microsoft.com/office/drawing/2014/chart" uri="{C3380CC4-5D6E-409C-BE32-E72D297353CC}">
              <c16:uniqueId val="{00000000-9DF4-4A06-B357-CB4A5D538CFA}"/>
            </c:ext>
          </c:extLst>
        </c:ser>
        <c:ser>
          <c:idx val="1"/>
          <c:order val="1"/>
          <c:tx>
            <c:strRef>
              <c:f>Sheet1!$C$1</c:f>
              <c:strCache>
                <c:ptCount val="1"/>
                <c:pt idx="0">
                  <c:v>The District procedures for hiring full-time, permanent employees are clearly communicated.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Overall
n=96</c:v>
                </c:pt>
                <c:pt idx="1">
                  <c:v>Administrator
n=4</c:v>
                </c:pt>
                <c:pt idx="2">
                  <c:v>Classified Staff or Manager/Supervisor
n=37</c:v>
                </c:pt>
                <c:pt idx="3">
                  <c:v>Faculty (full time)
n=33</c:v>
                </c:pt>
                <c:pt idx="4">
                  <c:v>Faculty (part time)
n=20</c:v>
                </c:pt>
              </c:strCache>
            </c:strRef>
          </c:cat>
          <c:val>
            <c:numRef>
              <c:f>Sheet1!$C$2:$C$6</c:f>
              <c:numCache>
                <c:formatCode>0.0</c:formatCode>
                <c:ptCount val="5"/>
                <c:pt idx="0">
                  <c:v>3.2</c:v>
                </c:pt>
                <c:pt idx="1">
                  <c:v>4.3</c:v>
                </c:pt>
                <c:pt idx="2">
                  <c:v>3.4</c:v>
                </c:pt>
                <c:pt idx="3">
                  <c:v>3.3</c:v>
                </c:pt>
                <c:pt idx="4">
                  <c:v>2.2999999999999998</c:v>
                </c:pt>
              </c:numCache>
            </c:numRef>
          </c:val>
          <c:extLst>
            <c:ext xmlns:c16="http://schemas.microsoft.com/office/drawing/2014/chart" uri="{C3380CC4-5D6E-409C-BE32-E72D297353CC}">
              <c16:uniqueId val="{00000000-2BDE-427E-B15F-8AB080A1EC80}"/>
            </c:ext>
          </c:extLst>
        </c:ser>
        <c:ser>
          <c:idx val="2"/>
          <c:order val="2"/>
          <c:tx>
            <c:strRef>
              <c:f>Sheet1!$D$1</c:f>
              <c:strCache>
                <c:ptCount val="1"/>
                <c:pt idx="0">
                  <c:v>District planning and evaluation are integrated with college planning and evaluation to improve student learning and achievement.</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Overall
n=96</c:v>
                </c:pt>
                <c:pt idx="1">
                  <c:v>Administrator
n=4</c:v>
                </c:pt>
                <c:pt idx="2">
                  <c:v>Classified Staff or Manager/Supervisor
n=37</c:v>
                </c:pt>
                <c:pt idx="3">
                  <c:v>Faculty (full time)
n=33</c:v>
                </c:pt>
                <c:pt idx="4">
                  <c:v>Faculty (part time)
n=20</c:v>
                </c:pt>
              </c:strCache>
            </c:strRef>
          </c:cat>
          <c:val>
            <c:numRef>
              <c:f>Sheet1!$D$2:$D$6</c:f>
              <c:numCache>
                <c:formatCode>0.0</c:formatCode>
                <c:ptCount val="5"/>
                <c:pt idx="0">
                  <c:v>3</c:v>
                </c:pt>
                <c:pt idx="1">
                  <c:v>4.5</c:v>
                </c:pt>
                <c:pt idx="2">
                  <c:v>3.4</c:v>
                </c:pt>
                <c:pt idx="3">
                  <c:v>2.7</c:v>
                </c:pt>
                <c:pt idx="4">
                  <c:v>2.5</c:v>
                </c:pt>
              </c:numCache>
            </c:numRef>
          </c:val>
          <c:extLst>
            <c:ext xmlns:c16="http://schemas.microsoft.com/office/drawing/2014/chart" uri="{C3380CC4-5D6E-409C-BE32-E72D297353CC}">
              <c16:uniqueId val="{00000001-2BDE-427E-B15F-8AB080A1EC80}"/>
            </c:ext>
          </c:extLst>
        </c:ser>
        <c:ser>
          <c:idx val="3"/>
          <c:order val="3"/>
          <c:tx>
            <c:strRef>
              <c:f>Sheet1!$E$1</c:f>
              <c:strCache>
                <c:ptCount val="1"/>
                <c:pt idx="0">
                  <c:v>There are clear divisions of authority and responsibility between and among the District Office, the Board of Trustees, and Cañada College.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Overall
n=96</c:v>
                </c:pt>
                <c:pt idx="1">
                  <c:v>Administrator
n=4</c:v>
                </c:pt>
                <c:pt idx="2">
                  <c:v>Classified Staff or Manager/Supervisor
n=37</c:v>
                </c:pt>
                <c:pt idx="3">
                  <c:v>Faculty (full time)
n=33</c:v>
                </c:pt>
                <c:pt idx="4">
                  <c:v>Faculty (part time)
n=20</c:v>
                </c:pt>
              </c:strCache>
            </c:strRef>
          </c:cat>
          <c:val>
            <c:numRef>
              <c:f>Sheet1!$E$2:$E$6</c:f>
              <c:numCache>
                <c:formatCode>0.0</c:formatCode>
                <c:ptCount val="5"/>
                <c:pt idx="0">
                  <c:v>2.8</c:v>
                </c:pt>
                <c:pt idx="1">
                  <c:v>3.5</c:v>
                </c:pt>
                <c:pt idx="2">
                  <c:v>3.2</c:v>
                </c:pt>
                <c:pt idx="3">
                  <c:v>2.6</c:v>
                </c:pt>
                <c:pt idx="4">
                  <c:v>2.2000000000000002</c:v>
                </c:pt>
              </c:numCache>
            </c:numRef>
          </c:val>
          <c:extLst>
            <c:ext xmlns:c16="http://schemas.microsoft.com/office/drawing/2014/chart" uri="{C3380CC4-5D6E-409C-BE32-E72D297353CC}">
              <c16:uniqueId val="{00000002-2BDE-427E-B15F-8AB080A1EC80}"/>
            </c:ext>
          </c:extLst>
        </c:ser>
        <c:dLbls>
          <c:dLblPos val="outEnd"/>
          <c:showLegendKey val="0"/>
          <c:showVal val="1"/>
          <c:showCatName val="0"/>
          <c:showSerName val="0"/>
          <c:showPercent val="0"/>
          <c:showBubbleSize val="0"/>
        </c:dLbls>
        <c:gapWidth val="219"/>
        <c:overlap val="-27"/>
        <c:axId val="1373613279"/>
        <c:axId val="1629344367"/>
      </c:barChart>
      <c:catAx>
        <c:axId val="13736132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629344367"/>
        <c:crosses val="autoZero"/>
        <c:auto val="1"/>
        <c:lblAlgn val="ctr"/>
        <c:lblOffset val="100"/>
        <c:noMultiLvlLbl val="0"/>
      </c:catAx>
      <c:valAx>
        <c:axId val="1629344367"/>
        <c:scaling>
          <c:orientation val="minMax"/>
          <c:max val="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500" dirty="0"/>
                  <a:t>Average Response</a:t>
                </a:r>
              </a:p>
            </c:rich>
          </c:tx>
          <c:layout>
            <c:manualLayout>
              <c:xMode val="edge"/>
              <c:yMode val="edge"/>
              <c:x val="1.6908212560386472E-2"/>
              <c:y val="0.49620048107793591"/>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373613279"/>
        <c:crosses val="autoZero"/>
        <c:crossBetween val="between"/>
      </c:valAx>
      <c:spPr>
        <a:noFill/>
        <a:ln>
          <a:noFill/>
        </a:ln>
        <a:effectLst/>
      </c:spPr>
    </c:plotArea>
    <c:legend>
      <c:legendPos val="t"/>
      <c:layout>
        <c:manualLayout>
          <c:xMode val="edge"/>
          <c:yMode val="edge"/>
          <c:x val="0"/>
          <c:y val="1.5130353355304778E-2"/>
          <c:w val="0.82914146601240057"/>
          <c:h val="0.3614366504736215"/>
        </c:manualLayout>
      </c:layout>
      <c:overlay val="0"/>
      <c:spPr>
        <a:noFill/>
        <a:ln>
          <a:noFill/>
        </a:ln>
        <a:effectLst/>
      </c:spPr>
      <c:txPr>
        <a:bodyPr rot="0" spcFirstLastPara="1" vertOverflow="ellipsis" vert="horz" wrap="square" anchor="ctr" anchorCtr="1"/>
        <a:lstStyle/>
        <a:p>
          <a:pPr>
            <a:defRPr sz="17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295941268211037E-2"/>
          <c:y val="8.5242323374369391E-2"/>
          <c:w val="0.90141903457719963"/>
          <c:h val="0.83806073045849894"/>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Strongly Agree</c:v>
                </c:pt>
                <c:pt idx="1">
                  <c:v>Somewhat Agree</c:v>
                </c:pt>
                <c:pt idx="2">
                  <c:v>Do not know</c:v>
                </c:pt>
                <c:pt idx="3">
                  <c:v>Somewhat Disagree</c:v>
                </c:pt>
                <c:pt idx="4">
                  <c:v>Strongly Disagree</c:v>
                </c:pt>
              </c:strCache>
            </c:strRef>
          </c:cat>
          <c:val>
            <c:numRef>
              <c:f>Sheet1!$B$2:$B$6</c:f>
              <c:numCache>
                <c:formatCode>General</c:formatCode>
                <c:ptCount val="5"/>
                <c:pt idx="0">
                  <c:v>13</c:v>
                </c:pt>
                <c:pt idx="1">
                  <c:v>64</c:v>
                </c:pt>
                <c:pt idx="2">
                  <c:v>2</c:v>
                </c:pt>
                <c:pt idx="3">
                  <c:v>14</c:v>
                </c:pt>
                <c:pt idx="4">
                  <c:v>3</c:v>
                </c:pt>
              </c:numCache>
            </c:numRef>
          </c:val>
          <c:extLst>
            <c:ext xmlns:c16="http://schemas.microsoft.com/office/drawing/2014/chart" uri="{C3380CC4-5D6E-409C-BE32-E72D297353CC}">
              <c16:uniqueId val="{00000000-0138-4ECD-AC54-16DFEC08BFF2}"/>
            </c:ext>
          </c:extLst>
        </c:ser>
        <c:dLbls>
          <c:showLegendKey val="0"/>
          <c:showVal val="0"/>
          <c:showCatName val="0"/>
          <c:showSerName val="0"/>
          <c:showPercent val="0"/>
          <c:showBubbleSize val="0"/>
        </c:dLbls>
        <c:gapWidth val="219"/>
        <c:overlap val="-27"/>
        <c:axId val="1481402415"/>
        <c:axId val="1629394639"/>
      </c:barChart>
      <c:catAx>
        <c:axId val="148140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629394639"/>
        <c:crosses val="autoZero"/>
        <c:auto val="1"/>
        <c:lblAlgn val="ctr"/>
        <c:lblOffset val="100"/>
        <c:noMultiLvlLbl val="0"/>
      </c:catAx>
      <c:valAx>
        <c:axId val="162939463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500" b="0" i="0" baseline="0" dirty="0">
                    <a:effectLst/>
                  </a:rPr>
                  <a:t>Count of Responses</a:t>
                </a:r>
                <a:endParaRPr lang="en-US" sz="1500" dirty="0">
                  <a:effectLst/>
                </a:endParaRPr>
              </a:p>
            </c:rich>
          </c:tx>
          <c:layout>
            <c:manualLayout>
              <c:xMode val="edge"/>
              <c:yMode val="edge"/>
              <c:x val="1.4118357487922705E-2"/>
              <c:y val="0.35309235136907891"/>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48140241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4088211799612012E-2"/>
          <c:y val="8.5242323374369391E-2"/>
          <c:w val="0.90262676404579867"/>
          <c:h val="0.83806073045849894"/>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Strongly Agree</c:v>
                </c:pt>
                <c:pt idx="1">
                  <c:v>Somewhat Agree</c:v>
                </c:pt>
                <c:pt idx="2">
                  <c:v>Do not know</c:v>
                </c:pt>
                <c:pt idx="3">
                  <c:v>Somewhat Disagree</c:v>
                </c:pt>
                <c:pt idx="4">
                  <c:v>Strongly Disagree</c:v>
                </c:pt>
              </c:strCache>
            </c:strRef>
          </c:cat>
          <c:val>
            <c:numRef>
              <c:f>Sheet1!$B$2:$B$6</c:f>
              <c:numCache>
                <c:formatCode>General</c:formatCode>
                <c:ptCount val="5"/>
                <c:pt idx="0">
                  <c:v>18</c:v>
                </c:pt>
                <c:pt idx="1">
                  <c:v>26</c:v>
                </c:pt>
                <c:pt idx="2">
                  <c:v>2</c:v>
                </c:pt>
                <c:pt idx="3">
                  <c:v>20</c:v>
                </c:pt>
                <c:pt idx="4">
                  <c:v>13</c:v>
                </c:pt>
              </c:numCache>
            </c:numRef>
          </c:val>
          <c:extLst>
            <c:ext xmlns:c16="http://schemas.microsoft.com/office/drawing/2014/chart" uri="{C3380CC4-5D6E-409C-BE32-E72D297353CC}">
              <c16:uniqueId val="{00000000-0138-4ECD-AC54-16DFEC08BFF2}"/>
            </c:ext>
          </c:extLst>
        </c:ser>
        <c:dLbls>
          <c:showLegendKey val="0"/>
          <c:showVal val="0"/>
          <c:showCatName val="0"/>
          <c:showSerName val="0"/>
          <c:showPercent val="0"/>
          <c:showBubbleSize val="0"/>
        </c:dLbls>
        <c:gapWidth val="219"/>
        <c:overlap val="-27"/>
        <c:axId val="1481402415"/>
        <c:axId val="1629394639"/>
      </c:barChart>
      <c:catAx>
        <c:axId val="148140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629394639"/>
        <c:crosses val="autoZero"/>
        <c:auto val="1"/>
        <c:lblAlgn val="ctr"/>
        <c:lblOffset val="100"/>
        <c:noMultiLvlLbl val="0"/>
      </c:catAx>
      <c:valAx>
        <c:axId val="162939463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500" b="0" i="0" baseline="0" dirty="0">
                    <a:effectLst/>
                  </a:rPr>
                  <a:t>Count of Responses</a:t>
                </a:r>
                <a:endParaRPr lang="en-US" sz="1500" dirty="0">
                  <a:effectLst/>
                </a:endParaRPr>
              </a:p>
            </c:rich>
          </c:tx>
          <c:layout>
            <c:manualLayout>
              <c:xMode val="edge"/>
              <c:yMode val="edge"/>
              <c:x val="1.5326086956521741E-2"/>
              <c:y val="0.35309235136907891"/>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48140241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8919129674008127E-2"/>
          <c:y val="8.5242323374369391E-2"/>
          <c:w val="0.89779584617140251"/>
          <c:h val="0.83806073045849894"/>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Strongly Agree</c:v>
                </c:pt>
                <c:pt idx="1">
                  <c:v>Somewhat Agree</c:v>
                </c:pt>
                <c:pt idx="2">
                  <c:v>Do not know</c:v>
                </c:pt>
                <c:pt idx="3">
                  <c:v>Somewhat Disagree</c:v>
                </c:pt>
                <c:pt idx="4">
                  <c:v>Strongly Disagree</c:v>
                </c:pt>
              </c:strCache>
            </c:strRef>
          </c:cat>
          <c:val>
            <c:numRef>
              <c:f>Sheet1!$B$2:$B$6</c:f>
              <c:numCache>
                <c:formatCode>General</c:formatCode>
                <c:ptCount val="5"/>
                <c:pt idx="0">
                  <c:v>11</c:v>
                </c:pt>
                <c:pt idx="1">
                  <c:v>26</c:v>
                </c:pt>
                <c:pt idx="2">
                  <c:v>21</c:v>
                </c:pt>
                <c:pt idx="3">
                  <c:v>27</c:v>
                </c:pt>
                <c:pt idx="4">
                  <c:v>11</c:v>
                </c:pt>
              </c:numCache>
            </c:numRef>
          </c:val>
          <c:extLst>
            <c:ext xmlns:c16="http://schemas.microsoft.com/office/drawing/2014/chart" uri="{C3380CC4-5D6E-409C-BE32-E72D297353CC}">
              <c16:uniqueId val="{00000000-0138-4ECD-AC54-16DFEC08BFF2}"/>
            </c:ext>
          </c:extLst>
        </c:ser>
        <c:dLbls>
          <c:showLegendKey val="0"/>
          <c:showVal val="0"/>
          <c:showCatName val="0"/>
          <c:showSerName val="0"/>
          <c:showPercent val="0"/>
          <c:showBubbleSize val="0"/>
        </c:dLbls>
        <c:gapWidth val="219"/>
        <c:overlap val="-27"/>
        <c:axId val="1481402415"/>
        <c:axId val="1629394639"/>
      </c:barChart>
      <c:catAx>
        <c:axId val="148140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629394639"/>
        <c:crosses val="autoZero"/>
        <c:auto val="1"/>
        <c:lblAlgn val="ctr"/>
        <c:lblOffset val="100"/>
        <c:noMultiLvlLbl val="0"/>
      </c:catAx>
      <c:valAx>
        <c:axId val="162939463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500" b="0" i="0" baseline="0" dirty="0">
                    <a:effectLst/>
                  </a:rPr>
                  <a:t>Count of Responses</a:t>
                </a:r>
                <a:endParaRPr lang="en-US" sz="1500" dirty="0">
                  <a:effectLst/>
                </a:endParaRPr>
              </a:p>
            </c:rich>
          </c:tx>
          <c:layout>
            <c:manualLayout>
              <c:xMode val="edge"/>
              <c:yMode val="edge"/>
              <c:x val="2.0157004830917875E-2"/>
              <c:y val="0.35309235136907891"/>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48140241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6503670736810076E-2"/>
          <c:y val="8.5242323374369391E-2"/>
          <c:w val="0.90021130510860059"/>
          <c:h val="0.83806073045849894"/>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Strongly Agree</c:v>
                </c:pt>
                <c:pt idx="1">
                  <c:v>Somewhat Agree</c:v>
                </c:pt>
                <c:pt idx="2">
                  <c:v>Do not know</c:v>
                </c:pt>
                <c:pt idx="3">
                  <c:v>Somewhat Disagree</c:v>
                </c:pt>
                <c:pt idx="4">
                  <c:v>Strongly Disagree</c:v>
                </c:pt>
              </c:strCache>
            </c:strRef>
          </c:cat>
          <c:val>
            <c:numRef>
              <c:f>Sheet1!$B$2:$B$6</c:f>
              <c:numCache>
                <c:formatCode>General</c:formatCode>
                <c:ptCount val="5"/>
                <c:pt idx="0">
                  <c:v>10</c:v>
                </c:pt>
                <c:pt idx="1">
                  <c:v>32</c:v>
                </c:pt>
                <c:pt idx="2">
                  <c:v>9</c:v>
                </c:pt>
                <c:pt idx="3">
                  <c:v>19</c:v>
                </c:pt>
                <c:pt idx="4">
                  <c:v>26</c:v>
                </c:pt>
              </c:numCache>
            </c:numRef>
          </c:val>
          <c:extLst>
            <c:ext xmlns:c16="http://schemas.microsoft.com/office/drawing/2014/chart" uri="{C3380CC4-5D6E-409C-BE32-E72D297353CC}">
              <c16:uniqueId val="{00000000-0138-4ECD-AC54-16DFEC08BFF2}"/>
            </c:ext>
          </c:extLst>
        </c:ser>
        <c:dLbls>
          <c:showLegendKey val="0"/>
          <c:showVal val="0"/>
          <c:showCatName val="0"/>
          <c:showSerName val="0"/>
          <c:showPercent val="0"/>
          <c:showBubbleSize val="0"/>
        </c:dLbls>
        <c:gapWidth val="219"/>
        <c:overlap val="-27"/>
        <c:axId val="1481402415"/>
        <c:axId val="1629394639"/>
      </c:barChart>
      <c:catAx>
        <c:axId val="148140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629394639"/>
        <c:crosses val="autoZero"/>
        <c:auto val="1"/>
        <c:lblAlgn val="ctr"/>
        <c:lblOffset val="100"/>
        <c:noMultiLvlLbl val="0"/>
      </c:catAx>
      <c:valAx>
        <c:axId val="162939463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500" b="0" i="0" baseline="0" dirty="0">
                    <a:effectLst/>
                  </a:rPr>
                  <a:t>Count of Responses</a:t>
                </a:r>
                <a:endParaRPr lang="en-US" sz="1500" dirty="0">
                  <a:effectLst/>
                </a:endParaRPr>
              </a:p>
            </c:rich>
          </c:tx>
          <c:layout>
            <c:manualLayout>
              <c:xMode val="edge"/>
              <c:yMode val="edge"/>
              <c:x val="1.4118357487922705E-2"/>
              <c:y val="0.36664098589964095"/>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48140241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Sheet1!$E$1</c:f>
              <c:strCache>
                <c:ptCount val="1"/>
                <c:pt idx="0">
                  <c:v>Yes</c:v>
                </c:pt>
              </c:strCache>
            </c:strRef>
          </c:tx>
          <c:spPr>
            <a:solidFill>
              <a:schemeClr val="accent1"/>
            </a:solidFill>
            <a:ln>
              <a:noFill/>
            </a:ln>
            <a:effectLst/>
          </c:spPr>
          <c:invertIfNegative val="0"/>
          <c:dLbls>
            <c:spPr>
              <a:solidFill>
                <a:schemeClr val="bg1">
                  <a:alpha val="75000"/>
                </a:schemeClr>
              </a:solid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Overall
n=96</c:v>
                </c:pt>
                <c:pt idx="1">
                  <c:v>Administrator
n=4</c:v>
                </c:pt>
                <c:pt idx="2">
                  <c:v>Classified Staff or
Manager/Supervisor
n=37</c:v>
                </c:pt>
                <c:pt idx="3">
                  <c:v>Faculty 
(full time)
n=33</c:v>
                </c:pt>
                <c:pt idx="4">
                  <c:v>Faculty 
(part time)
n=20</c:v>
                </c:pt>
              </c:strCache>
            </c:strRef>
          </c:cat>
          <c:val>
            <c:numRef>
              <c:f>Sheet1!$E$2:$E$6</c:f>
              <c:numCache>
                <c:formatCode>0.0%</c:formatCode>
                <c:ptCount val="5"/>
                <c:pt idx="0">
                  <c:v>0.94791666666666663</c:v>
                </c:pt>
                <c:pt idx="1">
                  <c:v>1</c:v>
                </c:pt>
                <c:pt idx="2">
                  <c:v>0.89189189189189189</c:v>
                </c:pt>
                <c:pt idx="3">
                  <c:v>1</c:v>
                </c:pt>
                <c:pt idx="4">
                  <c:v>1</c:v>
                </c:pt>
              </c:numCache>
            </c:numRef>
          </c:val>
          <c:extLst>
            <c:ext xmlns:c16="http://schemas.microsoft.com/office/drawing/2014/chart" uri="{C3380CC4-5D6E-409C-BE32-E72D297353CC}">
              <c16:uniqueId val="{00000000-5647-4F82-B0E8-0F0EBDC97419}"/>
            </c:ext>
          </c:extLst>
        </c:ser>
        <c:ser>
          <c:idx val="1"/>
          <c:order val="1"/>
          <c:tx>
            <c:strRef>
              <c:f>Sheet1!$F$1</c:f>
              <c:strCache>
                <c:ptCount val="1"/>
                <c:pt idx="0">
                  <c:v>No</c:v>
                </c:pt>
              </c:strCache>
            </c:strRef>
          </c:tx>
          <c:spPr>
            <a:solidFill>
              <a:schemeClr val="accent2"/>
            </a:solidFill>
            <a:ln>
              <a:noFill/>
            </a:ln>
            <a:effectLst/>
          </c:spPr>
          <c:invertIfNegative val="0"/>
          <c:dLbls>
            <c:dLbl>
              <c:idx val="1"/>
              <c:delete val="1"/>
              <c:extLst>
                <c:ext xmlns:c15="http://schemas.microsoft.com/office/drawing/2012/chart" uri="{CE6537A1-D6FC-4f65-9D91-7224C49458BB}"/>
                <c:ext xmlns:c16="http://schemas.microsoft.com/office/drawing/2014/chart" uri="{C3380CC4-5D6E-409C-BE32-E72D297353CC}">
                  <c16:uniqueId val="{00000003-5647-4F82-B0E8-0F0EBDC97419}"/>
                </c:ext>
              </c:extLst>
            </c:dLbl>
            <c:dLbl>
              <c:idx val="3"/>
              <c:delete val="1"/>
              <c:extLst>
                <c:ext xmlns:c15="http://schemas.microsoft.com/office/drawing/2012/chart" uri="{CE6537A1-D6FC-4f65-9D91-7224C49458BB}"/>
                <c:ext xmlns:c16="http://schemas.microsoft.com/office/drawing/2014/chart" uri="{C3380CC4-5D6E-409C-BE32-E72D297353CC}">
                  <c16:uniqueId val="{00000000-FDC4-4151-B2B2-FFF4DEEB9FA3}"/>
                </c:ext>
              </c:extLst>
            </c:dLbl>
            <c:dLbl>
              <c:idx val="4"/>
              <c:delete val="1"/>
              <c:extLst>
                <c:ext xmlns:c15="http://schemas.microsoft.com/office/drawing/2012/chart" uri="{CE6537A1-D6FC-4f65-9D91-7224C49458BB}"/>
                <c:ext xmlns:c16="http://schemas.microsoft.com/office/drawing/2014/chart" uri="{C3380CC4-5D6E-409C-BE32-E72D297353CC}">
                  <c16:uniqueId val="{00000001-FDC4-4151-B2B2-FFF4DEEB9FA3}"/>
                </c:ext>
              </c:extLst>
            </c:dLbl>
            <c:spPr>
              <a:solidFill>
                <a:schemeClr val="bg1">
                  <a:alpha val="75000"/>
                </a:schemeClr>
              </a:solid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Overall
n=96</c:v>
                </c:pt>
                <c:pt idx="1">
                  <c:v>Administrator
n=4</c:v>
                </c:pt>
                <c:pt idx="2">
                  <c:v>Classified Staff or
Manager/Supervisor
n=37</c:v>
                </c:pt>
                <c:pt idx="3">
                  <c:v>Faculty 
(full time)
n=33</c:v>
                </c:pt>
                <c:pt idx="4">
                  <c:v>Faculty 
(part time)
n=20</c:v>
                </c:pt>
              </c:strCache>
            </c:strRef>
          </c:cat>
          <c:val>
            <c:numRef>
              <c:f>Sheet1!$F$2:$F$6</c:f>
              <c:numCache>
                <c:formatCode>0.0%</c:formatCode>
                <c:ptCount val="5"/>
                <c:pt idx="0">
                  <c:v>5.2083333333333336E-2</c:v>
                </c:pt>
                <c:pt idx="1">
                  <c:v>0</c:v>
                </c:pt>
                <c:pt idx="2">
                  <c:v>0.10810810810810811</c:v>
                </c:pt>
                <c:pt idx="3">
                  <c:v>0</c:v>
                </c:pt>
                <c:pt idx="4">
                  <c:v>0</c:v>
                </c:pt>
              </c:numCache>
            </c:numRef>
          </c:val>
          <c:extLst>
            <c:ext xmlns:c16="http://schemas.microsoft.com/office/drawing/2014/chart" uri="{C3380CC4-5D6E-409C-BE32-E72D297353CC}">
              <c16:uniqueId val="{00000001-5647-4F82-B0E8-0F0EBDC97419}"/>
            </c:ext>
          </c:extLst>
        </c:ser>
        <c:dLbls>
          <c:dLblPos val="ctr"/>
          <c:showLegendKey val="0"/>
          <c:showVal val="1"/>
          <c:showCatName val="0"/>
          <c:showSerName val="0"/>
          <c:showPercent val="0"/>
          <c:showBubbleSize val="0"/>
        </c:dLbls>
        <c:gapWidth val="150"/>
        <c:overlap val="100"/>
        <c:axId val="14728895"/>
        <c:axId val="61792527"/>
      </c:barChart>
      <c:catAx>
        <c:axId val="147288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61792527"/>
        <c:crosses val="autoZero"/>
        <c:auto val="1"/>
        <c:lblAlgn val="ctr"/>
        <c:lblOffset val="100"/>
        <c:noMultiLvlLbl val="0"/>
      </c:catAx>
      <c:valAx>
        <c:axId val="61792527"/>
        <c:scaling>
          <c:orientation val="minMax"/>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500" dirty="0"/>
                  <a:t>Percent of Responses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4728895"/>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1257084712237035E-2"/>
          <c:y val="0.31693748681483325"/>
          <c:w val="0.89545789113317353"/>
          <c:h val="0.46741232878346101"/>
        </c:manualLayout>
      </c:layout>
      <c:barChart>
        <c:barDir val="col"/>
        <c:grouping val="clustered"/>
        <c:varyColors val="0"/>
        <c:ser>
          <c:idx val="0"/>
          <c:order val="0"/>
          <c:tx>
            <c:strRef>
              <c:f>Sheet1!$B$1</c:f>
              <c:strCache>
                <c:ptCount val="1"/>
                <c:pt idx="0">
                  <c:v>Overall, I feel the voices of the four major constituent groups of the College (students, faculty, classified staff, and administrators) are balanced in Cañada's participatory governance processes.
</c:v>
                </c:pt>
              </c:strCache>
            </c:strRef>
          </c:tx>
          <c:spPr>
            <a:solidFill>
              <a:schemeClr val="accent1"/>
            </a:solidFill>
            <a:ln>
              <a:noFill/>
            </a:ln>
            <a:effectLst/>
          </c:spPr>
          <c:invertIfNegative val="0"/>
          <c:dLbls>
            <c:dLbl>
              <c:idx val="1"/>
              <c:layout>
                <c:manualLayout>
                  <c:x val="1.2077294685990338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67A-4D43-8FE3-43A1D7174798}"/>
                </c:ext>
              </c:extLst>
            </c:dLbl>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Overall
n=96</c:v>
                </c:pt>
                <c:pt idx="1">
                  <c:v>Administrator
n=4</c:v>
                </c:pt>
                <c:pt idx="2">
                  <c:v>Classified Staff or Manager/Supervisor
n=37</c:v>
                </c:pt>
                <c:pt idx="3">
                  <c:v>Faculty (full time)
n=33</c:v>
                </c:pt>
                <c:pt idx="4">
                  <c:v>Faculty (part time)
n=20</c:v>
                </c:pt>
              </c:strCache>
            </c:strRef>
          </c:cat>
          <c:val>
            <c:numRef>
              <c:f>Sheet1!$B$2:$B$6</c:f>
              <c:numCache>
                <c:formatCode>0</c:formatCode>
                <c:ptCount val="5"/>
                <c:pt idx="0">
                  <c:v>2</c:v>
                </c:pt>
                <c:pt idx="1">
                  <c:v>5</c:v>
                </c:pt>
                <c:pt idx="2" formatCode="0.0">
                  <c:v>3.5</c:v>
                </c:pt>
                <c:pt idx="3">
                  <c:v>2</c:v>
                </c:pt>
                <c:pt idx="4">
                  <c:v>2</c:v>
                </c:pt>
              </c:numCache>
            </c:numRef>
          </c:val>
          <c:extLst>
            <c:ext xmlns:c16="http://schemas.microsoft.com/office/drawing/2014/chart" uri="{C3380CC4-5D6E-409C-BE32-E72D297353CC}">
              <c16:uniqueId val="{00000000-9DF4-4A06-B357-CB4A5D538CFA}"/>
            </c:ext>
          </c:extLst>
        </c:ser>
        <c:ser>
          <c:idx val="1"/>
          <c:order val="1"/>
          <c:tx>
            <c:strRef>
              <c:f>Sheet1!$C$1</c:f>
              <c:strCache>
                <c:ptCount val="1"/>
                <c:pt idx="0">
                  <c:v>Overall, the participatory governance process is working well at Cañada.</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Overall
n=96</c:v>
                </c:pt>
                <c:pt idx="1">
                  <c:v>Administrator
n=4</c:v>
                </c:pt>
                <c:pt idx="2">
                  <c:v>Classified Staff or Manager/Supervisor
n=37</c:v>
                </c:pt>
                <c:pt idx="3">
                  <c:v>Faculty (full time)
n=33</c:v>
                </c:pt>
                <c:pt idx="4">
                  <c:v>Faculty (part time)
n=20</c:v>
                </c:pt>
              </c:strCache>
            </c:strRef>
          </c:cat>
          <c:val>
            <c:numRef>
              <c:f>Sheet1!$C$2:$C$6</c:f>
              <c:numCache>
                <c:formatCode>0</c:formatCode>
                <c:ptCount val="5"/>
                <c:pt idx="0">
                  <c:v>3</c:v>
                </c:pt>
                <c:pt idx="1">
                  <c:v>5</c:v>
                </c:pt>
                <c:pt idx="2">
                  <c:v>4</c:v>
                </c:pt>
                <c:pt idx="3" formatCode="0.0">
                  <c:v>2.5</c:v>
                </c:pt>
                <c:pt idx="4">
                  <c:v>2</c:v>
                </c:pt>
              </c:numCache>
            </c:numRef>
          </c:val>
          <c:extLst>
            <c:ext xmlns:c16="http://schemas.microsoft.com/office/drawing/2014/chart" uri="{C3380CC4-5D6E-409C-BE32-E72D297353CC}">
              <c16:uniqueId val="{00000000-2BDE-427E-B15F-8AB080A1EC80}"/>
            </c:ext>
          </c:extLst>
        </c:ser>
        <c:dLbls>
          <c:dLblPos val="outEnd"/>
          <c:showLegendKey val="0"/>
          <c:showVal val="1"/>
          <c:showCatName val="0"/>
          <c:showSerName val="0"/>
          <c:showPercent val="0"/>
          <c:showBubbleSize val="0"/>
        </c:dLbls>
        <c:gapWidth val="219"/>
        <c:overlap val="-27"/>
        <c:axId val="1373613279"/>
        <c:axId val="1629344367"/>
      </c:barChart>
      <c:catAx>
        <c:axId val="13736132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629344367"/>
        <c:crosses val="autoZero"/>
        <c:auto val="1"/>
        <c:lblAlgn val="ctr"/>
        <c:lblOffset val="100"/>
        <c:noMultiLvlLbl val="0"/>
      </c:catAx>
      <c:valAx>
        <c:axId val="1629344367"/>
        <c:scaling>
          <c:orientation val="minMax"/>
          <c:max val="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500" dirty="0"/>
                  <a:t>Median Response</a:t>
                </a:r>
              </a:p>
            </c:rich>
          </c:tx>
          <c:layout>
            <c:manualLayout>
              <c:xMode val="edge"/>
              <c:yMode val="edge"/>
              <c:x val="1.8394765871657344E-2"/>
              <c:y val="0.40876744425668304"/>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373613279"/>
        <c:crosses val="autoZero"/>
        <c:crossBetween val="between"/>
        <c:majorUnit val="1"/>
      </c:valAx>
      <c:spPr>
        <a:noFill/>
        <a:ln>
          <a:noFill/>
        </a:ln>
        <a:effectLst/>
      </c:spPr>
    </c:plotArea>
    <c:legend>
      <c:legendPos val="t"/>
      <c:layout>
        <c:manualLayout>
          <c:xMode val="edge"/>
          <c:yMode val="edge"/>
          <c:x val="1.4798299669063103E-2"/>
          <c:y val="2.5718039564470063E-3"/>
          <c:w val="0.88827770170033093"/>
          <c:h val="0.27830394617499654"/>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6764331089048649E-2"/>
          <c:y val="0.31693748681483325"/>
          <c:w val="0.909950644756362"/>
          <c:h val="0.46741232878346101"/>
        </c:manualLayout>
      </c:layout>
      <c:barChart>
        <c:barDir val="col"/>
        <c:grouping val="clustered"/>
        <c:varyColors val="0"/>
        <c:ser>
          <c:idx val="0"/>
          <c:order val="0"/>
          <c:tx>
            <c:strRef>
              <c:f>Sheet1!$B$1</c:f>
              <c:strCache>
                <c:ptCount val="1"/>
                <c:pt idx="0">
                  <c:v>Overall, I feel the voices of the four major constituent groups of the College (students, faculty, classified staff, and administrators) are balanced in Cañada's participatory governance processes.
</c:v>
                </c:pt>
              </c:strCache>
            </c:strRef>
          </c:tx>
          <c:spPr>
            <a:solidFill>
              <a:schemeClr val="accent1"/>
            </a:solidFill>
            <a:ln>
              <a:noFill/>
            </a:ln>
            <a:effectLst/>
          </c:spPr>
          <c:invertIfNegative val="0"/>
          <c:dLbls>
            <c:dLbl>
              <c:idx val="1"/>
              <c:layout>
                <c:manualLayout>
                  <c:x val="1.2077294685990338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67A-4D43-8FE3-43A1D7174798}"/>
                </c:ext>
              </c:extLst>
            </c:dLbl>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Overall
n=96</c:v>
                </c:pt>
                <c:pt idx="1">
                  <c:v>Administrator
n=4</c:v>
                </c:pt>
                <c:pt idx="2">
                  <c:v>Classified Staff or Manager/Supervisor
n=37</c:v>
                </c:pt>
                <c:pt idx="3">
                  <c:v>Faculty (full time)
n=33</c:v>
                </c:pt>
                <c:pt idx="4">
                  <c:v>Faculty (part time)
n=20</c:v>
                </c:pt>
              </c:strCache>
            </c:strRef>
          </c:cat>
          <c:val>
            <c:numRef>
              <c:f>Sheet1!$B$2:$B$6</c:f>
              <c:numCache>
                <c:formatCode>0.0</c:formatCode>
                <c:ptCount val="5"/>
                <c:pt idx="0">
                  <c:v>2.7</c:v>
                </c:pt>
                <c:pt idx="1">
                  <c:v>4.8</c:v>
                </c:pt>
                <c:pt idx="2">
                  <c:v>3.1</c:v>
                </c:pt>
                <c:pt idx="3">
                  <c:v>2.2999999999999998</c:v>
                </c:pt>
                <c:pt idx="4">
                  <c:v>2.2000000000000002</c:v>
                </c:pt>
              </c:numCache>
            </c:numRef>
          </c:val>
          <c:extLst>
            <c:ext xmlns:c16="http://schemas.microsoft.com/office/drawing/2014/chart" uri="{C3380CC4-5D6E-409C-BE32-E72D297353CC}">
              <c16:uniqueId val="{00000000-9DF4-4A06-B357-CB4A5D538CFA}"/>
            </c:ext>
          </c:extLst>
        </c:ser>
        <c:ser>
          <c:idx val="1"/>
          <c:order val="1"/>
          <c:tx>
            <c:strRef>
              <c:f>Sheet1!$C$1</c:f>
              <c:strCache>
                <c:ptCount val="1"/>
                <c:pt idx="0">
                  <c:v>Overall, the participatory governance process is working well at Cañada.</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Overall
n=96</c:v>
                </c:pt>
                <c:pt idx="1">
                  <c:v>Administrator
n=4</c:v>
                </c:pt>
                <c:pt idx="2">
                  <c:v>Classified Staff or Manager/Supervisor
n=37</c:v>
                </c:pt>
                <c:pt idx="3">
                  <c:v>Faculty (full time)
n=33</c:v>
                </c:pt>
                <c:pt idx="4">
                  <c:v>Faculty (part time)
n=20</c:v>
                </c:pt>
              </c:strCache>
            </c:strRef>
          </c:cat>
          <c:val>
            <c:numRef>
              <c:f>Sheet1!$C$2:$C$6</c:f>
              <c:numCache>
                <c:formatCode>0.0</c:formatCode>
                <c:ptCount val="5"/>
                <c:pt idx="0">
                  <c:v>3.1</c:v>
                </c:pt>
                <c:pt idx="1">
                  <c:v>4.8</c:v>
                </c:pt>
                <c:pt idx="2">
                  <c:v>3.4</c:v>
                </c:pt>
                <c:pt idx="3">
                  <c:v>2.8</c:v>
                </c:pt>
                <c:pt idx="4">
                  <c:v>2.4</c:v>
                </c:pt>
              </c:numCache>
            </c:numRef>
          </c:val>
          <c:extLst>
            <c:ext xmlns:c16="http://schemas.microsoft.com/office/drawing/2014/chart" uri="{C3380CC4-5D6E-409C-BE32-E72D297353CC}">
              <c16:uniqueId val="{00000000-2BDE-427E-B15F-8AB080A1EC80}"/>
            </c:ext>
          </c:extLst>
        </c:ser>
        <c:dLbls>
          <c:dLblPos val="outEnd"/>
          <c:showLegendKey val="0"/>
          <c:showVal val="1"/>
          <c:showCatName val="0"/>
          <c:showSerName val="0"/>
          <c:showPercent val="0"/>
          <c:showBubbleSize val="0"/>
        </c:dLbls>
        <c:gapWidth val="219"/>
        <c:overlap val="-27"/>
        <c:axId val="1373613279"/>
        <c:axId val="1629344367"/>
      </c:barChart>
      <c:catAx>
        <c:axId val="13736132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629344367"/>
        <c:crosses val="autoZero"/>
        <c:auto val="1"/>
        <c:lblAlgn val="ctr"/>
        <c:lblOffset val="100"/>
        <c:noMultiLvlLbl val="0"/>
      </c:catAx>
      <c:valAx>
        <c:axId val="1629344367"/>
        <c:scaling>
          <c:orientation val="minMax"/>
          <c:max val="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500" dirty="0"/>
                  <a:t>Average Response</a:t>
                </a:r>
              </a:p>
            </c:rich>
          </c:tx>
          <c:layout>
            <c:manualLayout>
              <c:xMode val="edge"/>
              <c:yMode val="edge"/>
              <c:x val="1.2356118528662176E-2"/>
              <c:y val="0.39594877380637461"/>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373613279"/>
        <c:crosses val="autoZero"/>
        <c:crossBetween val="between"/>
        <c:majorUnit val="1"/>
      </c:valAx>
      <c:spPr>
        <a:noFill/>
        <a:ln>
          <a:noFill/>
        </a:ln>
        <a:effectLst/>
      </c:spPr>
    </c:plotArea>
    <c:legend>
      <c:legendPos val="t"/>
      <c:layout>
        <c:manualLayout>
          <c:xMode val="edge"/>
          <c:yMode val="edge"/>
          <c:x val="1.4798299669063103E-2"/>
          <c:y val="2.5718039564470063E-3"/>
          <c:w val="0.88827770170033093"/>
          <c:h val="0.27830394617499654"/>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8919129674008127E-2"/>
          <c:y val="8.5242323374369391E-2"/>
          <c:w val="0.89779584617140251"/>
          <c:h val="0.83806073045849894"/>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Strongly Agree</c:v>
                </c:pt>
                <c:pt idx="1">
                  <c:v>Agree</c:v>
                </c:pt>
                <c:pt idx="2">
                  <c:v>Do not know</c:v>
                </c:pt>
                <c:pt idx="3">
                  <c:v>Disagree</c:v>
                </c:pt>
                <c:pt idx="4">
                  <c:v>Strongly Disagree</c:v>
                </c:pt>
              </c:strCache>
            </c:strRef>
          </c:cat>
          <c:val>
            <c:numRef>
              <c:f>Sheet1!$B$2:$B$6</c:f>
              <c:numCache>
                <c:formatCode>General</c:formatCode>
                <c:ptCount val="5"/>
                <c:pt idx="0">
                  <c:v>12</c:v>
                </c:pt>
                <c:pt idx="1">
                  <c:v>72</c:v>
                </c:pt>
                <c:pt idx="2">
                  <c:v>23</c:v>
                </c:pt>
                <c:pt idx="3">
                  <c:v>50</c:v>
                </c:pt>
                <c:pt idx="4">
                  <c:v>35</c:v>
                </c:pt>
              </c:numCache>
            </c:numRef>
          </c:val>
          <c:extLst>
            <c:ext xmlns:c16="http://schemas.microsoft.com/office/drawing/2014/chart" uri="{C3380CC4-5D6E-409C-BE32-E72D297353CC}">
              <c16:uniqueId val="{00000000-0138-4ECD-AC54-16DFEC08BFF2}"/>
            </c:ext>
          </c:extLst>
        </c:ser>
        <c:dLbls>
          <c:showLegendKey val="0"/>
          <c:showVal val="0"/>
          <c:showCatName val="0"/>
          <c:showSerName val="0"/>
          <c:showPercent val="0"/>
          <c:showBubbleSize val="0"/>
        </c:dLbls>
        <c:gapWidth val="219"/>
        <c:overlap val="-27"/>
        <c:axId val="1481402415"/>
        <c:axId val="1629394639"/>
      </c:barChart>
      <c:catAx>
        <c:axId val="148140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629394639"/>
        <c:crosses val="autoZero"/>
        <c:auto val="1"/>
        <c:lblAlgn val="ctr"/>
        <c:lblOffset val="100"/>
        <c:noMultiLvlLbl val="0"/>
      </c:catAx>
      <c:valAx>
        <c:axId val="162939463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500" b="0" i="0" baseline="0" dirty="0">
                    <a:effectLst/>
                  </a:rPr>
                  <a:t>Count of Responses</a:t>
                </a:r>
                <a:endParaRPr lang="en-US" sz="1500" dirty="0">
                  <a:effectLst/>
                </a:endParaRPr>
              </a:p>
            </c:rich>
          </c:tx>
          <c:layout>
            <c:manualLayout>
              <c:xMode val="edge"/>
              <c:yMode val="edge"/>
              <c:x val="1.2910628019323672E-2"/>
              <c:y val="0.35986666863435984"/>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48140241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7711400205409101E-2"/>
          <c:y val="6.9435507343911101E-2"/>
          <c:w val="0.90504222298299664"/>
          <c:h val="0.83806073045849894"/>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Strongly Agree</c:v>
                </c:pt>
                <c:pt idx="1">
                  <c:v>Agree</c:v>
                </c:pt>
                <c:pt idx="2">
                  <c:v>Do not know</c:v>
                </c:pt>
                <c:pt idx="3">
                  <c:v>Disagree</c:v>
                </c:pt>
                <c:pt idx="4">
                  <c:v>Strongly Disagree</c:v>
                </c:pt>
              </c:strCache>
            </c:strRef>
          </c:cat>
          <c:val>
            <c:numRef>
              <c:f>Sheet1!$B$2:$B$6</c:f>
              <c:numCache>
                <c:formatCode>General</c:formatCode>
                <c:ptCount val="5"/>
                <c:pt idx="0">
                  <c:v>6</c:v>
                </c:pt>
                <c:pt idx="1">
                  <c:v>32</c:v>
                </c:pt>
                <c:pt idx="2">
                  <c:v>9</c:v>
                </c:pt>
                <c:pt idx="3">
                  <c:v>23</c:v>
                </c:pt>
                <c:pt idx="4">
                  <c:v>26</c:v>
                </c:pt>
              </c:numCache>
            </c:numRef>
          </c:val>
          <c:extLst>
            <c:ext xmlns:c16="http://schemas.microsoft.com/office/drawing/2014/chart" uri="{C3380CC4-5D6E-409C-BE32-E72D297353CC}">
              <c16:uniqueId val="{00000000-0138-4ECD-AC54-16DFEC08BFF2}"/>
            </c:ext>
          </c:extLst>
        </c:ser>
        <c:dLbls>
          <c:showLegendKey val="0"/>
          <c:showVal val="0"/>
          <c:showCatName val="0"/>
          <c:showSerName val="0"/>
          <c:showPercent val="0"/>
          <c:showBubbleSize val="0"/>
        </c:dLbls>
        <c:gapWidth val="219"/>
        <c:overlap val="-27"/>
        <c:axId val="1481402415"/>
        <c:axId val="1629394639"/>
      </c:barChart>
      <c:catAx>
        <c:axId val="148140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629394639"/>
        <c:crosses val="autoZero"/>
        <c:auto val="1"/>
        <c:lblAlgn val="ctr"/>
        <c:lblOffset val="100"/>
        <c:noMultiLvlLbl val="0"/>
      </c:catAx>
      <c:valAx>
        <c:axId val="162939463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500" b="0" i="0" baseline="0" dirty="0">
                    <a:effectLst/>
                  </a:rPr>
                  <a:t>Count of Responses</a:t>
                </a:r>
                <a:endParaRPr lang="en-US" sz="1500" dirty="0">
                  <a:effectLst/>
                </a:endParaRPr>
              </a:p>
            </c:rich>
          </c:tx>
          <c:layout>
            <c:manualLayout>
              <c:xMode val="edge"/>
              <c:yMode val="edge"/>
              <c:x val="1.2910628019323672E-2"/>
              <c:y val="0.32078900293651852"/>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48140241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6503670736810076E-2"/>
          <c:y val="8.5242323374369391E-2"/>
          <c:w val="0.90021130510860059"/>
          <c:h val="0.83806073045849894"/>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Strongly Agree</c:v>
                </c:pt>
                <c:pt idx="1">
                  <c:v>Agree</c:v>
                </c:pt>
                <c:pt idx="2">
                  <c:v>Do not know</c:v>
                </c:pt>
                <c:pt idx="3">
                  <c:v>Disagree</c:v>
                </c:pt>
                <c:pt idx="4">
                  <c:v>Strongly Disagree</c:v>
                </c:pt>
              </c:strCache>
            </c:strRef>
          </c:cat>
          <c:val>
            <c:numRef>
              <c:f>Sheet1!$B$2:$B$6</c:f>
              <c:numCache>
                <c:formatCode>General</c:formatCode>
                <c:ptCount val="5"/>
                <c:pt idx="0">
                  <c:v>6</c:v>
                </c:pt>
                <c:pt idx="1">
                  <c:v>40</c:v>
                </c:pt>
                <c:pt idx="2">
                  <c:v>14</c:v>
                </c:pt>
                <c:pt idx="3">
                  <c:v>27</c:v>
                </c:pt>
                <c:pt idx="4">
                  <c:v>9</c:v>
                </c:pt>
              </c:numCache>
            </c:numRef>
          </c:val>
          <c:extLst>
            <c:ext xmlns:c16="http://schemas.microsoft.com/office/drawing/2014/chart" uri="{C3380CC4-5D6E-409C-BE32-E72D297353CC}">
              <c16:uniqueId val="{00000000-0138-4ECD-AC54-16DFEC08BFF2}"/>
            </c:ext>
          </c:extLst>
        </c:ser>
        <c:dLbls>
          <c:showLegendKey val="0"/>
          <c:showVal val="0"/>
          <c:showCatName val="0"/>
          <c:showSerName val="0"/>
          <c:showPercent val="0"/>
          <c:showBubbleSize val="0"/>
        </c:dLbls>
        <c:gapWidth val="219"/>
        <c:overlap val="-27"/>
        <c:axId val="1481402415"/>
        <c:axId val="1629394639"/>
      </c:barChart>
      <c:catAx>
        <c:axId val="148140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629394639"/>
        <c:crosses val="autoZero"/>
        <c:auto val="1"/>
        <c:lblAlgn val="ctr"/>
        <c:lblOffset val="100"/>
        <c:noMultiLvlLbl val="0"/>
      </c:catAx>
      <c:valAx>
        <c:axId val="162939463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500" b="0" i="0" baseline="0" dirty="0">
                    <a:effectLst/>
                  </a:rPr>
                  <a:t>Count of Responses</a:t>
                </a:r>
                <a:endParaRPr lang="en-US" sz="1500" dirty="0">
                  <a:effectLst/>
                </a:endParaRPr>
              </a:p>
            </c:rich>
          </c:tx>
          <c:layout>
            <c:manualLayout>
              <c:xMode val="edge"/>
              <c:yMode val="edge"/>
              <c:x val="1.2910628019323672E-2"/>
              <c:y val="0.35986666863435984"/>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48140241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Sheet1!$F$1</c:f>
              <c:strCache>
                <c:ptCount val="1"/>
                <c:pt idx="0">
                  <c:v>Yes</c:v>
                </c:pt>
              </c:strCache>
            </c:strRef>
          </c:tx>
          <c:spPr>
            <a:solidFill>
              <a:schemeClr val="accent1"/>
            </a:solidFill>
            <a:ln>
              <a:noFill/>
            </a:ln>
            <a:effectLst/>
          </c:spPr>
          <c:invertIfNegative val="0"/>
          <c:dLbls>
            <c:spPr>
              <a:solidFill>
                <a:prstClr val="white">
                  <a:alpha val="75000"/>
                </a:prstClr>
              </a:solid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Technology Committee (n=6)</c:v>
                </c:pt>
                <c:pt idx="1">
                  <c:v>Student Services Planning Council (n=12)</c:v>
                </c:pt>
                <c:pt idx="2">
                  <c:v>Safety Committee (n=6)</c:v>
                </c:pt>
                <c:pt idx="3">
                  <c:v>Professional Development Planning Committee (n=6)</c:v>
                </c:pt>
                <c:pt idx="4">
                  <c:v>Planning and Budgeting Council (n=16)</c:v>
                </c:pt>
                <c:pt idx="5">
                  <c:v>Instructional Planning Council (n=12)</c:v>
                </c:pt>
                <c:pt idx="6">
                  <c:v>Distance Education Advisory Committee (n=3)</c:v>
                </c:pt>
                <c:pt idx="7">
                  <c:v>Colts Success Advisory Committee (n=5)</c:v>
                </c:pt>
                <c:pt idx="8">
                  <c:v>Classified Senate (n=7)</c:v>
                </c:pt>
                <c:pt idx="9">
                  <c:v>Associated Students of Canada College (n=2)</c:v>
                </c:pt>
                <c:pt idx="10">
                  <c:v>Academic Senate (n=8)</c:v>
                </c:pt>
                <c:pt idx="11">
                  <c:v>Equity and Antiracism Council (n=8)</c:v>
                </c:pt>
              </c:strCache>
            </c:strRef>
          </c:cat>
          <c:val>
            <c:numRef>
              <c:f>Sheet1!$F$2:$F$13</c:f>
              <c:numCache>
                <c:formatCode>0.0%</c:formatCode>
                <c:ptCount val="12"/>
                <c:pt idx="0">
                  <c:v>0.66666666666666663</c:v>
                </c:pt>
                <c:pt idx="1">
                  <c:v>0.91666666666666663</c:v>
                </c:pt>
                <c:pt idx="2">
                  <c:v>1</c:v>
                </c:pt>
                <c:pt idx="3">
                  <c:v>0.33333333333333331</c:v>
                </c:pt>
                <c:pt idx="4">
                  <c:v>0.8125</c:v>
                </c:pt>
                <c:pt idx="5">
                  <c:v>1</c:v>
                </c:pt>
                <c:pt idx="6">
                  <c:v>0.66666666666666663</c:v>
                </c:pt>
                <c:pt idx="7">
                  <c:v>0.4</c:v>
                </c:pt>
                <c:pt idx="8">
                  <c:v>0.5714285714285714</c:v>
                </c:pt>
                <c:pt idx="9">
                  <c:v>0.5</c:v>
                </c:pt>
                <c:pt idx="10">
                  <c:v>0.875</c:v>
                </c:pt>
                <c:pt idx="11">
                  <c:v>1</c:v>
                </c:pt>
              </c:numCache>
            </c:numRef>
          </c:val>
          <c:extLst>
            <c:ext xmlns:c16="http://schemas.microsoft.com/office/drawing/2014/chart" uri="{C3380CC4-5D6E-409C-BE32-E72D297353CC}">
              <c16:uniqueId val="{00000000-5647-4F82-B0E8-0F0EBDC97419}"/>
            </c:ext>
          </c:extLst>
        </c:ser>
        <c:ser>
          <c:idx val="1"/>
          <c:order val="1"/>
          <c:tx>
            <c:strRef>
              <c:f>Sheet1!$G$1</c:f>
              <c:strCache>
                <c:ptCount val="1"/>
                <c:pt idx="0">
                  <c:v>No</c:v>
                </c:pt>
              </c:strCache>
            </c:strRef>
          </c:tx>
          <c:spPr>
            <a:solidFill>
              <a:schemeClr val="accent2"/>
            </a:solidFill>
            <a:ln>
              <a:noFill/>
            </a:ln>
            <a:effectLst/>
          </c:spPr>
          <c:invertIfNegative val="0"/>
          <c:dLbls>
            <c:dLbl>
              <c:idx val="2"/>
              <c:delete val="1"/>
              <c:extLst>
                <c:ext xmlns:c15="http://schemas.microsoft.com/office/drawing/2012/chart" uri="{CE6537A1-D6FC-4f65-9D91-7224C49458BB}"/>
                <c:ext xmlns:c16="http://schemas.microsoft.com/office/drawing/2014/chart" uri="{C3380CC4-5D6E-409C-BE32-E72D297353CC}">
                  <c16:uniqueId val="{00000009-1B05-48FB-A1C4-238D88033E42}"/>
                </c:ext>
              </c:extLst>
            </c:dLbl>
            <c:dLbl>
              <c:idx val="5"/>
              <c:delete val="1"/>
              <c:extLst>
                <c:ext xmlns:c15="http://schemas.microsoft.com/office/drawing/2012/chart" uri="{CE6537A1-D6FC-4f65-9D91-7224C49458BB}"/>
                <c:ext xmlns:c16="http://schemas.microsoft.com/office/drawing/2014/chart" uri="{C3380CC4-5D6E-409C-BE32-E72D297353CC}">
                  <c16:uniqueId val="{00000006-1B05-48FB-A1C4-238D88033E42}"/>
                </c:ext>
              </c:extLst>
            </c:dLbl>
            <c:dLbl>
              <c:idx val="6"/>
              <c:delete val="1"/>
              <c:extLst>
                <c:ext xmlns:c15="http://schemas.microsoft.com/office/drawing/2012/chart" uri="{CE6537A1-D6FC-4f65-9D91-7224C49458BB}"/>
                <c:ext xmlns:c16="http://schemas.microsoft.com/office/drawing/2014/chart" uri="{C3380CC4-5D6E-409C-BE32-E72D297353CC}">
                  <c16:uniqueId val="{00000004-1B05-48FB-A1C4-238D88033E42}"/>
                </c:ext>
              </c:extLst>
            </c:dLbl>
            <c:dLbl>
              <c:idx val="9"/>
              <c:delete val="1"/>
              <c:extLst>
                <c:ext xmlns:c15="http://schemas.microsoft.com/office/drawing/2012/chart" uri="{CE6537A1-D6FC-4f65-9D91-7224C49458BB}"/>
                <c:ext xmlns:c16="http://schemas.microsoft.com/office/drawing/2014/chart" uri="{C3380CC4-5D6E-409C-BE32-E72D297353CC}">
                  <c16:uniqueId val="{00000002-1B05-48FB-A1C4-238D88033E42}"/>
                </c:ext>
              </c:extLst>
            </c:dLbl>
            <c:dLbl>
              <c:idx val="11"/>
              <c:delete val="1"/>
              <c:extLst>
                <c:ext xmlns:c15="http://schemas.microsoft.com/office/drawing/2012/chart" uri="{CE6537A1-D6FC-4f65-9D91-7224C49458BB}"/>
                <c:ext xmlns:c16="http://schemas.microsoft.com/office/drawing/2014/chart" uri="{C3380CC4-5D6E-409C-BE32-E72D297353CC}">
                  <c16:uniqueId val="{00000001-1B05-48FB-A1C4-238D88033E42}"/>
                </c:ext>
              </c:extLst>
            </c:dLbl>
            <c:spPr>
              <a:solidFill>
                <a:prstClr val="white">
                  <a:alpha val="75000"/>
                </a:prstClr>
              </a:solid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Technology Committee (n=6)</c:v>
                </c:pt>
                <c:pt idx="1">
                  <c:v>Student Services Planning Council (n=12)</c:v>
                </c:pt>
                <c:pt idx="2">
                  <c:v>Safety Committee (n=6)</c:v>
                </c:pt>
                <c:pt idx="3">
                  <c:v>Professional Development Planning Committee (n=6)</c:v>
                </c:pt>
                <c:pt idx="4">
                  <c:v>Planning and Budgeting Council (n=16)</c:v>
                </c:pt>
                <c:pt idx="5">
                  <c:v>Instructional Planning Council (n=12)</c:v>
                </c:pt>
                <c:pt idx="6">
                  <c:v>Distance Education Advisory Committee (n=3)</c:v>
                </c:pt>
                <c:pt idx="7">
                  <c:v>Colts Success Advisory Committee (n=5)</c:v>
                </c:pt>
                <c:pt idx="8">
                  <c:v>Classified Senate (n=7)</c:v>
                </c:pt>
                <c:pt idx="9">
                  <c:v>Associated Students of Canada College (n=2)</c:v>
                </c:pt>
                <c:pt idx="10">
                  <c:v>Academic Senate (n=8)</c:v>
                </c:pt>
                <c:pt idx="11">
                  <c:v>Equity and Antiracism Council (n=8)</c:v>
                </c:pt>
              </c:strCache>
            </c:strRef>
          </c:cat>
          <c:val>
            <c:numRef>
              <c:f>Sheet1!$G$2:$G$13</c:f>
              <c:numCache>
                <c:formatCode>0.0%</c:formatCode>
                <c:ptCount val="12"/>
                <c:pt idx="0">
                  <c:v>0.16666666666666666</c:v>
                </c:pt>
                <c:pt idx="1">
                  <c:v>8.3333333333333329E-2</c:v>
                </c:pt>
                <c:pt idx="2">
                  <c:v>0</c:v>
                </c:pt>
                <c:pt idx="3">
                  <c:v>0.16666666666666666</c:v>
                </c:pt>
                <c:pt idx="4">
                  <c:v>0.125</c:v>
                </c:pt>
                <c:pt idx="5">
                  <c:v>0</c:v>
                </c:pt>
                <c:pt idx="6">
                  <c:v>0</c:v>
                </c:pt>
                <c:pt idx="7">
                  <c:v>0.4</c:v>
                </c:pt>
                <c:pt idx="8">
                  <c:v>0.42857142857142855</c:v>
                </c:pt>
                <c:pt idx="9">
                  <c:v>0</c:v>
                </c:pt>
                <c:pt idx="10">
                  <c:v>0.125</c:v>
                </c:pt>
                <c:pt idx="11">
                  <c:v>0</c:v>
                </c:pt>
              </c:numCache>
            </c:numRef>
          </c:val>
          <c:extLst>
            <c:ext xmlns:c16="http://schemas.microsoft.com/office/drawing/2014/chart" uri="{C3380CC4-5D6E-409C-BE32-E72D297353CC}">
              <c16:uniqueId val="{00000000-F05E-4337-B183-CBF3BBB06476}"/>
            </c:ext>
          </c:extLst>
        </c:ser>
        <c:ser>
          <c:idx val="2"/>
          <c:order val="2"/>
          <c:tx>
            <c:strRef>
              <c:f>Sheet1!$H$1</c:f>
              <c:strCache>
                <c:ptCount val="1"/>
                <c:pt idx="0">
                  <c:v>Do not know</c:v>
                </c:pt>
              </c:strCache>
            </c:strRef>
          </c:tx>
          <c:spPr>
            <a:solidFill>
              <a:schemeClr val="accent3"/>
            </a:solidFill>
            <a:ln>
              <a:noFill/>
            </a:ln>
            <a:effectLst/>
          </c:spPr>
          <c:invertIfNegative val="0"/>
          <c:dLbls>
            <c:dLbl>
              <c:idx val="1"/>
              <c:delete val="1"/>
              <c:extLst>
                <c:ext xmlns:c15="http://schemas.microsoft.com/office/drawing/2012/chart" uri="{CE6537A1-D6FC-4f65-9D91-7224C49458BB}"/>
                <c:ext xmlns:c16="http://schemas.microsoft.com/office/drawing/2014/chart" uri="{C3380CC4-5D6E-409C-BE32-E72D297353CC}">
                  <c16:uniqueId val="{00000007-1B05-48FB-A1C4-238D88033E42}"/>
                </c:ext>
              </c:extLst>
            </c:dLbl>
            <c:dLbl>
              <c:idx val="2"/>
              <c:delete val="1"/>
              <c:extLst>
                <c:ext xmlns:c15="http://schemas.microsoft.com/office/drawing/2012/chart" uri="{CE6537A1-D6FC-4f65-9D91-7224C49458BB}"/>
                <c:ext xmlns:c16="http://schemas.microsoft.com/office/drawing/2014/chart" uri="{C3380CC4-5D6E-409C-BE32-E72D297353CC}">
                  <c16:uniqueId val="{00000008-1B05-48FB-A1C4-238D88033E42}"/>
                </c:ext>
              </c:extLst>
            </c:dLbl>
            <c:dLbl>
              <c:idx val="5"/>
              <c:delete val="1"/>
              <c:extLst>
                <c:ext xmlns:c15="http://schemas.microsoft.com/office/drawing/2012/chart" uri="{CE6537A1-D6FC-4f65-9D91-7224C49458BB}"/>
                <c:ext xmlns:c16="http://schemas.microsoft.com/office/drawing/2014/chart" uri="{C3380CC4-5D6E-409C-BE32-E72D297353CC}">
                  <c16:uniqueId val="{00000005-1B05-48FB-A1C4-238D88033E42}"/>
                </c:ext>
              </c:extLst>
            </c:dLbl>
            <c:dLbl>
              <c:idx val="8"/>
              <c:delete val="1"/>
              <c:extLst>
                <c:ext xmlns:c15="http://schemas.microsoft.com/office/drawing/2012/chart" uri="{CE6537A1-D6FC-4f65-9D91-7224C49458BB}"/>
                <c:ext xmlns:c16="http://schemas.microsoft.com/office/drawing/2014/chart" uri="{C3380CC4-5D6E-409C-BE32-E72D297353CC}">
                  <c16:uniqueId val="{00000003-1B05-48FB-A1C4-238D88033E42}"/>
                </c:ext>
              </c:extLst>
            </c:dLbl>
            <c:dLbl>
              <c:idx val="10"/>
              <c:delete val="1"/>
              <c:extLst>
                <c:ext xmlns:c15="http://schemas.microsoft.com/office/drawing/2012/chart" uri="{CE6537A1-D6FC-4f65-9D91-7224C49458BB}"/>
                <c:ext xmlns:c16="http://schemas.microsoft.com/office/drawing/2014/chart" uri="{C3380CC4-5D6E-409C-BE32-E72D297353CC}">
                  <c16:uniqueId val="{0000000A-1B05-48FB-A1C4-238D88033E42}"/>
                </c:ext>
              </c:extLst>
            </c:dLbl>
            <c:dLbl>
              <c:idx val="11"/>
              <c:delete val="1"/>
              <c:extLst>
                <c:ext xmlns:c15="http://schemas.microsoft.com/office/drawing/2012/chart" uri="{CE6537A1-D6FC-4f65-9D91-7224C49458BB}"/>
                <c:ext xmlns:c16="http://schemas.microsoft.com/office/drawing/2014/chart" uri="{C3380CC4-5D6E-409C-BE32-E72D297353CC}">
                  <c16:uniqueId val="{00000000-1B05-48FB-A1C4-238D88033E42}"/>
                </c:ext>
              </c:extLst>
            </c:dLbl>
            <c:spPr>
              <a:solidFill>
                <a:prstClr val="white">
                  <a:alpha val="75000"/>
                </a:prstClr>
              </a:solid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Technology Committee (n=6)</c:v>
                </c:pt>
                <c:pt idx="1">
                  <c:v>Student Services Planning Council (n=12)</c:v>
                </c:pt>
                <c:pt idx="2">
                  <c:v>Safety Committee (n=6)</c:v>
                </c:pt>
                <c:pt idx="3">
                  <c:v>Professional Development Planning Committee (n=6)</c:v>
                </c:pt>
                <c:pt idx="4">
                  <c:v>Planning and Budgeting Council (n=16)</c:v>
                </c:pt>
                <c:pt idx="5">
                  <c:v>Instructional Planning Council (n=12)</c:v>
                </c:pt>
                <c:pt idx="6">
                  <c:v>Distance Education Advisory Committee (n=3)</c:v>
                </c:pt>
                <c:pt idx="7">
                  <c:v>Colts Success Advisory Committee (n=5)</c:v>
                </c:pt>
                <c:pt idx="8">
                  <c:v>Classified Senate (n=7)</c:v>
                </c:pt>
                <c:pt idx="9">
                  <c:v>Associated Students of Canada College (n=2)</c:v>
                </c:pt>
                <c:pt idx="10">
                  <c:v>Academic Senate (n=8)</c:v>
                </c:pt>
                <c:pt idx="11">
                  <c:v>Equity and Antiracism Council (n=8)</c:v>
                </c:pt>
              </c:strCache>
            </c:strRef>
          </c:cat>
          <c:val>
            <c:numRef>
              <c:f>Sheet1!$H$2:$H$13</c:f>
              <c:numCache>
                <c:formatCode>0.0%</c:formatCode>
                <c:ptCount val="12"/>
                <c:pt idx="0">
                  <c:v>0.16666666666666666</c:v>
                </c:pt>
                <c:pt idx="1">
                  <c:v>0</c:v>
                </c:pt>
                <c:pt idx="2">
                  <c:v>0</c:v>
                </c:pt>
                <c:pt idx="3">
                  <c:v>0.5</c:v>
                </c:pt>
                <c:pt idx="4">
                  <c:v>6.25E-2</c:v>
                </c:pt>
                <c:pt idx="5">
                  <c:v>0</c:v>
                </c:pt>
                <c:pt idx="6">
                  <c:v>0.33333333333333331</c:v>
                </c:pt>
                <c:pt idx="7">
                  <c:v>0.2</c:v>
                </c:pt>
                <c:pt idx="8">
                  <c:v>0</c:v>
                </c:pt>
                <c:pt idx="9">
                  <c:v>0.5</c:v>
                </c:pt>
                <c:pt idx="10">
                  <c:v>0</c:v>
                </c:pt>
                <c:pt idx="11">
                  <c:v>0</c:v>
                </c:pt>
              </c:numCache>
            </c:numRef>
          </c:val>
          <c:extLst>
            <c:ext xmlns:c16="http://schemas.microsoft.com/office/drawing/2014/chart" uri="{C3380CC4-5D6E-409C-BE32-E72D297353CC}">
              <c16:uniqueId val="{00000001-F05E-4337-B183-CBF3BBB06476}"/>
            </c:ext>
          </c:extLst>
        </c:ser>
        <c:dLbls>
          <c:dLblPos val="ctr"/>
          <c:showLegendKey val="0"/>
          <c:showVal val="1"/>
          <c:showCatName val="0"/>
          <c:showSerName val="0"/>
          <c:showPercent val="0"/>
          <c:showBubbleSize val="0"/>
        </c:dLbls>
        <c:gapWidth val="150"/>
        <c:overlap val="100"/>
        <c:axId val="14728895"/>
        <c:axId val="61792527"/>
      </c:barChart>
      <c:catAx>
        <c:axId val="1472889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61792527"/>
        <c:crosses val="autoZero"/>
        <c:auto val="1"/>
        <c:lblAlgn val="ctr"/>
        <c:lblOffset val="100"/>
        <c:noMultiLvlLbl val="0"/>
      </c:catAx>
      <c:valAx>
        <c:axId val="61792527"/>
        <c:scaling>
          <c:orientation val="minMax"/>
          <c:max val="1"/>
          <c:min val="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500" dirty="0"/>
                  <a:t>Percent of Responses</a:t>
                </a:r>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4728895"/>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6518417189376751E-2"/>
          <c:y val="0.15428798048686448"/>
          <c:w val="0.89794485964678139"/>
          <c:h val="0.66170118305735737"/>
        </c:manualLayout>
      </c:layout>
      <c:barChart>
        <c:barDir val="col"/>
        <c:grouping val="clustered"/>
        <c:varyColors val="0"/>
        <c:ser>
          <c:idx val="0"/>
          <c:order val="0"/>
          <c:tx>
            <c:strRef>
              <c:f>Sheet1!$B$1</c:f>
              <c:strCache>
                <c:ptCount val="1"/>
                <c:pt idx="0">
                  <c:v>The campus community are encouraged to participate</c:v>
                </c:pt>
              </c:strCache>
            </c:strRef>
          </c:tx>
          <c:spPr>
            <a:solidFill>
              <a:schemeClr val="accent1"/>
            </a:solidFill>
            <a:ln>
              <a:noFill/>
            </a:ln>
            <a:effectLst/>
          </c:spPr>
          <c:invertIfNegative val="0"/>
          <c:dLbls>
            <c:dLbl>
              <c:idx val="1"/>
              <c:layout>
                <c:manualLayout>
                  <c:x val="1.2077294685990338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AA6-49AB-8EFF-063E3166975D}"/>
                </c:ext>
              </c:extLst>
            </c:dLbl>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Overall
n=96</c:v>
                </c:pt>
                <c:pt idx="1">
                  <c:v>Administrator
n=4</c:v>
                </c:pt>
                <c:pt idx="2">
                  <c:v>Classified Staff or
Manager/Supervisor
n=37</c:v>
                </c:pt>
                <c:pt idx="3">
                  <c:v>Faculty 
(full time)
n=33</c:v>
                </c:pt>
                <c:pt idx="4">
                  <c:v>Faculty 
(part time)
n=20</c:v>
                </c:pt>
              </c:strCache>
            </c:strRef>
          </c:cat>
          <c:val>
            <c:numRef>
              <c:f>Sheet1!$B$2:$B$6</c:f>
              <c:numCache>
                <c:formatCode>0</c:formatCode>
                <c:ptCount val="5"/>
                <c:pt idx="0">
                  <c:v>4</c:v>
                </c:pt>
                <c:pt idx="1">
                  <c:v>4</c:v>
                </c:pt>
                <c:pt idx="2">
                  <c:v>4</c:v>
                </c:pt>
                <c:pt idx="3">
                  <c:v>4</c:v>
                </c:pt>
                <c:pt idx="4">
                  <c:v>4</c:v>
                </c:pt>
              </c:numCache>
            </c:numRef>
          </c:val>
          <c:extLst>
            <c:ext xmlns:c16="http://schemas.microsoft.com/office/drawing/2014/chart" uri="{C3380CC4-5D6E-409C-BE32-E72D297353CC}">
              <c16:uniqueId val="{00000000-9DF4-4A06-B357-CB4A5D538CFA}"/>
            </c:ext>
          </c:extLst>
        </c:ser>
        <c:ser>
          <c:idx val="1"/>
          <c:order val="1"/>
          <c:tx>
            <c:strRef>
              <c:f>Sheet1!$C$1</c:f>
              <c:strCache>
                <c:ptCount val="1"/>
                <c:pt idx="0">
                  <c:v>Roles and responsibilities are clear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Overall
n=96</c:v>
                </c:pt>
                <c:pt idx="1">
                  <c:v>Administrator
n=4</c:v>
                </c:pt>
                <c:pt idx="2">
                  <c:v>Classified Staff or
Manager/Supervisor
n=37</c:v>
                </c:pt>
                <c:pt idx="3">
                  <c:v>Faculty 
(full time)
n=33</c:v>
                </c:pt>
                <c:pt idx="4">
                  <c:v>Faculty 
(part time)
n=20</c:v>
                </c:pt>
              </c:strCache>
            </c:strRef>
          </c:cat>
          <c:val>
            <c:numRef>
              <c:f>Sheet1!$C$2:$C$6</c:f>
              <c:numCache>
                <c:formatCode>0</c:formatCode>
                <c:ptCount val="5"/>
                <c:pt idx="0">
                  <c:v>4</c:v>
                </c:pt>
                <c:pt idx="1">
                  <c:v>5</c:v>
                </c:pt>
                <c:pt idx="2">
                  <c:v>4</c:v>
                </c:pt>
                <c:pt idx="3">
                  <c:v>4</c:v>
                </c:pt>
                <c:pt idx="4">
                  <c:v>2</c:v>
                </c:pt>
              </c:numCache>
            </c:numRef>
          </c:val>
          <c:extLst>
            <c:ext xmlns:c16="http://schemas.microsoft.com/office/drawing/2014/chart" uri="{C3380CC4-5D6E-409C-BE32-E72D297353CC}">
              <c16:uniqueId val="{00000001-9DF4-4A06-B357-CB4A5D538CFA}"/>
            </c:ext>
          </c:extLst>
        </c:ser>
        <c:dLbls>
          <c:dLblPos val="outEnd"/>
          <c:showLegendKey val="0"/>
          <c:showVal val="1"/>
          <c:showCatName val="0"/>
          <c:showSerName val="0"/>
          <c:showPercent val="0"/>
          <c:showBubbleSize val="0"/>
        </c:dLbls>
        <c:gapWidth val="219"/>
        <c:overlap val="-27"/>
        <c:axId val="1373613279"/>
        <c:axId val="1629344367"/>
      </c:barChart>
      <c:catAx>
        <c:axId val="13736132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629344367"/>
        <c:crosses val="autoZero"/>
        <c:auto val="1"/>
        <c:lblAlgn val="ctr"/>
        <c:lblOffset val="100"/>
        <c:noMultiLvlLbl val="0"/>
      </c:catAx>
      <c:valAx>
        <c:axId val="1629344367"/>
        <c:scaling>
          <c:orientation val="minMax"/>
          <c:max val="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500" dirty="0"/>
                  <a:t>Median Response</a:t>
                </a:r>
              </a:p>
            </c:rich>
          </c:tx>
          <c:layout>
            <c:manualLayout>
              <c:xMode val="edge"/>
              <c:yMode val="edge"/>
              <c:x val="1.4018417189376752E-2"/>
              <c:y val="0.31879609639266754"/>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373613279"/>
        <c:crosses val="autoZero"/>
        <c:crossBetween val="between"/>
        <c:majorUnit val="1"/>
      </c:valAx>
      <c:spPr>
        <a:noFill/>
        <a:ln>
          <a:noFill/>
        </a:ln>
        <a:effectLst/>
      </c:spPr>
    </c:plotArea>
    <c:legend>
      <c:legendPos val="t"/>
      <c:layout>
        <c:manualLayout>
          <c:xMode val="edge"/>
          <c:yMode val="edge"/>
          <c:x val="1.3814782686062534E-2"/>
          <c:y val="1.6164880079712798E-2"/>
          <c:w val="0.97095800524934384"/>
          <c:h val="9.6084915794056702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0588835925815292E-2"/>
          <c:y val="0.15291206928592074"/>
          <c:w val="0.89390300774974873"/>
          <c:h val="0.64623858801093681"/>
        </c:manualLayout>
      </c:layout>
      <c:barChart>
        <c:barDir val="col"/>
        <c:grouping val="clustered"/>
        <c:varyColors val="0"/>
        <c:ser>
          <c:idx val="0"/>
          <c:order val="0"/>
          <c:tx>
            <c:strRef>
              <c:f>Sheet1!$B$1</c:f>
              <c:strCache>
                <c:ptCount val="1"/>
                <c:pt idx="0">
                  <c:v>The campus community are encouraged to participate</c:v>
                </c:pt>
              </c:strCache>
            </c:strRef>
          </c:tx>
          <c:spPr>
            <a:solidFill>
              <a:schemeClr val="accent1"/>
            </a:solidFill>
            <a:ln>
              <a:noFill/>
            </a:ln>
            <a:effectLst/>
          </c:spPr>
          <c:invertIfNegative val="0"/>
          <c:dLbls>
            <c:dLbl>
              <c:idx val="1"/>
              <c:layout>
                <c:manualLayout>
                  <c:x val="1.2077294685990338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AA6-49AB-8EFF-063E3166975D}"/>
                </c:ext>
              </c:extLst>
            </c:dLbl>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Overall
n=96</c:v>
                </c:pt>
                <c:pt idx="1">
                  <c:v>Administrator
n=4</c:v>
                </c:pt>
                <c:pt idx="2">
                  <c:v>Classified Staff or
Manager/Supervisor
n=37</c:v>
                </c:pt>
                <c:pt idx="3">
                  <c:v>Faculty 
(full time)
n=33</c:v>
                </c:pt>
                <c:pt idx="4">
                  <c:v>Faculty 
(part time)
n=20</c:v>
                </c:pt>
              </c:strCache>
            </c:strRef>
          </c:cat>
          <c:val>
            <c:numRef>
              <c:f>Sheet1!$B$2:$B$6</c:f>
              <c:numCache>
                <c:formatCode>0.0</c:formatCode>
                <c:ptCount val="5"/>
                <c:pt idx="0">
                  <c:v>3.7</c:v>
                </c:pt>
                <c:pt idx="1">
                  <c:v>5</c:v>
                </c:pt>
                <c:pt idx="2">
                  <c:v>3.49</c:v>
                </c:pt>
                <c:pt idx="3">
                  <c:v>3.88</c:v>
                </c:pt>
                <c:pt idx="4">
                  <c:v>3.5</c:v>
                </c:pt>
              </c:numCache>
            </c:numRef>
          </c:val>
          <c:extLst>
            <c:ext xmlns:c16="http://schemas.microsoft.com/office/drawing/2014/chart" uri="{C3380CC4-5D6E-409C-BE32-E72D297353CC}">
              <c16:uniqueId val="{00000000-9DF4-4A06-B357-CB4A5D538CFA}"/>
            </c:ext>
          </c:extLst>
        </c:ser>
        <c:ser>
          <c:idx val="1"/>
          <c:order val="1"/>
          <c:tx>
            <c:strRef>
              <c:f>Sheet1!$C$1</c:f>
              <c:strCache>
                <c:ptCount val="1"/>
                <c:pt idx="0">
                  <c:v>Roles and responsibilities are clear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Overall
n=96</c:v>
                </c:pt>
                <c:pt idx="1">
                  <c:v>Administrator
n=4</c:v>
                </c:pt>
                <c:pt idx="2">
                  <c:v>Classified Staff or
Manager/Supervisor
n=37</c:v>
                </c:pt>
                <c:pt idx="3">
                  <c:v>Faculty 
(full time)
n=33</c:v>
                </c:pt>
                <c:pt idx="4">
                  <c:v>Faculty 
(part time)
n=20</c:v>
                </c:pt>
              </c:strCache>
            </c:strRef>
          </c:cat>
          <c:val>
            <c:numRef>
              <c:f>Sheet1!$C$2:$C$6</c:f>
              <c:numCache>
                <c:formatCode>0.0</c:formatCode>
                <c:ptCount val="5"/>
                <c:pt idx="0">
                  <c:v>3.34</c:v>
                </c:pt>
                <c:pt idx="1">
                  <c:v>4.75</c:v>
                </c:pt>
                <c:pt idx="2">
                  <c:v>3.38</c:v>
                </c:pt>
                <c:pt idx="3">
                  <c:v>3.52</c:v>
                </c:pt>
                <c:pt idx="4">
                  <c:v>2.7</c:v>
                </c:pt>
              </c:numCache>
            </c:numRef>
          </c:val>
          <c:extLst>
            <c:ext xmlns:c16="http://schemas.microsoft.com/office/drawing/2014/chart" uri="{C3380CC4-5D6E-409C-BE32-E72D297353CC}">
              <c16:uniqueId val="{00000001-9DF4-4A06-B357-CB4A5D538CFA}"/>
            </c:ext>
          </c:extLst>
        </c:ser>
        <c:dLbls>
          <c:dLblPos val="outEnd"/>
          <c:showLegendKey val="0"/>
          <c:showVal val="1"/>
          <c:showCatName val="0"/>
          <c:showSerName val="0"/>
          <c:showPercent val="0"/>
          <c:showBubbleSize val="0"/>
        </c:dLbls>
        <c:gapWidth val="219"/>
        <c:overlap val="-27"/>
        <c:axId val="1373613279"/>
        <c:axId val="1629344367"/>
      </c:barChart>
      <c:catAx>
        <c:axId val="13736132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629344367"/>
        <c:crosses val="autoZero"/>
        <c:auto val="1"/>
        <c:lblAlgn val="ctr"/>
        <c:lblOffset val="100"/>
        <c:noMultiLvlLbl val="0"/>
      </c:catAx>
      <c:valAx>
        <c:axId val="1629344367"/>
        <c:scaling>
          <c:orientation val="minMax"/>
          <c:max val="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500" dirty="0"/>
                  <a:t>Average Response</a:t>
                </a:r>
              </a:p>
            </c:rich>
          </c:tx>
          <c:layout>
            <c:manualLayout>
              <c:xMode val="edge"/>
              <c:yMode val="edge"/>
              <c:x val="1.3992642007032954E-2"/>
              <c:y val="0.32195132813067401"/>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373613279"/>
        <c:crosses val="autoZero"/>
        <c:crossBetween val="between"/>
        <c:majorUnit val="1"/>
      </c:valAx>
      <c:spPr>
        <a:noFill/>
        <a:ln>
          <a:noFill/>
        </a:ln>
        <a:effectLst/>
      </c:spPr>
    </c:plotArea>
    <c:legend>
      <c:legendPos val="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7711400205409101E-2"/>
          <c:y val="8.5242323374369391E-2"/>
          <c:w val="0.89900357564000155"/>
          <c:h val="0.83806073045849894"/>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Strongly Agree</c:v>
                </c:pt>
                <c:pt idx="1">
                  <c:v>Agree</c:v>
                </c:pt>
                <c:pt idx="2">
                  <c:v>Do not know</c:v>
                </c:pt>
                <c:pt idx="3">
                  <c:v>Disagree</c:v>
                </c:pt>
                <c:pt idx="4">
                  <c:v>Strongly Disagree</c:v>
                </c:pt>
              </c:strCache>
            </c:strRef>
          </c:cat>
          <c:val>
            <c:numRef>
              <c:f>Sheet1!$B$2:$B$6</c:f>
              <c:numCache>
                <c:formatCode>General</c:formatCode>
                <c:ptCount val="5"/>
                <c:pt idx="0">
                  <c:v>19</c:v>
                </c:pt>
                <c:pt idx="1">
                  <c:v>51</c:v>
                </c:pt>
                <c:pt idx="2">
                  <c:v>11</c:v>
                </c:pt>
                <c:pt idx="3">
                  <c:v>8</c:v>
                </c:pt>
                <c:pt idx="4">
                  <c:v>7</c:v>
                </c:pt>
              </c:numCache>
            </c:numRef>
          </c:val>
          <c:extLst>
            <c:ext xmlns:c16="http://schemas.microsoft.com/office/drawing/2014/chart" uri="{C3380CC4-5D6E-409C-BE32-E72D297353CC}">
              <c16:uniqueId val="{00000000-0138-4ECD-AC54-16DFEC08BFF2}"/>
            </c:ext>
          </c:extLst>
        </c:ser>
        <c:dLbls>
          <c:showLegendKey val="0"/>
          <c:showVal val="0"/>
          <c:showCatName val="0"/>
          <c:showSerName val="0"/>
          <c:showPercent val="0"/>
          <c:showBubbleSize val="0"/>
        </c:dLbls>
        <c:gapWidth val="219"/>
        <c:overlap val="-27"/>
        <c:axId val="1481402415"/>
        <c:axId val="1629394639"/>
      </c:barChart>
      <c:catAx>
        <c:axId val="148140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629394639"/>
        <c:crosses val="autoZero"/>
        <c:auto val="1"/>
        <c:lblAlgn val="ctr"/>
        <c:lblOffset val="100"/>
        <c:noMultiLvlLbl val="0"/>
      </c:catAx>
      <c:valAx>
        <c:axId val="162939463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500" dirty="0"/>
                  <a:t>Count of Responses</a:t>
                </a:r>
              </a:p>
            </c:rich>
          </c:tx>
          <c:layout>
            <c:manualLayout>
              <c:xMode val="edge"/>
              <c:yMode val="edge"/>
              <c:x val="1.6533816425120775E-2"/>
              <c:y val="0.36140135953420782"/>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48140241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4088211799612012E-2"/>
          <c:y val="8.5242323374369391E-2"/>
          <c:w val="0.90262676404579867"/>
          <c:h val="0.83806073045849894"/>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Strongly Agree</c:v>
                </c:pt>
                <c:pt idx="1">
                  <c:v>Agree</c:v>
                </c:pt>
                <c:pt idx="2">
                  <c:v>Do not know</c:v>
                </c:pt>
                <c:pt idx="3">
                  <c:v>Disagree</c:v>
                </c:pt>
                <c:pt idx="4">
                  <c:v>Strongly Disagree</c:v>
                </c:pt>
              </c:strCache>
            </c:strRef>
          </c:cat>
          <c:val>
            <c:numRef>
              <c:f>Sheet1!$B$2:$B$6</c:f>
              <c:numCache>
                <c:formatCode>General</c:formatCode>
                <c:ptCount val="5"/>
                <c:pt idx="0">
                  <c:v>15</c:v>
                </c:pt>
                <c:pt idx="1">
                  <c:v>35</c:v>
                </c:pt>
                <c:pt idx="2">
                  <c:v>16</c:v>
                </c:pt>
                <c:pt idx="3">
                  <c:v>28</c:v>
                </c:pt>
                <c:pt idx="4">
                  <c:v>2</c:v>
                </c:pt>
              </c:numCache>
            </c:numRef>
          </c:val>
          <c:extLst>
            <c:ext xmlns:c16="http://schemas.microsoft.com/office/drawing/2014/chart" uri="{C3380CC4-5D6E-409C-BE32-E72D297353CC}">
              <c16:uniqueId val="{00000000-0138-4ECD-AC54-16DFEC08BFF2}"/>
            </c:ext>
          </c:extLst>
        </c:ser>
        <c:dLbls>
          <c:showLegendKey val="0"/>
          <c:showVal val="0"/>
          <c:showCatName val="0"/>
          <c:showSerName val="0"/>
          <c:showPercent val="0"/>
          <c:showBubbleSize val="0"/>
        </c:dLbls>
        <c:gapWidth val="219"/>
        <c:overlap val="-27"/>
        <c:axId val="1481402415"/>
        <c:axId val="1629394639"/>
      </c:barChart>
      <c:catAx>
        <c:axId val="148140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629394639"/>
        <c:crosses val="autoZero"/>
        <c:auto val="1"/>
        <c:lblAlgn val="ctr"/>
        <c:lblOffset val="100"/>
        <c:noMultiLvlLbl val="0"/>
      </c:catAx>
      <c:valAx>
        <c:axId val="162939463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500" b="0" i="0" baseline="0" dirty="0">
                    <a:effectLst/>
                  </a:rPr>
                  <a:t>Count of Responses</a:t>
                </a:r>
                <a:endParaRPr lang="en-US" sz="1500" dirty="0">
                  <a:effectLst/>
                </a:endParaRPr>
              </a:p>
            </c:rich>
          </c:tx>
          <c:layout>
            <c:manualLayout>
              <c:xMode val="edge"/>
              <c:yMode val="edge"/>
              <c:x val="1.4118357487922705E-2"/>
              <c:y val="0.36140135953420782"/>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48140241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3">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50000"/>
            <a:lumOff val="50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915" b="0" kern="1200" spc="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0.78559</cdr:x>
      <cdr:y>0</cdr:y>
    </cdr:from>
    <cdr:to>
      <cdr:x>0.98333</cdr:x>
      <cdr:y>0.23715</cdr:y>
    </cdr:to>
    <cdr:sp macro="" textlink="">
      <cdr:nvSpPr>
        <cdr:cNvPr id="2" name="TextBox 3">
          <a:extLst xmlns:a="http://schemas.openxmlformats.org/drawingml/2006/main">
            <a:ext uri="{FF2B5EF4-FFF2-40B4-BE49-F238E27FC236}">
              <a16:creationId xmlns:a16="http://schemas.microsoft.com/office/drawing/2014/main" id="{430D09FA-0FAE-4291-B2F1-D2F78A6AF358}"/>
            </a:ext>
          </a:extLst>
        </cdr:cNvPr>
        <cdr:cNvSpPr txBox="1"/>
      </cdr:nvSpPr>
      <cdr:spPr>
        <a:xfrm xmlns:a="http://schemas.openxmlformats.org/drawingml/2006/main">
          <a:off x="8260961" y="0"/>
          <a:ext cx="2079380" cy="1246495"/>
        </a:xfrm>
        <a:prstGeom xmlns:a="http://schemas.openxmlformats.org/drawingml/2006/main" prst="rect">
          <a:avLst/>
        </a:prstGeom>
        <a:noFill xmlns:a="http://schemas.openxmlformats.org/drawingml/2006/main"/>
        <a:ln xmlns:a="http://schemas.openxmlformats.org/drawingml/2006/main">
          <a:solidFill>
            <a:schemeClr val="bg1">
              <a:lumMod val="85000"/>
            </a:schemeClr>
          </a:solidFill>
        </a:l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500" dirty="0"/>
            <a:t>5 = Strongly Agree</a:t>
          </a:r>
        </a:p>
        <a:p xmlns:a="http://schemas.openxmlformats.org/drawingml/2006/main">
          <a:r>
            <a:rPr lang="en-US" sz="1500" dirty="0"/>
            <a:t>4 = Agree</a:t>
          </a:r>
        </a:p>
        <a:p xmlns:a="http://schemas.openxmlformats.org/drawingml/2006/main">
          <a:r>
            <a:rPr lang="en-US" sz="1500" dirty="0"/>
            <a:t>3 = Do Not Know</a:t>
          </a:r>
        </a:p>
        <a:p xmlns:a="http://schemas.openxmlformats.org/drawingml/2006/main">
          <a:r>
            <a:rPr lang="en-US" sz="1500" dirty="0"/>
            <a:t>2 = Disagree</a:t>
          </a:r>
        </a:p>
        <a:p xmlns:a="http://schemas.openxmlformats.org/drawingml/2006/main">
          <a:r>
            <a:rPr lang="en-US" sz="1500" dirty="0"/>
            <a:t>1 = Strongly Disagree</a:t>
          </a:r>
        </a:p>
      </cdr:txBody>
    </cdr:sp>
  </cdr:relSizeAnchor>
</c:userShapes>
</file>

<file path=ppt/drawings/drawing2.xml><?xml version="1.0" encoding="utf-8"?>
<c:userShapes xmlns:c="http://schemas.openxmlformats.org/drawingml/2006/chart">
  <cdr:relSizeAnchor xmlns:cdr="http://schemas.openxmlformats.org/drawingml/2006/chartDrawing">
    <cdr:from>
      <cdr:x>0.78559</cdr:x>
      <cdr:y>0</cdr:y>
    </cdr:from>
    <cdr:to>
      <cdr:x>0.98333</cdr:x>
      <cdr:y>0.23715</cdr:y>
    </cdr:to>
    <cdr:sp macro="" textlink="">
      <cdr:nvSpPr>
        <cdr:cNvPr id="2" name="TextBox 3">
          <a:extLst xmlns:a="http://schemas.openxmlformats.org/drawingml/2006/main">
            <a:ext uri="{FF2B5EF4-FFF2-40B4-BE49-F238E27FC236}">
              <a16:creationId xmlns:a16="http://schemas.microsoft.com/office/drawing/2014/main" id="{430D09FA-0FAE-4291-B2F1-D2F78A6AF358}"/>
            </a:ext>
          </a:extLst>
        </cdr:cNvPr>
        <cdr:cNvSpPr txBox="1"/>
      </cdr:nvSpPr>
      <cdr:spPr>
        <a:xfrm xmlns:a="http://schemas.openxmlformats.org/drawingml/2006/main">
          <a:off x="8260961" y="0"/>
          <a:ext cx="2079380" cy="1246495"/>
        </a:xfrm>
        <a:prstGeom xmlns:a="http://schemas.openxmlformats.org/drawingml/2006/main" prst="rect">
          <a:avLst/>
        </a:prstGeom>
        <a:noFill xmlns:a="http://schemas.openxmlformats.org/drawingml/2006/main"/>
        <a:ln xmlns:a="http://schemas.openxmlformats.org/drawingml/2006/main">
          <a:solidFill>
            <a:schemeClr val="bg1">
              <a:lumMod val="85000"/>
            </a:schemeClr>
          </a:solidFill>
        </a:l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500" dirty="0"/>
            <a:t>5 = Strongly Agree</a:t>
          </a:r>
        </a:p>
        <a:p xmlns:a="http://schemas.openxmlformats.org/drawingml/2006/main">
          <a:r>
            <a:rPr lang="en-US" sz="1500" dirty="0"/>
            <a:t>4 = Agree</a:t>
          </a:r>
        </a:p>
        <a:p xmlns:a="http://schemas.openxmlformats.org/drawingml/2006/main">
          <a:r>
            <a:rPr lang="en-US" sz="1500" dirty="0"/>
            <a:t>3 = Do Not Know</a:t>
          </a:r>
        </a:p>
        <a:p xmlns:a="http://schemas.openxmlformats.org/drawingml/2006/main">
          <a:r>
            <a:rPr lang="en-US" sz="1500" dirty="0"/>
            <a:t>2 = Disagree</a:t>
          </a:r>
        </a:p>
        <a:p xmlns:a="http://schemas.openxmlformats.org/drawingml/2006/main">
          <a:r>
            <a:rPr lang="en-US" sz="1500" dirty="0"/>
            <a:t>1 = Strongly Disagree</a:t>
          </a: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83123-2252-44BD-85E4-B50F3D494B1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35853C-1E49-434B-804D-B18AF24760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E33C1CD-701F-4841-9E3F-883D6EE87CDD}"/>
              </a:ext>
            </a:extLst>
          </p:cNvPr>
          <p:cNvSpPr>
            <a:spLocks noGrp="1"/>
          </p:cNvSpPr>
          <p:nvPr>
            <p:ph type="dt" sz="half" idx="10"/>
          </p:nvPr>
        </p:nvSpPr>
        <p:spPr/>
        <p:txBody>
          <a:bodyPr/>
          <a:lstStyle/>
          <a:p>
            <a:fld id="{E6E57BF9-D9A5-4DE1-B542-132721A380B3}" type="datetimeFigureOut">
              <a:rPr lang="en-US" smtClean="0"/>
              <a:t>9/12/2023</a:t>
            </a:fld>
            <a:endParaRPr lang="en-US"/>
          </a:p>
        </p:txBody>
      </p:sp>
      <p:sp>
        <p:nvSpPr>
          <p:cNvPr id="5" name="Footer Placeholder 4">
            <a:extLst>
              <a:ext uri="{FF2B5EF4-FFF2-40B4-BE49-F238E27FC236}">
                <a16:creationId xmlns:a16="http://schemas.microsoft.com/office/drawing/2014/main" id="{C8DBB7C7-FA06-41D9-8D0C-52E1CC60B6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A97E88-A48E-4F77-BE9C-821A53C52F91}"/>
              </a:ext>
            </a:extLst>
          </p:cNvPr>
          <p:cNvSpPr>
            <a:spLocks noGrp="1"/>
          </p:cNvSpPr>
          <p:nvPr>
            <p:ph type="sldNum" sz="quarter" idx="12"/>
          </p:nvPr>
        </p:nvSpPr>
        <p:spPr/>
        <p:txBody>
          <a:bodyPr/>
          <a:lstStyle/>
          <a:p>
            <a:fld id="{9D38F5A3-2973-4008-9123-5D8932F5A3CB}" type="slidenum">
              <a:rPr lang="en-US" smtClean="0"/>
              <a:t>‹#›</a:t>
            </a:fld>
            <a:endParaRPr lang="en-US"/>
          </a:p>
        </p:txBody>
      </p:sp>
    </p:spTree>
    <p:extLst>
      <p:ext uri="{BB962C8B-B14F-4D97-AF65-F5344CB8AC3E}">
        <p14:creationId xmlns:p14="http://schemas.microsoft.com/office/powerpoint/2010/main" val="2821234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C97FF-305E-46F7-A2A7-9E1D02E50CC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A6CAC66-9BF8-4CD4-A6D5-ECD637FB56E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A51F47-C00C-4D0F-A7D3-BDD2934C4DAB}"/>
              </a:ext>
            </a:extLst>
          </p:cNvPr>
          <p:cNvSpPr>
            <a:spLocks noGrp="1"/>
          </p:cNvSpPr>
          <p:nvPr>
            <p:ph type="dt" sz="half" idx="10"/>
          </p:nvPr>
        </p:nvSpPr>
        <p:spPr/>
        <p:txBody>
          <a:bodyPr/>
          <a:lstStyle/>
          <a:p>
            <a:fld id="{E6E57BF9-D9A5-4DE1-B542-132721A380B3}" type="datetimeFigureOut">
              <a:rPr lang="en-US" smtClean="0"/>
              <a:t>9/12/2023</a:t>
            </a:fld>
            <a:endParaRPr lang="en-US"/>
          </a:p>
        </p:txBody>
      </p:sp>
      <p:sp>
        <p:nvSpPr>
          <p:cNvPr id="5" name="Footer Placeholder 4">
            <a:extLst>
              <a:ext uri="{FF2B5EF4-FFF2-40B4-BE49-F238E27FC236}">
                <a16:creationId xmlns:a16="http://schemas.microsoft.com/office/drawing/2014/main" id="{292E01DB-2CC7-48E3-90AE-E21C384374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15C430-CC77-4903-8ACC-A51A07265D2D}"/>
              </a:ext>
            </a:extLst>
          </p:cNvPr>
          <p:cNvSpPr>
            <a:spLocks noGrp="1"/>
          </p:cNvSpPr>
          <p:nvPr>
            <p:ph type="sldNum" sz="quarter" idx="12"/>
          </p:nvPr>
        </p:nvSpPr>
        <p:spPr/>
        <p:txBody>
          <a:bodyPr/>
          <a:lstStyle/>
          <a:p>
            <a:fld id="{9D38F5A3-2973-4008-9123-5D8932F5A3CB}" type="slidenum">
              <a:rPr lang="en-US" smtClean="0"/>
              <a:t>‹#›</a:t>
            </a:fld>
            <a:endParaRPr lang="en-US"/>
          </a:p>
        </p:txBody>
      </p:sp>
    </p:spTree>
    <p:extLst>
      <p:ext uri="{BB962C8B-B14F-4D97-AF65-F5344CB8AC3E}">
        <p14:creationId xmlns:p14="http://schemas.microsoft.com/office/powerpoint/2010/main" val="1017806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FFCD5C-58DA-4CDF-83FD-87A159E11EF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6839E09-8ABD-4D68-9B92-104D8B72032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47D63B-6C5E-41D3-BB04-FFCEDE5DECC0}"/>
              </a:ext>
            </a:extLst>
          </p:cNvPr>
          <p:cNvSpPr>
            <a:spLocks noGrp="1"/>
          </p:cNvSpPr>
          <p:nvPr>
            <p:ph type="dt" sz="half" idx="10"/>
          </p:nvPr>
        </p:nvSpPr>
        <p:spPr/>
        <p:txBody>
          <a:bodyPr/>
          <a:lstStyle/>
          <a:p>
            <a:fld id="{E6E57BF9-D9A5-4DE1-B542-132721A380B3}" type="datetimeFigureOut">
              <a:rPr lang="en-US" smtClean="0"/>
              <a:t>9/12/2023</a:t>
            </a:fld>
            <a:endParaRPr lang="en-US"/>
          </a:p>
        </p:txBody>
      </p:sp>
      <p:sp>
        <p:nvSpPr>
          <p:cNvPr id="5" name="Footer Placeholder 4">
            <a:extLst>
              <a:ext uri="{FF2B5EF4-FFF2-40B4-BE49-F238E27FC236}">
                <a16:creationId xmlns:a16="http://schemas.microsoft.com/office/drawing/2014/main" id="{AD8121BE-5170-497E-BC6C-221CBB98AF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FF71B7-EE93-4910-8806-C98B098EB73E}"/>
              </a:ext>
            </a:extLst>
          </p:cNvPr>
          <p:cNvSpPr>
            <a:spLocks noGrp="1"/>
          </p:cNvSpPr>
          <p:nvPr>
            <p:ph type="sldNum" sz="quarter" idx="12"/>
          </p:nvPr>
        </p:nvSpPr>
        <p:spPr/>
        <p:txBody>
          <a:bodyPr/>
          <a:lstStyle/>
          <a:p>
            <a:fld id="{9D38F5A3-2973-4008-9123-5D8932F5A3CB}" type="slidenum">
              <a:rPr lang="en-US" smtClean="0"/>
              <a:t>‹#›</a:t>
            </a:fld>
            <a:endParaRPr lang="en-US"/>
          </a:p>
        </p:txBody>
      </p:sp>
    </p:spTree>
    <p:extLst>
      <p:ext uri="{BB962C8B-B14F-4D97-AF65-F5344CB8AC3E}">
        <p14:creationId xmlns:p14="http://schemas.microsoft.com/office/powerpoint/2010/main" val="485900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60B0C-4469-4206-A185-5ACFF6663D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99C9B77-B163-4A9F-ABF6-32038CDB9D1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F12C59-7D5F-4D04-942D-353277A1EA57}"/>
              </a:ext>
            </a:extLst>
          </p:cNvPr>
          <p:cNvSpPr>
            <a:spLocks noGrp="1"/>
          </p:cNvSpPr>
          <p:nvPr>
            <p:ph type="dt" sz="half" idx="10"/>
          </p:nvPr>
        </p:nvSpPr>
        <p:spPr/>
        <p:txBody>
          <a:bodyPr/>
          <a:lstStyle/>
          <a:p>
            <a:fld id="{E6E57BF9-D9A5-4DE1-B542-132721A380B3}" type="datetimeFigureOut">
              <a:rPr lang="en-US" smtClean="0"/>
              <a:t>9/12/2023</a:t>
            </a:fld>
            <a:endParaRPr lang="en-US"/>
          </a:p>
        </p:txBody>
      </p:sp>
      <p:sp>
        <p:nvSpPr>
          <p:cNvPr id="5" name="Footer Placeholder 4">
            <a:extLst>
              <a:ext uri="{FF2B5EF4-FFF2-40B4-BE49-F238E27FC236}">
                <a16:creationId xmlns:a16="http://schemas.microsoft.com/office/drawing/2014/main" id="{6C6F09FC-8A25-4E79-B857-047E88CE9D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4FE813-70A0-43E7-B108-A99D00FFBE40}"/>
              </a:ext>
            </a:extLst>
          </p:cNvPr>
          <p:cNvSpPr>
            <a:spLocks noGrp="1"/>
          </p:cNvSpPr>
          <p:nvPr>
            <p:ph type="sldNum" sz="quarter" idx="12"/>
          </p:nvPr>
        </p:nvSpPr>
        <p:spPr/>
        <p:txBody>
          <a:bodyPr/>
          <a:lstStyle/>
          <a:p>
            <a:fld id="{9D38F5A3-2973-4008-9123-5D8932F5A3CB}" type="slidenum">
              <a:rPr lang="en-US" smtClean="0"/>
              <a:t>‹#›</a:t>
            </a:fld>
            <a:endParaRPr lang="en-US"/>
          </a:p>
        </p:txBody>
      </p:sp>
    </p:spTree>
    <p:extLst>
      <p:ext uri="{BB962C8B-B14F-4D97-AF65-F5344CB8AC3E}">
        <p14:creationId xmlns:p14="http://schemas.microsoft.com/office/powerpoint/2010/main" val="2846481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BF3A8-07B0-4715-87FF-7CA1BAE0EED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D85226-18E9-4A33-A20A-0DC4F1F765D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D386544-05FB-494C-A89C-3E1F173A4228}"/>
              </a:ext>
            </a:extLst>
          </p:cNvPr>
          <p:cNvSpPr>
            <a:spLocks noGrp="1"/>
          </p:cNvSpPr>
          <p:nvPr>
            <p:ph type="dt" sz="half" idx="10"/>
          </p:nvPr>
        </p:nvSpPr>
        <p:spPr/>
        <p:txBody>
          <a:bodyPr/>
          <a:lstStyle/>
          <a:p>
            <a:fld id="{E6E57BF9-D9A5-4DE1-B542-132721A380B3}" type="datetimeFigureOut">
              <a:rPr lang="en-US" smtClean="0"/>
              <a:t>9/12/2023</a:t>
            </a:fld>
            <a:endParaRPr lang="en-US"/>
          </a:p>
        </p:txBody>
      </p:sp>
      <p:sp>
        <p:nvSpPr>
          <p:cNvPr id="5" name="Footer Placeholder 4">
            <a:extLst>
              <a:ext uri="{FF2B5EF4-FFF2-40B4-BE49-F238E27FC236}">
                <a16:creationId xmlns:a16="http://schemas.microsoft.com/office/drawing/2014/main" id="{0FD5170C-3FC0-41E4-950E-399030E593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92C317-B7A8-4EDD-877F-87FEC6058474}"/>
              </a:ext>
            </a:extLst>
          </p:cNvPr>
          <p:cNvSpPr>
            <a:spLocks noGrp="1"/>
          </p:cNvSpPr>
          <p:nvPr>
            <p:ph type="sldNum" sz="quarter" idx="12"/>
          </p:nvPr>
        </p:nvSpPr>
        <p:spPr/>
        <p:txBody>
          <a:bodyPr/>
          <a:lstStyle/>
          <a:p>
            <a:fld id="{9D38F5A3-2973-4008-9123-5D8932F5A3CB}" type="slidenum">
              <a:rPr lang="en-US" smtClean="0"/>
              <a:t>‹#›</a:t>
            </a:fld>
            <a:endParaRPr lang="en-US"/>
          </a:p>
        </p:txBody>
      </p:sp>
    </p:spTree>
    <p:extLst>
      <p:ext uri="{BB962C8B-B14F-4D97-AF65-F5344CB8AC3E}">
        <p14:creationId xmlns:p14="http://schemas.microsoft.com/office/powerpoint/2010/main" val="1941270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253CE-71BA-4364-83C6-68205A813DD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82E75EC-D4F1-4D23-BF61-4846841D5F2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6BE367C-CF73-45AB-AAC5-97D44386B19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24A8941-A66C-4495-B8FD-77D797CE0E11}"/>
              </a:ext>
            </a:extLst>
          </p:cNvPr>
          <p:cNvSpPr>
            <a:spLocks noGrp="1"/>
          </p:cNvSpPr>
          <p:nvPr>
            <p:ph type="dt" sz="half" idx="10"/>
          </p:nvPr>
        </p:nvSpPr>
        <p:spPr/>
        <p:txBody>
          <a:bodyPr/>
          <a:lstStyle/>
          <a:p>
            <a:fld id="{E6E57BF9-D9A5-4DE1-B542-132721A380B3}" type="datetimeFigureOut">
              <a:rPr lang="en-US" smtClean="0"/>
              <a:t>9/12/2023</a:t>
            </a:fld>
            <a:endParaRPr lang="en-US"/>
          </a:p>
        </p:txBody>
      </p:sp>
      <p:sp>
        <p:nvSpPr>
          <p:cNvPr id="6" name="Footer Placeholder 5">
            <a:extLst>
              <a:ext uri="{FF2B5EF4-FFF2-40B4-BE49-F238E27FC236}">
                <a16:creationId xmlns:a16="http://schemas.microsoft.com/office/drawing/2014/main" id="{F346850E-4FBB-4286-994B-5408A9130B0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E52EF7-406F-4FB7-A93D-B9FB2218A12B}"/>
              </a:ext>
            </a:extLst>
          </p:cNvPr>
          <p:cNvSpPr>
            <a:spLocks noGrp="1"/>
          </p:cNvSpPr>
          <p:nvPr>
            <p:ph type="sldNum" sz="quarter" idx="12"/>
          </p:nvPr>
        </p:nvSpPr>
        <p:spPr/>
        <p:txBody>
          <a:bodyPr/>
          <a:lstStyle/>
          <a:p>
            <a:fld id="{9D38F5A3-2973-4008-9123-5D8932F5A3CB}" type="slidenum">
              <a:rPr lang="en-US" smtClean="0"/>
              <a:t>‹#›</a:t>
            </a:fld>
            <a:endParaRPr lang="en-US"/>
          </a:p>
        </p:txBody>
      </p:sp>
    </p:spTree>
    <p:extLst>
      <p:ext uri="{BB962C8B-B14F-4D97-AF65-F5344CB8AC3E}">
        <p14:creationId xmlns:p14="http://schemas.microsoft.com/office/powerpoint/2010/main" val="4125213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3E962-E045-4B8A-977B-3E8063FA782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09F9143-A225-47A6-AF85-3EF3DDCA8C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9E7012A-4D8C-4947-8736-D580C4D29D3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3453665-A399-4C4F-B205-2506330460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48E0A01-EC75-478F-97DE-92FC59B50F9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D476439-520B-4860-AADD-685E7A06F726}"/>
              </a:ext>
            </a:extLst>
          </p:cNvPr>
          <p:cNvSpPr>
            <a:spLocks noGrp="1"/>
          </p:cNvSpPr>
          <p:nvPr>
            <p:ph type="dt" sz="half" idx="10"/>
          </p:nvPr>
        </p:nvSpPr>
        <p:spPr/>
        <p:txBody>
          <a:bodyPr/>
          <a:lstStyle/>
          <a:p>
            <a:fld id="{E6E57BF9-D9A5-4DE1-B542-132721A380B3}" type="datetimeFigureOut">
              <a:rPr lang="en-US" smtClean="0"/>
              <a:t>9/12/2023</a:t>
            </a:fld>
            <a:endParaRPr lang="en-US"/>
          </a:p>
        </p:txBody>
      </p:sp>
      <p:sp>
        <p:nvSpPr>
          <p:cNvPr id="8" name="Footer Placeholder 7">
            <a:extLst>
              <a:ext uri="{FF2B5EF4-FFF2-40B4-BE49-F238E27FC236}">
                <a16:creationId xmlns:a16="http://schemas.microsoft.com/office/drawing/2014/main" id="{BBCB8CDF-C18B-4DBD-B7CE-25CAB647216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F69552E-1CB6-47A0-B8ED-785EFE2E158A}"/>
              </a:ext>
            </a:extLst>
          </p:cNvPr>
          <p:cNvSpPr>
            <a:spLocks noGrp="1"/>
          </p:cNvSpPr>
          <p:nvPr>
            <p:ph type="sldNum" sz="quarter" idx="12"/>
          </p:nvPr>
        </p:nvSpPr>
        <p:spPr/>
        <p:txBody>
          <a:bodyPr/>
          <a:lstStyle/>
          <a:p>
            <a:fld id="{9D38F5A3-2973-4008-9123-5D8932F5A3CB}" type="slidenum">
              <a:rPr lang="en-US" smtClean="0"/>
              <a:t>‹#›</a:t>
            </a:fld>
            <a:endParaRPr lang="en-US"/>
          </a:p>
        </p:txBody>
      </p:sp>
    </p:spTree>
    <p:extLst>
      <p:ext uri="{BB962C8B-B14F-4D97-AF65-F5344CB8AC3E}">
        <p14:creationId xmlns:p14="http://schemas.microsoft.com/office/powerpoint/2010/main" val="1905946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1BB46-0790-400D-98CC-7B15204B07E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FCBEB19-7F32-4FA3-AF63-07E7121C34D5}"/>
              </a:ext>
            </a:extLst>
          </p:cNvPr>
          <p:cNvSpPr>
            <a:spLocks noGrp="1"/>
          </p:cNvSpPr>
          <p:nvPr>
            <p:ph type="dt" sz="half" idx="10"/>
          </p:nvPr>
        </p:nvSpPr>
        <p:spPr/>
        <p:txBody>
          <a:bodyPr/>
          <a:lstStyle/>
          <a:p>
            <a:fld id="{E6E57BF9-D9A5-4DE1-B542-132721A380B3}" type="datetimeFigureOut">
              <a:rPr lang="en-US" smtClean="0"/>
              <a:t>9/12/2023</a:t>
            </a:fld>
            <a:endParaRPr lang="en-US"/>
          </a:p>
        </p:txBody>
      </p:sp>
      <p:sp>
        <p:nvSpPr>
          <p:cNvPr id="4" name="Footer Placeholder 3">
            <a:extLst>
              <a:ext uri="{FF2B5EF4-FFF2-40B4-BE49-F238E27FC236}">
                <a16:creationId xmlns:a16="http://schemas.microsoft.com/office/drawing/2014/main" id="{0930D0BC-B8D3-4F5B-B334-C318E596200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ED74525-129F-483A-955B-E8A194579FE6}"/>
              </a:ext>
            </a:extLst>
          </p:cNvPr>
          <p:cNvSpPr>
            <a:spLocks noGrp="1"/>
          </p:cNvSpPr>
          <p:nvPr>
            <p:ph type="sldNum" sz="quarter" idx="12"/>
          </p:nvPr>
        </p:nvSpPr>
        <p:spPr/>
        <p:txBody>
          <a:bodyPr/>
          <a:lstStyle/>
          <a:p>
            <a:fld id="{9D38F5A3-2973-4008-9123-5D8932F5A3CB}" type="slidenum">
              <a:rPr lang="en-US" smtClean="0"/>
              <a:t>‹#›</a:t>
            </a:fld>
            <a:endParaRPr lang="en-US"/>
          </a:p>
        </p:txBody>
      </p:sp>
    </p:spTree>
    <p:extLst>
      <p:ext uri="{BB962C8B-B14F-4D97-AF65-F5344CB8AC3E}">
        <p14:creationId xmlns:p14="http://schemas.microsoft.com/office/powerpoint/2010/main" val="970531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9639612-CD83-401D-A949-36A96D444514}"/>
              </a:ext>
            </a:extLst>
          </p:cNvPr>
          <p:cNvSpPr>
            <a:spLocks noGrp="1"/>
          </p:cNvSpPr>
          <p:nvPr>
            <p:ph type="dt" sz="half" idx="10"/>
          </p:nvPr>
        </p:nvSpPr>
        <p:spPr/>
        <p:txBody>
          <a:bodyPr/>
          <a:lstStyle/>
          <a:p>
            <a:fld id="{E6E57BF9-D9A5-4DE1-B542-132721A380B3}" type="datetimeFigureOut">
              <a:rPr lang="en-US" smtClean="0"/>
              <a:t>9/12/2023</a:t>
            </a:fld>
            <a:endParaRPr lang="en-US"/>
          </a:p>
        </p:txBody>
      </p:sp>
      <p:sp>
        <p:nvSpPr>
          <p:cNvPr id="3" name="Footer Placeholder 2">
            <a:extLst>
              <a:ext uri="{FF2B5EF4-FFF2-40B4-BE49-F238E27FC236}">
                <a16:creationId xmlns:a16="http://schemas.microsoft.com/office/drawing/2014/main" id="{F727C888-C9D5-4CBD-8B30-BAA00E36A4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160E125-7219-403B-B2D5-D1A1B6083A94}"/>
              </a:ext>
            </a:extLst>
          </p:cNvPr>
          <p:cNvSpPr>
            <a:spLocks noGrp="1"/>
          </p:cNvSpPr>
          <p:nvPr>
            <p:ph type="sldNum" sz="quarter" idx="12"/>
          </p:nvPr>
        </p:nvSpPr>
        <p:spPr/>
        <p:txBody>
          <a:bodyPr/>
          <a:lstStyle/>
          <a:p>
            <a:fld id="{9D38F5A3-2973-4008-9123-5D8932F5A3CB}" type="slidenum">
              <a:rPr lang="en-US" smtClean="0"/>
              <a:t>‹#›</a:t>
            </a:fld>
            <a:endParaRPr lang="en-US"/>
          </a:p>
        </p:txBody>
      </p:sp>
    </p:spTree>
    <p:extLst>
      <p:ext uri="{BB962C8B-B14F-4D97-AF65-F5344CB8AC3E}">
        <p14:creationId xmlns:p14="http://schemas.microsoft.com/office/powerpoint/2010/main" val="2836606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77476-DE32-414C-B6FF-37DB67FE4B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A6C72E9-5D4B-4D2A-A7CA-740FEF1176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8B49202-517C-4C38-BE92-0397128822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64D60E7-5777-42AB-8917-087AA02596C1}"/>
              </a:ext>
            </a:extLst>
          </p:cNvPr>
          <p:cNvSpPr>
            <a:spLocks noGrp="1"/>
          </p:cNvSpPr>
          <p:nvPr>
            <p:ph type="dt" sz="half" idx="10"/>
          </p:nvPr>
        </p:nvSpPr>
        <p:spPr/>
        <p:txBody>
          <a:bodyPr/>
          <a:lstStyle/>
          <a:p>
            <a:fld id="{E6E57BF9-D9A5-4DE1-B542-132721A380B3}" type="datetimeFigureOut">
              <a:rPr lang="en-US" smtClean="0"/>
              <a:t>9/12/2023</a:t>
            </a:fld>
            <a:endParaRPr lang="en-US"/>
          </a:p>
        </p:txBody>
      </p:sp>
      <p:sp>
        <p:nvSpPr>
          <p:cNvPr id="6" name="Footer Placeholder 5">
            <a:extLst>
              <a:ext uri="{FF2B5EF4-FFF2-40B4-BE49-F238E27FC236}">
                <a16:creationId xmlns:a16="http://schemas.microsoft.com/office/drawing/2014/main" id="{BF914278-F311-4BF7-91E9-B048A51B30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F36351-E904-4D90-B059-0A901F8D6D5F}"/>
              </a:ext>
            </a:extLst>
          </p:cNvPr>
          <p:cNvSpPr>
            <a:spLocks noGrp="1"/>
          </p:cNvSpPr>
          <p:nvPr>
            <p:ph type="sldNum" sz="quarter" idx="12"/>
          </p:nvPr>
        </p:nvSpPr>
        <p:spPr/>
        <p:txBody>
          <a:bodyPr/>
          <a:lstStyle/>
          <a:p>
            <a:fld id="{9D38F5A3-2973-4008-9123-5D8932F5A3CB}" type="slidenum">
              <a:rPr lang="en-US" smtClean="0"/>
              <a:t>‹#›</a:t>
            </a:fld>
            <a:endParaRPr lang="en-US"/>
          </a:p>
        </p:txBody>
      </p:sp>
    </p:spTree>
    <p:extLst>
      <p:ext uri="{BB962C8B-B14F-4D97-AF65-F5344CB8AC3E}">
        <p14:creationId xmlns:p14="http://schemas.microsoft.com/office/powerpoint/2010/main" val="2190235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02288-F138-4140-B23E-8273843863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9826D76-0DF8-4B77-9D97-7003E3B9C1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4463CAB-CEAA-45B8-ABBF-BF2F759D3F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33EEE5B-1C35-4BF8-AD91-F56FC0DC5D0A}"/>
              </a:ext>
            </a:extLst>
          </p:cNvPr>
          <p:cNvSpPr>
            <a:spLocks noGrp="1"/>
          </p:cNvSpPr>
          <p:nvPr>
            <p:ph type="dt" sz="half" idx="10"/>
          </p:nvPr>
        </p:nvSpPr>
        <p:spPr/>
        <p:txBody>
          <a:bodyPr/>
          <a:lstStyle/>
          <a:p>
            <a:fld id="{E6E57BF9-D9A5-4DE1-B542-132721A380B3}" type="datetimeFigureOut">
              <a:rPr lang="en-US" smtClean="0"/>
              <a:t>9/12/2023</a:t>
            </a:fld>
            <a:endParaRPr lang="en-US"/>
          </a:p>
        </p:txBody>
      </p:sp>
      <p:sp>
        <p:nvSpPr>
          <p:cNvPr id="6" name="Footer Placeholder 5">
            <a:extLst>
              <a:ext uri="{FF2B5EF4-FFF2-40B4-BE49-F238E27FC236}">
                <a16:creationId xmlns:a16="http://schemas.microsoft.com/office/drawing/2014/main" id="{E3A24FC6-AAC7-4A40-A813-3890B826E0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47A53A-FF42-4C31-923B-D35D1A4586BE}"/>
              </a:ext>
            </a:extLst>
          </p:cNvPr>
          <p:cNvSpPr>
            <a:spLocks noGrp="1"/>
          </p:cNvSpPr>
          <p:nvPr>
            <p:ph type="sldNum" sz="quarter" idx="12"/>
          </p:nvPr>
        </p:nvSpPr>
        <p:spPr/>
        <p:txBody>
          <a:bodyPr/>
          <a:lstStyle/>
          <a:p>
            <a:fld id="{9D38F5A3-2973-4008-9123-5D8932F5A3CB}" type="slidenum">
              <a:rPr lang="en-US" smtClean="0"/>
              <a:t>‹#›</a:t>
            </a:fld>
            <a:endParaRPr lang="en-US"/>
          </a:p>
        </p:txBody>
      </p:sp>
    </p:spTree>
    <p:extLst>
      <p:ext uri="{BB962C8B-B14F-4D97-AF65-F5344CB8AC3E}">
        <p14:creationId xmlns:p14="http://schemas.microsoft.com/office/powerpoint/2010/main" val="2791494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677F792-2640-4B66-A4F6-FE88646F7A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78C9BE9-51A1-418C-A7DE-4475C9B31C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8EB61A-40D4-4EEA-BE75-652ED23BFD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E57BF9-D9A5-4DE1-B542-132721A380B3}" type="datetimeFigureOut">
              <a:rPr lang="en-US" smtClean="0"/>
              <a:t>9/12/2023</a:t>
            </a:fld>
            <a:endParaRPr lang="en-US"/>
          </a:p>
        </p:txBody>
      </p:sp>
      <p:sp>
        <p:nvSpPr>
          <p:cNvPr id="5" name="Footer Placeholder 4">
            <a:extLst>
              <a:ext uri="{FF2B5EF4-FFF2-40B4-BE49-F238E27FC236}">
                <a16:creationId xmlns:a16="http://schemas.microsoft.com/office/drawing/2014/main" id="{905A87AE-2295-40FF-BA9D-92B427BC97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F892115-52B3-47D3-8AF6-CECB5B1D0A6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38F5A3-2973-4008-9123-5D8932F5A3CB}" type="slidenum">
              <a:rPr lang="en-US" smtClean="0"/>
              <a:t>‹#›</a:t>
            </a:fld>
            <a:endParaRPr lang="en-US"/>
          </a:p>
        </p:txBody>
      </p:sp>
    </p:spTree>
    <p:extLst>
      <p:ext uri="{BB962C8B-B14F-4D97-AF65-F5344CB8AC3E}">
        <p14:creationId xmlns:p14="http://schemas.microsoft.com/office/powerpoint/2010/main" val="14760565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chart" Target="../charts/chart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chart" Target="../charts/chart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chart" Target="../charts/chart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chart" Target="../charts/chart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chart" Target="../charts/chart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chart" Target="../charts/chart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chart" Target="../charts/chart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chart" Target="../charts/chart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chart" Target="../charts/chart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chart" Target="../charts/chart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chart" Target="../charts/chart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chart" Target="../charts/chart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A8D85-A663-420E-A5E7-CA53604AC2BE}"/>
              </a:ext>
            </a:extLst>
          </p:cNvPr>
          <p:cNvSpPr>
            <a:spLocks noGrp="1"/>
          </p:cNvSpPr>
          <p:nvPr>
            <p:ph type="ctrTitle"/>
          </p:nvPr>
        </p:nvSpPr>
        <p:spPr>
          <a:xfrm>
            <a:off x="1524000" y="1593809"/>
            <a:ext cx="9144000" cy="2387600"/>
          </a:xfrm>
        </p:spPr>
        <p:txBody>
          <a:bodyPr>
            <a:normAutofit/>
          </a:bodyPr>
          <a:lstStyle/>
          <a:p>
            <a:r>
              <a:rPr lang="en-US" dirty="0"/>
              <a:t>Participatory Governance Survey 2022-2023</a:t>
            </a:r>
          </a:p>
        </p:txBody>
      </p:sp>
      <p:sp>
        <p:nvSpPr>
          <p:cNvPr id="3" name="Subtitle 2">
            <a:extLst>
              <a:ext uri="{FF2B5EF4-FFF2-40B4-BE49-F238E27FC236}">
                <a16:creationId xmlns:a16="http://schemas.microsoft.com/office/drawing/2014/main" id="{1FAFB4CE-7771-4913-BC5C-EE2C6DC18F81}"/>
              </a:ext>
            </a:extLst>
          </p:cNvPr>
          <p:cNvSpPr>
            <a:spLocks noGrp="1"/>
          </p:cNvSpPr>
          <p:nvPr>
            <p:ph type="subTitle" idx="1"/>
          </p:nvPr>
        </p:nvSpPr>
        <p:spPr>
          <a:xfrm>
            <a:off x="1524000" y="4070391"/>
            <a:ext cx="9144000" cy="1655762"/>
          </a:xfrm>
        </p:spPr>
        <p:txBody>
          <a:bodyPr>
            <a:normAutofit lnSpcReduction="10000"/>
          </a:bodyPr>
          <a:lstStyle/>
          <a:p>
            <a:r>
              <a:rPr lang="en-US" dirty="0"/>
              <a:t>Analysis of Spring 2023 campus-wide survey results prepared by </a:t>
            </a:r>
          </a:p>
          <a:p>
            <a:r>
              <a:rPr lang="en-US" dirty="0"/>
              <a:t>Office of Planning, Research &amp; Institutional Effectiveness (PRIE)</a:t>
            </a:r>
          </a:p>
          <a:p>
            <a:endParaRPr lang="en-US" dirty="0">
              <a:highlight>
                <a:srgbClr val="FFFF00"/>
              </a:highlight>
            </a:endParaRPr>
          </a:p>
          <a:p>
            <a:r>
              <a:rPr lang="en-US" dirty="0"/>
              <a:t>September 2023</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33761" y="463471"/>
            <a:ext cx="2524477" cy="1133633"/>
          </a:xfrm>
          <a:prstGeom prst="rect">
            <a:avLst/>
          </a:prstGeom>
        </p:spPr>
      </p:pic>
    </p:spTree>
    <p:extLst>
      <p:ext uri="{BB962C8B-B14F-4D97-AF65-F5344CB8AC3E}">
        <p14:creationId xmlns:p14="http://schemas.microsoft.com/office/powerpoint/2010/main" val="24933894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FC49E-882B-45FA-93B0-5D3A8275669E}"/>
              </a:ext>
            </a:extLst>
          </p:cNvPr>
          <p:cNvSpPr>
            <a:spLocks noGrp="1"/>
          </p:cNvSpPr>
          <p:nvPr>
            <p:ph type="title"/>
          </p:nvPr>
        </p:nvSpPr>
        <p:spPr>
          <a:xfrm>
            <a:off x="2618349" y="435463"/>
            <a:ext cx="6955302" cy="605545"/>
          </a:xfrm>
        </p:spPr>
        <p:txBody>
          <a:bodyPr>
            <a:noAutofit/>
          </a:bodyPr>
          <a:lstStyle/>
          <a:p>
            <a:r>
              <a:rPr lang="en-US" sz="2400" dirty="0"/>
              <a:t>The campus community are encouraged to participate</a:t>
            </a:r>
          </a:p>
        </p:txBody>
      </p:sp>
      <p:graphicFrame>
        <p:nvGraphicFramePr>
          <p:cNvPr id="6" name="Content Placeholder 5">
            <a:extLst>
              <a:ext uri="{FF2B5EF4-FFF2-40B4-BE49-F238E27FC236}">
                <a16:creationId xmlns:a16="http://schemas.microsoft.com/office/drawing/2014/main" id="{9EF8716A-D547-45ED-8312-4C74119E4606}"/>
              </a:ext>
            </a:extLst>
          </p:cNvPr>
          <p:cNvGraphicFramePr>
            <a:graphicFrameLocks noGrp="1"/>
          </p:cNvGraphicFramePr>
          <p:nvPr>
            <p:ph idx="1"/>
            <p:extLst>
              <p:ext uri="{D42A27DB-BD31-4B8C-83A1-F6EECF244321}">
                <p14:modId xmlns:p14="http://schemas.microsoft.com/office/powerpoint/2010/main" val="651127776"/>
              </p:ext>
            </p:extLst>
          </p:nvPr>
        </p:nvGraphicFramePr>
        <p:xfrm>
          <a:off x="838200" y="586703"/>
          <a:ext cx="10515600" cy="568459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78645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FC49E-882B-45FA-93B0-5D3A8275669E}"/>
              </a:ext>
            </a:extLst>
          </p:cNvPr>
          <p:cNvSpPr>
            <a:spLocks noGrp="1"/>
          </p:cNvSpPr>
          <p:nvPr>
            <p:ph type="title"/>
          </p:nvPr>
        </p:nvSpPr>
        <p:spPr>
          <a:xfrm>
            <a:off x="3803845" y="435463"/>
            <a:ext cx="4584309" cy="605545"/>
          </a:xfrm>
        </p:spPr>
        <p:txBody>
          <a:bodyPr>
            <a:noAutofit/>
          </a:bodyPr>
          <a:lstStyle/>
          <a:p>
            <a:r>
              <a:rPr lang="en-US" sz="2400" dirty="0"/>
              <a:t>Roles and responsibilities are clear</a:t>
            </a:r>
          </a:p>
        </p:txBody>
      </p:sp>
      <p:graphicFrame>
        <p:nvGraphicFramePr>
          <p:cNvPr id="6" name="Content Placeholder 5">
            <a:extLst>
              <a:ext uri="{FF2B5EF4-FFF2-40B4-BE49-F238E27FC236}">
                <a16:creationId xmlns:a16="http://schemas.microsoft.com/office/drawing/2014/main" id="{9EF8716A-D547-45ED-8312-4C74119E4606}"/>
              </a:ext>
            </a:extLst>
          </p:cNvPr>
          <p:cNvGraphicFramePr>
            <a:graphicFrameLocks noGrp="1"/>
          </p:cNvGraphicFramePr>
          <p:nvPr>
            <p:ph idx="1"/>
            <p:extLst>
              <p:ext uri="{D42A27DB-BD31-4B8C-83A1-F6EECF244321}">
                <p14:modId xmlns:p14="http://schemas.microsoft.com/office/powerpoint/2010/main" val="3073705603"/>
              </p:ext>
            </p:extLst>
          </p:nvPr>
        </p:nvGraphicFramePr>
        <p:xfrm>
          <a:off x="838200" y="586703"/>
          <a:ext cx="10515600" cy="568459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208148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4B3CD-FF18-4804-ADAD-3E7D75027934}"/>
              </a:ext>
            </a:extLst>
          </p:cNvPr>
          <p:cNvSpPr>
            <a:spLocks noGrp="1"/>
          </p:cNvSpPr>
          <p:nvPr>
            <p:ph type="title"/>
          </p:nvPr>
        </p:nvSpPr>
        <p:spPr/>
        <p:txBody>
          <a:bodyPr/>
          <a:lstStyle/>
          <a:p>
            <a:r>
              <a:rPr lang="en-US" dirty="0"/>
              <a:t>Program Review Overall</a:t>
            </a:r>
          </a:p>
        </p:txBody>
      </p:sp>
      <p:graphicFrame>
        <p:nvGraphicFramePr>
          <p:cNvPr id="6" name="Content Placeholder 5">
            <a:extLst>
              <a:ext uri="{FF2B5EF4-FFF2-40B4-BE49-F238E27FC236}">
                <a16:creationId xmlns:a16="http://schemas.microsoft.com/office/drawing/2014/main" id="{50115FA1-5929-40A4-AC4C-87623830FB91}"/>
              </a:ext>
            </a:extLst>
          </p:cNvPr>
          <p:cNvGraphicFramePr>
            <a:graphicFrameLocks noGrp="1"/>
          </p:cNvGraphicFramePr>
          <p:nvPr>
            <p:ph idx="1"/>
            <p:extLst>
              <p:ext uri="{D42A27DB-BD31-4B8C-83A1-F6EECF244321}">
                <p14:modId xmlns:p14="http://schemas.microsoft.com/office/powerpoint/2010/main" val="3864798453"/>
              </p:ext>
            </p:extLst>
          </p:nvPr>
        </p:nvGraphicFramePr>
        <p:xfrm>
          <a:off x="838199" y="1690688"/>
          <a:ext cx="9009185"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C22B5C5E-65F5-4AE6-8FDF-93BB15546A38}"/>
              </a:ext>
            </a:extLst>
          </p:cNvPr>
          <p:cNvSpPr txBox="1"/>
          <p:nvPr/>
        </p:nvSpPr>
        <p:spPr>
          <a:xfrm>
            <a:off x="9710616" y="2619862"/>
            <a:ext cx="2184400" cy="1246495"/>
          </a:xfrm>
          <a:prstGeom prst="rect">
            <a:avLst/>
          </a:prstGeom>
          <a:noFill/>
          <a:ln>
            <a:solidFill>
              <a:schemeClr val="bg1">
                <a:lumMod val="85000"/>
              </a:schemeClr>
            </a:solidFill>
          </a:ln>
        </p:spPr>
        <p:txBody>
          <a:bodyPr wrap="square" rtlCol="0">
            <a:spAutoFit/>
          </a:bodyPr>
          <a:lstStyle/>
          <a:p>
            <a:r>
              <a:rPr lang="en-US" sz="1500" dirty="0"/>
              <a:t>5 = Strongly Agree</a:t>
            </a:r>
          </a:p>
          <a:p>
            <a:r>
              <a:rPr lang="en-US" sz="1500" dirty="0"/>
              <a:t>4 = Agree</a:t>
            </a:r>
          </a:p>
          <a:p>
            <a:r>
              <a:rPr lang="en-US" sz="1500" dirty="0"/>
              <a:t>3 = Do Not Know</a:t>
            </a:r>
          </a:p>
          <a:p>
            <a:r>
              <a:rPr lang="en-US" sz="1500" dirty="0"/>
              <a:t>2 = Disagree</a:t>
            </a:r>
          </a:p>
          <a:p>
            <a:r>
              <a:rPr lang="en-US" sz="1500" dirty="0"/>
              <a:t>1 = Strongly Disagree</a:t>
            </a:r>
          </a:p>
        </p:txBody>
      </p:sp>
    </p:spTree>
    <p:extLst>
      <p:ext uri="{BB962C8B-B14F-4D97-AF65-F5344CB8AC3E}">
        <p14:creationId xmlns:p14="http://schemas.microsoft.com/office/powerpoint/2010/main" val="41071351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4B3CD-FF18-4804-ADAD-3E7D75027934}"/>
              </a:ext>
            </a:extLst>
          </p:cNvPr>
          <p:cNvSpPr>
            <a:spLocks noGrp="1"/>
          </p:cNvSpPr>
          <p:nvPr>
            <p:ph type="title"/>
          </p:nvPr>
        </p:nvSpPr>
        <p:spPr/>
        <p:txBody>
          <a:bodyPr/>
          <a:lstStyle/>
          <a:p>
            <a:r>
              <a:rPr lang="en-US" dirty="0"/>
              <a:t>Program Review Overall</a:t>
            </a:r>
          </a:p>
        </p:txBody>
      </p:sp>
      <p:graphicFrame>
        <p:nvGraphicFramePr>
          <p:cNvPr id="6" name="Content Placeholder 5">
            <a:extLst>
              <a:ext uri="{FF2B5EF4-FFF2-40B4-BE49-F238E27FC236}">
                <a16:creationId xmlns:a16="http://schemas.microsoft.com/office/drawing/2014/main" id="{50115FA1-5929-40A4-AC4C-87623830FB91}"/>
              </a:ext>
            </a:extLst>
          </p:cNvPr>
          <p:cNvGraphicFramePr>
            <a:graphicFrameLocks noGrp="1"/>
          </p:cNvGraphicFramePr>
          <p:nvPr>
            <p:ph idx="1"/>
            <p:extLst>
              <p:ext uri="{D42A27DB-BD31-4B8C-83A1-F6EECF244321}">
                <p14:modId xmlns:p14="http://schemas.microsoft.com/office/powerpoint/2010/main" val="224975632"/>
              </p:ext>
            </p:extLst>
          </p:nvPr>
        </p:nvGraphicFramePr>
        <p:xfrm>
          <a:off x="838199" y="1825625"/>
          <a:ext cx="896841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1B0B1315-17BA-42B0-A773-D5D4202F5BC7}"/>
              </a:ext>
            </a:extLst>
          </p:cNvPr>
          <p:cNvSpPr txBox="1"/>
          <p:nvPr/>
        </p:nvSpPr>
        <p:spPr>
          <a:xfrm>
            <a:off x="9697364" y="2741837"/>
            <a:ext cx="2184400" cy="1246495"/>
          </a:xfrm>
          <a:prstGeom prst="rect">
            <a:avLst/>
          </a:prstGeom>
          <a:noFill/>
          <a:ln>
            <a:solidFill>
              <a:schemeClr val="bg1">
                <a:lumMod val="85000"/>
              </a:schemeClr>
            </a:solidFill>
          </a:ln>
        </p:spPr>
        <p:txBody>
          <a:bodyPr wrap="square" rtlCol="0">
            <a:spAutoFit/>
          </a:bodyPr>
          <a:lstStyle/>
          <a:p>
            <a:r>
              <a:rPr lang="en-US" sz="1500" dirty="0"/>
              <a:t>5 = Strongly Agree</a:t>
            </a:r>
          </a:p>
          <a:p>
            <a:r>
              <a:rPr lang="en-US" sz="1500" dirty="0"/>
              <a:t>4 = Agree</a:t>
            </a:r>
          </a:p>
          <a:p>
            <a:r>
              <a:rPr lang="en-US" sz="1500" dirty="0"/>
              <a:t>3 = Do Not Know</a:t>
            </a:r>
          </a:p>
          <a:p>
            <a:r>
              <a:rPr lang="en-US" sz="1500" dirty="0"/>
              <a:t>2 = Disagree</a:t>
            </a:r>
          </a:p>
          <a:p>
            <a:r>
              <a:rPr lang="en-US" sz="1500" dirty="0"/>
              <a:t>1 = Strongly Disagree</a:t>
            </a:r>
          </a:p>
        </p:txBody>
      </p:sp>
    </p:spTree>
    <p:extLst>
      <p:ext uri="{BB962C8B-B14F-4D97-AF65-F5344CB8AC3E}">
        <p14:creationId xmlns:p14="http://schemas.microsoft.com/office/powerpoint/2010/main" val="133205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FC49E-882B-45FA-93B0-5D3A8275669E}"/>
              </a:ext>
            </a:extLst>
          </p:cNvPr>
          <p:cNvSpPr>
            <a:spLocks noGrp="1"/>
          </p:cNvSpPr>
          <p:nvPr>
            <p:ph type="title"/>
          </p:nvPr>
        </p:nvSpPr>
        <p:spPr>
          <a:xfrm>
            <a:off x="4493162" y="421395"/>
            <a:ext cx="3205676" cy="605545"/>
          </a:xfrm>
        </p:spPr>
        <p:txBody>
          <a:bodyPr>
            <a:noAutofit/>
          </a:bodyPr>
          <a:lstStyle/>
          <a:p>
            <a:r>
              <a:rPr lang="en-US" sz="2400" dirty="0"/>
              <a:t>Program Review Overall</a:t>
            </a:r>
          </a:p>
        </p:txBody>
      </p:sp>
      <p:graphicFrame>
        <p:nvGraphicFramePr>
          <p:cNvPr id="6" name="Content Placeholder 5">
            <a:extLst>
              <a:ext uri="{FF2B5EF4-FFF2-40B4-BE49-F238E27FC236}">
                <a16:creationId xmlns:a16="http://schemas.microsoft.com/office/drawing/2014/main" id="{9EF8716A-D547-45ED-8312-4C74119E4606}"/>
              </a:ext>
            </a:extLst>
          </p:cNvPr>
          <p:cNvGraphicFramePr>
            <a:graphicFrameLocks noGrp="1"/>
          </p:cNvGraphicFramePr>
          <p:nvPr>
            <p:ph idx="1"/>
            <p:extLst>
              <p:ext uri="{D42A27DB-BD31-4B8C-83A1-F6EECF244321}">
                <p14:modId xmlns:p14="http://schemas.microsoft.com/office/powerpoint/2010/main" val="409156331"/>
              </p:ext>
            </p:extLst>
          </p:nvPr>
        </p:nvGraphicFramePr>
        <p:xfrm>
          <a:off x="838200" y="586703"/>
          <a:ext cx="10515600" cy="568459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49761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4B3CD-FF18-4804-ADAD-3E7D75027934}"/>
              </a:ext>
            </a:extLst>
          </p:cNvPr>
          <p:cNvSpPr>
            <a:spLocks noGrp="1"/>
          </p:cNvSpPr>
          <p:nvPr>
            <p:ph type="title"/>
          </p:nvPr>
        </p:nvSpPr>
        <p:spPr>
          <a:xfrm>
            <a:off x="838200" y="365125"/>
            <a:ext cx="10515600" cy="915035"/>
          </a:xfrm>
        </p:spPr>
        <p:txBody>
          <a:bodyPr>
            <a:normAutofit/>
          </a:bodyPr>
          <a:lstStyle/>
          <a:p>
            <a:r>
              <a:rPr lang="en-US" sz="4000" dirty="0"/>
              <a:t>Program Review Detail</a:t>
            </a:r>
          </a:p>
        </p:txBody>
      </p:sp>
      <p:graphicFrame>
        <p:nvGraphicFramePr>
          <p:cNvPr id="6" name="Content Placeholder 5">
            <a:extLst>
              <a:ext uri="{FF2B5EF4-FFF2-40B4-BE49-F238E27FC236}">
                <a16:creationId xmlns:a16="http://schemas.microsoft.com/office/drawing/2014/main" id="{50115FA1-5929-40A4-AC4C-87623830FB91}"/>
              </a:ext>
            </a:extLst>
          </p:cNvPr>
          <p:cNvGraphicFramePr>
            <a:graphicFrameLocks noGrp="1"/>
          </p:cNvGraphicFramePr>
          <p:nvPr>
            <p:ph idx="1"/>
            <p:extLst>
              <p:ext uri="{D42A27DB-BD31-4B8C-83A1-F6EECF244321}">
                <p14:modId xmlns:p14="http://schemas.microsoft.com/office/powerpoint/2010/main" val="4080708228"/>
              </p:ext>
            </p:extLst>
          </p:nvPr>
        </p:nvGraphicFramePr>
        <p:xfrm>
          <a:off x="838200" y="1280160"/>
          <a:ext cx="10515600" cy="5036234"/>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C3841360-4FE7-4294-A755-E5B109E67DAF}"/>
              </a:ext>
            </a:extLst>
          </p:cNvPr>
          <p:cNvSpPr txBox="1"/>
          <p:nvPr/>
        </p:nvSpPr>
        <p:spPr>
          <a:xfrm>
            <a:off x="9602279" y="1280160"/>
            <a:ext cx="2184400" cy="1246495"/>
          </a:xfrm>
          <a:prstGeom prst="rect">
            <a:avLst/>
          </a:prstGeom>
          <a:noFill/>
          <a:ln>
            <a:solidFill>
              <a:schemeClr val="bg1">
                <a:lumMod val="85000"/>
              </a:schemeClr>
            </a:solidFill>
          </a:ln>
        </p:spPr>
        <p:txBody>
          <a:bodyPr wrap="square" rtlCol="0">
            <a:spAutoFit/>
          </a:bodyPr>
          <a:lstStyle/>
          <a:p>
            <a:r>
              <a:rPr lang="en-US" sz="1500" dirty="0"/>
              <a:t>5 = Strongly Agree</a:t>
            </a:r>
          </a:p>
          <a:p>
            <a:r>
              <a:rPr lang="en-US" sz="1500" dirty="0"/>
              <a:t>4 = Agree</a:t>
            </a:r>
          </a:p>
          <a:p>
            <a:r>
              <a:rPr lang="en-US" sz="1500" dirty="0"/>
              <a:t>3 = Do Not Know</a:t>
            </a:r>
          </a:p>
          <a:p>
            <a:r>
              <a:rPr lang="en-US" sz="1500" dirty="0"/>
              <a:t>2 = Disagree</a:t>
            </a:r>
          </a:p>
          <a:p>
            <a:r>
              <a:rPr lang="en-US" sz="1500" dirty="0"/>
              <a:t>1 = Strongly Disagree</a:t>
            </a:r>
          </a:p>
        </p:txBody>
      </p:sp>
    </p:spTree>
    <p:extLst>
      <p:ext uri="{BB962C8B-B14F-4D97-AF65-F5344CB8AC3E}">
        <p14:creationId xmlns:p14="http://schemas.microsoft.com/office/powerpoint/2010/main" val="3284200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4B3CD-FF18-4804-ADAD-3E7D75027934}"/>
              </a:ext>
            </a:extLst>
          </p:cNvPr>
          <p:cNvSpPr>
            <a:spLocks noGrp="1"/>
          </p:cNvSpPr>
          <p:nvPr>
            <p:ph type="title"/>
          </p:nvPr>
        </p:nvSpPr>
        <p:spPr>
          <a:xfrm>
            <a:off x="838200" y="365125"/>
            <a:ext cx="10515600" cy="915035"/>
          </a:xfrm>
        </p:spPr>
        <p:txBody>
          <a:bodyPr>
            <a:normAutofit/>
          </a:bodyPr>
          <a:lstStyle/>
          <a:p>
            <a:r>
              <a:rPr lang="en-US" sz="4000" dirty="0"/>
              <a:t>Program Review Detail</a:t>
            </a:r>
          </a:p>
        </p:txBody>
      </p:sp>
      <p:graphicFrame>
        <p:nvGraphicFramePr>
          <p:cNvPr id="6" name="Content Placeholder 5">
            <a:extLst>
              <a:ext uri="{FF2B5EF4-FFF2-40B4-BE49-F238E27FC236}">
                <a16:creationId xmlns:a16="http://schemas.microsoft.com/office/drawing/2014/main" id="{50115FA1-5929-40A4-AC4C-87623830FB91}"/>
              </a:ext>
            </a:extLst>
          </p:cNvPr>
          <p:cNvGraphicFramePr>
            <a:graphicFrameLocks noGrp="1"/>
          </p:cNvGraphicFramePr>
          <p:nvPr>
            <p:ph idx="1"/>
            <p:extLst>
              <p:ext uri="{D42A27DB-BD31-4B8C-83A1-F6EECF244321}">
                <p14:modId xmlns:p14="http://schemas.microsoft.com/office/powerpoint/2010/main" val="2747007375"/>
              </p:ext>
            </p:extLst>
          </p:nvPr>
        </p:nvGraphicFramePr>
        <p:xfrm>
          <a:off x="838200" y="1280160"/>
          <a:ext cx="10515600" cy="5036234"/>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C3841360-4FE7-4294-A755-E5B109E67DAF}"/>
              </a:ext>
            </a:extLst>
          </p:cNvPr>
          <p:cNvSpPr txBox="1"/>
          <p:nvPr/>
        </p:nvSpPr>
        <p:spPr>
          <a:xfrm>
            <a:off x="9602279" y="1280160"/>
            <a:ext cx="2184400" cy="1246495"/>
          </a:xfrm>
          <a:prstGeom prst="rect">
            <a:avLst/>
          </a:prstGeom>
          <a:noFill/>
          <a:ln>
            <a:solidFill>
              <a:schemeClr val="bg1">
                <a:lumMod val="85000"/>
              </a:schemeClr>
            </a:solidFill>
          </a:ln>
        </p:spPr>
        <p:txBody>
          <a:bodyPr wrap="square" rtlCol="0">
            <a:spAutoFit/>
          </a:bodyPr>
          <a:lstStyle/>
          <a:p>
            <a:r>
              <a:rPr lang="en-US" sz="1500" dirty="0"/>
              <a:t>5 = Strongly Agree</a:t>
            </a:r>
          </a:p>
          <a:p>
            <a:r>
              <a:rPr lang="en-US" sz="1500" dirty="0"/>
              <a:t>4 = Agree</a:t>
            </a:r>
          </a:p>
          <a:p>
            <a:r>
              <a:rPr lang="en-US" sz="1500" dirty="0"/>
              <a:t>3 = Do Not Know</a:t>
            </a:r>
          </a:p>
          <a:p>
            <a:r>
              <a:rPr lang="en-US" sz="1500" dirty="0"/>
              <a:t>2 = Disagree</a:t>
            </a:r>
          </a:p>
          <a:p>
            <a:r>
              <a:rPr lang="en-US" sz="1500" dirty="0"/>
              <a:t>1 = Strongly Disagree</a:t>
            </a:r>
          </a:p>
        </p:txBody>
      </p:sp>
    </p:spTree>
    <p:extLst>
      <p:ext uri="{BB962C8B-B14F-4D97-AF65-F5344CB8AC3E}">
        <p14:creationId xmlns:p14="http://schemas.microsoft.com/office/powerpoint/2010/main" val="16054932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FC49E-882B-45FA-93B0-5D3A8275669E}"/>
              </a:ext>
            </a:extLst>
          </p:cNvPr>
          <p:cNvSpPr>
            <a:spLocks noGrp="1"/>
          </p:cNvSpPr>
          <p:nvPr>
            <p:ph type="title"/>
          </p:nvPr>
        </p:nvSpPr>
        <p:spPr>
          <a:xfrm>
            <a:off x="1516966" y="463599"/>
            <a:ext cx="9158067" cy="605545"/>
          </a:xfrm>
        </p:spPr>
        <p:txBody>
          <a:bodyPr>
            <a:noAutofit/>
          </a:bodyPr>
          <a:lstStyle/>
          <a:p>
            <a:r>
              <a:rPr lang="en-US" sz="2400" dirty="0"/>
              <a:t>I understand program review's role in aligning program and college goals</a:t>
            </a:r>
          </a:p>
        </p:txBody>
      </p:sp>
      <p:graphicFrame>
        <p:nvGraphicFramePr>
          <p:cNvPr id="6" name="Content Placeholder 5">
            <a:extLst>
              <a:ext uri="{FF2B5EF4-FFF2-40B4-BE49-F238E27FC236}">
                <a16:creationId xmlns:a16="http://schemas.microsoft.com/office/drawing/2014/main" id="{9EF8716A-D547-45ED-8312-4C74119E4606}"/>
              </a:ext>
            </a:extLst>
          </p:cNvPr>
          <p:cNvGraphicFramePr>
            <a:graphicFrameLocks noGrp="1"/>
          </p:cNvGraphicFramePr>
          <p:nvPr>
            <p:ph idx="1"/>
            <p:extLst>
              <p:ext uri="{D42A27DB-BD31-4B8C-83A1-F6EECF244321}">
                <p14:modId xmlns:p14="http://schemas.microsoft.com/office/powerpoint/2010/main" val="903838685"/>
              </p:ext>
            </p:extLst>
          </p:nvPr>
        </p:nvGraphicFramePr>
        <p:xfrm>
          <a:off x="838200" y="647113"/>
          <a:ext cx="10515600" cy="56241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675309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FC49E-882B-45FA-93B0-5D3A8275669E}"/>
              </a:ext>
            </a:extLst>
          </p:cNvPr>
          <p:cNvSpPr>
            <a:spLocks noGrp="1"/>
          </p:cNvSpPr>
          <p:nvPr>
            <p:ph type="title"/>
          </p:nvPr>
        </p:nvSpPr>
        <p:spPr>
          <a:xfrm>
            <a:off x="1719775" y="449531"/>
            <a:ext cx="8752449" cy="605545"/>
          </a:xfrm>
        </p:spPr>
        <p:txBody>
          <a:bodyPr>
            <a:noAutofit/>
          </a:bodyPr>
          <a:lstStyle/>
          <a:p>
            <a:r>
              <a:rPr lang="en-US" sz="2400" dirty="0"/>
              <a:t>I engage in dialogue about program and/or course assessment results</a:t>
            </a:r>
          </a:p>
        </p:txBody>
      </p:sp>
      <p:graphicFrame>
        <p:nvGraphicFramePr>
          <p:cNvPr id="6" name="Content Placeholder 5">
            <a:extLst>
              <a:ext uri="{FF2B5EF4-FFF2-40B4-BE49-F238E27FC236}">
                <a16:creationId xmlns:a16="http://schemas.microsoft.com/office/drawing/2014/main" id="{9EF8716A-D547-45ED-8312-4C74119E4606}"/>
              </a:ext>
            </a:extLst>
          </p:cNvPr>
          <p:cNvGraphicFramePr>
            <a:graphicFrameLocks noGrp="1"/>
          </p:cNvGraphicFramePr>
          <p:nvPr>
            <p:ph idx="1"/>
            <p:extLst>
              <p:ext uri="{D42A27DB-BD31-4B8C-83A1-F6EECF244321}">
                <p14:modId xmlns:p14="http://schemas.microsoft.com/office/powerpoint/2010/main" val="2059511222"/>
              </p:ext>
            </p:extLst>
          </p:nvPr>
        </p:nvGraphicFramePr>
        <p:xfrm>
          <a:off x="838200" y="647113"/>
          <a:ext cx="10515600" cy="56241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079394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FC49E-882B-45FA-93B0-5D3A8275669E}"/>
              </a:ext>
            </a:extLst>
          </p:cNvPr>
          <p:cNvSpPr>
            <a:spLocks noGrp="1"/>
          </p:cNvSpPr>
          <p:nvPr>
            <p:ph type="title"/>
          </p:nvPr>
        </p:nvSpPr>
        <p:spPr>
          <a:xfrm>
            <a:off x="2074398" y="463598"/>
            <a:ext cx="8043203" cy="605545"/>
          </a:xfrm>
        </p:spPr>
        <p:txBody>
          <a:bodyPr>
            <a:noAutofit/>
          </a:bodyPr>
          <a:lstStyle/>
          <a:p>
            <a:r>
              <a:rPr lang="en-US" sz="2400" dirty="0"/>
              <a:t>I understand how program assessment informs decisions about curriculum, program development and/or resource allocation.</a:t>
            </a:r>
          </a:p>
        </p:txBody>
      </p:sp>
      <p:graphicFrame>
        <p:nvGraphicFramePr>
          <p:cNvPr id="6" name="Content Placeholder 5">
            <a:extLst>
              <a:ext uri="{FF2B5EF4-FFF2-40B4-BE49-F238E27FC236}">
                <a16:creationId xmlns:a16="http://schemas.microsoft.com/office/drawing/2014/main" id="{9EF8716A-D547-45ED-8312-4C74119E4606}"/>
              </a:ext>
            </a:extLst>
          </p:cNvPr>
          <p:cNvGraphicFramePr>
            <a:graphicFrameLocks noGrp="1"/>
          </p:cNvGraphicFramePr>
          <p:nvPr>
            <p:ph idx="1"/>
            <p:extLst>
              <p:ext uri="{D42A27DB-BD31-4B8C-83A1-F6EECF244321}">
                <p14:modId xmlns:p14="http://schemas.microsoft.com/office/powerpoint/2010/main" val="4194284569"/>
              </p:ext>
            </p:extLst>
          </p:nvPr>
        </p:nvGraphicFramePr>
        <p:xfrm>
          <a:off x="838200" y="647113"/>
          <a:ext cx="10515600" cy="56241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08736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214F0-12F1-42B6-AAB8-0004F7E1AC69}"/>
              </a:ext>
            </a:extLst>
          </p:cNvPr>
          <p:cNvSpPr>
            <a:spLocks noGrp="1"/>
          </p:cNvSpPr>
          <p:nvPr>
            <p:ph type="title"/>
          </p:nvPr>
        </p:nvSpPr>
        <p:spPr>
          <a:xfrm>
            <a:off x="838200" y="365125"/>
            <a:ext cx="10515600" cy="941383"/>
          </a:xfrm>
        </p:spPr>
        <p:txBody>
          <a:bodyPr>
            <a:normAutofit/>
          </a:bodyPr>
          <a:lstStyle/>
          <a:p>
            <a:r>
              <a:rPr lang="en-US" sz="4000" dirty="0"/>
              <a:t>Response rate</a:t>
            </a:r>
          </a:p>
        </p:txBody>
      </p:sp>
      <p:sp>
        <p:nvSpPr>
          <p:cNvPr id="3" name="Content Placeholder 2">
            <a:extLst>
              <a:ext uri="{FF2B5EF4-FFF2-40B4-BE49-F238E27FC236}">
                <a16:creationId xmlns:a16="http://schemas.microsoft.com/office/drawing/2014/main" id="{865EF3CD-B040-4A27-A855-DE26B1AEBBFD}"/>
              </a:ext>
            </a:extLst>
          </p:cNvPr>
          <p:cNvSpPr>
            <a:spLocks noGrp="1"/>
          </p:cNvSpPr>
          <p:nvPr>
            <p:ph idx="1"/>
          </p:nvPr>
        </p:nvSpPr>
        <p:spPr>
          <a:xfrm>
            <a:off x="5542670" y="1209822"/>
            <a:ext cx="5811129" cy="4967141"/>
          </a:xfrm>
        </p:spPr>
        <p:txBody>
          <a:bodyPr>
            <a:normAutofit fontScale="92500" lnSpcReduction="10000"/>
          </a:bodyPr>
          <a:lstStyle/>
          <a:p>
            <a:r>
              <a:rPr lang="en-US" sz="2200" dirty="0"/>
              <a:t># completed surveys up 9% from last survey</a:t>
            </a:r>
          </a:p>
          <a:p>
            <a:pPr lvl="1"/>
            <a:r>
              <a:rPr lang="en-US" sz="1800" dirty="0"/>
              <a:t>2023 = 96</a:t>
            </a:r>
          </a:p>
          <a:p>
            <a:pPr lvl="1"/>
            <a:r>
              <a:rPr lang="en-US" sz="1800" dirty="0"/>
              <a:t>2021 = 88</a:t>
            </a:r>
          </a:p>
          <a:p>
            <a:r>
              <a:rPr lang="en-US" sz="2200" dirty="0"/>
              <a:t>77% increase in Faculty responses</a:t>
            </a:r>
          </a:p>
          <a:p>
            <a:pPr lvl="1"/>
            <a:r>
              <a:rPr lang="en-US" sz="1800" dirty="0"/>
              <a:t>2023 = 53 </a:t>
            </a:r>
          </a:p>
          <a:p>
            <a:pPr lvl="1"/>
            <a:r>
              <a:rPr lang="en-US" sz="1800" dirty="0"/>
              <a:t>2021 = 30</a:t>
            </a:r>
          </a:p>
          <a:p>
            <a:r>
              <a:rPr lang="en-US" sz="2200" dirty="0"/>
              <a:t>106% increase in Classified Staff or Manager/Supervisor responses</a:t>
            </a:r>
          </a:p>
          <a:p>
            <a:pPr lvl="1"/>
            <a:r>
              <a:rPr lang="en-US" sz="1800" dirty="0"/>
              <a:t>2023 = 37</a:t>
            </a:r>
          </a:p>
          <a:p>
            <a:pPr lvl="1"/>
            <a:r>
              <a:rPr lang="en-US" sz="1800" dirty="0"/>
              <a:t>2021 = 18</a:t>
            </a:r>
          </a:p>
          <a:p>
            <a:r>
              <a:rPr lang="en-US" sz="2200" dirty="0"/>
              <a:t>Despite multiple efforts, only 2 students completed the survey, a 94% decrease</a:t>
            </a:r>
          </a:p>
          <a:p>
            <a:pPr lvl="1"/>
            <a:r>
              <a:rPr lang="en-US" sz="1800" dirty="0"/>
              <a:t>2023 = 2 </a:t>
            </a:r>
          </a:p>
          <a:p>
            <a:pPr lvl="1"/>
            <a:r>
              <a:rPr lang="en-US" sz="1800" dirty="0"/>
              <a:t>2021 = 36</a:t>
            </a:r>
          </a:p>
          <a:p>
            <a:r>
              <a:rPr lang="en-US" sz="2200" dirty="0"/>
              <a:t>Student responses are included in overall aggregate data and removed from breakout by constituency</a:t>
            </a:r>
          </a:p>
        </p:txBody>
      </p:sp>
      <p:graphicFrame>
        <p:nvGraphicFramePr>
          <p:cNvPr id="6" name="Chart 5">
            <a:extLst>
              <a:ext uri="{FF2B5EF4-FFF2-40B4-BE49-F238E27FC236}">
                <a16:creationId xmlns:a16="http://schemas.microsoft.com/office/drawing/2014/main" id="{5CF6AC06-7109-4A54-B3FD-F688A358350D}"/>
              </a:ext>
            </a:extLst>
          </p:cNvPr>
          <p:cNvGraphicFramePr/>
          <p:nvPr>
            <p:extLst/>
          </p:nvPr>
        </p:nvGraphicFramePr>
        <p:xfrm>
          <a:off x="1041204" y="1306508"/>
          <a:ext cx="4298462" cy="47737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538050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FC49E-882B-45FA-93B0-5D3A8275669E}"/>
              </a:ext>
            </a:extLst>
          </p:cNvPr>
          <p:cNvSpPr>
            <a:spLocks noGrp="1"/>
          </p:cNvSpPr>
          <p:nvPr>
            <p:ph type="title"/>
          </p:nvPr>
        </p:nvSpPr>
        <p:spPr>
          <a:xfrm>
            <a:off x="1031630" y="477666"/>
            <a:ext cx="10128739" cy="605545"/>
          </a:xfrm>
        </p:spPr>
        <p:txBody>
          <a:bodyPr>
            <a:noAutofit/>
          </a:bodyPr>
          <a:lstStyle/>
          <a:p>
            <a:r>
              <a:rPr lang="en-US" sz="2400" dirty="0"/>
              <a:t>The program review process is an effective way to evaluate programs on campus</a:t>
            </a:r>
          </a:p>
        </p:txBody>
      </p:sp>
      <p:graphicFrame>
        <p:nvGraphicFramePr>
          <p:cNvPr id="6" name="Content Placeholder 5">
            <a:extLst>
              <a:ext uri="{FF2B5EF4-FFF2-40B4-BE49-F238E27FC236}">
                <a16:creationId xmlns:a16="http://schemas.microsoft.com/office/drawing/2014/main" id="{9EF8716A-D547-45ED-8312-4C74119E4606}"/>
              </a:ext>
            </a:extLst>
          </p:cNvPr>
          <p:cNvGraphicFramePr>
            <a:graphicFrameLocks noGrp="1"/>
          </p:cNvGraphicFramePr>
          <p:nvPr>
            <p:ph idx="1"/>
            <p:extLst>
              <p:ext uri="{D42A27DB-BD31-4B8C-83A1-F6EECF244321}">
                <p14:modId xmlns:p14="http://schemas.microsoft.com/office/powerpoint/2010/main" val="2759093406"/>
              </p:ext>
            </p:extLst>
          </p:nvPr>
        </p:nvGraphicFramePr>
        <p:xfrm>
          <a:off x="838200" y="647113"/>
          <a:ext cx="10515600" cy="56241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43929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4B3CD-FF18-4804-ADAD-3E7D75027934}"/>
              </a:ext>
            </a:extLst>
          </p:cNvPr>
          <p:cNvSpPr>
            <a:spLocks noGrp="1"/>
          </p:cNvSpPr>
          <p:nvPr>
            <p:ph type="title"/>
          </p:nvPr>
        </p:nvSpPr>
        <p:spPr>
          <a:xfrm>
            <a:off x="838200" y="357278"/>
            <a:ext cx="10515600" cy="816561"/>
          </a:xfrm>
        </p:spPr>
        <p:txBody>
          <a:bodyPr>
            <a:normAutofit/>
          </a:bodyPr>
          <a:lstStyle/>
          <a:p>
            <a:r>
              <a:rPr lang="en-US" sz="4000" dirty="0"/>
              <a:t>Budget</a:t>
            </a:r>
          </a:p>
        </p:txBody>
      </p:sp>
      <p:graphicFrame>
        <p:nvGraphicFramePr>
          <p:cNvPr id="6" name="Content Placeholder 5">
            <a:extLst>
              <a:ext uri="{FF2B5EF4-FFF2-40B4-BE49-F238E27FC236}">
                <a16:creationId xmlns:a16="http://schemas.microsoft.com/office/drawing/2014/main" id="{50115FA1-5929-40A4-AC4C-87623830FB91}"/>
              </a:ext>
            </a:extLst>
          </p:cNvPr>
          <p:cNvGraphicFramePr>
            <a:graphicFrameLocks noGrp="1"/>
          </p:cNvGraphicFramePr>
          <p:nvPr>
            <p:ph idx="1"/>
            <p:extLst>
              <p:ext uri="{D42A27DB-BD31-4B8C-83A1-F6EECF244321}">
                <p14:modId xmlns:p14="http://schemas.microsoft.com/office/powerpoint/2010/main" val="2876486072"/>
              </p:ext>
            </p:extLst>
          </p:nvPr>
        </p:nvGraphicFramePr>
        <p:xfrm>
          <a:off x="838200" y="1060174"/>
          <a:ext cx="10515600" cy="52562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595128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4B3CD-FF18-4804-ADAD-3E7D75027934}"/>
              </a:ext>
            </a:extLst>
          </p:cNvPr>
          <p:cNvSpPr>
            <a:spLocks noGrp="1"/>
          </p:cNvSpPr>
          <p:nvPr>
            <p:ph type="title"/>
          </p:nvPr>
        </p:nvSpPr>
        <p:spPr>
          <a:xfrm>
            <a:off x="838200" y="357278"/>
            <a:ext cx="10515600" cy="816561"/>
          </a:xfrm>
        </p:spPr>
        <p:txBody>
          <a:bodyPr>
            <a:normAutofit/>
          </a:bodyPr>
          <a:lstStyle/>
          <a:p>
            <a:r>
              <a:rPr lang="en-US" sz="4000" dirty="0"/>
              <a:t>Budget</a:t>
            </a:r>
          </a:p>
        </p:txBody>
      </p:sp>
      <p:graphicFrame>
        <p:nvGraphicFramePr>
          <p:cNvPr id="6" name="Content Placeholder 5">
            <a:extLst>
              <a:ext uri="{FF2B5EF4-FFF2-40B4-BE49-F238E27FC236}">
                <a16:creationId xmlns:a16="http://schemas.microsoft.com/office/drawing/2014/main" id="{50115FA1-5929-40A4-AC4C-87623830FB91}"/>
              </a:ext>
            </a:extLst>
          </p:cNvPr>
          <p:cNvGraphicFramePr>
            <a:graphicFrameLocks noGrp="1"/>
          </p:cNvGraphicFramePr>
          <p:nvPr>
            <p:ph idx="1"/>
            <p:extLst>
              <p:ext uri="{D42A27DB-BD31-4B8C-83A1-F6EECF244321}">
                <p14:modId xmlns:p14="http://schemas.microsoft.com/office/powerpoint/2010/main" val="3316297936"/>
              </p:ext>
            </p:extLst>
          </p:nvPr>
        </p:nvGraphicFramePr>
        <p:xfrm>
          <a:off x="838200" y="1060174"/>
          <a:ext cx="10515600" cy="52562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040461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FC49E-882B-45FA-93B0-5D3A8275669E}"/>
              </a:ext>
            </a:extLst>
          </p:cNvPr>
          <p:cNvSpPr>
            <a:spLocks noGrp="1"/>
          </p:cNvSpPr>
          <p:nvPr>
            <p:ph type="title"/>
          </p:nvPr>
        </p:nvSpPr>
        <p:spPr>
          <a:xfrm>
            <a:off x="5022166" y="449530"/>
            <a:ext cx="2147668" cy="605545"/>
          </a:xfrm>
        </p:spPr>
        <p:txBody>
          <a:bodyPr>
            <a:noAutofit/>
          </a:bodyPr>
          <a:lstStyle/>
          <a:p>
            <a:r>
              <a:rPr lang="en-US" sz="2400" dirty="0"/>
              <a:t>Budget Overall</a:t>
            </a:r>
          </a:p>
        </p:txBody>
      </p:sp>
      <p:graphicFrame>
        <p:nvGraphicFramePr>
          <p:cNvPr id="6" name="Content Placeholder 5">
            <a:extLst>
              <a:ext uri="{FF2B5EF4-FFF2-40B4-BE49-F238E27FC236}">
                <a16:creationId xmlns:a16="http://schemas.microsoft.com/office/drawing/2014/main" id="{9EF8716A-D547-45ED-8312-4C74119E4606}"/>
              </a:ext>
            </a:extLst>
          </p:cNvPr>
          <p:cNvGraphicFramePr>
            <a:graphicFrameLocks noGrp="1"/>
          </p:cNvGraphicFramePr>
          <p:nvPr>
            <p:ph idx="1"/>
            <p:extLst>
              <p:ext uri="{D42A27DB-BD31-4B8C-83A1-F6EECF244321}">
                <p14:modId xmlns:p14="http://schemas.microsoft.com/office/powerpoint/2010/main" val="1892095776"/>
              </p:ext>
            </p:extLst>
          </p:nvPr>
        </p:nvGraphicFramePr>
        <p:xfrm>
          <a:off x="838200" y="647113"/>
          <a:ext cx="10515600" cy="56241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088446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FC49E-882B-45FA-93B0-5D3A8275669E}"/>
              </a:ext>
            </a:extLst>
          </p:cNvPr>
          <p:cNvSpPr>
            <a:spLocks noGrp="1"/>
          </p:cNvSpPr>
          <p:nvPr>
            <p:ph type="title"/>
          </p:nvPr>
        </p:nvSpPr>
        <p:spPr>
          <a:xfrm>
            <a:off x="1104900" y="412927"/>
            <a:ext cx="9982200" cy="468371"/>
          </a:xfrm>
        </p:spPr>
        <p:txBody>
          <a:bodyPr>
            <a:noAutofit/>
          </a:bodyPr>
          <a:lstStyle/>
          <a:p>
            <a:pPr algn="ctr"/>
            <a:r>
              <a:rPr lang="en-US" sz="2400" dirty="0"/>
              <a:t>I understand the College's annual resource request process and how it relates to both comprehensive program reviews and annual updates. </a:t>
            </a:r>
          </a:p>
        </p:txBody>
      </p:sp>
      <p:graphicFrame>
        <p:nvGraphicFramePr>
          <p:cNvPr id="6" name="Content Placeholder 5">
            <a:extLst>
              <a:ext uri="{FF2B5EF4-FFF2-40B4-BE49-F238E27FC236}">
                <a16:creationId xmlns:a16="http://schemas.microsoft.com/office/drawing/2014/main" id="{9EF8716A-D547-45ED-8312-4C74119E4606}"/>
              </a:ext>
            </a:extLst>
          </p:cNvPr>
          <p:cNvGraphicFramePr>
            <a:graphicFrameLocks noGrp="1"/>
          </p:cNvGraphicFramePr>
          <p:nvPr>
            <p:ph idx="1"/>
            <p:extLst>
              <p:ext uri="{D42A27DB-BD31-4B8C-83A1-F6EECF244321}">
                <p14:modId xmlns:p14="http://schemas.microsoft.com/office/powerpoint/2010/main" val="350436573"/>
              </p:ext>
            </p:extLst>
          </p:nvPr>
        </p:nvGraphicFramePr>
        <p:xfrm>
          <a:off x="838200" y="616908"/>
          <a:ext cx="10515600" cy="56241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783766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FC49E-882B-45FA-93B0-5D3A8275669E}"/>
              </a:ext>
            </a:extLst>
          </p:cNvPr>
          <p:cNvSpPr>
            <a:spLocks noGrp="1"/>
          </p:cNvSpPr>
          <p:nvPr>
            <p:ph type="title"/>
          </p:nvPr>
        </p:nvSpPr>
        <p:spPr>
          <a:xfrm>
            <a:off x="1104900" y="412927"/>
            <a:ext cx="9982200" cy="468371"/>
          </a:xfrm>
        </p:spPr>
        <p:txBody>
          <a:bodyPr>
            <a:noAutofit/>
          </a:bodyPr>
          <a:lstStyle/>
          <a:p>
            <a:pPr algn="ctr"/>
            <a:r>
              <a:rPr lang="en-US" sz="2400" dirty="0"/>
              <a:t>Cañada College employees have adequate opportunities to participate in resource prioritization and budgeting</a:t>
            </a:r>
          </a:p>
        </p:txBody>
      </p:sp>
      <p:graphicFrame>
        <p:nvGraphicFramePr>
          <p:cNvPr id="6" name="Content Placeholder 5">
            <a:extLst>
              <a:ext uri="{FF2B5EF4-FFF2-40B4-BE49-F238E27FC236}">
                <a16:creationId xmlns:a16="http://schemas.microsoft.com/office/drawing/2014/main" id="{9EF8716A-D547-45ED-8312-4C74119E4606}"/>
              </a:ext>
            </a:extLst>
          </p:cNvPr>
          <p:cNvGraphicFramePr>
            <a:graphicFrameLocks noGrp="1"/>
          </p:cNvGraphicFramePr>
          <p:nvPr>
            <p:ph idx="1"/>
            <p:extLst>
              <p:ext uri="{D42A27DB-BD31-4B8C-83A1-F6EECF244321}">
                <p14:modId xmlns:p14="http://schemas.microsoft.com/office/powerpoint/2010/main" val="2125736549"/>
              </p:ext>
            </p:extLst>
          </p:nvPr>
        </p:nvGraphicFramePr>
        <p:xfrm>
          <a:off x="838200" y="616908"/>
          <a:ext cx="10515600" cy="56241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066205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4B3CD-FF18-4804-ADAD-3E7D75027934}"/>
              </a:ext>
            </a:extLst>
          </p:cNvPr>
          <p:cNvSpPr>
            <a:spLocks noGrp="1"/>
          </p:cNvSpPr>
          <p:nvPr>
            <p:ph type="title"/>
          </p:nvPr>
        </p:nvSpPr>
        <p:spPr>
          <a:xfrm>
            <a:off x="838200" y="151853"/>
            <a:ext cx="10515600" cy="1325563"/>
          </a:xfrm>
        </p:spPr>
        <p:txBody>
          <a:bodyPr>
            <a:normAutofit/>
          </a:bodyPr>
          <a:lstStyle/>
          <a:p>
            <a:r>
              <a:rPr lang="en-US" sz="4000" dirty="0"/>
              <a:t>College Goals</a:t>
            </a:r>
          </a:p>
        </p:txBody>
      </p:sp>
      <p:graphicFrame>
        <p:nvGraphicFramePr>
          <p:cNvPr id="6" name="Content Placeholder 5">
            <a:extLst>
              <a:ext uri="{FF2B5EF4-FFF2-40B4-BE49-F238E27FC236}">
                <a16:creationId xmlns:a16="http://schemas.microsoft.com/office/drawing/2014/main" id="{50115FA1-5929-40A4-AC4C-87623830FB91}"/>
              </a:ext>
            </a:extLst>
          </p:cNvPr>
          <p:cNvGraphicFramePr>
            <a:graphicFrameLocks noGrp="1"/>
          </p:cNvGraphicFramePr>
          <p:nvPr>
            <p:ph idx="1"/>
            <p:extLst>
              <p:ext uri="{D42A27DB-BD31-4B8C-83A1-F6EECF244321}">
                <p14:modId xmlns:p14="http://schemas.microsoft.com/office/powerpoint/2010/main" val="663207852"/>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4" name="Title 1">
            <a:extLst>
              <a:ext uri="{FF2B5EF4-FFF2-40B4-BE49-F238E27FC236}">
                <a16:creationId xmlns:a16="http://schemas.microsoft.com/office/drawing/2014/main" id="{2F90035C-552E-4F95-8EBB-4DD8D6051B06}"/>
              </a:ext>
            </a:extLst>
          </p:cNvPr>
          <p:cNvSpPr txBox="1">
            <a:spLocks/>
          </p:cNvSpPr>
          <p:nvPr/>
        </p:nvSpPr>
        <p:spPr>
          <a:xfrm>
            <a:off x="1210917" y="1222317"/>
            <a:ext cx="9982200" cy="46837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000" dirty="0"/>
              <a:t>I am aware of Cañada’s goals for the College</a:t>
            </a:r>
          </a:p>
        </p:txBody>
      </p:sp>
    </p:spTree>
    <p:extLst>
      <p:ext uri="{BB962C8B-B14F-4D97-AF65-F5344CB8AC3E}">
        <p14:creationId xmlns:p14="http://schemas.microsoft.com/office/powerpoint/2010/main" val="41795913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50115FA1-5929-40A4-AC4C-87623830FB91}"/>
              </a:ext>
            </a:extLst>
          </p:cNvPr>
          <p:cNvGraphicFramePr>
            <a:graphicFrameLocks noGrp="1"/>
          </p:cNvGraphicFramePr>
          <p:nvPr>
            <p:ph idx="1"/>
            <p:extLst>
              <p:ext uri="{D42A27DB-BD31-4B8C-83A1-F6EECF244321}">
                <p14:modId xmlns:p14="http://schemas.microsoft.com/office/powerpoint/2010/main" val="4163794837"/>
              </p:ext>
            </p:extLst>
          </p:nvPr>
        </p:nvGraphicFramePr>
        <p:xfrm>
          <a:off x="838200" y="1505243"/>
          <a:ext cx="10515600" cy="4671720"/>
        </p:xfrm>
        <a:graphic>
          <a:graphicData uri="http://schemas.openxmlformats.org/drawingml/2006/chart">
            <c:chart xmlns:c="http://schemas.openxmlformats.org/drawingml/2006/chart" xmlns:r="http://schemas.openxmlformats.org/officeDocument/2006/relationships" r:id="rId2"/>
          </a:graphicData>
        </a:graphic>
      </p:graphicFrame>
      <p:sp>
        <p:nvSpPr>
          <p:cNvPr id="4" name="Title 1">
            <a:extLst>
              <a:ext uri="{FF2B5EF4-FFF2-40B4-BE49-F238E27FC236}">
                <a16:creationId xmlns:a16="http://schemas.microsoft.com/office/drawing/2014/main" id="{2F90035C-552E-4F95-8EBB-4DD8D6051B06}"/>
              </a:ext>
            </a:extLst>
          </p:cNvPr>
          <p:cNvSpPr txBox="1">
            <a:spLocks/>
          </p:cNvSpPr>
          <p:nvPr/>
        </p:nvSpPr>
        <p:spPr>
          <a:xfrm>
            <a:off x="1210917" y="718734"/>
            <a:ext cx="9982200" cy="46837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dirty="0"/>
              <a:t>I am aware of Cañada’s goals for the College</a:t>
            </a:r>
          </a:p>
        </p:txBody>
      </p:sp>
    </p:spTree>
    <p:extLst>
      <p:ext uri="{BB962C8B-B14F-4D97-AF65-F5344CB8AC3E}">
        <p14:creationId xmlns:p14="http://schemas.microsoft.com/office/powerpoint/2010/main" val="41446715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4B3CD-FF18-4804-ADAD-3E7D75027934}"/>
              </a:ext>
            </a:extLst>
          </p:cNvPr>
          <p:cNvSpPr>
            <a:spLocks noGrp="1"/>
          </p:cNvSpPr>
          <p:nvPr>
            <p:ph type="title"/>
          </p:nvPr>
        </p:nvSpPr>
        <p:spPr>
          <a:xfrm>
            <a:off x="838200" y="365125"/>
            <a:ext cx="10515600" cy="844697"/>
          </a:xfrm>
        </p:spPr>
        <p:txBody>
          <a:bodyPr>
            <a:normAutofit/>
          </a:bodyPr>
          <a:lstStyle/>
          <a:p>
            <a:r>
              <a:rPr lang="en-US" sz="4000" dirty="0"/>
              <a:t>Planning</a:t>
            </a:r>
          </a:p>
        </p:txBody>
      </p:sp>
      <p:graphicFrame>
        <p:nvGraphicFramePr>
          <p:cNvPr id="6" name="Content Placeholder 5">
            <a:extLst>
              <a:ext uri="{FF2B5EF4-FFF2-40B4-BE49-F238E27FC236}">
                <a16:creationId xmlns:a16="http://schemas.microsoft.com/office/drawing/2014/main" id="{50115FA1-5929-40A4-AC4C-87623830FB91}"/>
              </a:ext>
            </a:extLst>
          </p:cNvPr>
          <p:cNvGraphicFramePr>
            <a:graphicFrameLocks noGrp="1"/>
          </p:cNvGraphicFramePr>
          <p:nvPr>
            <p:ph idx="1"/>
            <p:extLst>
              <p:ext uri="{D42A27DB-BD31-4B8C-83A1-F6EECF244321}">
                <p14:modId xmlns:p14="http://schemas.microsoft.com/office/powerpoint/2010/main" val="3301269264"/>
              </p:ext>
            </p:extLst>
          </p:nvPr>
        </p:nvGraphicFramePr>
        <p:xfrm>
          <a:off x="702366" y="1209822"/>
          <a:ext cx="10349948" cy="5106572"/>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23F44871-F51C-4005-BBE4-8D450EE13AC1}"/>
              </a:ext>
            </a:extLst>
          </p:cNvPr>
          <p:cNvSpPr txBox="1"/>
          <p:nvPr/>
        </p:nvSpPr>
        <p:spPr>
          <a:xfrm>
            <a:off x="9721655" y="950447"/>
            <a:ext cx="2157735" cy="1246495"/>
          </a:xfrm>
          <a:prstGeom prst="rect">
            <a:avLst/>
          </a:prstGeom>
          <a:noFill/>
          <a:ln>
            <a:solidFill>
              <a:schemeClr val="bg1">
                <a:lumMod val="85000"/>
              </a:schemeClr>
            </a:solid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500" dirty="0"/>
              <a:t>5 = Strongly Agree</a:t>
            </a:r>
          </a:p>
          <a:p>
            <a:r>
              <a:rPr lang="en-US" sz="1500" dirty="0"/>
              <a:t>4 = Agree</a:t>
            </a:r>
          </a:p>
          <a:p>
            <a:r>
              <a:rPr lang="en-US" sz="1500" dirty="0"/>
              <a:t>3 = Do Not Know</a:t>
            </a:r>
          </a:p>
          <a:p>
            <a:r>
              <a:rPr lang="en-US" sz="1500" dirty="0"/>
              <a:t>2 = Disagree</a:t>
            </a:r>
          </a:p>
          <a:p>
            <a:r>
              <a:rPr lang="en-US" sz="1500" dirty="0"/>
              <a:t>1 = Strongly Disagree</a:t>
            </a:r>
          </a:p>
        </p:txBody>
      </p:sp>
    </p:spTree>
    <p:extLst>
      <p:ext uri="{BB962C8B-B14F-4D97-AF65-F5344CB8AC3E}">
        <p14:creationId xmlns:p14="http://schemas.microsoft.com/office/powerpoint/2010/main" val="8716470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4B3CD-FF18-4804-ADAD-3E7D75027934}"/>
              </a:ext>
            </a:extLst>
          </p:cNvPr>
          <p:cNvSpPr>
            <a:spLocks noGrp="1"/>
          </p:cNvSpPr>
          <p:nvPr>
            <p:ph type="title"/>
          </p:nvPr>
        </p:nvSpPr>
        <p:spPr>
          <a:xfrm>
            <a:off x="838200" y="365125"/>
            <a:ext cx="10515600" cy="844697"/>
          </a:xfrm>
        </p:spPr>
        <p:txBody>
          <a:bodyPr>
            <a:normAutofit/>
          </a:bodyPr>
          <a:lstStyle/>
          <a:p>
            <a:r>
              <a:rPr lang="en-US" sz="4000" dirty="0"/>
              <a:t>Planning</a:t>
            </a:r>
          </a:p>
        </p:txBody>
      </p:sp>
      <p:graphicFrame>
        <p:nvGraphicFramePr>
          <p:cNvPr id="6" name="Content Placeholder 5">
            <a:extLst>
              <a:ext uri="{FF2B5EF4-FFF2-40B4-BE49-F238E27FC236}">
                <a16:creationId xmlns:a16="http://schemas.microsoft.com/office/drawing/2014/main" id="{50115FA1-5929-40A4-AC4C-87623830FB91}"/>
              </a:ext>
            </a:extLst>
          </p:cNvPr>
          <p:cNvGraphicFramePr>
            <a:graphicFrameLocks noGrp="1"/>
          </p:cNvGraphicFramePr>
          <p:nvPr>
            <p:ph idx="1"/>
            <p:extLst>
              <p:ext uri="{D42A27DB-BD31-4B8C-83A1-F6EECF244321}">
                <p14:modId xmlns:p14="http://schemas.microsoft.com/office/powerpoint/2010/main" val="3265738342"/>
              </p:ext>
            </p:extLst>
          </p:nvPr>
        </p:nvGraphicFramePr>
        <p:xfrm>
          <a:off x="702366" y="1209822"/>
          <a:ext cx="10349948" cy="5106572"/>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23F44871-F51C-4005-BBE4-8D450EE13AC1}"/>
              </a:ext>
            </a:extLst>
          </p:cNvPr>
          <p:cNvSpPr txBox="1"/>
          <p:nvPr/>
        </p:nvSpPr>
        <p:spPr>
          <a:xfrm>
            <a:off x="9721655" y="950447"/>
            <a:ext cx="2157735" cy="1246495"/>
          </a:xfrm>
          <a:prstGeom prst="rect">
            <a:avLst/>
          </a:prstGeom>
          <a:noFill/>
          <a:ln>
            <a:solidFill>
              <a:schemeClr val="bg1">
                <a:lumMod val="85000"/>
              </a:schemeClr>
            </a:solid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500" dirty="0"/>
              <a:t>5 = Strongly Agree</a:t>
            </a:r>
          </a:p>
          <a:p>
            <a:r>
              <a:rPr lang="en-US" sz="1500" dirty="0"/>
              <a:t>4 = Agree</a:t>
            </a:r>
          </a:p>
          <a:p>
            <a:r>
              <a:rPr lang="en-US" sz="1500" dirty="0"/>
              <a:t>3 = Do Not Know</a:t>
            </a:r>
          </a:p>
          <a:p>
            <a:r>
              <a:rPr lang="en-US" sz="1500" dirty="0"/>
              <a:t>2 = Disagree</a:t>
            </a:r>
          </a:p>
          <a:p>
            <a:r>
              <a:rPr lang="en-US" sz="1500" dirty="0"/>
              <a:t>1 = Strongly Disagree</a:t>
            </a:r>
          </a:p>
        </p:txBody>
      </p:sp>
    </p:spTree>
    <p:extLst>
      <p:ext uri="{BB962C8B-B14F-4D97-AF65-F5344CB8AC3E}">
        <p14:creationId xmlns:p14="http://schemas.microsoft.com/office/powerpoint/2010/main" val="2582557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666CB-8749-4B9A-92E8-429468D95484}"/>
              </a:ext>
            </a:extLst>
          </p:cNvPr>
          <p:cNvSpPr>
            <a:spLocks noGrp="1"/>
          </p:cNvSpPr>
          <p:nvPr>
            <p:ph type="title"/>
          </p:nvPr>
        </p:nvSpPr>
        <p:spPr/>
        <p:txBody>
          <a:bodyPr>
            <a:normAutofit/>
          </a:bodyPr>
          <a:lstStyle/>
          <a:p>
            <a:r>
              <a:rPr lang="en-US" sz="4000" dirty="0"/>
              <a:t>Respondent Constituency (n=96)</a:t>
            </a:r>
          </a:p>
        </p:txBody>
      </p:sp>
      <p:graphicFrame>
        <p:nvGraphicFramePr>
          <p:cNvPr id="6" name="Content Placeholder 5">
            <a:extLst>
              <a:ext uri="{FF2B5EF4-FFF2-40B4-BE49-F238E27FC236}">
                <a16:creationId xmlns:a16="http://schemas.microsoft.com/office/drawing/2014/main" id="{C987386D-B422-44F4-8F73-C9CB6FD00AEC}"/>
              </a:ext>
            </a:extLst>
          </p:cNvPr>
          <p:cNvGraphicFramePr>
            <a:graphicFrameLocks noGrp="1"/>
          </p:cNvGraphicFramePr>
          <p:nvPr>
            <p:ph idx="1"/>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470457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FC49E-882B-45FA-93B0-5D3A8275669E}"/>
              </a:ext>
            </a:extLst>
          </p:cNvPr>
          <p:cNvSpPr>
            <a:spLocks noGrp="1"/>
          </p:cNvSpPr>
          <p:nvPr>
            <p:ph type="title"/>
          </p:nvPr>
        </p:nvSpPr>
        <p:spPr>
          <a:xfrm>
            <a:off x="4963550" y="449530"/>
            <a:ext cx="2264899" cy="605545"/>
          </a:xfrm>
        </p:spPr>
        <p:txBody>
          <a:bodyPr>
            <a:noAutofit/>
          </a:bodyPr>
          <a:lstStyle/>
          <a:p>
            <a:r>
              <a:rPr lang="en-US" sz="2400" dirty="0"/>
              <a:t>Planning Overall</a:t>
            </a:r>
          </a:p>
        </p:txBody>
      </p:sp>
      <p:graphicFrame>
        <p:nvGraphicFramePr>
          <p:cNvPr id="6" name="Content Placeholder 5">
            <a:extLst>
              <a:ext uri="{FF2B5EF4-FFF2-40B4-BE49-F238E27FC236}">
                <a16:creationId xmlns:a16="http://schemas.microsoft.com/office/drawing/2014/main" id="{9EF8716A-D547-45ED-8312-4C74119E4606}"/>
              </a:ext>
            </a:extLst>
          </p:cNvPr>
          <p:cNvGraphicFramePr>
            <a:graphicFrameLocks noGrp="1"/>
          </p:cNvGraphicFramePr>
          <p:nvPr>
            <p:ph idx="1"/>
            <p:extLst>
              <p:ext uri="{D42A27DB-BD31-4B8C-83A1-F6EECF244321}">
                <p14:modId xmlns:p14="http://schemas.microsoft.com/office/powerpoint/2010/main" val="3343927611"/>
              </p:ext>
            </p:extLst>
          </p:nvPr>
        </p:nvGraphicFramePr>
        <p:xfrm>
          <a:off x="838200" y="647113"/>
          <a:ext cx="10515600" cy="56241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872424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FC49E-882B-45FA-93B0-5D3A8275669E}"/>
              </a:ext>
            </a:extLst>
          </p:cNvPr>
          <p:cNvSpPr>
            <a:spLocks noGrp="1"/>
          </p:cNvSpPr>
          <p:nvPr>
            <p:ph type="title"/>
          </p:nvPr>
        </p:nvSpPr>
        <p:spPr>
          <a:xfrm>
            <a:off x="1104900" y="412927"/>
            <a:ext cx="9982200" cy="468371"/>
          </a:xfrm>
        </p:spPr>
        <p:txBody>
          <a:bodyPr>
            <a:noAutofit/>
          </a:bodyPr>
          <a:lstStyle/>
          <a:p>
            <a:pPr algn="ctr"/>
            <a:r>
              <a:rPr lang="en-US" sz="2400" dirty="0"/>
              <a:t>The College works collaboratively towards the achievement of college goals</a:t>
            </a:r>
          </a:p>
        </p:txBody>
      </p:sp>
      <p:graphicFrame>
        <p:nvGraphicFramePr>
          <p:cNvPr id="6" name="Content Placeholder 5">
            <a:extLst>
              <a:ext uri="{FF2B5EF4-FFF2-40B4-BE49-F238E27FC236}">
                <a16:creationId xmlns:a16="http://schemas.microsoft.com/office/drawing/2014/main" id="{9EF8716A-D547-45ED-8312-4C74119E4606}"/>
              </a:ext>
            </a:extLst>
          </p:cNvPr>
          <p:cNvGraphicFramePr>
            <a:graphicFrameLocks noGrp="1"/>
          </p:cNvGraphicFramePr>
          <p:nvPr>
            <p:ph idx="1"/>
            <p:extLst>
              <p:ext uri="{D42A27DB-BD31-4B8C-83A1-F6EECF244321}">
                <p14:modId xmlns:p14="http://schemas.microsoft.com/office/powerpoint/2010/main" val="852334657"/>
              </p:ext>
            </p:extLst>
          </p:nvPr>
        </p:nvGraphicFramePr>
        <p:xfrm>
          <a:off x="838200" y="616908"/>
          <a:ext cx="10515600" cy="56241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390265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FC49E-882B-45FA-93B0-5D3A8275669E}"/>
              </a:ext>
            </a:extLst>
          </p:cNvPr>
          <p:cNvSpPr>
            <a:spLocks noGrp="1"/>
          </p:cNvSpPr>
          <p:nvPr>
            <p:ph type="title"/>
          </p:nvPr>
        </p:nvSpPr>
        <p:spPr>
          <a:xfrm>
            <a:off x="1104900" y="412927"/>
            <a:ext cx="9982200" cy="468371"/>
          </a:xfrm>
        </p:spPr>
        <p:txBody>
          <a:bodyPr>
            <a:noAutofit/>
          </a:bodyPr>
          <a:lstStyle/>
          <a:p>
            <a:pPr algn="ctr"/>
            <a:r>
              <a:rPr lang="en-US" sz="2400" dirty="0"/>
              <a:t>I am satisfied with the amount of opportunity I have to participate in college wide planning</a:t>
            </a:r>
          </a:p>
        </p:txBody>
      </p:sp>
      <p:graphicFrame>
        <p:nvGraphicFramePr>
          <p:cNvPr id="6" name="Content Placeholder 5">
            <a:extLst>
              <a:ext uri="{FF2B5EF4-FFF2-40B4-BE49-F238E27FC236}">
                <a16:creationId xmlns:a16="http://schemas.microsoft.com/office/drawing/2014/main" id="{9EF8716A-D547-45ED-8312-4C74119E4606}"/>
              </a:ext>
            </a:extLst>
          </p:cNvPr>
          <p:cNvGraphicFramePr>
            <a:graphicFrameLocks noGrp="1"/>
          </p:cNvGraphicFramePr>
          <p:nvPr>
            <p:ph idx="1"/>
            <p:extLst>
              <p:ext uri="{D42A27DB-BD31-4B8C-83A1-F6EECF244321}">
                <p14:modId xmlns:p14="http://schemas.microsoft.com/office/powerpoint/2010/main" val="1273958362"/>
              </p:ext>
            </p:extLst>
          </p:nvPr>
        </p:nvGraphicFramePr>
        <p:xfrm>
          <a:off x="838200" y="616908"/>
          <a:ext cx="10515600" cy="56241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480469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4B3CD-FF18-4804-ADAD-3E7D75027934}"/>
              </a:ext>
            </a:extLst>
          </p:cNvPr>
          <p:cNvSpPr>
            <a:spLocks noGrp="1"/>
          </p:cNvSpPr>
          <p:nvPr>
            <p:ph type="title"/>
          </p:nvPr>
        </p:nvSpPr>
        <p:spPr>
          <a:xfrm>
            <a:off x="838200" y="310877"/>
            <a:ext cx="10515600" cy="1325563"/>
          </a:xfrm>
        </p:spPr>
        <p:txBody>
          <a:bodyPr/>
          <a:lstStyle/>
          <a:p>
            <a:r>
              <a:rPr lang="en-US" dirty="0"/>
              <a:t>Overall District Procedures</a:t>
            </a:r>
          </a:p>
        </p:txBody>
      </p:sp>
      <p:graphicFrame>
        <p:nvGraphicFramePr>
          <p:cNvPr id="6" name="Content Placeholder 5">
            <a:extLst>
              <a:ext uri="{FF2B5EF4-FFF2-40B4-BE49-F238E27FC236}">
                <a16:creationId xmlns:a16="http://schemas.microsoft.com/office/drawing/2014/main" id="{50115FA1-5929-40A4-AC4C-87623830FB91}"/>
              </a:ext>
            </a:extLst>
          </p:cNvPr>
          <p:cNvGraphicFramePr>
            <a:graphicFrameLocks noGrp="1"/>
          </p:cNvGraphicFramePr>
          <p:nvPr>
            <p:ph idx="1"/>
            <p:extLst>
              <p:ext uri="{D42A27DB-BD31-4B8C-83A1-F6EECF244321}">
                <p14:modId xmlns:p14="http://schemas.microsoft.com/office/powerpoint/2010/main" val="2058778308"/>
              </p:ext>
            </p:extLst>
          </p:nvPr>
        </p:nvGraphicFramePr>
        <p:xfrm>
          <a:off x="838200" y="1825625"/>
          <a:ext cx="8924777"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32CC0C49-F56C-45BE-A0B0-B383DEC20AF8}"/>
              </a:ext>
            </a:extLst>
          </p:cNvPr>
          <p:cNvSpPr txBox="1"/>
          <p:nvPr/>
        </p:nvSpPr>
        <p:spPr>
          <a:xfrm>
            <a:off x="9762977" y="2652808"/>
            <a:ext cx="2184400" cy="1246495"/>
          </a:xfrm>
          <a:prstGeom prst="rect">
            <a:avLst/>
          </a:prstGeom>
          <a:noFill/>
          <a:ln>
            <a:solidFill>
              <a:schemeClr val="bg1">
                <a:lumMod val="85000"/>
              </a:schemeClr>
            </a:solidFill>
          </a:ln>
        </p:spPr>
        <p:txBody>
          <a:bodyPr wrap="square" rtlCol="0">
            <a:spAutoFit/>
          </a:bodyPr>
          <a:lstStyle/>
          <a:p>
            <a:r>
              <a:rPr lang="en-US" sz="1500" dirty="0"/>
              <a:t>5 = Strongly Agree</a:t>
            </a:r>
          </a:p>
          <a:p>
            <a:r>
              <a:rPr lang="en-US" sz="1500" dirty="0"/>
              <a:t>4 = Agree</a:t>
            </a:r>
          </a:p>
          <a:p>
            <a:r>
              <a:rPr lang="en-US" sz="1500" dirty="0"/>
              <a:t>3 = Do Not Know</a:t>
            </a:r>
          </a:p>
          <a:p>
            <a:r>
              <a:rPr lang="en-US" sz="1500" dirty="0"/>
              <a:t>2 = Disagree</a:t>
            </a:r>
          </a:p>
          <a:p>
            <a:r>
              <a:rPr lang="en-US" sz="1500" dirty="0"/>
              <a:t>1 = Strongly Disagree</a:t>
            </a:r>
          </a:p>
        </p:txBody>
      </p:sp>
    </p:spTree>
    <p:extLst>
      <p:ext uri="{BB962C8B-B14F-4D97-AF65-F5344CB8AC3E}">
        <p14:creationId xmlns:p14="http://schemas.microsoft.com/office/powerpoint/2010/main" val="5586629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4B3CD-FF18-4804-ADAD-3E7D75027934}"/>
              </a:ext>
            </a:extLst>
          </p:cNvPr>
          <p:cNvSpPr>
            <a:spLocks noGrp="1"/>
          </p:cNvSpPr>
          <p:nvPr>
            <p:ph type="title"/>
          </p:nvPr>
        </p:nvSpPr>
        <p:spPr>
          <a:xfrm>
            <a:off x="838200" y="310877"/>
            <a:ext cx="10515600" cy="1325563"/>
          </a:xfrm>
        </p:spPr>
        <p:txBody>
          <a:bodyPr/>
          <a:lstStyle/>
          <a:p>
            <a:r>
              <a:rPr lang="en-US" dirty="0"/>
              <a:t>Overall District Procedures</a:t>
            </a:r>
          </a:p>
        </p:txBody>
      </p:sp>
      <p:graphicFrame>
        <p:nvGraphicFramePr>
          <p:cNvPr id="6" name="Content Placeholder 5">
            <a:extLst>
              <a:ext uri="{FF2B5EF4-FFF2-40B4-BE49-F238E27FC236}">
                <a16:creationId xmlns:a16="http://schemas.microsoft.com/office/drawing/2014/main" id="{50115FA1-5929-40A4-AC4C-87623830FB91}"/>
              </a:ext>
            </a:extLst>
          </p:cNvPr>
          <p:cNvGraphicFramePr>
            <a:graphicFrameLocks noGrp="1"/>
          </p:cNvGraphicFramePr>
          <p:nvPr>
            <p:ph idx="1"/>
            <p:extLst>
              <p:ext uri="{D42A27DB-BD31-4B8C-83A1-F6EECF244321}">
                <p14:modId xmlns:p14="http://schemas.microsoft.com/office/powerpoint/2010/main" val="3072128773"/>
              </p:ext>
            </p:extLst>
          </p:nvPr>
        </p:nvGraphicFramePr>
        <p:xfrm>
          <a:off x="838200" y="1825625"/>
          <a:ext cx="8924777"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32CC0C49-F56C-45BE-A0B0-B383DEC20AF8}"/>
              </a:ext>
            </a:extLst>
          </p:cNvPr>
          <p:cNvSpPr txBox="1"/>
          <p:nvPr/>
        </p:nvSpPr>
        <p:spPr>
          <a:xfrm>
            <a:off x="9762977" y="2652808"/>
            <a:ext cx="2184400" cy="1246495"/>
          </a:xfrm>
          <a:prstGeom prst="rect">
            <a:avLst/>
          </a:prstGeom>
          <a:noFill/>
          <a:ln>
            <a:solidFill>
              <a:schemeClr val="bg1">
                <a:lumMod val="85000"/>
              </a:schemeClr>
            </a:solidFill>
          </a:ln>
        </p:spPr>
        <p:txBody>
          <a:bodyPr wrap="square" rtlCol="0">
            <a:spAutoFit/>
          </a:bodyPr>
          <a:lstStyle/>
          <a:p>
            <a:r>
              <a:rPr lang="en-US" sz="1500" dirty="0"/>
              <a:t>5 = Strongly Agree</a:t>
            </a:r>
          </a:p>
          <a:p>
            <a:r>
              <a:rPr lang="en-US" sz="1500" dirty="0"/>
              <a:t>4 = Agree</a:t>
            </a:r>
          </a:p>
          <a:p>
            <a:r>
              <a:rPr lang="en-US" sz="1500" dirty="0"/>
              <a:t>3 = Do Not Know</a:t>
            </a:r>
          </a:p>
          <a:p>
            <a:r>
              <a:rPr lang="en-US" sz="1500" dirty="0"/>
              <a:t>2 = Disagree</a:t>
            </a:r>
          </a:p>
          <a:p>
            <a:r>
              <a:rPr lang="en-US" sz="1500" dirty="0"/>
              <a:t>1 = Strongly Disagree</a:t>
            </a:r>
          </a:p>
        </p:txBody>
      </p:sp>
    </p:spTree>
    <p:extLst>
      <p:ext uri="{BB962C8B-B14F-4D97-AF65-F5344CB8AC3E}">
        <p14:creationId xmlns:p14="http://schemas.microsoft.com/office/powerpoint/2010/main" val="19001770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FC49E-882B-45FA-93B0-5D3A8275669E}"/>
              </a:ext>
            </a:extLst>
          </p:cNvPr>
          <p:cNvSpPr>
            <a:spLocks noGrp="1"/>
          </p:cNvSpPr>
          <p:nvPr>
            <p:ph type="title"/>
          </p:nvPr>
        </p:nvSpPr>
        <p:spPr>
          <a:xfrm>
            <a:off x="4963550" y="449530"/>
            <a:ext cx="2264899" cy="605545"/>
          </a:xfrm>
        </p:spPr>
        <p:txBody>
          <a:bodyPr>
            <a:noAutofit/>
          </a:bodyPr>
          <a:lstStyle/>
          <a:p>
            <a:r>
              <a:rPr lang="en-US" sz="2400" dirty="0"/>
              <a:t>District Overall</a:t>
            </a:r>
          </a:p>
        </p:txBody>
      </p:sp>
      <p:graphicFrame>
        <p:nvGraphicFramePr>
          <p:cNvPr id="6" name="Content Placeholder 5">
            <a:extLst>
              <a:ext uri="{FF2B5EF4-FFF2-40B4-BE49-F238E27FC236}">
                <a16:creationId xmlns:a16="http://schemas.microsoft.com/office/drawing/2014/main" id="{9EF8716A-D547-45ED-8312-4C74119E4606}"/>
              </a:ext>
            </a:extLst>
          </p:cNvPr>
          <p:cNvGraphicFramePr>
            <a:graphicFrameLocks noGrp="1"/>
          </p:cNvGraphicFramePr>
          <p:nvPr>
            <p:ph idx="1"/>
            <p:extLst>
              <p:ext uri="{D42A27DB-BD31-4B8C-83A1-F6EECF244321}">
                <p14:modId xmlns:p14="http://schemas.microsoft.com/office/powerpoint/2010/main" val="3301212886"/>
              </p:ext>
            </p:extLst>
          </p:nvPr>
        </p:nvGraphicFramePr>
        <p:xfrm>
          <a:off x="838200" y="647113"/>
          <a:ext cx="10515600" cy="56241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060164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4B3CD-FF18-4804-ADAD-3E7D75027934}"/>
              </a:ext>
            </a:extLst>
          </p:cNvPr>
          <p:cNvSpPr>
            <a:spLocks noGrp="1"/>
          </p:cNvSpPr>
          <p:nvPr>
            <p:ph type="title"/>
          </p:nvPr>
        </p:nvSpPr>
        <p:spPr>
          <a:xfrm>
            <a:off x="838200" y="365126"/>
            <a:ext cx="10515600" cy="915036"/>
          </a:xfrm>
        </p:spPr>
        <p:txBody>
          <a:bodyPr>
            <a:normAutofit/>
          </a:bodyPr>
          <a:lstStyle/>
          <a:p>
            <a:r>
              <a:rPr lang="en-US" sz="4000" dirty="0"/>
              <a:t>District Procedures</a:t>
            </a:r>
          </a:p>
        </p:txBody>
      </p:sp>
      <p:graphicFrame>
        <p:nvGraphicFramePr>
          <p:cNvPr id="6" name="Content Placeholder 5">
            <a:extLst>
              <a:ext uri="{FF2B5EF4-FFF2-40B4-BE49-F238E27FC236}">
                <a16:creationId xmlns:a16="http://schemas.microsoft.com/office/drawing/2014/main" id="{50115FA1-5929-40A4-AC4C-87623830FB91}"/>
              </a:ext>
            </a:extLst>
          </p:cNvPr>
          <p:cNvGraphicFramePr>
            <a:graphicFrameLocks noGrp="1"/>
          </p:cNvGraphicFramePr>
          <p:nvPr>
            <p:ph idx="1"/>
            <p:extLst>
              <p:ext uri="{D42A27DB-BD31-4B8C-83A1-F6EECF244321}">
                <p14:modId xmlns:p14="http://schemas.microsoft.com/office/powerpoint/2010/main" val="1879696117"/>
              </p:ext>
            </p:extLst>
          </p:nvPr>
        </p:nvGraphicFramePr>
        <p:xfrm>
          <a:off x="838200" y="1139687"/>
          <a:ext cx="10515600" cy="5176708"/>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264AD8BA-C698-4B2A-80A6-A5653436312D}"/>
              </a:ext>
            </a:extLst>
          </p:cNvPr>
          <p:cNvSpPr txBox="1"/>
          <p:nvPr/>
        </p:nvSpPr>
        <p:spPr>
          <a:xfrm>
            <a:off x="9670211" y="1619138"/>
            <a:ext cx="2184400" cy="1246495"/>
          </a:xfrm>
          <a:prstGeom prst="rect">
            <a:avLst/>
          </a:prstGeom>
          <a:noFill/>
          <a:ln>
            <a:solidFill>
              <a:schemeClr val="bg1">
                <a:lumMod val="85000"/>
              </a:schemeClr>
            </a:solidFill>
          </a:ln>
        </p:spPr>
        <p:txBody>
          <a:bodyPr wrap="square" rtlCol="0">
            <a:spAutoFit/>
          </a:bodyPr>
          <a:lstStyle/>
          <a:p>
            <a:r>
              <a:rPr lang="en-US" sz="1500" dirty="0"/>
              <a:t>5 = Strongly Agree</a:t>
            </a:r>
          </a:p>
          <a:p>
            <a:r>
              <a:rPr lang="en-US" sz="1500" dirty="0"/>
              <a:t>4 = Somewhat Agree</a:t>
            </a:r>
          </a:p>
          <a:p>
            <a:r>
              <a:rPr lang="en-US" sz="1500" dirty="0"/>
              <a:t>3 = Do Not Know</a:t>
            </a:r>
          </a:p>
          <a:p>
            <a:r>
              <a:rPr lang="en-US" sz="1500" dirty="0"/>
              <a:t>2 = Somewhat Disagree</a:t>
            </a:r>
          </a:p>
          <a:p>
            <a:r>
              <a:rPr lang="en-US" sz="1500" dirty="0"/>
              <a:t>1 = Strongly Disagree</a:t>
            </a:r>
          </a:p>
        </p:txBody>
      </p:sp>
    </p:spTree>
    <p:extLst>
      <p:ext uri="{BB962C8B-B14F-4D97-AF65-F5344CB8AC3E}">
        <p14:creationId xmlns:p14="http://schemas.microsoft.com/office/powerpoint/2010/main" val="612050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4B3CD-FF18-4804-ADAD-3E7D75027934}"/>
              </a:ext>
            </a:extLst>
          </p:cNvPr>
          <p:cNvSpPr>
            <a:spLocks noGrp="1"/>
          </p:cNvSpPr>
          <p:nvPr>
            <p:ph type="title"/>
          </p:nvPr>
        </p:nvSpPr>
        <p:spPr>
          <a:xfrm>
            <a:off x="838200" y="365126"/>
            <a:ext cx="10515600" cy="915036"/>
          </a:xfrm>
        </p:spPr>
        <p:txBody>
          <a:bodyPr>
            <a:normAutofit/>
          </a:bodyPr>
          <a:lstStyle/>
          <a:p>
            <a:r>
              <a:rPr lang="en-US" sz="4000" dirty="0"/>
              <a:t>District Procedures</a:t>
            </a:r>
          </a:p>
        </p:txBody>
      </p:sp>
      <p:graphicFrame>
        <p:nvGraphicFramePr>
          <p:cNvPr id="6" name="Content Placeholder 5">
            <a:extLst>
              <a:ext uri="{FF2B5EF4-FFF2-40B4-BE49-F238E27FC236}">
                <a16:creationId xmlns:a16="http://schemas.microsoft.com/office/drawing/2014/main" id="{50115FA1-5929-40A4-AC4C-87623830FB91}"/>
              </a:ext>
            </a:extLst>
          </p:cNvPr>
          <p:cNvGraphicFramePr>
            <a:graphicFrameLocks noGrp="1"/>
          </p:cNvGraphicFramePr>
          <p:nvPr>
            <p:ph idx="1"/>
            <p:extLst>
              <p:ext uri="{D42A27DB-BD31-4B8C-83A1-F6EECF244321}">
                <p14:modId xmlns:p14="http://schemas.microsoft.com/office/powerpoint/2010/main" val="3166200847"/>
              </p:ext>
            </p:extLst>
          </p:nvPr>
        </p:nvGraphicFramePr>
        <p:xfrm>
          <a:off x="838200" y="1139687"/>
          <a:ext cx="10515600" cy="5176708"/>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A565C3C2-47D7-4D1B-B316-C1716AF6E45D}"/>
              </a:ext>
            </a:extLst>
          </p:cNvPr>
          <p:cNvSpPr txBox="1"/>
          <p:nvPr/>
        </p:nvSpPr>
        <p:spPr>
          <a:xfrm>
            <a:off x="9762977" y="1738408"/>
            <a:ext cx="2184400" cy="1246495"/>
          </a:xfrm>
          <a:prstGeom prst="rect">
            <a:avLst/>
          </a:prstGeom>
          <a:noFill/>
          <a:ln>
            <a:solidFill>
              <a:schemeClr val="bg1">
                <a:lumMod val="85000"/>
              </a:schemeClr>
            </a:solidFill>
          </a:ln>
        </p:spPr>
        <p:txBody>
          <a:bodyPr wrap="square" rtlCol="0">
            <a:spAutoFit/>
          </a:bodyPr>
          <a:lstStyle/>
          <a:p>
            <a:r>
              <a:rPr lang="en-US" sz="1500" dirty="0"/>
              <a:t>5 = Strongly Agree</a:t>
            </a:r>
          </a:p>
          <a:p>
            <a:r>
              <a:rPr lang="en-US" sz="1500" dirty="0"/>
              <a:t>4 = Somewhat Agree</a:t>
            </a:r>
          </a:p>
          <a:p>
            <a:r>
              <a:rPr lang="en-US" sz="1500" dirty="0"/>
              <a:t>3 = Do Not Know</a:t>
            </a:r>
          </a:p>
          <a:p>
            <a:r>
              <a:rPr lang="en-US" sz="1500" dirty="0"/>
              <a:t>2 = Somewhat Disagree</a:t>
            </a:r>
          </a:p>
          <a:p>
            <a:r>
              <a:rPr lang="en-US" sz="1500" dirty="0"/>
              <a:t>1 = Strongly Disagree</a:t>
            </a:r>
          </a:p>
        </p:txBody>
      </p:sp>
    </p:spTree>
    <p:extLst>
      <p:ext uri="{BB962C8B-B14F-4D97-AF65-F5344CB8AC3E}">
        <p14:creationId xmlns:p14="http://schemas.microsoft.com/office/powerpoint/2010/main" val="10006230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FC49E-882B-45FA-93B0-5D3A8275669E}"/>
              </a:ext>
            </a:extLst>
          </p:cNvPr>
          <p:cNvSpPr>
            <a:spLocks noGrp="1"/>
          </p:cNvSpPr>
          <p:nvPr>
            <p:ph type="title"/>
          </p:nvPr>
        </p:nvSpPr>
        <p:spPr>
          <a:xfrm>
            <a:off x="1298714" y="449530"/>
            <a:ext cx="9925878" cy="605545"/>
          </a:xfrm>
        </p:spPr>
        <p:txBody>
          <a:bodyPr>
            <a:noAutofit/>
          </a:bodyPr>
          <a:lstStyle/>
          <a:p>
            <a:pPr algn="ctr"/>
            <a:r>
              <a:rPr lang="en-US" sz="2400" dirty="0"/>
              <a:t>I am aware of SMCCCD policies and procedures</a:t>
            </a:r>
          </a:p>
        </p:txBody>
      </p:sp>
      <p:graphicFrame>
        <p:nvGraphicFramePr>
          <p:cNvPr id="6" name="Content Placeholder 5">
            <a:extLst>
              <a:ext uri="{FF2B5EF4-FFF2-40B4-BE49-F238E27FC236}">
                <a16:creationId xmlns:a16="http://schemas.microsoft.com/office/drawing/2014/main" id="{9EF8716A-D547-45ED-8312-4C74119E4606}"/>
              </a:ext>
            </a:extLst>
          </p:cNvPr>
          <p:cNvGraphicFramePr>
            <a:graphicFrameLocks noGrp="1"/>
          </p:cNvGraphicFramePr>
          <p:nvPr>
            <p:ph idx="1"/>
            <p:extLst>
              <p:ext uri="{D42A27DB-BD31-4B8C-83A1-F6EECF244321}">
                <p14:modId xmlns:p14="http://schemas.microsoft.com/office/powerpoint/2010/main" val="2405590385"/>
              </p:ext>
            </p:extLst>
          </p:nvPr>
        </p:nvGraphicFramePr>
        <p:xfrm>
          <a:off x="838200" y="647113"/>
          <a:ext cx="10515600" cy="56241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53086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FC49E-882B-45FA-93B0-5D3A8275669E}"/>
              </a:ext>
            </a:extLst>
          </p:cNvPr>
          <p:cNvSpPr>
            <a:spLocks noGrp="1"/>
          </p:cNvSpPr>
          <p:nvPr>
            <p:ph type="title"/>
          </p:nvPr>
        </p:nvSpPr>
        <p:spPr>
          <a:xfrm>
            <a:off x="1298714" y="449530"/>
            <a:ext cx="9925878" cy="605545"/>
          </a:xfrm>
        </p:spPr>
        <p:txBody>
          <a:bodyPr>
            <a:noAutofit/>
          </a:bodyPr>
          <a:lstStyle/>
          <a:p>
            <a:pPr algn="ctr"/>
            <a:r>
              <a:rPr lang="en-US" sz="2400" dirty="0"/>
              <a:t>The District procedures for hiring full-time, permanent employees are clearly communicated</a:t>
            </a:r>
          </a:p>
        </p:txBody>
      </p:sp>
      <p:graphicFrame>
        <p:nvGraphicFramePr>
          <p:cNvPr id="6" name="Content Placeholder 5">
            <a:extLst>
              <a:ext uri="{FF2B5EF4-FFF2-40B4-BE49-F238E27FC236}">
                <a16:creationId xmlns:a16="http://schemas.microsoft.com/office/drawing/2014/main" id="{9EF8716A-D547-45ED-8312-4C74119E4606}"/>
              </a:ext>
            </a:extLst>
          </p:cNvPr>
          <p:cNvGraphicFramePr>
            <a:graphicFrameLocks noGrp="1"/>
          </p:cNvGraphicFramePr>
          <p:nvPr>
            <p:ph idx="1"/>
            <p:extLst>
              <p:ext uri="{D42A27DB-BD31-4B8C-83A1-F6EECF244321}">
                <p14:modId xmlns:p14="http://schemas.microsoft.com/office/powerpoint/2010/main" val="357786268"/>
              </p:ext>
            </p:extLst>
          </p:nvPr>
        </p:nvGraphicFramePr>
        <p:xfrm>
          <a:off x="838200" y="647113"/>
          <a:ext cx="10515600" cy="56241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49773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64FEA-35B4-49FD-95FB-4BEF965D8F20}"/>
              </a:ext>
            </a:extLst>
          </p:cNvPr>
          <p:cNvSpPr>
            <a:spLocks noGrp="1"/>
          </p:cNvSpPr>
          <p:nvPr>
            <p:ph type="title"/>
          </p:nvPr>
        </p:nvSpPr>
        <p:spPr/>
        <p:txBody>
          <a:bodyPr>
            <a:normAutofit/>
          </a:bodyPr>
          <a:lstStyle/>
          <a:p>
            <a:r>
              <a:rPr lang="en-US" sz="2800" dirty="0"/>
              <a:t>Did you serve on a college participatory governance Council, Senate, or Committee during the 2022-23 academic year?</a:t>
            </a:r>
          </a:p>
        </p:txBody>
      </p:sp>
      <p:graphicFrame>
        <p:nvGraphicFramePr>
          <p:cNvPr id="7" name="Content Placeholder 6">
            <a:extLst>
              <a:ext uri="{FF2B5EF4-FFF2-40B4-BE49-F238E27FC236}">
                <a16:creationId xmlns:a16="http://schemas.microsoft.com/office/drawing/2014/main" id="{D8242404-B73E-4F16-BCDE-DDA69E2709FA}"/>
              </a:ext>
            </a:extLst>
          </p:cNvPr>
          <p:cNvGraphicFramePr>
            <a:graphicFrameLocks noGrp="1"/>
          </p:cNvGraphicFramePr>
          <p:nvPr>
            <p:ph idx="1"/>
            <p:extLst>
              <p:ext uri="{D42A27DB-BD31-4B8C-83A1-F6EECF244321}">
                <p14:modId xmlns:p14="http://schemas.microsoft.com/office/powerpoint/2010/main" val="3914696470"/>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573259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FC49E-882B-45FA-93B0-5D3A8275669E}"/>
              </a:ext>
            </a:extLst>
          </p:cNvPr>
          <p:cNvSpPr>
            <a:spLocks noGrp="1"/>
          </p:cNvSpPr>
          <p:nvPr>
            <p:ph type="title"/>
          </p:nvPr>
        </p:nvSpPr>
        <p:spPr>
          <a:xfrm>
            <a:off x="1298714" y="449530"/>
            <a:ext cx="9925878" cy="605545"/>
          </a:xfrm>
        </p:spPr>
        <p:txBody>
          <a:bodyPr>
            <a:noAutofit/>
          </a:bodyPr>
          <a:lstStyle/>
          <a:p>
            <a:pPr algn="ctr"/>
            <a:r>
              <a:rPr lang="en-US" sz="2400" dirty="0"/>
              <a:t>District planning and evaluation are integrated with college planning and evaluation to improve student learning and achievement</a:t>
            </a:r>
          </a:p>
        </p:txBody>
      </p:sp>
      <p:graphicFrame>
        <p:nvGraphicFramePr>
          <p:cNvPr id="6" name="Content Placeholder 5">
            <a:extLst>
              <a:ext uri="{FF2B5EF4-FFF2-40B4-BE49-F238E27FC236}">
                <a16:creationId xmlns:a16="http://schemas.microsoft.com/office/drawing/2014/main" id="{9EF8716A-D547-45ED-8312-4C74119E4606}"/>
              </a:ext>
            </a:extLst>
          </p:cNvPr>
          <p:cNvGraphicFramePr>
            <a:graphicFrameLocks noGrp="1"/>
          </p:cNvGraphicFramePr>
          <p:nvPr>
            <p:ph idx="1"/>
            <p:extLst>
              <p:ext uri="{D42A27DB-BD31-4B8C-83A1-F6EECF244321}">
                <p14:modId xmlns:p14="http://schemas.microsoft.com/office/powerpoint/2010/main" val="1621319791"/>
              </p:ext>
            </p:extLst>
          </p:nvPr>
        </p:nvGraphicFramePr>
        <p:xfrm>
          <a:off x="838200" y="647113"/>
          <a:ext cx="10515600" cy="56241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132576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FC49E-882B-45FA-93B0-5D3A8275669E}"/>
              </a:ext>
            </a:extLst>
          </p:cNvPr>
          <p:cNvSpPr>
            <a:spLocks noGrp="1"/>
          </p:cNvSpPr>
          <p:nvPr>
            <p:ph type="title"/>
          </p:nvPr>
        </p:nvSpPr>
        <p:spPr>
          <a:xfrm>
            <a:off x="1298714" y="449530"/>
            <a:ext cx="9925878" cy="605545"/>
          </a:xfrm>
        </p:spPr>
        <p:txBody>
          <a:bodyPr>
            <a:noAutofit/>
          </a:bodyPr>
          <a:lstStyle/>
          <a:p>
            <a:pPr algn="ctr"/>
            <a:r>
              <a:rPr lang="en-US" sz="2400" dirty="0"/>
              <a:t>There are clear divisions of authority and responsibility between and among the District Office, the Board of Trustees, and Cañada College</a:t>
            </a:r>
          </a:p>
        </p:txBody>
      </p:sp>
      <p:graphicFrame>
        <p:nvGraphicFramePr>
          <p:cNvPr id="6" name="Content Placeholder 5">
            <a:extLst>
              <a:ext uri="{FF2B5EF4-FFF2-40B4-BE49-F238E27FC236}">
                <a16:creationId xmlns:a16="http://schemas.microsoft.com/office/drawing/2014/main" id="{9EF8716A-D547-45ED-8312-4C74119E4606}"/>
              </a:ext>
            </a:extLst>
          </p:cNvPr>
          <p:cNvGraphicFramePr>
            <a:graphicFrameLocks noGrp="1"/>
          </p:cNvGraphicFramePr>
          <p:nvPr>
            <p:ph idx="1"/>
            <p:extLst>
              <p:ext uri="{D42A27DB-BD31-4B8C-83A1-F6EECF244321}">
                <p14:modId xmlns:p14="http://schemas.microsoft.com/office/powerpoint/2010/main" val="2173700319"/>
              </p:ext>
            </p:extLst>
          </p:nvPr>
        </p:nvGraphicFramePr>
        <p:xfrm>
          <a:off x="838200" y="647113"/>
          <a:ext cx="10515600" cy="56241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971405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4B3CD-FF18-4804-ADAD-3E7D75027934}"/>
              </a:ext>
            </a:extLst>
          </p:cNvPr>
          <p:cNvSpPr>
            <a:spLocks noGrp="1"/>
          </p:cNvSpPr>
          <p:nvPr>
            <p:ph type="title"/>
          </p:nvPr>
        </p:nvSpPr>
        <p:spPr>
          <a:xfrm>
            <a:off x="838200" y="365125"/>
            <a:ext cx="10515600" cy="900967"/>
          </a:xfrm>
        </p:spPr>
        <p:txBody>
          <a:bodyPr>
            <a:normAutofit/>
          </a:bodyPr>
          <a:lstStyle/>
          <a:p>
            <a:r>
              <a:rPr lang="en-US" sz="4000" dirty="0"/>
              <a:t>Participatory Governance Overall</a:t>
            </a:r>
          </a:p>
        </p:txBody>
      </p:sp>
      <p:graphicFrame>
        <p:nvGraphicFramePr>
          <p:cNvPr id="6" name="Content Placeholder 5">
            <a:extLst>
              <a:ext uri="{FF2B5EF4-FFF2-40B4-BE49-F238E27FC236}">
                <a16:creationId xmlns:a16="http://schemas.microsoft.com/office/drawing/2014/main" id="{50115FA1-5929-40A4-AC4C-87623830FB91}"/>
              </a:ext>
            </a:extLst>
          </p:cNvPr>
          <p:cNvGraphicFramePr>
            <a:graphicFrameLocks noGrp="1"/>
          </p:cNvGraphicFramePr>
          <p:nvPr>
            <p:ph idx="1"/>
            <p:extLst>
              <p:ext uri="{D42A27DB-BD31-4B8C-83A1-F6EECF244321}">
                <p14:modId xmlns:p14="http://schemas.microsoft.com/office/powerpoint/2010/main" val="1288182280"/>
              </p:ext>
            </p:extLst>
          </p:nvPr>
        </p:nvGraphicFramePr>
        <p:xfrm>
          <a:off x="939409" y="1266092"/>
          <a:ext cx="10515600" cy="5114649"/>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E8EE22B6-DE9D-47B8-B45A-E9356ED8F88C}"/>
              </a:ext>
            </a:extLst>
          </p:cNvPr>
          <p:cNvSpPr txBox="1"/>
          <p:nvPr/>
        </p:nvSpPr>
        <p:spPr>
          <a:xfrm>
            <a:off x="9270609" y="1953674"/>
            <a:ext cx="2184400" cy="1246495"/>
          </a:xfrm>
          <a:prstGeom prst="rect">
            <a:avLst/>
          </a:prstGeom>
          <a:noFill/>
          <a:ln>
            <a:solidFill>
              <a:schemeClr val="bg1">
                <a:lumMod val="85000"/>
              </a:schemeClr>
            </a:solidFill>
          </a:ln>
        </p:spPr>
        <p:txBody>
          <a:bodyPr wrap="square" rtlCol="0">
            <a:spAutoFit/>
          </a:bodyPr>
          <a:lstStyle/>
          <a:p>
            <a:r>
              <a:rPr lang="en-US" sz="1500" dirty="0"/>
              <a:t>5 = Strongly Agree</a:t>
            </a:r>
          </a:p>
          <a:p>
            <a:r>
              <a:rPr lang="en-US" sz="1500" dirty="0"/>
              <a:t>4 = Agree</a:t>
            </a:r>
          </a:p>
          <a:p>
            <a:r>
              <a:rPr lang="en-US" sz="1500" dirty="0"/>
              <a:t>3 = Do Not Know</a:t>
            </a:r>
          </a:p>
          <a:p>
            <a:r>
              <a:rPr lang="en-US" sz="1500" dirty="0"/>
              <a:t>2 = Disagree</a:t>
            </a:r>
          </a:p>
          <a:p>
            <a:r>
              <a:rPr lang="en-US" sz="1500" dirty="0"/>
              <a:t>1 = Strongly Disagree</a:t>
            </a:r>
          </a:p>
        </p:txBody>
      </p:sp>
    </p:spTree>
    <p:extLst>
      <p:ext uri="{BB962C8B-B14F-4D97-AF65-F5344CB8AC3E}">
        <p14:creationId xmlns:p14="http://schemas.microsoft.com/office/powerpoint/2010/main" val="32760549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4B3CD-FF18-4804-ADAD-3E7D75027934}"/>
              </a:ext>
            </a:extLst>
          </p:cNvPr>
          <p:cNvSpPr>
            <a:spLocks noGrp="1"/>
          </p:cNvSpPr>
          <p:nvPr>
            <p:ph type="title"/>
          </p:nvPr>
        </p:nvSpPr>
        <p:spPr>
          <a:xfrm>
            <a:off x="838200" y="365125"/>
            <a:ext cx="10515600" cy="900967"/>
          </a:xfrm>
        </p:spPr>
        <p:txBody>
          <a:bodyPr>
            <a:normAutofit/>
          </a:bodyPr>
          <a:lstStyle/>
          <a:p>
            <a:r>
              <a:rPr lang="en-US" sz="4000" dirty="0"/>
              <a:t>Participatory Governance Overall</a:t>
            </a:r>
          </a:p>
        </p:txBody>
      </p:sp>
      <p:graphicFrame>
        <p:nvGraphicFramePr>
          <p:cNvPr id="6" name="Content Placeholder 5">
            <a:extLst>
              <a:ext uri="{FF2B5EF4-FFF2-40B4-BE49-F238E27FC236}">
                <a16:creationId xmlns:a16="http://schemas.microsoft.com/office/drawing/2014/main" id="{50115FA1-5929-40A4-AC4C-87623830FB91}"/>
              </a:ext>
            </a:extLst>
          </p:cNvPr>
          <p:cNvGraphicFramePr>
            <a:graphicFrameLocks noGrp="1"/>
          </p:cNvGraphicFramePr>
          <p:nvPr>
            <p:ph idx="1"/>
            <p:extLst>
              <p:ext uri="{D42A27DB-BD31-4B8C-83A1-F6EECF244321}">
                <p14:modId xmlns:p14="http://schemas.microsoft.com/office/powerpoint/2010/main" val="1932813203"/>
              </p:ext>
            </p:extLst>
          </p:nvPr>
        </p:nvGraphicFramePr>
        <p:xfrm>
          <a:off x="939409" y="1266092"/>
          <a:ext cx="10515600" cy="5114649"/>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E8EE22B6-DE9D-47B8-B45A-E9356ED8F88C}"/>
              </a:ext>
            </a:extLst>
          </p:cNvPr>
          <p:cNvSpPr txBox="1"/>
          <p:nvPr/>
        </p:nvSpPr>
        <p:spPr>
          <a:xfrm>
            <a:off x="9270609" y="1953674"/>
            <a:ext cx="2184400" cy="1246495"/>
          </a:xfrm>
          <a:prstGeom prst="rect">
            <a:avLst/>
          </a:prstGeom>
          <a:noFill/>
          <a:ln>
            <a:solidFill>
              <a:schemeClr val="bg1">
                <a:lumMod val="85000"/>
              </a:schemeClr>
            </a:solidFill>
          </a:ln>
        </p:spPr>
        <p:txBody>
          <a:bodyPr wrap="square" rtlCol="0">
            <a:spAutoFit/>
          </a:bodyPr>
          <a:lstStyle/>
          <a:p>
            <a:r>
              <a:rPr lang="en-US" sz="1500" dirty="0"/>
              <a:t>5 = Strongly Agree</a:t>
            </a:r>
          </a:p>
          <a:p>
            <a:r>
              <a:rPr lang="en-US" sz="1500" dirty="0"/>
              <a:t>4 = Agree</a:t>
            </a:r>
          </a:p>
          <a:p>
            <a:r>
              <a:rPr lang="en-US" sz="1500" dirty="0"/>
              <a:t>3 = Do Not Know</a:t>
            </a:r>
          </a:p>
          <a:p>
            <a:r>
              <a:rPr lang="en-US" sz="1500" dirty="0"/>
              <a:t>2 = Disagree</a:t>
            </a:r>
          </a:p>
          <a:p>
            <a:r>
              <a:rPr lang="en-US" sz="1500" dirty="0"/>
              <a:t>1 = Strongly Disagree</a:t>
            </a:r>
          </a:p>
        </p:txBody>
      </p:sp>
    </p:spTree>
    <p:extLst>
      <p:ext uri="{BB962C8B-B14F-4D97-AF65-F5344CB8AC3E}">
        <p14:creationId xmlns:p14="http://schemas.microsoft.com/office/powerpoint/2010/main" val="5276920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FC49E-882B-45FA-93B0-5D3A8275669E}"/>
              </a:ext>
            </a:extLst>
          </p:cNvPr>
          <p:cNvSpPr>
            <a:spLocks noGrp="1"/>
          </p:cNvSpPr>
          <p:nvPr>
            <p:ph type="title"/>
          </p:nvPr>
        </p:nvSpPr>
        <p:spPr>
          <a:xfrm>
            <a:off x="1219200" y="449530"/>
            <a:ext cx="9956800" cy="668070"/>
          </a:xfrm>
        </p:spPr>
        <p:txBody>
          <a:bodyPr>
            <a:noAutofit/>
          </a:bodyPr>
          <a:lstStyle/>
          <a:p>
            <a:pPr algn="ctr"/>
            <a:r>
              <a:rPr lang="en-US" sz="2400" dirty="0"/>
              <a:t>Participatory Governance Overall</a:t>
            </a:r>
          </a:p>
        </p:txBody>
      </p:sp>
      <p:graphicFrame>
        <p:nvGraphicFramePr>
          <p:cNvPr id="6" name="Content Placeholder 5">
            <a:extLst>
              <a:ext uri="{FF2B5EF4-FFF2-40B4-BE49-F238E27FC236}">
                <a16:creationId xmlns:a16="http://schemas.microsoft.com/office/drawing/2014/main" id="{9EF8716A-D547-45ED-8312-4C74119E4606}"/>
              </a:ext>
            </a:extLst>
          </p:cNvPr>
          <p:cNvGraphicFramePr>
            <a:graphicFrameLocks noGrp="1"/>
          </p:cNvGraphicFramePr>
          <p:nvPr>
            <p:ph idx="1"/>
            <p:extLst>
              <p:ext uri="{D42A27DB-BD31-4B8C-83A1-F6EECF244321}">
                <p14:modId xmlns:p14="http://schemas.microsoft.com/office/powerpoint/2010/main" val="3714771050"/>
              </p:ext>
            </p:extLst>
          </p:nvPr>
        </p:nvGraphicFramePr>
        <p:xfrm>
          <a:off x="838200" y="616908"/>
          <a:ext cx="10515600" cy="56241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176380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FC49E-882B-45FA-93B0-5D3A8275669E}"/>
              </a:ext>
            </a:extLst>
          </p:cNvPr>
          <p:cNvSpPr>
            <a:spLocks noGrp="1"/>
          </p:cNvSpPr>
          <p:nvPr>
            <p:ph type="title"/>
          </p:nvPr>
        </p:nvSpPr>
        <p:spPr>
          <a:xfrm>
            <a:off x="1104900" y="412927"/>
            <a:ext cx="9982200" cy="1060273"/>
          </a:xfrm>
        </p:spPr>
        <p:txBody>
          <a:bodyPr>
            <a:noAutofit/>
          </a:bodyPr>
          <a:lstStyle/>
          <a:p>
            <a:pPr algn="ctr"/>
            <a:r>
              <a:rPr lang="en-US" sz="2400" dirty="0"/>
              <a:t>Overall, I feel the voices of the four major constituent groups of the College (students, faculty, classified staff, and administrators) are balanced in Cañada's participatory governance processes</a:t>
            </a:r>
          </a:p>
        </p:txBody>
      </p:sp>
      <p:graphicFrame>
        <p:nvGraphicFramePr>
          <p:cNvPr id="6" name="Content Placeholder 5">
            <a:extLst>
              <a:ext uri="{FF2B5EF4-FFF2-40B4-BE49-F238E27FC236}">
                <a16:creationId xmlns:a16="http://schemas.microsoft.com/office/drawing/2014/main" id="{9EF8716A-D547-45ED-8312-4C74119E4606}"/>
              </a:ext>
            </a:extLst>
          </p:cNvPr>
          <p:cNvGraphicFramePr>
            <a:graphicFrameLocks noGrp="1"/>
          </p:cNvGraphicFramePr>
          <p:nvPr>
            <p:ph idx="1"/>
            <p:extLst>
              <p:ext uri="{D42A27DB-BD31-4B8C-83A1-F6EECF244321}">
                <p14:modId xmlns:p14="http://schemas.microsoft.com/office/powerpoint/2010/main" val="3695282476"/>
              </p:ext>
            </p:extLst>
          </p:nvPr>
        </p:nvGraphicFramePr>
        <p:xfrm>
          <a:off x="838200" y="1473200"/>
          <a:ext cx="10515600" cy="476789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759729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FC49E-882B-45FA-93B0-5D3A8275669E}"/>
              </a:ext>
            </a:extLst>
          </p:cNvPr>
          <p:cNvSpPr>
            <a:spLocks noGrp="1"/>
          </p:cNvSpPr>
          <p:nvPr>
            <p:ph type="title"/>
          </p:nvPr>
        </p:nvSpPr>
        <p:spPr>
          <a:xfrm>
            <a:off x="1104900" y="412927"/>
            <a:ext cx="9982200" cy="468371"/>
          </a:xfrm>
        </p:spPr>
        <p:txBody>
          <a:bodyPr>
            <a:noAutofit/>
          </a:bodyPr>
          <a:lstStyle/>
          <a:p>
            <a:pPr algn="ctr"/>
            <a:r>
              <a:rPr lang="en-US" sz="2400" dirty="0"/>
              <a:t>Overall, the participatory governance process is working well at Cañada</a:t>
            </a:r>
          </a:p>
        </p:txBody>
      </p:sp>
      <p:graphicFrame>
        <p:nvGraphicFramePr>
          <p:cNvPr id="6" name="Content Placeholder 5">
            <a:extLst>
              <a:ext uri="{FF2B5EF4-FFF2-40B4-BE49-F238E27FC236}">
                <a16:creationId xmlns:a16="http://schemas.microsoft.com/office/drawing/2014/main" id="{9EF8716A-D547-45ED-8312-4C74119E4606}"/>
              </a:ext>
            </a:extLst>
          </p:cNvPr>
          <p:cNvGraphicFramePr>
            <a:graphicFrameLocks noGrp="1"/>
          </p:cNvGraphicFramePr>
          <p:nvPr>
            <p:ph idx="1"/>
            <p:extLst>
              <p:ext uri="{D42A27DB-BD31-4B8C-83A1-F6EECF244321}">
                <p14:modId xmlns:p14="http://schemas.microsoft.com/office/powerpoint/2010/main" val="15740082"/>
              </p:ext>
            </p:extLst>
          </p:nvPr>
        </p:nvGraphicFramePr>
        <p:xfrm>
          <a:off x="838200" y="616908"/>
          <a:ext cx="10515600" cy="56241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9702709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F4ECE-5DBD-4A85-898C-845BC6C715B5}"/>
              </a:ext>
            </a:extLst>
          </p:cNvPr>
          <p:cNvSpPr>
            <a:spLocks noGrp="1"/>
          </p:cNvSpPr>
          <p:nvPr>
            <p:ph type="title"/>
          </p:nvPr>
        </p:nvSpPr>
        <p:spPr>
          <a:xfrm>
            <a:off x="838200" y="325368"/>
            <a:ext cx="10515600" cy="1325563"/>
          </a:xfrm>
        </p:spPr>
        <p:txBody>
          <a:bodyPr>
            <a:normAutofit/>
          </a:bodyPr>
          <a:lstStyle/>
          <a:p>
            <a:pPr algn="ctr"/>
            <a:r>
              <a:rPr lang="en-US" sz="2400" dirty="0"/>
              <a:t>Respondents who do not agree that the voices of all four constituent groups at the College are balanced in Ca</a:t>
            </a:r>
            <a:r>
              <a:rPr lang="en-US" sz="2400" dirty="0">
                <a:cs typeface="Calibri Light" panose="020F0302020204030204" pitchFamily="34" charset="0"/>
              </a:rPr>
              <a:t>ñada’s participatory governance processes describe where they perceive the imbalance to be</a:t>
            </a:r>
            <a:endParaRPr lang="en-US" sz="2400" dirty="0"/>
          </a:p>
        </p:txBody>
      </p:sp>
      <p:sp>
        <p:nvSpPr>
          <p:cNvPr id="3" name="Content Placeholder 2">
            <a:extLst>
              <a:ext uri="{FF2B5EF4-FFF2-40B4-BE49-F238E27FC236}">
                <a16:creationId xmlns:a16="http://schemas.microsoft.com/office/drawing/2014/main" id="{1E99DEBF-1068-4812-957A-F604EC38D1C4}"/>
              </a:ext>
            </a:extLst>
          </p:cNvPr>
          <p:cNvSpPr>
            <a:spLocks noGrp="1"/>
          </p:cNvSpPr>
          <p:nvPr>
            <p:ph idx="1"/>
          </p:nvPr>
        </p:nvSpPr>
        <p:spPr>
          <a:xfrm>
            <a:off x="838200" y="1690688"/>
            <a:ext cx="10515600" cy="4683607"/>
          </a:xfrm>
        </p:spPr>
        <p:txBody>
          <a:bodyPr>
            <a:normAutofit/>
          </a:bodyPr>
          <a:lstStyle/>
          <a:p>
            <a:pPr>
              <a:lnSpc>
                <a:spcPct val="100000"/>
              </a:lnSpc>
            </a:pPr>
            <a:r>
              <a:rPr lang="en-US" sz="2400" dirty="0"/>
              <a:t>Administration – 38% (13)</a:t>
            </a:r>
          </a:p>
          <a:p>
            <a:pPr lvl="1">
              <a:lnSpc>
                <a:spcPct val="100000"/>
              </a:lnSpc>
            </a:pPr>
            <a:r>
              <a:rPr lang="en-US" sz="2000" dirty="0"/>
              <a:t>“Administration have final word on everything”</a:t>
            </a:r>
          </a:p>
          <a:p>
            <a:pPr>
              <a:lnSpc>
                <a:spcPct val="100000"/>
              </a:lnSpc>
            </a:pPr>
            <a:r>
              <a:rPr lang="en-US" sz="2400" dirty="0"/>
              <a:t>Lack of student voice in participatory governance – 27% (9)</a:t>
            </a:r>
          </a:p>
          <a:p>
            <a:pPr lvl="1">
              <a:lnSpc>
                <a:spcPct val="100000"/>
              </a:lnSpc>
            </a:pPr>
            <a:r>
              <a:rPr lang="en-US" sz="2000" dirty="0"/>
              <a:t>Need to do more to “fully support, integrate, and elevate student voices and input” – having students representatives present isn’t enough</a:t>
            </a:r>
          </a:p>
          <a:p>
            <a:pPr>
              <a:lnSpc>
                <a:spcPct val="100000"/>
              </a:lnSpc>
            </a:pPr>
            <a:r>
              <a:rPr lang="en-US" sz="2400" dirty="0"/>
              <a:t>Classified Staff don’t have time to participate – 18% (6)</a:t>
            </a:r>
          </a:p>
          <a:p>
            <a:pPr lvl="1">
              <a:lnSpc>
                <a:spcPct val="100000"/>
              </a:lnSpc>
            </a:pPr>
            <a:r>
              <a:rPr lang="en-US" sz="2000" dirty="0"/>
              <a:t>Lack of job flexibility, high workload, little to no support and time for participatory governance</a:t>
            </a:r>
          </a:p>
          <a:p>
            <a:pPr>
              <a:lnSpc>
                <a:spcPct val="100000"/>
              </a:lnSpc>
            </a:pPr>
            <a:r>
              <a:rPr lang="en-US" sz="2400" dirty="0"/>
              <a:t>“Same people dominate the conversations” – 12% (4)</a:t>
            </a:r>
          </a:p>
          <a:p>
            <a:pPr lvl="1">
              <a:lnSpc>
                <a:spcPct val="100000"/>
              </a:lnSpc>
            </a:pPr>
            <a:r>
              <a:rPr lang="en-US" sz="2000" dirty="0"/>
              <a:t>Need “term limits” or “cap” on number of committees and hiring teams each person can participate on</a:t>
            </a:r>
          </a:p>
        </p:txBody>
      </p:sp>
    </p:spTree>
    <p:extLst>
      <p:ext uri="{BB962C8B-B14F-4D97-AF65-F5344CB8AC3E}">
        <p14:creationId xmlns:p14="http://schemas.microsoft.com/office/powerpoint/2010/main" val="2994259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64FEA-35B4-49FD-95FB-4BEF965D8F20}"/>
              </a:ext>
            </a:extLst>
          </p:cNvPr>
          <p:cNvSpPr>
            <a:spLocks noGrp="1"/>
          </p:cNvSpPr>
          <p:nvPr>
            <p:ph type="title"/>
          </p:nvPr>
        </p:nvSpPr>
        <p:spPr/>
        <p:txBody>
          <a:bodyPr>
            <a:normAutofit/>
          </a:bodyPr>
          <a:lstStyle/>
          <a:p>
            <a:r>
              <a:rPr lang="en-US" sz="2800" dirty="0"/>
              <a:t>Are you aware that Ca</a:t>
            </a:r>
            <a:r>
              <a:rPr lang="en-US" sz="2800" dirty="0">
                <a:latin typeface="Calibri Light" panose="020F0302020204030204" pitchFamily="34" charset="0"/>
                <a:cs typeface="Calibri Light" panose="020F0302020204030204" pitchFamily="34" charset="0"/>
              </a:rPr>
              <a:t>ña</a:t>
            </a:r>
            <a:r>
              <a:rPr lang="en-US" sz="2800" dirty="0"/>
              <a:t>da launched a new pilot Equity &amp; Antiracism Planning Council this spring?</a:t>
            </a:r>
          </a:p>
        </p:txBody>
      </p:sp>
      <p:graphicFrame>
        <p:nvGraphicFramePr>
          <p:cNvPr id="7" name="Content Placeholder 6">
            <a:extLst>
              <a:ext uri="{FF2B5EF4-FFF2-40B4-BE49-F238E27FC236}">
                <a16:creationId xmlns:a16="http://schemas.microsoft.com/office/drawing/2014/main" id="{D8242404-B73E-4F16-BCDE-DDA69E2709FA}"/>
              </a:ext>
            </a:extLst>
          </p:cNvPr>
          <p:cNvGraphicFramePr>
            <a:graphicFrameLocks noGrp="1"/>
          </p:cNvGraphicFramePr>
          <p:nvPr>
            <p:ph idx="1"/>
            <p:extLst>
              <p:ext uri="{D42A27DB-BD31-4B8C-83A1-F6EECF244321}">
                <p14:modId xmlns:p14="http://schemas.microsoft.com/office/powerpoint/2010/main" val="983802675"/>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1114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64FEA-35B4-49FD-95FB-4BEF965D8F20}"/>
              </a:ext>
            </a:extLst>
          </p:cNvPr>
          <p:cNvSpPr>
            <a:spLocks noGrp="1"/>
          </p:cNvSpPr>
          <p:nvPr>
            <p:ph type="title"/>
          </p:nvPr>
        </p:nvSpPr>
        <p:spPr/>
        <p:txBody>
          <a:bodyPr>
            <a:normAutofit/>
          </a:bodyPr>
          <a:lstStyle/>
          <a:p>
            <a:r>
              <a:rPr lang="en-US" sz="2400" dirty="0"/>
              <a:t>Based on your participation in the ____ this year, do you feel it is fulfilling its role and responsibilities as stated in their bylaws its academic year (2022-23)?</a:t>
            </a:r>
          </a:p>
        </p:txBody>
      </p:sp>
      <p:graphicFrame>
        <p:nvGraphicFramePr>
          <p:cNvPr id="7" name="Content Placeholder 6">
            <a:extLst>
              <a:ext uri="{FF2B5EF4-FFF2-40B4-BE49-F238E27FC236}">
                <a16:creationId xmlns:a16="http://schemas.microsoft.com/office/drawing/2014/main" id="{D8242404-B73E-4F16-BCDE-DDA69E2709FA}"/>
              </a:ext>
            </a:extLst>
          </p:cNvPr>
          <p:cNvGraphicFramePr>
            <a:graphicFrameLocks noGrp="1"/>
          </p:cNvGraphicFramePr>
          <p:nvPr>
            <p:ph idx="1"/>
            <p:extLst>
              <p:ext uri="{D42A27DB-BD31-4B8C-83A1-F6EECF244321}">
                <p14:modId xmlns:p14="http://schemas.microsoft.com/office/powerpoint/2010/main" val="1173559098"/>
              </p:ext>
            </p:extLst>
          </p:nvPr>
        </p:nvGraphicFramePr>
        <p:xfrm>
          <a:off x="838200" y="1690688"/>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14816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Survey Question Scale</a:t>
            </a:r>
          </a:p>
        </p:txBody>
      </p:sp>
      <p:sp>
        <p:nvSpPr>
          <p:cNvPr id="3" name="Content Placeholder 2"/>
          <p:cNvSpPr>
            <a:spLocks noGrp="1"/>
          </p:cNvSpPr>
          <p:nvPr>
            <p:ph idx="1"/>
          </p:nvPr>
        </p:nvSpPr>
        <p:spPr>
          <a:xfrm>
            <a:off x="838200" y="1825626"/>
            <a:ext cx="10515600" cy="3787384"/>
          </a:xfrm>
        </p:spPr>
        <p:txBody>
          <a:bodyPr>
            <a:normAutofit fontScale="92500"/>
          </a:bodyPr>
          <a:lstStyle/>
          <a:p>
            <a:r>
              <a:rPr lang="en-US" sz="2500" dirty="0"/>
              <a:t>Most questions had participants rank from Strongly Agree (5) to Strongly Disagree (1)</a:t>
            </a:r>
          </a:p>
          <a:p>
            <a:endParaRPr lang="en-US" sz="2500" dirty="0"/>
          </a:p>
          <a:p>
            <a:r>
              <a:rPr lang="en-US" sz="2500" dirty="0"/>
              <a:t>When looking at averages, the more intense the agreement/disagreement the further the average will be from 3</a:t>
            </a:r>
          </a:p>
          <a:p>
            <a:endParaRPr lang="en-US" sz="2500" dirty="0"/>
          </a:p>
          <a:p>
            <a:r>
              <a:rPr lang="en-US" sz="2500" dirty="0"/>
              <a:t>3-4 indicates general moderate agreement (2-3 general moderate disagreement)</a:t>
            </a:r>
          </a:p>
          <a:p>
            <a:endParaRPr lang="en-US" sz="2500" dirty="0"/>
          </a:p>
          <a:p>
            <a:r>
              <a:rPr lang="en-US" sz="2500" dirty="0"/>
              <a:t>4-5 indicates general strong agreement (1-2 strong disagreement)</a:t>
            </a:r>
          </a:p>
        </p:txBody>
      </p:sp>
    </p:spTree>
    <p:extLst>
      <p:ext uri="{BB962C8B-B14F-4D97-AF65-F5344CB8AC3E}">
        <p14:creationId xmlns:p14="http://schemas.microsoft.com/office/powerpoint/2010/main" val="1106756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4B3CD-FF18-4804-ADAD-3E7D75027934}"/>
              </a:ext>
            </a:extLst>
          </p:cNvPr>
          <p:cNvSpPr>
            <a:spLocks noGrp="1"/>
          </p:cNvSpPr>
          <p:nvPr>
            <p:ph type="title"/>
          </p:nvPr>
        </p:nvSpPr>
        <p:spPr>
          <a:xfrm>
            <a:off x="838200" y="225083"/>
            <a:ext cx="10515600" cy="1246495"/>
          </a:xfrm>
        </p:spPr>
        <p:txBody>
          <a:bodyPr/>
          <a:lstStyle/>
          <a:p>
            <a:r>
              <a:rPr lang="en-US" dirty="0"/>
              <a:t>General Participatory Governance</a:t>
            </a:r>
          </a:p>
        </p:txBody>
      </p:sp>
      <p:graphicFrame>
        <p:nvGraphicFramePr>
          <p:cNvPr id="6" name="Content Placeholder 5">
            <a:extLst>
              <a:ext uri="{FF2B5EF4-FFF2-40B4-BE49-F238E27FC236}">
                <a16:creationId xmlns:a16="http://schemas.microsoft.com/office/drawing/2014/main" id="{50115FA1-5929-40A4-AC4C-87623830FB91}"/>
              </a:ext>
            </a:extLst>
          </p:cNvPr>
          <p:cNvGraphicFramePr>
            <a:graphicFrameLocks noGrp="1"/>
          </p:cNvGraphicFramePr>
          <p:nvPr>
            <p:ph idx="1"/>
            <p:extLst>
              <p:ext uri="{D42A27DB-BD31-4B8C-83A1-F6EECF244321}">
                <p14:modId xmlns:p14="http://schemas.microsoft.com/office/powerpoint/2010/main" val="3619190295"/>
              </p:ext>
            </p:extLst>
          </p:nvPr>
        </p:nvGraphicFramePr>
        <p:xfrm>
          <a:off x="838200" y="1280160"/>
          <a:ext cx="8991600" cy="4896804"/>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C6CD7701-83D6-40F9-A420-2D8DB968B8AF}"/>
              </a:ext>
            </a:extLst>
          </p:cNvPr>
          <p:cNvSpPr txBox="1"/>
          <p:nvPr/>
        </p:nvSpPr>
        <p:spPr>
          <a:xfrm>
            <a:off x="9829800" y="2677336"/>
            <a:ext cx="2184400" cy="1246495"/>
          </a:xfrm>
          <a:prstGeom prst="rect">
            <a:avLst/>
          </a:prstGeom>
          <a:noFill/>
          <a:ln>
            <a:solidFill>
              <a:schemeClr val="bg1">
                <a:lumMod val="85000"/>
              </a:schemeClr>
            </a:solidFill>
          </a:ln>
        </p:spPr>
        <p:txBody>
          <a:bodyPr wrap="square" rtlCol="0">
            <a:spAutoFit/>
          </a:bodyPr>
          <a:lstStyle/>
          <a:p>
            <a:r>
              <a:rPr lang="en-US" sz="1500" dirty="0"/>
              <a:t>5 = Strongly Agree</a:t>
            </a:r>
          </a:p>
          <a:p>
            <a:r>
              <a:rPr lang="en-US" sz="1500" dirty="0"/>
              <a:t>4 = Agree</a:t>
            </a:r>
          </a:p>
          <a:p>
            <a:r>
              <a:rPr lang="en-US" sz="1500" dirty="0"/>
              <a:t>3 = Do Not Know</a:t>
            </a:r>
          </a:p>
          <a:p>
            <a:r>
              <a:rPr lang="en-US" sz="1500" dirty="0"/>
              <a:t>2 = Disagree</a:t>
            </a:r>
          </a:p>
          <a:p>
            <a:r>
              <a:rPr lang="en-US" sz="1500" dirty="0"/>
              <a:t>1 = Strongly Disagree</a:t>
            </a:r>
          </a:p>
        </p:txBody>
      </p:sp>
    </p:spTree>
    <p:extLst>
      <p:ext uri="{BB962C8B-B14F-4D97-AF65-F5344CB8AC3E}">
        <p14:creationId xmlns:p14="http://schemas.microsoft.com/office/powerpoint/2010/main" val="10151612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4B3CD-FF18-4804-ADAD-3E7D75027934}"/>
              </a:ext>
            </a:extLst>
          </p:cNvPr>
          <p:cNvSpPr>
            <a:spLocks noGrp="1"/>
          </p:cNvSpPr>
          <p:nvPr>
            <p:ph type="title"/>
          </p:nvPr>
        </p:nvSpPr>
        <p:spPr>
          <a:xfrm>
            <a:off x="838200" y="365125"/>
            <a:ext cx="10515600" cy="1006475"/>
          </a:xfrm>
        </p:spPr>
        <p:txBody>
          <a:bodyPr/>
          <a:lstStyle/>
          <a:p>
            <a:r>
              <a:rPr lang="en-US" dirty="0"/>
              <a:t>General Participatory Governance</a:t>
            </a:r>
          </a:p>
        </p:txBody>
      </p:sp>
      <p:graphicFrame>
        <p:nvGraphicFramePr>
          <p:cNvPr id="6" name="Content Placeholder 5">
            <a:extLst>
              <a:ext uri="{FF2B5EF4-FFF2-40B4-BE49-F238E27FC236}">
                <a16:creationId xmlns:a16="http://schemas.microsoft.com/office/drawing/2014/main" id="{50115FA1-5929-40A4-AC4C-87623830FB91}"/>
              </a:ext>
            </a:extLst>
          </p:cNvPr>
          <p:cNvGraphicFramePr>
            <a:graphicFrameLocks noGrp="1"/>
          </p:cNvGraphicFramePr>
          <p:nvPr>
            <p:ph idx="1"/>
            <p:extLst>
              <p:ext uri="{D42A27DB-BD31-4B8C-83A1-F6EECF244321}">
                <p14:modId xmlns:p14="http://schemas.microsoft.com/office/powerpoint/2010/main" val="2251140546"/>
              </p:ext>
            </p:extLst>
          </p:nvPr>
        </p:nvGraphicFramePr>
        <p:xfrm>
          <a:off x="838201" y="1371600"/>
          <a:ext cx="9008163" cy="4805363"/>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2B03CAAA-2F9A-41D6-8DE2-E7E35F3A4E9F}"/>
              </a:ext>
            </a:extLst>
          </p:cNvPr>
          <p:cNvSpPr txBox="1"/>
          <p:nvPr/>
        </p:nvSpPr>
        <p:spPr>
          <a:xfrm>
            <a:off x="9756336" y="2689156"/>
            <a:ext cx="2184400" cy="1246495"/>
          </a:xfrm>
          <a:prstGeom prst="rect">
            <a:avLst/>
          </a:prstGeom>
          <a:noFill/>
          <a:ln>
            <a:solidFill>
              <a:schemeClr val="bg1">
                <a:lumMod val="85000"/>
              </a:schemeClr>
            </a:solidFill>
          </a:ln>
        </p:spPr>
        <p:txBody>
          <a:bodyPr wrap="square" rtlCol="0">
            <a:spAutoFit/>
          </a:bodyPr>
          <a:lstStyle/>
          <a:p>
            <a:r>
              <a:rPr lang="en-US" sz="1500" dirty="0"/>
              <a:t>5 = Strongly Agree</a:t>
            </a:r>
          </a:p>
          <a:p>
            <a:r>
              <a:rPr lang="en-US" sz="1500" dirty="0"/>
              <a:t>4 = Agree</a:t>
            </a:r>
          </a:p>
          <a:p>
            <a:r>
              <a:rPr lang="en-US" sz="1500" dirty="0"/>
              <a:t>3 = Do Not Know</a:t>
            </a:r>
          </a:p>
          <a:p>
            <a:r>
              <a:rPr lang="en-US" sz="1500" dirty="0"/>
              <a:t>2 = Disagree</a:t>
            </a:r>
          </a:p>
          <a:p>
            <a:r>
              <a:rPr lang="en-US" sz="1500" dirty="0"/>
              <a:t>1 = Strongly Disagree</a:t>
            </a:r>
          </a:p>
        </p:txBody>
      </p:sp>
    </p:spTree>
    <p:extLst>
      <p:ext uri="{BB962C8B-B14F-4D97-AF65-F5344CB8AC3E}">
        <p14:creationId xmlns:p14="http://schemas.microsoft.com/office/powerpoint/2010/main" val="30481123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9551A415522C74CB2195B1A777E9A7C" ma:contentTypeVersion="13" ma:contentTypeDescription="Create a new document." ma:contentTypeScope="" ma:versionID="618bc19bae1ae606cfd6804c8e2176d6">
  <xsd:schema xmlns:xsd="http://www.w3.org/2001/XMLSchema" xmlns:xs="http://www.w3.org/2001/XMLSchema" xmlns:p="http://schemas.microsoft.com/office/2006/metadata/properties" xmlns:ns3="2bc55ecc-363e-43e9-bfac-4ba2e86f45ee" xmlns:ns4="bb5bbb0b-6c89-44d7-be61-0adfe653f983" targetNamespace="http://schemas.microsoft.com/office/2006/metadata/properties" ma:root="true" ma:fieldsID="e0599e1f8396ab867dd6a01ab5d3ef8a" ns3:_="" ns4:_="">
    <xsd:import namespace="2bc55ecc-363e-43e9-bfac-4ba2e86f45ee"/>
    <xsd:import namespace="bb5bbb0b-6c89-44d7-be61-0adfe653f98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EventHashCode" minOccurs="0"/>
                <xsd:element ref="ns3:MediaServiceGenerationTime" minOccurs="0"/>
                <xsd:element ref="ns3:MediaServiceDateTaken" minOccurs="0"/>
                <xsd:element ref="ns3:MediaServiceLocation"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c55ecc-363e-43e9-bfac-4ba2e86f45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b5bbb0b-6c89-44d7-be61-0adfe653f98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4B659FD-49ED-4BEE-BACD-E58B883C9F56}">
  <ds:schemaRefs>
    <ds:schemaRef ds:uri="http://schemas.microsoft.com/sharepoint/v3/contenttype/forms"/>
  </ds:schemaRefs>
</ds:datastoreItem>
</file>

<file path=customXml/itemProps2.xml><?xml version="1.0" encoding="utf-8"?>
<ds:datastoreItem xmlns:ds="http://schemas.openxmlformats.org/officeDocument/2006/customXml" ds:itemID="{C6CF157E-3F7B-4EEF-B49E-DE92FFA8345A}">
  <ds:schemaRefs>
    <ds:schemaRef ds:uri="http://schemas.microsoft.com/office/2006/metadata/properties"/>
    <ds:schemaRef ds:uri="http://purl.org/dc/elements/1.1/"/>
    <ds:schemaRef ds:uri="2bc55ecc-363e-43e9-bfac-4ba2e86f45ee"/>
    <ds:schemaRef ds:uri="http://schemas.microsoft.com/office/2006/documentManagement/types"/>
    <ds:schemaRef ds:uri="http://purl.org/dc/dcmitype/"/>
    <ds:schemaRef ds:uri="bb5bbb0b-6c89-44d7-be61-0adfe653f983"/>
    <ds:schemaRef ds:uri="http://schemas.openxmlformats.org/package/2006/metadata/core-properties"/>
    <ds:schemaRef ds:uri="http://www.w3.org/XML/1998/namespace"/>
    <ds:schemaRef ds:uri="http://schemas.microsoft.com/office/infopath/2007/PartnerControls"/>
    <ds:schemaRef ds:uri="http://purl.org/dc/terms/"/>
  </ds:schemaRefs>
</ds:datastoreItem>
</file>

<file path=customXml/itemProps3.xml><?xml version="1.0" encoding="utf-8"?>
<ds:datastoreItem xmlns:ds="http://schemas.openxmlformats.org/officeDocument/2006/customXml" ds:itemID="{B9566F82-FE19-44ED-94A8-D22EE10133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c55ecc-363e-43e9-bfac-4ba2e86f45ee"/>
    <ds:schemaRef ds:uri="bb5bbb0b-6c89-44d7-be61-0adfe653f9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15878</TotalTime>
  <Words>1154</Words>
  <Application>Microsoft Office PowerPoint</Application>
  <PresentationFormat>Widescreen</PresentationFormat>
  <Paragraphs>230</Paragraphs>
  <Slides>47</Slides>
  <Notes>0</Notes>
  <HiddenSlides>30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47</vt:i4>
      </vt:variant>
    </vt:vector>
  </HeadingPairs>
  <TitlesOfParts>
    <vt:vector size="51" baseType="lpstr">
      <vt:lpstr>Arial</vt:lpstr>
      <vt:lpstr>Calibri</vt:lpstr>
      <vt:lpstr>Calibri Light</vt:lpstr>
      <vt:lpstr>Office Theme</vt:lpstr>
      <vt:lpstr>Participatory Governance Survey 2022-2023</vt:lpstr>
      <vt:lpstr>Response rate</vt:lpstr>
      <vt:lpstr>Respondent Constituency (n=96)</vt:lpstr>
      <vt:lpstr>Did you serve on a college participatory governance Council, Senate, or Committee during the 2022-23 academic year?</vt:lpstr>
      <vt:lpstr>Are you aware that Cañada launched a new pilot Equity &amp; Antiracism Planning Council this spring?</vt:lpstr>
      <vt:lpstr>Based on your participation in the ____ this year, do you feel it is fulfilling its role and responsibilities as stated in their bylaws its academic year (2022-23)?</vt:lpstr>
      <vt:lpstr>Survey Question Scale</vt:lpstr>
      <vt:lpstr>General Participatory Governance</vt:lpstr>
      <vt:lpstr>General Participatory Governance</vt:lpstr>
      <vt:lpstr>The campus community are encouraged to participate</vt:lpstr>
      <vt:lpstr>Roles and responsibilities are clear</vt:lpstr>
      <vt:lpstr>Program Review Overall</vt:lpstr>
      <vt:lpstr>Program Review Overall</vt:lpstr>
      <vt:lpstr>Program Review Overall</vt:lpstr>
      <vt:lpstr>Program Review Detail</vt:lpstr>
      <vt:lpstr>Program Review Detail</vt:lpstr>
      <vt:lpstr>I understand program review's role in aligning program and college goals</vt:lpstr>
      <vt:lpstr>I engage in dialogue about program and/or course assessment results</vt:lpstr>
      <vt:lpstr>I understand how program assessment informs decisions about curriculum, program development and/or resource allocation.</vt:lpstr>
      <vt:lpstr>The program review process is an effective way to evaluate programs on campus</vt:lpstr>
      <vt:lpstr>Budget</vt:lpstr>
      <vt:lpstr>Budget</vt:lpstr>
      <vt:lpstr>Budget Overall</vt:lpstr>
      <vt:lpstr>I understand the College's annual resource request process and how it relates to both comprehensive program reviews and annual updates. </vt:lpstr>
      <vt:lpstr>Cañada College employees have adequate opportunities to participate in resource prioritization and budgeting</vt:lpstr>
      <vt:lpstr>College Goals</vt:lpstr>
      <vt:lpstr>PowerPoint Presentation</vt:lpstr>
      <vt:lpstr>Planning</vt:lpstr>
      <vt:lpstr>Planning</vt:lpstr>
      <vt:lpstr>Planning Overall</vt:lpstr>
      <vt:lpstr>The College works collaboratively towards the achievement of college goals</vt:lpstr>
      <vt:lpstr>I am satisfied with the amount of opportunity I have to participate in college wide planning</vt:lpstr>
      <vt:lpstr>Overall District Procedures</vt:lpstr>
      <vt:lpstr>Overall District Procedures</vt:lpstr>
      <vt:lpstr>District Overall</vt:lpstr>
      <vt:lpstr>District Procedures</vt:lpstr>
      <vt:lpstr>District Procedures</vt:lpstr>
      <vt:lpstr>I am aware of SMCCCD policies and procedures</vt:lpstr>
      <vt:lpstr>The District procedures for hiring full-time, permanent employees are clearly communicated</vt:lpstr>
      <vt:lpstr>District planning and evaluation are integrated with college planning and evaluation to improve student learning and achievement</vt:lpstr>
      <vt:lpstr>There are clear divisions of authority and responsibility between and among the District Office, the Board of Trustees, and Cañada College</vt:lpstr>
      <vt:lpstr>Participatory Governance Overall</vt:lpstr>
      <vt:lpstr>Participatory Governance Overall</vt:lpstr>
      <vt:lpstr>Participatory Governance Overall</vt:lpstr>
      <vt:lpstr>Overall, I feel the voices of the four major constituent groups of the College (students, faculty, classified staff, and administrators) are balanced in Cañada's participatory governance processes</vt:lpstr>
      <vt:lpstr>Overall, the participatory governance process is working well at Cañada</vt:lpstr>
      <vt:lpstr>Respondents who do not agree that the voices of all four constituent groups at the College are balanced in Cañada’s participatory governance processes describe where they perceive the imbalance to be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Participatory Governance Survey 2019-2020</dc:title>
  <dc:creator>Claxton, Alexander</dc:creator>
  <cp:lastModifiedBy>Morris, Terra</cp:lastModifiedBy>
  <cp:revision>132</cp:revision>
  <dcterms:created xsi:type="dcterms:W3CDTF">2021-04-14T17:20:53Z</dcterms:created>
  <dcterms:modified xsi:type="dcterms:W3CDTF">2023-09-13T04:11:24Z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0x01010029551A415522C74CB2195B1A777E9A7C</vt:lpwstr>
  </property>
</Properties>
</file>