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313" r:id="rId7"/>
    <p:sldId id="265" r:id="rId8"/>
    <p:sldId id="316" r:id="rId9"/>
    <p:sldId id="350" r:id="rId10"/>
    <p:sldId id="326" r:id="rId11"/>
    <p:sldId id="327" r:id="rId12"/>
    <p:sldId id="331" r:id="rId13"/>
    <p:sldId id="333" r:id="rId14"/>
    <p:sldId id="337" r:id="rId15"/>
    <p:sldId id="345" r:id="rId16"/>
    <p:sldId id="34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Response Rate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14-48A2-8783-5752B34541A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814-48A2-8783-5752B34541A5}"/>
              </c:ext>
            </c:extLst>
          </c:dPt>
          <c:dLbls>
            <c:dLbl>
              <c:idx val="0"/>
              <c:layout>
                <c:manualLayout>
                  <c:x val="-0.13295453117882627"/>
                  <c:y val="0.13567901407839972"/>
                </c:manualLayout>
              </c:layout>
              <c:spPr>
                <a:solidFill>
                  <a:schemeClr val="bg1">
                    <a:alpha val="3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14-48A2-8783-5752B34541A5}"/>
                </c:ext>
              </c:extLst>
            </c:dLbl>
            <c:dLbl>
              <c:idx val="1"/>
              <c:layout>
                <c:manualLayout>
                  <c:x val="0.19499997906227856"/>
                  <c:y val="-0.22613169013066631"/>
                </c:manualLayout>
              </c:layout>
              <c:spPr>
                <a:solidFill>
                  <a:schemeClr val="bg1">
                    <a:alpha val="3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14-48A2-8783-5752B34541A5}"/>
                </c:ext>
              </c:extLst>
            </c:dLbl>
            <c:spPr>
              <a:solidFill>
                <a:schemeClr val="bg1">
                  <a:alpha val="3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Incomplete surveys</c:v>
                </c:pt>
                <c:pt idx="1">
                  <c:v>Complete surveys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</c:v>
                </c:pt>
                <c:pt idx="1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14-48A2-8783-5752B3454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248948112138714"/>
          <c:y val="1.0390326968199328E-2"/>
          <c:w val="0.73502103775722571"/>
          <c:h val="0.14892913709445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0096618357488E-2"/>
          <c:y val="0.45742352089397353"/>
          <c:w val="0.90781400966183579"/>
          <c:h val="0.36851508719441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am aware of SMCCCD policies and procedures.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07729468599033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ED-4B6F-96EA-04E3124FCE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 Manager/Supervisor
n=37</c:v>
                </c:pt>
                <c:pt idx="3">
                  <c:v>Faculty (full time)
n=33</c:v>
                </c:pt>
                <c:pt idx="4">
                  <c:v>Faculty (part time)
n=20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4-4A06-B357-CB4A5D538C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The District procedures for hiring full-time, permanent employees are clearly communicated.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 Manager/Supervisor
n=37</c:v>
                </c:pt>
                <c:pt idx="3">
                  <c:v>Faculty (full time)
n=33</c:v>
                </c:pt>
                <c:pt idx="4">
                  <c:v>Faculty (part time)
n=20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E-427E-B15F-8AB080A1EC8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District planning and evaluation are integrated with college planning and evaluation to improve student learning and achievement.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 Manager/Supervisor
n=37</c:v>
                </c:pt>
                <c:pt idx="3">
                  <c:v>Faculty (full time)
n=33</c:v>
                </c:pt>
                <c:pt idx="4">
                  <c:v>Faculty (part time)
n=20</c:v>
                </c:pt>
              </c:strCache>
            </c:strRef>
          </c:cat>
          <c:val>
            <c:numRef>
              <c:f>Sheet1!$D$2:$D$6</c:f>
              <c:numCache>
                <c:formatCode>0.0</c:formatCode>
                <c:ptCount val="5"/>
                <c:pt idx="0" formatCode="0">
                  <c:v>3</c:v>
                </c:pt>
                <c:pt idx="1">
                  <c:v>4.5</c:v>
                </c:pt>
                <c:pt idx="2">
                  <c:v>3.5</c:v>
                </c:pt>
                <c:pt idx="3">
                  <c:v>2.5</c:v>
                </c:pt>
                <c:pt idx="4" formatCode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E-427E-B15F-8AB080A1EC8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There are clear divisions of authority and responsibility between and among the District Office, the Board of Trustees, and Cañada College.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 Manager/Supervisor
n=37</c:v>
                </c:pt>
                <c:pt idx="3">
                  <c:v>Faculty (full time)
n=33</c:v>
                </c:pt>
                <c:pt idx="4">
                  <c:v>Faculty (part time)
n=20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 formatCode="0.0">
                  <c:v>2.5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DE-427E-B15F-8AB080A1EC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3613279"/>
        <c:axId val="1629344367"/>
      </c:barChart>
      <c:catAx>
        <c:axId val="1373613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344367"/>
        <c:crosses val="autoZero"/>
        <c:auto val="1"/>
        <c:lblAlgn val="ctr"/>
        <c:lblOffset val="100"/>
        <c:noMultiLvlLbl val="0"/>
      </c:catAx>
      <c:valAx>
        <c:axId val="162934436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dirty="0"/>
                  <a:t>Median Response</a:t>
                </a:r>
              </a:p>
            </c:rich>
          </c:tx>
          <c:layout>
            <c:manualLayout>
              <c:xMode val="edge"/>
              <c:yMode val="edge"/>
              <c:x val="1.2077294685990338E-2"/>
              <c:y val="0.499052486638226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3613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1.5130353355304778E-2"/>
          <c:w val="0.82914146601240057"/>
          <c:h val="0.36143665047362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802978432043803E-2"/>
          <c:y val="0.31693748681483325"/>
          <c:w val="0.90391199741336681"/>
          <c:h val="0.46741232878346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Overall, I feel the voices of the four major constituent groups of the College (students, faculty, classified staff, and administrators) are balanced in Cañada's participatory governance processes.
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07729468599033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7A-4D43-8FE3-43A1D71747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 Manager/Supervisor
n=37</c:v>
                </c:pt>
                <c:pt idx="3">
                  <c:v>Faculty (full time)
n=33</c:v>
                </c:pt>
                <c:pt idx="4">
                  <c:v>Faculty (part time)
n=20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</c:v>
                </c:pt>
                <c:pt idx="1">
                  <c:v>5</c:v>
                </c:pt>
                <c:pt idx="2" formatCode="0.0">
                  <c:v>3.5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4-4A06-B357-CB4A5D538C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Overall, the participatory governance process is working well at Cañada.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 Manager/Supervisor
n=37</c:v>
                </c:pt>
                <c:pt idx="3">
                  <c:v>Faculty (full time)
n=33</c:v>
                </c:pt>
                <c:pt idx="4">
                  <c:v>Faculty (part time)
n=20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 formatCode="0.0">
                  <c:v>2.5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E-427E-B15F-8AB080A1EC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3613279"/>
        <c:axId val="1629344367"/>
      </c:barChart>
      <c:catAx>
        <c:axId val="1373613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344367"/>
        <c:crosses val="autoZero"/>
        <c:auto val="1"/>
        <c:lblAlgn val="ctr"/>
        <c:lblOffset val="100"/>
        <c:noMultiLvlLbl val="0"/>
      </c:catAx>
      <c:valAx>
        <c:axId val="162934436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dirty="0"/>
                  <a:t>Median Response</a:t>
                </a:r>
              </a:p>
            </c:rich>
          </c:tx>
          <c:layout>
            <c:manualLayout>
              <c:xMode val="edge"/>
              <c:yMode val="edge"/>
              <c:x val="1.4771577465860244E-2"/>
              <c:y val="0.40628438041398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361327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4798299669063103E-2"/>
          <c:y val="2.5718039564470063E-3"/>
          <c:w val="0.88827770170033093"/>
          <c:h val="0.278303946174996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Count by Constituency Group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785024154589375E-2"/>
          <c:y val="0.18612275120893848"/>
          <c:w val="0.84842995169082125"/>
          <c:h val="0.72809742658465049"/>
        </c:manualLayout>
      </c:layout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F36-436D-AD92-079FC20FD8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07-4278-998D-5B2D5EFB28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F36-436D-AD92-079FC20FD8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F36-436D-AD92-079FC20FD80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36-436D-AD92-079FC20FD80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36-436D-AD92-079FC20FD80A}"/>
              </c:ext>
            </c:extLst>
          </c:dPt>
          <c:dLbls>
            <c:dLbl>
              <c:idx val="0"/>
              <c:layout>
                <c:manualLayout>
                  <c:x val="3.6231884057971015E-3"/>
                  <c:y val="-2.918642495710525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36-436D-AD92-079FC20FD80A}"/>
                </c:ext>
              </c:extLst>
            </c:dLbl>
            <c:dLbl>
              <c:idx val="2"/>
              <c:layout>
                <c:manualLayout>
                  <c:x val="-8.4541062801932586E-3"/>
                  <c:y val="5.837284991421029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36-436D-AD92-079FC20FD80A}"/>
                </c:ext>
              </c:extLst>
            </c:dLbl>
            <c:dLbl>
              <c:idx val="3"/>
              <c:layout>
                <c:manualLayout>
                  <c:x val="8.6956521739130349E-2"/>
                  <c:y val="2.626778246139463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36-436D-AD92-079FC20FD80A}"/>
                </c:ext>
              </c:extLst>
            </c:dLbl>
            <c:dLbl>
              <c:idx val="4"/>
              <c:layout>
                <c:manualLayout>
                  <c:x val="-3.9855072463768113E-2"/>
                  <c:y val="-0.1021524873498680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36-436D-AD92-079FC20FD80A}"/>
                </c:ext>
              </c:extLst>
            </c:dLbl>
            <c:dLbl>
              <c:idx val="5"/>
              <c:layout>
                <c:manualLayout>
                  <c:x val="-6.1594202898550728E-2"/>
                  <c:y val="-1.459321247855257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Faculty</a:t>
                    </a:r>
                    <a:r>
                      <a:rPr lang="en-US" baseline="0"/>
                      <a:t>, </a:t>
                    </a:r>
                    <a:fld id="{5F80B4B8-2AB5-4430-8C9C-2B62ED63C975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F36-436D-AD92-079FC20FD80A}"/>
                </c:ext>
              </c:extLst>
            </c:dLbl>
            <c:spPr>
              <a:solidFill>
                <a:srgbClr val="A5A5A5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Student</c:v>
                </c:pt>
                <c:pt idx="3">
                  <c:v>Faculty (full time)</c:v>
                </c:pt>
                <c:pt idx="4">
                  <c:v>Faculty (part time)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37</c:v>
                </c:pt>
                <c:pt idx="2">
                  <c:v>2</c:v>
                </c:pt>
                <c:pt idx="3">
                  <c:v>33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36-436D-AD92-079FC20FD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alpha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Sheet1!$E$2:$E$6</c:f>
              <c:numCache>
                <c:formatCode>0.0%</c:formatCode>
                <c:ptCount val="5"/>
                <c:pt idx="0">
                  <c:v>0.51041666666666663</c:v>
                </c:pt>
                <c:pt idx="1">
                  <c:v>1</c:v>
                </c:pt>
                <c:pt idx="2">
                  <c:v>0.6216216216216216</c:v>
                </c:pt>
                <c:pt idx="3">
                  <c:v>0.54545454545454541</c:v>
                </c:pt>
                <c:pt idx="4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47-4F82-B0E8-0F0EBDC97419}"/>
            </c:ext>
          </c:extLst>
        </c:ser>
        <c:ser>
          <c:idx val="1"/>
          <c:order val="1"/>
          <c:tx>
            <c:strRef>
              <c:f>Sheet1!$F$1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47-4F82-B0E8-0F0EBDC97419}"/>
                </c:ext>
              </c:extLst>
            </c:dLbl>
            <c:spPr>
              <a:solidFill>
                <a:schemeClr val="bg1">
                  <a:alpha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Sheet1!$F$2:$F$6</c:f>
              <c:numCache>
                <c:formatCode>0.0%</c:formatCode>
                <c:ptCount val="5"/>
                <c:pt idx="0">
                  <c:v>0.48958333333333331</c:v>
                </c:pt>
                <c:pt idx="1">
                  <c:v>0</c:v>
                </c:pt>
                <c:pt idx="2">
                  <c:v>0.3783783783783784</c:v>
                </c:pt>
                <c:pt idx="3">
                  <c:v>0.45454545454545453</c:v>
                </c:pt>
                <c:pt idx="4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47-4F82-B0E8-0F0EBDC9741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728895"/>
        <c:axId val="61792527"/>
      </c:barChart>
      <c:catAx>
        <c:axId val="14728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92527"/>
        <c:crosses val="autoZero"/>
        <c:auto val="1"/>
        <c:lblAlgn val="ctr"/>
        <c:lblOffset val="100"/>
        <c:noMultiLvlLbl val="0"/>
      </c:catAx>
      <c:valAx>
        <c:axId val="617925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dirty="0"/>
                  <a:t>Percent of Responses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28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alpha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Sheet1!$E$2:$E$6</c:f>
              <c:numCache>
                <c:formatCode>0.0%</c:formatCode>
                <c:ptCount val="5"/>
                <c:pt idx="0">
                  <c:v>0.94791666666666663</c:v>
                </c:pt>
                <c:pt idx="1">
                  <c:v>1</c:v>
                </c:pt>
                <c:pt idx="2">
                  <c:v>0.89189189189189189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47-4F82-B0E8-0F0EBDC97419}"/>
            </c:ext>
          </c:extLst>
        </c:ser>
        <c:ser>
          <c:idx val="1"/>
          <c:order val="1"/>
          <c:tx>
            <c:strRef>
              <c:f>Sheet1!$F$1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47-4F82-B0E8-0F0EBDC9741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C4-4151-B2B2-FFF4DEEB9FA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C4-4151-B2B2-FFF4DEEB9FA3}"/>
                </c:ext>
              </c:extLst>
            </c:dLbl>
            <c:spPr>
              <a:solidFill>
                <a:schemeClr val="bg1">
                  <a:alpha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Sheet1!$F$2:$F$6</c:f>
              <c:numCache>
                <c:formatCode>0.0%</c:formatCode>
                <c:ptCount val="5"/>
                <c:pt idx="0">
                  <c:v>5.2083333333333336E-2</c:v>
                </c:pt>
                <c:pt idx="1">
                  <c:v>0</c:v>
                </c:pt>
                <c:pt idx="2">
                  <c:v>0.10810810810810811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47-4F82-B0E8-0F0EBDC9741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728895"/>
        <c:axId val="61792527"/>
      </c:barChart>
      <c:catAx>
        <c:axId val="14728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92527"/>
        <c:crosses val="autoZero"/>
        <c:auto val="1"/>
        <c:lblAlgn val="ctr"/>
        <c:lblOffset val="100"/>
        <c:noMultiLvlLbl val="0"/>
      </c:catAx>
      <c:valAx>
        <c:axId val="6179252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="0" i="0" baseline="0" dirty="0">
                    <a:effectLst/>
                  </a:rPr>
                  <a:t>Percent of Responses</a:t>
                </a:r>
                <a:endParaRPr lang="en-US" sz="15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28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05987810845676E-2"/>
          <c:y val="0.16418964268788777"/>
          <c:w val="0.89935728902531253"/>
          <c:h val="0.655172641915672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The campus community are encouraged to participate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07729468599033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A6-49AB-8EFF-063E316697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4-4A06-B357-CB4A5D538C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Roles and responsibilities are clear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F4-4A06-B357-CB4A5D538C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3613279"/>
        <c:axId val="1629344367"/>
      </c:barChart>
      <c:catAx>
        <c:axId val="1373613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344367"/>
        <c:crosses val="autoZero"/>
        <c:auto val="1"/>
        <c:lblAlgn val="ctr"/>
        <c:lblOffset val="100"/>
        <c:noMultiLvlLbl val="0"/>
      </c:catAx>
      <c:valAx>
        <c:axId val="162934436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dirty="0"/>
                  <a:t>Median Response</a:t>
                </a:r>
              </a:p>
            </c:rich>
          </c:tx>
          <c:layout>
            <c:manualLayout>
              <c:xMode val="edge"/>
              <c:yMode val="edge"/>
              <c:x val="8.3686996752524601E-3"/>
              <c:y val="0.331028714714035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361327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3814782686062534E-2"/>
          <c:y val="1.6164880079712798E-2"/>
          <c:w val="0.97095800524934384"/>
          <c:h val="0.119426709728410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940868804442917E-2"/>
          <c:y val="0.38639149809162959"/>
          <c:w val="0.91877410704096774"/>
          <c:h val="0.402157445424497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understand program review's role in aligning program and college goals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07729468599033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50-4068-980A-5A87E95993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4-4A06-B357-CB4A5D538C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 engage in dialogue about program and/or course assessment results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E-427E-B15F-8AB080A1EC8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understand how program assessment informs decisions about curriculum, program development and/or resource allocation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E-427E-B15F-8AB080A1EC8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The program review process is an effective way to evaluate programs on campus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 formatCode="0.0">
                  <c:v>3.5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DE-427E-B15F-8AB080A1EC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3613279"/>
        <c:axId val="1629344367"/>
      </c:barChart>
      <c:catAx>
        <c:axId val="1373613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344367"/>
        <c:crosses val="autoZero"/>
        <c:auto val="1"/>
        <c:lblAlgn val="ctr"/>
        <c:lblOffset val="100"/>
        <c:noMultiLvlLbl val="0"/>
      </c:catAx>
      <c:valAx>
        <c:axId val="162934436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dirty="0"/>
                  <a:t>Median Response</a:t>
                </a:r>
              </a:p>
            </c:rich>
          </c:tx>
          <c:layout>
            <c:manualLayout>
              <c:xMode val="edge"/>
              <c:yMode val="edge"/>
              <c:x val="1.2077294685990338E-2"/>
              <c:y val="0.458843254701826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3613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81125651413138578"/>
          <c:h val="0.355461839144090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10901898132304E-2"/>
          <c:y val="0.27330686310694757"/>
          <c:w val="0.91394223819848586"/>
          <c:h val="0.524091837860667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understand the College's annual resource request process and how it relates to both comprehensive program reviews and annual updates.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07729468599033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8A-48F6-BF8C-DF1DD23C18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4-4A06-B357-CB4A5D538C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Cañada College employees have adequate opportunities to participate in resource prioritization and budgeting.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
Manager/Supervisor
n=37</c:v>
                </c:pt>
                <c:pt idx="3">
                  <c:v>Faculty 
(full time)
n=33</c:v>
                </c:pt>
                <c:pt idx="4">
                  <c:v>Faculty 
(part time)
n=20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E-427E-B15F-8AB080A1EC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3613279"/>
        <c:axId val="1629344367"/>
      </c:barChart>
      <c:catAx>
        <c:axId val="1373613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344367"/>
        <c:crosses val="autoZero"/>
        <c:auto val="1"/>
        <c:lblAlgn val="ctr"/>
        <c:lblOffset val="100"/>
        <c:noMultiLvlLbl val="0"/>
      </c:catAx>
      <c:valAx>
        <c:axId val="162934436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dirty="0"/>
                  <a:t>Median Response</a:t>
                </a:r>
              </a:p>
            </c:rich>
          </c:tx>
          <c:layout>
            <c:manualLayout>
              <c:xMode val="edge"/>
              <c:yMode val="edge"/>
              <c:x val="0"/>
              <c:y val="0.397189234849378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361327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79267413464508651"/>
          <c:h val="0.208499834481813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279128152459192E-2"/>
          <c:y val="6.3667688217381363E-2"/>
          <c:w val="0.90222811822435256"/>
          <c:h val="0.727497539942777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07777017003309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45410628019315E-2"/>
                      <c:h val="7.28932112375549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0A8-4F4F-88C4-D873FB936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 Manager/Supervisor
n=37</c:v>
                </c:pt>
                <c:pt idx="3">
                  <c:v>Faculty (full time)
n=33</c:v>
                </c:pt>
                <c:pt idx="4">
                  <c:v>Faculty (part time)
n=20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0.67700000000000005</c:v>
                </c:pt>
                <c:pt idx="1">
                  <c:v>1</c:v>
                </c:pt>
                <c:pt idx="2">
                  <c:v>0.81100000000000005</c:v>
                </c:pt>
                <c:pt idx="3">
                  <c:v>0.69699999999999995</c:v>
                </c:pt>
                <c:pt idx="4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4-4A06-B357-CB4A5D538C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3613279"/>
        <c:axId val="1629344367"/>
      </c:barChart>
      <c:catAx>
        <c:axId val="1373613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344367"/>
        <c:crosses val="autoZero"/>
        <c:auto val="1"/>
        <c:lblAlgn val="ctr"/>
        <c:lblOffset val="100"/>
        <c:noMultiLvlLbl val="0"/>
      </c:catAx>
      <c:valAx>
        <c:axId val="162934436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dirty="0"/>
                  <a:t>Percent of Responses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3613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574009118559787E-2"/>
          <c:y val="0.21138897091825984"/>
          <c:w val="0.92499221420401356"/>
          <c:h val="0.585046485195939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The College works collaboratively towards the achievement of college goals.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428290228876519E-17"/>
                  <c:y val="1.30459204071477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79-4C12-AC8D-DA0430FB75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 Manager/Supervisor
n=37</c:v>
                </c:pt>
                <c:pt idx="3">
                  <c:v>Faculty (full time)
n=33</c:v>
                </c:pt>
                <c:pt idx="4">
                  <c:v>Faculty (part time)
n=20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4-4A06-B357-CB4A5D538C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 am satisfied with the amount of opportunity I have to participate in college wide planning.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4.9734958928582167E-3"/>
                  <c:y val="1.9385684540317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723609382429974E-2"/>
                      <c:h val="7.00162457319704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F79-4C12-AC8D-DA0430FB75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Overall
n=96</c:v>
                </c:pt>
                <c:pt idx="1">
                  <c:v>Administrator
n=4</c:v>
                </c:pt>
                <c:pt idx="2">
                  <c:v>Classified Staff or Manager/Supervisor
n=37</c:v>
                </c:pt>
                <c:pt idx="3">
                  <c:v>Faculty (full time)
n=33</c:v>
                </c:pt>
                <c:pt idx="4">
                  <c:v>Faculty (part time)
n=20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E-427E-B15F-8AB080A1EC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3613279"/>
        <c:axId val="1629344367"/>
      </c:barChart>
      <c:catAx>
        <c:axId val="1373613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344367"/>
        <c:crosses val="autoZero"/>
        <c:auto val="1"/>
        <c:lblAlgn val="ctr"/>
        <c:lblOffset val="100"/>
        <c:noMultiLvlLbl val="0"/>
      </c:catAx>
      <c:valAx>
        <c:axId val="162934436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dirty="0"/>
                  <a:t>Median Response</a:t>
                </a:r>
              </a:p>
            </c:rich>
          </c:tx>
          <c:layout>
            <c:manualLayout>
              <c:xMode val="edge"/>
              <c:yMode val="edge"/>
              <c:x val="1.759912223713588E-3"/>
              <c:y val="0.374501524701893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361327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1.4921947639238221E-2"/>
          <c:w val="0.86831728937346375"/>
          <c:h val="0.134323377796298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0.78559</cdr:x>
      <cdr:y>0</cdr:y>
    </cdr:from>
    <cdr:to>
      <cdr:x>0.98333</cdr:x>
      <cdr:y>0.23715</cdr:y>
    </cdr:to>
    <cdr:sp macro="" textlink="">
      <cdr:nvSpPr>
        <cdr:cNvPr id="2" name="TextBox 3">
          <a:extLst xmlns:a="http://schemas.openxmlformats.org/drawingml/2006/main">
            <a:ext uri="{FF2B5EF4-FFF2-40B4-BE49-F238E27FC236}">
              <a16:creationId xmlns:a16="http://schemas.microsoft.com/office/drawing/2014/main" id="{430D09FA-0FAE-4291-B2F1-D2F78A6AF358}"/>
            </a:ext>
          </a:extLst>
        </cdr:cNvPr>
        <cdr:cNvSpPr txBox="1"/>
      </cdr:nvSpPr>
      <cdr:spPr>
        <a:xfrm xmlns:a="http://schemas.openxmlformats.org/drawingml/2006/main">
          <a:off x="8260961" y="0"/>
          <a:ext cx="2079380" cy="12464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>
              <a:lumMod val="85000"/>
            </a:scheme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500" dirty="0"/>
            <a:t>5 = Strongly Agree</a:t>
          </a:r>
        </a:p>
        <a:p xmlns:a="http://schemas.openxmlformats.org/drawingml/2006/main">
          <a:r>
            <a:rPr lang="en-US" sz="1500" dirty="0"/>
            <a:t>4 = Agree</a:t>
          </a:r>
        </a:p>
        <a:p xmlns:a="http://schemas.openxmlformats.org/drawingml/2006/main">
          <a:r>
            <a:rPr lang="en-US" sz="1500" dirty="0"/>
            <a:t>3 = Do Not Know</a:t>
          </a:r>
        </a:p>
        <a:p xmlns:a="http://schemas.openxmlformats.org/drawingml/2006/main">
          <a:r>
            <a:rPr lang="en-US" sz="1500" dirty="0"/>
            <a:t>2 = Disagree</a:t>
          </a:r>
        </a:p>
        <a:p xmlns:a="http://schemas.openxmlformats.org/drawingml/2006/main">
          <a:r>
            <a:rPr lang="en-US" sz="1500" dirty="0"/>
            <a:t>1 = Strongly Disagree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3123-2252-44BD-85E4-B50F3D494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5853C-1E49-434B-804D-B18AF2476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3C1CD-701F-4841-9E3F-883D6EE8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BB7C7-FA06-41D9-8D0C-52E1CC60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97E88-A48E-4F77-BE9C-821A53C5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3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C97FF-305E-46F7-A2A7-9E1D02E5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CAC66-9BF8-4CD4-A6D5-ECD637FB5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51F47-C00C-4D0F-A7D3-BDD2934C4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E01DB-2CC7-48E3-90AE-E21C3843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C430-CC77-4903-8ACC-A51A07265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0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FFCD5C-58DA-4CDF-83FD-87A159E11E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39E09-8ABD-4D68-9B92-104D8B720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7D63B-6C5E-41D3-BB04-FFCEDE5D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121BE-5170-497E-BC6C-221CBB98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F71B7-EE93-4910-8806-C98B098E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0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60B0C-4469-4206-A185-5ACFF666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C9B77-B163-4A9F-ABF6-32038CDB9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12C59-7D5F-4D04-942D-353277A1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F09FC-8A25-4E79-B857-047E88CE9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FE813-70A0-43E7-B108-A99D00FF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8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BF3A8-07B0-4715-87FF-7CA1BAE0E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85226-18E9-4A33-A20A-0DC4F1F76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86544-05FB-494C-A89C-3E1F173A4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5170C-3FC0-41E4-950E-399030E5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2C317-B7A8-4EDD-877F-87FEC605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7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53CE-71BA-4364-83C6-68205A81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E75EC-D4F1-4D23-BF61-4846841D5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BE367C-CF73-45AB-AAC5-97D44386B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A8941-A66C-4495-B8FD-77D797CE0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6850E-4FBB-4286-994B-5408A913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52EF7-406F-4FB7-A93D-B9FB2218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1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E962-E045-4B8A-977B-3E8063FA7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F9143-A225-47A6-AF85-3EF3DDCA8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012A-4D8C-4947-8736-D580C4D29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453665-A399-4C4F-B205-250633046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E0A01-EC75-478F-97DE-92FC59B50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76439-520B-4860-AADD-685E7A06F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CB8CDF-C18B-4DBD-B7CE-25CAB647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69552E-1CB6-47A0-B8ED-785EFE2E1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4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BB46-0790-400D-98CC-7B15204B0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CBEB19-7F32-4FA3-AF63-07E7121C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30D0BC-B8D3-4F5B-B334-C318E596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74525-129F-483A-955B-E8A19457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3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639612-CD83-401D-A949-36A96D44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27C888-C9D5-4CBD-8B30-BAA00E36A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0E125-7219-403B-B2D5-D1A1B608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77476-DE32-414C-B6FF-37DB67FE4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C72E9-5D4B-4D2A-A7CA-740FEF11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49202-517C-4C38-BE92-039712882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D60E7-5777-42AB-8917-087AA025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14278-F311-4BF7-91E9-B048A51B3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36351-E904-4D90-B059-0A901F8D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3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02288-F138-4140-B23E-827384386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826D76-0DF8-4B77-9D97-7003E3B9C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63CAB-CEAA-45B8-ABBF-BF2F759D3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EEE5B-1C35-4BF8-AD91-F56FC0DC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24FC6-AAC7-4A40-A813-3890B826E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7A53A-FF42-4C31-923B-D35D1A45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9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77F792-2640-4B66-A4F6-FE88646F7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C9BE9-51A1-418C-A7DE-4475C9B31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EB61A-40D4-4EEA-BE75-652ED23BF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57BF9-D9A5-4DE1-B542-132721A380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A87AE-2295-40FF-BA9D-92B427BC9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92115-52B3-47D3-8AF6-CECB5B1D0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5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8D85-A663-420E-A5E7-CA53604AC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3809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Participatory Governance Survey 2022-2023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FB4CE-7771-4913-BC5C-EE2C6DC18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039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Analysis of Spring 2023 campus-wide survey results prepared by </a:t>
            </a:r>
          </a:p>
          <a:p>
            <a:r>
              <a:rPr lang="en-US" dirty="0"/>
              <a:t>Office of Planning, Research &amp; Institutional Effectiveness (PRIE)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September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61" y="463471"/>
            <a:ext cx="2524477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55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B3CD-FF18-4804-ADAD-3E7D7502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697"/>
          </a:xfrm>
        </p:spPr>
        <p:txBody>
          <a:bodyPr>
            <a:normAutofit/>
          </a:bodyPr>
          <a:lstStyle/>
          <a:p>
            <a:r>
              <a:rPr lang="en-US" sz="4000" dirty="0"/>
              <a:t>Planning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0115FA1-5929-40A4-AC4C-87623830F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111537"/>
              </p:ext>
            </p:extLst>
          </p:nvPr>
        </p:nvGraphicFramePr>
        <p:xfrm>
          <a:off x="702366" y="1209822"/>
          <a:ext cx="10349948" cy="5106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3F44871-F51C-4005-BBE4-8D450EE13AC1}"/>
              </a:ext>
            </a:extLst>
          </p:cNvPr>
          <p:cNvSpPr txBox="1"/>
          <p:nvPr/>
        </p:nvSpPr>
        <p:spPr>
          <a:xfrm>
            <a:off x="9721655" y="950447"/>
            <a:ext cx="2157735" cy="124649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5 = Strongly Agree</a:t>
            </a:r>
          </a:p>
          <a:p>
            <a:r>
              <a:rPr lang="en-US" sz="1500" dirty="0"/>
              <a:t>4 = Agree</a:t>
            </a:r>
          </a:p>
          <a:p>
            <a:r>
              <a:rPr lang="en-US" sz="1500" dirty="0"/>
              <a:t>3 = Do Not Know</a:t>
            </a:r>
          </a:p>
          <a:p>
            <a:r>
              <a:rPr lang="en-US" sz="1500" dirty="0"/>
              <a:t>2 = Disagree</a:t>
            </a:r>
          </a:p>
          <a:p>
            <a:r>
              <a:rPr lang="en-US" sz="1500" dirty="0"/>
              <a:t>1 = Strongly Disagree</a:t>
            </a:r>
          </a:p>
        </p:txBody>
      </p:sp>
    </p:spTree>
    <p:extLst>
      <p:ext uri="{BB962C8B-B14F-4D97-AF65-F5344CB8AC3E}">
        <p14:creationId xmlns:p14="http://schemas.microsoft.com/office/powerpoint/2010/main" val="2038085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B3CD-FF18-4804-ADAD-3E7D7502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5036"/>
          </a:xfrm>
        </p:spPr>
        <p:txBody>
          <a:bodyPr>
            <a:normAutofit/>
          </a:bodyPr>
          <a:lstStyle/>
          <a:p>
            <a:r>
              <a:rPr lang="en-US" sz="4000" dirty="0"/>
              <a:t>District Procedures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0115FA1-5929-40A4-AC4C-87623830F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238434"/>
              </p:ext>
            </p:extLst>
          </p:nvPr>
        </p:nvGraphicFramePr>
        <p:xfrm>
          <a:off x="838200" y="1139687"/>
          <a:ext cx="10515600" cy="517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64AD8BA-C698-4B2A-80A6-A5653436312D}"/>
              </a:ext>
            </a:extLst>
          </p:cNvPr>
          <p:cNvSpPr txBox="1"/>
          <p:nvPr/>
        </p:nvSpPr>
        <p:spPr>
          <a:xfrm>
            <a:off x="9670211" y="1619138"/>
            <a:ext cx="2184400" cy="124649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5 = Strongly Agree</a:t>
            </a:r>
          </a:p>
          <a:p>
            <a:r>
              <a:rPr lang="en-US" sz="1500" dirty="0"/>
              <a:t>4 = Somewhat Agree</a:t>
            </a:r>
          </a:p>
          <a:p>
            <a:r>
              <a:rPr lang="en-US" sz="1500" dirty="0"/>
              <a:t>3 = Do Not Know</a:t>
            </a:r>
          </a:p>
          <a:p>
            <a:r>
              <a:rPr lang="en-US" sz="1500" dirty="0"/>
              <a:t>2 = Somewhat Disagree</a:t>
            </a:r>
          </a:p>
          <a:p>
            <a:r>
              <a:rPr lang="en-US" sz="1500" dirty="0"/>
              <a:t>1 = Strongly Disagree</a:t>
            </a:r>
          </a:p>
        </p:txBody>
      </p:sp>
    </p:spTree>
    <p:extLst>
      <p:ext uri="{BB962C8B-B14F-4D97-AF65-F5344CB8AC3E}">
        <p14:creationId xmlns:p14="http://schemas.microsoft.com/office/powerpoint/2010/main" val="3498943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B3CD-FF18-4804-ADAD-3E7D7502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>
            <a:normAutofit/>
          </a:bodyPr>
          <a:lstStyle/>
          <a:p>
            <a:r>
              <a:rPr lang="en-US" sz="4000" dirty="0"/>
              <a:t>Participatory Governance Overall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0115FA1-5929-40A4-AC4C-87623830F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208766"/>
              </p:ext>
            </p:extLst>
          </p:nvPr>
        </p:nvGraphicFramePr>
        <p:xfrm>
          <a:off x="939409" y="1266092"/>
          <a:ext cx="10515600" cy="511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8EE22B6-DE9D-47B8-B45A-E9356ED8F88C}"/>
              </a:ext>
            </a:extLst>
          </p:cNvPr>
          <p:cNvSpPr txBox="1"/>
          <p:nvPr/>
        </p:nvSpPr>
        <p:spPr>
          <a:xfrm>
            <a:off x="9270609" y="1953674"/>
            <a:ext cx="2184400" cy="124649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5 = Strongly Agree</a:t>
            </a:r>
          </a:p>
          <a:p>
            <a:r>
              <a:rPr lang="en-US" sz="1500" dirty="0"/>
              <a:t>4 = Agree</a:t>
            </a:r>
          </a:p>
          <a:p>
            <a:r>
              <a:rPr lang="en-US" sz="1500" dirty="0"/>
              <a:t>3 = Do Not Know</a:t>
            </a:r>
          </a:p>
          <a:p>
            <a:r>
              <a:rPr lang="en-US" sz="1500" dirty="0"/>
              <a:t>2 = Disagree</a:t>
            </a:r>
          </a:p>
          <a:p>
            <a:r>
              <a:rPr lang="en-US" sz="1500" dirty="0"/>
              <a:t>1 = Strongly Disagree</a:t>
            </a:r>
          </a:p>
        </p:txBody>
      </p:sp>
    </p:spTree>
    <p:extLst>
      <p:ext uri="{BB962C8B-B14F-4D97-AF65-F5344CB8AC3E}">
        <p14:creationId xmlns:p14="http://schemas.microsoft.com/office/powerpoint/2010/main" val="527692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F4ECE-5DBD-4A85-898C-845BC6C71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Respondents who disagreed that the voices of all four constituent groups at the College are balanced in Ca</a:t>
            </a:r>
            <a:r>
              <a:rPr lang="en-US" sz="2800" dirty="0">
                <a:cs typeface="Calibri Light" panose="020F0302020204030204" pitchFamily="34" charset="0"/>
              </a:rPr>
              <a:t>ñada’s participatory governance processes describe where they perceive the imbalance to be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9DEBF-1068-4812-957A-F604EC38D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545495"/>
          </a:xfrm>
        </p:spPr>
        <p:txBody>
          <a:bodyPr>
            <a:normAutofit/>
          </a:bodyPr>
          <a:lstStyle/>
          <a:p>
            <a:r>
              <a:rPr lang="en-US" sz="2400" dirty="0"/>
              <a:t>Administration – 38% (13)</a:t>
            </a:r>
          </a:p>
          <a:p>
            <a:pPr lvl="1"/>
            <a:r>
              <a:rPr lang="en-US" sz="2000" dirty="0"/>
              <a:t>“Administration have final word on everything”</a:t>
            </a:r>
          </a:p>
          <a:p>
            <a:r>
              <a:rPr lang="en-US" sz="2400" dirty="0"/>
              <a:t>Lack of student voice in participatory governance – 27% (9)</a:t>
            </a:r>
          </a:p>
          <a:p>
            <a:pPr lvl="1"/>
            <a:r>
              <a:rPr lang="en-US" sz="2000" dirty="0"/>
              <a:t>Need to do more to “fully support, integrate, and elevate student voices and input” – having students representatives present isn’t enough</a:t>
            </a:r>
          </a:p>
          <a:p>
            <a:r>
              <a:rPr lang="en-US" sz="2400" dirty="0"/>
              <a:t>Classified Staff don’t have time to participate – 18% (6)</a:t>
            </a:r>
          </a:p>
          <a:p>
            <a:pPr lvl="1"/>
            <a:r>
              <a:rPr lang="en-US" sz="2000" dirty="0"/>
              <a:t>Lack of job flexibility, high workload, little to no support and time for participatory governance</a:t>
            </a:r>
          </a:p>
          <a:p>
            <a:r>
              <a:rPr lang="en-US" sz="2400" dirty="0"/>
              <a:t>“Same people dominate the conversations” – 12% (4)</a:t>
            </a:r>
          </a:p>
          <a:p>
            <a:pPr lvl="1"/>
            <a:r>
              <a:rPr lang="en-US" sz="2000" dirty="0"/>
              <a:t>Need “term limits” or “cap” on number of committees and hiring teams each person can participate 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25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214F0-12F1-42B6-AAB8-0004F7E1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383"/>
          </a:xfrm>
        </p:spPr>
        <p:txBody>
          <a:bodyPr>
            <a:normAutofit/>
          </a:bodyPr>
          <a:lstStyle/>
          <a:p>
            <a:r>
              <a:rPr lang="en-US" sz="4000" dirty="0"/>
              <a:t>Response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EF3CD-B040-4A27-A855-DE26B1AEB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2670" y="1209822"/>
            <a:ext cx="5811129" cy="4967141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# completed surveys up 9% from last survey</a:t>
            </a:r>
          </a:p>
          <a:p>
            <a:pPr lvl="1"/>
            <a:r>
              <a:rPr lang="en-US" sz="1800" dirty="0"/>
              <a:t>2023 = 96</a:t>
            </a:r>
          </a:p>
          <a:p>
            <a:pPr lvl="1"/>
            <a:r>
              <a:rPr lang="en-US" sz="1800" dirty="0"/>
              <a:t>2021 = 88</a:t>
            </a:r>
          </a:p>
          <a:p>
            <a:r>
              <a:rPr lang="en-US" sz="2200" dirty="0"/>
              <a:t>77% increase in Faculty responses</a:t>
            </a:r>
          </a:p>
          <a:p>
            <a:pPr lvl="1"/>
            <a:r>
              <a:rPr lang="en-US" sz="1800" dirty="0"/>
              <a:t>2023 = 53 </a:t>
            </a:r>
          </a:p>
          <a:p>
            <a:pPr lvl="1"/>
            <a:r>
              <a:rPr lang="en-US" sz="1800" dirty="0"/>
              <a:t>2021 = 30</a:t>
            </a:r>
          </a:p>
          <a:p>
            <a:r>
              <a:rPr lang="en-US" sz="2200" dirty="0"/>
              <a:t>106% increase in Classified Staff or Manager/Supervisor responses</a:t>
            </a:r>
          </a:p>
          <a:p>
            <a:pPr lvl="1"/>
            <a:r>
              <a:rPr lang="en-US" sz="1800" dirty="0"/>
              <a:t>2023 = 37</a:t>
            </a:r>
          </a:p>
          <a:p>
            <a:pPr lvl="1"/>
            <a:r>
              <a:rPr lang="en-US" sz="1800" dirty="0"/>
              <a:t>2021 = 18</a:t>
            </a:r>
          </a:p>
          <a:p>
            <a:r>
              <a:rPr lang="en-US" sz="2200" dirty="0"/>
              <a:t>Despite multiple efforts, only 2 students completed the survey, a 94% decrease</a:t>
            </a:r>
          </a:p>
          <a:p>
            <a:pPr lvl="1"/>
            <a:r>
              <a:rPr lang="en-US" sz="1800" dirty="0"/>
              <a:t>2023 = 2 </a:t>
            </a:r>
          </a:p>
          <a:p>
            <a:pPr lvl="1"/>
            <a:r>
              <a:rPr lang="en-US" sz="1800" dirty="0"/>
              <a:t>2021 = 36</a:t>
            </a:r>
          </a:p>
          <a:p>
            <a:r>
              <a:rPr lang="en-US" sz="2200" dirty="0"/>
              <a:t>Student responses are included in overall aggregate data and removed from breakout by constituency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CF6AC06-7109-4A54-B3FD-F688A35835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9412456"/>
              </p:ext>
            </p:extLst>
          </p:nvPr>
        </p:nvGraphicFramePr>
        <p:xfrm>
          <a:off x="1041204" y="1306508"/>
          <a:ext cx="4298462" cy="4773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5715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666CB-8749-4B9A-92E8-429468D9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Respondent Constituency (n=96)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87386D-B422-44F4-8F73-C9CB6FD00A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5504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897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4FEA-35B4-49FD-95FB-4BEF965D8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Did you serve on a college participatory governance Council, Senate, or Committee during the 2022-23 academic year?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8242404-B73E-4F16-BCDE-DDA69E2709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7154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193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4FEA-35B4-49FD-95FB-4BEF965D8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/>
              <a:t>Are you aware that Ca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ña</a:t>
            </a:r>
            <a:r>
              <a:rPr lang="en-US" sz="2800" dirty="0"/>
              <a:t>da launched a new pilot Equity &amp; Antiracism Planning Council this spring?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8242404-B73E-4F16-BCDE-DDA69E2709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5503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1606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B3CD-FF18-4804-ADAD-3E7D7502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083"/>
            <a:ext cx="10515600" cy="1246495"/>
          </a:xfrm>
        </p:spPr>
        <p:txBody>
          <a:bodyPr/>
          <a:lstStyle/>
          <a:p>
            <a:r>
              <a:rPr lang="en-US" dirty="0"/>
              <a:t>General Participatory Governance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0115FA1-5929-40A4-AC4C-87623830F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694224"/>
              </p:ext>
            </p:extLst>
          </p:nvPr>
        </p:nvGraphicFramePr>
        <p:xfrm>
          <a:off x="838200" y="1188720"/>
          <a:ext cx="8991600" cy="4988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6CD7701-83D6-40F9-A420-2D8DB968B8AF}"/>
              </a:ext>
            </a:extLst>
          </p:cNvPr>
          <p:cNvSpPr txBox="1"/>
          <p:nvPr/>
        </p:nvSpPr>
        <p:spPr>
          <a:xfrm>
            <a:off x="9829800" y="2700196"/>
            <a:ext cx="2184400" cy="124649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5 = Strongly Agree</a:t>
            </a:r>
          </a:p>
          <a:p>
            <a:r>
              <a:rPr lang="en-US" sz="1500" dirty="0"/>
              <a:t>4 = Agree</a:t>
            </a:r>
          </a:p>
          <a:p>
            <a:r>
              <a:rPr lang="en-US" sz="1500" dirty="0"/>
              <a:t>3 = Do Not Know</a:t>
            </a:r>
          </a:p>
          <a:p>
            <a:r>
              <a:rPr lang="en-US" sz="1500" dirty="0"/>
              <a:t>2 = Disagree</a:t>
            </a:r>
          </a:p>
          <a:p>
            <a:r>
              <a:rPr lang="en-US" sz="1500" dirty="0"/>
              <a:t>1 = Strongly Disagree</a:t>
            </a:r>
          </a:p>
        </p:txBody>
      </p:sp>
    </p:spTree>
    <p:extLst>
      <p:ext uri="{BB962C8B-B14F-4D97-AF65-F5344CB8AC3E}">
        <p14:creationId xmlns:p14="http://schemas.microsoft.com/office/powerpoint/2010/main" val="1015161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B3CD-FF18-4804-ADAD-3E7D7502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rmAutofit/>
          </a:bodyPr>
          <a:lstStyle/>
          <a:p>
            <a:r>
              <a:rPr lang="en-US" sz="4000" dirty="0"/>
              <a:t>Program Review Detail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0115FA1-5929-40A4-AC4C-87623830F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501802"/>
              </p:ext>
            </p:extLst>
          </p:nvPr>
        </p:nvGraphicFramePr>
        <p:xfrm>
          <a:off x="838200" y="1280160"/>
          <a:ext cx="10515600" cy="5036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3841360-4FE7-4294-A755-E5B109E67DAF}"/>
              </a:ext>
            </a:extLst>
          </p:cNvPr>
          <p:cNvSpPr txBox="1"/>
          <p:nvPr/>
        </p:nvSpPr>
        <p:spPr>
          <a:xfrm>
            <a:off x="9169400" y="1412682"/>
            <a:ext cx="2184400" cy="124649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5 = Strongly Agree</a:t>
            </a:r>
          </a:p>
          <a:p>
            <a:r>
              <a:rPr lang="en-US" sz="1500" dirty="0"/>
              <a:t>4 = Agree</a:t>
            </a:r>
          </a:p>
          <a:p>
            <a:r>
              <a:rPr lang="en-US" sz="1500" dirty="0"/>
              <a:t>3 = Do Not Know</a:t>
            </a:r>
          </a:p>
          <a:p>
            <a:r>
              <a:rPr lang="en-US" sz="1500" dirty="0"/>
              <a:t>2 = Disagree</a:t>
            </a:r>
          </a:p>
          <a:p>
            <a:r>
              <a:rPr lang="en-US" sz="1500" dirty="0"/>
              <a:t>1 = Strongly Disagree</a:t>
            </a:r>
          </a:p>
        </p:txBody>
      </p:sp>
    </p:spTree>
    <p:extLst>
      <p:ext uri="{BB962C8B-B14F-4D97-AF65-F5344CB8AC3E}">
        <p14:creationId xmlns:p14="http://schemas.microsoft.com/office/powerpoint/2010/main" val="3538414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B3CD-FF18-4804-ADAD-3E7D7502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278"/>
            <a:ext cx="10515600" cy="816561"/>
          </a:xfrm>
        </p:spPr>
        <p:txBody>
          <a:bodyPr>
            <a:normAutofit/>
          </a:bodyPr>
          <a:lstStyle/>
          <a:p>
            <a:r>
              <a:rPr lang="en-US" sz="4000" dirty="0"/>
              <a:t>Budget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0115FA1-5929-40A4-AC4C-87623830F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436099"/>
              </p:ext>
            </p:extLst>
          </p:nvPr>
        </p:nvGraphicFramePr>
        <p:xfrm>
          <a:off x="838200" y="1060174"/>
          <a:ext cx="10515600" cy="5256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4346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B3CD-FF18-4804-ADAD-3E7D7502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8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College Goals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0115FA1-5929-40A4-AC4C-87623830F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184290"/>
              </p:ext>
            </p:extLst>
          </p:nvPr>
        </p:nvGraphicFramePr>
        <p:xfrm>
          <a:off x="838200" y="1558168"/>
          <a:ext cx="10515600" cy="4618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2F90035C-552E-4F95-8EBB-4DD8D6051B06}"/>
              </a:ext>
            </a:extLst>
          </p:cNvPr>
          <p:cNvSpPr txBox="1">
            <a:spLocks/>
          </p:cNvSpPr>
          <p:nvPr/>
        </p:nvSpPr>
        <p:spPr>
          <a:xfrm>
            <a:off x="1210917" y="1089797"/>
            <a:ext cx="9982200" cy="468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/>
              <a:t>I am aware of Cañada’s goals for the College</a:t>
            </a:r>
          </a:p>
        </p:txBody>
      </p:sp>
    </p:spTree>
    <p:extLst>
      <p:ext uri="{BB962C8B-B14F-4D97-AF65-F5344CB8AC3E}">
        <p14:creationId xmlns:p14="http://schemas.microsoft.com/office/powerpoint/2010/main" val="355390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CF157E-3F7B-4EEF-B49E-DE92FFA8345A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bb5bbb0b-6c89-44d7-be61-0adfe653f983"/>
    <ds:schemaRef ds:uri="2bc55ecc-363e-43e9-bfac-4ba2e86f45e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4B659FD-49ED-4BEE-BACD-E58B883C9F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566F82-FE19-44ED-94A8-D22EE10133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16330</TotalTime>
  <Words>465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Participatory Governance Survey 2022-2023</vt:lpstr>
      <vt:lpstr>Response rate</vt:lpstr>
      <vt:lpstr>Respondent Constituency (n=96)</vt:lpstr>
      <vt:lpstr>Did you serve on a college participatory governance Council, Senate, or Committee during the 2022-23 academic year?</vt:lpstr>
      <vt:lpstr>Are you aware that Cañada launched a new pilot Equity &amp; Antiracism Planning Council this spring?</vt:lpstr>
      <vt:lpstr>General Participatory Governance</vt:lpstr>
      <vt:lpstr>Program Review Detail</vt:lpstr>
      <vt:lpstr>Budget</vt:lpstr>
      <vt:lpstr>College Goals</vt:lpstr>
      <vt:lpstr>Planning</vt:lpstr>
      <vt:lpstr>District Procedures</vt:lpstr>
      <vt:lpstr>Participatory Governance Overall</vt:lpstr>
      <vt:lpstr>Respondents who disagreed that the voices of all four constituent groups at the College are balanced in Cañada’s participatory governance processes describe where they perceive the imbalance to 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Participatory Governance Survey 2019-2020</dc:title>
  <dc:creator>Claxton, Alexander</dc:creator>
  <cp:lastModifiedBy>Morris, Terra</cp:lastModifiedBy>
  <cp:revision>128</cp:revision>
  <dcterms:created xsi:type="dcterms:W3CDTF">2021-04-14T17:20:53Z</dcterms:created>
  <dcterms:modified xsi:type="dcterms:W3CDTF">2023-09-13T04:12:13Z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