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Ex1.xml" ContentType="application/vnd.ms-office.chartex+xml"/>
  <Override PartName="/ppt/charts/style6.xml" ContentType="application/vnd.ms-office.chartstyle+xml"/>
  <Override PartName="/ppt/charts/colors6.xml" ContentType="application/vnd.ms-office.chartcolorstyle+xml"/>
  <Override PartName="/ppt/charts/chartEx2.xml" ContentType="application/vnd.ms-office.chartex+xml"/>
  <Override PartName="/ppt/charts/style7.xml" ContentType="application/vnd.ms-office.chartstyle+xml"/>
  <Override PartName="/ppt/charts/colors7.xml" ContentType="application/vnd.ms-office.chartcolorstyle+xml"/>
  <Override PartName="/ppt/charts/chartEx3.xml" ContentType="application/vnd.ms-office.chartex+xml"/>
  <Override PartName="/ppt/charts/style8.xml" ContentType="application/vnd.ms-office.chartstyle+xml"/>
  <Override PartName="/ppt/charts/colors8.xml" ContentType="application/vnd.ms-office.chartcolorstyle+xml"/>
  <Override PartName="/ppt/charts/chart6.xml" ContentType="application/vnd.openxmlformats-officedocument.drawingml.chart+xml"/>
  <Override PartName="/ppt/charts/style9.xml" ContentType="application/vnd.ms-office.chartstyle+xml"/>
  <Override PartName="/ppt/charts/colors9.xml" ContentType="application/vnd.ms-office.chartcolorstyle+xml"/>
  <Override PartName="/ppt/charts/chart7.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8.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9.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0.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32"/>
  </p:notesMasterIdLst>
  <p:sldIdLst>
    <p:sldId id="256" r:id="rId6"/>
    <p:sldId id="293" r:id="rId7"/>
    <p:sldId id="286" r:id="rId8"/>
    <p:sldId id="287" r:id="rId9"/>
    <p:sldId id="288" r:id="rId10"/>
    <p:sldId id="289" r:id="rId11"/>
    <p:sldId id="290" r:id="rId12"/>
    <p:sldId id="291" r:id="rId13"/>
    <p:sldId id="292" r:id="rId14"/>
    <p:sldId id="284" r:id="rId15"/>
    <p:sldId id="285" r:id="rId16"/>
    <p:sldId id="265" r:id="rId17"/>
    <p:sldId id="257" r:id="rId18"/>
    <p:sldId id="258" r:id="rId19"/>
    <p:sldId id="262" r:id="rId20"/>
    <p:sldId id="263" r:id="rId21"/>
    <p:sldId id="264" r:id="rId22"/>
    <p:sldId id="261" r:id="rId23"/>
    <p:sldId id="266" r:id="rId24"/>
    <p:sldId id="267" r:id="rId25"/>
    <p:sldId id="283" r:id="rId26"/>
    <p:sldId id="259" r:id="rId27"/>
    <p:sldId id="268" r:id="rId28"/>
    <p:sldId id="269" r:id="rId29"/>
    <p:sldId id="270" r:id="rId30"/>
    <p:sldId id="2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laxtona\Dropbox%20(SMCCD)\PRIE%20-%20Canada%20College\Surveys\PD%20Needs%20Assessment\Classified\Classified%20PD%20Needs%20Assessment_Apri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Adm%20PD%20Needs%20Survey_April%204,%202023.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laxtona\Dropbox%20(SMCCD)\PRIE%20-%20Canada%20College\Surveys\PD%20Needs%20Assessment\Classified\Classified%20PD%20Needs%20Assessment_Apri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laxtona\Dropbox%20(SMCCD)\PRIE%20-%20Canada%20College\Surveys\PD%20Needs%20Assessment\Classified\Classified%20PD%20Needs%20Assessment_Apri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Faculty%20PD%20Needs_Survey_April%2014,%202023_09.17%20raw.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Faculty%20PD%20Needs_Survey_April%2014,%202023_09.17%20raw.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Faculty%20PD%20Needs_Survey_April%2014,%202023_09.17%20raw.xlsx" TargetMode="External"/><Relationship Id="rId2" Type="http://schemas.microsoft.com/office/2011/relationships/chartColorStyle" Target="colors9.xml"/><Relationship Id="rId1" Type="http://schemas.microsoft.com/office/2011/relationships/chartStyle" Target="style9.xml"/></Relationships>
</file>

<file path=ppt/charts/_rels/chart7.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Faculty%20PD%20Needs_Survey_April%2014,%202023_09.17%20raw.xlsx" TargetMode="External"/><Relationship Id="rId2" Type="http://schemas.microsoft.com/office/2011/relationships/chartColorStyle" Target="colors10.xml"/><Relationship Id="rId1" Type="http://schemas.microsoft.com/office/2011/relationships/chartStyle" Target="style10.xml"/></Relationships>
</file>

<file path=ppt/charts/_rels/chart8.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Adm%20PD%20Needs%20Survey_April%204,%202023.xlsx" TargetMode="External"/><Relationship Id="rId2" Type="http://schemas.microsoft.com/office/2011/relationships/chartColorStyle" Target="colors11.xml"/><Relationship Id="rId1" Type="http://schemas.microsoft.com/office/2011/relationships/chartStyle" Target="style11.xml"/></Relationships>
</file>

<file path=ppt/charts/_rels/chart9.xml.rels><?xml version="1.0" encoding="UTF-8" standalone="yes"?>
<Relationships xmlns="http://schemas.openxmlformats.org/package/2006/relationships"><Relationship Id="rId3" Type="http://schemas.openxmlformats.org/officeDocument/2006/relationships/oleObject" Target="https://smccd-my.sharepoint.com/personal/engelk_smccd_edu/Documents/College%20PLANS/Professional%20Learning%20Plan/PD%20Needs%20Assessment%20Results%202023/Adm%20PD%20Needs%20Survey_April%204,%202023.xlsx" TargetMode="External"/><Relationship Id="rId2" Type="http://schemas.microsoft.com/office/2011/relationships/chartColorStyle" Target="colors12.xml"/><Relationship Id="rId1" Type="http://schemas.microsoft.com/office/2011/relationships/chartStyle" Target="style12.xml"/></Relationships>
</file>

<file path=ppt/charts/_rels/chartEx1.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file:///C:\Users\engelk\OneDrive%20-%20San%20Mateo%20County%20Community%20College%20District\College%20PLANS\Professional%20Learning%20Plan\PD%20Needs%20Assessment%20Results%202023\Faculty%20PD%20Needs_Survey_April%2014,%202023_09.17%20raw.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file:///C:\Users\engelk\OneDrive%20-%20San%20Mateo%20County%20Community%20College%20District\College%20PLANS\Professional%20Learning%20Plan\PD%20Needs%20Assessment%20Results%202023\Faculty%20PD%20Needs_Survey_April%2014,%202023_09.17%20raw.xlsx"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file:///C:\Users\engelk\OneDrive%20-%20San%20Mateo%20County%20Community%20College%20District\College%20PLANS\Professional%20Learning%20Plan\PD%20Needs%20Assessment%20Results%202023\Faculty%20PD%20Needs_Survey_April%2014,%202023_09.17%20raw.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Sheet3!$I$5</c:f>
              <c:strCache>
                <c:ptCount val="1"/>
                <c:pt idx="0">
                  <c:v>Awareness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Sheet3!$H$6:$H$13</c:f>
              <c:strCache>
                <c:ptCount val="8"/>
                <c:pt idx="0">
                  <c:v> College Flex Days</c:v>
                </c:pt>
                <c:pt idx="1">
                  <c:v> District Implicit Bias Training</c:v>
                </c:pt>
                <c:pt idx="2">
                  <c:v> District Professional Development Academy</c:v>
                </c:pt>
                <c:pt idx="3">
                  <c:v> District Tuition Reimbursement Program</c:v>
                </c:pt>
                <c:pt idx="4">
                  <c:v> Classified Professional Development Program</c:v>
                </c:pt>
                <c:pt idx="5">
                  <c:v> Skyline College Equity Institute</c:v>
                </c:pt>
                <c:pt idx="6">
                  <c:v> College New Employee Orientation and Support</c:v>
                </c:pt>
                <c:pt idx="7">
                  <c:v> District IDEAL Program</c:v>
                </c:pt>
              </c:strCache>
            </c:strRef>
          </c:cat>
          <c:val>
            <c:numRef>
              <c:f>Sheet3!$I$6:$I$13</c:f>
              <c:numCache>
                <c:formatCode>0%</c:formatCode>
                <c:ptCount val="8"/>
                <c:pt idx="0">
                  <c:v>0.87804878048780488</c:v>
                </c:pt>
                <c:pt idx="1">
                  <c:v>0.875</c:v>
                </c:pt>
                <c:pt idx="2">
                  <c:v>0.67500000000000004</c:v>
                </c:pt>
                <c:pt idx="3">
                  <c:v>0.63414634146341464</c:v>
                </c:pt>
                <c:pt idx="4">
                  <c:v>0.55000000000000004</c:v>
                </c:pt>
                <c:pt idx="5">
                  <c:v>0.46153846153846156</c:v>
                </c:pt>
                <c:pt idx="6">
                  <c:v>0.3902439024390244</c:v>
                </c:pt>
                <c:pt idx="7">
                  <c:v>0.1951219512195122</c:v>
                </c:pt>
              </c:numCache>
            </c:numRef>
          </c:val>
          <c:extLst>
            <c:ext xmlns:c16="http://schemas.microsoft.com/office/drawing/2014/chart" uri="{C3380CC4-5D6E-409C-BE32-E72D297353CC}">
              <c16:uniqueId val="{00000000-5A4C-4691-9131-D2DA0F2A920E}"/>
            </c:ext>
          </c:extLst>
        </c:ser>
        <c:ser>
          <c:idx val="1"/>
          <c:order val="1"/>
          <c:tx>
            <c:strRef>
              <c:f>Sheet3!$J$5</c:f>
              <c:strCache>
                <c:ptCount val="1"/>
                <c:pt idx="0">
                  <c:v>Satisfaction</c:v>
                </c:pt>
              </c:strCache>
            </c:strRef>
          </c:tx>
          <c:spPr>
            <a:solidFill>
              <a:schemeClr val="accent2"/>
            </a:solidFill>
            <a:ln>
              <a:noFill/>
            </a:ln>
            <a:effectLst/>
          </c:spPr>
          <c:invertIfNegative val="0"/>
          <c:dLbls>
            <c:dLbl>
              <c:idx val="1"/>
              <c:layout>
                <c:manualLayout>
                  <c:x val="0"/>
                  <c:y val="-6.289308176100629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811-4D92-8356-F084AE47B4E8}"/>
                </c:ext>
              </c:extLst>
            </c:dLbl>
            <c:dLbl>
              <c:idx val="2"/>
              <c:layout>
                <c:manualLayout>
                  <c:x val="-9.4333471588717102E-17"/>
                  <c:y val="-3.144654088050328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A4C-4691-9131-D2DA0F2A920E}"/>
                </c:ext>
              </c:extLst>
            </c:dLbl>
            <c:dLbl>
              <c:idx val="6"/>
              <c:layout>
                <c:manualLayout>
                  <c:x val="0"/>
                  <c:y val="-1.1530265124244521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A4C-4691-9131-D2DA0F2A920E}"/>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Sheet3!$H$6:$H$13</c:f>
              <c:strCache>
                <c:ptCount val="8"/>
                <c:pt idx="0">
                  <c:v> College Flex Days</c:v>
                </c:pt>
                <c:pt idx="1">
                  <c:v> District Implicit Bias Training</c:v>
                </c:pt>
                <c:pt idx="2">
                  <c:v> District Professional Development Academy</c:v>
                </c:pt>
                <c:pt idx="3">
                  <c:v> District Tuition Reimbursement Program</c:v>
                </c:pt>
                <c:pt idx="4">
                  <c:v> Classified Professional Development Program</c:v>
                </c:pt>
                <c:pt idx="5">
                  <c:v> Skyline College Equity Institute</c:v>
                </c:pt>
                <c:pt idx="6">
                  <c:v> College New Employee Orientation and Support</c:v>
                </c:pt>
                <c:pt idx="7">
                  <c:v> District IDEAL Program</c:v>
                </c:pt>
              </c:strCache>
            </c:strRef>
          </c:cat>
          <c:val>
            <c:numRef>
              <c:f>Sheet3!$J$6:$J$13</c:f>
              <c:numCache>
                <c:formatCode>0%</c:formatCode>
                <c:ptCount val="8"/>
                <c:pt idx="0">
                  <c:v>0.34375</c:v>
                </c:pt>
                <c:pt idx="1">
                  <c:v>0.55172413793103448</c:v>
                </c:pt>
                <c:pt idx="2">
                  <c:v>0.40909090909090912</c:v>
                </c:pt>
                <c:pt idx="3">
                  <c:v>0.40909090909090912</c:v>
                </c:pt>
                <c:pt idx="4">
                  <c:v>0.44444444444444442</c:v>
                </c:pt>
                <c:pt idx="5">
                  <c:v>0.5625</c:v>
                </c:pt>
                <c:pt idx="6">
                  <c:v>0.33333333333333331</c:v>
                </c:pt>
                <c:pt idx="7">
                  <c:v>0</c:v>
                </c:pt>
              </c:numCache>
            </c:numRef>
          </c:val>
          <c:extLst>
            <c:ext xmlns:c16="http://schemas.microsoft.com/office/drawing/2014/chart" uri="{C3380CC4-5D6E-409C-BE32-E72D297353CC}">
              <c16:uniqueId val="{00000001-5A4C-4691-9131-D2DA0F2A920E}"/>
            </c:ext>
          </c:extLst>
        </c:ser>
        <c:dLbls>
          <c:dLblPos val="outEnd"/>
          <c:showLegendKey val="0"/>
          <c:showVal val="1"/>
          <c:showCatName val="0"/>
          <c:showSerName val="0"/>
          <c:showPercent val="0"/>
          <c:showBubbleSize val="0"/>
        </c:dLbls>
        <c:gapWidth val="63"/>
        <c:axId val="977213055"/>
        <c:axId val="975047759"/>
      </c:barChart>
      <c:catAx>
        <c:axId val="9772130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975047759"/>
        <c:crosses val="autoZero"/>
        <c:auto val="1"/>
        <c:lblAlgn val="ctr"/>
        <c:lblOffset val="100"/>
        <c:noMultiLvlLbl val="0"/>
      </c:catAx>
      <c:valAx>
        <c:axId val="97504775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a:t>% Very Aware/ Very Satisfied or Aware/Satisfied</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9772130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Sheet2!$R$35</c:f>
              <c:strCache>
                <c:ptCount val="1"/>
                <c:pt idx="0">
                  <c:v>Second Choice</c:v>
                </c:pt>
              </c:strCache>
            </c:strRef>
          </c:tx>
          <c:spPr>
            <a:solidFill>
              <a:schemeClr val="accent6">
                <a:tint val="77000"/>
              </a:schemeClr>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Sheet2!$Q$36:$Q$38</c:f>
              <c:strCache>
                <c:ptCount val="3"/>
                <c:pt idx="0">
                  <c:v>Asynchronous (previously recorded session (i.e., VRC)</c:v>
                </c:pt>
                <c:pt idx="1">
                  <c:v>Synchronous online sessions</c:v>
                </c:pt>
                <c:pt idx="2">
                  <c:v>In-person presentation (including conferences, brown bags)</c:v>
                </c:pt>
              </c:strCache>
            </c:strRef>
          </c:cat>
          <c:val>
            <c:numRef>
              <c:f>Sheet2!$R$36:$R$38</c:f>
              <c:numCache>
                <c:formatCode>0%</c:formatCode>
                <c:ptCount val="3"/>
                <c:pt idx="0">
                  <c:v>0.5</c:v>
                </c:pt>
                <c:pt idx="1">
                  <c:v>0.5</c:v>
                </c:pt>
                <c:pt idx="2">
                  <c:v>0</c:v>
                </c:pt>
              </c:numCache>
            </c:numRef>
          </c:val>
          <c:extLst>
            <c:ext xmlns:c16="http://schemas.microsoft.com/office/drawing/2014/chart" uri="{C3380CC4-5D6E-409C-BE32-E72D297353CC}">
              <c16:uniqueId val="{00000000-7C7E-4636-A07F-F590BF54A512}"/>
            </c:ext>
          </c:extLst>
        </c:ser>
        <c:ser>
          <c:idx val="1"/>
          <c:order val="1"/>
          <c:tx>
            <c:strRef>
              <c:f>Sheet2!$S$35</c:f>
              <c:strCache>
                <c:ptCount val="1"/>
                <c:pt idx="0">
                  <c:v>Top Choice</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Sheet2!$Q$36:$Q$38</c:f>
              <c:strCache>
                <c:ptCount val="3"/>
                <c:pt idx="0">
                  <c:v>Asynchronous (previously recorded session (i.e., VRC)</c:v>
                </c:pt>
                <c:pt idx="1">
                  <c:v>Synchronous online sessions</c:v>
                </c:pt>
                <c:pt idx="2">
                  <c:v>In-person presentation (including conferences, brown bags)</c:v>
                </c:pt>
              </c:strCache>
            </c:strRef>
          </c:cat>
          <c:val>
            <c:numRef>
              <c:f>Sheet2!$S$36:$S$38</c:f>
              <c:numCache>
                <c:formatCode>0%</c:formatCode>
                <c:ptCount val="3"/>
                <c:pt idx="0">
                  <c:v>0.125</c:v>
                </c:pt>
                <c:pt idx="1">
                  <c:v>0.125</c:v>
                </c:pt>
                <c:pt idx="2">
                  <c:v>0.77780000000000005</c:v>
                </c:pt>
              </c:numCache>
            </c:numRef>
          </c:val>
          <c:extLst>
            <c:ext xmlns:c16="http://schemas.microsoft.com/office/drawing/2014/chart" uri="{C3380CC4-5D6E-409C-BE32-E72D297353CC}">
              <c16:uniqueId val="{00000001-7C7E-4636-A07F-F590BF54A512}"/>
            </c:ext>
          </c:extLst>
        </c:ser>
        <c:dLbls>
          <c:dLblPos val="outEnd"/>
          <c:showLegendKey val="0"/>
          <c:showVal val="1"/>
          <c:showCatName val="0"/>
          <c:showSerName val="0"/>
          <c:showPercent val="0"/>
          <c:showBubbleSize val="0"/>
        </c:dLbls>
        <c:gapWidth val="182"/>
        <c:axId val="1026011711"/>
        <c:axId val="907339471"/>
      </c:barChart>
      <c:catAx>
        <c:axId val="10260117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07339471"/>
        <c:crosses val="autoZero"/>
        <c:auto val="1"/>
        <c:lblAlgn val="ctr"/>
        <c:lblOffset val="100"/>
        <c:noMultiLvlLbl val="0"/>
      </c:catAx>
      <c:valAx>
        <c:axId val="907339471"/>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260117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t>PD Opportunities...</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autoTitleDeleted val="0"/>
    <c:plotArea>
      <c:layout/>
      <c:barChart>
        <c:barDir val="bar"/>
        <c:grouping val="clustered"/>
        <c:varyColors val="0"/>
        <c:ser>
          <c:idx val="0"/>
          <c:order val="0"/>
          <c:tx>
            <c:v>Cañada</c:v>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Sheet3!$F$21:$F$25</c:f>
              <c:strCache>
                <c:ptCount val="5"/>
                <c:pt idx="0">
                  <c:v>...include offerings for participants of different skill/experience levels</c:v>
                </c:pt>
                <c:pt idx="1">
                  <c:v>...meet my needs as a college staff member</c:v>
                </c:pt>
                <c:pt idx="2">
                  <c:v>...positively impact my ability to advance in my career</c:v>
                </c:pt>
                <c:pt idx="3">
                  <c:v>...are relevant to my work</c:v>
                </c:pt>
                <c:pt idx="4">
                  <c:v>...offer practical information or skills for me to implement and improve my ability to do my job</c:v>
                </c:pt>
              </c:strCache>
            </c:strRef>
          </c:cat>
          <c:val>
            <c:numRef>
              <c:f>Sheet3!$G$21:$G$25</c:f>
              <c:numCache>
                <c:formatCode>0%</c:formatCode>
                <c:ptCount val="5"/>
                <c:pt idx="0">
                  <c:v>0.2</c:v>
                </c:pt>
                <c:pt idx="1">
                  <c:v>0.22857142857142856</c:v>
                </c:pt>
                <c:pt idx="2">
                  <c:v>0.22857142857142856</c:v>
                </c:pt>
                <c:pt idx="3">
                  <c:v>0.25714285714285712</c:v>
                </c:pt>
                <c:pt idx="4">
                  <c:v>0.25714285714285712</c:v>
                </c:pt>
              </c:numCache>
            </c:numRef>
          </c:val>
          <c:extLst>
            <c:ext xmlns:c16="http://schemas.microsoft.com/office/drawing/2014/chart" uri="{C3380CC4-5D6E-409C-BE32-E72D297353CC}">
              <c16:uniqueId val="{00000000-2A55-4AE2-B846-00AD2C7887F7}"/>
            </c:ext>
          </c:extLst>
        </c:ser>
        <c:ser>
          <c:idx val="1"/>
          <c:order val="1"/>
          <c:tx>
            <c:v>District</c:v>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Sheet3!$F$21:$F$25</c:f>
              <c:strCache>
                <c:ptCount val="5"/>
                <c:pt idx="0">
                  <c:v>...include offerings for participants of different skill/experience levels</c:v>
                </c:pt>
                <c:pt idx="1">
                  <c:v>...meet my needs as a college staff member</c:v>
                </c:pt>
                <c:pt idx="2">
                  <c:v>...positively impact my ability to advance in my career</c:v>
                </c:pt>
                <c:pt idx="3">
                  <c:v>...are relevant to my work</c:v>
                </c:pt>
                <c:pt idx="4">
                  <c:v>...offer practical information or skills for me to implement and improve my ability to do my job</c:v>
                </c:pt>
              </c:strCache>
            </c:strRef>
          </c:cat>
          <c:val>
            <c:numRef>
              <c:f>Sheet3!$H$21:$H$25</c:f>
              <c:numCache>
                <c:formatCode>0%</c:formatCode>
                <c:ptCount val="5"/>
                <c:pt idx="0">
                  <c:v>0.2</c:v>
                </c:pt>
                <c:pt idx="1">
                  <c:v>0.22857142857142856</c:v>
                </c:pt>
                <c:pt idx="2">
                  <c:v>0.14705882352941177</c:v>
                </c:pt>
                <c:pt idx="3">
                  <c:v>0.25714285714285712</c:v>
                </c:pt>
                <c:pt idx="4">
                  <c:v>0.31428571428571428</c:v>
                </c:pt>
              </c:numCache>
            </c:numRef>
          </c:val>
          <c:extLst>
            <c:ext xmlns:c16="http://schemas.microsoft.com/office/drawing/2014/chart" uri="{C3380CC4-5D6E-409C-BE32-E72D297353CC}">
              <c16:uniqueId val="{00000001-2A55-4AE2-B846-00AD2C7887F7}"/>
            </c:ext>
          </c:extLst>
        </c:ser>
        <c:dLbls>
          <c:dLblPos val="outEnd"/>
          <c:showLegendKey val="0"/>
          <c:showVal val="1"/>
          <c:showCatName val="0"/>
          <c:showSerName val="0"/>
          <c:showPercent val="0"/>
          <c:showBubbleSize val="0"/>
        </c:dLbls>
        <c:gapWidth val="74"/>
        <c:axId val="1252316879"/>
        <c:axId val="1202877695"/>
      </c:barChart>
      <c:catAx>
        <c:axId val="12523168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202877695"/>
        <c:crosses val="autoZero"/>
        <c:auto val="1"/>
        <c:lblAlgn val="ctr"/>
        <c:lblOffset val="100"/>
        <c:noMultiLvlLbl val="0"/>
      </c:catAx>
      <c:valAx>
        <c:axId val="12028776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t>% Strongly Agree or Agree</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2523168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Sheet3!$F$28:$G$37</c:f>
              <c:multiLvlStrCache>
                <c:ptCount val="10"/>
                <c:lvl>
                  <c:pt idx="0">
                    <c:v> Effective communication/challenging conversations</c:v>
                  </c:pt>
                  <c:pt idx="1">
                    <c:v> Building mutual trust and respect among colleagues</c:v>
                  </c:pt>
                  <c:pt idx="2">
                    <c:v> Building motivation and morale in the workplace</c:v>
                  </c:pt>
                  <c:pt idx="3">
                    <c:v> Supporting diversity, equity, and inclusion in the workplace</c:v>
                  </c:pt>
                  <c:pt idx="4">
                    <c:v> Understanding antiracism and your role in it</c:v>
                  </c:pt>
                  <c:pt idx="5">
                    <c:v> Cultural awareness and competency</c:v>
                  </c:pt>
                  <c:pt idx="6">
                    <c:v> Mental Health</c:v>
                  </c:pt>
                  <c:pt idx="7">
                    <c:v> First Aid/CPR</c:v>
                  </c:pt>
                  <c:pt idx="8">
                    <c:v> Diversity/Equity &amp; Inclusion</c:v>
                  </c:pt>
                  <c:pt idx="9">
                    <c:v> Work/Life Balance</c:v>
                  </c:pt>
                </c:lvl>
                <c:lvl>
                  <c:pt idx="0">
                    <c:v>Leadership Skill Development </c:v>
                  </c:pt>
                  <c:pt idx="3">
                    <c:v>Professional Growth and Development </c:v>
                  </c:pt>
                  <c:pt idx="6">
                    <c:v>Personal Health and Wellness </c:v>
                  </c:pt>
                </c:lvl>
              </c:multiLvlStrCache>
            </c:multiLvlStrRef>
          </c:cat>
          <c:val>
            <c:numRef>
              <c:f>Sheet3!$H$28:$H$37</c:f>
              <c:numCache>
                <c:formatCode>0%</c:formatCode>
                <c:ptCount val="10"/>
                <c:pt idx="0">
                  <c:v>0.61290322580645162</c:v>
                </c:pt>
                <c:pt idx="1">
                  <c:v>0.66666666666666663</c:v>
                </c:pt>
                <c:pt idx="2">
                  <c:v>0.64516129032258063</c:v>
                </c:pt>
                <c:pt idx="3">
                  <c:v>0.90625</c:v>
                </c:pt>
                <c:pt idx="4">
                  <c:v>0.84375</c:v>
                </c:pt>
                <c:pt idx="5">
                  <c:v>0.9375</c:v>
                </c:pt>
                <c:pt idx="6">
                  <c:v>0.78125</c:v>
                </c:pt>
                <c:pt idx="7">
                  <c:v>0.8125</c:v>
                </c:pt>
                <c:pt idx="8">
                  <c:v>0.78125</c:v>
                </c:pt>
                <c:pt idx="9">
                  <c:v>0.8125</c:v>
                </c:pt>
              </c:numCache>
            </c:numRef>
          </c:val>
          <c:extLst>
            <c:ext xmlns:c16="http://schemas.microsoft.com/office/drawing/2014/chart" uri="{C3380CC4-5D6E-409C-BE32-E72D297353CC}">
              <c16:uniqueId val="{00000000-39AF-4D36-A7D1-C488F63F646B}"/>
            </c:ext>
          </c:extLst>
        </c:ser>
        <c:dLbls>
          <c:dLblPos val="outEnd"/>
          <c:showLegendKey val="0"/>
          <c:showVal val="1"/>
          <c:showCatName val="0"/>
          <c:showSerName val="0"/>
          <c:showPercent val="0"/>
          <c:showBubbleSize val="0"/>
        </c:dLbls>
        <c:gapWidth val="182"/>
        <c:axId val="1239769231"/>
        <c:axId val="846972751"/>
      </c:barChart>
      <c:catAx>
        <c:axId val="123976923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846972751"/>
        <c:crosses val="autoZero"/>
        <c:auto val="1"/>
        <c:lblAlgn val="ctr"/>
        <c:lblOffset val="100"/>
        <c:noMultiLvlLbl val="0"/>
      </c:catAx>
      <c:valAx>
        <c:axId val="84697275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t>% Extremely or Very Interested</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2397692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Charts!$A$59:$A$68</c:f>
              <c:strCache>
                <c:ptCount val="10"/>
                <c:pt idx="0">
                  <c:v>Other (please specify)</c:v>
                </c:pt>
                <c:pt idx="1">
                  <c:v>District IDEAL Program</c:v>
                </c:pt>
                <c:pt idx="2">
                  <c:v>Skyline College Equity Institute</c:v>
                </c:pt>
                <c:pt idx="3">
                  <c:v>District Professional Development Academy</c:v>
                </c:pt>
                <c:pt idx="4">
                  <c:v>Faculty Development Fund (Short Term and Long Term PD Funding)</c:v>
                </c:pt>
                <c:pt idx="5">
                  <c:v>Faculty Learning Program</c:v>
                </c:pt>
                <c:pt idx="6">
                  <c:v>District Implicit Bias Training</c:v>
                </c:pt>
                <c:pt idx="7">
                  <c:v>Faculty Teaching and Learning Trainings, Workshops, and Conversation with Colleagues (e.g., Topic Tuesdays, Workshop Wednesdays)</c:v>
                </c:pt>
                <c:pt idx="8">
                  <c:v>Quality Online Teaching &amp;amp; Learning Training</c:v>
                </c:pt>
                <c:pt idx="9">
                  <c:v>College Flex Days</c:v>
                </c:pt>
              </c:strCache>
            </c:strRef>
          </c:cat>
          <c:val>
            <c:numRef>
              <c:f>Charts!$B$59:$B$68</c:f>
              <c:numCache>
                <c:formatCode>0%</c:formatCode>
                <c:ptCount val="10"/>
                <c:pt idx="0">
                  <c:v>2.3809523809523808E-2</c:v>
                </c:pt>
                <c:pt idx="1">
                  <c:v>0.11904761904761904</c:v>
                </c:pt>
                <c:pt idx="2">
                  <c:v>0.30952380952380953</c:v>
                </c:pt>
                <c:pt idx="3">
                  <c:v>0.38095238095238093</c:v>
                </c:pt>
                <c:pt idx="4">
                  <c:v>0.47619047619047616</c:v>
                </c:pt>
                <c:pt idx="5">
                  <c:v>0.52380952380952384</c:v>
                </c:pt>
                <c:pt idx="6">
                  <c:v>0.5714285714285714</c:v>
                </c:pt>
                <c:pt idx="7">
                  <c:v>0.6428571428571429</c:v>
                </c:pt>
                <c:pt idx="8">
                  <c:v>0.7857142857142857</c:v>
                </c:pt>
                <c:pt idx="9">
                  <c:v>0.90476190476190477</c:v>
                </c:pt>
              </c:numCache>
            </c:numRef>
          </c:val>
          <c:extLst>
            <c:ext xmlns:c16="http://schemas.microsoft.com/office/drawing/2014/chart" uri="{C3380CC4-5D6E-409C-BE32-E72D297353CC}">
              <c16:uniqueId val="{00000000-4B00-42FA-9F5F-C272F003B954}"/>
            </c:ext>
          </c:extLst>
        </c:ser>
        <c:dLbls>
          <c:dLblPos val="outEnd"/>
          <c:showLegendKey val="0"/>
          <c:showVal val="1"/>
          <c:showCatName val="0"/>
          <c:showSerName val="0"/>
          <c:showPercent val="0"/>
          <c:showBubbleSize val="0"/>
        </c:dLbls>
        <c:gapWidth val="182"/>
        <c:axId val="650387472"/>
        <c:axId val="796770912"/>
      </c:barChart>
      <c:catAx>
        <c:axId val="6503874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96770912"/>
        <c:crosses val="autoZero"/>
        <c:auto val="1"/>
        <c:lblAlgn val="ctr"/>
        <c:lblOffset val="100"/>
        <c:noMultiLvlLbl val="0"/>
      </c:catAx>
      <c:valAx>
        <c:axId val="796770912"/>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50387472"/>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Charts!$C$3</c:f>
              <c:strCache>
                <c:ptCount val="1"/>
                <c:pt idx="0">
                  <c:v>%</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Charts!$B$4:$B$13</c:f>
              <c:strCache>
                <c:ptCount val="10"/>
                <c:pt idx="0">
                  <c:v>Classroom Management</c:v>
                </c:pt>
                <c:pt idx="1">
                  <c:v>Professional development to enhance Academic Counseling</c:v>
                </c:pt>
                <c:pt idx="2">
                  <c:v>Health and Wellness</c:v>
                </c:pt>
                <c:pt idx="3">
                  <c:v>Assessment</c:v>
                </c:pt>
                <c:pt idx="4">
                  <c:v>College Policies and Procedures</c:v>
                </c:pt>
                <c:pt idx="5">
                  <c:v>Curriculum development and program planning</c:v>
                </c:pt>
                <c:pt idx="6">
                  <c:v>Professional development for addressing student personal life issues</c:v>
                </c:pt>
                <c:pt idx="7">
                  <c:v>Anti-racism and enhancing diversity, equity, and inclusion in the classroom</c:v>
                </c:pt>
                <c:pt idx="8">
                  <c:v>General Teaching and Learning</c:v>
                </c:pt>
                <c:pt idx="9">
                  <c:v>Distance education and instructional technology</c:v>
                </c:pt>
              </c:strCache>
            </c:strRef>
          </c:cat>
          <c:val>
            <c:numRef>
              <c:f>Charts!$C$4:$C$13</c:f>
              <c:numCache>
                <c:formatCode>0%</c:formatCode>
                <c:ptCount val="10"/>
                <c:pt idx="0">
                  <c:v>0.13043478260869565</c:v>
                </c:pt>
                <c:pt idx="1">
                  <c:v>0.13043478260869565</c:v>
                </c:pt>
                <c:pt idx="2">
                  <c:v>0.15217391304347827</c:v>
                </c:pt>
                <c:pt idx="3">
                  <c:v>0.17391304347826086</c:v>
                </c:pt>
                <c:pt idx="4">
                  <c:v>0.2391304347826087</c:v>
                </c:pt>
                <c:pt idx="5">
                  <c:v>0.28260869565217389</c:v>
                </c:pt>
                <c:pt idx="6">
                  <c:v>0.30434782608695654</c:v>
                </c:pt>
                <c:pt idx="7">
                  <c:v>0.41304347826086957</c:v>
                </c:pt>
                <c:pt idx="8">
                  <c:v>0.45652173913043476</c:v>
                </c:pt>
                <c:pt idx="9">
                  <c:v>0.63043478260869568</c:v>
                </c:pt>
              </c:numCache>
            </c:numRef>
          </c:val>
          <c:extLst>
            <c:ext xmlns:c16="http://schemas.microsoft.com/office/drawing/2014/chart" uri="{C3380CC4-5D6E-409C-BE32-E72D297353CC}">
              <c16:uniqueId val="{00000000-88BF-43BC-9271-BA8557C23D02}"/>
            </c:ext>
          </c:extLst>
        </c:ser>
        <c:dLbls>
          <c:dLblPos val="outEnd"/>
          <c:showLegendKey val="0"/>
          <c:showVal val="1"/>
          <c:showCatName val="0"/>
          <c:showSerName val="0"/>
          <c:showPercent val="0"/>
          <c:showBubbleSize val="0"/>
        </c:dLbls>
        <c:gapWidth val="182"/>
        <c:axId val="2050290192"/>
        <c:axId val="1883406864"/>
      </c:barChart>
      <c:catAx>
        <c:axId val="2050290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83406864"/>
        <c:crosses val="autoZero"/>
        <c:auto val="1"/>
        <c:lblAlgn val="ctr"/>
        <c:lblOffset val="100"/>
        <c:noMultiLvlLbl val="0"/>
      </c:catAx>
      <c:valAx>
        <c:axId val="1883406864"/>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50290192"/>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Charts!$B$83</c:f>
              <c:strCache>
                <c:ptCount val="1"/>
                <c:pt idx="0">
                  <c:v>%</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Charts!$A$84:$A$91</c:f>
              <c:strCache>
                <c:ptCount val="8"/>
                <c:pt idx="0">
                  <c:v>COVID-19</c:v>
                </c:pt>
                <c:pt idx="1">
                  <c:v>There is no one to cover for me so I can participate</c:v>
                </c:pt>
                <c:pt idx="2">
                  <c:v>I was not aware of what my options were</c:v>
                </c:pt>
                <c:pt idx="3">
                  <c:v>I don’t think my Dean/Supervisor would like it</c:v>
                </c:pt>
                <c:pt idx="4">
                  <c:v>Other (specify)</c:v>
                </c:pt>
                <c:pt idx="5">
                  <c:v>Sessions are not relevant to my job</c:v>
                </c:pt>
                <c:pt idx="6">
                  <c:v>Scheduling conflicts</c:v>
                </c:pt>
                <c:pt idx="7">
                  <c:v>Too busy with other parts of my job</c:v>
                </c:pt>
              </c:strCache>
            </c:strRef>
          </c:cat>
          <c:val>
            <c:numRef>
              <c:f>Charts!$B$84:$B$91</c:f>
              <c:numCache>
                <c:formatCode>0%</c:formatCode>
                <c:ptCount val="8"/>
                <c:pt idx="0">
                  <c:v>5.128205128205128E-2</c:v>
                </c:pt>
                <c:pt idx="1">
                  <c:v>5.128205128205128E-2</c:v>
                </c:pt>
                <c:pt idx="2">
                  <c:v>7.6923076923076927E-2</c:v>
                </c:pt>
                <c:pt idx="3">
                  <c:v>7.6923076923076927E-2</c:v>
                </c:pt>
                <c:pt idx="4">
                  <c:v>0.12820512820512819</c:v>
                </c:pt>
                <c:pt idx="5">
                  <c:v>0.38461538461538464</c:v>
                </c:pt>
                <c:pt idx="6">
                  <c:v>0.48717948717948717</c:v>
                </c:pt>
                <c:pt idx="7">
                  <c:v>0.58974358974358976</c:v>
                </c:pt>
              </c:numCache>
            </c:numRef>
          </c:val>
          <c:extLst>
            <c:ext xmlns:c16="http://schemas.microsoft.com/office/drawing/2014/chart" uri="{C3380CC4-5D6E-409C-BE32-E72D297353CC}">
              <c16:uniqueId val="{00000000-D89F-46FB-9924-6A27F5A3D590}"/>
            </c:ext>
          </c:extLst>
        </c:ser>
        <c:dLbls>
          <c:dLblPos val="outEnd"/>
          <c:showLegendKey val="0"/>
          <c:showVal val="1"/>
          <c:showCatName val="0"/>
          <c:showSerName val="0"/>
          <c:showPercent val="0"/>
          <c:showBubbleSize val="0"/>
        </c:dLbls>
        <c:gapWidth val="182"/>
        <c:axId val="1033576960"/>
        <c:axId val="1106581344"/>
      </c:barChart>
      <c:catAx>
        <c:axId val="1033576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06581344"/>
        <c:crosses val="autoZero"/>
        <c:auto val="1"/>
        <c:lblAlgn val="ctr"/>
        <c:lblOffset val="100"/>
        <c:noMultiLvlLbl val="0"/>
      </c:catAx>
      <c:valAx>
        <c:axId val="1106581344"/>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3357696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Charts!$F$112</c:f>
              <c:strCache>
                <c:ptCount val="1"/>
                <c:pt idx="0">
                  <c:v>%</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Charts!$E$113:$E$122</c:f>
              <c:strCache>
                <c:ptCount val="10"/>
                <c:pt idx="0">
                  <c:v>Intensive summer trainings</c:v>
                </c:pt>
                <c:pt idx="1">
                  <c:v>Colleagues observing me and providing feedback</c:v>
                </c:pt>
                <c:pt idx="2">
                  <c:v>Other</c:v>
                </c:pt>
                <c:pt idx="3">
                  <c:v>In-person Flex-Day Workshops</c:v>
                </c:pt>
                <c:pt idx="4">
                  <c:v>Mentoring from other instructors</c:v>
                </c:pt>
                <c:pt idx="5">
                  <c:v>Observing colleagues</c:v>
                </c:pt>
                <c:pt idx="6">
                  <c:v>Conferences or workshops with external partners</c:v>
                </c:pt>
                <c:pt idx="7">
                  <c:v>Online Flex-Day Workshops</c:v>
                </c:pt>
                <c:pt idx="8">
                  <c:v>Online, asynchronous training I can do on my own time</c:v>
                </c:pt>
                <c:pt idx="9">
                  <c:v>Community of Practice with my peers (structured collaboration to improve practice)</c:v>
                </c:pt>
              </c:strCache>
            </c:strRef>
          </c:cat>
          <c:val>
            <c:numRef>
              <c:f>Charts!$F$113:$F$122</c:f>
              <c:numCache>
                <c:formatCode>0%</c:formatCode>
                <c:ptCount val="10"/>
                <c:pt idx="0">
                  <c:v>2.5000000000000001E-2</c:v>
                </c:pt>
                <c:pt idx="1">
                  <c:v>0.05</c:v>
                </c:pt>
                <c:pt idx="2">
                  <c:v>0.05</c:v>
                </c:pt>
                <c:pt idx="3">
                  <c:v>0.125</c:v>
                </c:pt>
                <c:pt idx="4">
                  <c:v>0.15</c:v>
                </c:pt>
                <c:pt idx="5">
                  <c:v>0.2</c:v>
                </c:pt>
                <c:pt idx="6">
                  <c:v>0.45</c:v>
                </c:pt>
                <c:pt idx="7">
                  <c:v>0.45</c:v>
                </c:pt>
                <c:pt idx="8">
                  <c:v>0.52500000000000002</c:v>
                </c:pt>
                <c:pt idx="9">
                  <c:v>0.57499999999999996</c:v>
                </c:pt>
              </c:numCache>
            </c:numRef>
          </c:val>
          <c:extLst>
            <c:ext xmlns:c16="http://schemas.microsoft.com/office/drawing/2014/chart" uri="{C3380CC4-5D6E-409C-BE32-E72D297353CC}">
              <c16:uniqueId val="{00000000-E4B9-4AFA-B5E2-09F1FD84E2F9}"/>
            </c:ext>
          </c:extLst>
        </c:ser>
        <c:dLbls>
          <c:dLblPos val="outEnd"/>
          <c:showLegendKey val="0"/>
          <c:showVal val="1"/>
          <c:showCatName val="0"/>
          <c:showSerName val="0"/>
          <c:showPercent val="0"/>
          <c:showBubbleSize val="0"/>
        </c:dLbls>
        <c:gapWidth val="182"/>
        <c:axId val="796762288"/>
        <c:axId val="1083298496"/>
      </c:barChart>
      <c:catAx>
        <c:axId val="796762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83298496"/>
        <c:crosses val="autoZero"/>
        <c:auto val="1"/>
        <c:lblAlgn val="ctr"/>
        <c:lblOffset val="100"/>
        <c:noMultiLvlLbl val="0"/>
      </c:catAx>
      <c:valAx>
        <c:axId val="1083298496"/>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96762288"/>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Sheet2!$H$1</c:f>
              <c:strCache>
                <c:ptCount val="1"/>
                <c:pt idx="0">
                  <c:v>Participation</c:v>
                </c:pt>
              </c:strCache>
            </c:strRef>
          </c:tx>
          <c:spPr>
            <a:solidFill>
              <a:schemeClr val="accent6">
                <a:tint val="77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Sheet2!$G$2:$G$9</c:f>
              <c:strCache>
                <c:ptCount val="8"/>
                <c:pt idx="0">
                  <c:v>District Professional Development Academy</c:v>
                </c:pt>
                <c:pt idx="1">
                  <c:v>College New Employee Orientation and Support</c:v>
                </c:pt>
                <c:pt idx="2">
                  <c:v>Administrator Process for Conference/Workshop Funds</c:v>
                </c:pt>
                <c:pt idx="3">
                  <c:v>CCCCO Vision Resource Center</c:v>
                </c:pt>
                <c:pt idx="4">
                  <c:v>District IDEAL Program</c:v>
                </c:pt>
                <c:pt idx="5">
                  <c:v>Skyline College Equity Institute</c:v>
                </c:pt>
                <c:pt idx="6">
                  <c:v>College Flex Days</c:v>
                </c:pt>
                <c:pt idx="7">
                  <c:v>District Implicit Bias Training</c:v>
                </c:pt>
              </c:strCache>
            </c:strRef>
          </c:cat>
          <c:val>
            <c:numRef>
              <c:f>Sheet2!$H$2:$H$9</c:f>
              <c:numCache>
                <c:formatCode>0%</c:formatCode>
                <c:ptCount val="8"/>
                <c:pt idx="0">
                  <c:v>0.30769230769230771</c:v>
                </c:pt>
                <c:pt idx="1">
                  <c:v>0.30769230769230771</c:v>
                </c:pt>
                <c:pt idx="2">
                  <c:v>0.46153846153846156</c:v>
                </c:pt>
                <c:pt idx="3">
                  <c:v>0.53846153846153844</c:v>
                </c:pt>
                <c:pt idx="4">
                  <c:v>0.69230769230769229</c:v>
                </c:pt>
                <c:pt idx="5">
                  <c:v>0.38461538461538464</c:v>
                </c:pt>
                <c:pt idx="6">
                  <c:v>1</c:v>
                </c:pt>
                <c:pt idx="7">
                  <c:v>0.92307692307692313</c:v>
                </c:pt>
              </c:numCache>
            </c:numRef>
          </c:val>
          <c:extLst>
            <c:ext xmlns:c16="http://schemas.microsoft.com/office/drawing/2014/chart" uri="{C3380CC4-5D6E-409C-BE32-E72D297353CC}">
              <c16:uniqueId val="{00000000-8D02-4B8C-9ECE-BD56A4B6AC70}"/>
            </c:ext>
          </c:extLst>
        </c:ser>
        <c:ser>
          <c:idx val="1"/>
          <c:order val="1"/>
          <c:tx>
            <c:strRef>
              <c:f>Sheet2!$I$1</c:f>
              <c:strCache>
                <c:ptCount val="1"/>
                <c:pt idx="0">
                  <c:v>Satisfied or Very Satisfied</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Sheet2!$G$2:$G$9</c:f>
              <c:strCache>
                <c:ptCount val="8"/>
                <c:pt idx="0">
                  <c:v>District Professional Development Academy</c:v>
                </c:pt>
                <c:pt idx="1">
                  <c:v>College New Employee Orientation and Support</c:v>
                </c:pt>
                <c:pt idx="2">
                  <c:v>Administrator Process for Conference/Workshop Funds</c:v>
                </c:pt>
                <c:pt idx="3">
                  <c:v>CCCCO Vision Resource Center</c:v>
                </c:pt>
                <c:pt idx="4">
                  <c:v>District IDEAL Program</c:v>
                </c:pt>
                <c:pt idx="5">
                  <c:v>Skyline College Equity Institute</c:v>
                </c:pt>
                <c:pt idx="6">
                  <c:v>College Flex Days</c:v>
                </c:pt>
                <c:pt idx="7">
                  <c:v>District Implicit Bias Training</c:v>
                </c:pt>
              </c:strCache>
            </c:strRef>
          </c:cat>
          <c:val>
            <c:numRef>
              <c:f>Sheet2!$I$2:$I$9</c:f>
              <c:numCache>
                <c:formatCode>0%</c:formatCode>
                <c:ptCount val="8"/>
                <c:pt idx="0">
                  <c:v>0</c:v>
                </c:pt>
                <c:pt idx="1">
                  <c:v>0.33333333333333331</c:v>
                </c:pt>
                <c:pt idx="2">
                  <c:v>0.5</c:v>
                </c:pt>
                <c:pt idx="3">
                  <c:v>0.6</c:v>
                </c:pt>
                <c:pt idx="4">
                  <c:v>0.7142857142857143</c:v>
                </c:pt>
                <c:pt idx="5">
                  <c:v>0.75</c:v>
                </c:pt>
                <c:pt idx="6">
                  <c:v>0.8</c:v>
                </c:pt>
                <c:pt idx="7">
                  <c:v>1</c:v>
                </c:pt>
              </c:numCache>
            </c:numRef>
          </c:val>
          <c:extLst>
            <c:ext xmlns:c16="http://schemas.microsoft.com/office/drawing/2014/chart" uri="{C3380CC4-5D6E-409C-BE32-E72D297353CC}">
              <c16:uniqueId val="{00000001-8D02-4B8C-9ECE-BD56A4B6AC70}"/>
            </c:ext>
          </c:extLst>
        </c:ser>
        <c:dLbls>
          <c:dLblPos val="outEnd"/>
          <c:showLegendKey val="0"/>
          <c:showVal val="1"/>
          <c:showCatName val="0"/>
          <c:showSerName val="0"/>
          <c:showPercent val="0"/>
          <c:showBubbleSize val="0"/>
        </c:dLbls>
        <c:gapWidth val="182"/>
        <c:axId val="903690383"/>
        <c:axId val="750532879"/>
      </c:barChart>
      <c:catAx>
        <c:axId val="9036903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50532879"/>
        <c:crosses val="autoZero"/>
        <c:auto val="1"/>
        <c:lblAlgn val="ctr"/>
        <c:lblOffset val="100"/>
        <c:noMultiLvlLbl val="0"/>
      </c:catAx>
      <c:valAx>
        <c:axId val="750532879"/>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36903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Sheet2!$I$14</c:f>
              <c:strCache>
                <c:ptCount val="1"/>
                <c:pt idx="0">
                  <c:v>Meet my needs</c:v>
                </c:pt>
              </c:strCache>
            </c:strRef>
          </c:tx>
          <c:spPr>
            <a:solidFill>
              <a:schemeClr val="accent6">
                <a:tint val="77000"/>
              </a:schemeClr>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Sheet2!$H$15:$H$17</c:f>
              <c:strCache>
                <c:ptCount val="3"/>
                <c:pt idx="0">
                  <c:v>Agree</c:v>
                </c:pt>
                <c:pt idx="1">
                  <c:v>Neither Agree Nor Disagree</c:v>
                </c:pt>
                <c:pt idx="2">
                  <c:v>Disagree</c:v>
                </c:pt>
              </c:strCache>
            </c:strRef>
          </c:cat>
          <c:val>
            <c:numRef>
              <c:f>Sheet2!$I$15:$I$17</c:f>
              <c:numCache>
                <c:formatCode>0%</c:formatCode>
                <c:ptCount val="3"/>
                <c:pt idx="0">
                  <c:v>0.54545454545454541</c:v>
                </c:pt>
                <c:pt idx="1">
                  <c:v>0.27272727272727271</c:v>
                </c:pt>
                <c:pt idx="2">
                  <c:v>0.18181818181818182</c:v>
                </c:pt>
              </c:numCache>
            </c:numRef>
          </c:val>
          <c:extLst>
            <c:ext xmlns:c16="http://schemas.microsoft.com/office/drawing/2014/chart" uri="{C3380CC4-5D6E-409C-BE32-E72D297353CC}">
              <c16:uniqueId val="{00000000-D5B2-4CD7-B282-441A87741382}"/>
            </c:ext>
          </c:extLst>
        </c:ser>
        <c:ser>
          <c:idx val="1"/>
          <c:order val="1"/>
          <c:tx>
            <c:strRef>
              <c:f>Sheet2!$J$14</c:f>
              <c:strCache>
                <c:ptCount val="1"/>
                <c:pt idx="0">
                  <c:v>Positively impact my ability to advance my career</c:v>
                </c:pt>
              </c:strCache>
            </c:strRef>
          </c:tx>
          <c:spPr>
            <a:solidFill>
              <a:srgbClr val="00634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Sheet2!$H$15:$H$17</c:f>
              <c:strCache>
                <c:ptCount val="3"/>
                <c:pt idx="0">
                  <c:v>Agree</c:v>
                </c:pt>
                <c:pt idx="1">
                  <c:v>Neither Agree Nor Disagree</c:v>
                </c:pt>
                <c:pt idx="2">
                  <c:v>Disagree</c:v>
                </c:pt>
              </c:strCache>
            </c:strRef>
          </c:cat>
          <c:val>
            <c:numRef>
              <c:f>Sheet2!$J$15:$J$17</c:f>
              <c:numCache>
                <c:formatCode>0%</c:formatCode>
                <c:ptCount val="3"/>
                <c:pt idx="0">
                  <c:v>0.63636363636363635</c:v>
                </c:pt>
                <c:pt idx="1">
                  <c:v>0.18181818181818182</c:v>
                </c:pt>
                <c:pt idx="2">
                  <c:v>0.18181818181818182</c:v>
                </c:pt>
              </c:numCache>
            </c:numRef>
          </c:val>
          <c:extLst>
            <c:ext xmlns:c16="http://schemas.microsoft.com/office/drawing/2014/chart" uri="{C3380CC4-5D6E-409C-BE32-E72D297353CC}">
              <c16:uniqueId val="{00000001-D5B2-4CD7-B282-441A87741382}"/>
            </c:ext>
          </c:extLst>
        </c:ser>
        <c:dLbls>
          <c:dLblPos val="outEnd"/>
          <c:showLegendKey val="0"/>
          <c:showVal val="1"/>
          <c:showCatName val="0"/>
          <c:showSerName val="0"/>
          <c:showPercent val="0"/>
          <c:showBubbleSize val="0"/>
        </c:dLbls>
        <c:gapWidth val="182"/>
        <c:axId val="1129052015"/>
        <c:axId val="943100975"/>
      </c:barChart>
      <c:catAx>
        <c:axId val="11290520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3100975"/>
        <c:crosses val="autoZero"/>
        <c:auto val="1"/>
        <c:lblAlgn val="ctr"/>
        <c:lblOffset val="100"/>
        <c:noMultiLvlLbl val="0"/>
      </c:catAx>
      <c:valAx>
        <c:axId val="943100975"/>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290520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'[Faculty PD Needs_Survey_April 14, 2023_09.17 raw.xlsx]Charts'!$E$19:$E$22</cx:f>
        <cx:lvl ptCount="4">
          <cx:pt idx="0">Agree</cx:pt>
          <cx:pt idx="1">Neutral</cx:pt>
          <cx:pt idx="2">Disagree</cx:pt>
          <cx:pt idx="3">Don't know/NA</cx:pt>
        </cx:lvl>
      </cx:strDim>
      <cx:numDim type="val">
        <cx:f>'[Faculty PD Needs_Survey_April 14, 2023_09.17 raw.xlsx]Charts'!$F$19:$F$22</cx:f>
        <cx:lvl ptCount="4" formatCode="0%">
          <cx:pt idx="0">0.45000000000000001</cx:pt>
          <cx:pt idx="1">0.27500000000000002</cx:pt>
          <cx:pt idx="2">0.22499999999999998</cx:pt>
          <cx:pt idx="3">0.050000000000000003</cx:pt>
        </cx:lvl>
      </cx:numDim>
    </cx:data>
    <cx:data id="1">
      <cx:strDim type="cat">
        <cx:f>'[Faculty PD Needs_Survey_April 14, 2023_09.17 raw.xlsx]Charts'!$E$19:$E$22</cx:f>
        <cx:lvl ptCount="4">
          <cx:pt idx="0">Agree</cx:pt>
          <cx:pt idx="1">Neutral</cx:pt>
          <cx:pt idx="2">Disagree</cx:pt>
          <cx:pt idx="3">Don't know/NA</cx:pt>
        </cx:lvl>
      </cx:strDim>
      <cx:numDim type="val">
        <cx:f>'[Faculty PD Needs_Survey_April 14, 2023_09.17 raw.xlsx]Charts'!$G$19:$G$22</cx:f>
        <cx:lvl ptCount="4" formatCode="0">
          <cx:pt idx="0">18</cx:pt>
          <cx:pt idx="1">11</cx:pt>
          <cx:pt idx="2">9</cx:pt>
          <cx:pt idx="3">2</cx:pt>
        </cx:lvl>
      </cx:numDim>
    </cx:data>
  </cx:chartData>
  <cx:chart>
    <cx:plotArea>
      <cx:plotAreaRegion>
        <cx:series layoutId="funnel" uniqueId="{C607EEFB-5E8B-457C-B79D-5138FF3E4CB7}" formatIdx="0">
          <cx:spPr>
            <a:solidFill>
              <a:srgbClr val="006342"/>
            </a:solidFill>
          </cx:spPr>
          <cx:dataLabels>
            <cx:txPr>
              <a:bodyPr spcFirstLastPara="1" vertOverflow="ellipsis" horzOverflow="overflow" wrap="square" lIns="0" tIns="0" rIns="0" bIns="0" anchor="ctr" anchorCtr="1"/>
              <a:lstStyle/>
              <a:p>
                <a:pPr algn="ctr" rtl="0">
                  <a:defRPr sz="3200" baseline="0">
                    <a:solidFill>
                      <a:schemeClr val="bg1"/>
                    </a:solidFill>
                  </a:defRPr>
                </a:pPr>
                <a:endParaRPr lang="en-US" sz="3200" b="0" i="0" u="none" strike="noStrike" baseline="0">
                  <a:solidFill>
                    <a:schemeClr val="bg1"/>
                  </a:solidFill>
                  <a:latin typeface="Calibri" panose="020F0502020204030204"/>
                </a:endParaRPr>
              </a:p>
            </cx:txPr>
            <cx:visibility seriesName="0" categoryName="0" value="1"/>
          </cx:dataLabels>
          <cx:dataId val="0"/>
        </cx:series>
        <cx:series layoutId="funnel" hidden="1" uniqueId="{EF89DB69-84D2-4EF1-9E20-632E19663B54}" formatIdx="1">
          <cx:dataLabels>
            <cx:txPr>
              <a:bodyPr vertOverflow="overflow" horzOverflow="overflow" wrap="square" lIns="0" tIns="0" rIns="0" bIns="0"/>
              <a:lstStyle/>
              <a:p>
                <a:pPr algn="ctr" rtl="0">
                  <a:defRPr sz="32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3200"/>
              </a:p>
            </cx:txPr>
            <cx:visibility seriesName="0" categoryName="0" value="1"/>
          </cx:dataLabels>
          <cx:dataId val="1"/>
        </cx:series>
      </cx:plotAreaRegion>
      <cx:axis id="0">
        <cx:catScaling gapWidth="0.0599999987"/>
        <cx:tickLabels/>
        <cx:txPr>
          <a:bodyPr vertOverflow="overflow" horzOverflow="overflow" wrap="square" lIns="0" tIns="0" rIns="0" bIns="0"/>
          <a:lstStyle/>
          <a:p>
            <a:pPr algn="ctr" rtl="0">
              <a:defRPr sz="32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3200"/>
          </a:p>
        </cx:txPr>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'[Faculty PD Needs_Survey_April 14, 2023_09.17 raw.xlsx]Charts'!$E$31:$E$34</cx:f>
        <cx:lvl ptCount="4">
          <cx:pt idx="0">Agree</cx:pt>
          <cx:pt idx="1">Neutral</cx:pt>
          <cx:pt idx="2">Disagree</cx:pt>
          <cx:pt idx="3">Don't know/NA</cx:pt>
        </cx:lvl>
      </cx:strDim>
      <cx:numDim type="val">
        <cx:f>'[Faculty PD Needs_Survey_April 14, 2023_09.17 raw.xlsx]Charts'!$F$31:$F$34</cx:f>
        <cx:lvl ptCount="4" formatCode="0%">
          <cx:pt idx="0">0.51280000000000003</cx:pt>
          <cx:pt idx="1">0.27500000000000002</cx:pt>
          <cx:pt idx="2">0.1794</cx:pt>
          <cx:pt idx="3">0.050000000000000003</cx:pt>
        </cx:lvl>
      </cx:numDim>
    </cx:data>
  </cx:chartData>
  <cx:chart>
    <cx:plotArea>
      <cx:plotAreaRegion>
        <cx:series layoutId="funnel" uniqueId="{478A9358-9ED1-4AE7-BC9D-8E0B028F309F}">
          <cx:spPr>
            <a:solidFill>
              <a:srgbClr val="006342"/>
            </a:solidFill>
          </cx:spPr>
          <cx:dataLabels>
            <cx:txPr>
              <a:bodyPr vertOverflow="overflow" horzOverflow="overflow" wrap="square" lIns="0" tIns="0" rIns="0" bIns="0"/>
              <a:lstStyle/>
              <a:p>
                <a:pPr algn="ctr" rtl="0">
                  <a:defRPr sz="2800" b="0">
                    <a:solidFill>
                      <a:schemeClr val="bg1"/>
                    </a:solidFill>
                    <a:latin typeface="Calibri" panose="020F0502020204030204" pitchFamily="34" charset="0"/>
                    <a:ea typeface="Calibri" panose="020F0502020204030204" pitchFamily="34" charset="0"/>
                    <a:cs typeface="Calibri" panose="020F0502020204030204" pitchFamily="34" charset="0"/>
                  </a:defRPr>
                </a:pPr>
                <a:endParaRPr lang="en-US" sz="2800">
                  <a:solidFill>
                    <a:schemeClr val="bg1"/>
                  </a:solidFill>
                </a:endParaRPr>
              </a:p>
            </cx:txPr>
            <cx:visibility seriesName="0" categoryName="0" value="1"/>
          </cx:dataLabels>
          <cx:dataId val="0"/>
        </cx:series>
      </cx:plotAreaRegion>
      <cx:axis id="0">
        <cx:catScaling gapWidth="0.0599999987"/>
        <cx:tickLabels/>
        <cx:txPr>
          <a:bodyPr vertOverflow="overflow" horzOverflow="overflow" wrap="square" lIns="0" tIns="0" rIns="0" bIns="0"/>
          <a:lstStyle/>
          <a:p>
            <a:pPr algn="ctr" rtl="0">
              <a:defRPr sz="28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2800"/>
          </a:p>
        </cx:txPr>
      </cx:axis>
    </cx:plotArea>
  </cx:chart>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'[Faculty PD Needs_Survey_April 14, 2023_09.17 raw.xlsx]Charts'!$E$46:$E$49</cx:f>
        <cx:lvl ptCount="4">
          <cx:pt idx="0">Agree</cx:pt>
          <cx:pt idx="1">Neutral</cx:pt>
          <cx:pt idx="2">Disagree</cx:pt>
          <cx:pt idx="3">Don't know/NA</cx:pt>
        </cx:lvl>
      </cx:strDim>
      <cx:numDim type="val">
        <cx:f>'[Faculty PD Needs_Survey_April 14, 2023_09.17 raw.xlsx]Charts'!$F$46:$F$49</cx:f>
        <cx:lvl ptCount="4" formatCode="0%">
          <cx:pt idx="0">0.5897</cx:pt>
          <cx:pt idx="1">0.27500000000000002</cx:pt>
          <cx:pt idx="2">0.17949999999999999</cx:pt>
          <cx:pt idx="3">0.050000000000000003</cx:pt>
        </cx:lvl>
      </cx:numDim>
    </cx:data>
  </cx:chartData>
  <cx:chart>
    <cx:plotArea>
      <cx:plotAreaRegion>
        <cx:series layoutId="funnel" uniqueId="{1FD654FB-BB50-4546-80B4-AAF564877E0D}">
          <cx:spPr>
            <a:solidFill>
              <a:srgbClr val="006342"/>
            </a:solidFill>
          </cx:spPr>
          <cx:dataLabels>
            <cx:txPr>
              <a:bodyPr vertOverflow="overflow" horzOverflow="overflow" wrap="square" lIns="0" tIns="0" rIns="0" bIns="0"/>
              <a:lstStyle/>
              <a:p>
                <a:pPr algn="ctr" rtl="0">
                  <a:defRPr sz="2800" b="0">
                    <a:solidFill>
                      <a:schemeClr val="bg1"/>
                    </a:solidFill>
                    <a:latin typeface="Calibri" panose="020F0502020204030204" pitchFamily="34" charset="0"/>
                    <a:ea typeface="Calibri" panose="020F0502020204030204" pitchFamily="34" charset="0"/>
                    <a:cs typeface="Calibri" panose="020F0502020204030204" pitchFamily="34" charset="0"/>
                  </a:defRPr>
                </a:pPr>
                <a:endParaRPr lang="en-US" sz="2800">
                  <a:solidFill>
                    <a:schemeClr val="bg1"/>
                  </a:solidFill>
                </a:endParaRPr>
              </a:p>
            </cx:txPr>
            <cx:visibility seriesName="0" categoryName="0" value="1"/>
          </cx:dataLabels>
          <cx:dataId val="0"/>
        </cx:series>
      </cx:plotAreaRegion>
      <cx:axis id="0">
        <cx:catScaling gapWidth="0.0599999987"/>
        <cx:tickLabels/>
        <cx:txPr>
          <a:bodyPr vertOverflow="overflow" horzOverflow="overflow" wrap="square" lIns="0" tIns="0" rIns="0" bIns="0"/>
          <a:lstStyle/>
          <a:p>
            <a:pPr algn="ctr" rtl="0">
              <a:defRPr sz="28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2800"/>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withinLinearReversed" id="26">
  <a:schemeClr val="accent6"/>
</cs:colorStyle>
</file>

<file path=ppt/charts/colors12.xml><?xml version="1.0" encoding="utf-8"?>
<cs:colorStyle xmlns:cs="http://schemas.microsoft.com/office/drawing/2012/chartStyle" xmlns:a="http://schemas.openxmlformats.org/drawingml/2006/main" meth="withinLinearReversed" id="26">
  <a:schemeClr val="accent6"/>
</cs:colorStyle>
</file>

<file path=ppt/charts/colors13.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603967-9430-4C44-AE1D-1B2A8F9CB634}" type="datetimeFigureOut">
              <a:rPr lang="en-US" smtClean="0"/>
              <a:t>4/18/2023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743C50-D8C9-41BB-A75B-0DD4E97D6F6C}" type="slidenum">
              <a:rPr lang="en-US" smtClean="0"/>
              <a:t>‹#›</a:t>
            </a:fld>
            <a:endParaRPr lang="en-US"/>
          </a:p>
        </p:txBody>
      </p:sp>
    </p:spTree>
    <p:extLst>
      <p:ext uri="{BB962C8B-B14F-4D97-AF65-F5344CB8AC3E}">
        <p14:creationId xmlns:p14="http://schemas.microsoft.com/office/powerpoint/2010/main" val="222019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Hands on workshop was staggeringly higher ranked than any other. The subsequent 3 were relatively clumped and Brown bags were staggeringly low ranked</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16CCFD-9A68-4258-8D05-E7A1876392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0722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16CCFD-9A68-4258-8D05-E7A1876392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9073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E53B6-3F3B-48A2-B17E-4B2C609A77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5A38781-4E07-4DED-A039-AAC924111F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BDC7A5-180B-4356-AFDD-F8884FC5AA76}"/>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5" name="Footer Placeholder 4">
            <a:extLst>
              <a:ext uri="{FF2B5EF4-FFF2-40B4-BE49-F238E27FC236}">
                <a16:creationId xmlns:a16="http://schemas.microsoft.com/office/drawing/2014/main" id="{C086EEEB-2B04-47C2-B6E2-7E9C0BF9C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974255-0A4D-419A-BB25-6EC32FFBFF8D}"/>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1101435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15C38-1633-4D5B-BEC4-A7AD331713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63885D-DCC7-4A09-BC03-F4FFFF4FAB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38C92A-E162-4E3E-A216-D9CFADC5DB20}"/>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5" name="Footer Placeholder 4">
            <a:extLst>
              <a:ext uri="{FF2B5EF4-FFF2-40B4-BE49-F238E27FC236}">
                <a16:creationId xmlns:a16="http://schemas.microsoft.com/office/drawing/2014/main" id="{8D65F7BB-0C78-471B-9CD5-869B12A263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1D4EFE-C701-451A-AF1E-203253FF5C18}"/>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3688551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00458C-26CD-4DC4-B0BB-5DF0325B00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B5BE05-92E0-40A1-A2CE-6C0B093F714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19DC55-DBCA-49DA-8129-D8D31032E90D}"/>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5" name="Footer Placeholder 4">
            <a:extLst>
              <a:ext uri="{FF2B5EF4-FFF2-40B4-BE49-F238E27FC236}">
                <a16:creationId xmlns:a16="http://schemas.microsoft.com/office/drawing/2014/main" id="{161AC358-7364-4AD0-995E-A256B44669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730FD4-9173-4AC6-9C25-5AF72EA9E6C5}"/>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2956113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CB774B0-F228-41F9-A35C-0EA150701628}" type="datetimeFigureOut">
              <a:rPr lang="en-US" smtClean="0"/>
              <a:t>4/18/2023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6492886-269D-4EB8-BA1D-94E60888FE98}"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199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774B0-F228-41F9-A35C-0EA150701628}"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66074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B774B0-F228-41F9-A35C-0EA150701628}"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2886-269D-4EB8-BA1D-94E60888FE98}"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046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B774B0-F228-41F9-A35C-0EA150701628}"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976883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B774B0-F228-41F9-A35C-0EA150701628}" type="datetimeFigureOut">
              <a:rPr lang="en-US" smtClean="0"/>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1953134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B774B0-F228-41F9-A35C-0EA150701628}"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8055022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774B0-F228-41F9-A35C-0EA150701628}" type="datetimeFigureOut">
              <a:rPr lang="en-US" smtClean="0"/>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263036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CB774B0-F228-41F9-A35C-0EA150701628}"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4517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7A53B-C91F-4962-B0F0-A3E09C0BF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F1F90D-4D28-4535-9DCD-464F8C86794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C5EBB1-6ED8-4B20-AC05-AA30B42B2CB1}"/>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5" name="Footer Placeholder 4">
            <a:extLst>
              <a:ext uri="{FF2B5EF4-FFF2-40B4-BE49-F238E27FC236}">
                <a16:creationId xmlns:a16="http://schemas.microsoft.com/office/drawing/2014/main" id="{9E47F7DB-0742-4C41-AF0D-936AF4FF8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1EC98-779A-4B79-8809-85E186BD4D25}"/>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30278893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CB774B0-F228-41F9-A35C-0EA150701628}"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4200225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774B0-F228-41F9-A35C-0EA150701628}"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8368914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774B0-F228-41F9-A35C-0EA150701628}"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2886-269D-4EB8-BA1D-94E60888FE98}" type="slidenum">
              <a:rPr lang="en-US" smtClean="0"/>
              <a:t>‹#›</a:t>
            </a:fld>
            <a:endParaRPr lang="en-US"/>
          </a:p>
        </p:txBody>
      </p:sp>
    </p:spTree>
    <p:extLst>
      <p:ext uri="{BB962C8B-B14F-4D97-AF65-F5344CB8AC3E}">
        <p14:creationId xmlns:p14="http://schemas.microsoft.com/office/powerpoint/2010/main" val="3531503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28517-4BC1-4677-B1CE-A9DA71F4F4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46833B-1752-473B-A8A1-9CBCCDDA23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DAD0923-BDD6-4376-B4DD-B5851DF00E11}"/>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5" name="Footer Placeholder 4">
            <a:extLst>
              <a:ext uri="{FF2B5EF4-FFF2-40B4-BE49-F238E27FC236}">
                <a16:creationId xmlns:a16="http://schemas.microsoft.com/office/drawing/2014/main" id="{19E76F1E-7A05-4646-9053-8BAACC4D3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165985-4B5A-4BFD-B77E-3614E8863CE4}"/>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2424560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23447-FDD0-4A76-958F-16EA3E4C88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DC856A-EBD1-4AB1-8F29-3E07AFA4233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852ACE-E336-4029-827D-F34D4ED86C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97FF8B-9E13-4CC9-8901-550AC463092E}"/>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6" name="Footer Placeholder 5">
            <a:extLst>
              <a:ext uri="{FF2B5EF4-FFF2-40B4-BE49-F238E27FC236}">
                <a16:creationId xmlns:a16="http://schemas.microsoft.com/office/drawing/2014/main" id="{29864530-DD4E-4B32-AB9E-4F5C56782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B65C3A-BCCE-4ED7-BF9D-04602B8D5B78}"/>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136832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BCB1F-915B-426F-824A-566D0D253E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6CB06F-3FB7-479E-BD9A-1BA7DC11C8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D49C423-2152-47E1-8BFC-4E8791DE6E0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64DE31-828E-4077-9528-2BD25C7CE7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C6E3B1E-A235-4566-9417-732F9FA08FD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6A3C55-58D3-480B-B23B-EBBDE220C716}"/>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8" name="Footer Placeholder 7">
            <a:extLst>
              <a:ext uri="{FF2B5EF4-FFF2-40B4-BE49-F238E27FC236}">
                <a16:creationId xmlns:a16="http://schemas.microsoft.com/office/drawing/2014/main" id="{F69105EE-2F20-4EE8-A2E1-8FEA3AC5A1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FC9FE0-07DB-432D-9DE6-99CB9A79F521}"/>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240128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87FD-12D7-4D3C-8C10-C7E3D976D3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14F428-5AA1-465F-A62B-B59CF37597EB}"/>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4" name="Footer Placeholder 3">
            <a:extLst>
              <a:ext uri="{FF2B5EF4-FFF2-40B4-BE49-F238E27FC236}">
                <a16:creationId xmlns:a16="http://schemas.microsoft.com/office/drawing/2014/main" id="{18C015FD-9B93-4C49-A581-E1457EE88A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9F683D-8A56-470E-894C-344E5B51BCA5}"/>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162611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E15B39-BE1D-4DBB-A918-BD27CAA6B3AF}"/>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3" name="Footer Placeholder 2">
            <a:extLst>
              <a:ext uri="{FF2B5EF4-FFF2-40B4-BE49-F238E27FC236}">
                <a16:creationId xmlns:a16="http://schemas.microsoft.com/office/drawing/2014/main" id="{E5158CAA-102F-45EF-A9B2-1B07663F54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AEE90C-A124-4799-AC78-ED42C5D23E31}"/>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3595189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67781-9AEA-4C3C-A9F4-7B111F8F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544293-4129-4884-9A6B-D55B6611B7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9A18A1-DC67-4311-B3AB-087C799DD1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B632CC-48A8-47F1-A853-6E19E7503EBC}"/>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6" name="Footer Placeholder 5">
            <a:extLst>
              <a:ext uri="{FF2B5EF4-FFF2-40B4-BE49-F238E27FC236}">
                <a16:creationId xmlns:a16="http://schemas.microsoft.com/office/drawing/2014/main" id="{C7580301-2D84-4C93-849C-4D833BBB24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8EF397-BED2-4426-A9D8-65F1287D1344}"/>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61415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E080E-581B-4F8A-96C5-A400BD651A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20AE05-418D-4EB8-9C2E-E50AA5276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60C0C4-0781-4A1E-A646-71CC011F3C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046DCA-B37C-4A04-8148-69FA6383E9FA}"/>
              </a:ext>
            </a:extLst>
          </p:cNvPr>
          <p:cNvSpPr>
            <a:spLocks noGrp="1"/>
          </p:cNvSpPr>
          <p:nvPr>
            <p:ph type="dt" sz="half" idx="10"/>
          </p:nvPr>
        </p:nvSpPr>
        <p:spPr/>
        <p:txBody>
          <a:bodyPr/>
          <a:lstStyle/>
          <a:p>
            <a:fld id="{D8730E96-5C55-487C-B3A7-E6D4B40F4DA7}" type="datetimeFigureOut">
              <a:rPr lang="en-US" smtClean="0"/>
              <a:t>4/18/2023</a:t>
            </a:fld>
            <a:endParaRPr lang="en-US"/>
          </a:p>
        </p:txBody>
      </p:sp>
      <p:sp>
        <p:nvSpPr>
          <p:cNvPr id="6" name="Footer Placeholder 5">
            <a:extLst>
              <a:ext uri="{FF2B5EF4-FFF2-40B4-BE49-F238E27FC236}">
                <a16:creationId xmlns:a16="http://schemas.microsoft.com/office/drawing/2014/main" id="{9A0DEC1F-8614-4B7E-BD7F-2E45A83510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D827C1-848C-4B64-B6EE-0F1BD18CA29F}"/>
              </a:ext>
            </a:extLst>
          </p:cNvPr>
          <p:cNvSpPr>
            <a:spLocks noGrp="1"/>
          </p:cNvSpPr>
          <p:nvPr>
            <p:ph type="sldNum" sz="quarter" idx="12"/>
          </p:nvPr>
        </p:nvSpPr>
        <p:spPr/>
        <p:txBody>
          <a:bodyPr/>
          <a:lstStyle/>
          <a:p>
            <a:fld id="{2D2B7A40-5377-440C-BB89-EF594F97EC0F}" type="slidenum">
              <a:rPr lang="en-US" smtClean="0"/>
              <a:t>‹#›</a:t>
            </a:fld>
            <a:endParaRPr lang="en-US"/>
          </a:p>
        </p:txBody>
      </p:sp>
    </p:spTree>
    <p:extLst>
      <p:ext uri="{BB962C8B-B14F-4D97-AF65-F5344CB8AC3E}">
        <p14:creationId xmlns:p14="http://schemas.microsoft.com/office/powerpoint/2010/main" val="360565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93B373-EDA3-479A-8FFE-553F468A3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157D00-A2EA-4D57-910D-2F4EC7E309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140DDE-0894-4BBF-914E-CE74760381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30E96-5C55-487C-B3A7-E6D4B40F4DA7}" type="datetimeFigureOut">
              <a:rPr lang="en-US" smtClean="0"/>
              <a:t>4/18/2023</a:t>
            </a:fld>
            <a:endParaRPr lang="en-US"/>
          </a:p>
        </p:txBody>
      </p:sp>
      <p:sp>
        <p:nvSpPr>
          <p:cNvPr id="5" name="Footer Placeholder 4">
            <a:extLst>
              <a:ext uri="{FF2B5EF4-FFF2-40B4-BE49-F238E27FC236}">
                <a16:creationId xmlns:a16="http://schemas.microsoft.com/office/drawing/2014/main" id="{EECABEF7-29F4-465C-9193-69F8A94F63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7608DD-182E-47B9-B461-CA51911162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B7A40-5377-440C-BB89-EF594F97EC0F}" type="slidenum">
              <a:rPr lang="en-US" smtClean="0"/>
              <a:t>‹#›</a:t>
            </a:fld>
            <a:endParaRPr lang="en-US"/>
          </a:p>
        </p:txBody>
      </p:sp>
    </p:spTree>
    <p:extLst>
      <p:ext uri="{BB962C8B-B14F-4D97-AF65-F5344CB8AC3E}">
        <p14:creationId xmlns:p14="http://schemas.microsoft.com/office/powerpoint/2010/main" val="417200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FCB774B0-F228-41F9-A35C-0EA150701628}" type="datetimeFigureOut">
              <a:rPr lang="en-US" smtClean="0"/>
              <a:t>4/18/2023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6492886-269D-4EB8-BA1D-94E60888FE98}" type="slidenum">
              <a:rPr lang="en-US" smtClean="0"/>
              <a:t>‹#›</a:t>
            </a:fld>
            <a:endParaRPr lang="en-US"/>
          </a:p>
        </p:txBody>
      </p:sp>
    </p:spTree>
    <p:extLst>
      <p:ext uri="{BB962C8B-B14F-4D97-AF65-F5344CB8AC3E}">
        <p14:creationId xmlns:p14="http://schemas.microsoft.com/office/powerpoint/2010/main" val="1698396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4/relationships/chartEx" Target="../charts/chartEx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4/relationships/chartEx" Target="../charts/chartEx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4/relationships/chartEx" Target="../charts/chartEx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anadacollege.edu/professional-dev/plplanprocess.ph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1A69-A5CD-4D67-8835-B55E8CF8166F}"/>
              </a:ext>
            </a:extLst>
          </p:cNvPr>
          <p:cNvSpPr>
            <a:spLocks noGrp="1"/>
          </p:cNvSpPr>
          <p:nvPr>
            <p:ph type="ctrTitle"/>
          </p:nvPr>
        </p:nvSpPr>
        <p:spPr>
          <a:xfrm>
            <a:off x="1524000" y="1795221"/>
            <a:ext cx="9144000" cy="2387600"/>
          </a:xfrm>
        </p:spPr>
        <p:txBody>
          <a:bodyPr/>
          <a:lstStyle/>
          <a:p>
            <a:r>
              <a:rPr lang="en-US" dirty="0"/>
              <a:t>Professional Development Needs Assessment Results</a:t>
            </a:r>
          </a:p>
        </p:txBody>
      </p:sp>
      <p:sp>
        <p:nvSpPr>
          <p:cNvPr id="3" name="Subtitle 2">
            <a:extLst>
              <a:ext uri="{FF2B5EF4-FFF2-40B4-BE49-F238E27FC236}">
                <a16:creationId xmlns:a16="http://schemas.microsoft.com/office/drawing/2014/main" id="{73E97023-636F-4178-920D-2E62EE872662}"/>
              </a:ext>
            </a:extLst>
          </p:cNvPr>
          <p:cNvSpPr>
            <a:spLocks noGrp="1"/>
          </p:cNvSpPr>
          <p:nvPr>
            <p:ph type="subTitle" idx="1"/>
          </p:nvPr>
        </p:nvSpPr>
        <p:spPr>
          <a:xfrm>
            <a:off x="1524000" y="4274896"/>
            <a:ext cx="9144000" cy="1655762"/>
          </a:xfrm>
        </p:spPr>
        <p:txBody>
          <a:bodyPr>
            <a:normAutofit fontScale="77500" lnSpcReduction="20000"/>
          </a:bodyPr>
          <a:lstStyle/>
          <a:p>
            <a:pPr>
              <a:lnSpc>
                <a:spcPct val="120000"/>
              </a:lnSpc>
              <a:spcBef>
                <a:spcPts val="0"/>
              </a:spcBef>
            </a:pPr>
            <a:r>
              <a:rPr lang="en-US" dirty="0"/>
              <a:t>Summarized by the </a:t>
            </a:r>
          </a:p>
          <a:p>
            <a:pPr>
              <a:lnSpc>
                <a:spcPct val="120000"/>
              </a:lnSpc>
              <a:spcBef>
                <a:spcPts val="0"/>
              </a:spcBef>
            </a:pPr>
            <a:r>
              <a:rPr lang="en-US" dirty="0"/>
              <a:t>Office of Planning, Research &amp; Institutional Effectiveness on behalf of the Professional Development Planning Committee</a:t>
            </a:r>
          </a:p>
          <a:p>
            <a:endParaRPr lang="en-US" dirty="0"/>
          </a:p>
          <a:p>
            <a:r>
              <a:rPr lang="en-US" dirty="0"/>
              <a:t>Presented at Flex Day, April 20, 2023</a:t>
            </a:r>
          </a:p>
        </p:txBody>
      </p:sp>
      <p:pic>
        <p:nvPicPr>
          <p:cNvPr id="5" name="Picture 4">
            <a:extLst>
              <a:ext uri="{FF2B5EF4-FFF2-40B4-BE49-F238E27FC236}">
                <a16:creationId xmlns:a16="http://schemas.microsoft.com/office/drawing/2014/main" id="{2BBF4576-74C4-4639-9263-270690262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1063483"/>
            <a:ext cx="2524477" cy="1133633"/>
          </a:xfrm>
          <a:prstGeom prst="rect">
            <a:avLst/>
          </a:prstGeom>
        </p:spPr>
      </p:pic>
      <p:sp>
        <p:nvSpPr>
          <p:cNvPr id="6" name="Frame 5">
            <a:extLst>
              <a:ext uri="{FF2B5EF4-FFF2-40B4-BE49-F238E27FC236}">
                <a16:creationId xmlns:a16="http://schemas.microsoft.com/office/drawing/2014/main" id="{966C5BB4-8264-4ADA-914D-4F5CD6DDB0CE}"/>
              </a:ext>
            </a:extLst>
          </p:cNvPr>
          <p:cNvSpPr/>
          <p:nvPr/>
        </p:nvSpPr>
        <p:spPr>
          <a:xfrm>
            <a:off x="0" y="0"/>
            <a:ext cx="12192000" cy="6858000"/>
          </a:xfrm>
          <a:prstGeom prst="frame">
            <a:avLst/>
          </a:prstGeom>
          <a:solidFill>
            <a:srgbClr val="0063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50747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1A69-A5CD-4D67-8835-B55E8CF8166F}"/>
              </a:ext>
            </a:extLst>
          </p:cNvPr>
          <p:cNvSpPr>
            <a:spLocks noGrp="1"/>
          </p:cNvSpPr>
          <p:nvPr>
            <p:ph type="ctrTitle"/>
          </p:nvPr>
        </p:nvSpPr>
        <p:spPr>
          <a:xfrm>
            <a:off x="1524000" y="1626256"/>
            <a:ext cx="9144000" cy="2387600"/>
          </a:xfrm>
        </p:spPr>
        <p:txBody>
          <a:bodyPr>
            <a:normAutofit fontScale="90000"/>
          </a:bodyPr>
          <a:lstStyle/>
          <a:p>
            <a:r>
              <a:rPr lang="en-US" dirty="0"/>
              <a:t>Faculty Professional Development Needs Summary</a:t>
            </a:r>
          </a:p>
        </p:txBody>
      </p:sp>
      <p:sp>
        <p:nvSpPr>
          <p:cNvPr id="3" name="Subtitle 2">
            <a:extLst>
              <a:ext uri="{FF2B5EF4-FFF2-40B4-BE49-F238E27FC236}">
                <a16:creationId xmlns:a16="http://schemas.microsoft.com/office/drawing/2014/main" id="{73E97023-636F-4178-920D-2E62EE872662}"/>
              </a:ext>
            </a:extLst>
          </p:cNvPr>
          <p:cNvSpPr>
            <a:spLocks noGrp="1"/>
          </p:cNvSpPr>
          <p:nvPr>
            <p:ph type="subTitle" idx="1"/>
          </p:nvPr>
        </p:nvSpPr>
        <p:spPr>
          <a:xfrm>
            <a:off x="1524000" y="4274896"/>
            <a:ext cx="9144000" cy="1655762"/>
          </a:xfrm>
        </p:spPr>
        <p:txBody>
          <a:bodyPr/>
          <a:lstStyle/>
          <a:p>
            <a:r>
              <a:rPr lang="en-US" dirty="0"/>
              <a:t>Survey Assessment administered March 9 – April 14, 2023</a:t>
            </a:r>
          </a:p>
          <a:p>
            <a:endParaRPr lang="en-US" dirty="0"/>
          </a:p>
          <a:p>
            <a:r>
              <a:rPr lang="en-US" dirty="0"/>
              <a:t>Results aggregated April 14, 2023</a:t>
            </a:r>
          </a:p>
        </p:txBody>
      </p:sp>
      <p:pic>
        <p:nvPicPr>
          <p:cNvPr id="5" name="Picture 4">
            <a:extLst>
              <a:ext uri="{FF2B5EF4-FFF2-40B4-BE49-F238E27FC236}">
                <a16:creationId xmlns:a16="http://schemas.microsoft.com/office/drawing/2014/main" id="{2BBF4576-74C4-4639-9263-270690262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387339"/>
            <a:ext cx="2524477" cy="1133633"/>
          </a:xfrm>
          <a:prstGeom prst="rect">
            <a:avLst/>
          </a:prstGeom>
        </p:spPr>
      </p:pic>
    </p:spTree>
    <p:extLst>
      <p:ext uri="{BB962C8B-B14F-4D97-AF65-F5344CB8AC3E}">
        <p14:creationId xmlns:p14="http://schemas.microsoft.com/office/powerpoint/2010/main" val="652110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153CE-1ED0-40A7-9349-89E561D8A718}"/>
              </a:ext>
            </a:extLst>
          </p:cNvPr>
          <p:cNvSpPr>
            <a:spLocks noGrp="1"/>
          </p:cNvSpPr>
          <p:nvPr>
            <p:ph type="title"/>
          </p:nvPr>
        </p:nvSpPr>
        <p:spPr/>
        <p:txBody>
          <a:bodyPr/>
          <a:lstStyle/>
          <a:p>
            <a:r>
              <a:rPr lang="en-US" dirty="0"/>
              <a:t>Response Rate</a:t>
            </a:r>
          </a:p>
        </p:txBody>
      </p:sp>
      <p:sp>
        <p:nvSpPr>
          <p:cNvPr id="3" name="Content Placeholder 2">
            <a:extLst>
              <a:ext uri="{FF2B5EF4-FFF2-40B4-BE49-F238E27FC236}">
                <a16:creationId xmlns:a16="http://schemas.microsoft.com/office/drawing/2014/main" id="{6872A2A5-87E8-4213-A9CC-7017DE8B8960}"/>
              </a:ext>
            </a:extLst>
          </p:cNvPr>
          <p:cNvSpPr>
            <a:spLocks noGrp="1"/>
          </p:cNvSpPr>
          <p:nvPr>
            <p:ph idx="1"/>
          </p:nvPr>
        </p:nvSpPr>
        <p:spPr/>
        <p:txBody>
          <a:bodyPr/>
          <a:lstStyle/>
          <a:p>
            <a:r>
              <a:rPr lang="en-US" dirty="0"/>
              <a:t>54 out of 261 faculty responded (full time and part time)</a:t>
            </a:r>
          </a:p>
          <a:p>
            <a:r>
              <a:rPr lang="en-US" dirty="0"/>
              <a:t>21% response rate</a:t>
            </a:r>
          </a:p>
          <a:p>
            <a:r>
              <a:rPr lang="en-US" dirty="0"/>
              <a:t>Respondents by Division*:</a:t>
            </a:r>
          </a:p>
          <a:p>
            <a:pPr marL="0" indent="0">
              <a:buNone/>
            </a:pPr>
            <a:r>
              <a:rPr lang="en-US" dirty="0"/>
              <a:t> </a:t>
            </a:r>
          </a:p>
        </p:txBody>
      </p:sp>
      <p:graphicFrame>
        <p:nvGraphicFramePr>
          <p:cNvPr id="6" name="Table 5">
            <a:extLst>
              <a:ext uri="{FF2B5EF4-FFF2-40B4-BE49-F238E27FC236}">
                <a16:creationId xmlns:a16="http://schemas.microsoft.com/office/drawing/2014/main" id="{995DDAD5-9318-4307-A791-D078D3BDF0BA}"/>
              </a:ext>
            </a:extLst>
          </p:cNvPr>
          <p:cNvGraphicFramePr>
            <a:graphicFrameLocks noGrp="1"/>
          </p:cNvGraphicFramePr>
          <p:nvPr>
            <p:extLst/>
          </p:nvPr>
        </p:nvGraphicFramePr>
        <p:xfrm>
          <a:off x="1147313" y="3429000"/>
          <a:ext cx="5477773" cy="2038917"/>
        </p:xfrm>
        <a:graphic>
          <a:graphicData uri="http://schemas.openxmlformats.org/drawingml/2006/table">
            <a:tbl>
              <a:tblPr>
                <a:tableStyleId>{2D5ABB26-0587-4C30-8999-92F81FD0307C}</a:tableStyleId>
              </a:tblPr>
              <a:tblGrid>
                <a:gridCol w="3976777">
                  <a:extLst>
                    <a:ext uri="{9D8B030D-6E8A-4147-A177-3AD203B41FA5}">
                      <a16:colId xmlns:a16="http://schemas.microsoft.com/office/drawing/2014/main" val="3720889898"/>
                    </a:ext>
                  </a:extLst>
                </a:gridCol>
                <a:gridCol w="1500996">
                  <a:extLst>
                    <a:ext uri="{9D8B030D-6E8A-4147-A177-3AD203B41FA5}">
                      <a16:colId xmlns:a16="http://schemas.microsoft.com/office/drawing/2014/main" val="2437276558"/>
                    </a:ext>
                  </a:extLst>
                </a:gridCol>
              </a:tblGrid>
              <a:tr h="486908">
                <a:tc>
                  <a:txBody>
                    <a:bodyPr/>
                    <a:lstStyle/>
                    <a:p>
                      <a:pPr algn="l" fontAlgn="ctr"/>
                      <a:r>
                        <a:rPr lang="en-US" sz="1400" u="none" strike="noStrike" dirty="0">
                          <a:effectLst/>
                        </a:rPr>
                        <a:t>Humanities &amp; Social Sciences (HSS)</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2931585309"/>
                  </a:ext>
                </a:extLst>
              </a:tr>
              <a:tr h="348473">
                <a:tc>
                  <a:txBody>
                    <a:bodyPr/>
                    <a:lstStyle/>
                    <a:p>
                      <a:pPr algn="l" fontAlgn="ctr"/>
                      <a:r>
                        <a:rPr lang="en-US" sz="1400" u="none" strike="noStrike" dirty="0">
                          <a:effectLst/>
                        </a:rPr>
                        <a:t>Business, Design and Workforce (BDW)</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3028093053"/>
                  </a:ext>
                </a:extLst>
              </a:tr>
              <a:tr h="140821">
                <a:tc>
                  <a:txBody>
                    <a:bodyPr/>
                    <a:lstStyle/>
                    <a:p>
                      <a:pPr algn="l" fontAlgn="ctr"/>
                      <a:r>
                        <a:rPr lang="en-US" sz="1400" u="none" strike="noStrike" dirty="0">
                          <a:effectLst/>
                        </a:rPr>
                        <a:t>Science &amp; Technology</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7</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1036554573"/>
                  </a:ext>
                </a:extLst>
              </a:tr>
              <a:tr h="348473">
                <a:tc>
                  <a:txBody>
                    <a:bodyPr/>
                    <a:lstStyle/>
                    <a:p>
                      <a:pPr algn="l" fontAlgn="ctr"/>
                      <a:r>
                        <a:rPr lang="en-US" sz="1400" u="none" strike="noStrike" dirty="0">
                          <a:effectLst/>
                        </a:rPr>
                        <a:t>Academic Support &amp; Learning Technologies (ASLT)</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6</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1635183496"/>
                  </a:ext>
                </a:extLst>
              </a:tr>
              <a:tr h="417691">
                <a:tc>
                  <a:txBody>
                    <a:bodyPr/>
                    <a:lstStyle/>
                    <a:p>
                      <a:pPr algn="l" fontAlgn="ctr"/>
                      <a:r>
                        <a:rPr lang="en-US" sz="1400" u="none" strike="noStrike" dirty="0">
                          <a:effectLst/>
                        </a:rPr>
                        <a:t>Counseling</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3909953843"/>
                  </a:ext>
                </a:extLst>
              </a:tr>
              <a:tr h="207652">
                <a:tc>
                  <a:txBody>
                    <a:bodyPr/>
                    <a:lstStyle/>
                    <a:p>
                      <a:pPr algn="l" fontAlgn="ctr"/>
                      <a:r>
                        <a:rPr lang="en-US" sz="1400" u="none" strike="noStrike" dirty="0">
                          <a:effectLst/>
                        </a:rPr>
                        <a:t>Kinesiology, Athletics, and Dance (KAD)</a:t>
                      </a:r>
                      <a:endParaRPr lang="en-US" sz="1400" b="0" i="0" u="none" strike="noStrike" dirty="0">
                        <a:solidFill>
                          <a:srgbClr val="000000"/>
                        </a:solidFill>
                        <a:effectLst/>
                        <a:latin typeface="Calibri" panose="020F0502020204030204" pitchFamily="34" charset="0"/>
                      </a:endParaRPr>
                    </a:p>
                  </a:txBody>
                  <a:tcPr marL="5326" marR="5326" marT="5326" marB="0" anchor="ctr"/>
                </a:tc>
                <a:tc>
                  <a:txBody>
                    <a:bodyPr/>
                    <a:lstStyle/>
                    <a:p>
                      <a:pPr algn="l" fontAlgn="ctr"/>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5326" marR="5326" marT="5326" marB="0" anchor="ctr"/>
                </a:tc>
                <a:extLst>
                  <a:ext uri="{0D108BD9-81ED-4DB2-BD59-A6C34878D82A}">
                    <a16:rowId xmlns:a16="http://schemas.microsoft.com/office/drawing/2014/main" val="436552910"/>
                  </a:ext>
                </a:extLst>
              </a:tr>
            </a:tbl>
          </a:graphicData>
        </a:graphic>
      </p:graphicFrame>
      <p:sp>
        <p:nvSpPr>
          <p:cNvPr id="7" name="TextBox 6">
            <a:extLst>
              <a:ext uri="{FF2B5EF4-FFF2-40B4-BE49-F238E27FC236}">
                <a16:creationId xmlns:a16="http://schemas.microsoft.com/office/drawing/2014/main" id="{79C6DE41-CA19-45C6-9575-7C51465D14C3}"/>
              </a:ext>
            </a:extLst>
          </p:cNvPr>
          <p:cNvSpPr txBox="1"/>
          <p:nvPr/>
        </p:nvSpPr>
        <p:spPr>
          <a:xfrm>
            <a:off x="1147313" y="5899964"/>
            <a:ext cx="6577442" cy="253916"/>
          </a:xfrm>
          <a:prstGeom prst="rect">
            <a:avLst/>
          </a:prstGeom>
          <a:noFill/>
        </p:spPr>
        <p:txBody>
          <a:bodyPr wrap="none" rtlCol="0">
            <a:spAutoFit/>
          </a:bodyPr>
          <a:lstStyle/>
          <a:p>
            <a:r>
              <a:rPr lang="en-US" sz="1050" dirty="0"/>
              <a:t>*Not every respondent indicated which Division they were part of.  Not every respondent answered every question.  </a:t>
            </a:r>
          </a:p>
        </p:txBody>
      </p:sp>
    </p:spTree>
    <p:extLst>
      <p:ext uri="{BB962C8B-B14F-4D97-AF65-F5344CB8AC3E}">
        <p14:creationId xmlns:p14="http://schemas.microsoft.com/office/powerpoint/2010/main" val="3871104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56AAF-1D92-4969-BBA7-D9B51A3647F4}"/>
              </a:ext>
            </a:extLst>
          </p:cNvPr>
          <p:cNvSpPr>
            <a:spLocks noGrp="1"/>
          </p:cNvSpPr>
          <p:nvPr>
            <p:ph type="title"/>
          </p:nvPr>
        </p:nvSpPr>
        <p:spPr/>
        <p:txBody>
          <a:bodyPr>
            <a:normAutofit fontScale="90000"/>
          </a:bodyPr>
          <a:lstStyle/>
          <a:p>
            <a:r>
              <a:rPr lang="en-US" b="1" dirty="0"/>
              <a:t>Which of the following professional development opportunities for faculty are you aware of? </a:t>
            </a:r>
            <a:br>
              <a:rPr lang="en-US" dirty="0"/>
            </a:br>
            <a:r>
              <a:rPr lang="en-US" sz="2200" dirty="0"/>
              <a:t>(check all that apply)</a:t>
            </a:r>
            <a:endParaRPr lang="en-US" dirty="0"/>
          </a:p>
        </p:txBody>
      </p:sp>
      <p:graphicFrame>
        <p:nvGraphicFramePr>
          <p:cNvPr id="4" name="Chart 3">
            <a:extLst>
              <a:ext uri="{FF2B5EF4-FFF2-40B4-BE49-F238E27FC236}">
                <a16:creationId xmlns:a16="http://schemas.microsoft.com/office/drawing/2014/main" id="{EEC92DCA-A313-41B5-9A10-DBBF8CCEEF92}"/>
              </a:ext>
            </a:extLst>
          </p:cNvPr>
          <p:cNvGraphicFramePr>
            <a:graphicFrameLocks/>
          </p:cNvGraphicFramePr>
          <p:nvPr>
            <p:extLst/>
          </p:nvPr>
        </p:nvGraphicFramePr>
        <p:xfrm>
          <a:off x="189781" y="2057399"/>
          <a:ext cx="11783683" cy="432614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C691994-863F-4065-9582-AA4ADEC3F8F9}"/>
              </a:ext>
            </a:extLst>
          </p:cNvPr>
          <p:cNvSpPr txBox="1"/>
          <p:nvPr/>
        </p:nvSpPr>
        <p:spPr>
          <a:xfrm>
            <a:off x="560717" y="6362069"/>
            <a:ext cx="1322798" cy="253916"/>
          </a:xfrm>
          <a:prstGeom prst="rect">
            <a:avLst/>
          </a:prstGeom>
          <a:noFill/>
        </p:spPr>
        <p:txBody>
          <a:bodyPr wrap="none" rtlCol="0">
            <a:spAutoFit/>
          </a:bodyPr>
          <a:lstStyle/>
          <a:p>
            <a:r>
              <a:rPr lang="en-US" sz="1050" dirty="0"/>
              <a:t>42 total respondents</a:t>
            </a:r>
          </a:p>
        </p:txBody>
      </p:sp>
    </p:spTree>
    <p:extLst>
      <p:ext uri="{BB962C8B-B14F-4D97-AF65-F5344CB8AC3E}">
        <p14:creationId xmlns:p14="http://schemas.microsoft.com/office/powerpoint/2010/main" val="2431810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2D620-7791-48C1-A071-13747DD905FD}"/>
              </a:ext>
            </a:extLst>
          </p:cNvPr>
          <p:cNvSpPr>
            <a:spLocks noGrp="1"/>
          </p:cNvSpPr>
          <p:nvPr>
            <p:ph type="title"/>
          </p:nvPr>
        </p:nvSpPr>
        <p:spPr>
          <a:xfrm>
            <a:off x="420414" y="365125"/>
            <a:ext cx="10933386" cy="1325563"/>
          </a:xfrm>
        </p:spPr>
        <p:txBody>
          <a:bodyPr>
            <a:normAutofit fontScale="90000"/>
          </a:bodyPr>
          <a:lstStyle/>
          <a:p>
            <a:r>
              <a:rPr lang="en-US" b="1" dirty="0"/>
              <a:t>In which of the following areas do you need professional development most?  </a:t>
            </a:r>
            <a:br>
              <a:rPr lang="en-US" b="1" dirty="0"/>
            </a:br>
            <a:r>
              <a:rPr lang="en-US" sz="2000" dirty="0"/>
              <a:t>(please select up to four - you will not be able to return to this page)</a:t>
            </a:r>
            <a:br>
              <a:rPr lang="en-US" sz="2000" dirty="0"/>
            </a:br>
            <a:endParaRPr lang="en-US" dirty="0"/>
          </a:p>
        </p:txBody>
      </p:sp>
      <p:graphicFrame>
        <p:nvGraphicFramePr>
          <p:cNvPr id="4" name="Chart 3">
            <a:extLst>
              <a:ext uri="{FF2B5EF4-FFF2-40B4-BE49-F238E27FC236}">
                <a16:creationId xmlns:a16="http://schemas.microsoft.com/office/drawing/2014/main" id="{B8B6DE58-C746-4899-8CAF-44190E52CE3E}"/>
              </a:ext>
            </a:extLst>
          </p:cNvPr>
          <p:cNvGraphicFramePr>
            <a:graphicFrameLocks/>
          </p:cNvGraphicFramePr>
          <p:nvPr>
            <p:extLst/>
          </p:nvPr>
        </p:nvGraphicFramePr>
        <p:xfrm>
          <a:off x="560717" y="2057399"/>
          <a:ext cx="10933386" cy="443547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B456389-7F0F-41C2-980C-856FB87D5EC6}"/>
              </a:ext>
            </a:extLst>
          </p:cNvPr>
          <p:cNvSpPr txBox="1"/>
          <p:nvPr/>
        </p:nvSpPr>
        <p:spPr>
          <a:xfrm>
            <a:off x="560717" y="6362069"/>
            <a:ext cx="1374094" cy="261610"/>
          </a:xfrm>
          <a:prstGeom prst="rect">
            <a:avLst/>
          </a:prstGeom>
          <a:noFill/>
        </p:spPr>
        <p:txBody>
          <a:bodyPr wrap="none" rtlCol="0">
            <a:spAutoFit/>
          </a:bodyPr>
          <a:lstStyle/>
          <a:p>
            <a:r>
              <a:rPr lang="en-US" sz="1050" dirty="0"/>
              <a:t>46 total respondents</a:t>
            </a:r>
          </a:p>
        </p:txBody>
      </p:sp>
    </p:spTree>
    <p:extLst>
      <p:ext uri="{BB962C8B-B14F-4D97-AF65-F5344CB8AC3E}">
        <p14:creationId xmlns:p14="http://schemas.microsoft.com/office/powerpoint/2010/main" val="3226073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2D620-7791-48C1-A071-13747DD905FD}"/>
              </a:ext>
            </a:extLst>
          </p:cNvPr>
          <p:cNvSpPr>
            <a:spLocks noGrp="1"/>
          </p:cNvSpPr>
          <p:nvPr>
            <p:ph type="title"/>
          </p:nvPr>
        </p:nvSpPr>
        <p:spPr>
          <a:xfrm>
            <a:off x="420414" y="365125"/>
            <a:ext cx="10933386" cy="1325563"/>
          </a:xfrm>
        </p:spPr>
        <p:txBody>
          <a:bodyPr>
            <a:normAutofit fontScale="90000"/>
          </a:bodyPr>
          <a:lstStyle/>
          <a:p>
            <a:r>
              <a:rPr lang="en-US" sz="2700" b="1" i="1" dirty="0"/>
              <a:t>Please indicate how much you disagree or agree with the following statement</a:t>
            </a:r>
            <a:r>
              <a:rPr lang="en-US" sz="3100" b="1" dirty="0"/>
              <a:t>:   </a:t>
            </a:r>
            <a:br>
              <a:rPr lang="en-US" sz="3100" b="1" dirty="0"/>
            </a:br>
            <a:r>
              <a:rPr lang="en-US" sz="4000" b="1" dirty="0"/>
              <a:t>In general, the professional development opportunities offered at Cañada College </a:t>
            </a:r>
            <a:r>
              <a:rPr lang="en-US" sz="4000" b="1" u="sng" dirty="0"/>
              <a:t>meet my needs as an educator</a:t>
            </a:r>
            <a:r>
              <a:rPr lang="en-US" sz="4000" b="1" dirty="0"/>
              <a:t>.</a:t>
            </a:r>
            <a:endParaRPr lang="en-US" dirty="0"/>
          </a:p>
        </p:txBody>
      </p:sp>
      <mc:AlternateContent xmlns:mc="http://schemas.openxmlformats.org/markup-compatibility/2006" xmlns:cx2="http://schemas.microsoft.com/office/drawing/2015/10/21/chartex">
        <mc:Choice Requires="cx2">
          <p:graphicFrame>
            <p:nvGraphicFramePr>
              <p:cNvPr id="4" name="Chart 3">
                <a:extLst>
                  <a:ext uri="{FF2B5EF4-FFF2-40B4-BE49-F238E27FC236}">
                    <a16:creationId xmlns:a16="http://schemas.microsoft.com/office/drawing/2014/main" id="{F9900A47-F4AE-4793-9FCF-D212B7BD5C87}"/>
                  </a:ext>
                </a:extLst>
              </p:cNvPr>
              <p:cNvGraphicFramePr/>
              <p:nvPr>
                <p:extLst/>
              </p:nvPr>
            </p:nvGraphicFramePr>
            <p:xfrm>
              <a:off x="1181820" y="2156603"/>
              <a:ext cx="9023230" cy="3864634"/>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hart 3">
                <a:extLst>
                  <a:ext uri="{FF2B5EF4-FFF2-40B4-BE49-F238E27FC236}">
                    <a16:creationId xmlns:a16="http://schemas.microsoft.com/office/drawing/2014/main" id="{F9900A47-F4AE-4793-9FCF-D212B7BD5C87}"/>
                  </a:ext>
                </a:extLst>
              </p:cNvPr>
              <p:cNvPicPr>
                <a:picLocks noGrp="1" noRot="1" noChangeAspect="1" noMove="1" noResize="1" noEditPoints="1" noAdjustHandles="1" noChangeArrowheads="1" noChangeShapeType="1"/>
              </p:cNvPicPr>
              <p:nvPr/>
            </p:nvPicPr>
            <p:blipFill>
              <a:blip r:embed="rId3"/>
              <a:stretch>
                <a:fillRect/>
              </a:stretch>
            </p:blipFill>
            <p:spPr>
              <a:xfrm>
                <a:off x="1181820" y="2156603"/>
                <a:ext cx="9023230" cy="3864634"/>
              </a:xfrm>
              <a:prstGeom prst="rect">
                <a:avLst/>
              </a:prstGeom>
            </p:spPr>
          </p:pic>
        </mc:Fallback>
      </mc:AlternateContent>
      <p:sp>
        <p:nvSpPr>
          <p:cNvPr id="5" name="TextBox 4">
            <a:extLst>
              <a:ext uri="{FF2B5EF4-FFF2-40B4-BE49-F238E27FC236}">
                <a16:creationId xmlns:a16="http://schemas.microsoft.com/office/drawing/2014/main" id="{F5CCBF6F-D1ED-473B-BE0E-D9F637221C55}"/>
              </a:ext>
            </a:extLst>
          </p:cNvPr>
          <p:cNvSpPr txBox="1"/>
          <p:nvPr/>
        </p:nvSpPr>
        <p:spPr>
          <a:xfrm>
            <a:off x="560717" y="6362069"/>
            <a:ext cx="1322798" cy="253916"/>
          </a:xfrm>
          <a:prstGeom prst="rect">
            <a:avLst/>
          </a:prstGeom>
          <a:noFill/>
        </p:spPr>
        <p:txBody>
          <a:bodyPr wrap="none" rtlCol="0">
            <a:spAutoFit/>
          </a:bodyPr>
          <a:lstStyle/>
          <a:p>
            <a:r>
              <a:rPr lang="en-US" sz="1050" dirty="0"/>
              <a:t>40 total respondents</a:t>
            </a:r>
          </a:p>
        </p:txBody>
      </p:sp>
    </p:spTree>
    <p:extLst>
      <p:ext uri="{BB962C8B-B14F-4D97-AF65-F5344CB8AC3E}">
        <p14:creationId xmlns:p14="http://schemas.microsoft.com/office/powerpoint/2010/main" val="1801315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8E64-54B0-4872-A200-EE6B94C4FCCD}"/>
              </a:ext>
            </a:extLst>
          </p:cNvPr>
          <p:cNvSpPr>
            <a:spLocks noGrp="1"/>
          </p:cNvSpPr>
          <p:nvPr>
            <p:ph type="title"/>
          </p:nvPr>
        </p:nvSpPr>
        <p:spPr/>
        <p:txBody>
          <a:bodyPr/>
          <a:lstStyle/>
          <a:p>
            <a:r>
              <a:rPr lang="en-US" dirty="0"/>
              <a:t>What’s working well?</a:t>
            </a:r>
          </a:p>
        </p:txBody>
      </p:sp>
      <p:sp>
        <p:nvSpPr>
          <p:cNvPr id="3" name="Content Placeholder 2">
            <a:extLst>
              <a:ext uri="{FF2B5EF4-FFF2-40B4-BE49-F238E27FC236}">
                <a16:creationId xmlns:a16="http://schemas.microsoft.com/office/drawing/2014/main" id="{CAA5EB4E-D47B-4759-B9C6-FF09204CBCD5}"/>
              </a:ext>
            </a:extLst>
          </p:cNvPr>
          <p:cNvSpPr>
            <a:spLocks noGrp="1"/>
          </p:cNvSpPr>
          <p:nvPr>
            <p:ph idx="1"/>
          </p:nvPr>
        </p:nvSpPr>
        <p:spPr/>
        <p:txBody>
          <a:bodyPr/>
          <a:lstStyle/>
          <a:p>
            <a:r>
              <a:rPr lang="en-US" dirty="0"/>
              <a:t>Flex Day gets mixed reviews (some love it; some find it lacking)</a:t>
            </a:r>
          </a:p>
          <a:p>
            <a:r>
              <a:rPr lang="en-US" dirty="0"/>
              <a:t>Strong interest in being able to choose external PD opportunities in addition to things on offer at the college/district</a:t>
            </a:r>
          </a:p>
          <a:p>
            <a:r>
              <a:rPr lang="en-US" dirty="0"/>
              <a:t>Appreciation for increased and improved offerings [via the Faculty Teaching &amp; Learning Center and Lounge], especially variety of topics, including antiracism, student mental health, and technology, among others</a:t>
            </a:r>
          </a:p>
        </p:txBody>
      </p:sp>
    </p:spTree>
    <p:extLst>
      <p:ext uri="{BB962C8B-B14F-4D97-AF65-F5344CB8AC3E}">
        <p14:creationId xmlns:p14="http://schemas.microsoft.com/office/powerpoint/2010/main" val="668060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05EEC-4C72-4D83-B1AD-7584B73DF4A9}"/>
              </a:ext>
            </a:extLst>
          </p:cNvPr>
          <p:cNvSpPr>
            <a:spLocks noGrp="1"/>
          </p:cNvSpPr>
          <p:nvPr>
            <p:ph type="title"/>
          </p:nvPr>
        </p:nvSpPr>
        <p:spPr>
          <a:xfrm>
            <a:off x="250165" y="365125"/>
            <a:ext cx="11619781" cy="1325563"/>
          </a:xfrm>
        </p:spPr>
        <p:txBody>
          <a:bodyPr>
            <a:normAutofit fontScale="90000"/>
          </a:bodyPr>
          <a:lstStyle/>
          <a:p>
            <a:r>
              <a:rPr lang="en-US" sz="3100" dirty="0"/>
              <a:t>Please indicate how much you disagree or agree with the following statement:   </a:t>
            </a:r>
            <a:r>
              <a:rPr lang="en-US" sz="4000" b="1" dirty="0"/>
              <a:t>In general, the professional development opportunities offered at Cañada College </a:t>
            </a:r>
            <a:r>
              <a:rPr lang="en-US" sz="4000" b="1" u="sng" dirty="0"/>
              <a:t>are relevant to my work</a:t>
            </a:r>
            <a:r>
              <a:rPr lang="en-US" sz="4000" b="1" dirty="0"/>
              <a:t>.</a:t>
            </a:r>
            <a:endParaRPr lang="en-US" dirty="0"/>
          </a:p>
        </p:txBody>
      </p:sp>
      <mc:AlternateContent xmlns:mc="http://schemas.openxmlformats.org/markup-compatibility/2006" xmlns:cx2="http://schemas.microsoft.com/office/drawing/2015/10/21/chartex">
        <mc:Choice Requires="cx2">
          <p:graphicFrame>
            <p:nvGraphicFramePr>
              <p:cNvPr id="5" name="Chart 4">
                <a:extLst>
                  <a:ext uri="{FF2B5EF4-FFF2-40B4-BE49-F238E27FC236}">
                    <a16:creationId xmlns:a16="http://schemas.microsoft.com/office/drawing/2014/main" id="{446400E6-17C7-4E78-A0E0-BF91E3FC1F2D}"/>
                  </a:ext>
                </a:extLst>
              </p:cNvPr>
              <p:cNvGraphicFramePr/>
              <p:nvPr>
                <p:extLst/>
              </p:nvPr>
            </p:nvGraphicFramePr>
            <p:xfrm>
              <a:off x="1802921" y="1992702"/>
              <a:ext cx="8272732" cy="4666889"/>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Chart 4">
                <a:extLst>
                  <a:ext uri="{FF2B5EF4-FFF2-40B4-BE49-F238E27FC236}">
                    <a16:creationId xmlns:a16="http://schemas.microsoft.com/office/drawing/2014/main" id="{446400E6-17C7-4E78-A0E0-BF91E3FC1F2D}"/>
                  </a:ext>
                </a:extLst>
              </p:cNvPr>
              <p:cNvPicPr>
                <a:picLocks noGrp="1" noRot="1" noChangeAspect="1" noMove="1" noResize="1" noEditPoints="1" noAdjustHandles="1" noChangeArrowheads="1" noChangeShapeType="1"/>
              </p:cNvPicPr>
              <p:nvPr/>
            </p:nvPicPr>
            <p:blipFill>
              <a:blip r:embed="rId3"/>
              <a:stretch>
                <a:fillRect/>
              </a:stretch>
            </p:blipFill>
            <p:spPr>
              <a:xfrm>
                <a:off x="1802921" y="1992702"/>
                <a:ext cx="8272732" cy="4666889"/>
              </a:xfrm>
              <a:prstGeom prst="rect">
                <a:avLst/>
              </a:prstGeom>
            </p:spPr>
          </p:pic>
        </mc:Fallback>
      </mc:AlternateContent>
      <p:sp>
        <p:nvSpPr>
          <p:cNvPr id="6" name="TextBox 5">
            <a:extLst>
              <a:ext uri="{FF2B5EF4-FFF2-40B4-BE49-F238E27FC236}">
                <a16:creationId xmlns:a16="http://schemas.microsoft.com/office/drawing/2014/main" id="{2AC8A3E0-96DC-42DE-8C5F-4B9CA121F84E}"/>
              </a:ext>
            </a:extLst>
          </p:cNvPr>
          <p:cNvSpPr txBox="1"/>
          <p:nvPr/>
        </p:nvSpPr>
        <p:spPr>
          <a:xfrm>
            <a:off x="560717" y="6362069"/>
            <a:ext cx="1322798" cy="253916"/>
          </a:xfrm>
          <a:prstGeom prst="rect">
            <a:avLst/>
          </a:prstGeom>
          <a:noFill/>
        </p:spPr>
        <p:txBody>
          <a:bodyPr wrap="none" rtlCol="0">
            <a:spAutoFit/>
          </a:bodyPr>
          <a:lstStyle/>
          <a:p>
            <a:r>
              <a:rPr lang="en-US" sz="1050" dirty="0"/>
              <a:t>39 total respondents</a:t>
            </a:r>
          </a:p>
        </p:txBody>
      </p:sp>
    </p:spTree>
    <p:extLst>
      <p:ext uri="{BB962C8B-B14F-4D97-AF65-F5344CB8AC3E}">
        <p14:creationId xmlns:p14="http://schemas.microsoft.com/office/powerpoint/2010/main" val="2782116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05EEC-4C72-4D83-B1AD-7584B73DF4A9}"/>
              </a:ext>
            </a:extLst>
          </p:cNvPr>
          <p:cNvSpPr>
            <a:spLocks noGrp="1"/>
          </p:cNvSpPr>
          <p:nvPr>
            <p:ph type="title"/>
          </p:nvPr>
        </p:nvSpPr>
        <p:spPr>
          <a:xfrm>
            <a:off x="250165" y="365125"/>
            <a:ext cx="11619781" cy="1325563"/>
          </a:xfrm>
        </p:spPr>
        <p:txBody>
          <a:bodyPr>
            <a:normAutofit fontScale="90000"/>
          </a:bodyPr>
          <a:lstStyle/>
          <a:p>
            <a:r>
              <a:rPr lang="en-US" sz="3100" dirty="0"/>
              <a:t>Please indicate how much you disagree or agree with the following statement:   </a:t>
            </a:r>
            <a:r>
              <a:rPr lang="en-US" sz="4000" b="1" dirty="0"/>
              <a:t> In general, the professional development opportunities offered at Cañada College </a:t>
            </a:r>
            <a:r>
              <a:rPr lang="en-US" sz="4000" b="1" u="sng" dirty="0"/>
              <a:t>positively impact my instructional practice</a:t>
            </a:r>
            <a:r>
              <a:rPr lang="en-US" sz="4000" b="1" dirty="0"/>
              <a:t>.</a:t>
            </a:r>
            <a:endParaRPr lang="en-US" dirty="0"/>
          </a:p>
        </p:txBody>
      </p:sp>
      <mc:AlternateContent xmlns:mc="http://schemas.openxmlformats.org/markup-compatibility/2006" xmlns:cx2="http://schemas.microsoft.com/office/drawing/2015/10/21/chartex">
        <mc:Choice Requires="cx2">
          <p:graphicFrame>
            <p:nvGraphicFramePr>
              <p:cNvPr id="5" name="Chart 4">
                <a:extLst>
                  <a:ext uri="{FF2B5EF4-FFF2-40B4-BE49-F238E27FC236}">
                    <a16:creationId xmlns:a16="http://schemas.microsoft.com/office/drawing/2014/main" id="{1E0BB762-491F-4B11-A031-FC6254A28BE7}"/>
                  </a:ext>
                </a:extLst>
              </p:cNvPr>
              <p:cNvGraphicFramePr/>
              <p:nvPr>
                <p:extLst/>
              </p:nvPr>
            </p:nvGraphicFramePr>
            <p:xfrm>
              <a:off x="1846053" y="2057399"/>
              <a:ext cx="7944928" cy="4435475"/>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Chart 4">
                <a:extLst>
                  <a:ext uri="{FF2B5EF4-FFF2-40B4-BE49-F238E27FC236}">
                    <a16:creationId xmlns:a16="http://schemas.microsoft.com/office/drawing/2014/main" id="{1E0BB762-491F-4B11-A031-FC6254A28BE7}"/>
                  </a:ext>
                </a:extLst>
              </p:cNvPr>
              <p:cNvPicPr>
                <a:picLocks noGrp="1" noRot="1" noChangeAspect="1" noMove="1" noResize="1" noEditPoints="1" noAdjustHandles="1" noChangeArrowheads="1" noChangeShapeType="1"/>
              </p:cNvPicPr>
              <p:nvPr/>
            </p:nvPicPr>
            <p:blipFill>
              <a:blip r:embed="rId3"/>
              <a:stretch>
                <a:fillRect/>
              </a:stretch>
            </p:blipFill>
            <p:spPr>
              <a:xfrm>
                <a:off x="1846053" y="2057399"/>
                <a:ext cx="7944928" cy="4435475"/>
              </a:xfrm>
              <a:prstGeom prst="rect">
                <a:avLst/>
              </a:prstGeom>
            </p:spPr>
          </p:pic>
        </mc:Fallback>
      </mc:AlternateContent>
      <p:sp>
        <p:nvSpPr>
          <p:cNvPr id="6" name="TextBox 5">
            <a:extLst>
              <a:ext uri="{FF2B5EF4-FFF2-40B4-BE49-F238E27FC236}">
                <a16:creationId xmlns:a16="http://schemas.microsoft.com/office/drawing/2014/main" id="{C0B0C678-E9FD-4E2E-9A3C-C7AA354AA939}"/>
              </a:ext>
            </a:extLst>
          </p:cNvPr>
          <p:cNvSpPr txBox="1"/>
          <p:nvPr/>
        </p:nvSpPr>
        <p:spPr>
          <a:xfrm>
            <a:off x="560717" y="6362069"/>
            <a:ext cx="1322798" cy="253916"/>
          </a:xfrm>
          <a:prstGeom prst="rect">
            <a:avLst/>
          </a:prstGeom>
          <a:noFill/>
        </p:spPr>
        <p:txBody>
          <a:bodyPr wrap="none" rtlCol="0">
            <a:spAutoFit/>
          </a:bodyPr>
          <a:lstStyle/>
          <a:p>
            <a:r>
              <a:rPr lang="en-US" sz="1050" dirty="0"/>
              <a:t>39 total respondents</a:t>
            </a:r>
          </a:p>
        </p:txBody>
      </p:sp>
    </p:spTree>
    <p:extLst>
      <p:ext uri="{BB962C8B-B14F-4D97-AF65-F5344CB8AC3E}">
        <p14:creationId xmlns:p14="http://schemas.microsoft.com/office/powerpoint/2010/main" val="1666052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8E64-54B0-4872-A200-EE6B94C4FCCD}"/>
              </a:ext>
            </a:extLst>
          </p:cNvPr>
          <p:cNvSpPr>
            <a:spLocks noGrp="1"/>
          </p:cNvSpPr>
          <p:nvPr>
            <p:ph type="title"/>
          </p:nvPr>
        </p:nvSpPr>
        <p:spPr/>
        <p:txBody>
          <a:bodyPr/>
          <a:lstStyle/>
          <a:p>
            <a:r>
              <a:rPr lang="en-US" dirty="0"/>
              <a:t> What can be improved?</a:t>
            </a:r>
          </a:p>
        </p:txBody>
      </p:sp>
      <p:sp>
        <p:nvSpPr>
          <p:cNvPr id="3" name="Content Placeholder 2">
            <a:extLst>
              <a:ext uri="{FF2B5EF4-FFF2-40B4-BE49-F238E27FC236}">
                <a16:creationId xmlns:a16="http://schemas.microsoft.com/office/drawing/2014/main" id="{CAA5EB4E-D47B-4759-B9C6-FF09204CBCD5}"/>
              </a:ext>
            </a:extLst>
          </p:cNvPr>
          <p:cNvSpPr>
            <a:spLocks noGrp="1"/>
          </p:cNvSpPr>
          <p:nvPr>
            <p:ph idx="1"/>
          </p:nvPr>
        </p:nvSpPr>
        <p:spPr>
          <a:xfrm>
            <a:off x="838200" y="1825625"/>
            <a:ext cx="10671928" cy="4351338"/>
          </a:xfrm>
        </p:spPr>
        <p:txBody>
          <a:bodyPr>
            <a:normAutofit lnSpcReduction="10000"/>
          </a:bodyPr>
          <a:lstStyle/>
          <a:p>
            <a:r>
              <a:rPr lang="en-US" dirty="0"/>
              <a:t>Need to improve awareness of PD funds </a:t>
            </a:r>
          </a:p>
          <a:p>
            <a:r>
              <a:rPr lang="en-US" dirty="0"/>
              <a:t>Need to minimize the paperwork to apply for PD funds</a:t>
            </a:r>
          </a:p>
          <a:p>
            <a:r>
              <a:rPr lang="en-US" dirty="0"/>
              <a:t>Provide more recordings of sessions/asynchronous classes</a:t>
            </a:r>
          </a:p>
          <a:p>
            <a:r>
              <a:rPr lang="en-US" dirty="0"/>
              <a:t>Vary the days trainings/sessions are offered</a:t>
            </a:r>
          </a:p>
          <a:p>
            <a:r>
              <a:rPr lang="en-US" dirty="0"/>
              <a:t>More support on specific issues:  working with students with disabilities, accessing technology,</a:t>
            </a:r>
          </a:p>
          <a:p>
            <a:r>
              <a:rPr lang="en-US" dirty="0"/>
              <a:t>More time for collaboration on similar classroom issues/pedagogy/andragogy (less time on compliance)</a:t>
            </a:r>
          </a:p>
          <a:p>
            <a:r>
              <a:rPr lang="en-US" dirty="0"/>
              <a:t>Participation in equity and antiracism PD is voluntary/optional and, as such, participation is uneven – make it required?</a:t>
            </a:r>
          </a:p>
          <a:p>
            <a:endParaRPr lang="en-US" dirty="0"/>
          </a:p>
        </p:txBody>
      </p:sp>
    </p:spTree>
    <p:extLst>
      <p:ext uri="{BB962C8B-B14F-4D97-AF65-F5344CB8AC3E}">
        <p14:creationId xmlns:p14="http://schemas.microsoft.com/office/powerpoint/2010/main" val="1867698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56AAF-1D92-4969-BBA7-D9B51A3647F4}"/>
              </a:ext>
            </a:extLst>
          </p:cNvPr>
          <p:cNvSpPr>
            <a:spLocks noGrp="1"/>
          </p:cNvSpPr>
          <p:nvPr>
            <p:ph type="title"/>
          </p:nvPr>
        </p:nvSpPr>
        <p:spPr>
          <a:xfrm>
            <a:off x="838200" y="365125"/>
            <a:ext cx="10515600" cy="1325563"/>
          </a:xfrm>
        </p:spPr>
        <p:txBody>
          <a:bodyPr>
            <a:normAutofit fontScale="90000"/>
          </a:bodyPr>
          <a:lstStyle/>
          <a:p>
            <a:r>
              <a:rPr lang="en-US" sz="4000" b="1" dirty="0"/>
              <a:t>What were the primary reasons you did not participate in professional development activities during the last year? </a:t>
            </a:r>
            <a:br>
              <a:rPr lang="en-US" b="1" dirty="0"/>
            </a:br>
            <a:r>
              <a:rPr lang="en-US" sz="2200" dirty="0"/>
              <a:t>(select up to three reasons)</a:t>
            </a:r>
            <a:endParaRPr lang="en-US" dirty="0"/>
          </a:p>
        </p:txBody>
      </p:sp>
      <p:sp>
        <p:nvSpPr>
          <p:cNvPr id="5" name="TextBox 4">
            <a:extLst>
              <a:ext uri="{FF2B5EF4-FFF2-40B4-BE49-F238E27FC236}">
                <a16:creationId xmlns:a16="http://schemas.microsoft.com/office/drawing/2014/main" id="{4C691994-863F-4065-9582-AA4ADEC3F8F9}"/>
              </a:ext>
            </a:extLst>
          </p:cNvPr>
          <p:cNvSpPr txBox="1"/>
          <p:nvPr/>
        </p:nvSpPr>
        <p:spPr>
          <a:xfrm>
            <a:off x="560717" y="6362069"/>
            <a:ext cx="6822702" cy="415498"/>
          </a:xfrm>
          <a:prstGeom prst="rect">
            <a:avLst/>
          </a:prstGeom>
          <a:noFill/>
        </p:spPr>
        <p:txBody>
          <a:bodyPr wrap="none" rtlCol="0">
            <a:spAutoFit/>
          </a:bodyPr>
          <a:lstStyle/>
          <a:p>
            <a:r>
              <a:rPr lang="en-US" sz="1050" dirty="0"/>
              <a:t>39 total respondents</a:t>
            </a:r>
          </a:p>
          <a:p>
            <a:r>
              <a:rPr lang="en-US" sz="1050" dirty="0"/>
              <a:t>Responses to “Other”:  not relevant; I always participate, whether I have time or not; New Hire, Didn’t work year last year</a:t>
            </a:r>
          </a:p>
        </p:txBody>
      </p:sp>
      <p:graphicFrame>
        <p:nvGraphicFramePr>
          <p:cNvPr id="6" name="Chart 5">
            <a:extLst>
              <a:ext uri="{FF2B5EF4-FFF2-40B4-BE49-F238E27FC236}">
                <a16:creationId xmlns:a16="http://schemas.microsoft.com/office/drawing/2014/main" id="{B20F8EF9-091C-4801-88D3-656F0504480B}"/>
              </a:ext>
            </a:extLst>
          </p:cNvPr>
          <p:cNvGraphicFramePr>
            <a:graphicFrameLocks/>
          </p:cNvGraphicFramePr>
          <p:nvPr>
            <p:extLst/>
          </p:nvPr>
        </p:nvGraphicFramePr>
        <p:xfrm>
          <a:off x="914400" y="2099153"/>
          <a:ext cx="10092905" cy="38544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1714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CBB0A-1D30-4D14-BA86-46CB3EF15612}"/>
              </a:ext>
            </a:extLst>
          </p:cNvPr>
          <p:cNvSpPr>
            <a:spLocks noGrp="1"/>
          </p:cNvSpPr>
          <p:nvPr>
            <p:ph type="title"/>
          </p:nvPr>
        </p:nvSpPr>
        <p:spPr>
          <a:xfrm>
            <a:off x="838200" y="553969"/>
            <a:ext cx="10730948" cy="1325563"/>
          </a:xfrm>
        </p:spPr>
        <p:txBody>
          <a:bodyPr>
            <a:noAutofit/>
          </a:bodyPr>
          <a:lstStyle/>
          <a:p>
            <a:r>
              <a:rPr lang="en-US" sz="3600" dirty="0"/>
              <a:t>Three, distinct surveys were administered in March-April, 2023 to assess the professional development needs of the following college constituents:</a:t>
            </a:r>
          </a:p>
        </p:txBody>
      </p:sp>
      <p:sp>
        <p:nvSpPr>
          <p:cNvPr id="3" name="Content Placeholder 2">
            <a:extLst>
              <a:ext uri="{FF2B5EF4-FFF2-40B4-BE49-F238E27FC236}">
                <a16:creationId xmlns:a16="http://schemas.microsoft.com/office/drawing/2014/main" id="{C3792E85-D6CC-4867-8072-F3F95F8AC586}"/>
              </a:ext>
            </a:extLst>
          </p:cNvPr>
          <p:cNvSpPr>
            <a:spLocks noGrp="1"/>
          </p:cNvSpPr>
          <p:nvPr>
            <p:ph idx="1"/>
          </p:nvPr>
        </p:nvSpPr>
        <p:spPr>
          <a:xfrm>
            <a:off x="838200" y="2330381"/>
            <a:ext cx="10515600" cy="4351338"/>
          </a:xfrm>
        </p:spPr>
        <p:txBody>
          <a:bodyPr/>
          <a:lstStyle/>
          <a:p>
            <a:r>
              <a:rPr lang="en-US" dirty="0"/>
              <a:t>Classified Staff</a:t>
            </a:r>
          </a:p>
          <a:p>
            <a:r>
              <a:rPr lang="en-US" dirty="0"/>
              <a:t>Faculty</a:t>
            </a:r>
          </a:p>
          <a:p>
            <a:r>
              <a:rPr lang="en-US" dirty="0"/>
              <a:t>Administrators</a:t>
            </a:r>
          </a:p>
        </p:txBody>
      </p:sp>
      <p:sp>
        <p:nvSpPr>
          <p:cNvPr id="4" name="Title 1">
            <a:extLst>
              <a:ext uri="{FF2B5EF4-FFF2-40B4-BE49-F238E27FC236}">
                <a16:creationId xmlns:a16="http://schemas.microsoft.com/office/drawing/2014/main" id="{D375DF64-CA48-4E62-B78F-D515EDAD6F8D}"/>
              </a:ext>
            </a:extLst>
          </p:cNvPr>
          <p:cNvSpPr txBox="1">
            <a:spLocks/>
          </p:cNvSpPr>
          <p:nvPr/>
        </p:nvSpPr>
        <p:spPr>
          <a:xfrm>
            <a:off x="838200" y="4782826"/>
            <a:ext cx="10730948"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latin typeface="+mn-lt"/>
              </a:rPr>
              <a:t>The results of these surveys will be considered by the College Professional Development Planning Committee in developing a new, college-wide professional development plan for 2023-26.  For more information about that planning process see: </a:t>
            </a:r>
            <a:r>
              <a:rPr lang="en-US" sz="2800" dirty="0">
                <a:hlinkClick r:id="rId2"/>
              </a:rPr>
              <a:t>https://canadacollege.edu/professional-dev/plplanprocess.php</a:t>
            </a:r>
            <a:endParaRPr lang="en-US" sz="2800" dirty="0"/>
          </a:p>
          <a:p>
            <a:endParaRPr lang="en-US" sz="3600" dirty="0"/>
          </a:p>
        </p:txBody>
      </p:sp>
    </p:spTree>
    <p:extLst>
      <p:ext uri="{BB962C8B-B14F-4D97-AF65-F5344CB8AC3E}">
        <p14:creationId xmlns:p14="http://schemas.microsoft.com/office/powerpoint/2010/main" val="2499486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56AAF-1D92-4969-BBA7-D9B51A3647F4}"/>
              </a:ext>
            </a:extLst>
          </p:cNvPr>
          <p:cNvSpPr>
            <a:spLocks noGrp="1"/>
          </p:cNvSpPr>
          <p:nvPr>
            <p:ph type="title"/>
          </p:nvPr>
        </p:nvSpPr>
        <p:spPr>
          <a:xfrm>
            <a:off x="838200" y="365125"/>
            <a:ext cx="10515600" cy="1325563"/>
          </a:xfrm>
        </p:spPr>
        <p:txBody>
          <a:bodyPr>
            <a:normAutofit/>
          </a:bodyPr>
          <a:lstStyle/>
          <a:p>
            <a:r>
              <a:rPr lang="en-US" sz="4000" b="1" dirty="0"/>
              <a:t>What is your preferred mode of delivery for professional development </a:t>
            </a:r>
            <a:r>
              <a:rPr lang="en-US" sz="2200" dirty="0"/>
              <a:t>(select up to three options)</a:t>
            </a:r>
            <a:endParaRPr lang="en-US" dirty="0"/>
          </a:p>
        </p:txBody>
      </p:sp>
      <p:sp>
        <p:nvSpPr>
          <p:cNvPr id="5" name="TextBox 4">
            <a:extLst>
              <a:ext uri="{FF2B5EF4-FFF2-40B4-BE49-F238E27FC236}">
                <a16:creationId xmlns:a16="http://schemas.microsoft.com/office/drawing/2014/main" id="{4C691994-863F-4065-9582-AA4ADEC3F8F9}"/>
              </a:ext>
            </a:extLst>
          </p:cNvPr>
          <p:cNvSpPr txBox="1"/>
          <p:nvPr/>
        </p:nvSpPr>
        <p:spPr>
          <a:xfrm>
            <a:off x="560717" y="6362069"/>
            <a:ext cx="1322798" cy="253916"/>
          </a:xfrm>
          <a:prstGeom prst="rect">
            <a:avLst/>
          </a:prstGeom>
          <a:noFill/>
        </p:spPr>
        <p:txBody>
          <a:bodyPr wrap="none" rtlCol="0">
            <a:spAutoFit/>
          </a:bodyPr>
          <a:lstStyle/>
          <a:p>
            <a:r>
              <a:rPr lang="en-US" sz="1050" dirty="0"/>
              <a:t>40 total respondents</a:t>
            </a:r>
          </a:p>
        </p:txBody>
      </p:sp>
      <p:graphicFrame>
        <p:nvGraphicFramePr>
          <p:cNvPr id="7" name="Chart 6">
            <a:extLst>
              <a:ext uri="{FF2B5EF4-FFF2-40B4-BE49-F238E27FC236}">
                <a16:creationId xmlns:a16="http://schemas.microsoft.com/office/drawing/2014/main" id="{FEA6A2E3-29BA-4A25-AB33-4DF25C59A21E}"/>
              </a:ext>
            </a:extLst>
          </p:cNvPr>
          <p:cNvGraphicFramePr>
            <a:graphicFrameLocks/>
          </p:cNvGraphicFramePr>
          <p:nvPr>
            <p:extLst/>
          </p:nvPr>
        </p:nvGraphicFramePr>
        <p:xfrm>
          <a:off x="0" y="2057400"/>
          <a:ext cx="12192000" cy="36274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52852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1A69-A5CD-4D67-8835-B55E8CF8166F}"/>
              </a:ext>
            </a:extLst>
          </p:cNvPr>
          <p:cNvSpPr>
            <a:spLocks noGrp="1"/>
          </p:cNvSpPr>
          <p:nvPr>
            <p:ph type="ctrTitle"/>
          </p:nvPr>
        </p:nvSpPr>
        <p:spPr>
          <a:xfrm>
            <a:off x="1524000" y="1795221"/>
            <a:ext cx="9144000" cy="2387600"/>
          </a:xfrm>
        </p:spPr>
        <p:txBody>
          <a:bodyPr>
            <a:normAutofit fontScale="90000"/>
          </a:bodyPr>
          <a:lstStyle/>
          <a:p>
            <a:r>
              <a:rPr lang="en-US" dirty="0"/>
              <a:t>Administrator Professional Development Needs Summary</a:t>
            </a:r>
          </a:p>
        </p:txBody>
      </p:sp>
      <p:sp>
        <p:nvSpPr>
          <p:cNvPr id="3" name="Subtitle 2">
            <a:extLst>
              <a:ext uri="{FF2B5EF4-FFF2-40B4-BE49-F238E27FC236}">
                <a16:creationId xmlns:a16="http://schemas.microsoft.com/office/drawing/2014/main" id="{73E97023-636F-4178-920D-2E62EE872662}"/>
              </a:ext>
            </a:extLst>
          </p:cNvPr>
          <p:cNvSpPr>
            <a:spLocks noGrp="1"/>
          </p:cNvSpPr>
          <p:nvPr>
            <p:ph type="subTitle" idx="1"/>
          </p:nvPr>
        </p:nvSpPr>
        <p:spPr>
          <a:xfrm>
            <a:off x="1524000" y="4274896"/>
            <a:ext cx="9144000" cy="1655762"/>
          </a:xfrm>
        </p:spPr>
        <p:txBody>
          <a:bodyPr/>
          <a:lstStyle/>
          <a:p>
            <a:r>
              <a:rPr lang="en-US" dirty="0"/>
              <a:t>Survey Assessment administered March 9 – 24, 2023</a:t>
            </a:r>
          </a:p>
          <a:p>
            <a:endParaRPr lang="en-US" dirty="0"/>
          </a:p>
          <a:p>
            <a:r>
              <a:rPr lang="en-US" dirty="0"/>
              <a:t>Results aggregated April 5, 2023</a:t>
            </a:r>
          </a:p>
        </p:txBody>
      </p:sp>
      <p:pic>
        <p:nvPicPr>
          <p:cNvPr id="5" name="Picture 4">
            <a:extLst>
              <a:ext uri="{FF2B5EF4-FFF2-40B4-BE49-F238E27FC236}">
                <a16:creationId xmlns:a16="http://schemas.microsoft.com/office/drawing/2014/main" id="{2BBF4576-74C4-4639-9263-270690262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1063483"/>
            <a:ext cx="2524477" cy="1133633"/>
          </a:xfrm>
          <a:prstGeom prst="rect">
            <a:avLst/>
          </a:prstGeom>
        </p:spPr>
      </p:pic>
    </p:spTree>
    <p:extLst>
      <p:ext uri="{BB962C8B-B14F-4D97-AF65-F5344CB8AC3E}">
        <p14:creationId xmlns:p14="http://schemas.microsoft.com/office/powerpoint/2010/main" val="4228922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153CE-1ED0-40A7-9349-89E561D8A718}"/>
              </a:ext>
            </a:extLst>
          </p:cNvPr>
          <p:cNvSpPr>
            <a:spLocks noGrp="1"/>
          </p:cNvSpPr>
          <p:nvPr>
            <p:ph type="title"/>
          </p:nvPr>
        </p:nvSpPr>
        <p:spPr/>
        <p:txBody>
          <a:bodyPr/>
          <a:lstStyle/>
          <a:p>
            <a:r>
              <a:rPr lang="en-US" dirty="0"/>
              <a:t>Response Rate</a:t>
            </a:r>
          </a:p>
        </p:txBody>
      </p:sp>
      <p:sp>
        <p:nvSpPr>
          <p:cNvPr id="3" name="Content Placeholder 2">
            <a:extLst>
              <a:ext uri="{FF2B5EF4-FFF2-40B4-BE49-F238E27FC236}">
                <a16:creationId xmlns:a16="http://schemas.microsoft.com/office/drawing/2014/main" id="{6872A2A5-87E8-4213-A9CC-7017DE8B8960}"/>
              </a:ext>
            </a:extLst>
          </p:cNvPr>
          <p:cNvSpPr>
            <a:spLocks noGrp="1"/>
          </p:cNvSpPr>
          <p:nvPr>
            <p:ph idx="1"/>
          </p:nvPr>
        </p:nvSpPr>
        <p:spPr/>
        <p:txBody>
          <a:bodyPr/>
          <a:lstStyle/>
          <a:p>
            <a:r>
              <a:rPr lang="en-US" dirty="0"/>
              <a:t>13 out of 13 administrators</a:t>
            </a:r>
          </a:p>
          <a:p>
            <a:r>
              <a:rPr lang="en-US" dirty="0"/>
              <a:t>100% response rate</a:t>
            </a:r>
          </a:p>
        </p:txBody>
      </p:sp>
    </p:spTree>
    <p:extLst>
      <p:ext uri="{BB962C8B-B14F-4D97-AF65-F5344CB8AC3E}">
        <p14:creationId xmlns:p14="http://schemas.microsoft.com/office/powerpoint/2010/main" val="16500246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7698D-C80C-4722-990A-4483A05F072F}"/>
              </a:ext>
            </a:extLst>
          </p:cNvPr>
          <p:cNvSpPr>
            <a:spLocks noGrp="1"/>
          </p:cNvSpPr>
          <p:nvPr>
            <p:ph type="title"/>
          </p:nvPr>
        </p:nvSpPr>
        <p:spPr/>
        <p:txBody>
          <a:bodyPr>
            <a:normAutofit/>
          </a:bodyPr>
          <a:lstStyle/>
          <a:p>
            <a:r>
              <a:rPr lang="en-US" sz="3200" dirty="0"/>
              <a:t>Administrator participation in and satisfaction with existing Professional Development opportunities</a:t>
            </a:r>
          </a:p>
        </p:txBody>
      </p:sp>
      <p:graphicFrame>
        <p:nvGraphicFramePr>
          <p:cNvPr id="4" name="Chart 3">
            <a:extLst>
              <a:ext uri="{FF2B5EF4-FFF2-40B4-BE49-F238E27FC236}">
                <a16:creationId xmlns:a16="http://schemas.microsoft.com/office/drawing/2014/main" id="{25EA587B-C87A-48D4-B111-CC3667A5BB92}"/>
              </a:ext>
            </a:extLst>
          </p:cNvPr>
          <p:cNvGraphicFramePr>
            <a:graphicFrameLocks/>
          </p:cNvGraphicFramePr>
          <p:nvPr>
            <p:extLst>
              <p:ext uri="{D42A27DB-BD31-4B8C-83A1-F6EECF244321}">
                <p14:modId xmlns:p14="http://schemas.microsoft.com/office/powerpoint/2010/main" val="1307243463"/>
              </p:ext>
            </p:extLst>
          </p:nvPr>
        </p:nvGraphicFramePr>
        <p:xfrm>
          <a:off x="838199" y="2057399"/>
          <a:ext cx="10515599" cy="42398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1250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7047-82EC-4290-BED0-424B17DE8A2D}"/>
              </a:ext>
            </a:extLst>
          </p:cNvPr>
          <p:cNvSpPr>
            <a:spLocks noGrp="1"/>
          </p:cNvSpPr>
          <p:nvPr>
            <p:ph type="title"/>
          </p:nvPr>
        </p:nvSpPr>
        <p:spPr/>
        <p:txBody>
          <a:bodyPr>
            <a:noAutofit/>
          </a:bodyPr>
          <a:lstStyle/>
          <a:p>
            <a:r>
              <a:rPr lang="en-US" sz="2800" dirty="0"/>
              <a:t>Please indicate your level of agreement with the following statement:  </a:t>
            </a:r>
            <a:br>
              <a:rPr lang="en-US" sz="2800" dirty="0"/>
            </a:br>
            <a:r>
              <a:rPr lang="en-US" sz="2800" dirty="0"/>
              <a:t>“In general, the professional development opportunities offered for administrators…”</a:t>
            </a:r>
          </a:p>
        </p:txBody>
      </p:sp>
      <p:graphicFrame>
        <p:nvGraphicFramePr>
          <p:cNvPr id="5" name="Chart 4">
            <a:extLst>
              <a:ext uri="{FF2B5EF4-FFF2-40B4-BE49-F238E27FC236}">
                <a16:creationId xmlns:a16="http://schemas.microsoft.com/office/drawing/2014/main" id="{9117F816-8DC1-4344-A3D1-64798546D4C2}"/>
              </a:ext>
            </a:extLst>
          </p:cNvPr>
          <p:cNvGraphicFramePr>
            <a:graphicFrameLocks/>
          </p:cNvGraphicFramePr>
          <p:nvPr>
            <p:extLst>
              <p:ext uri="{D42A27DB-BD31-4B8C-83A1-F6EECF244321}">
                <p14:modId xmlns:p14="http://schemas.microsoft.com/office/powerpoint/2010/main" val="3492145054"/>
              </p:ext>
            </p:extLst>
          </p:nvPr>
        </p:nvGraphicFramePr>
        <p:xfrm>
          <a:off x="1475117" y="2165230"/>
          <a:ext cx="8686800" cy="41406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855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D83A3-E86C-4746-B971-918D017FAAC7}"/>
              </a:ext>
            </a:extLst>
          </p:cNvPr>
          <p:cNvSpPr>
            <a:spLocks noGrp="1"/>
          </p:cNvSpPr>
          <p:nvPr>
            <p:ph type="title"/>
          </p:nvPr>
        </p:nvSpPr>
        <p:spPr/>
        <p:txBody>
          <a:bodyPr>
            <a:noAutofit/>
          </a:bodyPr>
          <a:lstStyle/>
          <a:p>
            <a:r>
              <a:rPr lang="en-US" sz="3200" dirty="0"/>
              <a:t>What is your preferred mode of delivery for professional development? Please rank order, with #1 as your top choice. </a:t>
            </a:r>
          </a:p>
        </p:txBody>
      </p:sp>
      <p:graphicFrame>
        <p:nvGraphicFramePr>
          <p:cNvPr id="4" name="Chart 3">
            <a:extLst>
              <a:ext uri="{FF2B5EF4-FFF2-40B4-BE49-F238E27FC236}">
                <a16:creationId xmlns:a16="http://schemas.microsoft.com/office/drawing/2014/main" id="{137E73F7-8AE1-4471-933F-2DAB710A40DD}"/>
              </a:ext>
            </a:extLst>
          </p:cNvPr>
          <p:cNvGraphicFramePr>
            <a:graphicFrameLocks/>
          </p:cNvGraphicFramePr>
          <p:nvPr>
            <p:extLst>
              <p:ext uri="{D42A27DB-BD31-4B8C-83A1-F6EECF244321}">
                <p14:modId xmlns:p14="http://schemas.microsoft.com/office/powerpoint/2010/main" val="3596778755"/>
              </p:ext>
            </p:extLst>
          </p:nvPr>
        </p:nvGraphicFramePr>
        <p:xfrm>
          <a:off x="838199" y="2057399"/>
          <a:ext cx="10515599" cy="41881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712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919C-050B-4466-A070-581E69229143}"/>
              </a:ext>
            </a:extLst>
          </p:cNvPr>
          <p:cNvSpPr>
            <a:spLocks noGrp="1"/>
          </p:cNvSpPr>
          <p:nvPr>
            <p:ph type="title"/>
          </p:nvPr>
        </p:nvSpPr>
        <p:spPr/>
        <p:txBody>
          <a:bodyPr/>
          <a:lstStyle/>
          <a:p>
            <a:r>
              <a:rPr lang="en-US" dirty="0"/>
              <a:t>Open responses</a:t>
            </a:r>
          </a:p>
        </p:txBody>
      </p:sp>
      <p:sp>
        <p:nvSpPr>
          <p:cNvPr id="3" name="Content Placeholder 2">
            <a:extLst>
              <a:ext uri="{FF2B5EF4-FFF2-40B4-BE49-F238E27FC236}">
                <a16:creationId xmlns:a16="http://schemas.microsoft.com/office/drawing/2014/main" id="{E26E6A06-E453-4EDC-8B97-3C21D98AE007}"/>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Managing the pressures of the job</a:t>
            </a:r>
          </a:p>
          <a:p>
            <a:pPr>
              <a:buFont typeface="Arial" panose="020B0604020202020204" pitchFamily="34" charset="0"/>
              <a:buChar char="•"/>
            </a:pPr>
            <a:r>
              <a:rPr lang="en-US" dirty="0"/>
              <a:t>Managing difficult people</a:t>
            </a:r>
          </a:p>
          <a:p>
            <a:pPr>
              <a:buFont typeface="Arial" panose="020B0604020202020204" pitchFamily="34" charset="0"/>
              <a:buChar char="•"/>
            </a:pPr>
            <a:r>
              <a:rPr lang="en-US" dirty="0"/>
              <a:t>When work demands feel like they do not leave any time for professional development</a:t>
            </a:r>
          </a:p>
          <a:p>
            <a:pPr>
              <a:buFont typeface="Arial" panose="020B0604020202020204" pitchFamily="34" charset="0"/>
              <a:buChar char="•"/>
            </a:pPr>
            <a:r>
              <a:rPr lang="en-US" dirty="0"/>
              <a:t>Desire for mentoring/support</a:t>
            </a:r>
          </a:p>
          <a:p>
            <a:pPr>
              <a:buFont typeface="Arial" panose="020B0604020202020204" pitchFamily="34" charset="0"/>
              <a:buChar char="•"/>
            </a:pPr>
            <a:r>
              <a:rPr lang="en-US" dirty="0"/>
              <a:t>Better collaboration with Human Resources (District)</a:t>
            </a:r>
          </a:p>
          <a:p>
            <a:pPr>
              <a:buFont typeface="Arial" panose="020B0604020202020204" pitchFamily="34" charset="0"/>
              <a:buChar char="•"/>
            </a:pPr>
            <a:r>
              <a:rPr lang="en-US" dirty="0"/>
              <a:t>Need to systematize "regular" college operationalize processes semester to semester and year to year.  Develop "learning opportunities" aligned with emerging or new technologies or software the district is adopting. For example, we currently have people using various platforms to share documents--</a:t>
            </a:r>
            <a:r>
              <a:rPr lang="en-US" dirty="0" err="1"/>
              <a:t>Sharepoint</a:t>
            </a:r>
            <a:r>
              <a:rPr lang="en-US" dirty="0"/>
              <a:t>, OneDrive, Drop Box, and Google Drive. Is there one that we all should use?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52725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7A113-B1B9-4038-9FA5-CD1A10573A2D}"/>
              </a:ext>
            </a:extLst>
          </p:cNvPr>
          <p:cNvSpPr>
            <a:spLocks noGrp="1"/>
          </p:cNvSpPr>
          <p:nvPr>
            <p:ph type="ctrTitle"/>
          </p:nvPr>
        </p:nvSpPr>
        <p:spPr/>
        <p:txBody>
          <a:bodyPr>
            <a:normAutofit fontScale="90000"/>
          </a:bodyPr>
          <a:lstStyle/>
          <a:p>
            <a:r>
              <a:rPr lang="en-US" dirty="0"/>
              <a:t>Classified Professional Development Needs</a:t>
            </a:r>
            <a:br>
              <a:rPr lang="en-US" dirty="0"/>
            </a:br>
            <a:r>
              <a:rPr lang="en-US" dirty="0"/>
              <a:t>Summary</a:t>
            </a:r>
          </a:p>
        </p:txBody>
      </p:sp>
      <p:sp>
        <p:nvSpPr>
          <p:cNvPr id="3" name="Subtitle 2">
            <a:extLst>
              <a:ext uri="{FF2B5EF4-FFF2-40B4-BE49-F238E27FC236}">
                <a16:creationId xmlns:a16="http://schemas.microsoft.com/office/drawing/2014/main" id="{A703E020-98F8-4789-8207-23A39498AFB0}"/>
              </a:ext>
            </a:extLst>
          </p:cNvPr>
          <p:cNvSpPr>
            <a:spLocks noGrp="1"/>
          </p:cNvSpPr>
          <p:nvPr>
            <p:ph type="subTitle" idx="1"/>
          </p:nvPr>
        </p:nvSpPr>
        <p:spPr/>
        <p:txBody>
          <a:bodyPr/>
          <a:lstStyle/>
          <a:p>
            <a:r>
              <a:rPr lang="en-US" dirty="0"/>
              <a:t>Survey Administered March 2023</a:t>
            </a:r>
          </a:p>
        </p:txBody>
      </p:sp>
    </p:spTree>
    <p:extLst>
      <p:ext uri="{BB962C8B-B14F-4D97-AF65-F5344CB8AC3E}">
        <p14:creationId xmlns:p14="http://schemas.microsoft.com/office/powerpoint/2010/main" val="32336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558853-DCDC-4C47-BECA-2C80F096AC22}"/>
              </a:ext>
            </a:extLst>
          </p:cNvPr>
          <p:cNvSpPr>
            <a:spLocks noGrp="1"/>
          </p:cNvSpPr>
          <p:nvPr>
            <p:ph type="title"/>
          </p:nvPr>
        </p:nvSpPr>
        <p:spPr/>
        <p:txBody>
          <a:bodyPr/>
          <a:lstStyle/>
          <a:p>
            <a:r>
              <a:rPr lang="en-US" dirty="0"/>
              <a:t>Response Rate</a:t>
            </a:r>
          </a:p>
        </p:txBody>
      </p:sp>
      <p:sp>
        <p:nvSpPr>
          <p:cNvPr id="5" name="Content Placeholder 4">
            <a:extLst>
              <a:ext uri="{FF2B5EF4-FFF2-40B4-BE49-F238E27FC236}">
                <a16:creationId xmlns:a16="http://schemas.microsoft.com/office/drawing/2014/main" id="{1F22133D-55B8-4A84-8C3C-B39FE8E49739}"/>
              </a:ext>
            </a:extLst>
          </p:cNvPr>
          <p:cNvSpPr>
            <a:spLocks noGrp="1"/>
          </p:cNvSpPr>
          <p:nvPr>
            <p:ph idx="1"/>
          </p:nvPr>
        </p:nvSpPr>
        <p:spPr>
          <a:xfrm>
            <a:off x="1894407" y="1965960"/>
            <a:ext cx="8403185" cy="4038600"/>
          </a:xfrm>
        </p:spPr>
        <p:txBody>
          <a:bodyPr/>
          <a:lstStyle/>
          <a:p>
            <a:r>
              <a:rPr lang="en-US" dirty="0"/>
              <a:t>43 out of 126 staff responded</a:t>
            </a:r>
          </a:p>
          <a:p>
            <a:pPr lvl="1"/>
            <a:r>
              <a:rPr lang="en-US" dirty="0"/>
              <a:t>34% Response rate</a:t>
            </a:r>
          </a:p>
          <a:p>
            <a:endParaRPr lang="en-US" dirty="0"/>
          </a:p>
          <a:p>
            <a:r>
              <a:rPr lang="en-US" dirty="0"/>
              <a:t>Response by Time with SMCCD:</a:t>
            </a:r>
          </a:p>
          <a:p>
            <a:pPr lvl="1"/>
            <a:r>
              <a:rPr lang="en-US" dirty="0"/>
              <a:t>0-2 Years: 7%</a:t>
            </a:r>
          </a:p>
          <a:p>
            <a:pPr lvl="1"/>
            <a:r>
              <a:rPr lang="en-US" dirty="0"/>
              <a:t>3-5 Years: 14%</a:t>
            </a:r>
          </a:p>
          <a:p>
            <a:pPr lvl="1"/>
            <a:r>
              <a:rPr lang="en-US" dirty="0"/>
              <a:t>6-10 Years: 14%</a:t>
            </a:r>
          </a:p>
          <a:p>
            <a:pPr lvl="1"/>
            <a:r>
              <a:rPr lang="en-US" dirty="0"/>
              <a:t>11-20 Years: 23%</a:t>
            </a:r>
          </a:p>
          <a:p>
            <a:pPr lvl="1"/>
            <a:r>
              <a:rPr lang="en-US" dirty="0"/>
              <a:t>21+Years: 7%</a:t>
            </a:r>
          </a:p>
          <a:p>
            <a:pPr lvl="1"/>
            <a:r>
              <a:rPr lang="en-US" dirty="0"/>
              <a:t>No response: 35%</a:t>
            </a:r>
          </a:p>
        </p:txBody>
      </p:sp>
    </p:spTree>
    <p:extLst>
      <p:ext uri="{BB962C8B-B14F-4D97-AF65-F5344CB8AC3E}">
        <p14:creationId xmlns:p14="http://schemas.microsoft.com/office/powerpoint/2010/main" val="982439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D7741-98BB-4291-84D1-77CF43B6C93A}"/>
              </a:ext>
            </a:extLst>
          </p:cNvPr>
          <p:cNvSpPr>
            <a:spLocks noGrp="1"/>
          </p:cNvSpPr>
          <p:nvPr>
            <p:ph type="title"/>
          </p:nvPr>
        </p:nvSpPr>
        <p:spPr/>
        <p:txBody>
          <a:bodyPr>
            <a:normAutofit fontScale="90000"/>
          </a:bodyPr>
          <a:lstStyle/>
          <a:p>
            <a:r>
              <a:rPr lang="en-US" dirty="0"/>
              <a:t>The District’s IDEAL program has very low awareness and the new employee orientation and College Flex day have low satisfaction</a:t>
            </a:r>
          </a:p>
        </p:txBody>
      </p:sp>
      <p:graphicFrame>
        <p:nvGraphicFramePr>
          <p:cNvPr id="4" name="Content Placeholder 3">
            <a:extLst>
              <a:ext uri="{FF2B5EF4-FFF2-40B4-BE49-F238E27FC236}">
                <a16:creationId xmlns:a16="http://schemas.microsoft.com/office/drawing/2014/main" id="{356136DA-FC35-4F97-A64E-72F78B424DA9}"/>
              </a:ext>
            </a:extLst>
          </p:cNvPr>
          <p:cNvGraphicFramePr>
            <a:graphicFrameLocks noGrp="1"/>
          </p:cNvGraphicFramePr>
          <p:nvPr>
            <p:ph idx="1"/>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9232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38F1-4AE7-44B4-ADCB-BE7A2869F3FC}"/>
              </a:ext>
            </a:extLst>
          </p:cNvPr>
          <p:cNvSpPr>
            <a:spLocks noGrp="1"/>
          </p:cNvSpPr>
          <p:nvPr>
            <p:ph type="title"/>
          </p:nvPr>
        </p:nvSpPr>
        <p:spPr/>
        <p:txBody>
          <a:bodyPr>
            <a:normAutofit fontScale="90000"/>
          </a:bodyPr>
          <a:lstStyle/>
          <a:p>
            <a:r>
              <a:rPr lang="en-US" dirty="0"/>
              <a:t>Most staff do not find value in either the district or Cañada’s current professional development opportunities</a:t>
            </a:r>
          </a:p>
        </p:txBody>
      </p:sp>
      <p:graphicFrame>
        <p:nvGraphicFramePr>
          <p:cNvPr id="4" name="Content Placeholder 3">
            <a:extLst>
              <a:ext uri="{FF2B5EF4-FFF2-40B4-BE49-F238E27FC236}">
                <a16:creationId xmlns:a16="http://schemas.microsoft.com/office/drawing/2014/main" id="{8705BAB1-FB6C-47F8-8E2F-36596A495CB3}"/>
              </a:ext>
            </a:extLst>
          </p:cNvPr>
          <p:cNvGraphicFramePr>
            <a:graphicFrameLocks noGrp="1"/>
          </p:cNvGraphicFramePr>
          <p:nvPr>
            <p:ph idx="1"/>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2282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911D9-0B52-4463-8D93-D270DA9E95BA}"/>
              </a:ext>
            </a:extLst>
          </p:cNvPr>
          <p:cNvSpPr>
            <a:spLocks noGrp="1"/>
          </p:cNvSpPr>
          <p:nvPr>
            <p:ph type="title"/>
          </p:nvPr>
        </p:nvSpPr>
        <p:spPr/>
        <p:txBody>
          <a:bodyPr>
            <a:noAutofit/>
          </a:bodyPr>
          <a:lstStyle/>
          <a:p>
            <a:r>
              <a:rPr lang="en-US" sz="3800" dirty="0"/>
              <a:t>The personal growth and development category was generally of more interest than others – especially leadership skill development</a:t>
            </a:r>
          </a:p>
        </p:txBody>
      </p:sp>
      <p:graphicFrame>
        <p:nvGraphicFramePr>
          <p:cNvPr id="4" name="Content Placeholder 3">
            <a:extLst>
              <a:ext uri="{FF2B5EF4-FFF2-40B4-BE49-F238E27FC236}">
                <a16:creationId xmlns:a16="http://schemas.microsoft.com/office/drawing/2014/main" id="{9F3EC306-B0F2-4B44-8A3D-F702F6BB39B5}"/>
              </a:ext>
            </a:extLst>
          </p:cNvPr>
          <p:cNvGraphicFramePr>
            <a:graphicFrameLocks noGrp="1"/>
          </p:cNvGraphicFramePr>
          <p:nvPr>
            <p:ph idx="1"/>
            <p:extLst/>
          </p:nvPr>
        </p:nvGraphicFramePr>
        <p:xfrm>
          <a:off x="1143000" y="2057400"/>
          <a:ext cx="9872663"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1846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BCA69-B74B-4555-8E24-FC3A61AEF9A0}"/>
              </a:ext>
            </a:extLst>
          </p:cNvPr>
          <p:cNvSpPr>
            <a:spLocks noGrp="1"/>
          </p:cNvSpPr>
          <p:nvPr>
            <p:ph type="title"/>
          </p:nvPr>
        </p:nvSpPr>
        <p:spPr/>
        <p:txBody>
          <a:bodyPr/>
          <a:lstStyle/>
          <a:p>
            <a:r>
              <a:rPr lang="en-US" dirty="0"/>
              <a:t>Delivery Modality Preference</a:t>
            </a:r>
          </a:p>
        </p:txBody>
      </p:sp>
      <p:graphicFrame>
        <p:nvGraphicFramePr>
          <p:cNvPr id="4" name="Content Placeholder 3">
            <a:extLst>
              <a:ext uri="{FF2B5EF4-FFF2-40B4-BE49-F238E27FC236}">
                <a16:creationId xmlns:a16="http://schemas.microsoft.com/office/drawing/2014/main" id="{559E0AC3-F6FB-490C-B7FA-9FE8FD77E604}"/>
              </a:ext>
            </a:extLst>
          </p:cNvPr>
          <p:cNvGraphicFramePr>
            <a:graphicFrameLocks noGrp="1"/>
          </p:cNvGraphicFramePr>
          <p:nvPr>
            <p:ph idx="1"/>
            <p:extLst/>
          </p:nvPr>
        </p:nvGraphicFramePr>
        <p:xfrm>
          <a:off x="2142744" y="2218961"/>
          <a:ext cx="7906511" cy="3194365"/>
        </p:xfrm>
        <a:graphic>
          <a:graphicData uri="http://schemas.openxmlformats.org/drawingml/2006/table">
            <a:tbl>
              <a:tblPr>
                <a:tableStyleId>{5C22544A-7EE6-4342-B048-85BDC9FD1C3A}</a:tableStyleId>
              </a:tblPr>
              <a:tblGrid>
                <a:gridCol w="7906511">
                  <a:extLst>
                    <a:ext uri="{9D8B030D-6E8A-4147-A177-3AD203B41FA5}">
                      <a16:colId xmlns:a16="http://schemas.microsoft.com/office/drawing/2014/main" val="2516194917"/>
                    </a:ext>
                  </a:extLst>
                </a:gridCol>
              </a:tblGrid>
              <a:tr h="552370">
                <a:tc>
                  <a:txBody>
                    <a:bodyPr/>
                    <a:lstStyle/>
                    <a:p>
                      <a:pPr algn="l" fontAlgn="b"/>
                      <a:r>
                        <a:rPr lang="en-US" sz="3200" b="1" u="none" strike="noStrike" dirty="0">
                          <a:effectLst/>
                        </a:rPr>
                        <a:t>#1 Hands-on workshops (where I get to practice what I learn)</a:t>
                      </a:r>
                      <a:endParaRPr lang="en-US" sz="3200" b="1"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4173777455"/>
                  </a:ext>
                </a:extLst>
              </a:tr>
              <a:tr h="552370">
                <a:tc>
                  <a:txBody>
                    <a:bodyPr/>
                    <a:lstStyle/>
                    <a:p>
                      <a:pPr algn="l" fontAlgn="b"/>
                      <a:r>
                        <a:rPr lang="en-US" sz="1800" u="none" strike="noStrike" dirty="0">
                          <a:effectLst/>
                        </a:rPr>
                        <a:t>#2 In-person presentation followed by discussion</a:t>
                      </a:r>
                      <a:endParaRPr lang="en-US" sz="18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903607549"/>
                  </a:ext>
                </a:extLst>
              </a:tr>
              <a:tr h="552370">
                <a:tc>
                  <a:txBody>
                    <a:bodyPr/>
                    <a:lstStyle/>
                    <a:p>
                      <a:pPr algn="l" fontAlgn="b"/>
                      <a:r>
                        <a:rPr lang="en-US" sz="1600" u="none" strike="noStrike" dirty="0">
                          <a:effectLst/>
                        </a:rPr>
                        <a:t>#3 Attending Conferences</a:t>
                      </a:r>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970572838"/>
                  </a:ext>
                </a:extLst>
              </a:tr>
              <a:tr h="552370">
                <a:tc>
                  <a:txBody>
                    <a:bodyPr/>
                    <a:lstStyle/>
                    <a:p>
                      <a:pPr algn="l" fontAlgn="b"/>
                      <a:r>
                        <a:rPr lang="en-US" sz="1200" u="none" strike="noStrike" dirty="0">
                          <a:effectLst/>
                        </a:rPr>
                        <a:t>#4 Web-based classes (asynchronous)</a:t>
                      </a:r>
                      <a:endParaRPr lang="en-US" sz="12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708771415"/>
                  </a:ext>
                </a:extLst>
              </a:tr>
              <a:tr h="552370">
                <a:tc>
                  <a:txBody>
                    <a:bodyPr/>
                    <a:lstStyle/>
                    <a:p>
                      <a:pPr algn="l" fontAlgn="b"/>
                      <a:r>
                        <a:rPr lang="en-US" sz="1100" i="1" u="none" strike="noStrike" dirty="0">
                          <a:effectLst/>
                        </a:rPr>
                        <a:t>#5 Brown Bag lunches</a:t>
                      </a:r>
                      <a:endParaRPr lang="en-US" sz="1100" b="0" i="1"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114041643"/>
                  </a:ext>
                </a:extLst>
              </a:tr>
            </a:tbl>
          </a:graphicData>
        </a:graphic>
      </p:graphicFrame>
    </p:spTree>
    <p:extLst>
      <p:ext uri="{BB962C8B-B14F-4D97-AF65-F5344CB8AC3E}">
        <p14:creationId xmlns:p14="http://schemas.microsoft.com/office/powerpoint/2010/main" val="638398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3DE2B-570F-4453-9EC4-7D1CB1B08A92}"/>
              </a:ext>
            </a:extLst>
          </p:cNvPr>
          <p:cNvSpPr>
            <a:spLocks noGrp="1"/>
          </p:cNvSpPr>
          <p:nvPr>
            <p:ph type="title"/>
          </p:nvPr>
        </p:nvSpPr>
        <p:spPr/>
        <p:txBody>
          <a:bodyPr/>
          <a:lstStyle/>
          <a:p>
            <a:r>
              <a:rPr lang="en-US" dirty="0"/>
              <a:t>Take Away</a:t>
            </a:r>
          </a:p>
        </p:txBody>
      </p:sp>
      <p:sp>
        <p:nvSpPr>
          <p:cNvPr id="3" name="Content Placeholder 2">
            <a:extLst>
              <a:ext uri="{FF2B5EF4-FFF2-40B4-BE49-F238E27FC236}">
                <a16:creationId xmlns:a16="http://schemas.microsoft.com/office/drawing/2014/main" id="{673EDAD7-6233-484A-A79D-08A557BCBEAF}"/>
              </a:ext>
            </a:extLst>
          </p:cNvPr>
          <p:cNvSpPr>
            <a:spLocks noGrp="1"/>
          </p:cNvSpPr>
          <p:nvPr>
            <p:ph idx="1"/>
          </p:nvPr>
        </p:nvSpPr>
        <p:spPr>
          <a:xfrm>
            <a:off x="1884484" y="1965960"/>
            <a:ext cx="8423031" cy="4038600"/>
          </a:xfrm>
        </p:spPr>
        <p:txBody>
          <a:bodyPr>
            <a:normAutofit fontScale="92500" lnSpcReduction="20000"/>
          </a:bodyPr>
          <a:lstStyle/>
          <a:p>
            <a:r>
              <a:rPr lang="en-US" dirty="0"/>
              <a:t>86% of respondents were able to engage in at least 1 hour of  PD in the past year </a:t>
            </a:r>
          </a:p>
          <a:p>
            <a:pPr lvl="1"/>
            <a:r>
              <a:rPr lang="en-US" dirty="0"/>
              <a:t>31% engaged in 11 or more hours</a:t>
            </a:r>
          </a:p>
          <a:p>
            <a:endParaRPr lang="en-US" dirty="0"/>
          </a:p>
          <a:p>
            <a:r>
              <a:rPr lang="en-US" dirty="0"/>
              <a:t>Classified PD has low satisfaction with current options</a:t>
            </a:r>
          </a:p>
          <a:p>
            <a:pPr lvl="1"/>
            <a:r>
              <a:rPr lang="en-US" dirty="0"/>
              <a:t>Perception of PD for classified being an afterthought</a:t>
            </a:r>
          </a:p>
          <a:p>
            <a:endParaRPr lang="en-US" dirty="0"/>
          </a:p>
          <a:p>
            <a:r>
              <a:rPr lang="en-US" dirty="0"/>
              <a:t>Providing PD across multiple times provides more flexibility for student facing and short staffed departments</a:t>
            </a:r>
          </a:p>
          <a:p>
            <a:pPr marL="45720" indent="0">
              <a:buNone/>
            </a:pPr>
            <a:endParaRPr lang="en-US" dirty="0"/>
          </a:p>
          <a:p>
            <a:pPr marL="45720" indent="0">
              <a:buNone/>
            </a:pPr>
            <a:r>
              <a:rPr lang="en-US" dirty="0"/>
              <a:t>“Because we each have unique jobs and skill sets, a one size fits all solution </a:t>
            </a:r>
            <a:br>
              <a:rPr lang="en-US" dirty="0"/>
            </a:br>
            <a:r>
              <a:rPr lang="en-US" dirty="0"/>
              <a:t>  for PD is unlikely”</a:t>
            </a:r>
          </a:p>
        </p:txBody>
      </p:sp>
    </p:spTree>
    <p:extLst>
      <p:ext uri="{BB962C8B-B14F-4D97-AF65-F5344CB8AC3E}">
        <p14:creationId xmlns:p14="http://schemas.microsoft.com/office/powerpoint/2010/main" val="1686343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sis">
  <a:themeElements>
    <a:clrScheme name="Canda">
      <a:dk1>
        <a:sysClr val="windowText" lastClr="000000"/>
      </a:dk1>
      <a:lt1>
        <a:sysClr val="window" lastClr="FFFFFF"/>
      </a:lt1>
      <a:dk2>
        <a:srgbClr val="44546A"/>
      </a:dk2>
      <a:lt2>
        <a:srgbClr val="E7E6E6"/>
      </a:lt2>
      <a:accent1>
        <a:srgbClr val="006633"/>
      </a:accent1>
      <a:accent2>
        <a:srgbClr val="FFDD00"/>
      </a:accent2>
      <a:accent3>
        <a:srgbClr val="418FDE"/>
      </a:accent3>
      <a:accent4>
        <a:srgbClr val="FFC000"/>
      </a:accent4>
      <a:accent5>
        <a:srgbClr val="5B9BD5"/>
      </a:accent5>
      <a:accent6>
        <a:srgbClr val="FFA300"/>
      </a:accent6>
      <a:hlink>
        <a:srgbClr val="0563C1"/>
      </a:hlink>
      <a:folHlink>
        <a:srgbClr val="954F7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59f465e-1917-4551-9a19-ee402f9a9f3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B34DE776FEDB4BA5D2FF499C693655" ma:contentTypeVersion="15" ma:contentTypeDescription="Create a new document." ma:contentTypeScope="" ma:versionID="1122a464835966ba6b8faff7b858dded">
  <xsd:schema xmlns:xsd="http://www.w3.org/2001/XMLSchema" xmlns:xs="http://www.w3.org/2001/XMLSchema" xmlns:p="http://schemas.microsoft.com/office/2006/metadata/properties" xmlns:ns3="b7d2e593-fa04-4a17-a8f2-9decb15f0645" xmlns:ns4="c59f465e-1917-4551-9a19-ee402f9a9f36" targetNamespace="http://schemas.microsoft.com/office/2006/metadata/properties" ma:root="true" ma:fieldsID="fd06267c64a81c4f9515d220f0d8008c" ns3:_="" ns4:_="">
    <xsd:import namespace="b7d2e593-fa04-4a17-a8f2-9decb15f0645"/>
    <xsd:import namespace="c59f465e-1917-4551-9a19-ee402f9a9f3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LengthInSeconds" minOccurs="0"/>
                <xsd:element ref="ns4:MediaServiceLocation"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d2e593-fa04-4a17-a8f2-9decb15f064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9f465e-1917-4551-9a19-ee402f9a9f3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71269F-B8EE-47DA-AFED-BCB6ECBE3003}">
  <ds:schemaRefs>
    <ds:schemaRef ds:uri="http://schemas.microsoft.com/office/2006/metadata/properties"/>
    <ds:schemaRef ds:uri="http://schemas.openxmlformats.org/package/2006/metadata/core-properties"/>
    <ds:schemaRef ds:uri="http://schemas.microsoft.com/office/2006/documentManagement/types"/>
    <ds:schemaRef ds:uri="http://www.w3.org/XML/1998/namespace"/>
    <ds:schemaRef ds:uri="http://purl.org/dc/dcmitype/"/>
    <ds:schemaRef ds:uri="http://purl.org/dc/terms/"/>
    <ds:schemaRef ds:uri="http://schemas.microsoft.com/office/infopath/2007/PartnerControls"/>
    <ds:schemaRef ds:uri="c59f465e-1917-4551-9a19-ee402f9a9f36"/>
    <ds:schemaRef ds:uri="b7d2e593-fa04-4a17-a8f2-9decb15f0645"/>
    <ds:schemaRef ds:uri="http://purl.org/dc/elements/1.1/"/>
  </ds:schemaRefs>
</ds:datastoreItem>
</file>

<file path=customXml/itemProps2.xml><?xml version="1.0" encoding="utf-8"?>
<ds:datastoreItem xmlns:ds="http://schemas.openxmlformats.org/officeDocument/2006/customXml" ds:itemID="{02E9C6C8-0AC4-4BB8-AD23-BD79CB404712}">
  <ds:schemaRefs>
    <ds:schemaRef ds:uri="http://schemas.microsoft.com/sharepoint/v3/contenttype/forms"/>
  </ds:schemaRefs>
</ds:datastoreItem>
</file>

<file path=customXml/itemProps3.xml><?xml version="1.0" encoding="utf-8"?>
<ds:datastoreItem xmlns:ds="http://schemas.openxmlformats.org/officeDocument/2006/customXml" ds:itemID="{C523852F-30E2-415A-BF85-59FE286C63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d2e593-fa04-4a17-a8f2-9decb15f0645"/>
    <ds:schemaRef ds:uri="c59f465e-1917-4551-9a19-ee402f9a9f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476</TotalTime>
  <Words>1102</Words>
  <Application>Microsoft Office PowerPoint</Application>
  <PresentationFormat>Widescreen</PresentationFormat>
  <Paragraphs>118</Paragraphs>
  <Slides>26</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Calibri Light</vt:lpstr>
      <vt:lpstr>Corbel</vt:lpstr>
      <vt:lpstr>Office Theme</vt:lpstr>
      <vt:lpstr>Basis</vt:lpstr>
      <vt:lpstr>Professional Development Needs Assessment Results</vt:lpstr>
      <vt:lpstr>Three, distinct surveys were administered in March-April, 2023 to assess the professional development needs of the following college constituents:</vt:lpstr>
      <vt:lpstr>Classified Professional Development Needs Summary</vt:lpstr>
      <vt:lpstr>Response Rate</vt:lpstr>
      <vt:lpstr>The District’s IDEAL program has very low awareness and the new employee orientation and College Flex day have low satisfaction</vt:lpstr>
      <vt:lpstr>Most staff do not find value in either the district or Cañada’s current professional development opportunities</vt:lpstr>
      <vt:lpstr>The personal growth and development category was generally of more interest than others – especially leadership skill development</vt:lpstr>
      <vt:lpstr>Delivery Modality Preference</vt:lpstr>
      <vt:lpstr>Take Away</vt:lpstr>
      <vt:lpstr>Faculty Professional Development Needs Summary</vt:lpstr>
      <vt:lpstr>Response Rate</vt:lpstr>
      <vt:lpstr>Which of the following professional development opportunities for faculty are you aware of?  (check all that apply)</vt:lpstr>
      <vt:lpstr>In which of the following areas do you need professional development most?   (please select up to four - you will not be able to return to this page) </vt:lpstr>
      <vt:lpstr>Please indicate how much you disagree or agree with the following statement:    In general, the professional development opportunities offered at Cañada College meet my needs as an educator.</vt:lpstr>
      <vt:lpstr>What’s working well?</vt:lpstr>
      <vt:lpstr>Please indicate how much you disagree or agree with the following statement:   In general, the professional development opportunities offered at Cañada College are relevant to my work.</vt:lpstr>
      <vt:lpstr>Please indicate how much you disagree or agree with the following statement:    In general, the professional development opportunities offered at Cañada College positively impact my instructional practice.</vt:lpstr>
      <vt:lpstr> What can be improved?</vt:lpstr>
      <vt:lpstr>What were the primary reasons you did not participate in professional development activities during the last year?  (select up to three reasons)</vt:lpstr>
      <vt:lpstr>What is your preferred mode of delivery for professional development (select up to three options)</vt:lpstr>
      <vt:lpstr>Administrator Professional Development Needs Summary</vt:lpstr>
      <vt:lpstr>Response Rate</vt:lpstr>
      <vt:lpstr>Administrator participation in and satisfaction with existing Professional Development opportunities</vt:lpstr>
      <vt:lpstr>Please indicate your level of agreement with the following statement:   “In general, the professional development opportunities offered for administrators…”</vt:lpstr>
      <vt:lpstr>What is your preferred mode of delivery for professional development? Please rank order, with #1 as your top choice. </vt:lpstr>
      <vt:lpstr>Open responses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Professional Development Needs</dc:title>
  <dc:creator>Engel, Karen</dc:creator>
  <cp:lastModifiedBy>Reed, David</cp:lastModifiedBy>
  <cp:revision>10</cp:revision>
  <dcterms:created xsi:type="dcterms:W3CDTF">2023-04-14T17:40:19Z</dcterms:created>
  <dcterms:modified xsi:type="dcterms:W3CDTF">2023-04-18T23:14:09Z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0x010100C7B34DE776FEDB4BA5D2FF499C693655</vt:lpwstr>
  </property>
</Properties>
</file>