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9" r:id="rId1"/>
  </p:sldMasterIdLst>
  <p:notesMasterIdLst>
    <p:notesMasterId r:id="rId35"/>
  </p:notesMasterIdLst>
  <p:handoutMasterIdLst>
    <p:handoutMasterId r:id="rId36"/>
  </p:handoutMasterIdLst>
  <p:sldIdLst>
    <p:sldId id="256" r:id="rId2"/>
    <p:sldId id="307" r:id="rId3"/>
    <p:sldId id="316" r:id="rId4"/>
    <p:sldId id="321" r:id="rId5"/>
    <p:sldId id="317" r:id="rId6"/>
    <p:sldId id="329" r:id="rId7"/>
    <p:sldId id="331" r:id="rId8"/>
    <p:sldId id="342" r:id="rId9"/>
    <p:sldId id="318" r:id="rId10"/>
    <p:sldId id="319" r:id="rId11"/>
    <p:sldId id="263" r:id="rId12"/>
    <p:sldId id="297" r:id="rId13"/>
    <p:sldId id="322" r:id="rId14"/>
    <p:sldId id="323" r:id="rId15"/>
    <p:sldId id="324" r:id="rId16"/>
    <p:sldId id="341" r:id="rId17"/>
    <p:sldId id="343" r:id="rId18"/>
    <p:sldId id="344" r:id="rId19"/>
    <p:sldId id="345" r:id="rId20"/>
    <p:sldId id="346" r:id="rId21"/>
    <p:sldId id="325" r:id="rId22"/>
    <p:sldId id="337" r:id="rId23"/>
    <p:sldId id="332" r:id="rId24"/>
    <p:sldId id="326" r:id="rId25"/>
    <p:sldId id="330" r:id="rId26"/>
    <p:sldId id="333" r:id="rId27"/>
    <p:sldId id="336" r:id="rId28"/>
    <p:sldId id="335" r:id="rId29"/>
    <p:sldId id="338" r:id="rId30"/>
    <p:sldId id="339" r:id="rId31"/>
    <p:sldId id="340" r:id="rId32"/>
    <p:sldId id="328" r:id="rId33"/>
    <p:sldId id="269" r:id="rId34"/>
  </p:sldIdLst>
  <p:sldSz cx="9144000" cy="6858000" type="screen4x3"/>
  <p:notesSz cx="7315200" cy="9601200"/>
  <p:defaultTextStyle>
    <a:defPPr>
      <a:defRPr lang="en-US"/>
    </a:defPPr>
    <a:lvl1pPr algn="l" rtl="0" eaLnBrk="0" fontAlgn="base" hangingPunct="0">
      <a:spcBef>
        <a:spcPct val="0"/>
      </a:spcBef>
      <a:spcAft>
        <a:spcPct val="0"/>
      </a:spcAft>
      <a:defRPr sz="2000" u="sng"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000" u="sng"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000" u="sng"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000" u="sng"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000" u="sng" kern="1200">
        <a:solidFill>
          <a:schemeClr val="tx1"/>
        </a:solidFill>
        <a:latin typeface="Tahoma" pitchFamily="34" charset="0"/>
        <a:ea typeface="+mn-ea"/>
        <a:cs typeface="+mn-cs"/>
      </a:defRPr>
    </a:lvl5pPr>
    <a:lvl6pPr marL="2286000" algn="l" defTabSz="914400" rtl="0" eaLnBrk="1" latinLnBrk="0" hangingPunct="1">
      <a:defRPr sz="2000" u="sng" kern="1200">
        <a:solidFill>
          <a:schemeClr val="tx1"/>
        </a:solidFill>
        <a:latin typeface="Tahoma" pitchFamily="34" charset="0"/>
        <a:ea typeface="+mn-ea"/>
        <a:cs typeface="+mn-cs"/>
      </a:defRPr>
    </a:lvl6pPr>
    <a:lvl7pPr marL="2743200" algn="l" defTabSz="914400" rtl="0" eaLnBrk="1" latinLnBrk="0" hangingPunct="1">
      <a:defRPr sz="2000" u="sng" kern="1200">
        <a:solidFill>
          <a:schemeClr val="tx1"/>
        </a:solidFill>
        <a:latin typeface="Tahoma" pitchFamily="34" charset="0"/>
        <a:ea typeface="+mn-ea"/>
        <a:cs typeface="+mn-cs"/>
      </a:defRPr>
    </a:lvl7pPr>
    <a:lvl8pPr marL="3200400" algn="l" defTabSz="914400" rtl="0" eaLnBrk="1" latinLnBrk="0" hangingPunct="1">
      <a:defRPr sz="2000" u="sng" kern="1200">
        <a:solidFill>
          <a:schemeClr val="tx1"/>
        </a:solidFill>
        <a:latin typeface="Tahoma" pitchFamily="34" charset="0"/>
        <a:ea typeface="+mn-ea"/>
        <a:cs typeface="+mn-cs"/>
      </a:defRPr>
    </a:lvl8pPr>
    <a:lvl9pPr marL="3657600" algn="l" defTabSz="914400" rtl="0" eaLnBrk="1" latinLnBrk="0" hangingPunct="1">
      <a:defRPr sz="2000" u="sng"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00FF"/>
    <a:srgbClr val="FC0A21"/>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616" autoAdjust="0"/>
    <p:restoredTop sz="94646" autoAdjust="0"/>
  </p:normalViewPr>
  <p:slideViewPr>
    <p:cSldViewPr>
      <p:cViewPr varScale="1">
        <p:scale>
          <a:sx n="86" d="100"/>
          <a:sy n="86" d="100"/>
        </p:scale>
        <p:origin x="19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722"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u="none">
                <a:latin typeface="Arial" charset="0"/>
              </a:defRPr>
            </a:lvl1pPr>
          </a:lstStyle>
          <a:p>
            <a:pPr>
              <a:defRPr/>
            </a:pPr>
            <a:endParaRPr lang="en-US"/>
          </a:p>
        </p:txBody>
      </p:sp>
      <p:sp>
        <p:nvSpPr>
          <p:cNvPr id="73731"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u="none">
                <a:latin typeface="Arial" charset="0"/>
              </a:defRPr>
            </a:lvl1pPr>
          </a:lstStyle>
          <a:p>
            <a:pPr>
              <a:defRPr/>
            </a:pPr>
            <a:endParaRPr lang="en-US"/>
          </a:p>
        </p:txBody>
      </p:sp>
      <p:sp>
        <p:nvSpPr>
          <p:cNvPr id="73732"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u="none">
                <a:latin typeface="Arial" charset="0"/>
              </a:defRPr>
            </a:lvl1pPr>
          </a:lstStyle>
          <a:p>
            <a:pPr>
              <a:defRPr/>
            </a:pPr>
            <a:endParaRPr lang="en-US"/>
          </a:p>
        </p:txBody>
      </p:sp>
      <p:sp>
        <p:nvSpPr>
          <p:cNvPr id="73733"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u="none">
                <a:latin typeface="Arial" charset="0"/>
              </a:defRPr>
            </a:lvl1pPr>
          </a:lstStyle>
          <a:p>
            <a:pPr>
              <a:defRPr/>
            </a:pPr>
            <a:fld id="{86E27F79-2A08-44EA-989F-68CF91F89FD0}" type="slidenum">
              <a:rPr lang="en-US"/>
              <a:pPr>
                <a:defRPr/>
              </a:pPr>
              <a:t>‹#›</a:t>
            </a:fld>
            <a:endParaRPr lang="en-US"/>
          </a:p>
        </p:txBody>
      </p:sp>
    </p:spTree>
    <p:extLst>
      <p:ext uri="{BB962C8B-B14F-4D97-AF65-F5344CB8AC3E}">
        <p14:creationId xmlns:p14="http://schemas.microsoft.com/office/powerpoint/2010/main" val="29538602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5053" tIns="47525" rIns="95053" bIns="47525" numCol="1" anchor="t" anchorCtr="0" compatLnSpc="1">
            <a:prstTxWarp prst="textNoShape">
              <a:avLst/>
            </a:prstTxWarp>
          </a:bodyPr>
          <a:lstStyle>
            <a:lvl1pPr defTabSz="950913" eaLnBrk="1" hangingPunct="1">
              <a:defRPr sz="1200" u="none">
                <a:latin typeface="Arial" charset="0"/>
              </a:defRPr>
            </a:lvl1pPr>
          </a:lstStyle>
          <a:p>
            <a:pPr>
              <a:defRPr/>
            </a:pPr>
            <a:endParaRPr lang="en-US"/>
          </a:p>
        </p:txBody>
      </p:sp>
      <p:sp>
        <p:nvSpPr>
          <p:cNvPr id="5837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5053" tIns="47525" rIns="95053" bIns="47525" numCol="1" anchor="t" anchorCtr="0" compatLnSpc="1">
            <a:prstTxWarp prst="textNoShape">
              <a:avLst/>
            </a:prstTxWarp>
          </a:bodyPr>
          <a:lstStyle>
            <a:lvl1pPr algn="r" defTabSz="950913" eaLnBrk="1" hangingPunct="1">
              <a:defRPr sz="1200" u="none">
                <a:latin typeface="Arial" charset="0"/>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5053" tIns="47525" rIns="95053" bIns="475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837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5053" tIns="47525" rIns="95053" bIns="47525" numCol="1" anchor="b" anchorCtr="0" compatLnSpc="1">
            <a:prstTxWarp prst="textNoShape">
              <a:avLst/>
            </a:prstTxWarp>
          </a:bodyPr>
          <a:lstStyle>
            <a:lvl1pPr defTabSz="950913" eaLnBrk="1" hangingPunct="1">
              <a:defRPr sz="1200" u="none">
                <a:latin typeface="Arial" charset="0"/>
              </a:defRPr>
            </a:lvl1pPr>
          </a:lstStyle>
          <a:p>
            <a:pPr>
              <a:defRPr/>
            </a:pPr>
            <a:endParaRPr lang="en-US"/>
          </a:p>
        </p:txBody>
      </p:sp>
      <p:sp>
        <p:nvSpPr>
          <p:cNvPr id="5837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5053" tIns="47525" rIns="95053" bIns="47525" numCol="1" anchor="b" anchorCtr="0" compatLnSpc="1">
            <a:prstTxWarp prst="textNoShape">
              <a:avLst/>
            </a:prstTxWarp>
          </a:bodyPr>
          <a:lstStyle>
            <a:lvl1pPr algn="r" defTabSz="950913" eaLnBrk="1" hangingPunct="1">
              <a:defRPr sz="1200" u="none">
                <a:latin typeface="Arial" charset="0"/>
              </a:defRPr>
            </a:lvl1pPr>
          </a:lstStyle>
          <a:p>
            <a:pPr>
              <a:defRPr/>
            </a:pPr>
            <a:fld id="{78326EDC-9DD4-4463-B439-D1136B945E64}" type="slidenum">
              <a:rPr lang="en-US"/>
              <a:pPr>
                <a:defRPr/>
              </a:pPr>
              <a:t>‹#›</a:t>
            </a:fld>
            <a:endParaRPr lang="en-US"/>
          </a:p>
        </p:txBody>
      </p:sp>
    </p:spTree>
    <p:extLst>
      <p:ext uri="{BB962C8B-B14F-4D97-AF65-F5344CB8AC3E}">
        <p14:creationId xmlns:p14="http://schemas.microsoft.com/office/powerpoint/2010/main" val="3070762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5DD28EFF-49A9-4FEA-9145-D91FCB2BD260}" type="slidenum">
              <a:rPr lang="en-US" smtClean="0"/>
              <a:pPr>
                <a:defRPr/>
              </a:pPr>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378698"/>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9CF622-01E9-4D17-BCDD-05BF83628C5D}" type="slidenum">
              <a:rPr lang="en-US" smtClean="0"/>
              <a:pPr>
                <a:defRPr/>
              </a:pPr>
              <a:t>‹#›</a:t>
            </a:fld>
            <a:endParaRPr lang="en-US"/>
          </a:p>
        </p:txBody>
      </p:sp>
    </p:spTree>
    <p:extLst>
      <p:ext uri="{BB962C8B-B14F-4D97-AF65-F5344CB8AC3E}">
        <p14:creationId xmlns:p14="http://schemas.microsoft.com/office/powerpoint/2010/main" val="1504474439"/>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4CB52DD-7E98-4287-A1AA-3AC8B3DD854C}" type="slidenum">
              <a:rPr lang="en-US" smtClean="0"/>
              <a:pPr>
                <a:defRPr/>
              </a:pPr>
              <a:t>‹#›</a:t>
            </a:fld>
            <a:endParaRPr lang="en-US"/>
          </a:p>
        </p:txBody>
      </p:sp>
    </p:spTree>
    <p:extLst>
      <p:ext uri="{BB962C8B-B14F-4D97-AF65-F5344CB8AC3E}">
        <p14:creationId xmlns:p14="http://schemas.microsoft.com/office/powerpoint/2010/main" val="1823307160"/>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0FF417B-54DE-4927-8C66-6B7839CCA70E}" type="slidenum">
              <a:rPr lang="en-US" smtClean="0"/>
              <a:pPr>
                <a:defRPr/>
              </a:pPr>
              <a:t>‹#›</a:t>
            </a:fld>
            <a:endParaRPr lang="en-US"/>
          </a:p>
        </p:txBody>
      </p:sp>
    </p:spTree>
    <p:extLst>
      <p:ext uri="{BB962C8B-B14F-4D97-AF65-F5344CB8AC3E}">
        <p14:creationId xmlns:p14="http://schemas.microsoft.com/office/powerpoint/2010/main" val="1364597841"/>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13FA5F6-8028-4491-9B1A-228C5C01917E}" type="slidenum">
              <a:rPr lang="en-US" smtClean="0"/>
              <a:pPr>
                <a:defRPr/>
              </a:pPr>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063879"/>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80B6CC4-DB3B-44BD-90B3-54E0AF1C5CA3}" type="slidenum">
              <a:rPr lang="en-US" smtClean="0"/>
              <a:pPr>
                <a:defRPr/>
              </a:pPr>
              <a:t>‹#›</a:t>
            </a:fld>
            <a:endParaRPr lang="en-US"/>
          </a:p>
        </p:txBody>
      </p:sp>
    </p:spTree>
    <p:extLst>
      <p:ext uri="{BB962C8B-B14F-4D97-AF65-F5344CB8AC3E}">
        <p14:creationId xmlns:p14="http://schemas.microsoft.com/office/powerpoint/2010/main" val="27239507"/>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EF2323A-2EDB-48BA-A051-658DEF5A2FE4}" type="slidenum">
              <a:rPr lang="en-US" smtClean="0"/>
              <a:pPr>
                <a:defRPr/>
              </a:pPr>
              <a:t>‹#›</a:t>
            </a:fld>
            <a:endParaRPr lang="en-US"/>
          </a:p>
        </p:txBody>
      </p:sp>
    </p:spTree>
    <p:extLst>
      <p:ext uri="{BB962C8B-B14F-4D97-AF65-F5344CB8AC3E}">
        <p14:creationId xmlns:p14="http://schemas.microsoft.com/office/powerpoint/2010/main" val="2479733789"/>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CB47072-252A-4C60-BF5B-6E763D12887A}" type="slidenum">
              <a:rPr lang="en-US" smtClean="0"/>
              <a:pPr>
                <a:defRPr/>
              </a:pPr>
              <a:t>‹#›</a:t>
            </a:fld>
            <a:endParaRPr lang="en-US"/>
          </a:p>
        </p:txBody>
      </p:sp>
    </p:spTree>
    <p:extLst>
      <p:ext uri="{BB962C8B-B14F-4D97-AF65-F5344CB8AC3E}">
        <p14:creationId xmlns:p14="http://schemas.microsoft.com/office/powerpoint/2010/main" val="3183779479"/>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7CD21DE-4C0E-4162-96CB-FBC3090E5BB2}" type="slidenum">
              <a:rPr lang="en-US" smtClean="0"/>
              <a:pPr>
                <a:defRPr/>
              </a:pPr>
              <a:t>‹#›</a:t>
            </a:fld>
            <a:endParaRPr lang="en-US"/>
          </a:p>
        </p:txBody>
      </p:sp>
    </p:spTree>
    <p:extLst>
      <p:ext uri="{BB962C8B-B14F-4D97-AF65-F5344CB8AC3E}">
        <p14:creationId xmlns:p14="http://schemas.microsoft.com/office/powerpoint/2010/main" val="3313852798"/>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E0783C-F280-4AB5-A9ED-563A28A978AD}" type="slidenum">
              <a:rPr lang="en-US" smtClean="0"/>
              <a:pPr>
                <a:defRPr/>
              </a:pPr>
              <a:t>‹#›</a:t>
            </a:fld>
            <a:endParaRPr lang="en-US"/>
          </a:p>
        </p:txBody>
      </p:sp>
    </p:spTree>
    <p:extLst>
      <p:ext uri="{BB962C8B-B14F-4D97-AF65-F5344CB8AC3E}">
        <p14:creationId xmlns:p14="http://schemas.microsoft.com/office/powerpoint/2010/main" val="2550548363"/>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21E584D-C7C8-4B49-B0AD-F0E7FE6C037E}" type="slidenum">
              <a:rPr lang="en-US" smtClean="0"/>
              <a:pPr>
                <a:defRPr/>
              </a:pPr>
              <a:t>‹#›</a:t>
            </a:fld>
            <a:endParaRPr lang="en-US"/>
          </a:p>
        </p:txBody>
      </p:sp>
    </p:spTree>
    <p:extLst>
      <p:ext uri="{BB962C8B-B14F-4D97-AF65-F5344CB8AC3E}">
        <p14:creationId xmlns:p14="http://schemas.microsoft.com/office/powerpoint/2010/main" val="3243793061"/>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defRPr/>
            </a:pPr>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defRPr/>
            </a:pPr>
            <a:fld id="{891E2853-6493-4A0D-A950-18517C95601D}" type="slidenum">
              <a:rPr lang="en-US" smtClean="0"/>
              <a:pPr>
                <a:defRPr/>
              </a:pPr>
              <a:t>‹#›</a:t>
            </a:fld>
            <a:endParaRPr lang="en-US"/>
          </a:p>
        </p:txBody>
      </p:sp>
    </p:spTree>
    <p:extLst>
      <p:ext uri="{BB962C8B-B14F-4D97-AF65-F5344CB8AC3E}">
        <p14:creationId xmlns:p14="http://schemas.microsoft.com/office/powerpoint/2010/main" val="587660307"/>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transition spd="med">
    <p:pull/>
  </p:transition>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308955" y="1524000"/>
            <a:ext cx="8686801" cy="1447800"/>
          </a:xfrm>
        </p:spPr>
        <p:txBody>
          <a:bodyPr>
            <a:normAutofit lnSpcReduction="10000"/>
          </a:bodyPr>
          <a:lstStyle/>
          <a:p>
            <a:pPr algn="ctr" eaLnBrk="1" hangingPunct="1"/>
            <a:r>
              <a:rPr lang="en-US" sz="2800" i="1" dirty="0">
                <a:solidFill>
                  <a:srgbClr val="0070C0"/>
                </a:solidFill>
                <a:latin typeface="Comic Sans MS" pitchFamily="66" charset="0"/>
              </a:rPr>
              <a:t>FERPA and Educational Records:</a:t>
            </a:r>
            <a:endParaRPr lang="en-US" sz="2800" dirty="0">
              <a:solidFill>
                <a:srgbClr val="0070C0"/>
              </a:solidFill>
            </a:endParaRPr>
          </a:p>
          <a:p>
            <a:pPr algn="ctr" eaLnBrk="1" hangingPunct="1"/>
            <a:r>
              <a:rPr lang="en-US" sz="2800" i="1" dirty="0">
                <a:solidFill>
                  <a:srgbClr val="0070C0"/>
                </a:solidFill>
                <a:latin typeface="Comic Sans MS" pitchFamily="66" charset="0"/>
              </a:rPr>
              <a:t>What Every Employee Should Know</a:t>
            </a:r>
          </a:p>
          <a:p>
            <a:pPr algn="ctr" eaLnBrk="1" hangingPunct="1"/>
            <a:r>
              <a:rPr lang="en-US" sz="2800" i="1" dirty="0">
                <a:solidFill>
                  <a:srgbClr val="0070C0"/>
                </a:solidFill>
                <a:latin typeface="Comic Sans MS" pitchFamily="66" charset="0"/>
              </a:rPr>
              <a:t>In the Digital Age</a:t>
            </a:r>
          </a:p>
        </p:txBody>
      </p:sp>
      <p:sp>
        <p:nvSpPr>
          <p:cNvPr id="15365" name="Text Box 8"/>
          <p:cNvSpPr txBox="1">
            <a:spLocks noChangeArrowheads="1"/>
          </p:cNvSpPr>
          <p:nvPr/>
        </p:nvSpPr>
        <p:spPr bwMode="auto">
          <a:xfrm>
            <a:off x="228599" y="4800600"/>
            <a:ext cx="8763001"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u="sng">
                <a:solidFill>
                  <a:schemeClr val="tx1"/>
                </a:solidFill>
                <a:latin typeface="Tahoma" pitchFamily="34" charset="0"/>
              </a:defRPr>
            </a:lvl1pPr>
            <a:lvl2pPr marL="742950" indent="-285750">
              <a:defRPr sz="2000" u="sng">
                <a:solidFill>
                  <a:schemeClr val="tx1"/>
                </a:solidFill>
                <a:latin typeface="Tahoma" pitchFamily="34" charset="0"/>
              </a:defRPr>
            </a:lvl2pPr>
            <a:lvl3pPr marL="1143000" indent="-228600">
              <a:defRPr sz="2000" u="sng">
                <a:solidFill>
                  <a:schemeClr val="tx1"/>
                </a:solidFill>
                <a:latin typeface="Tahoma" pitchFamily="34" charset="0"/>
              </a:defRPr>
            </a:lvl3pPr>
            <a:lvl4pPr marL="1600200" indent="-228600">
              <a:defRPr sz="2000" u="sng">
                <a:solidFill>
                  <a:schemeClr val="tx1"/>
                </a:solidFill>
                <a:latin typeface="Tahoma" pitchFamily="34" charset="0"/>
              </a:defRPr>
            </a:lvl4pPr>
            <a:lvl5pPr marL="2057400" indent="-228600">
              <a:defRPr sz="2000" u="sng">
                <a:solidFill>
                  <a:schemeClr val="tx1"/>
                </a:solidFill>
                <a:latin typeface="Tahoma" pitchFamily="34" charset="0"/>
              </a:defRPr>
            </a:lvl5pPr>
            <a:lvl6pPr marL="2514600" indent="-228600" eaLnBrk="0" fontAlgn="base" hangingPunct="0">
              <a:spcBef>
                <a:spcPct val="0"/>
              </a:spcBef>
              <a:spcAft>
                <a:spcPct val="0"/>
              </a:spcAft>
              <a:defRPr sz="2000" u="sng">
                <a:solidFill>
                  <a:schemeClr val="tx1"/>
                </a:solidFill>
                <a:latin typeface="Tahoma" pitchFamily="34" charset="0"/>
              </a:defRPr>
            </a:lvl6pPr>
            <a:lvl7pPr marL="2971800" indent="-228600" eaLnBrk="0" fontAlgn="base" hangingPunct="0">
              <a:spcBef>
                <a:spcPct val="0"/>
              </a:spcBef>
              <a:spcAft>
                <a:spcPct val="0"/>
              </a:spcAft>
              <a:defRPr sz="2000" u="sng">
                <a:solidFill>
                  <a:schemeClr val="tx1"/>
                </a:solidFill>
                <a:latin typeface="Tahoma" pitchFamily="34" charset="0"/>
              </a:defRPr>
            </a:lvl7pPr>
            <a:lvl8pPr marL="3429000" indent="-228600" eaLnBrk="0" fontAlgn="base" hangingPunct="0">
              <a:spcBef>
                <a:spcPct val="0"/>
              </a:spcBef>
              <a:spcAft>
                <a:spcPct val="0"/>
              </a:spcAft>
              <a:defRPr sz="2000" u="sng">
                <a:solidFill>
                  <a:schemeClr val="tx1"/>
                </a:solidFill>
                <a:latin typeface="Tahoma" pitchFamily="34" charset="0"/>
              </a:defRPr>
            </a:lvl8pPr>
            <a:lvl9pPr marL="3886200" indent="-228600" eaLnBrk="0" fontAlgn="base" hangingPunct="0">
              <a:spcBef>
                <a:spcPct val="0"/>
              </a:spcBef>
              <a:spcAft>
                <a:spcPct val="0"/>
              </a:spcAft>
              <a:defRPr sz="2000" u="sng">
                <a:solidFill>
                  <a:schemeClr val="tx1"/>
                </a:solidFill>
                <a:latin typeface="Tahoma" pitchFamily="34" charset="0"/>
              </a:defRPr>
            </a:lvl9pPr>
          </a:lstStyle>
          <a:p>
            <a:pPr algn="r">
              <a:spcBef>
                <a:spcPts val="0"/>
              </a:spcBef>
            </a:pPr>
            <a:r>
              <a:rPr lang="en-US" sz="1800" b="1" u="none" dirty="0"/>
              <a:t>Eugene Whitlock, Vice Chancellor HR and General Counsel</a:t>
            </a:r>
          </a:p>
          <a:p>
            <a:pPr algn="r">
              <a:spcBef>
                <a:spcPts val="0"/>
              </a:spcBef>
            </a:pPr>
            <a:r>
              <a:rPr lang="en-US" sz="1800" b="1" u="none" dirty="0"/>
              <a:t>January 2018</a:t>
            </a:r>
          </a:p>
          <a:p>
            <a:pPr algn="ctr">
              <a:spcBef>
                <a:spcPct val="50000"/>
              </a:spcBef>
            </a:pPr>
            <a:r>
              <a:rPr lang="en-US" sz="1200" b="1" u="none" dirty="0"/>
              <a:t>Important note:</a:t>
            </a:r>
            <a:r>
              <a:rPr lang="en-US" sz="1200" u="none" dirty="0"/>
              <a:t> This presentation is intended to give viewers general information about FERPA and to acquaint faculty and staff with some of the privacy issues surrounding students' educational records. It is not intended as nor is it a substitute for legal advice on any particular issue.</a:t>
            </a:r>
            <a:endParaRPr lang="en-US" sz="1200" b="1" u="none" dirty="0"/>
          </a:p>
        </p:txBody>
      </p:sp>
    </p:spTree>
    <p:custDataLst>
      <p:tags r:id="rId1"/>
    </p:custData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5400" i="1" dirty="0">
                <a:solidFill>
                  <a:srgbClr val="0070C0"/>
                </a:solidFill>
              </a:rPr>
              <a:t>Key Terms (</a:t>
            </a:r>
            <a:r>
              <a:rPr lang="en-US" sz="5400" i="1" dirty="0" err="1">
                <a:solidFill>
                  <a:srgbClr val="0070C0"/>
                </a:solidFill>
              </a:rPr>
              <a:t>Pt</a:t>
            </a:r>
            <a:r>
              <a:rPr lang="en-US" sz="5400" i="1" dirty="0">
                <a:solidFill>
                  <a:srgbClr val="0070C0"/>
                </a:solidFill>
              </a:rPr>
              <a:t> 2)</a:t>
            </a:r>
          </a:p>
        </p:txBody>
      </p:sp>
      <p:sp>
        <p:nvSpPr>
          <p:cNvPr id="16387" name="Rectangle 3"/>
          <p:cNvSpPr>
            <a:spLocks noGrp="1" noChangeArrowheads="1"/>
          </p:cNvSpPr>
          <p:nvPr>
            <p:ph idx="1"/>
          </p:nvPr>
        </p:nvSpPr>
        <p:spPr>
          <a:xfrm>
            <a:off x="0" y="1600200"/>
            <a:ext cx="9144000" cy="5029200"/>
          </a:xfrm>
        </p:spPr>
        <p:txBody>
          <a:bodyPr>
            <a:normAutofit lnSpcReduction="10000"/>
          </a:bodyPr>
          <a:lstStyle/>
          <a:p>
            <a:pPr marL="465138" indent="-465138">
              <a:lnSpc>
                <a:spcPct val="90000"/>
              </a:lnSpc>
              <a:buClr>
                <a:srgbClr val="008000"/>
              </a:buClr>
              <a:buBlip>
                <a:blip r:embed="rId3"/>
              </a:buBlip>
            </a:pPr>
            <a:r>
              <a:rPr lang="en-US" sz="2800" b="1" dirty="0"/>
              <a:t>Personally Identifiable Information</a:t>
            </a:r>
          </a:p>
          <a:p>
            <a:pPr marL="465138" indent="0">
              <a:lnSpc>
                <a:spcPct val="90000"/>
              </a:lnSpc>
              <a:buClr>
                <a:srgbClr val="008000"/>
              </a:buClr>
              <a:buNone/>
            </a:pPr>
            <a:r>
              <a:rPr lang="en-US" sz="2800" dirty="0"/>
              <a:t>Personally Identifiable Information is a list of personal characteristics or other information which would make a student’s identity easily traceable or discoverable.</a:t>
            </a:r>
          </a:p>
          <a:p>
            <a:pPr marL="465138" indent="-465138">
              <a:lnSpc>
                <a:spcPct val="90000"/>
              </a:lnSpc>
              <a:buClr>
                <a:srgbClr val="008000"/>
              </a:buClr>
              <a:buBlip>
                <a:blip r:embed="rId3"/>
              </a:buBlip>
            </a:pPr>
            <a:r>
              <a:rPr lang="en-US" sz="2800" b="1" dirty="0"/>
              <a:t>Directory Information</a:t>
            </a:r>
          </a:p>
          <a:p>
            <a:pPr marL="465138" indent="0">
              <a:lnSpc>
                <a:spcPct val="90000"/>
              </a:lnSpc>
              <a:buClr>
                <a:srgbClr val="008000"/>
              </a:buClr>
              <a:buNone/>
            </a:pPr>
            <a:r>
              <a:rPr lang="en-US" sz="2800" dirty="0"/>
              <a:t>Directory Information is information which institutions may usually release without student permission. Directory Information includes:</a:t>
            </a:r>
          </a:p>
          <a:p>
            <a:pPr marL="914400" lvl="1" indent="-449263">
              <a:lnSpc>
                <a:spcPct val="90000"/>
              </a:lnSpc>
              <a:buClr>
                <a:srgbClr val="008000"/>
              </a:buClr>
              <a:buBlip>
                <a:blip r:embed="rId3"/>
              </a:buBlip>
            </a:pPr>
            <a:r>
              <a:rPr lang="en-US" sz="2800" dirty="0"/>
              <a:t>student’s name and dates of attendance</a:t>
            </a:r>
          </a:p>
          <a:p>
            <a:pPr marL="914400" lvl="1" indent="-449263">
              <a:lnSpc>
                <a:spcPct val="90000"/>
              </a:lnSpc>
              <a:buClr>
                <a:srgbClr val="008000"/>
              </a:buClr>
              <a:buBlip>
                <a:blip r:embed="rId3"/>
              </a:buBlip>
            </a:pPr>
            <a:r>
              <a:rPr lang="en-US" sz="2800" dirty="0"/>
              <a:t>Participation in officially recognized activities and sports, including weight, height and high school graduation of athletic team members</a:t>
            </a:r>
          </a:p>
          <a:p>
            <a:pPr marL="381000" indent="-381000">
              <a:buClr>
                <a:srgbClr val="008000"/>
              </a:buClr>
              <a:buBlip>
                <a:blip r:embed="rId3"/>
              </a:buBlip>
            </a:pPr>
            <a:endParaRPr lang="en-US" sz="2800" dirty="0"/>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10</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1679001452"/>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28600"/>
            <a:ext cx="9144000" cy="1295400"/>
          </a:xfrm>
        </p:spPr>
        <p:txBody>
          <a:bodyPr>
            <a:normAutofit/>
          </a:bodyPr>
          <a:lstStyle/>
          <a:p>
            <a:pPr algn="ctr"/>
            <a:r>
              <a:rPr lang="en-US" sz="5400" i="1" dirty="0">
                <a:solidFill>
                  <a:srgbClr val="0070C0"/>
                </a:solidFill>
              </a:rPr>
              <a:t>Key Terms (</a:t>
            </a:r>
            <a:r>
              <a:rPr lang="en-US" sz="5400" i="1" dirty="0" err="1">
                <a:solidFill>
                  <a:srgbClr val="0070C0"/>
                </a:solidFill>
              </a:rPr>
              <a:t>Pt</a:t>
            </a:r>
            <a:r>
              <a:rPr lang="en-US" sz="5400" i="1" dirty="0">
                <a:solidFill>
                  <a:srgbClr val="0070C0"/>
                </a:solidFill>
              </a:rPr>
              <a:t> 3)</a:t>
            </a:r>
          </a:p>
        </p:txBody>
      </p:sp>
      <p:sp>
        <p:nvSpPr>
          <p:cNvPr id="21507" name="Rectangle 3"/>
          <p:cNvSpPr>
            <a:spLocks noGrp="1" noChangeArrowheads="1"/>
          </p:cNvSpPr>
          <p:nvPr>
            <p:ph idx="1"/>
          </p:nvPr>
        </p:nvSpPr>
        <p:spPr>
          <a:xfrm>
            <a:off x="0" y="1600200"/>
            <a:ext cx="9144000" cy="5029200"/>
          </a:xfrm>
        </p:spPr>
        <p:txBody>
          <a:bodyPr>
            <a:normAutofit/>
          </a:bodyPr>
          <a:lstStyle/>
          <a:p>
            <a:pPr marL="465137" lvl="1" indent="0">
              <a:lnSpc>
                <a:spcPct val="90000"/>
              </a:lnSpc>
              <a:buClr>
                <a:srgbClr val="008000"/>
              </a:buClr>
              <a:buNone/>
            </a:pPr>
            <a:r>
              <a:rPr lang="en-US" sz="2800" dirty="0"/>
              <a:t>Examples of Directory Information (cont’d):</a:t>
            </a:r>
          </a:p>
          <a:p>
            <a:pPr marL="914400" lvl="1" indent="-449263" eaLnBrk="1" hangingPunct="1">
              <a:lnSpc>
                <a:spcPct val="90000"/>
              </a:lnSpc>
              <a:buClr>
                <a:srgbClr val="008000"/>
              </a:buClr>
              <a:buFont typeface="Wingdings" pitchFamily="2" charset="2"/>
              <a:buBlip>
                <a:blip r:embed="rId2"/>
              </a:buBlip>
            </a:pPr>
            <a:r>
              <a:rPr lang="en-US" sz="2800" dirty="0"/>
              <a:t>Degrees and awards received including honors, scholarship awards, athletic awards and Dean’s List recognition</a:t>
            </a:r>
          </a:p>
          <a:p>
            <a:pPr marL="914400" lvl="1" indent="-449263">
              <a:lnSpc>
                <a:spcPct val="90000"/>
              </a:lnSpc>
              <a:buClr>
                <a:srgbClr val="008000"/>
              </a:buClr>
              <a:buNone/>
            </a:pPr>
            <a:endParaRPr lang="en-US" sz="2800" dirty="0"/>
          </a:p>
          <a:p>
            <a:pPr marL="465138" lvl="1" indent="0">
              <a:lnSpc>
                <a:spcPct val="90000"/>
              </a:lnSpc>
              <a:buClr>
                <a:srgbClr val="008000"/>
              </a:buClr>
              <a:buNone/>
            </a:pPr>
            <a:r>
              <a:rPr lang="en-US" sz="2800" b="1" dirty="0"/>
              <a:t>NOTE</a:t>
            </a:r>
            <a:r>
              <a:rPr lang="en-US" sz="2800" dirty="0"/>
              <a:t>: A student can restrict the release of any or all “directory information” by requesting that it be kept confidential.</a:t>
            </a:r>
          </a:p>
        </p:txBody>
      </p:sp>
      <p:sp>
        <p:nvSpPr>
          <p:cNvPr id="5"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11</a:t>
            </a:fld>
            <a:endParaRPr lang="en-US" sz="1400" dirty="0">
              <a:solidFill>
                <a:schemeClr val="bg2"/>
              </a:solidFill>
            </a:endParaRPr>
          </a:p>
        </p:txBody>
      </p:sp>
      <p:sp>
        <p:nvSpPr>
          <p:cNvPr id="21508" name="Text Box 4"/>
          <p:cNvSpPr txBox="1">
            <a:spLocks noChangeArrowheads="1"/>
          </p:cNvSpPr>
          <p:nvPr/>
        </p:nvSpPr>
        <p:spPr bwMode="auto">
          <a:xfrm>
            <a:off x="228600" y="6172200"/>
            <a:ext cx="8686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5888">
              <a:tabLst>
                <a:tab pos="115888" algn="l"/>
              </a:tabLst>
              <a:defRPr sz="2000" u="sng">
                <a:solidFill>
                  <a:schemeClr val="tx1"/>
                </a:solidFill>
                <a:latin typeface="Tahoma" pitchFamily="34" charset="0"/>
              </a:defRPr>
            </a:lvl1pPr>
            <a:lvl2pPr marL="742950" indent="-285750">
              <a:tabLst>
                <a:tab pos="115888" algn="l"/>
              </a:tabLst>
              <a:defRPr sz="2000" u="sng">
                <a:solidFill>
                  <a:schemeClr val="tx1"/>
                </a:solidFill>
                <a:latin typeface="Tahoma" pitchFamily="34" charset="0"/>
              </a:defRPr>
            </a:lvl2pPr>
            <a:lvl3pPr marL="1143000" indent="-228600">
              <a:tabLst>
                <a:tab pos="115888" algn="l"/>
              </a:tabLst>
              <a:defRPr sz="2000" u="sng">
                <a:solidFill>
                  <a:schemeClr val="tx1"/>
                </a:solidFill>
                <a:latin typeface="Tahoma" pitchFamily="34" charset="0"/>
              </a:defRPr>
            </a:lvl3pPr>
            <a:lvl4pPr marL="1600200" indent="-228600">
              <a:tabLst>
                <a:tab pos="115888" algn="l"/>
              </a:tabLst>
              <a:defRPr sz="2000" u="sng">
                <a:solidFill>
                  <a:schemeClr val="tx1"/>
                </a:solidFill>
                <a:latin typeface="Tahoma" pitchFamily="34" charset="0"/>
              </a:defRPr>
            </a:lvl4pPr>
            <a:lvl5pPr marL="2057400" indent="-228600">
              <a:tabLst>
                <a:tab pos="115888" algn="l"/>
              </a:tabLst>
              <a:defRPr sz="2000" u="sng">
                <a:solidFill>
                  <a:schemeClr val="tx1"/>
                </a:solidFill>
                <a:latin typeface="Tahoma" pitchFamily="34" charset="0"/>
              </a:defRPr>
            </a:lvl5pPr>
            <a:lvl6pPr marL="2514600" indent="-228600" eaLnBrk="0" fontAlgn="base" hangingPunct="0">
              <a:spcBef>
                <a:spcPct val="0"/>
              </a:spcBef>
              <a:spcAft>
                <a:spcPct val="0"/>
              </a:spcAft>
              <a:tabLst>
                <a:tab pos="115888" algn="l"/>
              </a:tabLst>
              <a:defRPr sz="2000" u="sng">
                <a:solidFill>
                  <a:schemeClr val="tx1"/>
                </a:solidFill>
                <a:latin typeface="Tahoma" pitchFamily="34" charset="0"/>
              </a:defRPr>
            </a:lvl6pPr>
            <a:lvl7pPr marL="2971800" indent="-228600" eaLnBrk="0" fontAlgn="base" hangingPunct="0">
              <a:spcBef>
                <a:spcPct val="0"/>
              </a:spcBef>
              <a:spcAft>
                <a:spcPct val="0"/>
              </a:spcAft>
              <a:tabLst>
                <a:tab pos="115888" algn="l"/>
              </a:tabLst>
              <a:defRPr sz="2000" u="sng">
                <a:solidFill>
                  <a:schemeClr val="tx1"/>
                </a:solidFill>
                <a:latin typeface="Tahoma" pitchFamily="34" charset="0"/>
              </a:defRPr>
            </a:lvl7pPr>
            <a:lvl8pPr marL="3429000" indent="-228600" eaLnBrk="0" fontAlgn="base" hangingPunct="0">
              <a:spcBef>
                <a:spcPct val="0"/>
              </a:spcBef>
              <a:spcAft>
                <a:spcPct val="0"/>
              </a:spcAft>
              <a:tabLst>
                <a:tab pos="115888" algn="l"/>
              </a:tabLst>
              <a:defRPr sz="2000" u="sng">
                <a:solidFill>
                  <a:schemeClr val="tx1"/>
                </a:solidFill>
                <a:latin typeface="Tahoma" pitchFamily="34" charset="0"/>
              </a:defRPr>
            </a:lvl8pPr>
            <a:lvl9pPr marL="3886200" indent="-228600" eaLnBrk="0" fontAlgn="base" hangingPunct="0">
              <a:spcBef>
                <a:spcPct val="0"/>
              </a:spcBef>
              <a:spcAft>
                <a:spcPct val="0"/>
              </a:spcAft>
              <a:tabLst>
                <a:tab pos="115888" algn="l"/>
              </a:tabLst>
              <a:defRPr sz="2000" u="sng">
                <a:solidFill>
                  <a:schemeClr val="tx1"/>
                </a:solidFill>
                <a:latin typeface="Tahoma" pitchFamily="34" charset="0"/>
              </a:defRPr>
            </a:lvl9pPr>
          </a:lstStyle>
          <a:p>
            <a:pPr eaLnBrk="1" hangingPunct="1">
              <a:spcBef>
                <a:spcPct val="20000"/>
              </a:spcBef>
              <a:buClr>
                <a:srgbClr val="008000"/>
              </a:buClr>
              <a:buSzPct val="60000"/>
              <a:buFont typeface="Wingdings" pitchFamily="2" charset="2"/>
              <a:buNone/>
            </a:pPr>
            <a:endParaRPr lang="en-US" sz="1200" u="none"/>
          </a:p>
        </p:txBody>
      </p:sp>
    </p:spTree>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FERPA Compliance</a:t>
            </a:r>
          </a:p>
        </p:txBody>
      </p:sp>
      <p:sp>
        <p:nvSpPr>
          <p:cNvPr id="25603" name="Rectangle 2"/>
          <p:cNvSpPr>
            <a:spLocks noGrp="1" noChangeArrowheads="1"/>
          </p:cNvSpPr>
          <p:nvPr>
            <p:ph idx="1"/>
          </p:nvPr>
        </p:nvSpPr>
        <p:spPr>
          <a:xfrm>
            <a:off x="0" y="1600200"/>
            <a:ext cx="8915400" cy="4876800"/>
          </a:xfrm>
        </p:spPr>
        <p:txBody>
          <a:bodyPr>
            <a:normAutofit/>
          </a:bodyPr>
          <a:lstStyle/>
          <a:p>
            <a:pPr marL="465138" indent="0" eaLnBrk="1" hangingPunct="1">
              <a:buFont typeface="Wingdings" pitchFamily="2" charset="2"/>
              <a:buNone/>
            </a:pPr>
            <a:r>
              <a:rPr lang="en-US" dirty="0"/>
              <a:t>There are a few requirements to maintain compliance with FERPA:</a:t>
            </a:r>
          </a:p>
          <a:p>
            <a:pPr marL="914400" indent="-449263" eaLnBrk="1" hangingPunct="1">
              <a:buClrTx/>
              <a:buAutoNum type="arabicPeriod"/>
            </a:pPr>
            <a:r>
              <a:rPr lang="en-US" b="1" i="1" dirty="0"/>
              <a:t>Provide students with annual notification of their rights under FERPA.</a:t>
            </a:r>
          </a:p>
          <a:p>
            <a:pPr marL="914400" indent="-449263" eaLnBrk="1" hangingPunct="1">
              <a:buClrTx/>
              <a:buAutoNum type="arabicPeriod"/>
            </a:pPr>
            <a:r>
              <a:rPr lang="en-US" b="1" i="1" dirty="0"/>
              <a:t>Provide students with access to their Education Records.</a:t>
            </a:r>
          </a:p>
          <a:p>
            <a:pPr marL="914400" indent="0">
              <a:lnSpc>
                <a:spcPct val="90000"/>
              </a:lnSpc>
              <a:buNone/>
            </a:pPr>
            <a:r>
              <a:rPr lang="en-US" dirty="0"/>
              <a:t>Students have the right to inspect and review their Education Records within 45 days of their request. However, before releasing a student’s record the custodian must remove the following:</a:t>
            </a:r>
          </a:p>
          <a:p>
            <a:pPr marL="1379538" indent="-465138">
              <a:lnSpc>
                <a:spcPct val="90000"/>
              </a:lnSpc>
              <a:buClr>
                <a:srgbClr val="008000"/>
              </a:buClr>
              <a:buBlip>
                <a:blip r:embed="rId2"/>
              </a:buBlip>
            </a:pPr>
            <a:r>
              <a:rPr lang="en-US" dirty="0"/>
              <a:t>Parent’s financial information</a:t>
            </a:r>
          </a:p>
          <a:p>
            <a:pPr marL="1379538" indent="-465138">
              <a:lnSpc>
                <a:spcPct val="90000"/>
              </a:lnSpc>
              <a:buClr>
                <a:srgbClr val="008000"/>
              </a:buClr>
              <a:buBlip>
                <a:blip r:embed="rId2"/>
              </a:buBlip>
            </a:pPr>
            <a:r>
              <a:rPr lang="en-US" dirty="0"/>
              <a:t>Confidential letters and letters of recommendation</a:t>
            </a:r>
          </a:p>
          <a:p>
            <a:pPr marL="1379538" indent="-465138">
              <a:lnSpc>
                <a:spcPct val="90000"/>
              </a:lnSpc>
              <a:buClr>
                <a:srgbClr val="008000"/>
              </a:buClr>
              <a:buBlip>
                <a:blip r:embed="rId2"/>
              </a:buBlip>
            </a:pPr>
            <a:r>
              <a:rPr lang="en-US" dirty="0"/>
              <a:t>Educational Records with information about more than one student</a:t>
            </a:r>
          </a:p>
          <a:p>
            <a:pPr>
              <a:lnSpc>
                <a:spcPct val="90000"/>
              </a:lnSpc>
              <a:buClr>
                <a:srgbClr val="008000"/>
              </a:buClr>
              <a:buFont typeface="Wingdings" pitchFamily="2" charset="2"/>
              <a:buNone/>
            </a:pPr>
            <a:endParaRPr lang="en-US" sz="2200"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12</a:t>
            </a:fld>
            <a:endParaRPr lang="en-US" sz="1400" dirty="0">
              <a:solidFill>
                <a:schemeClr val="bg2"/>
              </a:solidFill>
            </a:endParaRPr>
          </a:p>
        </p:txBody>
      </p:sp>
    </p:spTree>
    <p:extLst>
      <p:ext uri="{BB962C8B-B14F-4D97-AF65-F5344CB8AC3E}">
        <p14:creationId xmlns:p14="http://schemas.microsoft.com/office/powerpoint/2010/main" val="2344420642"/>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FERPA Compliance (</a:t>
            </a:r>
            <a:r>
              <a:rPr lang="en-US" sz="5400" i="1" dirty="0" err="1">
                <a:solidFill>
                  <a:srgbClr val="0070C0"/>
                </a:solidFill>
              </a:rPr>
              <a:t>Pt</a:t>
            </a:r>
            <a:r>
              <a:rPr lang="en-US" sz="5400" i="1" dirty="0">
                <a:solidFill>
                  <a:srgbClr val="0070C0"/>
                </a:solidFill>
              </a:rPr>
              <a:t> 2)</a:t>
            </a:r>
          </a:p>
        </p:txBody>
      </p:sp>
      <p:sp>
        <p:nvSpPr>
          <p:cNvPr id="25603" name="Rectangle 2"/>
          <p:cNvSpPr>
            <a:spLocks noGrp="1" noChangeArrowheads="1"/>
          </p:cNvSpPr>
          <p:nvPr>
            <p:ph idx="1"/>
          </p:nvPr>
        </p:nvSpPr>
        <p:spPr>
          <a:xfrm>
            <a:off x="0" y="1600200"/>
            <a:ext cx="9144000" cy="5257800"/>
          </a:xfrm>
        </p:spPr>
        <p:txBody>
          <a:bodyPr>
            <a:noAutofit/>
          </a:bodyPr>
          <a:lstStyle/>
          <a:p>
            <a:pPr marL="914400" indent="-449263">
              <a:lnSpc>
                <a:spcPct val="90000"/>
              </a:lnSpc>
              <a:buNone/>
            </a:pPr>
            <a:r>
              <a:rPr lang="en-US" sz="2000" dirty="0"/>
              <a:t>3.	</a:t>
            </a:r>
            <a:r>
              <a:rPr lang="en-US" sz="2000" b="1" i="1" dirty="0"/>
              <a:t>Obtain prior written consent before disclosing non-directory personally identifiable information from a student’s educational record (except under those circumstances allowed by FERPA).</a:t>
            </a:r>
          </a:p>
          <a:p>
            <a:pPr marL="1146175" indent="-231775">
              <a:lnSpc>
                <a:spcPct val="90000"/>
              </a:lnSpc>
              <a:buNone/>
            </a:pPr>
            <a:r>
              <a:rPr lang="en-US" sz="2000" b="1" i="1" dirty="0"/>
              <a:t>Exceptions to the prior written consent requirement:</a:t>
            </a:r>
          </a:p>
          <a:p>
            <a:pPr marL="1146175" lvl="8" indent="-231775">
              <a:lnSpc>
                <a:spcPct val="90000"/>
              </a:lnSpc>
              <a:buClr>
                <a:srgbClr val="008000"/>
              </a:buClr>
              <a:buSzPct val="85000"/>
              <a:buBlip>
                <a:blip r:embed="rId2"/>
              </a:buBlip>
            </a:pPr>
            <a:r>
              <a:rPr lang="en-US" sz="2000" dirty="0"/>
              <a:t>To accrediting organizations;</a:t>
            </a:r>
          </a:p>
          <a:p>
            <a:pPr marL="1146175" lvl="8" indent="-231775">
              <a:lnSpc>
                <a:spcPct val="90000"/>
              </a:lnSpc>
              <a:buClr>
                <a:srgbClr val="008000"/>
              </a:buClr>
              <a:buSzPct val="85000"/>
              <a:buBlip>
                <a:blip r:embed="rId2"/>
              </a:buBlip>
            </a:pPr>
            <a:r>
              <a:rPr lang="en-US" sz="2000" b="1" dirty="0">
                <a:solidFill>
                  <a:srgbClr val="FF0000"/>
                </a:solidFill>
              </a:rPr>
              <a:t>To the parents of a student, who is considered a dependent student under the Internal Revenue Code;</a:t>
            </a:r>
          </a:p>
          <a:p>
            <a:pPr marL="1146175" lvl="8" indent="-231775">
              <a:lnSpc>
                <a:spcPct val="90000"/>
              </a:lnSpc>
              <a:buClr>
                <a:srgbClr val="008000"/>
              </a:buClr>
              <a:buSzPct val="85000"/>
              <a:buBlip>
                <a:blip r:embed="rId2"/>
              </a:buBlip>
            </a:pPr>
            <a:r>
              <a:rPr lang="en-US" sz="2000" dirty="0"/>
              <a:t>If the information is Directory Information and the student has not requested that Directory Information be withheld;</a:t>
            </a:r>
          </a:p>
          <a:p>
            <a:pPr marL="1146175" lvl="8" indent="-231775">
              <a:lnSpc>
                <a:spcPct val="90000"/>
              </a:lnSpc>
              <a:buClr>
                <a:srgbClr val="008000"/>
              </a:buClr>
              <a:buSzPct val="85000"/>
              <a:buBlip>
                <a:blip r:embed="rId2"/>
              </a:buBlip>
            </a:pPr>
            <a:r>
              <a:rPr lang="en-US" sz="2000" dirty="0"/>
              <a:t>For School Officials who have a </a:t>
            </a:r>
            <a:r>
              <a:rPr lang="en-US" sz="2000" b="1" dirty="0"/>
              <a:t>legitimate educational interest </a:t>
            </a:r>
            <a:r>
              <a:rPr lang="en-US" sz="2000" dirty="0"/>
              <a:t>in viewing a student’s educational record;</a:t>
            </a:r>
          </a:p>
          <a:p>
            <a:pPr marL="1146175" lvl="8" indent="-231775">
              <a:buClr>
                <a:srgbClr val="008000"/>
              </a:buClr>
              <a:buSzPct val="85000"/>
              <a:buBlip>
                <a:blip r:embed="rId2"/>
              </a:buBlip>
            </a:pPr>
            <a:r>
              <a:rPr lang="en-US" sz="2000" dirty="0"/>
              <a:t>For officials at an institution at which a student seeks to enroll;</a:t>
            </a:r>
          </a:p>
          <a:p>
            <a:pPr marL="1146175" lvl="8" indent="-231775">
              <a:buClr>
                <a:srgbClr val="008000"/>
              </a:buClr>
              <a:buSzPct val="85000"/>
              <a:buBlip>
                <a:blip r:embed="rId2"/>
              </a:buBlip>
            </a:pPr>
            <a:r>
              <a:rPr lang="en-US" sz="2000" dirty="0"/>
              <a:t>In connection with health or safety emergencies if necessary to protect the student or others;</a:t>
            </a:r>
          </a:p>
          <a:p>
            <a:pPr marL="1146175" lvl="8" indent="-231775">
              <a:lnSpc>
                <a:spcPct val="90000"/>
              </a:lnSpc>
              <a:buClr>
                <a:srgbClr val="008000"/>
              </a:buClr>
              <a:buSzPct val="85000"/>
              <a:buBlip>
                <a:blip r:embed="rId2"/>
              </a:buBlip>
            </a:pPr>
            <a:endParaRPr lang="en-US" sz="2000" dirty="0"/>
          </a:p>
          <a:p>
            <a:pPr eaLnBrk="1" hangingPunct="1">
              <a:buFont typeface="Wingdings" pitchFamily="2" charset="2"/>
              <a:buNone/>
            </a:pPr>
            <a:endParaRPr lang="en-US" sz="20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13</a:t>
            </a:fld>
            <a:endParaRPr lang="en-US" sz="1400">
              <a:solidFill>
                <a:schemeClr val="bg2"/>
              </a:solidFill>
            </a:endParaRPr>
          </a:p>
        </p:txBody>
      </p:sp>
    </p:spTree>
    <p:extLst>
      <p:ext uri="{BB962C8B-B14F-4D97-AF65-F5344CB8AC3E}">
        <p14:creationId xmlns:p14="http://schemas.microsoft.com/office/powerpoint/2010/main" val="2798206272"/>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FERPA Compliance (</a:t>
            </a:r>
            <a:r>
              <a:rPr lang="en-US" sz="5400" i="1" dirty="0" err="1">
                <a:solidFill>
                  <a:srgbClr val="0070C0"/>
                </a:solidFill>
              </a:rPr>
              <a:t>Pt</a:t>
            </a:r>
            <a:r>
              <a:rPr lang="en-US" sz="5400" i="1" dirty="0">
                <a:solidFill>
                  <a:srgbClr val="0070C0"/>
                </a:solidFill>
              </a:rPr>
              <a:t> 3)</a:t>
            </a:r>
          </a:p>
        </p:txBody>
      </p:sp>
      <p:sp>
        <p:nvSpPr>
          <p:cNvPr id="25603" name="Rectangle 2"/>
          <p:cNvSpPr>
            <a:spLocks noGrp="1" noChangeArrowheads="1"/>
          </p:cNvSpPr>
          <p:nvPr>
            <p:ph idx="1"/>
          </p:nvPr>
        </p:nvSpPr>
        <p:spPr>
          <a:xfrm>
            <a:off x="0" y="1600200"/>
            <a:ext cx="9144000" cy="5257800"/>
          </a:xfrm>
          <a:noFill/>
        </p:spPr>
        <p:txBody>
          <a:bodyPr>
            <a:normAutofit fontScale="25000" lnSpcReduction="20000"/>
          </a:bodyPr>
          <a:lstStyle/>
          <a:p>
            <a:pPr marL="465138" indent="0">
              <a:lnSpc>
                <a:spcPct val="90000"/>
              </a:lnSpc>
              <a:buNone/>
            </a:pPr>
            <a:r>
              <a:rPr lang="en-US" sz="8000" b="1" i="1" dirty="0"/>
              <a:t>Exceptions to the prior written consent requirement (continued):</a:t>
            </a:r>
          </a:p>
          <a:p>
            <a:pPr marL="914400" lvl="7" indent="-449263">
              <a:lnSpc>
                <a:spcPct val="90000"/>
              </a:lnSpc>
              <a:buClr>
                <a:srgbClr val="008000"/>
              </a:buClr>
              <a:buSzPct val="85000"/>
              <a:buBlip>
                <a:blip r:embed="rId2"/>
              </a:buBlip>
            </a:pPr>
            <a:r>
              <a:rPr lang="en-US" sz="8000" dirty="0"/>
              <a:t>For parents of a student </a:t>
            </a:r>
            <a:r>
              <a:rPr lang="en-US" sz="8000" dirty="0">
                <a:solidFill>
                  <a:srgbClr val="FF0000"/>
                </a:solidFill>
              </a:rPr>
              <a:t>younger than 21 years of age </a:t>
            </a:r>
            <a:r>
              <a:rPr lang="en-US" sz="8000" dirty="0"/>
              <a:t>if the disclosure concerns discipline for violation of the campus drug and alcohol policy;</a:t>
            </a:r>
          </a:p>
          <a:p>
            <a:pPr marL="914400" lvl="8" indent="-449263">
              <a:lnSpc>
                <a:spcPct val="90000"/>
              </a:lnSpc>
              <a:buClr>
                <a:srgbClr val="008000"/>
              </a:buClr>
              <a:buSzPct val="85000"/>
              <a:buBlip>
                <a:blip r:embed="rId2"/>
              </a:buBlip>
            </a:pPr>
            <a:r>
              <a:rPr lang="en-US" sz="8000" dirty="0"/>
              <a:t>For financial aid lenders checking enrollment status for loan purposes;</a:t>
            </a:r>
          </a:p>
          <a:p>
            <a:pPr marL="914400" indent="-449263">
              <a:lnSpc>
                <a:spcPct val="90000"/>
              </a:lnSpc>
              <a:buClr>
                <a:srgbClr val="008000"/>
              </a:buClr>
              <a:buBlip>
                <a:blip r:embed="rId2"/>
              </a:buBlip>
            </a:pPr>
            <a:r>
              <a:rPr lang="en-US" sz="8000" dirty="0"/>
              <a:t>In response to a court order or subpoena, after reasonable effort has been made to notify the student (unless ordered by the court not to contact the student); </a:t>
            </a:r>
          </a:p>
          <a:p>
            <a:pPr marL="914400" indent="-449263">
              <a:lnSpc>
                <a:spcPct val="90000"/>
              </a:lnSpc>
              <a:buClr>
                <a:srgbClr val="008000"/>
              </a:buClr>
              <a:buBlip>
                <a:blip r:embed="rId2"/>
              </a:buBlip>
            </a:pPr>
            <a:r>
              <a:rPr lang="en-US" sz="8000" dirty="0"/>
              <a:t>For authorized representatives of the:</a:t>
            </a:r>
          </a:p>
          <a:p>
            <a:pPr marL="1379538" indent="-465138">
              <a:buClrTx/>
              <a:buFont typeface="Wingdings" pitchFamily="2" charset="2"/>
              <a:buChar char="§"/>
            </a:pPr>
            <a:r>
              <a:rPr lang="en-US" sz="8000" dirty="0"/>
              <a:t>Secretary of the Dept. of Education</a:t>
            </a:r>
          </a:p>
          <a:p>
            <a:pPr marL="1379538" indent="-465138">
              <a:buClrTx/>
              <a:buFont typeface="Wingdings" pitchFamily="2" charset="2"/>
              <a:buChar char="§"/>
            </a:pPr>
            <a:r>
              <a:rPr lang="en-US" sz="8000" dirty="0"/>
              <a:t>Office of the Comptroller General</a:t>
            </a:r>
          </a:p>
          <a:p>
            <a:pPr marL="1379538" indent="-465138">
              <a:buClrTx/>
              <a:buFont typeface="Wingdings" pitchFamily="2" charset="2"/>
              <a:buChar char="§"/>
            </a:pPr>
            <a:r>
              <a:rPr lang="en-US" sz="8000" dirty="0"/>
              <a:t>U.S. Attorney General’s Office</a:t>
            </a:r>
          </a:p>
          <a:p>
            <a:pPr marL="1379538" indent="-465138">
              <a:buClrTx/>
              <a:buFont typeface="Wingdings" pitchFamily="2" charset="2"/>
              <a:buChar char="§"/>
            </a:pPr>
            <a:r>
              <a:rPr lang="en-US" sz="8000" dirty="0"/>
              <a:t>State and local education authorities as part of an audit or program review</a:t>
            </a:r>
          </a:p>
          <a:p>
            <a:pPr marL="1379538" indent="-465138">
              <a:buClrTx/>
              <a:buFont typeface="Wingdings" pitchFamily="2" charset="2"/>
              <a:buChar char="§"/>
            </a:pPr>
            <a:r>
              <a:rPr lang="en-US" sz="8000" dirty="0"/>
              <a:t>Research firms working for the college</a:t>
            </a:r>
          </a:p>
          <a:p>
            <a:pPr marL="1379538" indent="-465138">
              <a:buClrTx/>
              <a:buFont typeface="Wingdings" pitchFamily="2" charset="2"/>
              <a:buChar char="§"/>
            </a:pPr>
            <a:r>
              <a:rPr lang="en-US" sz="8000" dirty="0"/>
              <a:t>Military Recruiters</a:t>
            </a:r>
          </a:p>
          <a:p>
            <a:pPr marL="465137" indent="0">
              <a:lnSpc>
                <a:spcPct val="90000"/>
              </a:lnSpc>
              <a:buClr>
                <a:srgbClr val="008000"/>
              </a:buClr>
              <a:buNone/>
            </a:pPr>
            <a:endParaRPr lang="en-US" sz="8000" dirty="0"/>
          </a:p>
          <a:p>
            <a:pPr marL="914400" indent="-449263">
              <a:lnSpc>
                <a:spcPct val="90000"/>
              </a:lnSpc>
              <a:buClr>
                <a:srgbClr val="008000"/>
              </a:buClr>
              <a:buBlip>
                <a:blip r:embed="rId2"/>
              </a:buBlip>
            </a:pPr>
            <a:endParaRPr lang="en-US" dirty="0"/>
          </a:p>
          <a:p>
            <a:pPr marL="914400" indent="-449263">
              <a:lnSpc>
                <a:spcPct val="90000"/>
              </a:lnSpc>
              <a:buClr>
                <a:srgbClr val="008000"/>
              </a:buClr>
              <a:buBlip>
                <a:blip r:embed="rId2"/>
              </a:buBlip>
            </a:pPr>
            <a:endParaRPr lang="en-US" dirty="0"/>
          </a:p>
          <a:p>
            <a:pPr marL="914400" indent="-449263">
              <a:lnSpc>
                <a:spcPct val="90000"/>
              </a:lnSpc>
              <a:buClr>
                <a:srgbClr val="008000"/>
              </a:buClr>
              <a:buBlip>
                <a:blip r:embed="rId2"/>
              </a:buBlip>
            </a:pPr>
            <a:endParaRPr lang="en-US" dirty="0"/>
          </a:p>
          <a:p>
            <a:pPr>
              <a:lnSpc>
                <a:spcPct val="90000"/>
              </a:lnSpc>
              <a:buClr>
                <a:srgbClr val="008000"/>
              </a:buClr>
              <a:buFont typeface="Wingdings" pitchFamily="2" charset="2"/>
              <a:buNone/>
            </a:pPr>
            <a:endParaRPr lang="en-US" sz="2200"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14</a:t>
            </a:fld>
            <a:endParaRPr lang="en-US" sz="1400">
              <a:solidFill>
                <a:schemeClr val="bg2"/>
              </a:solidFill>
            </a:endParaRPr>
          </a:p>
        </p:txBody>
      </p:sp>
    </p:spTree>
    <p:extLst>
      <p:ext uri="{BB962C8B-B14F-4D97-AF65-F5344CB8AC3E}">
        <p14:creationId xmlns:p14="http://schemas.microsoft.com/office/powerpoint/2010/main" val="3268194685"/>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FERPA Compliance (</a:t>
            </a:r>
            <a:r>
              <a:rPr lang="en-US" sz="5400" i="1" dirty="0" err="1">
                <a:solidFill>
                  <a:srgbClr val="0070C0"/>
                </a:solidFill>
              </a:rPr>
              <a:t>Pt</a:t>
            </a:r>
            <a:r>
              <a:rPr lang="en-US" sz="5400" i="1" dirty="0">
                <a:solidFill>
                  <a:srgbClr val="0070C0"/>
                </a:solidFill>
              </a:rPr>
              <a:t> 4)</a:t>
            </a:r>
          </a:p>
        </p:txBody>
      </p:sp>
      <p:sp>
        <p:nvSpPr>
          <p:cNvPr id="25603" name="Rectangle 2"/>
          <p:cNvSpPr>
            <a:spLocks noGrp="1" noChangeArrowheads="1"/>
          </p:cNvSpPr>
          <p:nvPr>
            <p:ph idx="1"/>
          </p:nvPr>
        </p:nvSpPr>
        <p:spPr>
          <a:xfrm>
            <a:off x="0" y="1600200"/>
            <a:ext cx="9144000" cy="4876800"/>
          </a:xfrm>
        </p:spPr>
        <p:txBody>
          <a:bodyPr>
            <a:normAutofit/>
          </a:bodyPr>
          <a:lstStyle/>
          <a:p>
            <a:pPr marL="914400" indent="-449263">
              <a:lnSpc>
                <a:spcPct val="90000"/>
              </a:lnSpc>
              <a:buNone/>
            </a:pPr>
            <a:r>
              <a:rPr lang="en-US" sz="2800" dirty="0"/>
              <a:t>4.	</a:t>
            </a:r>
            <a:r>
              <a:rPr lang="en-US" sz="2800" b="1" i="1" dirty="0"/>
              <a:t>Maintain a record of requests and disclosures of Educational Records.</a:t>
            </a:r>
          </a:p>
          <a:p>
            <a:pPr marL="914400" indent="0">
              <a:lnSpc>
                <a:spcPct val="90000"/>
              </a:lnSpc>
              <a:buNone/>
            </a:pPr>
            <a:r>
              <a:rPr lang="en-US" dirty="0"/>
              <a:t>The college is required to maintain records of requests and disclosures on personally identifiable information that is non-Directory Information.  The record must include the names and addresses of the requestor and his/her indicated interest in the student’s Educational Records.</a:t>
            </a:r>
          </a:p>
          <a:p>
            <a:pPr>
              <a:lnSpc>
                <a:spcPct val="90000"/>
              </a:lnSpc>
              <a:buClr>
                <a:srgbClr val="008000"/>
              </a:buClr>
              <a:buFont typeface="Wingdings" pitchFamily="2" charset="2"/>
              <a:buNone/>
            </a:pPr>
            <a:endParaRPr lang="en-US" sz="2200"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15</a:t>
            </a:fld>
            <a:endParaRPr lang="en-US" sz="1400">
              <a:solidFill>
                <a:schemeClr val="bg2"/>
              </a:solidFill>
            </a:endParaRPr>
          </a:p>
        </p:txBody>
      </p:sp>
    </p:spTree>
    <p:extLst>
      <p:ext uri="{BB962C8B-B14F-4D97-AF65-F5344CB8AC3E}">
        <p14:creationId xmlns:p14="http://schemas.microsoft.com/office/powerpoint/2010/main" val="3480776468"/>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What about social media?</a:t>
            </a:r>
          </a:p>
        </p:txBody>
      </p:sp>
      <p:sp>
        <p:nvSpPr>
          <p:cNvPr id="25603" name="Rectangle 2"/>
          <p:cNvSpPr>
            <a:spLocks noGrp="1" noChangeArrowheads="1"/>
          </p:cNvSpPr>
          <p:nvPr>
            <p:ph idx="1"/>
          </p:nvPr>
        </p:nvSpPr>
        <p:spPr>
          <a:xfrm>
            <a:off x="228600" y="1600200"/>
            <a:ext cx="8686800" cy="5105400"/>
          </a:xfrm>
        </p:spPr>
        <p:txBody>
          <a:bodyPr>
            <a:normAutofit/>
          </a:bodyPr>
          <a:lstStyle/>
          <a:p>
            <a:pPr marL="465138" indent="-465138">
              <a:buClr>
                <a:srgbClr val="008000"/>
              </a:buClr>
              <a:buBlip>
                <a:blip r:embed="rId2"/>
              </a:buBlip>
            </a:pPr>
            <a:r>
              <a:rPr lang="en-US" sz="2400" dirty="0"/>
              <a:t>When using Twitter, Facebook, or other social media platforms, never reveal information about students that might indicate their grades, course enrollments, class schedules, and so on. Doing so could be noted as a FERPA violation if called out by the student.</a:t>
            </a:r>
          </a:p>
          <a:p>
            <a:pPr marL="465138" indent="-465138">
              <a:buClr>
                <a:srgbClr val="008000"/>
              </a:buClr>
              <a:buBlip>
                <a:blip r:embed="rId2"/>
              </a:buBlip>
            </a:pPr>
            <a:r>
              <a:rPr lang="en-US" sz="2400" dirty="0"/>
              <a:t>When students are assigned to post information to public social media platforms, they should be informed that their material may be viewed by others. Students should not be required to release personal information on a public site.</a:t>
            </a:r>
          </a:p>
          <a:p>
            <a:pPr marL="465138" indent="-465138">
              <a:buClr>
                <a:srgbClr val="008000"/>
              </a:buClr>
              <a:buBlip>
                <a:blip r:embed="rId2"/>
              </a:buBlip>
            </a:pPr>
            <a:r>
              <a:rPr lang="en-US" sz="2400" b="1" i="1" dirty="0"/>
              <a:t>RELATED TIP: Keep your private life private</a:t>
            </a:r>
            <a:r>
              <a:rPr lang="en-US" sz="2400" dirty="0"/>
              <a:t>.  Create a separate social media account for professional purposes.</a:t>
            </a:r>
          </a:p>
          <a:p>
            <a:pPr marL="0" indent="0">
              <a:buClr>
                <a:srgbClr val="008000"/>
              </a:buClr>
              <a:buNone/>
            </a:pPr>
            <a:endParaRPr lang="en-US" dirty="0"/>
          </a:p>
          <a:p>
            <a:pPr marL="465138" indent="-465138">
              <a:buClr>
                <a:srgbClr val="008000"/>
              </a:buClr>
              <a:buBlip>
                <a:blip r:embed="rId2"/>
              </a:buBlip>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16</a:t>
            </a:fld>
            <a:endParaRPr lang="en-US" sz="1400">
              <a:solidFill>
                <a:schemeClr val="bg2"/>
              </a:solidFill>
            </a:endParaRPr>
          </a:p>
        </p:txBody>
      </p:sp>
    </p:spTree>
    <p:extLst>
      <p:ext uri="{BB962C8B-B14F-4D97-AF65-F5344CB8AC3E}">
        <p14:creationId xmlns:p14="http://schemas.microsoft.com/office/powerpoint/2010/main" val="4263620810"/>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True or False?</a:t>
            </a:r>
          </a:p>
        </p:txBody>
      </p:sp>
      <p:sp>
        <p:nvSpPr>
          <p:cNvPr id="25603" name="Rectangle 2"/>
          <p:cNvSpPr>
            <a:spLocks noGrp="1" noChangeArrowheads="1"/>
          </p:cNvSpPr>
          <p:nvPr>
            <p:ph idx="1"/>
          </p:nvPr>
        </p:nvSpPr>
        <p:spPr>
          <a:xfrm>
            <a:off x="228600" y="2057400"/>
            <a:ext cx="8686800" cy="4648200"/>
          </a:xfrm>
        </p:spPr>
        <p:txBody>
          <a:bodyPr>
            <a:normAutofit lnSpcReduction="10000"/>
          </a:bodyPr>
          <a:lstStyle/>
          <a:p>
            <a:pPr marL="465138" indent="-465138">
              <a:buClr>
                <a:srgbClr val="008000"/>
              </a:buClr>
              <a:buBlip>
                <a:blip r:embed="rId2"/>
              </a:buBlip>
            </a:pPr>
            <a:r>
              <a:rPr lang="en-US" sz="2900" b="1" dirty="0"/>
              <a:t>A student creates and posts a blog to fulfill a class assignment. This blog is an education record.</a:t>
            </a:r>
          </a:p>
          <a:p>
            <a:pPr marL="465138" indent="-465138">
              <a:buClr>
                <a:srgbClr val="008000"/>
              </a:buClr>
              <a:buBlip>
                <a:blip r:embed="rId2"/>
              </a:buBlip>
            </a:pPr>
            <a:r>
              <a:rPr lang="en-US" sz="2900" b="1" dirty="0"/>
              <a:t>FALSE</a:t>
            </a:r>
            <a:r>
              <a:rPr lang="en-US" sz="2900" dirty="0"/>
              <a:t>. Because the college does not maintain the blog, it is not considered an education record. However, by having students post blogs, the instructor risks inadvertently asking students to reveal their class schedules and other data that is protected under FERPA. It is thus always important to ensure that your students know what you are asking of them. A simple solution in this case is for the instructor to give students a lesson on how to make their blogs private.</a:t>
            </a:r>
          </a:p>
          <a:p>
            <a:pPr marL="465138" indent="-465138">
              <a:buClr>
                <a:srgbClr val="008000"/>
              </a:buClr>
              <a:buBlip>
                <a:blip r:embed="rId2"/>
              </a:buBlip>
            </a:pPr>
            <a:endParaRPr lang="en-US" dirty="0"/>
          </a:p>
          <a:p>
            <a:pPr marL="465138" indent="-465138">
              <a:buClr>
                <a:srgbClr val="008000"/>
              </a:buClr>
              <a:buBlip>
                <a:blip r:embed="rId2"/>
              </a:buBlip>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17</a:t>
            </a:fld>
            <a:endParaRPr lang="en-US" sz="1400">
              <a:solidFill>
                <a:schemeClr val="bg2"/>
              </a:solidFill>
            </a:endParaRPr>
          </a:p>
        </p:txBody>
      </p:sp>
    </p:spTree>
    <p:extLst>
      <p:ext uri="{BB962C8B-B14F-4D97-AF65-F5344CB8AC3E}">
        <p14:creationId xmlns:p14="http://schemas.microsoft.com/office/powerpoint/2010/main" val="277748491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True or False?</a:t>
            </a:r>
          </a:p>
        </p:txBody>
      </p:sp>
      <p:sp>
        <p:nvSpPr>
          <p:cNvPr id="25603" name="Rectangle 2"/>
          <p:cNvSpPr>
            <a:spLocks noGrp="1" noChangeArrowheads="1"/>
          </p:cNvSpPr>
          <p:nvPr>
            <p:ph idx="1"/>
          </p:nvPr>
        </p:nvSpPr>
        <p:spPr>
          <a:xfrm>
            <a:off x="228600" y="2057400"/>
            <a:ext cx="8686800" cy="4648200"/>
          </a:xfrm>
        </p:spPr>
        <p:txBody>
          <a:bodyPr>
            <a:normAutofit/>
          </a:bodyPr>
          <a:lstStyle/>
          <a:p>
            <a:pPr marL="465138" indent="-465138">
              <a:buClr>
                <a:srgbClr val="008000"/>
              </a:buClr>
              <a:buBlip>
                <a:blip r:embed="rId2"/>
              </a:buBlip>
            </a:pPr>
            <a:r>
              <a:rPr lang="en-US" sz="2900" b="1" dirty="0"/>
              <a:t>The Professor comments on the blog and mentions the student’s grade.  This does not violate FERPA because the blog is not maintained by the college.</a:t>
            </a:r>
          </a:p>
          <a:p>
            <a:pPr marL="465138" indent="-465138">
              <a:buClr>
                <a:srgbClr val="008000"/>
              </a:buClr>
              <a:buBlip>
                <a:blip r:embed="rId2"/>
              </a:buBlip>
            </a:pPr>
            <a:r>
              <a:rPr lang="en-US" sz="2900" b="1" dirty="0"/>
              <a:t>FALSE</a:t>
            </a:r>
            <a:r>
              <a:rPr lang="en-US" sz="2900" dirty="0"/>
              <a:t>. Even though the college does not maintain the blog, and it is not considered an education record, the Professor still cannot publicly disclose a student’s grade.</a:t>
            </a:r>
          </a:p>
          <a:p>
            <a:pPr marL="465138" indent="-465138">
              <a:buClr>
                <a:srgbClr val="008000"/>
              </a:buClr>
              <a:buBlip>
                <a:blip r:embed="rId2"/>
              </a:buBlip>
            </a:pPr>
            <a:endParaRPr lang="en-US" dirty="0"/>
          </a:p>
          <a:p>
            <a:pPr marL="465138" indent="-465138">
              <a:buClr>
                <a:srgbClr val="008000"/>
              </a:buClr>
              <a:buBlip>
                <a:blip r:embed="rId2"/>
              </a:buBlip>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18</a:t>
            </a:fld>
            <a:endParaRPr lang="en-US" sz="1400">
              <a:solidFill>
                <a:schemeClr val="bg2"/>
              </a:solidFill>
            </a:endParaRPr>
          </a:p>
        </p:txBody>
      </p:sp>
    </p:spTree>
    <p:extLst>
      <p:ext uri="{BB962C8B-B14F-4D97-AF65-F5344CB8AC3E}">
        <p14:creationId xmlns:p14="http://schemas.microsoft.com/office/powerpoint/2010/main" val="31941698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True or False</a:t>
            </a:r>
          </a:p>
        </p:txBody>
      </p:sp>
      <p:sp>
        <p:nvSpPr>
          <p:cNvPr id="25603" name="Rectangle 2"/>
          <p:cNvSpPr>
            <a:spLocks noGrp="1" noChangeArrowheads="1"/>
          </p:cNvSpPr>
          <p:nvPr>
            <p:ph idx="1"/>
          </p:nvPr>
        </p:nvSpPr>
        <p:spPr>
          <a:xfrm>
            <a:off x="228600" y="2057400"/>
            <a:ext cx="8686800" cy="4648200"/>
          </a:xfrm>
        </p:spPr>
        <p:txBody>
          <a:bodyPr>
            <a:normAutofit/>
          </a:bodyPr>
          <a:lstStyle/>
          <a:p>
            <a:pPr marL="465138" indent="-465138">
              <a:buClr>
                <a:srgbClr val="008000"/>
              </a:buClr>
              <a:buBlip>
                <a:blip r:embed="rId2"/>
              </a:buBlip>
            </a:pPr>
            <a:r>
              <a:rPr lang="en-US" sz="2900" b="1" dirty="0"/>
              <a:t>A Professor and Student exchange text messages about a student’s grade. This makes the text messages education records.</a:t>
            </a:r>
          </a:p>
          <a:p>
            <a:pPr marL="465138" indent="-465138">
              <a:buClr>
                <a:srgbClr val="008000"/>
              </a:buClr>
              <a:buBlip>
                <a:blip r:embed="rId2"/>
              </a:buBlip>
            </a:pPr>
            <a:r>
              <a:rPr lang="en-US" sz="2900" b="1" dirty="0"/>
              <a:t>FALSE</a:t>
            </a:r>
            <a:r>
              <a:rPr lang="en-US" sz="2900" dirty="0"/>
              <a:t>. The text messages are not maintained by the college and therefore they are not education records.  However, be careful using text messages because you never </a:t>
            </a:r>
            <a:r>
              <a:rPr lang="en-US" sz="2900" i="1" dirty="0"/>
              <a:t>really</a:t>
            </a:r>
            <a:r>
              <a:rPr lang="en-US" sz="2900" dirty="0"/>
              <a:t> know who is sending or receiving them.</a:t>
            </a:r>
            <a:endParaRPr lang="en-US" dirty="0"/>
          </a:p>
          <a:p>
            <a:pPr marL="465138" indent="-465138">
              <a:buClr>
                <a:srgbClr val="008000"/>
              </a:buClr>
              <a:buBlip>
                <a:blip r:embed="rId2"/>
              </a:buBlip>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19</a:t>
            </a:fld>
            <a:endParaRPr lang="en-US" sz="1400">
              <a:solidFill>
                <a:schemeClr val="bg2"/>
              </a:solidFill>
            </a:endParaRPr>
          </a:p>
        </p:txBody>
      </p:sp>
    </p:spTree>
    <p:extLst>
      <p:ext uri="{BB962C8B-B14F-4D97-AF65-F5344CB8AC3E}">
        <p14:creationId xmlns:p14="http://schemas.microsoft.com/office/powerpoint/2010/main" val="114053256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lstStyle/>
          <a:p>
            <a:pPr algn="ctr" eaLnBrk="1" hangingPunct="1"/>
            <a:r>
              <a:rPr lang="en-US" sz="5400" i="1" dirty="0">
                <a:solidFill>
                  <a:srgbClr val="0070C0"/>
                </a:solidFill>
              </a:rPr>
              <a:t>What is FERPA?</a:t>
            </a:r>
          </a:p>
        </p:txBody>
      </p:sp>
      <p:sp>
        <p:nvSpPr>
          <p:cNvPr id="16387" name="Rectangle 3"/>
          <p:cNvSpPr>
            <a:spLocks noGrp="1" noChangeArrowheads="1"/>
          </p:cNvSpPr>
          <p:nvPr>
            <p:ph idx="1"/>
          </p:nvPr>
        </p:nvSpPr>
        <p:spPr>
          <a:xfrm>
            <a:off x="228600" y="1600200"/>
            <a:ext cx="8686800" cy="5029200"/>
          </a:xfrm>
        </p:spPr>
        <p:txBody>
          <a:bodyPr>
            <a:normAutofit/>
          </a:bodyPr>
          <a:lstStyle/>
          <a:p>
            <a:pPr marL="0" indent="0">
              <a:buClr>
                <a:srgbClr val="008000"/>
              </a:buClr>
              <a:buNone/>
            </a:pPr>
            <a:r>
              <a:rPr lang="en-US" sz="2400" dirty="0"/>
              <a:t>The Family Educational Rights and Privacy Act of 1974, also known as FERPA, is a federal law designed to protect the privacy of education records and guarantees eligible students the following four rights:</a:t>
            </a:r>
          </a:p>
          <a:p>
            <a:pPr marL="730250" lvl="1" indent="-265113">
              <a:buClrTx/>
              <a:buFont typeface="+mj-lt"/>
              <a:buAutoNum type="arabicPeriod"/>
            </a:pPr>
            <a:r>
              <a:rPr lang="en-US" sz="2000" dirty="0"/>
              <a:t>The right to inspect and review educational records</a:t>
            </a:r>
          </a:p>
          <a:p>
            <a:pPr marL="730250" lvl="1" indent="-265113">
              <a:buClrTx/>
              <a:buFont typeface="+mj-lt"/>
              <a:buAutoNum type="arabicPeriod"/>
            </a:pPr>
            <a:r>
              <a:rPr lang="en-US" sz="2000" dirty="0"/>
              <a:t>The right to seek to amend education records</a:t>
            </a:r>
          </a:p>
          <a:p>
            <a:pPr marL="730250" lvl="1" indent="-265113">
              <a:buClrTx/>
              <a:buFont typeface="+mj-lt"/>
              <a:buAutoNum type="arabicPeriod"/>
            </a:pPr>
            <a:r>
              <a:rPr lang="en-US" sz="2000" dirty="0"/>
              <a:t>The right to consent to disclosures of personally identifiable information contained in the student’s education records, except to the extent that FERPA authorizes disclosure without consent</a:t>
            </a:r>
          </a:p>
          <a:p>
            <a:pPr marL="730250" lvl="1" indent="-265113">
              <a:buClrTx/>
              <a:buFont typeface="+mj-lt"/>
              <a:buAutoNum type="arabicPeriod"/>
            </a:pPr>
            <a:r>
              <a:rPr lang="en-US" sz="2000" dirty="0"/>
              <a:t>The right to file a complaint with the Department of Education against any institution for an alleged violation of their FERPA rights. The office that administers FERPA and investigates violations is the Family Policy Compliance Office, located in Washington, D.C.</a:t>
            </a:r>
          </a:p>
          <a:p>
            <a:pPr marL="0" lvl="1" indent="0">
              <a:spcBef>
                <a:spcPts val="1000"/>
              </a:spcBef>
              <a:buClr>
                <a:srgbClr val="008000"/>
              </a:buClr>
              <a:buNone/>
            </a:pPr>
            <a:r>
              <a:rPr lang="en-US" sz="2400" dirty="0"/>
              <a:t>FERPA applies to the District because the colleges receive federal funds.</a:t>
            </a:r>
          </a:p>
          <a:p>
            <a:pPr marL="381000" indent="-381000" eaLnBrk="1" hangingPunct="1">
              <a:buClr>
                <a:srgbClr val="008000"/>
              </a:buClr>
              <a:buFont typeface="Wingdings" pitchFamily="2" charset="2"/>
              <a:buBlip>
                <a:blip r:embed="rId3"/>
              </a:buBlip>
            </a:pPr>
            <a:endParaRPr lang="en-US" sz="2800" dirty="0"/>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2</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428408829"/>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True or False</a:t>
            </a:r>
          </a:p>
        </p:txBody>
      </p:sp>
      <p:sp>
        <p:nvSpPr>
          <p:cNvPr id="25603" name="Rectangle 2"/>
          <p:cNvSpPr>
            <a:spLocks noGrp="1" noChangeArrowheads="1"/>
          </p:cNvSpPr>
          <p:nvPr>
            <p:ph idx="1"/>
          </p:nvPr>
        </p:nvSpPr>
        <p:spPr>
          <a:xfrm>
            <a:off x="228600" y="2057400"/>
            <a:ext cx="8686800" cy="4648200"/>
          </a:xfrm>
        </p:spPr>
        <p:txBody>
          <a:bodyPr>
            <a:normAutofit/>
          </a:bodyPr>
          <a:lstStyle/>
          <a:p>
            <a:pPr marL="465138" indent="-465138">
              <a:buClr>
                <a:srgbClr val="008000"/>
              </a:buClr>
              <a:buBlip>
                <a:blip r:embed="rId2"/>
              </a:buBlip>
            </a:pPr>
            <a:r>
              <a:rPr lang="en-US" sz="2900" b="1" dirty="0"/>
              <a:t>A Professor directs her students to check in on Facebook when they are in class letting people know where they are.  This is a violation of FERPA.  </a:t>
            </a:r>
          </a:p>
          <a:p>
            <a:pPr marL="465138" indent="-465138">
              <a:buClr>
                <a:srgbClr val="008000"/>
              </a:buClr>
              <a:buBlip>
                <a:blip r:embed="rId2"/>
              </a:buBlip>
            </a:pPr>
            <a:r>
              <a:rPr lang="en-US" sz="2900" b="1" dirty="0"/>
              <a:t>TRUE, mostly</a:t>
            </a:r>
            <a:r>
              <a:rPr lang="en-US" sz="2900" dirty="0"/>
              <a:t>. Just as the school cannot reveal what classes a student has, or where the student is on campus, requiring a student to divulge the location via Facebook, Tweet, etc. is equally problematic.</a:t>
            </a:r>
            <a:endParaRPr lang="en-US" dirty="0"/>
          </a:p>
          <a:p>
            <a:pPr marL="465138" indent="-465138">
              <a:buClr>
                <a:srgbClr val="008000"/>
              </a:buClr>
              <a:buBlip>
                <a:blip r:embed="rId2"/>
              </a:buBlip>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20</a:t>
            </a:fld>
            <a:endParaRPr lang="en-US" sz="1400">
              <a:solidFill>
                <a:schemeClr val="bg2"/>
              </a:solidFill>
            </a:endParaRPr>
          </a:p>
        </p:txBody>
      </p:sp>
    </p:spTree>
    <p:extLst>
      <p:ext uri="{BB962C8B-B14F-4D97-AF65-F5344CB8AC3E}">
        <p14:creationId xmlns:p14="http://schemas.microsoft.com/office/powerpoint/2010/main" val="8994529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FERPA and Parents</a:t>
            </a:r>
          </a:p>
        </p:txBody>
      </p:sp>
      <p:sp>
        <p:nvSpPr>
          <p:cNvPr id="25603" name="Rectangle 2"/>
          <p:cNvSpPr>
            <a:spLocks noGrp="1" noChangeArrowheads="1"/>
          </p:cNvSpPr>
          <p:nvPr>
            <p:ph idx="1"/>
          </p:nvPr>
        </p:nvSpPr>
        <p:spPr>
          <a:xfrm>
            <a:off x="0" y="1600200"/>
            <a:ext cx="9144000" cy="4876800"/>
          </a:xfrm>
        </p:spPr>
        <p:txBody>
          <a:bodyPr>
            <a:normAutofit/>
          </a:bodyPr>
          <a:lstStyle/>
          <a:p>
            <a:pPr marL="465138" indent="0">
              <a:lnSpc>
                <a:spcPct val="90000"/>
              </a:lnSpc>
              <a:buNone/>
            </a:pPr>
            <a:r>
              <a:rPr lang="en-US" dirty="0"/>
              <a:t>When a student reaches the age of 18 or begins attending a postsecondary institution regardless of age, FERPA rights transfer from the parent to the student.  Therefore, parents may obtain their child’s Education Records only under the following circumstances:</a:t>
            </a:r>
          </a:p>
          <a:p>
            <a:pPr marL="465138" indent="0">
              <a:lnSpc>
                <a:spcPct val="90000"/>
              </a:lnSpc>
              <a:buNone/>
            </a:pPr>
            <a:endParaRPr lang="en-US" dirty="0"/>
          </a:p>
          <a:p>
            <a:pPr marL="914400" lvl="8" indent="-449263">
              <a:lnSpc>
                <a:spcPct val="70000"/>
              </a:lnSpc>
              <a:buClr>
                <a:srgbClr val="008000"/>
              </a:buClr>
              <a:buSzPct val="85000"/>
              <a:buBlip>
                <a:blip r:embed="rId2"/>
              </a:buBlip>
            </a:pPr>
            <a:r>
              <a:rPr lang="en-US" sz="2400" dirty="0"/>
              <a:t>The parent provides documentation certifying that the student is a legal dependent;</a:t>
            </a:r>
          </a:p>
          <a:p>
            <a:pPr marL="465137" lvl="8" indent="0">
              <a:lnSpc>
                <a:spcPct val="70000"/>
              </a:lnSpc>
              <a:buClr>
                <a:srgbClr val="008000"/>
              </a:buClr>
              <a:buSzPct val="85000"/>
              <a:buNone/>
            </a:pPr>
            <a:r>
              <a:rPr lang="en-US" sz="2400" b="1" i="1" dirty="0"/>
              <a:t>			</a:t>
            </a:r>
          </a:p>
          <a:p>
            <a:pPr marL="465137" lvl="8" indent="0">
              <a:lnSpc>
                <a:spcPct val="70000"/>
              </a:lnSpc>
              <a:buClr>
                <a:srgbClr val="008000"/>
              </a:buClr>
              <a:buSzPct val="85000"/>
              <a:buNone/>
            </a:pPr>
            <a:r>
              <a:rPr lang="en-US" sz="2400" b="1" i="1" dirty="0"/>
              <a:t>		OR</a:t>
            </a:r>
          </a:p>
          <a:p>
            <a:pPr marL="914400" lvl="8" indent="-449263">
              <a:lnSpc>
                <a:spcPct val="70000"/>
              </a:lnSpc>
              <a:buClr>
                <a:srgbClr val="008000"/>
              </a:buClr>
              <a:buSzPct val="85000"/>
              <a:buBlip>
                <a:blip r:embed="rId2"/>
              </a:buBlip>
            </a:pPr>
            <a:endParaRPr lang="en-US" sz="2400" dirty="0"/>
          </a:p>
          <a:p>
            <a:pPr marL="914400" lvl="8" indent="-449263">
              <a:lnSpc>
                <a:spcPct val="70000"/>
              </a:lnSpc>
              <a:buClr>
                <a:srgbClr val="008000"/>
              </a:buClr>
              <a:buSzPct val="85000"/>
              <a:buBlip>
                <a:blip r:embed="rId2"/>
              </a:buBlip>
            </a:pPr>
            <a:r>
              <a:rPr lang="en-US" sz="2400" dirty="0"/>
              <a:t>The student signs a consent form.</a:t>
            </a:r>
          </a:p>
          <a:p>
            <a:pPr marL="465138" indent="0">
              <a:lnSpc>
                <a:spcPct val="90000"/>
              </a:lnSpc>
              <a:buNone/>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21</a:t>
            </a:fld>
            <a:endParaRPr lang="en-US" sz="1400" dirty="0">
              <a:solidFill>
                <a:schemeClr val="bg2"/>
              </a:solidFill>
            </a:endParaRPr>
          </a:p>
        </p:txBody>
      </p:sp>
    </p:spTree>
    <p:extLst>
      <p:ext uri="{BB962C8B-B14F-4D97-AF65-F5344CB8AC3E}">
        <p14:creationId xmlns:p14="http://schemas.microsoft.com/office/powerpoint/2010/main" val="1909653833"/>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True or False?</a:t>
            </a:r>
          </a:p>
        </p:txBody>
      </p:sp>
      <p:sp>
        <p:nvSpPr>
          <p:cNvPr id="3" name="Content Placeholder 2"/>
          <p:cNvSpPr>
            <a:spLocks noGrp="1"/>
          </p:cNvSpPr>
          <p:nvPr>
            <p:ph idx="1"/>
          </p:nvPr>
        </p:nvSpPr>
        <p:spPr>
          <a:xfrm>
            <a:off x="228600" y="2057400"/>
            <a:ext cx="8686799" cy="4572000"/>
          </a:xfrm>
        </p:spPr>
        <p:txBody>
          <a:bodyPr>
            <a:normAutofit/>
          </a:bodyPr>
          <a:lstStyle/>
          <a:p>
            <a:pPr marL="914400" lvl="8" indent="-449263">
              <a:lnSpc>
                <a:spcPct val="70000"/>
              </a:lnSpc>
              <a:buClr>
                <a:srgbClr val="008000"/>
              </a:buClr>
              <a:buSzPct val="85000"/>
              <a:buBlip>
                <a:blip r:embed="rId2"/>
              </a:buBlip>
            </a:pPr>
            <a:r>
              <a:rPr lang="en-US" sz="2400" b="1" dirty="0"/>
              <a:t>If a student’s parent calls asking how a student is doing in a class, you can give out that information.</a:t>
            </a:r>
          </a:p>
          <a:p>
            <a:pPr marL="465137" lvl="8" indent="0">
              <a:lnSpc>
                <a:spcPct val="70000"/>
              </a:lnSpc>
              <a:buClr>
                <a:srgbClr val="008000"/>
              </a:buClr>
              <a:buSzPct val="85000"/>
              <a:buNone/>
            </a:pPr>
            <a:endParaRPr lang="en-US" sz="2400" b="1" dirty="0"/>
          </a:p>
          <a:p>
            <a:pPr marL="914400" lvl="8" indent="-449263">
              <a:lnSpc>
                <a:spcPct val="70000"/>
              </a:lnSpc>
              <a:buClr>
                <a:srgbClr val="008000"/>
              </a:buClr>
              <a:buSzPct val="85000"/>
              <a:buBlip>
                <a:blip r:embed="rId2"/>
              </a:buBlip>
            </a:pPr>
            <a:r>
              <a:rPr lang="en-US" sz="2400" b="1" dirty="0"/>
              <a:t>FALSE. </a:t>
            </a:r>
            <a:r>
              <a:rPr lang="en-US" sz="2400" dirty="0"/>
              <a:t>Even though the person inquiring may be the student’s parent, FERPA recognizes students in higher education as adults, regardless of age. Therefore, you cannot give out that grade, or any other non-directory information unless the student has granted access to his parents or unless the parents has demonstrated that the student is a dependent. Because you do not know the identity of the caller or whether the student has a restriction, you should not release information to any third party.</a:t>
            </a:r>
          </a:p>
        </p:txBody>
      </p:sp>
    </p:spTree>
    <p:extLst>
      <p:ext uri="{BB962C8B-B14F-4D97-AF65-F5344CB8AC3E}">
        <p14:creationId xmlns:p14="http://schemas.microsoft.com/office/powerpoint/2010/main" val="28896138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True or False?</a:t>
            </a:r>
          </a:p>
        </p:txBody>
      </p:sp>
      <p:sp>
        <p:nvSpPr>
          <p:cNvPr id="3" name="Content Placeholder 2"/>
          <p:cNvSpPr>
            <a:spLocks noGrp="1"/>
          </p:cNvSpPr>
          <p:nvPr>
            <p:ph idx="1"/>
          </p:nvPr>
        </p:nvSpPr>
        <p:spPr>
          <a:xfrm>
            <a:off x="228600" y="2057400"/>
            <a:ext cx="8686799" cy="4038600"/>
          </a:xfrm>
        </p:spPr>
        <p:txBody>
          <a:bodyPr/>
          <a:lstStyle/>
          <a:p>
            <a:pPr marL="914400" lvl="8" indent="-449263">
              <a:lnSpc>
                <a:spcPct val="70000"/>
              </a:lnSpc>
              <a:buClr>
                <a:srgbClr val="008000"/>
              </a:buClr>
              <a:buSzPct val="85000"/>
              <a:buBlip>
                <a:blip r:embed="rId2"/>
              </a:buBlip>
            </a:pPr>
            <a:r>
              <a:rPr lang="en-US" sz="2400" b="1" dirty="0"/>
              <a:t>You get a frantic phone call from an individual who says that he is a student’s father and must get in touch with her immediately because of a family emergency.  You can tell him when and where her next class is today.</a:t>
            </a:r>
          </a:p>
          <a:p>
            <a:endParaRPr lang="en-US" dirty="0"/>
          </a:p>
          <a:p>
            <a:pPr marL="914400" lvl="8" indent="-449263">
              <a:lnSpc>
                <a:spcPct val="70000"/>
              </a:lnSpc>
              <a:buClr>
                <a:srgbClr val="008000"/>
              </a:buClr>
              <a:buSzPct val="85000"/>
              <a:buBlip>
                <a:blip r:embed="rId2"/>
              </a:buBlip>
            </a:pPr>
            <a:r>
              <a:rPr lang="en-US" sz="2400" b="1" dirty="0"/>
              <a:t>FALSE. </a:t>
            </a:r>
            <a:r>
              <a:rPr lang="en-US" sz="2400" dirty="0"/>
              <a:t>For the safety of the student you (faculty member) should not tell another person, especially one whom you cannot identify, where a student is at any time. Inform the caller they should contact Admissions and Records.</a:t>
            </a:r>
          </a:p>
        </p:txBody>
      </p:sp>
    </p:spTree>
    <p:extLst>
      <p:ext uri="{BB962C8B-B14F-4D97-AF65-F5344CB8AC3E}">
        <p14:creationId xmlns:p14="http://schemas.microsoft.com/office/powerpoint/2010/main" val="14878432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Practical Tips: Do’s</a:t>
            </a:r>
          </a:p>
        </p:txBody>
      </p:sp>
      <p:sp>
        <p:nvSpPr>
          <p:cNvPr id="25603" name="Rectangle 2"/>
          <p:cNvSpPr>
            <a:spLocks noGrp="1" noChangeArrowheads="1"/>
          </p:cNvSpPr>
          <p:nvPr>
            <p:ph idx="1"/>
          </p:nvPr>
        </p:nvSpPr>
        <p:spPr>
          <a:xfrm>
            <a:off x="228600" y="1600200"/>
            <a:ext cx="8686800" cy="5105400"/>
          </a:xfrm>
        </p:spPr>
        <p:txBody>
          <a:bodyPr>
            <a:normAutofit fontScale="92500" lnSpcReduction="20000"/>
          </a:bodyPr>
          <a:lstStyle/>
          <a:p>
            <a:pPr>
              <a:lnSpc>
                <a:spcPct val="90000"/>
              </a:lnSpc>
              <a:buClr>
                <a:srgbClr val="008000"/>
              </a:buClr>
              <a:buNone/>
            </a:pPr>
            <a:r>
              <a:rPr lang="en-US" sz="2900" b="1" i="1" dirty="0"/>
              <a:t>DO</a:t>
            </a:r>
            <a:r>
              <a:rPr lang="en-US" sz="2900" dirty="0"/>
              <a:t>:</a:t>
            </a:r>
          </a:p>
          <a:p>
            <a:pPr marL="465138" indent="-465138">
              <a:lnSpc>
                <a:spcPct val="90000"/>
              </a:lnSpc>
              <a:buClr>
                <a:srgbClr val="008000"/>
              </a:buClr>
              <a:buBlip>
                <a:blip r:embed="rId2"/>
              </a:buBlip>
            </a:pPr>
            <a:r>
              <a:rPr lang="en-US" sz="2900" dirty="0"/>
              <a:t>Use randomly assigned numbers or codes to display scores or grades.</a:t>
            </a:r>
          </a:p>
          <a:p>
            <a:pPr marL="465138" indent="-465138">
              <a:lnSpc>
                <a:spcPct val="90000"/>
              </a:lnSpc>
              <a:buClr>
                <a:srgbClr val="008000"/>
              </a:buClr>
              <a:buBlip>
                <a:blip r:embed="rId2"/>
              </a:buBlip>
            </a:pPr>
            <a:r>
              <a:rPr lang="en-US" sz="2900" dirty="0"/>
              <a:t>Keep any personal notes relating to individual students separate from Education Records.</a:t>
            </a:r>
          </a:p>
          <a:p>
            <a:pPr marL="465138" indent="-465138">
              <a:lnSpc>
                <a:spcPct val="90000"/>
              </a:lnSpc>
              <a:buClr>
                <a:srgbClr val="008000"/>
              </a:buClr>
              <a:buBlip>
                <a:blip r:embed="rId2"/>
              </a:buBlip>
            </a:pPr>
            <a:r>
              <a:rPr lang="en-US" sz="2900" dirty="0"/>
              <a:t>Keep only those individual student records necessary for fulfillment of your responsibilities.</a:t>
            </a:r>
          </a:p>
          <a:p>
            <a:pPr marL="465138" indent="-465138">
              <a:lnSpc>
                <a:spcPct val="90000"/>
              </a:lnSpc>
              <a:buClr>
                <a:srgbClr val="008000"/>
              </a:buClr>
              <a:buBlip>
                <a:blip r:embed="rId2"/>
              </a:buBlip>
            </a:pPr>
            <a:r>
              <a:rPr lang="en-US" sz="2800" dirty="0"/>
              <a:t>Prior to releasing Directory Information on a student, ensure that they do not have a FERPA hold on their information.</a:t>
            </a:r>
          </a:p>
          <a:p>
            <a:pPr marL="465138" indent="-465138">
              <a:lnSpc>
                <a:spcPct val="90000"/>
              </a:lnSpc>
              <a:buClr>
                <a:srgbClr val="008000"/>
              </a:buClr>
              <a:buBlip>
                <a:blip r:embed="rId2"/>
              </a:buBlip>
            </a:pPr>
            <a:r>
              <a:rPr lang="en-US" sz="2800" dirty="0"/>
              <a:t>Ensure that student information is shredded when no longer needed.</a:t>
            </a:r>
          </a:p>
          <a:p>
            <a:pPr marL="465138" indent="-465138">
              <a:lnSpc>
                <a:spcPct val="90000"/>
              </a:lnSpc>
              <a:buClr>
                <a:srgbClr val="008000"/>
              </a:buClr>
              <a:buBlip>
                <a:blip r:embed="rId2"/>
              </a:buBlip>
            </a:pPr>
            <a:r>
              <a:rPr lang="en-US" sz="2800" dirty="0"/>
              <a:t>Turn off your computer and cover or put away papers that contain confidential information if you are going to step away from your desk.</a:t>
            </a:r>
            <a:endParaRPr lang="en-US" dirty="0"/>
          </a:p>
          <a:p>
            <a:pPr marL="465138" indent="0">
              <a:lnSpc>
                <a:spcPct val="90000"/>
              </a:lnSpc>
              <a:buNone/>
            </a:pPr>
            <a:endParaRPr lang="en-US" dirty="0"/>
          </a:p>
          <a:p>
            <a:pPr marL="465138" indent="0">
              <a:lnSpc>
                <a:spcPct val="90000"/>
              </a:lnSpc>
              <a:buClr>
                <a:srgbClr val="008000"/>
              </a:buClr>
              <a:buFont typeface="Wingdings" pitchFamily="2" charset="2"/>
              <a:buNone/>
            </a:pPr>
            <a:endParaRPr lang="en-US" dirty="0"/>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24</a:t>
            </a:fld>
            <a:endParaRPr lang="en-US" sz="1400">
              <a:solidFill>
                <a:schemeClr val="bg2"/>
              </a:solidFill>
            </a:endParaRPr>
          </a:p>
        </p:txBody>
      </p:sp>
    </p:spTree>
    <p:extLst>
      <p:ext uri="{BB962C8B-B14F-4D97-AF65-F5344CB8AC3E}">
        <p14:creationId xmlns:p14="http://schemas.microsoft.com/office/powerpoint/2010/main" val="1259233481"/>
      </p:ext>
    </p:extLst>
  </p:cSld>
  <p:clrMapOvr>
    <a:masterClrMapping/>
  </p:clrMapOvr>
  <p:transition spd="med">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i="1" dirty="0">
                <a:solidFill>
                  <a:srgbClr val="0070C0"/>
                </a:solidFill>
              </a:rPr>
              <a:t>Practical Tips: Do Not’s</a:t>
            </a:r>
          </a:p>
        </p:txBody>
      </p:sp>
      <p:sp>
        <p:nvSpPr>
          <p:cNvPr id="25603" name="Rectangle 2"/>
          <p:cNvSpPr>
            <a:spLocks noGrp="1" noChangeArrowheads="1"/>
          </p:cNvSpPr>
          <p:nvPr>
            <p:ph idx="1"/>
          </p:nvPr>
        </p:nvSpPr>
        <p:spPr>
          <a:xfrm>
            <a:off x="228600" y="1600200"/>
            <a:ext cx="8686800" cy="5029200"/>
          </a:xfrm>
        </p:spPr>
        <p:txBody>
          <a:bodyPr>
            <a:normAutofit fontScale="70000" lnSpcReduction="20000"/>
          </a:bodyPr>
          <a:lstStyle/>
          <a:p>
            <a:pPr>
              <a:lnSpc>
                <a:spcPct val="90000"/>
              </a:lnSpc>
              <a:buClr>
                <a:srgbClr val="008000"/>
              </a:buClr>
              <a:buNone/>
            </a:pPr>
            <a:r>
              <a:rPr lang="en-US" sz="3600" b="1" i="1" dirty="0"/>
              <a:t>DO</a:t>
            </a:r>
            <a:r>
              <a:rPr lang="en-US" sz="3600" i="1" dirty="0"/>
              <a:t> </a:t>
            </a:r>
            <a:r>
              <a:rPr lang="en-US" sz="3600" b="1" i="1" u="sng" dirty="0"/>
              <a:t>NOT</a:t>
            </a:r>
            <a:r>
              <a:rPr lang="en-US" sz="3600" i="1" dirty="0"/>
              <a:t>:</a:t>
            </a:r>
          </a:p>
          <a:p>
            <a:pPr marL="465138" indent="-465138">
              <a:lnSpc>
                <a:spcPct val="90000"/>
              </a:lnSpc>
              <a:buClr>
                <a:srgbClr val="008000"/>
              </a:buClr>
              <a:buBlip>
                <a:blip r:embed="rId2"/>
              </a:buBlip>
            </a:pPr>
            <a:r>
              <a:rPr lang="en-US" sz="3100" dirty="0"/>
              <a:t>Display student scores, grades, Social Security Numbers, or ID numbers publicly. </a:t>
            </a:r>
          </a:p>
          <a:p>
            <a:pPr marL="465138" indent="-465138">
              <a:lnSpc>
                <a:spcPct val="90000"/>
              </a:lnSpc>
              <a:buClr>
                <a:srgbClr val="008000"/>
              </a:buClr>
              <a:buBlip>
                <a:blip r:embed="rId2"/>
              </a:buBlip>
            </a:pPr>
            <a:r>
              <a:rPr lang="en-US" sz="3100" dirty="0"/>
              <a:t>Circulate a class list with the student name linked to their SSN or ID number.</a:t>
            </a:r>
          </a:p>
          <a:p>
            <a:pPr marL="465138" indent="-465138">
              <a:lnSpc>
                <a:spcPct val="90000"/>
              </a:lnSpc>
              <a:buClr>
                <a:srgbClr val="008000"/>
              </a:buClr>
              <a:buBlip>
                <a:blip r:embed="rId2"/>
              </a:buBlip>
            </a:pPr>
            <a:r>
              <a:rPr lang="en-US" sz="3100" dirty="0"/>
              <a:t>Put papers, projects, graded exams, or reports in publicly accessible places.</a:t>
            </a:r>
          </a:p>
          <a:p>
            <a:pPr marL="465138" indent="-465138">
              <a:buClr>
                <a:srgbClr val="008000"/>
              </a:buClr>
              <a:buFont typeface="Wingdings" pitchFamily="2" charset="2"/>
              <a:buBlip>
                <a:blip r:embed="rId2"/>
              </a:buBlip>
            </a:pPr>
            <a:r>
              <a:rPr lang="en-US" sz="3100" dirty="0"/>
              <a:t>Share student information, including grades or GPA’s, with other faculty or staff unless their responsibilities warrant a “need-to-know.”</a:t>
            </a:r>
          </a:p>
          <a:p>
            <a:pPr marL="465138" indent="-465138">
              <a:buClr>
                <a:srgbClr val="008000"/>
              </a:buClr>
              <a:buFont typeface="Wingdings" pitchFamily="2" charset="2"/>
              <a:buBlip>
                <a:blip r:embed="rId2"/>
              </a:buBlip>
            </a:pPr>
            <a:r>
              <a:rPr lang="en-US" sz="3100" dirty="0"/>
              <a:t>Discuss a student’s progress with anyone (including parents) without the written consent of the student.</a:t>
            </a:r>
          </a:p>
          <a:p>
            <a:pPr marL="465138" indent="-465138">
              <a:buClr>
                <a:srgbClr val="008000"/>
              </a:buClr>
              <a:buBlip>
                <a:blip r:embed="rId2"/>
              </a:buBlip>
            </a:pPr>
            <a:r>
              <a:rPr lang="en-US" sz="3100" dirty="0"/>
              <a:t>Discuss confidential student information in a manner in which others who do not have a legitimate interest in knowing such information can hear.</a:t>
            </a:r>
          </a:p>
          <a:p>
            <a:pPr marL="465138" indent="-465138">
              <a:buClr>
                <a:srgbClr val="008000"/>
              </a:buClr>
              <a:buBlip>
                <a:blip r:embed="rId2"/>
              </a:buBlip>
            </a:pPr>
            <a:r>
              <a:rPr lang="en-US" sz="3100" dirty="0"/>
              <a:t>Provide anyone with lists of students enrolled in your classes for any commercial purpose. </a:t>
            </a:r>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25</a:t>
            </a:fld>
            <a:endParaRPr lang="en-US" sz="1400">
              <a:solidFill>
                <a:schemeClr val="bg2"/>
              </a:solidFill>
            </a:endParaRPr>
          </a:p>
        </p:txBody>
      </p:sp>
    </p:spTree>
    <p:extLst>
      <p:ext uri="{BB962C8B-B14F-4D97-AF65-F5344CB8AC3E}">
        <p14:creationId xmlns:p14="http://schemas.microsoft.com/office/powerpoint/2010/main" val="1867354267"/>
      </p:ext>
    </p:extLst>
  </p:cSld>
  <p:clrMapOvr>
    <a:masterClrMapping/>
  </p:clrMapOvr>
  <p:transition spd="med">
    <p:pul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i="1" dirty="0">
                <a:solidFill>
                  <a:srgbClr val="0070C0"/>
                </a:solidFill>
              </a:rPr>
              <a:t>True or False?</a:t>
            </a:r>
          </a:p>
        </p:txBody>
      </p:sp>
      <p:sp>
        <p:nvSpPr>
          <p:cNvPr id="3" name="Content Placeholder 2"/>
          <p:cNvSpPr>
            <a:spLocks noGrp="1"/>
          </p:cNvSpPr>
          <p:nvPr>
            <p:ph idx="1"/>
          </p:nvPr>
        </p:nvSpPr>
        <p:spPr>
          <a:xfrm>
            <a:off x="228600" y="2057400"/>
            <a:ext cx="8686799" cy="4648200"/>
          </a:xfrm>
        </p:spPr>
        <p:txBody>
          <a:bodyPr>
            <a:normAutofit/>
          </a:bodyPr>
          <a:lstStyle/>
          <a:p>
            <a:pPr marL="465138" indent="-465138">
              <a:lnSpc>
                <a:spcPct val="70000"/>
              </a:lnSpc>
              <a:buClr>
                <a:srgbClr val="008000"/>
              </a:buClr>
              <a:buBlip>
                <a:blip r:embed="rId2"/>
              </a:buBlip>
            </a:pPr>
            <a:r>
              <a:rPr lang="en-US" sz="2200" b="1" dirty="0"/>
              <a:t>You receive a call from a recruiting firm asking for names and addresses of students with a GPA of 3.0 or better. They say they have good job information for these students.  </a:t>
            </a:r>
            <a:r>
              <a:rPr lang="en-US" b="1" dirty="0"/>
              <a:t>You can help these students get jobs by giving out this information.</a:t>
            </a:r>
          </a:p>
          <a:p>
            <a:pPr marL="34290" indent="0">
              <a:buNone/>
            </a:pPr>
            <a:endParaRPr lang="en-US" dirty="0"/>
          </a:p>
          <a:p>
            <a:pPr marL="465138" indent="-465138">
              <a:lnSpc>
                <a:spcPct val="70000"/>
              </a:lnSpc>
              <a:buClr>
                <a:srgbClr val="008000"/>
              </a:buClr>
              <a:buBlip>
                <a:blip r:embed="rId2"/>
              </a:buBlip>
            </a:pPr>
            <a:r>
              <a:rPr lang="en-US" b="1" dirty="0"/>
              <a:t>FALSE.</a:t>
            </a:r>
            <a:r>
              <a:rPr lang="en-US" dirty="0"/>
              <a:t> </a:t>
            </a:r>
            <a:r>
              <a:rPr lang="en-US" sz="2200" dirty="0"/>
              <a:t>While we all want to help students to get good jobs, the request should be sent to the appropriate office.  Do not give out student information that pertains to grade point average to anyone without prior written consent of that student. All outside requests for information must be referred to Admissions and Records. Information about the recruiting firm, however, could be provided to students.</a:t>
            </a:r>
          </a:p>
        </p:txBody>
      </p:sp>
    </p:spTree>
    <p:extLst>
      <p:ext uri="{BB962C8B-B14F-4D97-AF65-F5344CB8AC3E}">
        <p14:creationId xmlns:p14="http://schemas.microsoft.com/office/powerpoint/2010/main" val="40972041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1"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i="1" dirty="0">
                <a:solidFill>
                  <a:srgbClr val="0070C0"/>
                </a:solidFill>
              </a:rPr>
              <a:t>True or False</a:t>
            </a:r>
          </a:p>
        </p:txBody>
      </p:sp>
      <p:sp>
        <p:nvSpPr>
          <p:cNvPr id="3" name="Content Placeholder 2"/>
          <p:cNvSpPr>
            <a:spLocks noGrp="1"/>
          </p:cNvSpPr>
          <p:nvPr>
            <p:ph idx="1"/>
          </p:nvPr>
        </p:nvSpPr>
        <p:spPr/>
        <p:txBody>
          <a:bodyPr>
            <a:normAutofit/>
          </a:bodyPr>
          <a:lstStyle/>
          <a:p>
            <a:pPr marL="465138" indent="-465138">
              <a:lnSpc>
                <a:spcPct val="70000"/>
              </a:lnSpc>
              <a:buClr>
                <a:srgbClr val="008000"/>
              </a:buClr>
              <a:buBlip>
                <a:blip r:embed="rId2"/>
              </a:buBlip>
            </a:pPr>
            <a:r>
              <a:rPr lang="en-US" sz="2200" b="1" dirty="0"/>
              <a:t>You receive a non-emergency phone call from the local police department indicating that they are trying to determine whether a particular student was in attendance on a specific day.  Since they are in the middle of a investigation, you are allowed to give them this information.</a:t>
            </a:r>
          </a:p>
          <a:p>
            <a:pPr marL="465138" indent="-465138">
              <a:lnSpc>
                <a:spcPct val="70000"/>
              </a:lnSpc>
              <a:buClr>
                <a:srgbClr val="008000"/>
              </a:buClr>
              <a:buBlip>
                <a:blip r:embed="rId2"/>
              </a:buBlip>
            </a:pPr>
            <a:r>
              <a:rPr lang="en-US" sz="2200" b="1" dirty="0"/>
              <a:t>FALSE. </a:t>
            </a:r>
            <a:r>
              <a:rPr lang="en-US" sz="2200" dirty="0"/>
              <a:t>Information about whether or not a student was enrolled in a particular semester is directory information and can be obtained through the Registrar’s Office. If the police require more information, a subpoena may be required. Additionally, FERPA requires notification be sent to the student, unless it is specifically stated on the subpoena that the student must not be notified.</a:t>
            </a:r>
          </a:p>
        </p:txBody>
      </p:sp>
    </p:spTree>
    <p:extLst>
      <p:ext uri="{BB962C8B-B14F-4D97-AF65-F5344CB8AC3E}">
        <p14:creationId xmlns:p14="http://schemas.microsoft.com/office/powerpoint/2010/main" val="1951305640"/>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i="1" dirty="0">
                <a:solidFill>
                  <a:srgbClr val="0070C0"/>
                </a:solidFill>
              </a:rPr>
              <a:t>True or False</a:t>
            </a:r>
          </a:p>
        </p:txBody>
      </p:sp>
      <p:sp>
        <p:nvSpPr>
          <p:cNvPr id="3" name="Content Placeholder 2"/>
          <p:cNvSpPr>
            <a:spLocks noGrp="1"/>
          </p:cNvSpPr>
          <p:nvPr>
            <p:ph idx="1"/>
          </p:nvPr>
        </p:nvSpPr>
        <p:spPr/>
        <p:txBody>
          <a:bodyPr>
            <a:normAutofit/>
          </a:bodyPr>
          <a:lstStyle/>
          <a:p>
            <a:pPr marL="465138" indent="-465138">
              <a:lnSpc>
                <a:spcPct val="70000"/>
              </a:lnSpc>
              <a:buClr>
                <a:srgbClr val="008000"/>
              </a:buClr>
              <a:buBlip>
                <a:blip r:embed="rId2"/>
              </a:buBlip>
            </a:pPr>
            <a:r>
              <a:rPr lang="en-US" sz="2200" b="1" dirty="0"/>
              <a:t>A student asks you for grade information because there is a hold on his or her record. You are allowed to give the grade to the student.</a:t>
            </a:r>
          </a:p>
          <a:p>
            <a:endParaRPr lang="en-US" b="1" dirty="0"/>
          </a:p>
          <a:p>
            <a:pPr marL="465138" indent="-465138">
              <a:lnSpc>
                <a:spcPct val="70000"/>
              </a:lnSpc>
              <a:buClr>
                <a:srgbClr val="008000"/>
              </a:buClr>
              <a:buBlip>
                <a:blip r:embed="rId2"/>
              </a:buBlip>
            </a:pPr>
            <a:r>
              <a:rPr lang="en-US" sz="2200" b="1" dirty="0"/>
              <a:t>TRUE. </a:t>
            </a:r>
            <a:r>
              <a:rPr lang="en-US" sz="2200" dirty="0"/>
              <a:t>By law, students may view records but institutions may withhold official copies of documents when money is owed to the institution. Therefore, if a student has a hold they most likely have an outstanding balance with the College and are being prompted to make arrangements for payment by being directed to a business associate to resolve the matter. Holds may also be applied for reasons other than finances, and are effective only when the student goes through appropriate channels to get access to the record. (FERPA allows us to withhold access for up to 45 days.)</a:t>
            </a:r>
          </a:p>
        </p:txBody>
      </p:sp>
    </p:spTree>
    <p:extLst>
      <p:ext uri="{BB962C8B-B14F-4D97-AF65-F5344CB8AC3E}">
        <p14:creationId xmlns:p14="http://schemas.microsoft.com/office/powerpoint/2010/main" val="2706590549"/>
      </p:ext>
    </p:extLst>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i="1" dirty="0">
                <a:solidFill>
                  <a:srgbClr val="0070C0"/>
                </a:solidFill>
              </a:rPr>
              <a:t>True or False</a:t>
            </a:r>
          </a:p>
        </p:txBody>
      </p:sp>
      <p:sp>
        <p:nvSpPr>
          <p:cNvPr id="3" name="Content Placeholder 2"/>
          <p:cNvSpPr>
            <a:spLocks noGrp="1"/>
          </p:cNvSpPr>
          <p:nvPr>
            <p:ph idx="1"/>
          </p:nvPr>
        </p:nvSpPr>
        <p:spPr/>
        <p:txBody>
          <a:bodyPr>
            <a:normAutofit/>
          </a:bodyPr>
          <a:lstStyle/>
          <a:p>
            <a:pPr marL="465138" indent="-465138">
              <a:lnSpc>
                <a:spcPct val="70000"/>
              </a:lnSpc>
              <a:buClr>
                <a:srgbClr val="008000"/>
              </a:buClr>
              <a:buBlip>
                <a:blip r:embed="rId2"/>
              </a:buBlip>
            </a:pPr>
            <a:r>
              <a:rPr lang="en-US" sz="2200" b="1" dirty="0"/>
              <a:t>An unauthorized person retrieves information from a computer screen that was left unattended. Under FERPA, the staff member or institution is responsible.</a:t>
            </a:r>
          </a:p>
          <a:p>
            <a:pPr marL="465138" indent="-465138">
              <a:lnSpc>
                <a:spcPct val="70000"/>
              </a:lnSpc>
              <a:buClr>
                <a:srgbClr val="008000"/>
              </a:buClr>
              <a:buBlip>
                <a:blip r:embed="rId2"/>
              </a:buBlip>
            </a:pPr>
            <a:r>
              <a:rPr lang="en-US" sz="2200" b="1" dirty="0"/>
              <a:t>TRUE. </a:t>
            </a:r>
            <a:r>
              <a:rPr lang="en-US" sz="2200" dirty="0"/>
              <a:t>Information on a computer screen should be treated the same as printed reports. The medium in which the information is held is unimportant. No information should be left accessible or unattended, including computer displays.</a:t>
            </a:r>
          </a:p>
        </p:txBody>
      </p:sp>
    </p:spTree>
    <p:extLst>
      <p:ext uri="{BB962C8B-B14F-4D97-AF65-F5344CB8AC3E}">
        <p14:creationId xmlns:p14="http://schemas.microsoft.com/office/powerpoint/2010/main" val="365148358"/>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5400" i="1" dirty="0">
                <a:solidFill>
                  <a:srgbClr val="0070C0"/>
                </a:solidFill>
              </a:rPr>
              <a:t>Who is protected by FERPA?</a:t>
            </a:r>
          </a:p>
        </p:txBody>
      </p:sp>
      <p:sp>
        <p:nvSpPr>
          <p:cNvPr id="16387" name="Rectangle 3"/>
          <p:cNvSpPr>
            <a:spLocks noGrp="1" noChangeArrowheads="1"/>
          </p:cNvSpPr>
          <p:nvPr>
            <p:ph idx="1"/>
          </p:nvPr>
        </p:nvSpPr>
        <p:spPr>
          <a:xfrm>
            <a:off x="152400" y="1600200"/>
            <a:ext cx="8763000" cy="5029200"/>
          </a:xfrm>
        </p:spPr>
        <p:txBody>
          <a:bodyPr>
            <a:normAutofit lnSpcReduction="10000"/>
          </a:bodyPr>
          <a:lstStyle/>
          <a:p>
            <a:pPr marL="465138" indent="-465138">
              <a:lnSpc>
                <a:spcPct val="90000"/>
              </a:lnSpc>
              <a:buClr>
                <a:srgbClr val="008000"/>
              </a:buClr>
              <a:buBlip>
                <a:blip r:embed="rId3"/>
              </a:buBlip>
            </a:pPr>
            <a:r>
              <a:rPr lang="en-US" sz="2800" dirty="0"/>
              <a:t>All </a:t>
            </a:r>
            <a:r>
              <a:rPr lang="en-US" sz="2800" dirty="0">
                <a:solidFill>
                  <a:srgbClr val="0070C0"/>
                </a:solidFill>
              </a:rPr>
              <a:t>Eligible Students</a:t>
            </a:r>
          </a:p>
          <a:p>
            <a:pPr marL="465138" indent="-465138">
              <a:lnSpc>
                <a:spcPct val="90000"/>
              </a:lnSpc>
              <a:buClr>
                <a:srgbClr val="008000"/>
              </a:buClr>
              <a:buBlip>
                <a:blip r:embed="rId3"/>
              </a:buBlip>
            </a:pPr>
            <a:r>
              <a:rPr lang="en-US" sz="2800" dirty="0"/>
              <a:t>An eligible student is a student who is currently attending the college or who has previously attended the college.  This includes students attending any educational program, whether credit, non-credit degree or non-degree.</a:t>
            </a:r>
          </a:p>
          <a:p>
            <a:pPr marL="465138" indent="-465138">
              <a:lnSpc>
                <a:spcPct val="90000"/>
              </a:lnSpc>
              <a:buClr>
                <a:srgbClr val="008000"/>
              </a:buClr>
              <a:buBlip>
                <a:blip r:embed="rId3"/>
              </a:buBlip>
            </a:pPr>
            <a:r>
              <a:rPr lang="en-US" sz="2800" dirty="0"/>
              <a:t>FERPA rights continue after the student leaves the institution and are only terminated upon written request or death.</a:t>
            </a:r>
          </a:p>
          <a:p>
            <a:pPr marL="465138" indent="-465138">
              <a:lnSpc>
                <a:spcPct val="90000"/>
              </a:lnSpc>
              <a:buClr>
                <a:srgbClr val="008000"/>
              </a:buClr>
              <a:buBlip>
                <a:blip r:embed="rId3"/>
              </a:buBlip>
            </a:pPr>
            <a:r>
              <a:rPr lang="en-US" sz="2800" dirty="0"/>
              <a:t>FERPA does </a:t>
            </a:r>
            <a:r>
              <a:rPr lang="en-US" sz="2800" b="1" u="sng" dirty="0"/>
              <a:t>not</a:t>
            </a:r>
            <a:r>
              <a:rPr lang="en-US" sz="2800" dirty="0"/>
              <a:t> apply to applicants who have been denied admission or who were admitted but who have not actually been in attendance.</a:t>
            </a:r>
          </a:p>
          <a:p>
            <a:pPr marL="381000" indent="-381000">
              <a:lnSpc>
                <a:spcPct val="90000"/>
              </a:lnSpc>
              <a:buClr>
                <a:srgbClr val="008000"/>
              </a:buClr>
              <a:buBlip>
                <a:blip r:embed="rId3"/>
              </a:buBlip>
            </a:pPr>
            <a:endParaRPr lang="en-US" sz="2800" dirty="0"/>
          </a:p>
          <a:p>
            <a:pPr marL="381000" indent="-381000">
              <a:buClr>
                <a:srgbClr val="008000"/>
              </a:buClr>
              <a:buBlip>
                <a:blip r:embed="rId3"/>
              </a:buBlip>
            </a:pPr>
            <a:endParaRPr lang="en-US" sz="2800" dirty="0"/>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3</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395922432"/>
      </p:ext>
    </p:extLst>
  </p:cSld>
  <p:clrMapOvr>
    <a:masterClrMapping/>
  </p:clrMapOvr>
  <p:transition spd="med">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i="1" dirty="0">
                <a:solidFill>
                  <a:srgbClr val="0070C0"/>
                </a:solidFill>
              </a:rPr>
              <a:t>True or False</a:t>
            </a:r>
          </a:p>
        </p:txBody>
      </p:sp>
      <p:sp>
        <p:nvSpPr>
          <p:cNvPr id="3" name="Content Placeholder 2"/>
          <p:cNvSpPr>
            <a:spLocks noGrp="1"/>
          </p:cNvSpPr>
          <p:nvPr>
            <p:ph idx="1"/>
          </p:nvPr>
        </p:nvSpPr>
        <p:spPr/>
        <p:txBody>
          <a:bodyPr>
            <a:normAutofit/>
          </a:bodyPr>
          <a:lstStyle/>
          <a:p>
            <a:pPr marL="465138" indent="-465138">
              <a:lnSpc>
                <a:spcPct val="70000"/>
              </a:lnSpc>
              <a:buClr>
                <a:srgbClr val="008000"/>
              </a:buClr>
              <a:buBlip>
                <a:blip r:embed="rId2"/>
              </a:buBlip>
            </a:pPr>
            <a:r>
              <a:rPr lang="en-US" sz="2200" b="1" dirty="0"/>
              <a:t>You have been granted access to certain educational records in accordance with your duties.  Since this is information you are entitled to under FERPA, you can share this with a colleague.</a:t>
            </a:r>
          </a:p>
          <a:p>
            <a:pPr marL="465138" indent="-465138">
              <a:lnSpc>
                <a:spcPct val="70000"/>
              </a:lnSpc>
              <a:buClr>
                <a:srgbClr val="008000"/>
              </a:buClr>
              <a:buBlip>
                <a:blip r:embed="rId2"/>
              </a:buBlip>
            </a:pPr>
            <a:r>
              <a:rPr lang="en-US" sz="2200" b="1" dirty="0"/>
              <a:t>FALSE. </a:t>
            </a:r>
            <a:r>
              <a:rPr lang="en-US" sz="2200" dirty="0"/>
              <a:t>FERPA states that you may not </a:t>
            </a:r>
            <a:r>
              <a:rPr lang="en-US" sz="2200" dirty="0" err="1"/>
              <a:t>redisclose</a:t>
            </a:r>
            <a:r>
              <a:rPr lang="en-US" sz="2200" dirty="0"/>
              <a:t> information without prior consent.  There are some occasions when this is allowable, such as release to organizations conducting educational studies, accrediting agencies, and judicial orders. Check with the Registrar and Academic Systems office before releasing information.  If the colleague “needs to know”, i.e. has a legitimate educational interest in receiving the information, then you can </a:t>
            </a:r>
            <a:r>
              <a:rPr lang="en-US" sz="2200" dirty="0" err="1"/>
              <a:t>redisclose</a:t>
            </a:r>
            <a:r>
              <a:rPr lang="en-US" sz="2200" dirty="0"/>
              <a:t> the information.</a:t>
            </a:r>
          </a:p>
        </p:txBody>
      </p:sp>
    </p:spTree>
    <p:extLst>
      <p:ext uri="{BB962C8B-B14F-4D97-AF65-F5344CB8AC3E}">
        <p14:creationId xmlns:p14="http://schemas.microsoft.com/office/powerpoint/2010/main" val="4254553276"/>
      </p:ext>
    </p:extLst>
  </p:cSld>
  <p:clrMapOvr>
    <a:masterClrMapping/>
  </p:clrMapOvr>
  <p:transition spd="med">
    <p:pul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i="1" dirty="0">
                <a:solidFill>
                  <a:srgbClr val="0070C0"/>
                </a:solidFill>
              </a:rPr>
              <a:t>True or False</a:t>
            </a:r>
          </a:p>
        </p:txBody>
      </p:sp>
      <p:sp>
        <p:nvSpPr>
          <p:cNvPr id="3" name="Content Placeholder 2"/>
          <p:cNvSpPr>
            <a:spLocks noGrp="1"/>
          </p:cNvSpPr>
          <p:nvPr>
            <p:ph idx="1"/>
          </p:nvPr>
        </p:nvSpPr>
        <p:spPr/>
        <p:txBody>
          <a:bodyPr>
            <a:normAutofit/>
          </a:bodyPr>
          <a:lstStyle/>
          <a:p>
            <a:pPr marL="465138" indent="-465138">
              <a:lnSpc>
                <a:spcPct val="70000"/>
              </a:lnSpc>
              <a:buClr>
                <a:srgbClr val="008000"/>
              </a:buClr>
              <a:buBlip>
                <a:blip r:embed="rId2"/>
              </a:buBlip>
            </a:pPr>
            <a:r>
              <a:rPr lang="en-US" sz="2200" b="1" dirty="0"/>
              <a:t>You are facing an emergency situation where you fear the health and safety of people is in jeopardy if you do not release certain protected information to a third party.  You can exercise judgment and release the information.</a:t>
            </a:r>
          </a:p>
          <a:p>
            <a:pPr marL="465138" indent="-465138">
              <a:lnSpc>
                <a:spcPct val="70000"/>
              </a:lnSpc>
              <a:buClr>
                <a:srgbClr val="008000"/>
              </a:buClr>
              <a:buBlip>
                <a:blip r:embed="rId2"/>
              </a:buBlip>
            </a:pPr>
            <a:r>
              <a:rPr lang="en-US" sz="2200" b="1" dirty="0"/>
              <a:t>TRUE. </a:t>
            </a:r>
            <a:r>
              <a:rPr lang="en-US" sz="2200" dirty="0"/>
              <a:t>The health and safety of members of the college community is paramount and FERPA is not intended to increase the risk of an individuals’ safety in an emergency situation.  There is a provision in FERPA which states that you may release information from an education record to an appropriate person “in connection with an emergency if knowledge of the information is necessary to protect the health or safety of the student or other individuals.”</a:t>
            </a:r>
          </a:p>
        </p:txBody>
      </p:sp>
    </p:spTree>
    <p:extLst>
      <p:ext uri="{BB962C8B-B14F-4D97-AF65-F5344CB8AC3E}">
        <p14:creationId xmlns:p14="http://schemas.microsoft.com/office/powerpoint/2010/main" val="2858140906"/>
      </p:ext>
    </p:extLst>
  </p:cSld>
  <p:clrMapOvr>
    <a:masterClrMapping/>
  </p:clrMapOvr>
  <p:transition spd="med">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i="1" dirty="0">
                <a:solidFill>
                  <a:srgbClr val="0070C0"/>
                </a:solidFill>
              </a:rPr>
              <a:t>Letters of Recommendation</a:t>
            </a:r>
          </a:p>
        </p:txBody>
      </p:sp>
      <p:sp>
        <p:nvSpPr>
          <p:cNvPr id="25603" name="Rectangle 2"/>
          <p:cNvSpPr>
            <a:spLocks noGrp="1" noChangeArrowheads="1"/>
          </p:cNvSpPr>
          <p:nvPr>
            <p:ph idx="1"/>
          </p:nvPr>
        </p:nvSpPr>
        <p:spPr>
          <a:xfrm>
            <a:off x="228600" y="1600200"/>
            <a:ext cx="8686800" cy="4876800"/>
          </a:xfrm>
        </p:spPr>
        <p:txBody>
          <a:bodyPr>
            <a:normAutofit/>
          </a:bodyPr>
          <a:lstStyle/>
          <a:p>
            <a:pPr marL="465138" indent="-465138">
              <a:lnSpc>
                <a:spcPct val="80000"/>
              </a:lnSpc>
              <a:buClr>
                <a:srgbClr val="008000"/>
              </a:buClr>
              <a:buBlip>
                <a:blip r:embed="rId2"/>
              </a:buBlip>
            </a:pPr>
            <a:r>
              <a:rPr lang="en-US" sz="2800" dirty="0"/>
              <a:t>Letters which include the student’s GPA, grades, or any other non- directory information, require the written consent of the student.</a:t>
            </a:r>
          </a:p>
          <a:p>
            <a:pPr marL="465138" indent="-465138">
              <a:lnSpc>
                <a:spcPct val="80000"/>
              </a:lnSpc>
              <a:buClr>
                <a:srgbClr val="008000"/>
              </a:buClr>
              <a:buBlip>
                <a:blip r:embed="rId2"/>
              </a:buBlip>
            </a:pPr>
            <a:r>
              <a:rPr lang="en-US" sz="2800" dirty="0"/>
              <a:t>Determine whether the student waives the right to review a copy of  the recommendation.</a:t>
            </a:r>
          </a:p>
          <a:p>
            <a:pPr marL="465138" indent="-465138">
              <a:lnSpc>
                <a:spcPct val="80000"/>
              </a:lnSpc>
              <a:buClr>
                <a:srgbClr val="008000"/>
              </a:buClr>
              <a:buBlip>
                <a:blip r:embed="rId2"/>
              </a:buBlip>
            </a:pPr>
            <a:r>
              <a:rPr lang="en-US" sz="2800" dirty="0"/>
              <a:t>The Office of Admissions and Records can provide you with the appropriate form to use when writing a letter of recommendation which requires student consent. </a:t>
            </a:r>
          </a:p>
          <a:p>
            <a:pPr marL="465138" indent="-465138">
              <a:lnSpc>
                <a:spcPct val="80000"/>
              </a:lnSpc>
              <a:buClr>
                <a:srgbClr val="008000"/>
              </a:buClr>
              <a:buBlip>
                <a:blip r:embed="rId2"/>
              </a:buBlip>
            </a:pPr>
            <a:r>
              <a:rPr lang="en-US" sz="2800" dirty="0"/>
              <a:t>Letters which contain statements based on the writer’s personal observation or knowledge, do not require a written release from the student.</a:t>
            </a:r>
          </a:p>
          <a:p>
            <a:pPr eaLnBrk="1" hangingPunct="1">
              <a:buFont typeface="Wingdings" pitchFamily="2" charset="2"/>
              <a:buNone/>
            </a:pPr>
            <a:endParaRPr lang="en-US" sz="2400" dirty="0"/>
          </a:p>
        </p:txBody>
      </p:sp>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32</a:t>
            </a:fld>
            <a:endParaRPr lang="en-US" sz="1400">
              <a:solidFill>
                <a:schemeClr val="bg2"/>
              </a:solidFill>
            </a:endParaRPr>
          </a:p>
        </p:txBody>
      </p:sp>
    </p:spTree>
    <p:extLst>
      <p:ext uri="{BB962C8B-B14F-4D97-AF65-F5344CB8AC3E}">
        <p14:creationId xmlns:p14="http://schemas.microsoft.com/office/powerpoint/2010/main" val="1228466033"/>
      </p:ext>
    </p:extLst>
  </p:cSld>
  <p:clrMapOvr>
    <a:masterClrMapping/>
  </p:clrMapOvr>
  <p:transition spd="med">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18011" y="1905000"/>
            <a:ext cx="8915400" cy="4724400"/>
          </a:xfrm>
        </p:spPr>
        <p:txBody>
          <a:bodyPr>
            <a:normAutofit/>
          </a:bodyPr>
          <a:lstStyle/>
          <a:p>
            <a:pPr marL="465138" indent="0" algn="ctr" eaLnBrk="1" hangingPunct="1">
              <a:buFont typeface="Wingdings" pitchFamily="2" charset="2"/>
              <a:buNone/>
            </a:pPr>
            <a:r>
              <a:rPr lang="en-US" sz="4400" b="1" dirty="0"/>
              <a:t>When in doubt, err on the side of caution and do not release Education Records.</a:t>
            </a:r>
          </a:p>
          <a:p>
            <a:pPr marL="465138" indent="0" algn="ctr" eaLnBrk="1" hangingPunct="1">
              <a:buFont typeface="Wingdings" pitchFamily="2" charset="2"/>
              <a:buNone/>
            </a:pPr>
            <a:r>
              <a:rPr lang="en-US" sz="4400" b="1" dirty="0"/>
              <a:t>Contact the Office of Admissions and Records for guidance.</a:t>
            </a:r>
          </a:p>
        </p:txBody>
      </p:sp>
      <p:sp>
        <p:nvSpPr>
          <p:cNvPr id="6"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33</a:t>
            </a:fld>
            <a:endParaRPr lang="en-US" sz="1400" dirty="0">
              <a:solidFill>
                <a:schemeClr val="bg2"/>
              </a:solidFill>
            </a:endParaRPr>
          </a:p>
        </p:txBody>
      </p:sp>
      <p:sp>
        <p:nvSpPr>
          <p:cNvPr id="5" name="Title 1"/>
          <p:cNvSpPr txBox="1">
            <a:spLocks/>
          </p:cNvSpPr>
          <p:nvPr/>
        </p:nvSpPr>
        <p:spPr>
          <a:xfrm>
            <a:off x="609600" y="6858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sz="5400" i="1" u="none" dirty="0">
                <a:solidFill>
                  <a:srgbClr val="0070C0"/>
                </a:solidFill>
              </a:rPr>
              <a:t>Final Thought</a:t>
            </a:r>
          </a:p>
        </p:txBody>
      </p:sp>
    </p:spTree>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5400" i="1" dirty="0">
                <a:solidFill>
                  <a:srgbClr val="0070C0"/>
                </a:solidFill>
              </a:rPr>
              <a:t>What are the basic rules?</a:t>
            </a:r>
          </a:p>
        </p:txBody>
      </p:sp>
      <p:sp>
        <p:nvSpPr>
          <p:cNvPr id="16387" name="Rectangle 3"/>
          <p:cNvSpPr>
            <a:spLocks noGrp="1" noChangeArrowheads="1"/>
          </p:cNvSpPr>
          <p:nvPr>
            <p:ph idx="1"/>
          </p:nvPr>
        </p:nvSpPr>
        <p:spPr>
          <a:xfrm>
            <a:off x="228600" y="1600200"/>
            <a:ext cx="8686800" cy="5029200"/>
          </a:xfrm>
        </p:spPr>
        <p:txBody>
          <a:bodyPr>
            <a:normAutofit/>
          </a:bodyPr>
          <a:lstStyle/>
          <a:p>
            <a:pPr marL="465138" indent="-465138">
              <a:spcBef>
                <a:spcPct val="50000"/>
              </a:spcBef>
              <a:buClr>
                <a:srgbClr val="008000"/>
              </a:buClr>
              <a:buFont typeface="Wingdings" pitchFamily="2" charset="2"/>
              <a:buBlip>
                <a:blip r:embed="rId3"/>
              </a:buBlip>
            </a:pPr>
            <a:r>
              <a:rPr lang="en-US" sz="2800" dirty="0"/>
              <a:t>As a faculty or staff member you have access to Education Records only for legitimate use in the completion of your responsibilities as a university employee.  “</a:t>
            </a:r>
            <a:r>
              <a:rPr lang="en-US" sz="2800" b="1" dirty="0"/>
              <a:t>Need-to-know</a:t>
            </a:r>
            <a:r>
              <a:rPr lang="en-US" sz="2800" dirty="0"/>
              <a:t>” is the basic principle.</a:t>
            </a:r>
          </a:p>
          <a:p>
            <a:pPr marL="465138" indent="-465138">
              <a:spcBef>
                <a:spcPct val="50000"/>
              </a:spcBef>
              <a:buClr>
                <a:srgbClr val="008000"/>
              </a:buClr>
              <a:buFont typeface="Wingdings" pitchFamily="2" charset="2"/>
              <a:buBlip>
                <a:blip r:embed="rId3"/>
              </a:buBlip>
            </a:pPr>
            <a:r>
              <a:rPr lang="en-US" sz="2800" dirty="0"/>
              <a:t>Education Records are </a:t>
            </a:r>
            <a:r>
              <a:rPr lang="en-US" sz="2800" b="1" dirty="0"/>
              <a:t>confidential</a:t>
            </a:r>
            <a:r>
              <a:rPr lang="en-US" sz="2800" dirty="0"/>
              <a:t> and may generally not be released without written consent of the student.</a:t>
            </a:r>
          </a:p>
          <a:p>
            <a:pPr marL="465138" indent="-465138">
              <a:spcBef>
                <a:spcPct val="50000"/>
              </a:spcBef>
              <a:buClr>
                <a:srgbClr val="008000"/>
              </a:buClr>
              <a:buFont typeface="Wingdings" pitchFamily="2" charset="2"/>
              <a:buBlip>
                <a:blip r:embed="rId3"/>
              </a:buBlip>
            </a:pPr>
            <a:r>
              <a:rPr lang="en-US" sz="2800" dirty="0"/>
              <a:t>You have a </a:t>
            </a:r>
            <a:r>
              <a:rPr lang="en-US" sz="2800" b="1" dirty="0"/>
              <a:t>responsibility</a:t>
            </a:r>
            <a:r>
              <a:rPr lang="en-US" sz="2800" dirty="0"/>
              <a:t> to protect education records in your possession.</a:t>
            </a:r>
          </a:p>
          <a:p>
            <a:pPr marL="0" indent="0">
              <a:lnSpc>
                <a:spcPct val="90000"/>
              </a:lnSpc>
              <a:buClr>
                <a:srgbClr val="008000"/>
              </a:buClr>
              <a:buNone/>
            </a:pPr>
            <a:endParaRPr lang="en-US" sz="2800" dirty="0"/>
          </a:p>
          <a:p>
            <a:pPr marL="381000" indent="-381000">
              <a:buClr>
                <a:srgbClr val="008000"/>
              </a:buClr>
              <a:buBlip>
                <a:blip r:embed="rId3"/>
              </a:buBlip>
            </a:pPr>
            <a:endParaRPr lang="en-US" sz="2800" dirty="0"/>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4</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1905323162"/>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5400" i="1" dirty="0">
                <a:solidFill>
                  <a:srgbClr val="0070C0"/>
                </a:solidFill>
              </a:rPr>
              <a:t>What is an Education Record?</a:t>
            </a:r>
          </a:p>
        </p:txBody>
      </p:sp>
      <p:sp>
        <p:nvSpPr>
          <p:cNvPr id="16387" name="Rectangle 3"/>
          <p:cNvSpPr>
            <a:spLocks noGrp="1" noChangeArrowheads="1"/>
          </p:cNvSpPr>
          <p:nvPr>
            <p:ph idx="1"/>
          </p:nvPr>
        </p:nvSpPr>
        <p:spPr>
          <a:xfrm>
            <a:off x="152400" y="1600200"/>
            <a:ext cx="8763000" cy="5029200"/>
          </a:xfrm>
        </p:spPr>
        <p:txBody>
          <a:bodyPr>
            <a:normAutofit fontScale="40000" lnSpcReduction="20000"/>
          </a:bodyPr>
          <a:lstStyle/>
          <a:p>
            <a:pPr marL="465138" indent="-465138">
              <a:lnSpc>
                <a:spcPct val="90000"/>
              </a:lnSpc>
              <a:buClr>
                <a:srgbClr val="008000"/>
              </a:buClr>
              <a:buBlip>
                <a:blip r:embed="rId3"/>
              </a:buBlip>
            </a:pPr>
            <a:r>
              <a:rPr lang="en-US" sz="7200" b="1" dirty="0"/>
              <a:t>Education Record</a:t>
            </a:r>
          </a:p>
          <a:p>
            <a:pPr marL="465138" indent="0">
              <a:buNone/>
            </a:pPr>
            <a:r>
              <a:rPr lang="en-US" sz="7200" dirty="0"/>
              <a:t>An Education Record is any information that is directly related to a student and maintained in a central location by an institution (or party acting for the institution). Education Records may be in any form and include written documents, computer media, video or audio tape, photographs, and electronic files.  Examples include: </a:t>
            </a:r>
          </a:p>
          <a:p>
            <a:pPr marL="465138" indent="0">
              <a:buNone/>
            </a:pPr>
            <a:endParaRPr lang="en-US" sz="7200" dirty="0"/>
          </a:p>
          <a:p>
            <a:pPr marL="914400" lvl="1" indent="-449263">
              <a:lnSpc>
                <a:spcPct val="90000"/>
              </a:lnSpc>
              <a:buClr>
                <a:srgbClr val="008000"/>
              </a:buClr>
              <a:buBlip>
                <a:blip r:embed="rId3"/>
              </a:buBlip>
            </a:pPr>
            <a:r>
              <a:rPr lang="en-US" sz="7200" i="1" dirty="0"/>
              <a:t>Demographic Information		Class Schedules</a:t>
            </a:r>
          </a:p>
          <a:p>
            <a:pPr marL="914400" lvl="1" indent="-449263">
              <a:lnSpc>
                <a:spcPct val="90000"/>
              </a:lnSpc>
              <a:buClr>
                <a:srgbClr val="008000"/>
              </a:buClr>
              <a:buBlip>
                <a:blip r:embed="rId3"/>
              </a:buBlip>
            </a:pPr>
            <a:r>
              <a:rPr lang="en-US" sz="7200" i="1" dirty="0"/>
              <a:t>Enrollment Records			Class Lists</a:t>
            </a:r>
          </a:p>
          <a:p>
            <a:pPr marL="914400" lvl="1" indent="-449263">
              <a:lnSpc>
                <a:spcPct val="90000"/>
              </a:lnSpc>
              <a:buClr>
                <a:srgbClr val="008000"/>
              </a:buClr>
              <a:buBlip>
                <a:blip r:embed="rId3"/>
              </a:buBlip>
            </a:pPr>
            <a:r>
              <a:rPr lang="en-US" sz="7200" i="1" dirty="0"/>
              <a:t>Grades						Graded Papers</a:t>
            </a:r>
          </a:p>
          <a:p>
            <a:pPr marL="914400" lvl="1" indent="-449263">
              <a:lnSpc>
                <a:spcPct val="90000"/>
              </a:lnSpc>
              <a:buClr>
                <a:srgbClr val="008000"/>
              </a:buClr>
              <a:buBlip>
                <a:blip r:embed="rId3"/>
              </a:buBlip>
            </a:pPr>
            <a:r>
              <a:rPr lang="en-US" sz="7200" i="1" dirty="0"/>
              <a:t>Social Security Number		ID Number</a:t>
            </a:r>
          </a:p>
          <a:p>
            <a:pPr marL="465137" lvl="1" indent="0">
              <a:lnSpc>
                <a:spcPct val="90000"/>
              </a:lnSpc>
              <a:buClr>
                <a:srgbClr val="008000"/>
              </a:buClr>
              <a:buNone/>
            </a:pPr>
            <a:endParaRPr lang="en-US" sz="7200" dirty="0"/>
          </a:p>
        </p:txBody>
      </p:sp>
      <p:sp>
        <p:nvSpPr>
          <p:cNvPr id="5"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5</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1414383854"/>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4400" i="1" dirty="0">
                <a:solidFill>
                  <a:srgbClr val="0070C0"/>
                </a:solidFill>
              </a:rPr>
              <a:t>What is </a:t>
            </a:r>
            <a:r>
              <a:rPr lang="en-US" sz="4400" b="1" i="1" u="sng" dirty="0">
                <a:solidFill>
                  <a:srgbClr val="0070C0"/>
                </a:solidFill>
              </a:rPr>
              <a:t>not</a:t>
            </a:r>
            <a:r>
              <a:rPr lang="en-US" sz="4400" i="1" dirty="0">
                <a:solidFill>
                  <a:srgbClr val="0070C0"/>
                </a:solidFill>
              </a:rPr>
              <a:t> an Education Record?</a:t>
            </a:r>
          </a:p>
        </p:txBody>
      </p:sp>
      <p:sp>
        <p:nvSpPr>
          <p:cNvPr id="16387" name="Rectangle 3"/>
          <p:cNvSpPr>
            <a:spLocks noGrp="1" noChangeArrowheads="1"/>
          </p:cNvSpPr>
          <p:nvPr>
            <p:ph idx="1"/>
          </p:nvPr>
        </p:nvSpPr>
        <p:spPr>
          <a:xfrm>
            <a:off x="152400" y="1600200"/>
            <a:ext cx="8763000" cy="5029200"/>
          </a:xfrm>
        </p:spPr>
        <p:txBody>
          <a:bodyPr>
            <a:normAutofit lnSpcReduction="10000"/>
          </a:bodyPr>
          <a:lstStyle/>
          <a:p>
            <a:pPr marL="465138" lvl="1" indent="0">
              <a:buNone/>
            </a:pPr>
            <a:r>
              <a:rPr lang="en-US" sz="2400" dirty="0"/>
              <a:t>Education Records do </a:t>
            </a:r>
            <a:r>
              <a:rPr lang="en-US" sz="2400" b="1" u="sng" dirty="0"/>
              <a:t>not</a:t>
            </a:r>
            <a:r>
              <a:rPr lang="en-US" sz="2400" dirty="0"/>
              <a:t> include:</a:t>
            </a:r>
          </a:p>
          <a:p>
            <a:pPr marL="914400" lvl="1" indent="-449263">
              <a:lnSpc>
                <a:spcPct val="90000"/>
              </a:lnSpc>
              <a:buClr>
                <a:srgbClr val="008000"/>
              </a:buClr>
              <a:buBlip>
                <a:blip r:embed="rId3"/>
              </a:buBlip>
            </a:pPr>
            <a:r>
              <a:rPr lang="en-US" sz="2400" i="1" dirty="0"/>
              <a:t>Sole Possession Records </a:t>
            </a:r>
            <a:r>
              <a:rPr lang="en-US" sz="2400" dirty="0"/>
              <a:t>- a record, such as notes, kept by a faculty or staff member if it is kept in the sole possession of the maker of the record and is not accessible or revealed to any other</a:t>
            </a:r>
          </a:p>
          <a:p>
            <a:pPr marL="914400" lvl="1" indent="-449263">
              <a:lnSpc>
                <a:spcPct val="90000"/>
              </a:lnSpc>
              <a:buClr>
                <a:srgbClr val="008000"/>
              </a:buClr>
              <a:buBlip>
                <a:blip r:embed="rId3"/>
              </a:buBlip>
            </a:pPr>
            <a:r>
              <a:rPr lang="en-US" sz="2400" i="1" dirty="0"/>
              <a:t>Campus Law Enforcement Records  </a:t>
            </a:r>
            <a:r>
              <a:rPr lang="en-US" sz="2400" dirty="0"/>
              <a:t>- records maintained solely for the law enforcement purposes &amp; revealed only to law enforcement agencies</a:t>
            </a:r>
          </a:p>
          <a:p>
            <a:pPr marL="914400" lvl="1" indent="-449263">
              <a:lnSpc>
                <a:spcPct val="90000"/>
              </a:lnSpc>
              <a:buClr>
                <a:srgbClr val="008000"/>
              </a:buClr>
              <a:buBlip>
                <a:blip r:embed="rId3"/>
              </a:buBlip>
            </a:pPr>
            <a:r>
              <a:rPr lang="en-US" sz="2400" i="1" dirty="0"/>
              <a:t>Employment Records </a:t>
            </a:r>
            <a:r>
              <a:rPr lang="en-US" sz="2400" dirty="0"/>
              <a:t>(excluding student employment records such as work study or student assistant records)</a:t>
            </a:r>
          </a:p>
          <a:p>
            <a:pPr marL="914400" lvl="1" indent="-449263">
              <a:lnSpc>
                <a:spcPct val="90000"/>
              </a:lnSpc>
              <a:buClr>
                <a:srgbClr val="008000"/>
              </a:buClr>
              <a:buBlip>
                <a:blip r:embed="rId3"/>
              </a:buBlip>
            </a:pPr>
            <a:r>
              <a:rPr lang="en-US" sz="2400" i="1" dirty="0"/>
              <a:t>Medical Records  - </a:t>
            </a:r>
            <a:r>
              <a:rPr lang="en-US" sz="2400" dirty="0"/>
              <a:t>records created by a health care professional used only for the medical/health treatment of the student</a:t>
            </a:r>
          </a:p>
          <a:p>
            <a:pPr marL="914400" lvl="1" indent="-449263">
              <a:lnSpc>
                <a:spcPct val="90000"/>
              </a:lnSpc>
              <a:buClr>
                <a:srgbClr val="008000"/>
              </a:buClr>
              <a:buBlip>
                <a:blip r:embed="rId3"/>
              </a:buBlip>
            </a:pPr>
            <a:r>
              <a:rPr lang="en-US" sz="2400" i="1" dirty="0"/>
              <a:t>Alumni Records </a:t>
            </a:r>
            <a:r>
              <a:rPr lang="en-US" sz="2400" dirty="0"/>
              <a:t>- records created after student has left the institution</a:t>
            </a:r>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6</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3663916965"/>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4400" i="1" dirty="0">
                <a:solidFill>
                  <a:srgbClr val="0070C0"/>
                </a:solidFill>
              </a:rPr>
              <a:t>Is an email an education record?</a:t>
            </a:r>
          </a:p>
        </p:txBody>
      </p:sp>
      <p:sp>
        <p:nvSpPr>
          <p:cNvPr id="16387" name="Rectangle 3"/>
          <p:cNvSpPr>
            <a:spLocks noGrp="1" noChangeArrowheads="1"/>
          </p:cNvSpPr>
          <p:nvPr>
            <p:ph idx="1"/>
          </p:nvPr>
        </p:nvSpPr>
        <p:spPr>
          <a:xfrm>
            <a:off x="152400" y="1600200"/>
            <a:ext cx="8763000" cy="5029200"/>
          </a:xfrm>
        </p:spPr>
        <p:txBody>
          <a:bodyPr>
            <a:normAutofit fontScale="92500" lnSpcReduction="10000"/>
          </a:bodyPr>
          <a:lstStyle/>
          <a:p>
            <a:pPr marL="914400" lvl="1" indent="-449263">
              <a:buClr>
                <a:srgbClr val="008000"/>
              </a:buClr>
              <a:buBlip>
                <a:blip r:embed="rId3"/>
              </a:buBlip>
            </a:pPr>
            <a:r>
              <a:rPr lang="en-US" sz="2400" b="1" dirty="0"/>
              <a:t>PROBABLY NOT.</a:t>
            </a:r>
            <a:r>
              <a:rPr lang="en-US" sz="2400" dirty="0"/>
              <a:t> Generally speaking, an emails, texts, Tweets, and other digital communications are not education records unless they are printed out and maintained in the same way as other education records, i.e. in a student file.</a:t>
            </a:r>
          </a:p>
          <a:p>
            <a:pPr marL="914400" lvl="1" indent="-449263">
              <a:buClr>
                <a:srgbClr val="008000"/>
              </a:buClr>
              <a:buBlip>
                <a:blip r:embed="rId3"/>
              </a:buBlip>
            </a:pPr>
            <a:r>
              <a:rPr lang="en-US" sz="2400" dirty="0"/>
              <a:t>“</a:t>
            </a:r>
            <a:r>
              <a:rPr lang="en-US" sz="2400" i="1" dirty="0"/>
              <a:t>Emails, like assignments passed through the hands of students, have a fleeting nature. An email may be sent, received, read, and deleted within moments. As such, Student’s assertion – that all emails that identify Student, whether in individual inboxes or the retrievable electronic database, are maintained ‘in the same way the registrar maintains a student’s folder in a permanent file’ – is ‘fanciful.’ Like individual assignments that are handled by many student graders, emails may appear in the inboxes of many individuals at the educational institution. FERPA does not contemplate that education records are maintained in numerous places. As the [Supreme Court in Owasso] set forth . . . ‘Congress contemplated that education records would be kept in one place with a single record of access.” S.A. v . Tulare County Office of Ed (2009).</a:t>
            </a:r>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7</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2340042878"/>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4400" i="1" dirty="0">
                <a:solidFill>
                  <a:srgbClr val="0070C0"/>
                </a:solidFill>
              </a:rPr>
              <a:t>True or False</a:t>
            </a:r>
          </a:p>
        </p:txBody>
      </p:sp>
      <p:sp>
        <p:nvSpPr>
          <p:cNvPr id="16387" name="Rectangle 3"/>
          <p:cNvSpPr>
            <a:spLocks noGrp="1" noChangeArrowheads="1"/>
          </p:cNvSpPr>
          <p:nvPr>
            <p:ph idx="1"/>
          </p:nvPr>
        </p:nvSpPr>
        <p:spPr>
          <a:xfrm>
            <a:off x="228600" y="1600200"/>
            <a:ext cx="8686800" cy="5029200"/>
          </a:xfrm>
        </p:spPr>
        <p:txBody>
          <a:bodyPr>
            <a:normAutofit/>
          </a:bodyPr>
          <a:lstStyle/>
          <a:p>
            <a:pPr marL="914400" lvl="1" indent="-449263">
              <a:buClr>
                <a:srgbClr val="008000"/>
              </a:buClr>
              <a:buBlip>
                <a:blip r:embed="rId3"/>
              </a:buBlip>
            </a:pPr>
            <a:r>
              <a:rPr lang="en-US" sz="2400" b="1" dirty="0"/>
              <a:t>Two professors exchange e-mails about the performance of a common student. </a:t>
            </a:r>
          </a:p>
          <a:p>
            <a:pPr marL="914400" lvl="1" indent="0">
              <a:buClr>
                <a:srgbClr val="008000"/>
              </a:buClr>
              <a:buNone/>
            </a:pPr>
            <a:r>
              <a:rPr lang="en-US" sz="2400" b="1" dirty="0"/>
              <a:t>The student is entitled to see this email exchange because it is an education record. </a:t>
            </a:r>
          </a:p>
          <a:p>
            <a:pPr marL="914400" lvl="1" indent="-449263">
              <a:buClr>
                <a:srgbClr val="008000"/>
              </a:buClr>
              <a:buBlip>
                <a:blip r:embed="rId3"/>
              </a:buBlip>
            </a:pPr>
            <a:r>
              <a:rPr lang="en-US" sz="2400" b="1" dirty="0"/>
              <a:t>FALSE</a:t>
            </a:r>
            <a:r>
              <a:rPr lang="en-US" sz="2400" dirty="0"/>
              <a:t>. Such a document would not be considered an education record because it is not maintained by the college. </a:t>
            </a:r>
            <a:endParaRPr lang="en-US" sz="2400" i="1" dirty="0"/>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8</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267644486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14313"/>
            <a:ext cx="9144000" cy="1233487"/>
          </a:xfrm>
        </p:spPr>
        <p:txBody>
          <a:bodyPr>
            <a:normAutofit/>
          </a:bodyPr>
          <a:lstStyle/>
          <a:p>
            <a:pPr algn="ctr" eaLnBrk="1" hangingPunct="1"/>
            <a:r>
              <a:rPr lang="en-US" sz="5400" i="1" dirty="0">
                <a:solidFill>
                  <a:srgbClr val="0070C0"/>
                </a:solidFill>
              </a:rPr>
              <a:t>Key Terms</a:t>
            </a:r>
          </a:p>
        </p:txBody>
      </p:sp>
      <p:sp>
        <p:nvSpPr>
          <p:cNvPr id="16387" name="Rectangle 3"/>
          <p:cNvSpPr>
            <a:spLocks noGrp="1" noChangeArrowheads="1"/>
          </p:cNvSpPr>
          <p:nvPr>
            <p:ph idx="1"/>
          </p:nvPr>
        </p:nvSpPr>
        <p:spPr>
          <a:xfrm>
            <a:off x="0" y="1600200"/>
            <a:ext cx="9144000" cy="5029200"/>
          </a:xfrm>
        </p:spPr>
        <p:txBody>
          <a:bodyPr>
            <a:normAutofit fontScale="77500" lnSpcReduction="20000"/>
          </a:bodyPr>
          <a:lstStyle/>
          <a:p>
            <a:pPr marL="465138" indent="-465138">
              <a:lnSpc>
                <a:spcPct val="90000"/>
              </a:lnSpc>
              <a:buClr>
                <a:srgbClr val="008000"/>
              </a:buClr>
              <a:buBlip>
                <a:blip r:embed="rId3"/>
              </a:buBlip>
            </a:pPr>
            <a:r>
              <a:rPr lang="en-US" sz="3600" b="1" dirty="0"/>
              <a:t>School Official</a:t>
            </a:r>
          </a:p>
          <a:p>
            <a:pPr marL="465138" indent="0">
              <a:buNone/>
            </a:pPr>
            <a:r>
              <a:rPr lang="en-US" sz="3600" dirty="0"/>
              <a:t>School Officials are people employed by the college in administrative, supervisory, academic, research or support staff positions, including university police and health services staff.  School Officials also include people or companies such as attorneys, auditors, collection agencies, or the entities with whom the college has contracted or to whom the college must report.</a:t>
            </a:r>
          </a:p>
          <a:p>
            <a:pPr marL="381000" indent="-381000">
              <a:lnSpc>
                <a:spcPct val="90000"/>
              </a:lnSpc>
              <a:buClr>
                <a:srgbClr val="008000"/>
              </a:buClr>
              <a:buBlip>
                <a:blip r:embed="rId3"/>
              </a:buBlip>
            </a:pPr>
            <a:endParaRPr lang="en-US" sz="3600" dirty="0"/>
          </a:p>
          <a:p>
            <a:pPr marL="465138" indent="-465138">
              <a:lnSpc>
                <a:spcPct val="90000"/>
              </a:lnSpc>
              <a:buClr>
                <a:srgbClr val="008000"/>
              </a:buClr>
              <a:buBlip>
                <a:blip r:embed="rId3"/>
              </a:buBlip>
            </a:pPr>
            <a:r>
              <a:rPr lang="en-US" sz="3600" b="1" dirty="0"/>
              <a:t>Legitimate Educational Interest</a:t>
            </a:r>
          </a:p>
          <a:p>
            <a:pPr marL="465138" indent="0">
              <a:buNone/>
            </a:pPr>
            <a:r>
              <a:rPr lang="en-US" sz="3600" dirty="0"/>
              <a:t>Legitimate Educational Interest is the need to review a student’s educational record by a university official in order to fulfill his or her professional responsibilities.</a:t>
            </a:r>
          </a:p>
          <a:p>
            <a:pPr marL="0" indent="0">
              <a:lnSpc>
                <a:spcPct val="90000"/>
              </a:lnSpc>
              <a:buClr>
                <a:srgbClr val="008000"/>
              </a:buClr>
              <a:buNone/>
            </a:pPr>
            <a:endParaRPr lang="en-US" sz="2800" dirty="0"/>
          </a:p>
          <a:p>
            <a:pPr marL="381000" indent="-381000">
              <a:buClr>
                <a:srgbClr val="008000"/>
              </a:buClr>
              <a:buBlip>
                <a:blip r:embed="rId3"/>
              </a:buBlip>
            </a:pPr>
            <a:endParaRPr lang="en-US" sz="2800" dirty="0"/>
          </a:p>
        </p:txBody>
      </p:sp>
      <p:sp>
        <p:nvSpPr>
          <p:cNvPr id="4" name="Slide Number Placeholder 5"/>
          <p:cNvSpPr>
            <a:spLocks noGrp="1"/>
          </p:cNvSpPr>
          <p:nvPr>
            <p:ph type="sldNum" sz="quarter" idx="12"/>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5E465BE-DA60-492F-8C7A-313467652A0C}" type="slidenum">
              <a:rPr lang="en-US" sz="1400">
                <a:solidFill>
                  <a:schemeClr val="bg2"/>
                </a:solidFill>
              </a:rPr>
              <a:pPr eaLnBrk="1" hangingPunct="1"/>
              <a:t>9</a:t>
            </a:fld>
            <a:endParaRPr lang="en-US" sz="1400" dirty="0">
              <a:solidFill>
                <a:schemeClr val="bg2"/>
              </a:solidFill>
            </a:endParaRPr>
          </a:p>
        </p:txBody>
      </p:sp>
    </p:spTree>
    <p:custDataLst>
      <p:tags r:id="rId1"/>
    </p:custDataLst>
    <p:extLst>
      <p:ext uri="{BB962C8B-B14F-4D97-AF65-F5344CB8AC3E}">
        <p14:creationId xmlns:p14="http://schemas.microsoft.com/office/powerpoint/2010/main" val="1679001452"/>
      </p:ext>
    </p:extLst>
  </p:cSld>
  <p:clrMapOvr>
    <a:masterClrMapping/>
  </p:clrMapOvr>
  <p:transition spd="med">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6"/>
</p:tagLst>
</file>

<file path=ppt/tags/tag10.xml><?xml version="1.0" encoding="utf-8"?>
<p:tagLst xmlns:a="http://schemas.openxmlformats.org/drawingml/2006/main" xmlns:r="http://schemas.openxmlformats.org/officeDocument/2006/relationships" xmlns:p="http://schemas.openxmlformats.org/presentationml/2006/main">
  <p:tag name="TIMING" val="|1.3"/>
</p:tagLst>
</file>

<file path=ppt/tags/tag2.xml><?xml version="1.0" encoding="utf-8"?>
<p:tagLst xmlns:a="http://schemas.openxmlformats.org/drawingml/2006/main" xmlns:r="http://schemas.openxmlformats.org/officeDocument/2006/relationships" xmlns:p="http://schemas.openxmlformats.org/presentationml/2006/main">
  <p:tag name="TIMING" val="|1.3"/>
</p:tagLst>
</file>

<file path=ppt/tags/tag3.xml><?xml version="1.0" encoding="utf-8"?>
<p:tagLst xmlns:a="http://schemas.openxmlformats.org/drawingml/2006/main" xmlns:r="http://schemas.openxmlformats.org/officeDocument/2006/relationships" xmlns:p="http://schemas.openxmlformats.org/presentationml/2006/main">
  <p:tag name="TIMING" val="|1.3"/>
</p:tagLst>
</file>

<file path=ppt/tags/tag4.xml><?xml version="1.0" encoding="utf-8"?>
<p:tagLst xmlns:a="http://schemas.openxmlformats.org/drawingml/2006/main" xmlns:r="http://schemas.openxmlformats.org/officeDocument/2006/relationships" xmlns:p="http://schemas.openxmlformats.org/presentationml/2006/main">
  <p:tag name="TIMING" val="|1.3"/>
</p:tagLst>
</file>

<file path=ppt/tags/tag5.xml><?xml version="1.0" encoding="utf-8"?>
<p:tagLst xmlns:a="http://schemas.openxmlformats.org/drawingml/2006/main" xmlns:r="http://schemas.openxmlformats.org/officeDocument/2006/relationships" xmlns:p="http://schemas.openxmlformats.org/presentationml/2006/main">
  <p:tag name="TIMING" val="|1.3"/>
</p:tagLst>
</file>

<file path=ppt/tags/tag6.xml><?xml version="1.0" encoding="utf-8"?>
<p:tagLst xmlns:a="http://schemas.openxmlformats.org/drawingml/2006/main" xmlns:r="http://schemas.openxmlformats.org/officeDocument/2006/relationships" xmlns:p="http://schemas.openxmlformats.org/presentationml/2006/main">
  <p:tag name="TIMING" val="|1.3"/>
</p:tagLst>
</file>

<file path=ppt/tags/tag7.xml><?xml version="1.0" encoding="utf-8"?>
<p:tagLst xmlns:a="http://schemas.openxmlformats.org/drawingml/2006/main" xmlns:r="http://schemas.openxmlformats.org/officeDocument/2006/relationships" xmlns:p="http://schemas.openxmlformats.org/presentationml/2006/main">
  <p:tag name="TIMING" val="|1.3"/>
</p:tagLst>
</file>

<file path=ppt/tags/tag8.xml><?xml version="1.0" encoding="utf-8"?>
<p:tagLst xmlns:a="http://schemas.openxmlformats.org/drawingml/2006/main" xmlns:r="http://schemas.openxmlformats.org/officeDocument/2006/relationships" xmlns:p="http://schemas.openxmlformats.org/presentationml/2006/main">
  <p:tag name="TIMING" val="|1.3"/>
</p:tagLst>
</file>

<file path=ppt/tags/tag9.xml><?xml version="1.0" encoding="utf-8"?>
<p:tagLst xmlns:a="http://schemas.openxmlformats.org/drawingml/2006/main" xmlns:r="http://schemas.openxmlformats.org/officeDocument/2006/relationships" xmlns:p="http://schemas.openxmlformats.org/presentationml/2006/main">
  <p:tag name="TIMING" val="|1.3"/>
</p:tagLst>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5590</TotalTime>
  <Words>3031</Words>
  <Application>Microsoft Office PowerPoint</Application>
  <PresentationFormat>On-screen Show (4:3)</PresentationFormat>
  <Paragraphs>209</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Comic Sans MS</vt:lpstr>
      <vt:lpstr>Corbel</vt:lpstr>
      <vt:lpstr>Tahoma</vt:lpstr>
      <vt:lpstr>Wingdings</vt:lpstr>
      <vt:lpstr>Basis</vt:lpstr>
      <vt:lpstr>PowerPoint Presentation</vt:lpstr>
      <vt:lpstr>What is FERPA?</vt:lpstr>
      <vt:lpstr>Who is protected by FERPA?</vt:lpstr>
      <vt:lpstr>What are the basic rules?</vt:lpstr>
      <vt:lpstr>What is an Education Record?</vt:lpstr>
      <vt:lpstr>What is not an Education Record?</vt:lpstr>
      <vt:lpstr>Is an email an education record?</vt:lpstr>
      <vt:lpstr>True or False</vt:lpstr>
      <vt:lpstr>Key Terms</vt:lpstr>
      <vt:lpstr>Key Terms (Pt 2)</vt:lpstr>
      <vt:lpstr>Key Terms (Pt 3)</vt:lpstr>
      <vt:lpstr>FERPA Compliance</vt:lpstr>
      <vt:lpstr>FERPA Compliance (Pt 2)</vt:lpstr>
      <vt:lpstr>FERPA Compliance (Pt 3)</vt:lpstr>
      <vt:lpstr>FERPA Compliance (Pt 4)</vt:lpstr>
      <vt:lpstr>What about social media?</vt:lpstr>
      <vt:lpstr>True or False?</vt:lpstr>
      <vt:lpstr>True or False?</vt:lpstr>
      <vt:lpstr>True or False</vt:lpstr>
      <vt:lpstr>True or False</vt:lpstr>
      <vt:lpstr>FERPA and Parents</vt:lpstr>
      <vt:lpstr>True or False?</vt:lpstr>
      <vt:lpstr>True or False?</vt:lpstr>
      <vt:lpstr>Practical Tips: Do’s</vt:lpstr>
      <vt:lpstr>Practical Tips: Do Not’s</vt:lpstr>
      <vt:lpstr>True or False?</vt:lpstr>
      <vt:lpstr>True or False</vt:lpstr>
      <vt:lpstr>True or False</vt:lpstr>
      <vt:lpstr>True or False</vt:lpstr>
      <vt:lpstr>True or False</vt:lpstr>
      <vt:lpstr>True or False</vt:lpstr>
      <vt:lpstr>Letters of Recommendation</vt:lpstr>
      <vt:lpstr>PowerPoint Presentation</vt:lpstr>
    </vt:vector>
  </TitlesOfParts>
  <Company>Michigan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FERPA</dc:title>
  <dc:creator>Enrollment Services</dc:creator>
  <cp:lastModifiedBy>Whitlock, Eugene</cp:lastModifiedBy>
  <cp:revision>151</cp:revision>
  <dcterms:created xsi:type="dcterms:W3CDTF">2003-06-11T19:51:31Z</dcterms:created>
  <dcterms:modified xsi:type="dcterms:W3CDTF">2018-01-11T20:11:29Z</dcterms:modified>
</cp:coreProperties>
</file>