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023"/>
  </p:normalViewPr>
  <p:slideViewPr>
    <p:cSldViewPr snapToGrid="0" snapToObjects="1">
      <p:cViewPr varScale="1">
        <p:scale>
          <a:sx n="59" d="100"/>
          <a:sy n="59"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11:15 plus 5 minutes for late comers</a:t>
            </a:r>
            <a:endParaRPr/>
          </a:p>
        </p:txBody>
      </p:sp>
      <p:sp>
        <p:nvSpPr>
          <p:cNvPr id="291" name="Shape 2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11:50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Most colleges and universities organized around the principles of the dominant culture: hierarchies of power and control, students operate from fear-based learning, competition, so called “objectivism”</a:t>
            </a:r>
            <a:endParaRPr/>
          </a:p>
          <a:p>
            <a:pPr marL="0" lvl="0" indent="0" rtl="0">
              <a:spcBef>
                <a:spcPts val="0"/>
              </a:spcBef>
              <a:spcAft>
                <a:spcPts val="0"/>
              </a:spcAft>
              <a:buNone/>
            </a:pPr>
            <a:r>
              <a:rPr lang="en-US"/>
              <a:t>Love does not mean go easy on, but rather the opposite. Also, allows you to see other factors that contribute or inhibit learning. WRITING FEEDBACK!!!also a way to provide differentiated scaffolding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Physically sitting down next to a student often elicits information and questions from them that wouldn’t come out otherwise. “Can you read this, but don’t judge me because I haven’t been in school for 4 years”</a:t>
            </a:r>
            <a:endParaRPr/>
          </a:p>
          <a:p>
            <a:pPr marL="0" lvl="0" indent="0" rtl="0">
              <a:spcBef>
                <a:spcPts val="0"/>
              </a:spcBef>
              <a:spcAft>
                <a:spcPts val="0"/>
              </a:spcAft>
              <a:buNone/>
            </a:pPr>
            <a:r>
              <a:rPr lang="en-US"/>
              <a:t>student-teacher collaboration: feedback to change teaching methods, ERG project, etc </a:t>
            </a:r>
            <a:endParaRPr/>
          </a:p>
          <a:p>
            <a:pPr marL="0" lvl="0" indent="0" rtl="0">
              <a:spcBef>
                <a:spcPts val="0"/>
              </a:spcBef>
              <a:spcAft>
                <a:spcPts val="0"/>
              </a:spcAft>
              <a:buNone/>
            </a:pPr>
            <a:r>
              <a:rPr lang="en-US"/>
              <a:t>Demanding written homework that will lead them into facilitations, ERG project</a:t>
            </a:r>
            <a:endParaRPr/>
          </a:p>
          <a:p>
            <a:pPr marL="0" lvl="0" indent="0" rtl="0">
              <a:spcBef>
                <a:spcPts val="0"/>
              </a:spcBef>
              <a:spcAft>
                <a:spcPts val="0"/>
              </a:spcAft>
              <a:buNone/>
            </a:pPr>
            <a:r>
              <a:rPr lang="en-US"/>
              <a:t>Students need more time with this essay, or DACA is on everyone’s minds, so let’s add that as an essay topic choice. </a:t>
            </a:r>
            <a:endParaRPr/>
          </a:p>
          <a:p>
            <a:pPr marL="0" lvl="0" indent="0" rtl="0">
              <a:spcBef>
                <a:spcPts val="0"/>
              </a:spcBef>
              <a:spcAft>
                <a:spcPts val="0"/>
              </a:spcAft>
              <a:buNone/>
            </a:pPr>
            <a:r>
              <a:rPr lang="en-US"/>
              <a:t>Less is more, so if you need to cut something, learn to be okay with that.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Adichie: the power of some voices to tell only a single story that creates stereotypes, and that we must counter this by telling and seeking out “many stories”</a:t>
            </a:r>
            <a:endParaRPr/>
          </a:p>
          <a:p>
            <a:pPr marL="0" lvl="0" indent="0">
              <a:spcBef>
                <a:spcPts val="0"/>
              </a:spcBef>
              <a:spcAft>
                <a:spcPts val="0"/>
              </a:spcAft>
              <a:buNone/>
            </a:pPr>
            <a:r>
              <a:rPr lang="en-US"/>
              <a:t>engaging at both developmental and transfer levels</a:t>
            </a:r>
            <a:endParaRPr/>
          </a:p>
          <a:p>
            <a:pPr marL="0" lvl="0" indent="0" rtl="0">
              <a:spcBef>
                <a:spcPts val="0"/>
              </a:spcBef>
              <a:spcAft>
                <a:spcPts val="0"/>
              </a:spcAft>
              <a:buNone/>
            </a:pPr>
            <a:r>
              <a:rPr lang="en-US"/>
              <a:t>Educational inequality curriculum: tracking, testing, remediation, etc.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11:55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Buying and selling a horse and net financial impact: bought 50, sold 60, bought 80, what was the net impact</a:t>
            </a:r>
            <a:endParaRPr/>
          </a:p>
          <a:p>
            <a:pPr marL="0" lvl="0" indent="0">
              <a:spcBef>
                <a:spcPts val="0"/>
              </a:spcBef>
              <a:spcAft>
                <a:spcPts val="0"/>
              </a:spcAft>
              <a:buNone/>
            </a:pPr>
            <a:r>
              <a:rPr lang="en-US"/>
              <a:t>Introduce new element to solve strategy</a:t>
            </a:r>
            <a:endParaRPr/>
          </a:p>
          <a:p>
            <a:pPr marL="0" lvl="0" indent="0">
              <a:spcBef>
                <a:spcPts val="0"/>
              </a:spcBef>
              <a:spcAft>
                <a:spcPts val="0"/>
              </a:spcAft>
              <a:buNone/>
            </a:pPr>
            <a:r>
              <a:rPr lang="en-US"/>
              <a:t>Grouped transactions and got answer quickly</a:t>
            </a:r>
            <a:endParaRPr/>
          </a:p>
          <a:p>
            <a:pPr marL="0" lvl="0" indent="0">
              <a:spcBef>
                <a:spcPts val="0"/>
              </a:spcBef>
              <a:spcAft>
                <a:spcPts val="0"/>
              </a:spcAft>
              <a:buNone/>
            </a:pPr>
            <a:r>
              <a:rPr lang="en-US"/>
              <a:t>Draw a picture to figure out the answer</a:t>
            </a:r>
            <a:endParaRPr/>
          </a:p>
          <a:p>
            <a:pPr marL="0" lvl="0" indent="0">
              <a:spcBef>
                <a:spcPts val="0"/>
              </a:spcBef>
              <a:spcAft>
                <a:spcPts val="0"/>
              </a:spcAft>
              <a:buNone/>
            </a:pPr>
            <a:r>
              <a:rPr lang="en-US"/>
              <a:t>Rule of three - Mexico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11:20</a:t>
            </a:r>
            <a:endParaRPr/>
          </a:p>
        </p:txBody>
      </p:sp>
      <p:sp>
        <p:nvSpPr>
          <p:cNvPr id="297" name="Shape 2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12:05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12:10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12:15</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262626"/>
              </a:buClr>
              <a:buSzPts val="6000"/>
              <a:buFont typeface="Garamond"/>
              <a:buNone/>
            </a:pPr>
            <a:endParaRPr/>
          </a:p>
        </p:txBody>
      </p:sp>
      <p:sp>
        <p:nvSpPr>
          <p:cNvPr id="312" name="Shape 3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sz="1750" b="1">
              <a:solidFill>
                <a:srgbClr val="3C3B3C"/>
              </a:solidFill>
            </a:endParaRPr>
          </a:p>
          <a:p>
            <a:pPr marL="0" lvl="0" indent="0">
              <a:spcBef>
                <a:spcPts val="0"/>
              </a:spcBef>
              <a:spcAft>
                <a:spcPts val="0"/>
              </a:spcAft>
              <a:buNone/>
            </a:pPr>
            <a:r>
              <a:rPr lang="en-US" sz="1750">
                <a:solidFill>
                  <a:srgbClr val="3C3B3C"/>
                </a:solidFill>
                <a:highlight>
                  <a:srgbClr val="FFFFFF"/>
                </a:highlight>
              </a:rPr>
              <a:t>Not multicultural or social justice learning- some overlaps but not the same thing (Hammond). </a:t>
            </a:r>
            <a:endParaRPr sz="1750">
              <a:solidFill>
                <a:srgbClr val="3C3B3C"/>
              </a:solidFill>
              <a:highlight>
                <a:srgbClr val="FFFFFF"/>
              </a:highlight>
            </a:endParaRPr>
          </a:p>
          <a:p>
            <a:pPr marL="0" lvl="0" indent="0">
              <a:spcBef>
                <a:spcPts val="0"/>
              </a:spcBef>
              <a:spcAft>
                <a:spcPts val="0"/>
              </a:spcAft>
              <a:buNone/>
            </a:pPr>
            <a:endParaRPr sz="1750">
              <a:solidFill>
                <a:srgbClr val="3C3B3C"/>
              </a:solidFill>
              <a:highlight>
                <a:srgbClr val="FFFFFF"/>
              </a:highlight>
            </a:endParaRPr>
          </a:p>
          <a:p>
            <a:pPr marL="0" lvl="0" indent="0">
              <a:spcBef>
                <a:spcPts val="0"/>
              </a:spcBef>
              <a:spcAft>
                <a:spcPts val="0"/>
              </a:spcAft>
              <a:buNone/>
            </a:pPr>
            <a:r>
              <a:rPr lang="en-US" sz="1750">
                <a:solidFill>
                  <a:srgbClr val="3C3B3C"/>
                </a:solidFill>
                <a:highlight>
                  <a:srgbClr val="FFFFFF"/>
                </a:highlight>
              </a:rPr>
              <a:t>Multicultural education celebrates diversity so that students can see own cultures reflected in community and feel a sense of pride and belonging as well as be enriched by learning about other cultures but does not address the cognitive component.</a:t>
            </a:r>
            <a:endParaRPr sz="1750">
              <a:solidFill>
                <a:srgbClr val="3C3B3C"/>
              </a:solidFill>
              <a:highlight>
                <a:srgbClr val="FFFFFF"/>
              </a:highlight>
            </a:endParaRPr>
          </a:p>
          <a:p>
            <a:pPr marL="0" lvl="0" indent="0">
              <a:spcBef>
                <a:spcPts val="0"/>
              </a:spcBef>
              <a:spcAft>
                <a:spcPts val="0"/>
              </a:spcAft>
              <a:buNone/>
            </a:pPr>
            <a:endParaRPr sz="1750">
              <a:solidFill>
                <a:srgbClr val="3C3B3C"/>
              </a:solidFill>
              <a:highlight>
                <a:srgbClr val="FFFFFF"/>
              </a:highlight>
            </a:endParaRPr>
          </a:p>
          <a:p>
            <a:pPr marL="0" lvl="0" indent="0">
              <a:spcBef>
                <a:spcPts val="0"/>
              </a:spcBef>
              <a:spcAft>
                <a:spcPts val="0"/>
              </a:spcAft>
              <a:buClr>
                <a:schemeClr val="dk1"/>
              </a:buClr>
              <a:buSzPts val="1100"/>
              <a:buFont typeface="Arial"/>
              <a:buNone/>
            </a:pPr>
            <a:r>
              <a:rPr lang="en-US" sz="1750">
                <a:solidFill>
                  <a:srgbClr val="3C3B3C"/>
                </a:solidFill>
                <a:highlight>
                  <a:srgbClr val="FFFFFF"/>
                </a:highlight>
              </a:rPr>
              <a:t>Social Justice education focuses on building a lens for the student to be able to look at the world and seeing where things aren’t fair or where injustice exists, but does not focus on learning capacity.</a:t>
            </a:r>
            <a:endParaRPr sz="1750">
              <a:solidFill>
                <a:srgbClr val="3C3B3C"/>
              </a:solidFill>
              <a:highlight>
                <a:srgbClr val="FFFFFF"/>
              </a:highlight>
            </a:endParaRPr>
          </a:p>
          <a:p>
            <a:pPr marL="0" lvl="0" indent="0">
              <a:spcBef>
                <a:spcPts val="0"/>
              </a:spcBef>
              <a:spcAft>
                <a:spcPts val="0"/>
              </a:spcAft>
              <a:buNone/>
            </a:pPr>
            <a:endParaRPr sz="1750" b="1">
              <a:solidFill>
                <a:srgbClr val="3C3B3C"/>
              </a:solidFill>
            </a:endParaRPr>
          </a:p>
          <a:p>
            <a:pPr marL="0" lvl="0" indent="0">
              <a:spcBef>
                <a:spcPts val="0"/>
              </a:spcBef>
              <a:spcAft>
                <a:spcPts val="0"/>
              </a:spcAft>
              <a:buNone/>
            </a:pPr>
            <a:r>
              <a:rPr lang="en-US" sz="1750" b="1">
                <a:solidFill>
                  <a:srgbClr val="3C3B3C"/>
                </a:solidFill>
              </a:rPr>
              <a:t>Learning Partnerships.</a:t>
            </a:r>
            <a:r>
              <a:rPr lang="en-US" sz="1750">
                <a:solidFill>
                  <a:srgbClr val="3C3B3C"/>
                </a:solidFill>
                <a:highlight>
                  <a:srgbClr val="FFFFFF"/>
                </a:highlight>
              </a:rPr>
              <a:t> To succeed in school, diverse learners need to feel as if they are in partnership with their teachers. To create these relationships, we need to build trust with students, help them develop positive mindsets, and give them the language to </a:t>
            </a:r>
            <a:r>
              <a:rPr lang="en-US" sz="1750" i="1">
                <a:solidFill>
                  <a:srgbClr val="3C3B3C"/>
                </a:solidFill>
              </a:rPr>
              <a:t>talk about</a:t>
            </a:r>
            <a:r>
              <a:rPr lang="en-US" sz="1750">
                <a:solidFill>
                  <a:srgbClr val="3C3B3C"/>
                </a:solidFill>
                <a:highlight>
                  <a:srgbClr val="FFFFFF"/>
                </a:highlight>
              </a:rPr>
              <a:t> their learning.</a:t>
            </a:r>
            <a:endParaRPr sz="1750">
              <a:solidFill>
                <a:srgbClr val="3C3B3C"/>
              </a:solidFill>
              <a:highlight>
                <a:srgbClr val="FFFFFF"/>
              </a:highlight>
            </a:endParaRPr>
          </a:p>
          <a:p>
            <a:pPr marL="0" lvl="0" indent="0">
              <a:spcBef>
                <a:spcPts val="0"/>
              </a:spcBef>
              <a:spcAft>
                <a:spcPts val="0"/>
              </a:spcAft>
              <a:buNone/>
            </a:pPr>
            <a:endParaRPr sz="1750">
              <a:solidFill>
                <a:srgbClr val="3C3B3C"/>
              </a:solidFill>
              <a:highlight>
                <a:srgbClr val="FFFFFF"/>
              </a:highlight>
            </a:endParaRPr>
          </a:p>
          <a:p>
            <a:pPr marL="0" lvl="0" indent="0" rtl="0">
              <a:lnSpc>
                <a:spcPct val="115000"/>
              </a:lnSpc>
              <a:spcBef>
                <a:spcPts val="0"/>
              </a:spcBef>
              <a:spcAft>
                <a:spcPts val="0"/>
              </a:spcAft>
              <a:buNone/>
            </a:pPr>
            <a:r>
              <a:rPr lang="en-US" sz="1750" b="1">
                <a:solidFill>
                  <a:srgbClr val="3C3B3C"/>
                </a:solidFill>
              </a:rPr>
              <a:t>Information Processing. </a:t>
            </a:r>
            <a:r>
              <a:rPr lang="en-US" sz="1750">
                <a:solidFill>
                  <a:srgbClr val="3C3B3C"/>
                </a:solidFill>
              </a:rPr>
              <a:t>Teachers need to understand how to expand students’ intellective capacity so they can engage in deeper, more complex learning. This requires teachers to learn brain-based information processing strategies common to oral cultures like metaphors, rhythmic mnemonics, and “story-ifying” the content.</a:t>
            </a:r>
            <a:endParaRPr sz="1750">
              <a:solidFill>
                <a:srgbClr val="3C3B3C"/>
              </a:solidFill>
            </a:endParaRPr>
          </a:p>
          <a:p>
            <a:pPr marL="0" lvl="0" indent="0" rtl="0">
              <a:lnSpc>
                <a:spcPct val="115000"/>
              </a:lnSpc>
              <a:spcBef>
                <a:spcPts val="0"/>
              </a:spcBef>
              <a:spcAft>
                <a:spcPts val="0"/>
              </a:spcAft>
              <a:buClr>
                <a:schemeClr val="dk1"/>
              </a:buClr>
              <a:buSzPts val="1100"/>
              <a:buFont typeface="Arial"/>
              <a:buNone/>
            </a:pPr>
            <a:endParaRPr sz="1750">
              <a:solidFill>
                <a:srgbClr val="3C3B3C"/>
              </a:solidFill>
            </a:endParaRPr>
          </a:p>
          <a:p>
            <a:pPr marL="0" lvl="0" indent="0" rtl="0">
              <a:lnSpc>
                <a:spcPct val="115000"/>
              </a:lnSpc>
              <a:spcBef>
                <a:spcPts val="0"/>
              </a:spcBef>
              <a:spcAft>
                <a:spcPts val="0"/>
              </a:spcAft>
              <a:buClr>
                <a:schemeClr val="dk1"/>
              </a:buClr>
              <a:buSzPts val="1100"/>
              <a:buFont typeface="Arial"/>
              <a:buNone/>
            </a:pPr>
            <a:r>
              <a:rPr lang="en-US" sz="1750" b="1">
                <a:solidFill>
                  <a:srgbClr val="3C3B3C"/>
                </a:solidFill>
              </a:rPr>
              <a:t>Community Building.</a:t>
            </a:r>
            <a:r>
              <a:rPr lang="en-US" sz="1750">
                <a:solidFill>
                  <a:srgbClr val="3C3B3C"/>
                </a:solidFill>
              </a:rPr>
              <a:t> Culturally responsive teachers work to create supportive, welcoming environments, places that feel socially and emotionally safe, so that students are comfortable enough taking the risks required to stretch their brains.</a:t>
            </a:r>
            <a:endParaRPr sz="1750">
              <a:solidFill>
                <a:srgbClr val="3C3B3C"/>
              </a:solidFill>
            </a:endParaRPr>
          </a:p>
          <a:p>
            <a:pPr marL="0" lvl="0" indent="0">
              <a:spcBef>
                <a:spcPts val="0"/>
              </a:spcBef>
              <a:spcAft>
                <a:spcPts val="0"/>
              </a:spcAft>
              <a:buNone/>
            </a:pPr>
            <a:endParaRPr sz="1750">
              <a:solidFill>
                <a:srgbClr val="3C3B3C"/>
              </a:solidFill>
              <a:highlight>
                <a:srgbClr val="FFFFFF"/>
              </a:highlight>
            </a:endParaRPr>
          </a:p>
        </p:txBody>
      </p:sp>
      <p:sp>
        <p:nvSpPr>
          <p:cNvPr id="319" name="Shape 3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11:35ish</a:t>
            </a:r>
            <a:endParaRPr/>
          </a:p>
        </p:txBody>
      </p:sp>
      <p:sp>
        <p:nvSpPr>
          <p:cNvPr id="337" name="Shape 33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6"/>
        <p:cNvGrpSpPr/>
        <p:nvPr/>
      </p:nvGrpSpPr>
      <p:grpSpPr>
        <a:xfrm>
          <a:off x="0" y="0"/>
          <a:ext cx="0" cy="0"/>
          <a:chOff x="0" y="0"/>
          <a:chExt cx="0" cy="0"/>
        </a:xfrm>
      </p:grpSpPr>
      <p:grpSp>
        <p:nvGrpSpPr>
          <p:cNvPr id="17" name="Shape 17"/>
          <p:cNvGrpSpPr/>
          <p:nvPr/>
        </p:nvGrpSpPr>
        <p:grpSpPr>
          <a:xfrm>
            <a:off x="-16934" y="0"/>
            <a:ext cx="12231160" cy="6856214"/>
            <a:chOff x="-16934" y="0"/>
            <a:chExt cx="12231160" cy="6856214"/>
          </a:xfrm>
        </p:grpSpPr>
        <p:pic>
          <p:nvPicPr>
            <p:cNvPr id="18" name="Shape 18"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Shape 19"/>
            <p:cNvSpPr/>
            <p:nvPr/>
          </p:nvSpPr>
          <p:spPr>
            <a:xfrm>
              <a:off x="2328332" y="1540931"/>
              <a:ext cx="7543802" cy="3835401"/>
            </a:xfrm>
            <a:prstGeom prst="rect">
              <a:avLst/>
            </a:prstGeom>
            <a:noFill/>
            <a:ln w="15875" cap="flat" cmpd="sng">
              <a:solidFill>
                <a:schemeClr val="accen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 name="Shape 20"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Shape 21"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Shape 22"/>
          <p:cNvSpPr txBox="1">
            <a:spLocks noGrp="1"/>
          </p:cNvSpPr>
          <p:nvPr>
            <p:ph type="ctrTitle"/>
          </p:nvPr>
        </p:nvSpPr>
        <p:spPr>
          <a:xfrm>
            <a:off x="2692398" y="1871131"/>
            <a:ext cx="6815669" cy="1515533"/>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5400"/>
              <a:buFont typeface="Garamond"/>
              <a:buNone/>
              <a:defRPr sz="5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3" name="Shape 23"/>
          <p:cNvSpPr txBox="1">
            <a:spLocks noGrp="1"/>
          </p:cNvSpPr>
          <p:nvPr>
            <p:ph type="subTitle" idx="1"/>
          </p:nvPr>
        </p:nvSpPr>
        <p:spPr>
          <a:xfrm>
            <a:off x="2692398" y="3657597"/>
            <a:ext cx="6815669" cy="1320802"/>
          </a:xfrm>
          <a:prstGeom prst="rect">
            <a:avLst/>
          </a:prstGeom>
          <a:noFill/>
          <a:ln>
            <a:noFill/>
          </a:ln>
        </p:spPr>
        <p:txBody>
          <a:bodyPr spcFirstLastPara="1" wrap="square" lIns="91425" tIns="91425" rIns="91425" bIns="91425" anchor="t" anchorCtr="0"/>
          <a:lstStyle>
            <a:lvl1pPr marL="0" marR="0" lvl="0" indent="0" algn="ctr" rtl="0">
              <a:spcBef>
                <a:spcPts val="420"/>
              </a:spcBef>
              <a:spcAft>
                <a:spcPts val="0"/>
              </a:spcAft>
              <a:buClr>
                <a:schemeClr val="accent1"/>
              </a:buClr>
              <a:buSzPts val="2415"/>
              <a:buFont typeface="Arial"/>
              <a:buNone/>
              <a:defRPr sz="2100" b="0" i="0" u="none" strike="noStrike" cap="none">
                <a:solidFill>
                  <a:schemeClr val="dk1"/>
                </a:solidFill>
                <a:latin typeface="Garamond"/>
                <a:ea typeface="Garamond"/>
                <a:cs typeface="Garamond"/>
                <a:sym typeface="Garamond"/>
              </a:defRPr>
            </a:lvl1pPr>
            <a:lvl2pPr marL="457200" marR="0" lvl="1" indent="0" algn="ctr" rtl="0">
              <a:spcBef>
                <a:spcPts val="600"/>
              </a:spcBef>
              <a:spcAft>
                <a:spcPts val="0"/>
              </a:spcAft>
              <a:buClr>
                <a:schemeClr val="accent1"/>
              </a:buClr>
              <a:buSzPts val="2300"/>
              <a:buFont typeface="Arial"/>
              <a:buNone/>
              <a:defRPr sz="2000" b="0" i="0" u="none" strike="noStrike" cap="none">
                <a:solidFill>
                  <a:srgbClr val="888888"/>
                </a:solidFill>
                <a:latin typeface="Garamond"/>
                <a:ea typeface="Garamond"/>
                <a:cs typeface="Garamond"/>
                <a:sym typeface="Garamond"/>
              </a:defRPr>
            </a:lvl2pPr>
            <a:lvl3pPr marL="914400" marR="0" lvl="2" indent="0" algn="ctr"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3pPr>
            <a:lvl4pPr marL="1371600" marR="0" lvl="3" indent="0" algn="ctr"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4pPr>
            <a:lvl5pPr marL="1828800" marR="0" lvl="4" indent="0"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286000" marR="0" lvl="5" indent="0"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24" name="Shape 24"/>
          <p:cNvSpPr txBox="1">
            <a:spLocks noGrp="1"/>
          </p:cNvSpPr>
          <p:nvPr>
            <p:ph type="dt" idx="10"/>
          </p:nvPr>
        </p:nvSpPr>
        <p:spPr>
          <a:xfrm>
            <a:off x="7983232" y="5037663"/>
            <a:ext cx="897467"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5" name="Shape 25"/>
          <p:cNvSpPr txBox="1">
            <a:spLocks noGrp="1"/>
          </p:cNvSpPr>
          <p:nvPr>
            <p:ph type="ftr" idx="11"/>
          </p:nvPr>
        </p:nvSpPr>
        <p:spPr>
          <a:xfrm>
            <a:off x="2692397" y="5037663"/>
            <a:ext cx="5214635"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6" name="Shape 26"/>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27" name="Shape 27"/>
          <p:cNvCxnSpPr/>
          <p:nvPr/>
        </p:nvCxnSpPr>
        <p:spPr>
          <a:xfrm>
            <a:off x="2692399" y="3522131"/>
            <a:ext cx="681566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295401" y="4815415"/>
            <a:ext cx="9609666" cy="566738"/>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7" name="Shape 87"/>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med" len="med"/>
            <a:tailEnd type="none" w="med" len="med"/>
          </a:ln>
        </p:spPr>
        <p:txBody>
          <a:bodyPr spcFirstLastPara="1" wrap="square" lIns="91425" tIns="91425" rIns="91425" bIns="91425" anchor="t" anchorCtr="0"/>
          <a:lstStyle>
            <a:lvl1pPr marL="0" marR="0" lvl="0" indent="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295401" y="5382153"/>
            <a:ext cx="9609666" cy="493712"/>
          </a:xfrm>
          <a:prstGeom prst="rect">
            <a:avLst/>
          </a:prstGeom>
          <a:noFill/>
          <a:ln>
            <a:noFill/>
          </a:ln>
        </p:spPr>
        <p:txBody>
          <a:bodyPr spcFirstLastPara="1" wrap="square" lIns="91425" tIns="91425" rIns="91425" bIns="91425" anchor="t" anchorCtr="0"/>
          <a:lstStyle>
            <a:lvl1pPr marL="457200" marR="0" lvl="0" indent="-228600" algn="ctr" rtl="0">
              <a:spcBef>
                <a:spcPts val="28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Shape 8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0" name="Shape 9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1" name="Shape 9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303868" y="982132"/>
            <a:ext cx="9592732" cy="295486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1303868" y="4343399"/>
            <a:ext cx="9592732" cy="1532467"/>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Shape 95"/>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6" name="Shape 96"/>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7" name="Shape 9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98" name="Shape 98"/>
          <p:cNvCxnSpPr/>
          <p:nvPr/>
        </p:nvCxnSpPr>
        <p:spPr>
          <a:xfrm>
            <a:off x="1396169" y="4140199"/>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446213" y="982132"/>
            <a:ext cx="9296398" cy="237066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1674812" y="3352800"/>
            <a:ext cx="8839202" cy="584200"/>
          </a:xfrm>
          <a:prstGeom prst="rect">
            <a:avLst/>
          </a:prstGeom>
          <a:noFill/>
          <a:ln>
            <a:noFill/>
          </a:ln>
        </p:spPr>
        <p:txBody>
          <a:bodyPr spcFirstLastPara="1" wrap="square" lIns="91425" tIns="91425" rIns="91425" bIns="91425" anchor="ctr" anchorCtr="0"/>
          <a:lstStyle>
            <a:lvl1pPr marL="457200" marR="0" lvl="0" indent="-228600" algn="r" rtl="0">
              <a:spcBef>
                <a:spcPts val="4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Shape 102"/>
          <p:cNvSpPr txBox="1">
            <a:spLocks noGrp="1"/>
          </p:cNvSpPr>
          <p:nvPr>
            <p:ph type="body" idx="2"/>
          </p:nvPr>
        </p:nvSpPr>
        <p:spPr>
          <a:xfrm>
            <a:off x="1295401" y="4343399"/>
            <a:ext cx="9609666" cy="1532467"/>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Shape 103"/>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4" name="Shape 104"/>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5" name="Shape 10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
        <p:nvSpPr>
          <p:cNvPr id="106" name="Shape 10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Shape 107"/>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Shape 108"/>
          <p:cNvCxnSpPr/>
          <p:nvPr/>
        </p:nvCxnSpPr>
        <p:spPr>
          <a:xfrm>
            <a:off x="1396169" y="4140199"/>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95402" y="3308581"/>
            <a:ext cx="9609668" cy="1468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1295401" y="4777381"/>
            <a:ext cx="9609668" cy="8604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Shape 11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3" name="Shape 11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4" name="Shape 1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46213" y="982132"/>
            <a:ext cx="9296398" cy="224366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1295401" y="3639312"/>
            <a:ext cx="9609668" cy="886968"/>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Shape 118"/>
          <p:cNvSpPr txBox="1">
            <a:spLocks noGrp="1"/>
          </p:cNvSpPr>
          <p:nvPr>
            <p:ph type="body" idx="2"/>
          </p:nvPr>
        </p:nvSpPr>
        <p:spPr>
          <a:xfrm>
            <a:off x="1295401" y="4529667"/>
            <a:ext cx="9609668" cy="13462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Shape 11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0" name="Shape 12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1" name="Shape 1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
        <p:nvSpPr>
          <p:cNvPr id="122" name="Shape 122"/>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Shape 123"/>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Shape 124"/>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295401" y="982132"/>
            <a:ext cx="9609666" cy="224366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295401" y="3630168"/>
            <a:ext cx="9609668" cy="841248"/>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accent1"/>
              </a:buClr>
              <a:buSzPts val="3220"/>
              <a:buFont typeface="Arial"/>
              <a:buNone/>
              <a:defRPr sz="2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Shape 128"/>
          <p:cNvSpPr txBox="1">
            <a:spLocks noGrp="1"/>
          </p:cNvSpPr>
          <p:nvPr>
            <p:ph type="body" idx="2"/>
          </p:nvPr>
        </p:nvSpPr>
        <p:spPr>
          <a:xfrm>
            <a:off x="1295400" y="4470399"/>
            <a:ext cx="9609670" cy="140546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Shape 12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0" name="Shape 13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1" name="Shape 1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132" name="Shape 132"/>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Shape 136"/>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7" name="Shape 137"/>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8" name="Shape 1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139" name="Shape 13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7497936" y="2483551"/>
            <a:ext cx="4893735" cy="189089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42" name="Shape 142"/>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Shape 143"/>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4" name="Shape 144"/>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5" name="Shape 14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146" name="Shape 146"/>
          <p:cNvCxnSpPr/>
          <p:nvPr/>
        </p:nvCxnSpPr>
        <p:spPr>
          <a:xfrm>
            <a:off x="8863890" y="990600"/>
            <a:ext cx="0" cy="487680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58"/>
        <p:cNvGrpSpPr/>
        <p:nvPr/>
      </p:nvGrpSpPr>
      <p:grpSpPr>
        <a:xfrm>
          <a:off x="0" y="0"/>
          <a:ext cx="0" cy="0"/>
          <a:chOff x="0" y="0"/>
          <a:chExt cx="0" cy="0"/>
        </a:xfrm>
      </p:grpSpPr>
      <p:grpSp>
        <p:nvGrpSpPr>
          <p:cNvPr id="159" name="Shape 159"/>
          <p:cNvGrpSpPr/>
          <p:nvPr/>
        </p:nvGrpSpPr>
        <p:grpSpPr>
          <a:xfrm>
            <a:off x="-16934" y="0"/>
            <a:ext cx="12231160" cy="6856215"/>
            <a:chOff x="-16934" y="0"/>
            <a:chExt cx="12231160" cy="6856215"/>
          </a:xfrm>
        </p:grpSpPr>
        <p:pic>
          <p:nvPicPr>
            <p:cNvPr id="160" name="Shape 160" descr="HD-PanelTitleR1.png"/>
            <p:cNvPicPr preferRelativeResize="0"/>
            <p:nvPr/>
          </p:nvPicPr>
          <p:blipFill rotWithShape="1">
            <a:blip r:embed="rId2">
              <a:alphaModFix/>
            </a:blip>
            <a:srcRect/>
            <a:stretch/>
          </p:blipFill>
          <p:spPr>
            <a:xfrm>
              <a:off x="0" y="0"/>
              <a:ext cx="12188827" cy="6856215"/>
            </a:xfrm>
            <a:prstGeom prst="rect">
              <a:avLst/>
            </a:prstGeom>
            <a:noFill/>
            <a:ln>
              <a:noFill/>
            </a:ln>
          </p:spPr>
        </p:pic>
        <p:sp>
          <p:nvSpPr>
            <p:cNvPr id="161" name="Shape 161"/>
            <p:cNvSpPr/>
            <p:nvPr/>
          </p:nvSpPr>
          <p:spPr>
            <a:xfrm>
              <a:off x="2328332" y="1540931"/>
              <a:ext cx="7543800" cy="3835500"/>
            </a:xfrm>
            <a:prstGeom prst="rect">
              <a:avLst/>
            </a:prstGeom>
            <a:noFill/>
            <a:ln w="15875" cap="flat" cmpd="sng">
              <a:solidFill>
                <a:schemeClr val="accen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2" name="Shape 16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163" name="Shape 163"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164" name="Shape 164"/>
          <p:cNvSpPr txBox="1">
            <a:spLocks noGrp="1"/>
          </p:cNvSpPr>
          <p:nvPr>
            <p:ph type="ctrTitle"/>
          </p:nvPr>
        </p:nvSpPr>
        <p:spPr>
          <a:xfrm>
            <a:off x="2692398" y="1871131"/>
            <a:ext cx="6815700" cy="15156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5500"/>
              <a:buFont typeface="Garamond"/>
              <a:buNone/>
              <a:defRPr sz="55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65" name="Shape 165"/>
          <p:cNvSpPr txBox="1">
            <a:spLocks noGrp="1"/>
          </p:cNvSpPr>
          <p:nvPr>
            <p:ph type="subTitle" idx="1"/>
          </p:nvPr>
        </p:nvSpPr>
        <p:spPr>
          <a:xfrm>
            <a:off x="2692398" y="3657597"/>
            <a:ext cx="6815700" cy="1320900"/>
          </a:xfrm>
          <a:prstGeom prst="rect">
            <a:avLst/>
          </a:prstGeom>
          <a:noFill/>
          <a:ln>
            <a:noFill/>
          </a:ln>
        </p:spPr>
        <p:txBody>
          <a:bodyPr spcFirstLastPara="1" wrap="square" lIns="91425" tIns="91425" rIns="91425" bIns="91425" anchor="t" anchorCtr="0"/>
          <a:lstStyle>
            <a:lvl1pPr marL="0" marR="0" lvl="0" indent="0" algn="ctr" rtl="0">
              <a:spcBef>
                <a:spcPts val="400"/>
              </a:spcBef>
              <a:spcAft>
                <a:spcPts val="0"/>
              </a:spcAft>
              <a:buClr>
                <a:schemeClr val="accent1"/>
              </a:buClr>
              <a:buSzPts val="2400"/>
              <a:buFont typeface="Arial"/>
              <a:buNone/>
              <a:defRPr sz="2100" b="0" i="0" u="none" strike="noStrike" cap="none">
                <a:solidFill>
                  <a:schemeClr val="dk1"/>
                </a:solidFill>
                <a:latin typeface="Garamond"/>
                <a:ea typeface="Garamond"/>
                <a:cs typeface="Garamond"/>
                <a:sym typeface="Garamond"/>
              </a:defRPr>
            </a:lvl1pPr>
            <a:lvl2pPr marL="457200" marR="0" lvl="1" indent="0" algn="ctr" rtl="0">
              <a:spcBef>
                <a:spcPts val="700"/>
              </a:spcBef>
              <a:spcAft>
                <a:spcPts val="0"/>
              </a:spcAft>
              <a:buClr>
                <a:schemeClr val="accent1"/>
              </a:buClr>
              <a:buSzPts val="2300"/>
              <a:buFont typeface="Arial"/>
              <a:buNone/>
              <a:defRPr sz="2000" b="0" i="0" u="none" strike="noStrike" cap="none">
                <a:solidFill>
                  <a:srgbClr val="888888"/>
                </a:solidFill>
                <a:latin typeface="Garamond"/>
                <a:ea typeface="Garamond"/>
                <a:cs typeface="Garamond"/>
                <a:sym typeface="Garamond"/>
              </a:defRPr>
            </a:lvl2pPr>
            <a:lvl3pPr marL="914400" marR="0" lvl="2" indent="0" algn="ctr"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3pPr>
            <a:lvl4pPr marL="1371600" marR="0" lvl="3" indent="0" algn="ctr"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4pPr>
            <a:lvl5pPr marL="1828800" marR="0" lvl="4" indent="0" algn="ctr"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286000" marR="0" lvl="5" indent="0" algn="ctr"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2743200" marR="0" lvl="6" indent="0" algn="ctr"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200400" marR="0" lvl="7" indent="0" algn="ctr"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3657600" marR="0" lvl="8" indent="0" algn="ctr"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166" name="Shape 166"/>
          <p:cNvSpPr txBox="1">
            <a:spLocks noGrp="1"/>
          </p:cNvSpPr>
          <p:nvPr>
            <p:ph type="dt" idx="10"/>
          </p:nvPr>
        </p:nvSpPr>
        <p:spPr>
          <a:xfrm>
            <a:off x="7983232" y="5037663"/>
            <a:ext cx="8976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67" name="Shape 167"/>
          <p:cNvSpPr txBox="1">
            <a:spLocks noGrp="1"/>
          </p:cNvSpPr>
          <p:nvPr>
            <p:ph type="ftr" idx="11"/>
          </p:nvPr>
        </p:nvSpPr>
        <p:spPr>
          <a:xfrm>
            <a:off x="2692397" y="5037663"/>
            <a:ext cx="52143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68" name="Shape 168"/>
          <p:cNvSpPr txBox="1">
            <a:spLocks noGrp="1"/>
          </p:cNvSpPr>
          <p:nvPr>
            <p:ph type="sldNum" idx="12"/>
          </p:nvPr>
        </p:nvSpPr>
        <p:spPr>
          <a:xfrm>
            <a:off x="8956900" y="5037663"/>
            <a:ext cx="5511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169" name="Shape 169"/>
          <p:cNvCxnSpPr/>
          <p:nvPr/>
        </p:nvCxnSpPr>
        <p:spPr>
          <a:xfrm>
            <a:off x="2692399" y="3522131"/>
            <a:ext cx="6815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0"/>
        <p:cNvGrpSpPr/>
        <p:nvPr/>
      </p:nvGrpSpPr>
      <p:grpSpPr>
        <a:xfrm>
          <a:off x="0" y="0"/>
          <a:ext cx="0" cy="0"/>
          <a:chOff x="0" y="0"/>
          <a:chExt cx="0" cy="0"/>
        </a:xfrm>
      </p:grpSpPr>
      <p:cxnSp>
        <p:nvCxnSpPr>
          <p:cNvPr id="171" name="Shape 171"/>
          <p:cNvCxnSpPr/>
          <p:nvPr/>
        </p:nvCxnSpPr>
        <p:spPr>
          <a:xfrm>
            <a:off x="1396169" y="2421466"/>
            <a:ext cx="9407700" cy="0"/>
          </a:xfrm>
          <a:prstGeom prst="straightConnector1">
            <a:avLst/>
          </a:prstGeom>
          <a:noFill/>
          <a:ln w="15875" cap="flat" cmpd="sng">
            <a:solidFill>
              <a:schemeClr val="accent1"/>
            </a:solidFill>
            <a:prstDash val="solid"/>
            <a:round/>
            <a:headEnd type="none" w="med" len="med"/>
            <a:tailEnd type="none" w="med" len="med"/>
          </a:ln>
        </p:spPr>
      </p:cxnSp>
      <p:sp>
        <p:nvSpPr>
          <p:cNvPr id="172" name="Shape 172"/>
          <p:cNvSpPr txBox="1">
            <a:spLocks noGrp="1"/>
          </p:cNvSpPr>
          <p:nvPr>
            <p:ph type="title"/>
          </p:nvPr>
        </p:nvSpPr>
        <p:spPr>
          <a:xfrm>
            <a:off x="1295402" y="982132"/>
            <a:ext cx="9601200" cy="1303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73" name="Shape 173"/>
          <p:cNvSpPr txBox="1">
            <a:spLocks noGrp="1"/>
          </p:cNvSpPr>
          <p:nvPr>
            <p:ph type="body" idx="1"/>
          </p:nvPr>
        </p:nvSpPr>
        <p:spPr>
          <a:xfrm>
            <a:off x="1295401" y="2556932"/>
            <a:ext cx="9601200" cy="33189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174" name="Shape 174"/>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75" name="Shape 175"/>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76" name="Shape 17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cxnSp>
        <p:nvCxnSpPr>
          <p:cNvPr id="29" name="Shape 2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30" name="Shape 30"/>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295401" y="2556932"/>
            <a:ext cx="9601196" cy="3318936"/>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2" name="Shape 3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3" name="Shape 3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4" name="Shape 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295402" y="982132"/>
            <a:ext cx="9601200" cy="1303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79" name="Shape 179"/>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80" name="Shape 180"/>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81" name="Shape 181"/>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182" name="Shape 182"/>
          <p:cNvCxnSpPr/>
          <p:nvPr/>
        </p:nvCxnSpPr>
        <p:spPr>
          <a:xfrm>
            <a:off x="1396169" y="2421466"/>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3"/>
        <p:cNvGrpSpPr/>
        <p:nvPr/>
      </p:nvGrpSpPr>
      <p:grpSpPr>
        <a:xfrm>
          <a:off x="0" y="0"/>
          <a:ext cx="0" cy="0"/>
          <a:chOff x="0" y="0"/>
          <a:chExt cx="0" cy="0"/>
        </a:xfrm>
      </p:grpSpPr>
      <p:cxnSp>
        <p:nvCxnSpPr>
          <p:cNvPr id="184" name="Shape 184"/>
          <p:cNvCxnSpPr/>
          <p:nvPr/>
        </p:nvCxnSpPr>
        <p:spPr>
          <a:xfrm>
            <a:off x="1396169" y="2421466"/>
            <a:ext cx="9407700" cy="0"/>
          </a:xfrm>
          <a:prstGeom prst="straightConnector1">
            <a:avLst/>
          </a:prstGeom>
          <a:noFill/>
          <a:ln w="15875" cap="flat" cmpd="sng">
            <a:solidFill>
              <a:schemeClr val="accent1"/>
            </a:solidFill>
            <a:prstDash val="solid"/>
            <a:round/>
            <a:headEnd type="none" w="med" len="med"/>
            <a:tailEnd type="none" w="med" len="med"/>
          </a:ln>
        </p:spPr>
      </p:cxnSp>
      <p:sp>
        <p:nvSpPr>
          <p:cNvPr id="185" name="Shape 185"/>
          <p:cNvSpPr txBox="1">
            <a:spLocks noGrp="1"/>
          </p:cNvSpPr>
          <p:nvPr>
            <p:ph type="title"/>
          </p:nvPr>
        </p:nvSpPr>
        <p:spPr>
          <a:xfrm>
            <a:off x="1295402" y="982132"/>
            <a:ext cx="9601200" cy="1303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86" name="Shape 186"/>
          <p:cNvSpPr txBox="1">
            <a:spLocks noGrp="1"/>
          </p:cNvSpPr>
          <p:nvPr>
            <p:ph type="body" idx="1"/>
          </p:nvPr>
        </p:nvSpPr>
        <p:spPr>
          <a:xfrm>
            <a:off x="1298448" y="2560320"/>
            <a:ext cx="4718400" cy="33105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187" name="Shape 187"/>
          <p:cNvSpPr txBox="1">
            <a:spLocks noGrp="1"/>
          </p:cNvSpPr>
          <p:nvPr>
            <p:ph type="body" idx="2"/>
          </p:nvPr>
        </p:nvSpPr>
        <p:spPr>
          <a:xfrm>
            <a:off x="6181344" y="2560320"/>
            <a:ext cx="4718400" cy="33105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188" name="Shape 188"/>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89" name="Shape 189"/>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90" name="Shape 190"/>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015069" y="1752606"/>
            <a:ext cx="8158800" cy="18225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93" name="Shape 193"/>
          <p:cNvSpPr txBox="1">
            <a:spLocks noGrp="1"/>
          </p:cNvSpPr>
          <p:nvPr>
            <p:ph type="body" idx="1"/>
          </p:nvPr>
        </p:nvSpPr>
        <p:spPr>
          <a:xfrm>
            <a:off x="2015067" y="3846051"/>
            <a:ext cx="8158800" cy="954300"/>
          </a:xfrm>
          <a:prstGeom prst="rect">
            <a:avLst/>
          </a:prstGeom>
          <a:noFill/>
          <a:ln>
            <a:noFill/>
          </a:ln>
        </p:spPr>
        <p:txBody>
          <a:bodyPr spcFirstLastPara="1" wrap="square" lIns="91425" tIns="91425" rIns="91425" bIns="91425" anchor="t" anchorCtr="0"/>
          <a:lstStyle>
            <a:lvl1pPr marL="457200" marR="0" lvl="0" indent="-228600" algn="ctr" rtl="0">
              <a:spcBef>
                <a:spcPts val="500"/>
              </a:spcBef>
              <a:spcAft>
                <a:spcPts val="0"/>
              </a:spcAft>
              <a:buClr>
                <a:schemeClr val="accent1"/>
              </a:buClr>
              <a:buSzPts val="280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194" name="Shape 194"/>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95" name="Shape 195"/>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96" name="Shape 19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197" name="Shape 197"/>
          <p:cNvCxnSpPr/>
          <p:nvPr/>
        </p:nvCxnSpPr>
        <p:spPr>
          <a:xfrm>
            <a:off x="2012723" y="3710585"/>
            <a:ext cx="81633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295402" y="982132"/>
            <a:ext cx="9601200" cy="1303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00" name="Shape 200"/>
          <p:cNvSpPr txBox="1">
            <a:spLocks noGrp="1"/>
          </p:cNvSpPr>
          <p:nvPr>
            <p:ph type="body" idx="1"/>
          </p:nvPr>
        </p:nvSpPr>
        <p:spPr>
          <a:xfrm>
            <a:off x="1295400" y="2658533"/>
            <a:ext cx="4718400" cy="576300"/>
          </a:xfrm>
          <a:prstGeom prst="rect">
            <a:avLst/>
          </a:prstGeom>
          <a:noFill/>
          <a:ln>
            <a:noFill/>
          </a:ln>
        </p:spPr>
        <p:txBody>
          <a:bodyPr spcFirstLastPara="1" wrap="square" lIns="91425" tIns="91425" rIns="91425" bIns="91425" anchor="b" anchorCtr="0"/>
          <a:lstStyle>
            <a:lvl1pPr marL="457200" marR="0" lvl="0" indent="-228600" algn="l" rtl="0">
              <a:spcBef>
                <a:spcPts val="700"/>
              </a:spcBef>
              <a:spcAft>
                <a:spcPts val="0"/>
              </a:spcAft>
              <a:buClr>
                <a:schemeClr val="accent1"/>
              </a:buClr>
              <a:buSzPts val="320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2100"/>
              <a:buFont typeface="Arial"/>
              <a:buNone/>
              <a:defRPr sz="1900" b="1" i="0" u="none" strike="noStrike" cap="none">
                <a:solidFill>
                  <a:srgbClr val="262626"/>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201" name="Shape 201"/>
          <p:cNvSpPr txBox="1">
            <a:spLocks noGrp="1"/>
          </p:cNvSpPr>
          <p:nvPr>
            <p:ph type="body" idx="2"/>
          </p:nvPr>
        </p:nvSpPr>
        <p:spPr>
          <a:xfrm>
            <a:off x="1295400" y="3243262"/>
            <a:ext cx="4718400" cy="26325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202" name="Shape 202"/>
          <p:cNvSpPr txBox="1">
            <a:spLocks noGrp="1"/>
          </p:cNvSpPr>
          <p:nvPr>
            <p:ph type="body" idx="3"/>
          </p:nvPr>
        </p:nvSpPr>
        <p:spPr>
          <a:xfrm>
            <a:off x="6180670" y="2658533"/>
            <a:ext cx="4718400" cy="576300"/>
          </a:xfrm>
          <a:prstGeom prst="rect">
            <a:avLst/>
          </a:prstGeom>
          <a:noFill/>
          <a:ln>
            <a:noFill/>
          </a:ln>
        </p:spPr>
        <p:txBody>
          <a:bodyPr spcFirstLastPara="1" wrap="square" lIns="91425" tIns="91425" rIns="91425" bIns="91425" anchor="b" anchorCtr="0"/>
          <a:lstStyle>
            <a:lvl1pPr marL="457200" marR="0" lvl="0" indent="-228600" algn="l" rtl="0">
              <a:spcBef>
                <a:spcPts val="700"/>
              </a:spcBef>
              <a:spcAft>
                <a:spcPts val="0"/>
              </a:spcAft>
              <a:buClr>
                <a:schemeClr val="accent1"/>
              </a:buClr>
              <a:buSzPts val="320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2100"/>
              <a:buFont typeface="Arial"/>
              <a:buNone/>
              <a:defRPr sz="1900" b="1" i="0" u="none" strike="noStrike" cap="none">
                <a:solidFill>
                  <a:srgbClr val="262626"/>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90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203" name="Shape 203"/>
          <p:cNvSpPr txBox="1">
            <a:spLocks noGrp="1"/>
          </p:cNvSpPr>
          <p:nvPr>
            <p:ph type="body" idx="4"/>
          </p:nvPr>
        </p:nvSpPr>
        <p:spPr>
          <a:xfrm>
            <a:off x="6180670" y="3243262"/>
            <a:ext cx="4718400" cy="26325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204" name="Shape 204"/>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05" name="Shape 205"/>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06" name="Shape 20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207" name="Shape 207"/>
          <p:cNvCxnSpPr/>
          <p:nvPr/>
        </p:nvCxnSpPr>
        <p:spPr>
          <a:xfrm>
            <a:off x="1396169" y="2421466"/>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8"/>
        <p:cNvGrpSpPr/>
        <p:nvPr/>
      </p:nvGrpSpPr>
      <p:grpSpPr>
        <a:xfrm>
          <a:off x="0" y="0"/>
          <a:ext cx="0" cy="0"/>
          <a:chOff x="0" y="0"/>
          <a:chExt cx="0" cy="0"/>
        </a:xfrm>
      </p:grpSpPr>
      <p:sp>
        <p:nvSpPr>
          <p:cNvPr id="209" name="Shape 209"/>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10" name="Shape 210"/>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11" name="Shape 211"/>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293811" y="1388534"/>
            <a:ext cx="3718500" cy="13716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14" name="Shape 214"/>
          <p:cNvSpPr txBox="1">
            <a:spLocks noGrp="1"/>
          </p:cNvSpPr>
          <p:nvPr>
            <p:ph type="body" idx="1"/>
          </p:nvPr>
        </p:nvSpPr>
        <p:spPr>
          <a:xfrm>
            <a:off x="5418668" y="982131"/>
            <a:ext cx="5469600" cy="4893600"/>
          </a:xfrm>
          <a:prstGeom prst="rect">
            <a:avLst/>
          </a:prstGeom>
          <a:noFill/>
          <a:ln>
            <a:noFill/>
          </a:ln>
        </p:spPr>
        <p:txBody>
          <a:bodyPr spcFirstLastPara="1" wrap="square" lIns="91425" tIns="91425" rIns="91425" bIns="91425" anchor="ctr"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215" name="Shape 215"/>
          <p:cNvSpPr txBox="1">
            <a:spLocks noGrp="1"/>
          </p:cNvSpPr>
          <p:nvPr>
            <p:ph type="body" idx="2"/>
          </p:nvPr>
        </p:nvSpPr>
        <p:spPr>
          <a:xfrm>
            <a:off x="1293811" y="3031065"/>
            <a:ext cx="3718500" cy="2438400"/>
          </a:xfrm>
          <a:prstGeom prst="rect">
            <a:avLst/>
          </a:prstGeom>
          <a:noFill/>
          <a:ln>
            <a:noFill/>
          </a:ln>
        </p:spPr>
        <p:txBody>
          <a:bodyPr spcFirstLastPara="1" wrap="square" lIns="91425" tIns="91425" rIns="91425" bIns="91425" anchor="t" anchorCtr="0"/>
          <a:lstStyle>
            <a:lvl1pPr marL="457200" marR="0" lvl="0" indent="-228600" algn="ctr" rtl="0">
              <a:spcBef>
                <a:spcPts val="3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130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200"/>
              <a:buFont typeface="Arial"/>
              <a:buNone/>
              <a:defRPr sz="1100" b="0" i="0" u="none" strike="noStrike" cap="none">
                <a:solidFill>
                  <a:srgbClr val="262626"/>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216" name="Shape 216"/>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17" name="Shape 217"/>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18" name="Shape 218"/>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219" name="Shape 219"/>
          <p:cNvCxnSpPr/>
          <p:nvPr/>
        </p:nvCxnSpPr>
        <p:spPr>
          <a:xfrm>
            <a:off x="1396169" y="2912533"/>
            <a:ext cx="35145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295399" y="1883832"/>
            <a:ext cx="6241500" cy="13716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2800"/>
              <a:buFont typeface="Garamond"/>
              <a:buNone/>
              <a:defRPr sz="28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22" name="Shape 222"/>
          <p:cNvSpPr>
            <a:spLocks noGrp="1"/>
          </p:cNvSpPr>
          <p:nvPr>
            <p:ph type="pic" idx="2"/>
          </p:nvPr>
        </p:nvSpPr>
        <p:spPr>
          <a:xfrm>
            <a:off x="8094831" y="1041400"/>
            <a:ext cx="3063300" cy="4775100"/>
          </a:xfrm>
          <a:prstGeom prst="roundRect">
            <a:avLst>
              <a:gd name="adj" fmla="val 0"/>
            </a:avLst>
          </a:prstGeom>
          <a:noFill/>
          <a:ln w="57150" cap="flat" cmpd="thickThin">
            <a:solidFill>
              <a:srgbClr val="7F7F7F"/>
            </a:solidFill>
            <a:prstDash val="solid"/>
            <a:miter lim="800000"/>
            <a:headEnd type="none" w="med" len="med"/>
            <a:tailEnd type="none" w="med" len="med"/>
          </a:ln>
        </p:spPr>
        <p:txBody>
          <a:bodyPr spcFirstLastPara="1" wrap="square" lIns="91425" tIns="91425" rIns="91425" bIns="91425" anchor="t" anchorCtr="0"/>
          <a:lstStyle>
            <a:lvl1pPr marL="0" marR="0" lvl="0" indent="0" algn="ctr" rtl="0">
              <a:spcBef>
                <a:spcPts val="3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700"/>
              </a:spcBef>
              <a:spcAft>
                <a:spcPts val="70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223" name="Shape 223"/>
          <p:cNvSpPr txBox="1">
            <a:spLocks noGrp="1"/>
          </p:cNvSpPr>
          <p:nvPr>
            <p:ph type="body" idx="1"/>
          </p:nvPr>
        </p:nvSpPr>
        <p:spPr>
          <a:xfrm>
            <a:off x="1295399" y="3255432"/>
            <a:ext cx="6241500" cy="1828800"/>
          </a:xfrm>
          <a:prstGeom prst="rect">
            <a:avLst/>
          </a:prstGeom>
          <a:noFill/>
          <a:ln>
            <a:noFill/>
          </a:ln>
        </p:spPr>
        <p:txBody>
          <a:bodyPr spcFirstLastPara="1" wrap="square" lIns="91425" tIns="91425" rIns="91425" bIns="91425" anchor="t" anchorCtr="0"/>
          <a:lstStyle>
            <a:lvl1pPr marL="457200" marR="0" lvl="0" indent="-228600" algn="ctr" rtl="0">
              <a:spcBef>
                <a:spcPts val="400"/>
              </a:spcBef>
              <a:spcAft>
                <a:spcPts val="0"/>
              </a:spcAft>
              <a:buClr>
                <a:schemeClr val="accent1"/>
              </a:buClr>
              <a:buSzPts val="2100"/>
              <a:buFont typeface="Arial"/>
              <a:buNone/>
              <a:defRPr sz="1900" b="0" i="0" u="none" strike="noStrike" cap="none">
                <a:solidFill>
                  <a:srgbClr val="262626"/>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130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200"/>
              <a:buFont typeface="Arial"/>
              <a:buNone/>
              <a:defRPr sz="1100" b="0" i="0" u="none" strike="noStrike" cap="none">
                <a:solidFill>
                  <a:srgbClr val="262626"/>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224" name="Shape 224"/>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25" name="Shape 225"/>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26" name="Shape 22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295401" y="4815415"/>
            <a:ext cx="9609600" cy="5667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29" name="Shape 229"/>
          <p:cNvSpPr>
            <a:spLocks noGrp="1"/>
          </p:cNvSpPr>
          <p:nvPr>
            <p:ph type="pic" idx="2"/>
          </p:nvPr>
        </p:nvSpPr>
        <p:spPr>
          <a:xfrm>
            <a:off x="1041427" y="1041399"/>
            <a:ext cx="10106100" cy="3336000"/>
          </a:xfrm>
          <a:prstGeom prst="roundRect">
            <a:avLst>
              <a:gd name="adj" fmla="val 0"/>
            </a:avLst>
          </a:prstGeom>
          <a:noFill/>
          <a:ln w="57150" cap="flat" cmpd="thickThin">
            <a:solidFill>
              <a:srgbClr val="7F7F7F"/>
            </a:solidFill>
            <a:prstDash val="solid"/>
            <a:miter lim="800000"/>
            <a:headEnd type="none" w="med" len="med"/>
            <a:tailEnd type="none" w="med" len="med"/>
          </a:ln>
        </p:spPr>
        <p:txBody>
          <a:bodyPr spcFirstLastPara="1" wrap="square" lIns="91425" tIns="91425" rIns="91425" bIns="91425" anchor="t" anchorCtr="0"/>
          <a:lstStyle>
            <a:lvl1pPr marL="0" marR="0" lvl="0" indent="0" algn="ctr" rtl="0">
              <a:spcBef>
                <a:spcPts val="3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700"/>
              </a:spcBef>
              <a:spcAft>
                <a:spcPts val="70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230" name="Shape 230"/>
          <p:cNvSpPr txBox="1">
            <a:spLocks noGrp="1"/>
          </p:cNvSpPr>
          <p:nvPr>
            <p:ph type="body" idx="1"/>
          </p:nvPr>
        </p:nvSpPr>
        <p:spPr>
          <a:xfrm>
            <a:off x="1295401" y="5382153"/>
            <a:ext cx="9609600" cy="494100"/>
          </a:xfrm>
          <a:prstGeom prst="rect">
            <a:avLst/>
          </a:prstGeom>
          <a:noFill/>
          <a:ln>
            <a:noFill/>
          </a:ln>
        </p:spPr>
        <p:txBody>
          <a:bodyPr spcFirstLastPara="1" wrap="square" lIns="91425" tIns="91425" rIns="91425" bIns="91425" anchor="t" anchorCtr="0"/>
          <a:lstStyle>
            <a:lvl1pPr marL="457200" marR="0" lvl="0" indent="-228600" algn="ctr" rtl="0">
              <a:spcBef>
                <a:spcPts val="300"/>
              </a:spcBef>
              <a:spcAft>
                <a:spcPts val="0"/>
              </a:spcAft>
              <a:buClr>
                <a:schemeClr val="accent1"/>
              </a:buClr>
              <a:buSzPts val="1600"/>
              <a:buFont typeface="Arial"/>
              <a:buNone/>
              <a:defRPr sz="1500" b="0" i="0" u="none" strike="noStrike" cap="none">
                <a:solidFill>
                  <a:srgbClr val="262626"/>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130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200"/>
              <a:buFont typeface="Arial"/>
              <a:buNone/>
              <a:defRPr sz="1100" b="0" i="0" u="none" strike="noStrike" cap="none">
                <a:solidFill>
                  <a:srgbClr val="262626"/>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100"/>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231" name="Shape 231"/>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32" name="Shape 232"/>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33" name="Shape 233"/>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303868" y="982132"/>
            <a:ext cx="9592800" cy="2955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36" name="Shape 236"/>
          <p:cNvSpPr txBox="1">
            <a:spLocks noGrp="1"/>
          </p:cNvSpPr>
          <p:nvPr>
            <p:ph type="body" idx="1"/>
          </p:nvPr>
        </p:nvSpPr>
        <p:spPr>
          <a:xfrm>
            <a:off x="1303868" y="4343399"/>
            <a:ext cx="9592800" cy="1532400"/>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37" name="Shape 237"/>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38" name="Shape 238"/>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39" name="Shape 239"/>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240" name="Shape 240"/>
          <p:cNvCxnSpPr/>
          <p:nvPr/>
        </p:nvCxnSpPr>
        <p:spPr>
          <a:xfrm>
            <a:off x="1396169" y="4140199"/>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446213" y="982132"/>
            <a:ext cx="9296400" cy="2370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43" name="Shape 243"/>
          <p:cNvSpPr txBox="1">
            <a:spLocks noGrp="1"/>
          </p:cNvSpPr>
          <p:nvPr>
            <p:ph type="body" idx="1"/>
          </p:nvPr>
        </p:nvSpPr>
        <p:spPr>
          <a:xfrm>
            <a:off x="1674812" y="3352800"/>
            <a:ext cx="8839200" cy="584100"/>
          </a:xfrm>
          <a:prstGeom prst="rect">
            <a:avLst/>
          </a:prstGeom>
          <a:noFill/>
          <a:ln>
            <a:noFill/>
          </a:ln>
        </p:spPr>
        <p:txBody>
          <a:bodyPr spcFirstLastPara="1" wrap="square" lIns="91425" tIns="91425" rIns="91425" bIns="91425" anchor="ctr" anchorCtr="0"/>
          <a:lstStyle>
            <a:lvl1pPr marL="457200" marR="0" lvl="0" indent="-228600" algn="r" rtl="0">
              <a:spcBef>
                <a:spcPts val="4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2100"/>
              <a:buFont typeface="Arial"/>
              <a:buNone/>
              <a:defRPr sz="1900" b="0" i="0" u="none" strike="noStrike" cap="none">
                <a:solidFill>
                  <a:srgbClr val="262626"/>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900"/>
              <a:buFont typeface="Arial"/>
              <a:buNone/>
              <a:defRPr sz="1600" b="0" i="0" u="none" strike="noStrike" cap="none">
                <a:solidFill>
                  <a:srgbClr val="262626"/>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244" name="Shape 244"/>
          <p:cNvSpPr txBox="1">
            <a:spLocks noGrp="1"/>
          </p:cNvSpPr>
          <p:nvPr>
            <p:ph type="body" idx="2"/>
          </p:nvPr>
        </p:nvSpPr>
        <p:spPr>
          <a:xfrm>
            <a:off x="1295401" y="4343399"/>
            <a:ext cx="9609600" cy="1532400"/>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45" name="Shape 245"/>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46" name="Shape 246"/>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47" name="Shape 247"/>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
        <p:nvSpPr>
          <p:cNvPr id="248" name="Shape 248"/>
          <p:cNvSpPr txBox="1"/>
          <p:nvPr/>
        </p:nvSpPr>
        <p:spPr>
          <a:xfrm>
            <a:off x="862013" y="879961"/>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sz="1500"/>
          </a:p>
        </p:txBody>
      </p:sp>
      <p:sp>
        <p:nvSpPr>
          <p:cNvPr id="249" name="Shape 249"/>
          <p:cNvSpPr txBox="1"/>
          <p:nvPr/>
        </p:nvSpPr>
        <p:spPr>
          <a:xfrm>
            <a:off x="10600267" y="2827870"/>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sz="1500"/>
          </a:p>
        </p:txBody>
      </p:sp>
      <p:cxnSp>
        <p:nvCxnSpPr>
          <p:cNvPr id="250" name="Shape 250"/>
          <p:cNvCxnSpPr/>
          <p:nvPr/>
        </p:nvCxnSpPr>
        <p:spPr>
          <a:xfrm>
            <a:off x="1396169" y="4140199"/>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7" name="Shape 37"/>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40" name="Shape 40"/>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Name Car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295402" y="3308581"/>
            <a:ext cx="9609600" cy="1468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53" name="Shape 253"/>
          <p:cNvSpPr txBox="1">
            <a:spLocks noGrp="1"/>
          </p:cNvSpPr>
          <p:nvPr>
            <p:ph type="body" idx="1"/>
          </p:nvPr>
        </p:nvSpPr>
        <p:spPr>
          <a:xfrm>
            <a:off x="1295401" y="4777381"/>
            <a:ext cx="9609600" cy="8604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54" name="Shape 254"/>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55" name="Shape 255"/>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56" name="Shape 25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446213" y="982132"/>
            <a:ext cx="9296400" cy="22437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59" name="Shape 259"/>
          <p:cNvSpPr txBox="1">
            <a:spLocks noGrp="1"/>
          </p:cNvSpPr>
          <p:nvPr>
            <p:ph type="body" idx="1"/>
          </p:nvPr>
        </p:nvSpPr>
        <p:spPr>
          <a:xfrm>
            <a:off x="1295401" y="3639312"/>
            <a:ext cx="9609600" cy="887100"/>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accent1"/>
              </a:buClr>
              <a:buSzPts val="280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60" name="Shape 260"/>
          <p:cNvSpPr txBox="1">
            <a:spLocks noGrp="1"/>
          </p:cNvSpPr>
          <p:nvPr>
            <p:ph type="body" idx="2"/>
          </p:nvPr>
        </p:nvSpPr>
        <p:spPr>
          <a:xfrm>
            <a:off x="1295401" y="4529667"/>
            <a:ext cx="9609600" cy="13461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2100"/>
              <a:buFont typeface="Arial"/>
              <a:buNone/>
              <a:defRPr sz="19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61" name="Shape 261"/>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62" name="Shape 262"/>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63" name="Shape 263"/>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
        <p:nvSpPr>
          <p:cNvPr id="264" name="Shape 264"/>
          <p:cNvSpPr txBox="1"/>
          <p:nvPr/>
        </p:nvSpPr>
        <p:spPr>
          <a:xfrm>
            <a:off x="862013" y="879961"/>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sz="1500"/>
          </a:p>
        </p:txBody>
      </p:sp>
      <p:sp>
        <p:nvSpPr>
          <p:cNvPr id="265" name="Shape 265"/>
          <p:cNvSpPr txBox="1"/>
          <p:nvPr/>
        </p:nvSpPr>
        <p:spPr>
          <a:xfrm>
            <a:off x="10600267" y="2599261"/>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sz="1500"/>
          </a:p>
        </p:txBody>
      </p:sp>
      <p:cxnSp>
        <p:nvCxnSpPr>
          <p:cNvPr id="266" name="Shape 266"/>
          <p:cNvCxnSpPr/>
          <p:nvPr/>
        </p:nvCxnSpPr>
        <p:spPr>
          <a:xfrm>
            <a:off x="1396169" y="3429000"/>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1295401" y="982132"/>
            <a:ext cx="9609600" cy="22437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69" name="Shape 269"/>
          <p:cNvSpPr txBox="1">
            <a:spLocks noGrp="1"/>
          </p:cNvSpPr>
          <p:nvPr>
            <p:ph type="body" idx="1"/>
          </p:nvPr>
        </p:nvSpPr>
        <p:spPr>
          <a:xfrm>
            <a:off x="1295401" y="3630168"/>
            <a:ext cx="9609600" cy="841200"/>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accent1"/>
              </a:buClr>
              <a:buSzPts val="3200"/>
              <a:buFont typeface="Arial"/>
              <a:buNone/>
              <a:defRPr sz="28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70" name="Shape 270"/>
          <p:cNvSpPr txBox="1">
            <a:spLocks noGrp="1"/>
          </p:cNvSpPr>
          <p:nvPr>
            <p:ph type="body" idx="2"/>
          </p:nvPr>
        </p:nvSpPr>
        <p:spPr>
          <a:xfrm>
            <a:off x="1295400" y="4470399"/>
            <a:ext cx="9609600" cy="14055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2100"/>
              <a:buFont typeface="Arial"/>
              <a:buNone/>
              <a:defRPr sz="1900" b="0" i="0" u="none" strike="noStrike" cap="none">
                <a:solidFill>
                  <a:schemeClr val="dk1"/>
                </a:solidFill>
                <a:latin typeface="Garamond"/>
                <a:ea typeface="Garamond"/>
                <a:cs typeface="Garamond"/>
                <a:sym typeface="Garamond"/>
              </a:defRPr>
            </a:lvl1pPr>
            <a:lvl2pPr marL="914400" marR="0" lvl="1" indent="-228600" algn="l" rtl="0">
              <a:spcBef>
                <a:spcPts val="700"/>
              </a:spcBef>
              <a:spcAft>
                <a:spcPts val="0"/>
              </a:spcAft>
              <a:buClr>
                <a:schemeClr val="accent1"/>
              </a:buClr>
              <a:buSzPts val="2100"/>
              <a:buFont typeface="Arial"/>
              <a:buNone/>
              <a:defRPr sz="1900" b="0" i="0" u="none" strike="noStrike" cap="none">
                <a:solidFill>
                  <a:srgbClr val="888888"/>
                </a:solidFill>
                <a:latin typeface="Garamond"/>
                <a:ea typeface="Garamond"/>
                <a:cs typeface="Garamond"/>
                <a:sym typeface="Garamond"/>
              </a:defRPr>
            </a:lvl2pPr>
            <a:lvl3pPr marL="1371600" marR="0" lvl="2" indent="-228600" algn="l" rtl="0">
              <a:spcBef>
                <a:spcPts val="700"/>
              </a:spcBef>
              <a:spcAft>
                <a:spcPts val="0"/>
              </a:spcAft>
              <a:buClr>
                <a:schemeClr val="accent1"/>
              </a:buClr>
              <a:buSzPts val="190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4pPr>
            <a:lvl5pPr marL="2286000" marR="0" lvl="4"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5pPr>
            <a:lvl6pPr marL="2743200" marR="0" lvl="5"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6pPr>
            <a:lvl7pPr marL="3200400" marR="0" lvl="6"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7pPr>
            <a:lvl8pPr marL="3657600" marR="0" lvl="7" indent="-228600" algn="l" rtl="0">
              <a:spcBef>
                <a:spcPts val="700"/>
              </a:spcBef>
              <a:spcAft>
                <a:spcPts val="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8pPr>
            <a:lvl9pPr marL="4114800" marR="0" lvl="8" indent="-228600" algn="l" rtl="0">
              <a:spcBef>
                <a:spcPts val="700"/>
              </a:spcBef>
              <a:spcAft>
                <a:spcPts val="700"/>
              </a:spcAft>
              <a:buClr>
                <a:schemeClr val="accent1"/>
              </a:buClr>
              <a:buSzPts val="1600"/>
              <a:buFont typeface="Arial"/>
              <a:buNone/>
              <a:defRPr sz="1500" b="0" i="0" u="none" strike="noStrike" cap="none">
                <a:solidFill>
                  <a:srgbClr val="888888"/>
                </a:solidFill>
                <a:latin typeface="Garamond"/>
                <a:ea typeface="Garamond"/>
                <a:cs typeface="Garamond"/>
                <a:sym typeface="Garamond"/>
              </a:defRPr>
            </a:lvl9pPr>
          </a:lstStyle>
          <a:p>
            <a:endParaRPr/>
          </a:p>
        </p:txBody>
      </p:sp>
      <p:sp>
        <p:nvSpPr>
          <p:cNvPr id="271" name="Shape 271"/>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72" name="Shape 272"/>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73" name="Shape 273"/>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274" name="Shape 274"/>
          <p:cNvCxnSpPr/>
          <p:nvPr/>
        </p:nvCxnSpPr>
        <p:spPr>
          <a:xfrm>
            <a:off x="1396169" y="3429000"/>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295402" y="982132"/>
            <a:ext cx="9601200" cy="1303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77" name="Shape 277"/>
          <p:cNvSpPr txBox="1">
            <a:spLocks noGrp="1"/>
          </p:cNvSpPr>
          <p:nvPr>
            <p:ph type="body" idx="1"/>
          </p:nvPr>
        </p:nvSpPr>
        <p:spPr>
          <a:xfrm rot="5400000">
            <a:off x="4436547" y="-584218"/>
            <a:ext cx="3318900" cy="96012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278" name="Shape 278"/>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79" name="Shape 279"/>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80" name="Shape 280"/>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281" name="Shape 281"/>
          <p:cNvCxnSpPr/>
          <p:nvPr/>
        </p:nvCxnSpPr>
        <p:spPr>
          <a:xfrm>
            <a:off x="1396169" y="2421466"/>
            <a:ext cx="9407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rot="5400000">
            <a:off x="7498001" y="2483481"/>
            <a:ext cx="4893600" cy="1890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284" name="Shape 284"/>
          <p:cNvSpPr txBox="1">
            <a:spLocks noGrp="1"/>
          </p:cNvSpPr>
          <p:nvPr>
            <p:ph type="body" idx="1"/>
          </p:nvPr>
        </p:nvSpPr>
        <p:spPr>
          <a:xfrm rot="5400000">
            <a:off x="2565073" y="-287618"/>
            <a:ext cx="4893600" cy="74331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285" name="Shape 285"/>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86" name="Shape 286"/>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287" name="Shape 287"/>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cxnSp>
        <p:nvCxnSpPr>
          <p:cNvPr id="288" name="Shape 288"/>
          <p:cNvCxnSpPr/>
          <p:nvPr/>
        </p:nvCxnSpPr>
        <p:spPr>
          <a:xfrm>
            <a:off x="8863890" y="990600"/>
            <a:ext cx="0" cy="487680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cxnSp>
        <p:nvCxnSpPr>
          <p:cNvPr id="42" name="Shape 42"/>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43" name="Shape 43"/>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4" name="Shape 44"/>
          <p:cNvSpPr txBox="1">
            <a:spLocks noGrp="1"/>
          </p:cNvSpPr>
          <p:nvPr>
            <p:ph type="body" idx="1"/>
          </p:nvPr>
        </p:nvSpPr>
        <p:spPr>
          <a:xfrm>
            <a:off x="1298448" y="2560320"/>
            <a:ext cx="4718304" cy="3310128"/>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5" name="Shape 45"/>
          <p:cNvSpPr txBox="1">
            <a:spLocks noGrp="1"/>
          </p:cNvSpPr>
          <p:nvPr>
            <p:ph type="body" idx="2"/>
          </p:nvPr>
        </p:nvSpPr>
        <p:spPr>
          <a:xfrm>
            <a:off x="6181344" y="2560320"/>
            <a:ext cx="4718304" cy="3310128"/>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6" name="Shape 46"/>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7" name="Shape 47"/>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8" name="Shape 4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015069" y="1752606"/>
            <a:ext cx="8158688" cy="1822514"/>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2015067" y="3846051"/>
            <a:ext cx="8158690" cy="954547"/>
          </a:xfrm>
          <a:prstGeom prst="rect">
            <a:avLst/>
          </a:prstGeom>
          <a:noFill/>
          <a:ln>
            <a:noFill/>
          </a:ln>
        </p:spPr>
        <p:txBody>
          <a:bodyPr spcFirstLastPara="1" wrap="square" lIns="91425" tIns="91425" rIns="91425" bIns="91425" anchor="t" anchorCtr="0"/>
          <a:lstStyle>
            <a:lvl1pPr marL="457200" marR="0" lvl="0" indent="-228600" algn="ctr" rtl="0">
              <a:spcBef>
                <a:spcPts val="48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52" name="Shape 5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3" name="Shape 5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4" name="Shape 5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55" name="Shape 55"/>
          <p:cNvCxnSpPr/>
          <p:nvPr/>
        </p:nvCxnSpPr>
        <p:spPr>
          <a:xfrm>
            <a:off x="2012723" y="3710585"/>
            <a:ext cx="816338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8" name="Shape 58"/>
          <p:cNvSpPr txBox="1">
            <a:spLocks noGrp="1"/>
          </p:cNvSpPr>
          <p:nvPr>
            <p:ph type="body" idx="1"/>
          </p:nvPr>
        </p:nvSpPr>
        <p:spPr>
          <a:xfrm>
            <a:off x="1295400" y="2658533"/>
            <a:ext cx="4718304" cy="576262"/>
          </a:xfrm>
          <a:prstGeom prst="rect">
            <a:avLst/>
          </a:prstGeom>
          <a:noFill/>
          <a:ln>
            <a:noFill/>
          </a:ln>
        </p:spPr>
        <p:txBody>
          <a:bodyPr spcFirstLastPara="1" wrap="square" lIns="91425" tIns="91425" rIns="91425" bIns="91425" anchor="b" anchorCtr="0"/>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9" name="Shape 59"/>
          <p:cNvSpPr txBox="1">
            <a:spLocks noGrp="1"/>
          </p:cNvSpPr>
          <p:nvPr>
            <p:ph type="body" idx="2"/>
          </p:nvPr>
        </p:nvSpPr>
        <p:spPr>
          <a:xfrm>
            <a:off x="1295400" y="3243262"/>
            <a:ext cx="4718304" cy="2632605"/>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0" name="Shape 60"/>
          <p:cNvSpPr txBox="1">
            <a:spLocks noGrp="1"/>
          </p:cNvSpPr>
          <p:nvPr>
            <p:ph type="body" idx="3"/>
          </p:nvPr>
        </p:nvSpPr>
        <p:spPr>
          <a:xfrm>
            <a:off x="6180670" y="2658533"/>
            <a:ext cx="4718304" cy="576262"/>
          </a:xfrm>
          <a:prstGeom prst="rect">
            <a:avLst/>
          </a:prstGeom>
          <a:noFill/>
          <a:ln>
            <a:noFill/>
          </a:ln>
        </p:spPr>
        <p:txBody>
          <a:bodyPr spcFirstLastPara="1" wrap="square" lIns="91425" tIns="91425" rIns="91425" bIns="91425" anchor="b" anchorCtr="0"/>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61" name="Shape 61"/>
          <p:cNvSpPr txBox="1">
            <a:spLocks noGrp="1"/>
          </p:cNvSpPr>
          <p:nvPr>
            <p:ph type="body" idx="4"/>
          </p:nvPr>
        </p:nvSpPr>
        <p:spPr>
          <a:xfrm>
            <a:off x="6180670" y="3243262"/>
            <a:ext cx="4718304" cy="2632605"/>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2" name="Shape 6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3" name="Shape 6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4" name="Shape 6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65" name="Shape 65"/>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8" name="Shape 68"/>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9" name="Shape 6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293811" y="1388534"/>
            <a:ext cx="3718455" cy="13716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5418668" y="982131"/>
            <a:ext cx="5469466" cy="4893735"/>
          </a:xfrm>
          <a:prstGeom prst="rect">
            <a:avLst/>
          </a:prstGeom>
          <a:noFill/>
          <a:ln>
            <a:noFill/>
          </a:ln>
        </p:spPr>
        <p:txBody>
          <a:bodyPr spcFirstLastPara="1" wrap="square" lIns="91425" tIns="91425" rIns="91425" bIns="91425" anchor="ctr"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Shape 73"/>
          <p:cNvSpPr txBox="1">
            <a:spLocks noGrp="1"/>
          </p:cNvSpPr>
          <p:nvPr>
            <p:ph type="body" idx="2"/>
          </p:nvPr>
        </p:nvSpPr>
        <p:spPr>
          <a:xfrm>
            <a:off x="1293811" y="3031065"/>
            <a:ext cx="3718455" cy="2438404"/>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Shape 74"/>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5" name="Shape 75"/>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cxnSp>
        <p:nvCxnSpPr>
          <p:cNvPr id="77" name="Shape 77"/>
          <p:cNvCxnSpPr/>
          <p:nvPr/>
        </p:nvCxnSpPr>
        <p:spPr>
          <a:xfrm>
            <a:off x="1396169" y="2912533"/>
            <a:ext cx="35144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295399" y="1883832"/>
            <a:ext cx="6241816" cy="13716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262626"/>
              </a:buClr>
              <a:buSzPts val="2800"/>
              <a:buFont typeface="Garamond"/>
              <a:buNone/>
              <a:defRPr sz="28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0" name="Shape 8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med" len="med"/>
            <a:tailEnd type="none" w="med" len="med"/>
          </a:ln>
        </p:spPr>
        <p:txBody>
          <a:bodyPr spcFirstLastPara="1" wrap="square" lIns="91425" tIns="91425" rIns="91425" bIns="91425" anchor="t" anchorCtr="0"/>
          <a:lstStyle>
            <a:lvl1pPr marL="0" marR="0" lvl="0" indent="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295399" y="3255432"/>
            <a:ext cx="6241816" cy="1828800"/>
          </a:xfrm>
          <a:prstGeom prst="rect">
            <a:avLst/>
          </a:prstGeom>
          <a:noFill/>
          <a:ln>
            <a:noFill/>
          </a:ln>
        </p:spPr>
        <p:txBody>
          <a:bodyPr spcFirstLastPara="1" wrap="square" lIns="91425" tIns="91425" rIns="91425" bIns="91425" anchor="t" anchorCtr="0"/>
          <a:lstStyle>
            <a:lvl1pPr marL="457200" marR="0" lvl="0" indent="-228600" algn="ctr" rtl="0">
              <a:spcBef>
                <a:spcPts val="36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3" name="Shape 8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4" name="Shape 8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9" Type="http://schemas.openxmlformats.org/officeDocument/2006/relationships/image" Target="../media/image1.jp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15736" y="0"/>
            <a:ext cx="12229962" cy="6856214"/>
            <a:chOff x="-15736" y="0"/>
            <a:chExt cx="12229962" cy="6856214"/>
          </a:xfrm>
        </p:grpSpPr>
        <p:pic>
          <p:nvPicPr>
            <p:cNvPr id="7" name="Shape 7"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Shape 8"/>
            <p:cNvSpPr/>
            <p:nvPr/>
          </p:nvSpPr>
          <p:spPr>
            <a:xfrm>
              <a:off x="608012" y="609600"/>
              <a:ext cx="10972800" cy="5638800"/>
            </a:xfrm>
            <a:prstGeom prst="rect">
              <a:avLst/>
            </a:prstGeom>
            <a:noFill/>
            <a:ln w="15875" cap="flat" cmpd="sng">
              <a:solidFill>
                <a:schemeClr val="accen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Shape 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Shape 1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Shape 11"/>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295401" y="2556932"/>
            <a:ext cx="9601196" cy="3318936"/>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Garamond"/>
                <a:ea typeface="Garamond"/>
                <a:cs typeface="Garamond"/>
                <a:sym typeface="Garamond"/>
              </a:rPr>
              <a:t>‹#›</a:t>
            </a:fld>
            <a:endParaRPr sz="1000" b="0" i="0" u="none" strike="noStrike" cap="none">
              <a:solidFill>
                <a:schemeClr val="dk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147"/>
        <p:cNvGrpSpPr/>
        <p:nvPr/>
      </p:nvGrpSpPr>
      <p:grpSpPr>
        <a:xfrm>
          <a:off x="0" y="0"/>
          <a:ext cx="0" cy="0"/>
          <a:chOff x="0" y="0"/>
          <a:chExt cx="0" cy="0"/>
        </a:xfrm>
      </p:grpSpPr>
      <p:grpSp>
        <p:nvGrpSpPr>
          <p:cNvPr id="148" name="Shape 148"/>
          <p:cNvGrpSpPr/>
          <p:nvPr/>
        </p:nvGrpSpPr>
        <p:grpSpPr>
          <a:xfrm>
            <a:off x="-15736" y="0"/>
            <a:ext cx="12229962" cy="6856215"/>
            <a:chOff x="-15736" y="0"/>
            <a:chExt cx="12229962" cy="6856215"/>
          </a:xfrm>
        </p:grpSpPr>
        <p:pic>
          <p:nvPicPr>
            <p:cNvPr id="149" name="Shape 149" descr="HD-PanelContent.png"/>
            <p:cNvPicPr preferRelativeResize="0"/>
            <p:nvPr/>
          </p:nvPicPr>
          <p:blipFill rotWithShape="1">
            <a:blip r:embed="rId20">
              <a:alphaModFix/>
            </a:blip>
            <a:srcRect/>
            <a:stretch/>
          </p:blipFill>
          <p:spPr>
            <a:xfrm>
              <a:off x="0" y="0"/>
              <a:ext cx="12188827" cy="6856215"/>
            </a:xfrm>
            <a:prstGeom prst="rect">
              <a:avLst/>
            </a:prstGeom>
            <a:noFill/>
            <a:ln>
              <a:noFill/>
            </a:ln>
          </p:spPr>
        </p:pic>
        <p:sp>
          <p:nvSpPr>
            <p:cNvPr id="150" name="Shape 150"/>
            <p:cNvSpPr/>
            <p:nvPr/>
          </p:nvSpPr>
          <p:spPr>
            <a:xfrm>
              <a:off x="608012" y="609600"/>
              <a:ext cx="10972800" cy="5638800"/>
            </a:xfrm>
            <a:prstGeom prst="rect">
              <a:avLst/>
            </a:prstGeom>
            <a:noFill/>
            <a:ln w="15875" cap="flat" cmpd="sng">
              <a:solidFill>
                <a:schemeClr val="accen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1" name="Shape 15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52" name="Shape 152"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3" name="Shape 153"/>
          <p:cNvSpPr txBox="1">
            <a:spLocks noGrp="1"/>
          </p:cNvSpPr>
          <p:nvPr>
            <p:ph type="title"/>
          </p:nvPr>
        </p:nvSpPr>
        <p:spPr>
          <a:xfrm>
            <a:off x="1295402" y="982132"/>
            <a:ext cx="9601200" cy="1303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54" name="Shape 154"/>
          <p:cNvSpPr txBox="1">
            <a:spLocks noGrp="1"/>
          </p:cNvSpPr>
          <p:nvPr>
            <p:ph type="body" idx="1"/>
          </p:nvPr>
        </p:nvSpPr>
        <p:spPr>
          <a:xfrm>
            <a:off x="1295401" y="2556932"/>
            <a:ext cx="9601200" cy="3318900"/>
          </a:xfrm>
          <a:prstGeom prst="rect">
            <a:avLst/>
          </a:prstGeom>
          <a:noFill/>
          <a:ln>
            <a:noFill/>
          </a:ln>
        </p:spPr>
        <p:txBody>
          <a:bodyPr spcFirstLastPara="1" wrap="square" lIns="91425" tIns="91425" rIns="91425" bIns="91425" anchor="t" anchorCtr="0"/>
          <a:lstStyle>
            <a:lvl1pPr marL="457200" marR="0" lvl="0" indent="-406400" algn="l" rtl="0">
              <a:spcBef>
                <a:spcPts val="500"/>
              </a:spcBef>
              <a:spcAft>
                <a:spcPts val="0"/>
              </a:spcAft>
              <a:buClr>
                <a:schemeClr val="accent1"/>
              </a:buClr>
              <a:buSzPts val="280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7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1950" algn="l" rtl="0">
              <a:spcBef>
                <a:spcPts val="700"/>
              </a:spcBef>
              <a:spcAft>
                <a:spcPts val="0"/>
              </a:spcAft>
              <a:buClr>
                <a:schemeClr val="accent1"/>
              </a:buClr>
              <a:buSzPts val="2100"/>
              <a:buFont typeface="Arial"/>
              <a:buChar char="•"/>
              <a:defRPr sz="1900" b="0" i="0" u="none" strike="noStrike" cap="none">
                <a:solidFill>
                  <a:srgbClr val="262626"/>
                </a:solidFill>
                <a:latin typeface="Garamond"/>
                <a:ea typeface="Garamond"/>
                <a:cs typeface="Garamond"/>
                <a:sym typeface="Garamond"/>
              </a:defRPr>
            </a:lvl3pPr>
            <a:lvl4pPr marL="1828800" marR="0" lvl="3" indent="-349250" algn="l" rtl="0">
              <a:spcBef>
                <a:spcPts val="700"/>
              </a:spcBef>
              <a:spcAft>
                <a:spcPts val="0"/>
              </a:spcAft>
              <a:buClr>
                <a:schemeClr val="accent1"/>
              </a:buClr>
              <a:buSzPts val="1900"/>
              <a:buFont typeface="Arial"/>
              <a:buChar char="•"/>
              <a:defRPr sz="1600" b="0" i="0" u="none" strike="noStrike" cap="none">
                <a:solidFill>
                  <a:srgbClr val="262626"/>
                </a:solidFill>
                <a:latin typeface="Garamond"/>
                <a:ea typeface="Garamond"/>
                <a:cs typeface="Garamond"/>
                <a:sym typeface="Garamond"/>
              </a:defRPr>
            </a:lvl4pPr>
            <a:lvl5pPr marL="2286000" marR="0" lvl="4"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5pPr>
            <a:lvl6pPr marL="2743200" marR="0" lvl="5"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6pPr>
            <a:lvl7pPr marL="3200400" marR="0" lvl="6"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7pPr>
            <a:lvl8pPr marL="3657600" marR="0" lvl="7" indent="-330200" algn="l" rtl="0">
              <a:spcBef>
                <a:spcPts val="700"/>
              </a:spcBef>
              <a:spcAft>
                <a:spcPts val="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8pPr>
            <a:lvl9pPr marL="4114800" marR="0" lvl="8" indent="-330200" algn="l" rtl="0">
              <a:spcBef>
                <a:spcPts val="700"/>
              </a:spcBef>
              <a:spcAft>
                <a:spcPts val="700"/>
              </a:spcAft>
              <a:buClr>
                <a:schemeClr val="accent1"/>
              </a:buClr>
              <a:buSzPts val="1600"/>
              <a:buFont typeface="Arial"/>
              <a:buChar char="•"/>
              <a:defRPr sz="1500" b="0" i="0" u="none" strike="noStrike" cap="none">
                <a:solidFill>
                  <a:srgbClr val="262626"/>
                </a:solidFill>
                <a:latin typeface="Garamond"/>
                <a:ea typeface="Garamond"/>
                <a:cs typeface="Garamond"/>
                <a:sym typeface="Garamond"/>
              </a:defRPr>
            </a:lvl9pPr>
          </a:lstStyle>
          <a:p>
            <a:endParaRPr/>
          </a:p>
        </p:txBody>
      </p:sp>
      <p:sp>
        <p:nvSpPr>
          <p:cNvPr id="155" name="Shape 155"/>
          <p:cNvSpPr txBox="1">
            <a:spLocks noGrp="1"/>
          </p:cNvSpPr>
          <p:nvPr>
            <p:ph type="dt" idx="10"/>
          </p:nvPr>
        </p:nvSpPr>
        <p:spPr>
          <a:xfrm>
            <a:off x="8677501" y="5969000"/>
            <a:ext cx="1600500" cy="27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56" name="Shape 156"/>
          <p:cNvSpPr txBox="1">
            <a:spLocks noGrp="1"/>
          </p:cNvSpPr>
          <p:nvPr>
            <p:ph type="ftr" idx="11"/>
          </p:nvPr>
        </p:nvSpPr>
        <p:spPr>
          <a:xfrm>
            <a:off x="1295401" y="5969000"/>
            <a:ext cx="7305900" cy="27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500"/>
              <a:buNone/>
              <a:defRPr sz="1100" b="0" i="0" u="none" strike="noStrike" cap="none">
                <a:solidFill>
                  <a:schemeClr val="dk1"/>
                </a:solidFill>
                <a:latin typeface="Garamond"/>
                <a:ea typeface="Garamond"/>
                <a:cs typeface="Garamond"/>
                <a:sym typeface="Garamond"/>
              </a:defRPr>
            </a:lvl1pPr>
            <a:lvl2pPr marL="457200" marR="0" lvl="1"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500"/>
              <a:buNone/>
              <a:defRPr sz="1900" b="0" i="0" u="none" strike="noStrike" cap="none">
                <a:solidFill>
                  <a:schemeClr val="dk1"/>
                </a:solidFill>
                <a:latin typeface="Garamond"/>
                <a:ea typeface="Garamond"/>
                <a:cs typeface="Garamond"/>
                <a:sym typeface="Garamond"/>
              </a:defRPr>
            </a:lvl9pPr>
          </a:lstStyle>
          <a:p>
            <a:endParaRPr/>
          </a:p>
        </p:txBody>
      </p:sp>
      <p:sp>
        <p:nvSpPr>
          <p:cNvPr id="157" name="Shape 157"/>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Garamond"/>
                <a:ea typeface="Garamond"/>
                <a:cs typeface="Garamond"/>
                <a:sym typeface="Garamond"/>
              </a:rPr>
              <a:t>‹#›</a:t>
            </a:fld>
            <a:endParaRPr sz="1100" b="0" i="0" u="none" strike="noStrike" cap="none">
              <a:solidFill>
                <a:schemeClr val="dk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presentation/d/1T2lVNi-si7wV4RbjbrGzvmK4Gs8Oy_zYu6hX7TJXwnQ/edit?usp=sharing" TargetMode="External"/><Relationship Id="rId4" Type="http://schemas.openxmlformats.org/officeDocument/2006/relationships/hyperlink" Target="https://docs.google.com/document/d/1IaKIET5l9orZ4wDIl0JxASi6HuhbiwcUo3VlovbmloI/edit?usp=sharing" TargetMode="External"/><Relationship Id="rId5" Type="http://schemas.openxmlformats.org/officeDocument/2006/relationships/hyperlink" Target="https://docs.google.com/document/d/1me9qTIMnmBhrXYPXcd3gq6Xlefz4H9_wf2DUyXWTfm8/edit?usp=sharing" TargetMode="External"/><Relationship Id="rId6" Type="http://schemas.openxmlformats.org/officeDocument/2006/relationships/hyperlink" Target="https://docs.google.com/document/d/1PagrfhgmlygpdrmaugO6HIZGhE1Yt8SBDaFzavD8Zps/edit?usp=sharing" TargetMode="Externa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oQ-7Lv4Dvjb7wT8L6cfcb8FbDqdw6aGpe9VNIWPkimI/edit?usp=sharing" TargetMode="External"/><Relationship Id="rId4" Type="http://schemas.openxmlformats.org/officeDocument/2006/relationships/image" Target="../media/image13.pn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chimamanda_adichie_the_danger_of_a_single_story" TargetMode="External"/><Relationship Id="rId4" Type="http://schemas.openxmlformats.org/officeDocument/2006/relationships/hyperlink" Target="https://docs.google.com/document/d/1PsuNMf4d5eEJl17LTYGtaF7fh09jTOq_70vsxkOAwac/edit?usp=sharing" TargetMode="External"/><Relationship Id="rId5" Type="http://schemas.openxmlformats.org/officeDocument/2006/relationships/image" Target="../media/image17.jpg"/><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www.equityallianceatasu.org/sites/default/files/Website_files/CulturallyResponsiveTeaching-Matter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2692400" y="1041250"/>
            <a:ext cx="6815700" cy="2355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SzPts val="4000"/>
              <a:buFont typeface="Garamond"/>
              <a:buNone/>
            </a:pPr>
            <a:endParaRPr sz="4000" b="1"/>
          </a:p>
          <a:p>
            <a:pPr marL="0" marR="0" lvl="0" indent="0" algn="ctr" rtl="0">
              <a:spcBef>
                <a:spcPts val="0"/>
              </a:spcBef>
              <a:spcAft>
                <a:spcPts val="0"/>
              </a:spcAft>
              <a:buClr>
                <a:srgbClr val="262626"/>
              </a:buClr>
              <a:buSzPts val="4000"/>
              <a:buFont typeface="Garamond"/>
              <a:buNone/>
            </a:pPr>
            <a:r>
              <a:rPr lang="en-US" sz="4000" b="1" i="0" u="none" strike="noStrike" cap="none">
                <a:solidFill>
                  <a:srgbClr val="262626"/>
                </a:solidFill>
                <a:latin typeface="Garamond"/>
                <a:ea typeface="Garamond"/>
                <a:cs typeface="Garamond"/>
                <a:sym typeface="Garamond"/>
              </a:rPr>
              <a:t>Culturally Responsive Teaching and Learning </a:t>
            </a:r>
            <a:r>
              <a:rPr lang="en-US" sz="4000" b="0" i="0" u="none" strike="noStrike" cap="none">
                <a:solidFill>
                  <a:srgbClr val="262626"/>
                </a:solidFill>
                <a:latin typeface="Garamond"/>
                <a:ea typeface="Garamond"/>
                <a:cs typeface="Garamond"/>
                <a:sym typeface="Garamond"/>
              </a:rPr>
              <a:t>(CRTL) </a:t>
            </a:r>
            <a:r>
              <a:rPr lang="en-US" sz="1800" b="0" i="0" u="none" strike="noStrike" cap="none">
                <a:solidFill>
                  <a:srgbClr val="262626"/>
                </a:solidFill>
                <a:latin typeface="Garamond"/>
                <a:ea typeface="Garamond"/>
                <a:cs typeface="Garamond"/>
                <a:sym typeface="Garamond"/>
              </a:rPr>
              <a:t>11:15-12:15 Fri. Jan. 12, 3-104</a:t>
            </a:r>
            <a:endParaRPr sz="1800" b="0" i="0" u="none" strike="noStrike" cap="none">
              <a:solidFill>
                <a:srgbClr val="262626"/>
              </a:solidFill>
              <a:latin typeface="Garamond"/>
              <a:ea typeface="Garamond"/>
              <a:cs typeface="Garamond"/>
              <a:sym typeface="Garamond"/>
            </a:endParaRPr>
          </a:p>
        </p:txBody>
      </p:sp>
      <p:sp>
        <p:nvSpPr>
          <p:cNvPr id="294" name="Shape 294"/>
          <p:cNvSpPr txBox="1">
            <a:spLocks noGrp="1"/>
          </p:cNvSpPr>
          <p:nvPr>
            <p:ph type="subTitle" idx="1"/>
          </p:nvPr>
        </p:nvSpPr>
        <p:spPr>
          <a:xfrm>
            <a:off x="2692398" y="3918857"/>
            <a:ext cx="6815669" cy="10595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15"/>
              <a:buFont typeface="Arial"/>
              <a:buNone/>
            </a:pPr>
            <a:r>
              <a:rPr lang="en-US" sz="2100" b="0" i="0" u="none" strike="noStrike" cap="none">
                <a:solidFill>
                  <a:schemeClr val="dk1"/>
                </a:solidFill>
                <a:latin typeface="Garamond"/>
                <a:ea typeface="Garamond"/>
                <a:cs typeface="Garamond"/>
                <a:sym typeface="Garamond"/>
              </a:rPr>
              <a:t>Rebekah Taveau, Julie Carey, Kiran Malavade, </a:t>
            </a:r>
            <a:endParaRPr sz="2100" b="0" i="0" u="none" strike="noStrike" cap="none">
              <a:solidFill>
                <a:schemeClr val="dk1"/>
              </a:solidFill>
              <a:latin typeface="Garamond"/>
              <a:ea typeface="Garamond"/>
              <a:cs typeface="Garamond"/>
              <a:sym typeface="Garamond"/>
            </a:endParaRPr>
          </a:p>
          <a:p>
            <a:pPr marL="0" marR="0" lvl="0" indent="0" algn="ctr" rtl="0">
              <a:spcBef>
                <a:spcPts val="0"/>
              </a:spcBef>
              <a:spcAft>
                <a:spcPts val="0"/>
              </a:spcAft>
              <a:buClr>
                <a:schemeClr val="accent1"/>
              </a:buClr>
              <a:buSzPts val="2415"/>
              <a:buFont typeface="Arial"/>
              <a:buNone/>
            </a:pPr>
            <a:r>
              <a:rPr lang="en-US" sz="2100" b="0" i="0" u="none" strike="noStrike" cap="none">
                <a:solidFill>
                  <a:schemeClr val="dk1"/>
                </a:solidFill>
                <a:latin typeface="Garamond"/>
                <a:ea typeface="Garamond"/>
                <a:cs typeface="Garamond"/>
                <a:sym typeface="Garamond"/>
              </a:rPr>
              <a:t>and Michael Hoffman</a:t>
            </a:r>
            <a:endParaRPr sz="21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861350" y="982125"/>
            <a:ext cx="10035300" cy="1303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sz="4200"/>
              <a:t>CRTL in ESL: Caring about the Whole Learner</a:t>
            </a:r>
            <a:endParaRPr sz="4200"/>
          </a:p>
        </p:txBody>
      </p:sp>
      <p:sp>
        <p:nvSpPr>
          <p:cNvPr id="355" name="Shape 355"/>
          <p:cNvSpPr txBox="1">
            <a:spLocks noGrp="1"/>
          </p:cNvSpPr>
          <p:nvPr>
            <p:ph type="body" idx="1"/>
          </p:nvPr>
        </p:nvSpPr>
        <p:spPr>
          <a:xfrm>
            <a:off x="1295400" y="2479025"/>
            <a:ext cx="9601200" cy="3701400"/>
          </a:xfrm>
          <a:prstGeom prst="rect">
            <a:avLst/>
          </a:prstGeom>
        </p:spPr>
        <p:txBody>
          <a:bodyPr spcFirstLastPara="1" wrap="square" lIns="91425" tIns="91425" rIns="91425" bIns="91425" anchor="t" anchorCtr="0">
            <a:noAutofit/>
          </a:bodyPr>
          <a:lstStyle/>
          <a:p>
            <a:pPr marL="2286000" lvl="0" indent="-403860" rtl="0">
              <a:spcBef>
                <a:spcPts val="480"/>
              </a:spcBef>
              <a:spcAft>
                <a:spcPts val="0"/>
              </a:spcAft>
              <a:buSzPts val="2760"/>
              <a:buChar char="•"/>
            </a:pPr>
            <a:r>
              <a:rPr lang="en-US"/>
              <a:t>Facing historical deficit view of the learner in ESL. In your field?</a:t>
            </a:r>
            <a:endParaRPr/>
          </a:p>
          <a:p>
            <a:pPr marL="0" lvl="0" indent="0" rtl="0">
              <a:spcBef>
                <a:spcPts val="600"/>
              </a:spcBef>
              <a:spcAft>
                <a:spcPts val="0"/>
              </a:spcAft>
              <a:buNone/>
            </a:pPr>
            <a:endParaRPr sz="1800"/>
          </a:p>
          <a:p>
            <a:pPr marL="2286000" lvl="0" indent="-381000" rtl="0">
              <a:spcBef>
                <a:spcPts val="600"/>
              </a:spcBef>
              <a:spcAft>
                <a:spcPts val="0"/>
              </a:spcAft>
              <a:buClr>
                <a:schemeClr val="dk1"/>
              </a:buClr>
              <a:buSzPts val="2400"/>
              <a:buChar char="•"/>
            </a:pPr>
            <a:r>
              <a:rPr lang="en-US">
                <a:solidFill>
                  <a:schemeClr val="dk1"/>
                </a:solidFill>
                <a:highlight>
                  <a:schemeClr val="lt1"/>
                </a:highlight>
              </a:rPr>
              <a:t>CRT “Continuously reflect on their actions and interactions to improve” </a:t>
            </a:r>
            <a:endParaRPr/>
          </a:p>
          <a:p>
            <a:pPr marL="2743200" lvl="1" indent="-374650" rtl="0">
              <a:spcBef>
                <a:spcPts val="0"/>
              </a:spcBef>
              <a:spcAft>
                <a:spcPts val="0"/>
              </a:spcAft>
              <a:buSzPts val="2300"/>
              <a:buChar char="•"/>
            </a:pPr>
            <a:r>
              <a:rPr lang="en-US"/>
              <a:t>Practicing self-reflective teaching</a:t>
            </a:r>
            <a:endParaRPr/>
          </a:p>
          <a:p>
            <a:pPr marL="3200400" lvl="2" indent="-360045" rtl="0">
              <a:spcBef>
                <a:spcPts val="0"/>
              </a:spcBef>
              <a:spcAft>
                <a:spcPts val="0"/>
              </a:spcAft>
              <a:buSzPts val="2070"/>
              <a:buChar char="•"/>
            </a:pPr>
            <a:r>
              <a:rPr lang="en-US"/>
              <a:t>Noticing when/where/why the breakdown happened and noting changes for next semester</a:t>
            </a:r>
            <a:endParaRPr/>
          </a:p>
          <a:p>
            <a:pPr marL="3200400" lvl="2" indent="-360045" rtl="0">
              <a:spcBef>
                <a:spcPts val="0"/>
              </a:spcBef>
              <a:spcAft>
                <a:spcPts val="0"/>
              </a:spcAft>
              <a:buSzPts val="2070"/>
              <a:buChar char="•"/>
            </a:pPr>
            <a:r>
              <a:rPr lang="en-US"/>
              <a:t>If we’re not sure how well a lesson or part of a lesson went, ask the students for written feedback</a:t>
            </a:r>
            <a:endParaRPr/>
          </a:p>
        </p:txBody>
      </p:sp>
      <p:pic>
        <p:nvPicPr>
          <p:cNvPr id="356" name="Shape 356"/>
          <p:cNvPicPr preferRelativeResize="0"/>
          <p:nvPr/>
        </p:nvPicPr>
        <p:blipFill>
          <a:blip r:embed="rId3">
            <a:alphaModFix/>
          </a:blip>
          <a:stretch>
            <a:fillRect/>
          </a:stretch>
        </p:blipFill>
        <p:spPr>
          <a:xfrm>
            <a:off x="861350" y="2748403"/>
            <a:ext cx="2405750" cy="2146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295400" y="982126"/>
            <a:ext cx="9601200" cy="10809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Clr>
                <a:schemeClr val="dk1"/>
              </a:buClr>
              <a:buSzPts val="1100"/>
              <a:buFont typeface="Arial"/>
              <a:buNone/>
            </a:pPr>
            <a:r>
              <a:rPr lang="en-US"/>
              <a:t>CRTL in ESL</a:t>
            </a:r>
            <a:endParaRPr/>
          </a:p>
          <a:p>
            <a:pPr marL="0" lvl="0" indent="0">
              <a:spcBef>
                <a:spcPts val="0"/>
              </a:spcBef>
              <a:spcAft>
                <a:spcPts val="0"/>
              </a:spcAft>
              <a:buNone/>
            </a:pPr>
            <a:endParaRPr sz="1200"/>
          </a:p>
        </p:txBody>
      </p:sp>
      <p:sp>
        <p:nvSpPr>
          <p:cNvPr id="362" name="Shape 362"/>
          <p:cNvSpPr txBox="1">
            <a:spLocks noGrp="1"/>
          </p:cNvSpPr>
          <p:nvPr>
            <p:ph type="body" idx="1"/>
          </p:nvPr>
        </p:nvSpPr>
        <p:spPr>
          <a:xfrm>
            <a:off x="977825" y="2465050"/>
            <a:ext cx="9918900" cy="37713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b="1"/>
              <a:t>Examples and Resources</a:t>
            </a:r>
            <a:endParaRPr b="1"/>
          </a:p>
          <a:p>
            <a:pPr marL="0" lvl="0" indent="0" rtl="0">
              <a:spcBef>
                <a:spcPts val="600"/>
              </a:spcBef>
              <a:spcAft>
                <a:spcPts val="0"/>
              </a:spcAft>
              <a:buNone/>
            </a:pPr>
            <a:r>
              <a:rPr lang="en-US" sz="2200"/>
              <a:t>CRT “</a:t>
            </a:r>
            <a:r>
              <a:rPr lang="en-US" sz="2200">
                <a:solidFill>
                  <a:schemeClr val="dk1"/>
                </a:solidFill>
                <a:highlight>
                  <a:schemeClr val="lt1"/>
                </a:highlight>
              </a:rPr>
              <a:t>Build relationships with students and demonstrate caring” and “</a:t>
            </a:r>
            <a:r>
              <a:rPr lang="en-US" sz="2200">
                <a:solidFill>
                  <a:schemeClr val="dk1"/>
                </a:solidFill>
              </a:rPr>
              <a:t>Create supportive, welcoming environments, places that feel socially and emotionally safe, so that students are comfortable enough taking the risks required to stretch their brains.”</a:t>
            </a:r>
            <a:endParaRPr sz="2200">
              <a:solidFill>
                <a:schemeClr val="dk1"/>
              </a:solidFill>
            </a:endParaRPr>
          </a:p>
          <a:p>
            <a:pPr marL="2286000" lvl="2" indent="-381000" rtl="0">
              <a:spcBef>
                <a:spcPts val="600"/>
              </a:spcBef>
              <a:spcAft>
                <a:spcPts val="0"/>
              </a:spcAft>
              <a:buSzPts val="2400"/>
              <a:buChar char="•"/>
            </a:pPr>
            <a:r>
              <a:rPr lang="en-US" sz="2400" u="sng">
                <a:solidFill>
                  <a:schemeClr val="hlink"/>
                </a:solidFill>
                <a:hlinkClick r:id="rId3"/>
              </a:rPr>
              <a:t>Day one activity </a:t>
            </a:r>
            <a:r>
              <a:rPr lang="en-US" sz="2400"/>
              <a:t>and </a:t>
            </a:r>
            <a:r>
              <a:rPr lang="en-US" sz="2400" u="sng">
                <a:solidFill>
                  <a:schemeClr val="hlink"/>
                </a:solidFill>
                <a:hlinkClick r:id="rId4"/>
              </a:rPr>
              <a:t>diagnostic </a:t>
            </a:r>
            <a:endParaRPr sz="2400"/>
          </a:p>
          <a:p>
            <a:pPr marL="2286000" lvl="2" indent="-381000" rtl="0">
              <a:spcBef>
                <a:spcPts val="0"/>
              </a:spcBef>
              <a:spcAft>
                <a:spcPts val="0"/>
              </a:spcAft>
              <a:buSzPts val="2400"/>
              <a:buChar char="•"/>
            </a:pPr>
            <a:r>
              <a:rPr lang="en-US" sz="2400" u="sng">
                <a:solidFill>
                  <a:schemeClr val="hlink"/>
                </a:solidFill>
                <a:hlinkClick r:id="rId5"/>
              </a:rPr>
              <a:t>Closing community activity</a:t>
            </a:r>
            <a:r>
              <a:rPr lang="en-US" sz="2400"/>
              <a:t> </a:t>
            </a:r>
            <a:endParaRPr sz="2400"/>
          </a:p>
          <a:p>
            <a:pPr marL="0" lvl="0" indent="0" rtl="0">
              <a:spcBef>
                <a:spcPts val="600"/>
              </a:spcBef>
              <a:spcAft>
                <a:spcPts val="0"/>
              </a:spcAft>
              <a:buNone/>
            </a:pPr>
            <a:r>
              <a:rPr lang="en-US" sz="2200"/>
              <a:t>CRT “</a:t>
            </a:r>
            <a:r>
              <a:rPr lang="en-US" sz="2200">
                <a:solidFill>
                  <a:schemeClr val="dk1"/>
                </a:solidFill>
                <a:highlight>
                  <a:schemeClr val="lt1"/>
                </a:highlight>
              </a:rPr>
              <a:t>Embed ethnically and culturally diverse content into their curriculum”	 </a:t>
            </a:r>
            <a:endParaRPr sz="2200"/>
          </a:p>
          <a:p>
            <a:pPr marL="2286000" lvl="2" indent="-368300">
              <a:spcBef>
                <a:spcPts val="600"/>
              </a:spcBef>
              <a:spcAft>
                <a:spcPts val="0"/>
              </a:spcAft>
              <a:buSzPts val="2200"/>
              <a:buChar char="•"/>
            </a:pPr>
            <a:r>
              <a:rPr lang="en-US" sz="2200" u="sng">
                <a:solidFill>
                  <a:schemeClr val="hlink"/>
                </a:solidFill>
                <a:hlinkClick r:id="rId6"/>
              </a:rPr>
              <a:t>Guest lecture unit with Gerardo Pacheco </a:t>
            </a:r>
            <a:endParaRPr sz="2200"/>
          </a:p>
        </p:txBody>
      </p:sp>
      <p:pic>
        <p:nvPicPr>
          <p:cNvPr id="363" name="Shape 363"/>
          <p:cNvPicPr preferRelativeResize="0"/>
          <p:nvPr/>
        </p:nvPicPr>
        <p:blipFill>
          <a:blip r:embed="rId7">
            <a:alphaModFix/>
          </a:blip>
          <a:stretch>
            <a:fillRect/>
          </a:stretch>
        </p:blipFill>
        <p:spPr>
          <a:xfrm>
            <a:off x="5166125" y="739750"/>
            <a:ext cx="5169826" cy="1565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1295402" y="982132"/>
            <a:ext cx="9601200" cy="130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English: Students as Voices of Authority</a:t>
            </a:r>
            <a:endParaRPr/>
          </a:p>
        </p:txBody>
      </p:sp>
      <p:sp>
        <p:nvSpPr>
          <p:cNvPr id="369" name="Shape 369"/>
          <p:cNvSpPr txBox="1">
            <a:spLocks noGrp="1"/>
          </p:cNvSpPr>
          <p:nvPr>
            <p:ph type="body" idx="1"/>
          </p:nvPr>
        </p:nvSpPr>
        <p:spPr>
          <a:xfrm>
            <a:off x="4308767" y="2452267"/>
            <a:ext cx="7148700" cy="3962400"/>
          </a:xfrm>
          <a:prstGeom prst="rect">
            <a:avLst/>
          </a:prstGeom>
        </p:spPr>
        <p:txBody>
          <a:bodyPr spcFirstLastPara="1" wrap="square" lIns="91425" tIns="91425" rIns="91425" bIns="91425" anchor="t" anchorCtr="0">
            <a:noAutofit/>
          </a:bodyPr>
          <a:lstStyle/>
          <a:p>
            <a:pPr marL="0" lvl="0" indent="0" rtl="0">
              <a:spcBef>
                <a:spcPts val="500"/>
              </a:spcBef>
              <a:spcAft>
                <a:spcPts val="0"/>
              </a:spcAft>
              <a:buNone/>
            </a:pPr>
            <a:r>
              <a:rPr lang="en-US" u="sng">
                <a:solidFill>
                  <a:schemeClr val="accent1"/>
                </a:solidFill>
                <a:hlinkClick r:id="rId3"/>
              </a:rPr>
              <a:t>First day activities</a:t>
            </a:r>
            <a:r>
              <a:rPr lang="en-US">
                <a:solidFill>
                  <a:schemeClr val="accent1"/>
                </a:solidFill>
              </a:rPr>
              <a:t> lesson plan</a:t>
            </a:r>
            <a:endParaRPr>
              <a:solidFill>
                <a:schemeClr val="accent1"/>
              </a:solidFill>
            </a:endParaRPr>
          </a:p>
          <a:p>
            <a:pPr marL="609600" lvl="0" indent="-482600" rtl="0">
              <a:spcBef>
                <a:spcPts val="700"/>
              </a:spcBef>
              <a:spcAft>
                <a:spcPts val="0"/>
              </a:spcAft>
              <a:buSzPts val="2800"/>
              <a:buChar char="•"/>
            </a:pPr>
            <a:r>
              <a:rPr lang="en-US">
                <a:solidFill>
                  <a:srgbClr val="000000"/>
                </a:solidFill>
              </a:rPr>
              <a:t>Read aloud from </a:t>
            </a:r>
            <a:r>
              <a:rPr lang="en-US" i="1">
                <a:solidFill>
                  <a:srgbClr val="000000"/>
                </a:solidFill>
              </a:rPr>
              <a:t>Talking Back: What Students Know About Teaching </a:t>
            </a:r>
            <a:r>
              <a:rPr lang="en-US" sz="1900">
                <a:solidFill>
                  <a:srgbClr val="000000"/>
                </a:solidFill>
              </a:rPr>
              <a:t>by the Students of Leadership High School </a:t>
            </a:r>
            <a:endParaRPr sz="1900">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Models annotation and reading strategies   </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Raises real-life issues relevant to CRTL &amp; students</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Diagnostic writing sample: summary &amp; response</a:t>
            </a:r>
            <a:endParaRPr>
              <a:solidFill>
                <a:srgbClr val="000000"/>
              </a:solidFill>
            </a:endParaRPr>
          </a:p>
          <a:p>
            <a:pPr marL="609600" lvl="0" indent="-482600" rtl="0">
              <a:spcBef>
                <a:spcPts val="0"/>
              </a:spcBef>
              <a:spcAft>
                <a:spcPts val="0"/>
              </a:spcAft>
              <a:buSzPts val="2800"/>
              <a:buChar char="•"/>
            </a:pPr>
            <a:r>
              <a:rPr lang="en-US">
                <a:solidFill>
                  <a:srgbClr val="000000"/>
                </a:solidFill>
              </a:rPr>
              <a:t>Syllabus Activity</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Reflection on past experience: drawing on their expertise</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Students collaborate to add to syllabus</a:t>
            </a:r>
            <a:endParaRPr>
              <a:solidFill>
                <a:srgbClr val="000000"/>
              </a:solidFill>
            </a:endParaRPr>
          </a:p>
          <a:p>
            <a:pPr marL="0" lvl="0" indent="0" rtl="0">
              <a:spcBef>
                <a:spcPts val="700"/>
              </a:spcBef>
              <a:spcAft>
                <a:spcPts val="0"/>
              </a:spcAft>
              <a:buNone/>
            </a:pPr>
            <a:endParaRPr>
              <a:solidFill>
                <a:srgbClr val="000000"/>
              </a:solidFill>
            </a:endParaRPr>
          </a:p>
          <a:p>
            <a:pPr marL="292100" lvl="0" indent="-127000" rtl="0">
              <a:spcBef>
                <a:spcPts val="700"/>
              </a:spcBef>
              <a:spcAft>
                <a:spcPts val="0"/>
              </a:spcAft>
              <a:buNone/>
            </a:pPr>
            <a:endParaRPr>
              <a:solidFill>
                <a:srgbClr val="0000FF"/>
              </a:solidFill>
            </a:endParaRPr>
          </a:p>
          <a:p>
            <a:pPr marL="292100" lvl="0" indent="-127000" rtl="0">
              <a:spcBef>
                <a:spcPts val="700"/>
              </a:spcBef>
              <a:spcAft>
                <a:spcPts val="700"/>
              </a:spcAft>
              <a:buNone/>
            </a:pPr>
            <a:endParaRPr/>
          </a:p>
        </p:txBody>
      </p:sp>
      <p:pic>
        <p:nvPicPr>
          <p:cNvPr id="370" name="Shape 370"/>
          <p:cNvPicPr preferRelativeResize="0"/>
          <p:nvPr/>
        </p:nvPicPr>
        <p:blipFill>
          <a:blip r:embed="rId4">
            <a:alphaModFix/>
          </a:blip>
          <a:stretch>
            <a:fillRect/>
          </a:stretch>
        </p:blipFill>
        <p:spPr>
          <a:xfrm>
            <a:off x="729467" y="2530500"/>
            <a:ext cx="3108233" cy="29311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1295402" y="982132"/>
            <a:ext cx="9601200" cy="1303500"/>
          </a:xfrm>
          <a:prstGeom prst="rect">
            <a:avLst/>
          </a:prstGeom>
        </p:spPr>
        <p:txBody>
          <a:bodyPr spcFirstLastPara="1" wrap="square" lIns="91425" tIns="91425" rIns="91425" bIns="91425" anchor="ctr" anchorCtr="0">
            <a:noAutofit/>
          </a:bodyPr>
          <a:lstStyle/>
          <a:p>
            <a:pPr marL="0" lvl="0" indent="0" algn="l" rtl="0">
              <a:spcBef>
                <a:spcPts val="500"/>
              </a:spcBef>
              <a:spcAft>
                <a:spcPts val="0"/>
              </a:spcAft>
              <a:buNone/>
            </a:pPr>
            <a:r>
              <a:rPr lang="en-US" sz="2400">
                <a:solidFill>
                  <a:schemeClr val="dk1"/>
                </a:solidFill>
              </a:rPr>
              <a:t>Building relationships with students:</a:t>
            </a:r>
            <a:endParaRPr sz="2400">
              <a:solidFill>
                <a:schemeClr val="dk1"/>
              </a:solidFill>
            </a:endParaRPr>
          </a:p>
          <a:p>
            <a:pPr marL="0" lvl="0" indent="0" rtl="0">
              <a:spcBef>
                <a:spcPts val="700"/>
              </a:spcBef>
              <a:spcAft>
                <a:spcPts val="0"/>
              </a:spcAft>
              <a:buNone/>
            </a:pPr>
            <a:r>
              <a:rPr lang="en-US"/>
              <a:t>“Teaching with Love”</a:t>
            </a:r>
            <a:endParaRPr/>
          </a:p>
        </p:txBody>
      </p:sp>
      <p:sp>
        <p:nvSpPr>
          <p:cNvPr id="376" name="Shape 376"/>
          <p:cNvSpPr txBox="1">
            <a:spLocks noGrp="1"/>
          </p:cNvSpPr>
          <p:nvPr>
            <p:ph type="body" idx="1"/>
          </p:nvPr>
        </p:nvSpPr>
        <p:spPr>
          <a:xfrm>
            <a:off x="1004467" y="4926066"/>
            <a:ext cx="9601200" cy="1207500"/>
          </a:xfrm>
          <a:prstGeom prst="rect">
            <a:avLst/>
          </a:prstGeom>
        </p:spPr>
        <p:txBody>
          <a:bodyPr spcFirstLastPara="1" wrap="square" lIns="91425" tIns="91425" rIns="91425" bIns="91425" anchor="t" anchorCtr="0">
            <a:noAutofit/>
          </a:bodyPr>
          <a:lstStyle/>
          <a:p>
            <a:pPr marL="609600" lvl="0" indent="-482600" rtl="0">
              <a:spcBef>
                <a:spcPts val="500"/>
              </a:spcBef>
              <a:spcAft>
                <a:spcPts val="0"/>
              </a:spcAft>
              <a:buClr>
                <a:schemeClr val="dk1"/>
              </a:buClr>
              <a:buSzPts val="2800"/>
              <a:buChar char="•"/>
            </a:pPr>
            <a:r>
              <a:rPr lang="en-US">
                <a:solidFill>
                  <a:schemeClr val="dk1"/>
                </a:solidFill>
              </a:rPr>
              <a:t>“Love” =  high expectations</a:t>
            </a:r>
            <a:endParaRPr>
              <a:solidFill>
                <a:schemeClr val="dk1"/>
              </a:solidFill>
            </a:endParaRPr>
          </a:p>
          <a:p>
            <a:pPr marL="609600" lvl="0" indent="-482600" rtl="0">
              <a:spcBef>
                <a:spcPts val="0"/>
              </a:spcBef>
              <a:spcAft>
                <a:spcPts val="0"/>
              </a:spcAft>
              <a:buClr>
                <a:schemeClr val="dk1"/>
              </a:buClr>
              <a:buSzPts val="2800"/>
              <a:buChar char="•"/>
            </a:pPr>
            <a:r>
              <a:rPr lang="en-US">
                <a:solidFill>
                  <a:schemeClr val="accent5"/>
                </a:solidFill>
              </a:rPr>
              <a:t>“Love” = giving individual feedback</a:t>
            </a:r>
            <a:r>
              <a:rPr lang="en-US">
                <a:solidFill>
                  <a:schemeClr val="dk1"/>
                </a:solidFill>
              </a:rPr>
              <a:t> (in writing or in person)</a:t>
            </a:r>
            <a:endParaRPr>
              <a:solidFill>
                <a:schemeClr val="dk1"/>
              </a:solidFill>
            </a:endParaRPr>
          </a:p>
          <a:p>
            <a:pPr marL="0" lvl="0" indent="0" rtl="0">
              <a:spcBef>
                <a:spcPts val="700"/>
              </a:spcBef>
              <a:spcAft>
                <a:spcPts val="0"/>
              </a:spcAft>
              <a:buNone/>
            </a:pPr>
            <a:endParaRPr>
              <a:solidFill>
                <a:schemeClr val="accent5"/>
              </a:solidFill>
            </a:endParaRPr>
          </a:p>
          <a:p>
            <a:pPr marL="292100" lvl="0" indent="-127000" rtl="0">
              <a:spcBef>
                <a:spcPts val="700"/>
              </a:spcBef>
              <a:spcAft>
                <a:spcPts val="700"/>
              </a:spcAft>
              <a:buNone/>
            </a:pPr>
            <a:endParaRPr/>
          </a:p>
        </p:txBody>
      </p:sp>
      <p:pic>
        <p:nvPicPr>
          <p:cNvPr id="377" name="Shape 377"/>
          <p:cNvPicPr preferRelativeResize="0"/>
          <p:nvPr/>
        </p:nvPicPr>
        <p:blipFill rotWithShape="1">
          <a:blip r:embed="rId3">
            <a:alphaModFix/>
          </a:blip>
          <a:srcRect l="-2889" t="17630" r="2890" b="-17630"/>
          <a:stretch/>
        </p:blipFill>
        <p:spPr>
          <a:xfrm>
            <a:off x="1150033" y="2538067"/>
            <a:ext cx="3353266" cy="2514967"/>
          </a:xfrm>
          <a:prstGeom prst="rect">
            <a:avLst/>
          </a:prstGeom>
          <a:noFill/>
          <a:ln>
            <a:noFill/>
          </a:ln>
        </p:spPr>
      </p:pic>
      <p:sp>
        <p:nvSpPr>
          <p:cNvPr id="378" name="Shape 378"/>
          <p:cNvSpPr txBox="1"/>
          <p:nvPr/>
        </p:nvSpPr>
        <p:spPr>
          <a:xfrm>
            <a:off x="4772800" y="2673633"/>
            <a:ext cx="6504900" cy="2882100"/>
          </a:xfrm>
          <a:prstGeom prst="rect">
            <a:avLst/>
          </a:prstGeom>
          <a:noFill/>
          <a:ln>
            <a:noFill/>
          </a:ln>
        </p:spPr>
        <p:txBody>
          <a:bodyPr spcFirstLastPara="1" wrap="square" lIns="121900" tIns="121900" rIns="121900" bIns="121900" anchor="t" anchorCtr="0">
            <a:noAutofit/>
          </a:bodyPr>
          <a:lstStyle/>
          <a:p>
            <a:pPr marL="292100" lvl="0" indent="-127000" rtl="0">
              <a:spcBef>
                <a:spcPts val="500"/>
              </a:spcBef>
              <a:spcAft>
                <a:spcPts val="700"/>
              </a:spcAft>
              <a:buNone/>
            </a:pPr>
            <a:r>
              <a:rPr lang="en-US" sz="2400">
                <a:solidFill>
                  <a:schemeClr val="accent4"/>
                </a:solidFill>
                <a:latin typeface="Garamond"/>
                <a:ea typeface="Garamond"/>
                <a:cs typeface="Garamond"/>
                <a:sym typeface="Garamond"/>
              </a:rPr>
              <a:t>“I defined love as a combination of care, commitment, knowledge, responsibility, respect, and trust….When these basic principles of love form the basis of teacher-pupil interaction, the mutual pursuit of knowledge creates the conditions for optimal learning.” -bell hooks</a:t>
            </a:r>
            <a:endParaRPr sz="2400">
              <a:solidFill>
                <a:schemeClr val="accent4"/>
              </a:solidFill>
              <a:latin typeface="Garamond"/>
              <a:ea typeface="Garamond"/>
              <a:cs typeface="Garamond"/>
              <a:sym typeface="Garamond"/>
            </a:endParaRPr>
          </a:p>
        </p:txBody>
      </p:sp>
      <p:pic>
        <p:nvPicPr>
          <p:cNvPr id="379" name="Shape 379"/>
          <p:cNvPicPr preferRelativeResize="0"/>
          <p:nvPr/>
        </p:nvPicPr>
        <p:blipFill>
          <a:blip r:embed="rId4">
            <a:alphaModFix/>
          </a:blip>
          <a:stretch>
            <a:fillRect/>
          </a:stretch>
        </p:blipFill>
        <p:spPr>
          <a:xfrm>
            <a:off x="9004467" y="876667"/>
            <a:ext cx="1601200" cy="19523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295402" y="982132"/>
            <a:ext cx="9601200" cy="130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English: Student-Centered Classroom</a:t>
            </a:r>
            <a:endParaRPr/>
          </a:p>
        </p:txBody>
      </p:sp>
      <p:sp>
        <p:nvSpPr>
          <p:cNvPr id="385" name="Shape 385"/>
          <p:cNvSpPr txBox="1">
            <a:spLocks noGrp="1"/>
          </p:cNvSpPr>
          <p:nvPr>
            <p:ph type="body" idx="1"/>
          </p:nvPr>
        </p:nvSpPr>
        <p:spPr>
          <a:xfrm>
            <a:off x="581900" y="2285733"/>
            <a:ext cx="8589900" cy="4030800"/>
          </a:xfrm>
          <a:prstGeom prst="rect">
            <a:avLst/>
          </a:prstGeom>
        </p:spPr>
        <p:txBody>
          <a:bodyPr spcFirstLastPara="1" wrap="square" lIns="91425" tIns="91425" rIns="91425" bIns="91425" anchor="t" anchorCtr="0">
            <a:noAutofit/>
          </a:bodyPr>
          <a:lstStyle/>
          <a:p>
            <a:pPr marL="609600" lvl="0" indent="-482600" rtl="0">
              <a:spcBef>
                <a:spcPts val="500"/>
              </a:spcBef>
              <a:spcAft>
                <a:spcPts val="0"/>
              </a:spcAft>
              <a:buClr>
                <a:srgbClr val="000000"/>
              </a:buClr>
              <a:buSzPts val="2800"/>
              <a:buChar char="•"/>
            </a:pPr>
            <a:r>
              <a:rPr lang="en-US">
                <a:solidFill>
                  <a:srgbClr val="000000"/>
                </a:solidFill>
              </a:rPr>
              <a:t>Consider the classroom’s physical set-up, move around a lot</a:t>
            </a:r>
            <a:endParaRPr>
              <a:solidFill>
                <a:srgbClr val="000000"/>
              </a:solidFill>
            </a:endParaRPr>
          </a:p>
          <a:p>
            <a:pPr marL="609600" lvl="0" indent="-482600" rtl="0">
              <a:spcBef>
                <a:spcPts val="0"/>
              </a:spcBef>
              <a:spcAft>
                <a:spcPts val="0"/>
              </a:spcAft>
              <a:buClr>
                <a:srgbClr val="000000"/>
              </a:buClr>
              <a:buSzPts val="2800"/>
              <a:buChar char="•"/>
            </a:pPr>
            <a:r>
              <a:rPr lang="en-US">
                <a:solidFill>
                  <a:srgbClr val="000000"/>
                </a:solidFill>
              </a:rPr>
              <a:t>Collaboration: student-student and student-teacher</a:t>
            </a:r>
            <a:endParaRPr>
              <a:solidFill>
                <a:srgbClr val="000000"/>
              </a:solidFill>
            </a:endParaRPr>
          </a:p>
          <a:p>
            <a:pPr marL="609600" lvl="0" indent="-482600" rtl="0">
              <a:spcBef>
                <a:spcPts val="0"/>
              </a:spcBef>
              <a:spcAft>
                <a:spcPts val="0"/>
              </a:spcAft>
              <a:buClr>
                <a:srgbClr val="000000"/>
              </a:buClr>
              <a:buSzPts val="2800"/>
              <a:buChar char="•"/>
            </a:pPr>
            <a:r>
              <a:rPr lang="en-US">
                <a:solidFill>
                  <a:srgbClr val="000000"/>
                </a:solidFill>
              </a:rPr>
              <a:t>Student-led facilitations and projects</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recognize their authority and have high expectations </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often culture and community driven (ex: EPA gentrification)</a:t>
            </a:r>
            <a:endParaRPr>
              <a:solidFill>
                <a:srgbClr val="000000"/>
              </a:solidFill>
            </a:endParaRPr>
          </a:p>
          <a:p>
            <a:pPr marL="609600" lvl="0" indent="-482600" rtl="0">
              <a:spcBef>
                <a:spcPts val="0"/>
              </a:spcBef>
              <a:spcAft>
                <a:spcPts val="0"/>
              </a:spcAft>
              <a:buClr>
                <a:srgbClr val="000000"/>
              </a:buClr>
              <a:buSzPts val="2800"/>
              <a:buChar char="•"/>
            </a:pPr>
            <a:r>
              <a:rPr lang="en-US">
                <a:solidFill>
                  <a:srgbClr val="000000"/>
                </a:solidFill>
              </a:rPr>
              <a:t>Authentic writing tasks</a:t>
            </a:r>
            <a:endParaRPr>
              <a:solidFill>
                <a:srgbClr val="000000"/>
              </a:solidFill>
            </a:endParaRPr>
          </a:p>
          <a:p>
            <a:pPr marL="1219200" lvl="1" indent="-450850" rtl="0">
              <a:spcBef>
                <a:spcPts val="0"/>
              </a:spcBef>
              <a:spcAft>
                <a:spcPts val="0"/>
              </a:spcAft>
              <a:buClr>
                <a:srgbClr val="000000"/>
              </a:buClr>
              <a:buSzPts val="2300"/>
              <a:buChar char="•"/>
            </a:pPr>
            <a:r>
              <a:rPr lang="en-US">
                <a:solidFill>
                  <a:srgbClr val="000000"/>
                </a:solidFill>
              </a:rPr>
              <a:t>Ex: letters to Congress about DACA </a:t>
            </a:r>
            <a:endParaRPr>
              <a:solidFill>
                <a:srgbClr val="000000"/>
              </a:solidFill>
            </a:endParaRPr>
          </a:p>
          <a:p>
            <a:pPr marL="609600" lvl="0" indent="-482600" rtl="0">
              <a:spcBef>
                <a:spcPts val="0"/>
              </a:spcBef>
              <a:spcAft>
                <a:spcPts val="0"/>
              </a:spcAft>
              <a:buClr>
                <a:schemeClr val="accent4"/>
              </a:buClr>
              <a:buSzPts val="2800"/>
              <a:buChar char="•"/>
            </a:pPr>
            <a:r>
              <a:rPr lang="en-US">
                <a:solidFill>
                  <a:schemeClr val="accent4"/>
                </a:solidFill>
              </a:rPr>
              <a:t>Being flexible: when issues arise, be willing to adjust </a:t>
            </a:r>
            <a:endParaRPr>
              <a:solidFill>
                <a:schemeClr val="accent4"/>
              </a:solidFill>
            </a:endParaRPr>
          </a:p>
          <a:p>
            <a:pPr marL="0" lvl="0" indent="0" rtl="0">
              <a:spcBef>
                <a:spcPts val="700"/>
              </a:spcBef>
              <a:spcAft>
                <a:spcPts val="0"/>
              </a:spcAft>
              <a:buNone/>
            </a:pPr>
            <a:endParaRPr>
              <a:solidFill>
                <a:srgbClr val="000000"/>
              </a:solidFill>
            </a:endParaRPr>
          </a:p>
          <a:p>
            <a:pPr marL="0" lvl="0" indent="0" rtl="0">
              <a:spcBef>
                <a:spcPts val="700"/>
              </a:spcBef>
              <a:spcAft>
                <a:spcPts val="0"/>
              </a:spcAft>
              <a:buNone/>
            </a:pPr>
            <a:endParaRPr>
              <a:solidFill>
                <a:srgbClr val="000000"/>
              </a:solidFill>
            </a:endParaRPr>
          </a:p>
          <a:p>
            <a:pPr marL="292100" lvl="0" indent="-127000" rtl="0">
              <a:spcBef>
                <a:spcPts val="700"/>
              </a:spcBef>
              <a:spcAft>
                <a:spcPts val="700"/>
              </a:spcAft>
              <a:buNone/>
            </a:pPr>
            <a:endParaRPr/>
          </a:p>
        </p:txBody>
      </p:sp>
      <p:sp>
        <p:nvSpPr>
          <p:cNvPr id="386" name="Shape 386"/>
          <p:cNvSpPr txBox="1"/>
          <p:nvPr/>
        </p:nvSpPr>
        <p:spPr>
          <a:xfrm>
            <a:off x="7647700" y="2757067"/>
            <a:ext cx="3477600" cy="31587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None/>
            </a:pPr>
            <a:endParaRPr sz="1900"/>
          </a:p>
        </p:txBody>
      </p:sp>
      <p:pic>
        <p:nvPicPr>
          <p:cNvPr id="387" name="Shape 387"/>
          <p:cNvPicPr preferRelativeResize="0"/>
          <p:nvPr/>
        </p:nvPicPr>
        <p:blipFill>
          <a:blip r:embed="rId3">
            <a:alphaModFix/>
          </a:blip>
          <a:stretch>
            <a:fillRect/>
          </a:stretch>
        </p:blipFill>
        <p:spPr>
          <a:xfrm>
            <a:off x="7863201" y="2757065"/>
            <a:ext cx="3477601" cy="26132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295402" y="982132"/>
            <a:ext cx="9601200" cy="130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Appreciating Students’ Backgrounds:</a:t>
            </a:r>
            <a:endParaRPr/>
          </a:p>
        </p:txBody>
      </p:sp>
      <p:sp>
        <p:nvSpPr>
          <p:cNvPr id="393" name="Shape 393"/>
          <p:cNvSpPr txBox="1">
            <a:spLocks noGrp="1"/>
          </p:cNvSpPr>
          <p:nvPr>
            <p:ph type="body" idx="1"/>
          </p:nvPr>
        </p:nvSpPr>
        <p:spPr>
          <a:xfrm>
            <a:off x="1017550" y="2556925"/>
            <a:ext cx="9879000" cy="3318900"/>
          </a:xfrm>
          <a:prstGeom prst="rect">
            <a:avLst/>
          </a:prstGeom>
        </p:spPr>
        <p:txBody>
          <a:bodyPr spcFirstLastPara="1" wrap="square" lIns="91425" tIns="91425" rIns="91425" bIns="91425" anchor="t" anchorCtr="0">
            <a:noAutofit/>
          </a:bodyPr>
          <a:lstStyle/>
          <a:p>
            <a:pPr marL="0" lvl="0" indent="0" rtl="0">
              <a:spcBef>
                <a:spcPts val="500"/>
              </a:spcBef>
              <a:spcAft>
                <a:spcPts val="0"/>
              </a:spcAft>
              <a:buNone/>
            </a:pPr>
            <a:endParaRPr/>
          </a:p>
          <a:p>
            <a:pPr marL="0" lvl="0" indent="0" rtl="0">
              <a:spcBef>
                <a:spcPts val="700"/>
              </a:spcBef>
              <a:spcAft>
                <a:spcPts val="0"/>
              </a:spcAft>
              <a:buNone/>
            </a:pPr>
            <a:endParaRPr/>
          </a:p>
          <a:p>
            <a:pPr marL="609600" lvl="0" indent="-482600" rtl="0">
              <a:spcBef>
                <a:spcPts val="700"/>
              </a:spcBef>
              <a:spcAft>
                <a:spcPts val="0"/>
              </a:spcAft>
              <a:buClr>
                <a:srgbClr val="000000"/>
              </a:buClr>
              <a:buSzPts val="2800"/>
              <a:buChar char="•"/>
            </a:pPr>
            <a:r>
              <a:rPr lang="en-US" u="sng">
                <a:solidFill>
                  <a:srgbClr val="000000"/>
                </a:solidFill>
                <a:hlinkClick r:id="rId3"/>
              </a:rPr>
              <a:t>Adichie’s “The Danger of a Single Story”</a:t>
            </a:r>
            <a:r>
              <a:rPr lang="en-US">
                <a:solidFill>
                  <a:srgbClr val="000000"/>
                </a:solidFill>
              </a:rPr>
              <a:t> </a:t>
            </a:r>
            <a:endParaRPr>
              <a:solidFill>
                <a:srgbClr val="000000"/>
              </a:solidFill>
            </a:endParaRPr>
          </a:p>
          <a:p>
            <a:pPr marL="609600" lvl="0" indent="-482600" rtl="0">
              <a:spcBef>
                <a:spcPts val="0"/>
              </a:spcBef>
              <a:spcAft>
                <a:spcPts val="0"/>
              </a:spcAft>
              <a:buClr>
                <a:srgbClr val="000000"/>
              </a:buClr>
              <a:buSzPts val="2800"/>
              <a:buChar char="•"/>
            </a:pPr>
            <a:r>
              <a:rPr lang="en-US" u="sng">
                <a:solidFill>
                  <a:srgbClr val="0000FF"/>
                </a:solidFill>
              </a:rPr>
              <a:t>O</a:t>
            </a:r>
            <a:r>
              <a:rPr lang="en-US" u="sng">
                <a:solidFill>
                  <a:srgbClr val="0000FF"/>
                </a:solidFill>
                <a:hlinkClick r:id="rId4"/>
              </a:rPr>
              <a:t>ther texts</a:t>
            </a:r>
            <a:r>
              <a:rPr lang="en-US">
                <a:solidFill>
                  <a:srgbClr val="000000"/>
                </a:solidFill>
              </a:rPr>
              <a:t> I’ve used that bring in culturally diverse perspectives--Add yours!</a:t>
            </a:r>
            <a:endParaRPr>
              <a:solidFill>
                <a:srgbClr val="000000"/>
              </a:solidFill>
            </a:endParaRPr>
          </a:p>
          <a:p>
            <a:pPr marL="609600" lvl="0" indent="-482600" rtl="0">
              <a:spcBef>
                <a:spcPts val="0"/>
              </a:spcBef>
              <a:spcAft>
                <a:spcPts val="0"/>
              </a:spcAft>
              <a:buClr>
                <a:srgbClr val="000000"/>
              </a:buClr>
              <a:buSzPts val="2800"/>
              <a:buChar char="•"/>
            </a:pPr>
            <a:r>
              <a:rPr lang="en-US">
                <a:solidFill>
                  <a:srgbClr val="000000"/>
                </a:solidFill>
              </a:rPr>
              <a:t>Learning outside the classroom: events on campus, field trips, etc. </a:t>
            </a:r>
            <a:endParaRPr>
              <a:solidFill>
                <a:srgbClr val="000000"/>
              </a:solidFill>
            </a:endParaRPr>
          </a:p>
          <a:p>
            <a:pPr marL="609600" lvl="0" indent="-482600" rtl="0">
              <a:spcBef>
                <a:spcPts val="0"/>
              </a:spcBef>
              <a:spcAft>
                <a:spcPts val="0"/>
              </a:spcAft>
              <a:buClr>
                <a:schemeClr val="accent4"/>
              </a:buClr>
              <a:buSzPts val="2800"/>
              <a:buChar char="•"/>
            </a:pPr>
            <a:r>
              <a:rPr lang="en-US">
                <a:solidFill>
                  <a:schemeClr val="accent4"/>
                </a:solidFill>
              </a:rPr>
              <a:t>Recognizing and discussing educational inequality/institutional racism and countering this with respect and high expectations</a:t>
            </a:r>
            <a:endParaRPr>
              <a:solidFill>
                <a:schemeClr val="accent4"/>
              </a:solidFill>
            </a:endParaRPr>
          </a:p>
        </p:txBody>
      </p:sp>
      <p:pic>
        <p:nvPicPr>
          <p:cNvPr id="394" name="Shape 394"/>
          <p:cNvPicPr preferRelativeResize="0"/>
          <p:nvPr/>
        </p:nvPicPr>
        <p:blipFill rotWithShape="1">
          <a:blip r:embed="rId5">
            <a:alphaModFix/>
          </a:blip>
          <a:srcRect/>
          <a:stretch/>
        </p:blipFill>
        <p:spPr>
          <a:xfrm>
            <a:off x="7459267" y="2020633"/>
            <a:ext cx="3200868" cy="18004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a:t>Math: Focus on Process</a:t>
            </a:r>
            <a:endParaRPr/>
          </a:p>
        </p:txBody>
      </p:sp>
      <p:sp>
        <p:nvSpPr>
          <p:cNvPr id="400" name="Shape 400"/>
          <p:cNvSpPr txBox="1">
            <a:spLocks noGrp="1"/>
          </p:cNvSpPr>
          <p:nvPr>
            <p:ph type="body" idx="1"/>
          </p:nvPr>
        </p:nvSpPr>
        <p:spPr>
          <a:xfrm>
            <a:off x="1295400" y="2642675"/>
            <a:ext cx="9601200" cy="32331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endParaRPr/>
          </a:p>
          <a:p>
            <a:pPr marL="457200" lvl="0" indent="-403860" rtl="0">
              <a:spcBef>
                <a:spcPts val="600"/>
              </a:spcBef>
              <a:spcAft>
                <a:spcPts val="0"/>
              </a:spcAft>
              <a:buSzPts val="2760"/>
              <a:buChar char="●"/>
            </a:pPr>
            <a:r>
              <a:rPr lang="en-US"/>
              <a:t>Create collaborative environment focusing on thinking process (vs. getting the right answer)</a:t>
            </a:r>
            <a:endParaRPr/>
          </a:p>
          <a:p>
            <a:pPr marL="914400" lvl="1" indent="-374650" rtl="0">
              <a:spcBef>
                <a:spcPts val="0"/>
              </a:spcBef>
              <a:spcAft>
                <a:spcPts val="0"/>
              </a:spcAft>
              <a:buSzPts val="2300"/>
              <a:buChar char="○"/>
            </a:pPr>
            <a:r>
              <a:rPr lang="en-US"/>
              <a:t>have students share how they solve a problem, practice justifying their reasoning, and discuss possible answers</a:t>
            </a:r>
            <a:endParaRPr/>
          </a:p>
          <a:p>
            <a:pPr marL="457200" lvl="0" indent="-403860" rtl="0">
              <a:spcBef>
                <a:spcPts val="0"/>
              </a:spcBef>
              <a:spcAft>
                <a:spcPts val="0"/>
              </a:spcAft>
              <a:buSzPts val="2760"/>
              <a:buChar char="●"/>
            </a:pPr>
            <a:r>
              <a:rPr lang="en-US"/>
              <a:t>Break down status stereotypes by focusing on diversity of solutions</a:t>
            </a:r>
            <a:endParaRPr/>
          </a:p>
          <a:p>
            <a:pPr marL="457200" lvl="0" indent="-403860" rtl="0">
              <a:spcBef>
                <a:spcPts val="0"/>
              </a:spcBef>
              <a:spcAft>
                <a:spcPts val="0"/>
              </a:spcAft>
              <a:buSzPts val="2760"/>
              <a:buChar char="●"/>
            </a:pPr>
            <a:r>
              <a:rPr lang="en-US"/>
              <a:t>Recognize different ways to solve a problem that students from different countries or backgrounds may have learned and credit good process</a:t>
            </a:r>
            <a:endParaRPr/>
          </a:p>
          <a:p>
            <a:pPr marL="0" lvl="0" indent="0" rtl="0">
              <a:spcBef>
                <a:spcPts val="600"/>
              </a:spcBef>
              <a:spcAft>
                <a:spcPts val="0"/>
              </a:spcAft>
              <a:buNone/>
            </a:pPr>
            <a:endParaRPr/>
          </a:p>
          <a:p>
            <a:pPr marL="285750" lvl="0" indent="-110490">
              <a:spcBef>
                <a:spcPts val="600"/>
              </a:spcBef>
              <a:spcAft>
                <a:spcPts val="0"/>
              </a:spcAft>
              <a:buClr>
                <a:schemeClr val="dk1"/>
              </a:buClr>
              <a:buSzPts val="1100"/>
              <a:buFont typeface="Arial"/>
              <a:buNone/>
            </a:pPr>
            <a:endParaRPr/>
          </a:p>
          <a:p>
            <a:pPr marL="285750" lvl="0" indent="-110490">
              <a:spcBef>
                <a:spcPts val="600"/>
              </a:spcBef>
              <a:spcAft>
                <a:spcPts val="600"/>
              </a:spcAft>
              <a:buNone/>
            </a:pPr>
            <a:endParaRPr/>
          </a:p>
        </p:txBody>
      </p:sp>
      <p:pic>
        <p:nvPicPr>
          <p:cNvPr id="401" name="Shape 401"/>
          <p:cNvPicPr preferRelativeResize="0"/>
          <p:nvPr/>
        </p:nvPicPr>
        <p:blipFill>
          <a:blip r:embed="rId3">
            <a:alphaModFix/>
          </a:blip>
          <a:stretch>
            <a:fillRect/>
          </a:stretch>
        </p:blipFill>
        <p:spPr>
          <a:xfrm>
            <a:off x="7454935" y="884725"/>
            <a:ext cx="2740515" cy="2234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1295400" y="751400"/>
            <a:ext cx="9601200" cy="12723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a:t>Culturally Responsive Math Teacher</a:t>
            </a:r>
            <a:endParaRPr/>
          </a:p>
        </p:txBody>
      </p:sp>
      <p:sp>
        <p:nvSpPr>
          <p:cNvPr id="407" name="Shape 407"/>
          <p:cNvSpPr txBox="1">
            <a:spLocks noGrp="1"/>
          </p:cNvSpPr>
          <p:nvPr>
            <p:ph type="body" idx="1"/>
          </p:nvPr>
        </p:nvSpPr>
        <p:spPr>
          <a:xfrm>
            <a:off x="1431600" y="2416775"/>
            <a:ext cx="9328800" cy="34395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a:t>Professor Role</a:t>
            </a:r>
            <a:endParaRPr/>
          </a:p>
          <a:p>
            <a:pPr marL="457200" lvl="0" indent="-403860" rtl="0">
              <a:spcBef>
                <a:spcPts val="600"/>
              </a:spcBef>
              <a:spcAft>
                <a:spcPts val="0"/>
              </a:spcAft>
              <a:buSzPts val="2760"/>
              <a:buChar char="•"/>
            </a:pPr>
            <a:r>
              <a:rPr lang="en-US"/>
              <a:t>Facilitator asks open ended questions and facilitates process discussions</a:t>
            </a:r>
            <a:endParaRPr/>
          </a:p>
          <a:p>
            <a:pPr marL="457200" lvl="0" indent="-403860" rtl="0">
              <a:spcBef>
                <a:spcPts val="0"/>
              </a:spcBef>
              <a:spcAft>
                <a:spcPts val="0"/>
              </a:spcAft>
              <a:buSzPts val="2760"/>
              <a:buChar char="•"/>
            </a:pPr>
            <a:r>
              <a:rPr lang="en-US"/>
              <a:t>Not always all knowing answer giver (IRC)</a:t>
            </a:r>
            <a:endParaRPr/>
          </a:p>
          <a:p>
            <a:pPr marL="0" lvl="0" indent="0" rtl="0">
              <a:spcBef>
                <a:spcPts val="600"/>
              </a:spcBef>
              <a:spcAft>
                <a:spcPts val="0"/>
              </a:spcAft>
              <a:buNone/>
            </a:pPr>
            <a:r>
              <a:rPr lang="en-US"/>
              <a:t>Affective Attitudinal Domain</a:t>
            </a:r>
            <a:endParaRPr/>
          </a:p>
          <a:p>
            <a:pPr marL="457200" lvl="0" indent="-403860" rtl="0">
              <a:spcBef>
                <a:spcPts val="600"/>
              </a:spcBef>
              <a:spcAft>
                <a:spcPts val="0"/>
              </a:spcAft>
              <a:buSzPts val="2760"/>
              <a:buChar char="•"/>
            </a:pPr>
            <a:r>
              <a:rPr lang="en-US"/>
              <a:t>Publicly praises good process     </a:t>
            </a:r>
            <a:endParaRPr/>
          </a:p>
          <a:p>
            <a:pPr marL="457200" lvl="0" indent="-403860" rtl="0">
              <a:spcBef>
                <a:spcPts val="0"/>
              </a:spcBef>
              <a:spcAft>
                <a:spcPts val="0"/>
              </a:spcAft>
              <a:buSzPts val="2760"/>
              <a:buChar char="•"/>
            </a:pPr>
            <a:r>
              <a:rPr lang="en-US"/>
              <a:t>Emphasizes Growth Mindset</a:t>
            </a:r>
            <a:endParaRPr/>
          </a:p>
          <a:p>
            <a:pPr marL="0" lvl="0" indent="0">
              <a:spcBef>
                <a:spcPts val="600"/>
              </a:spcBef>
              <a:spcAft>
                <a:spcPts val="0"/>
              </a:spcAft>
              <a:buNone/>
            </a:pPr>
            <a:endParaRPr/>
          </a:p>
          <a:p>
            <a:pPr marL="285750" lvl="0" indent="-110490">
              <a:spcBef>
                <a:spcPts val="600"/>
              </a:spcBef>
              <a:spcAft>
                <a:spcPts val="600"/>
              </a:spcAft>
              <a:buNone/>
            </a:pPr>
            <a:endParaRPr/>
          </a:p>
        </p:txBody>
      </p:sp>
      <p:pic>
        <p:nvPicPr>
          <p:cNvPr id="408" name="Shape 408"/>
          <p:cNvPicPr preferRelativeResize="0"/>
          <p:nvPr/>
        </p:nvPicPr>
        <p:blipFill>
          <a:blip r:embed="rId3">
            <a:alphaModFix/>
          </a:blip>
          <a:stretch>
            <a:fillRect/>
          </a:stretch>
        </p:blipFill>
        <p:spPr>
          <a:xfrm>
            <a:off x="8037200" y="3513975"/>
            <a:ext cx="2917475" cy="2567075"/>
          </a:xfrm>
          <a:prstGeom prst="rect">
            <a:avLst/>
          </a:prstGeom>
          <a:noFill/>
          <a:ln>
            <a:noFill/>
          </a:ln>
        </p:spPr>
      </p:pic>
      <p:sp>
        <p:nvSpPr>
          <p:cNvPr id="409" name="Shape 409"/>
          <p:cNvSpPr txBox="1"/>
          <p:nvPr/>
        </p:nvSpPr>
        <p:spPr>
          <a:xfrm>
            <a:off x="8183850" y="4029275"/>
            <a:ext cx="786900" cy="796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t>coach</a:t>
            </a:r>
            <a:endParaRPr b="1"/>
          </a:p>
        </p:txBody>
      </p:sp>
      <p:sp>
        <p:nvSpPr>
          <p:cNvPr id="410" name="Shape 410"/>
          <p:cNvSpPr txBox="1"/>
          <p:nvPr/>
        </p:nvSpPr>
        <p:spPr>
          <a:xfrm>
            <a:off x="10001375" y="4151075"/>
            <a:ext cx="829500" cy="40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t>Model</a:t>
            </a:r>
            <a:endParaRPr b="1"/>
          </a:p>
        </p:txBody>
      </p:sp>
      <p:sp>
        <p:nvSpPr>
          <p:cNvPr id="411" name="Shape 411"/>
          <p:cNvSpPr txBox="1"/>
          <p:nvPr/>
        </p:nvSpPr>
        <p:spPr>
          <a:xfrm>
            <a:off x="8895875" y="5490800"/>
            <a:ext cx="1311600" cy="30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t>     Guide</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a:t>Culturally Embedded Content in Math</a:t>
            </a:r>
            <a:endParaRPr/>
          </a:p>
          <a:p>
            <a:pPr marL="0" lvl="0" indent="0">
              <a:spcBef>
                <a:spcPts val="0"/>
              </a:spcBef>
              <a:spcAft>
                <a:spcPts val="0"/>
              </a:spcAft>
              <a:buNone/>
            </a:pPr>
            <a:endParaRPr/>
          </a:p>
        </p:txBody>
      </p:sp>
      <p:sp>
        <p:nvSpPr>
          <p:cNvPr id="417" name="Shape 417"/>
          <p:cNvSpPr txBox="1">
            <a:spLocks noGrp="1"/>
          </p:cNvSpPr>
          <p:nvPr>
            <p:ph type="body" idx="1"/>
          </p:nvPr>
        </p:nvSpPr>
        <p:spPr>
          <a:xfrm>
            <a:off x="1295400" y="2285924"/>
            <a:ext cx="9601200" cy="3589800"/>
          </a:xfrm>
          <a:prstGeom prst="rect">
            <a:avLst/>
          </a:prstGeom>
        </p:spPr>
        <p:txBody>
          <a:bodyPr spcFirstLastPara="1" wrap="square" lIns="91425" tIns="91425" rIns="91425" bIns="91425" anchor="t" anchorCtr="0">
            <a:noAutofit/>
          </a:bodyPr>
          <a:lstStyle/>
          <a:p>
            <a:pPr marL="457200" lvl="0" indent="-403860" rtl="0">
              <a:spcBef>
                <a:spcPts val="480"/>
              </a:spcBef>
              <a:spcAft>
                <a:spcPts val="0"/>
              </a:spcAft>
              <a:buSzPts val="2760"/>
              <a:buChar char="•"/>
            </a:pPr>
            <a:r>
              <a:rPr lang="en-US"/>
              <a:t>Use examples for word problems or concepts that students can relate to</a:t>
            </a:r>
            <a:endParaRPr/>
          </a:p>
          <a:p>
            <a:pPr marL="914400" lvl="1" indent="-374650">
              <a:spcBef>
                <a:spcPts val="0"/>
              </a:spcBef>
              <a:spcAft>
                <a:spcPts val="0"/>
              </a:spcAft>
              <a:buSzPts val="2300"/>
              <a:buChar char="•"/>
            </a:pPr>
            <a:r>
              <a:rPr lang="en-US" i="1"/>
              <a:t>A Mathematician Reads the Newspaper</a:t>
            </a:r>
            <a:r>
              <a:rPr lang="en-US"/>
              <a:t>  (Paulos)</a:t>
            </a:r>
            <a:endParaRPr/>
          </a:p>
          <a:p>
            <a:pPr marL="457200" lvl="0" indent="-403860" rtl="0">
              <a:spcBef>
                <a:spcPts val="0"/>
              </a:spcBef>
              <a:spcAft>
                <a:spcPts val="0"/>
              </a:spcAft>
              <a:buSzPts val="2760"/>
              <a:buChar char="•"/>
            </a:pPr>
            <a:r>
              <a:rPr lang="en-US"/>
              <a:t>Relate math concepts to everyday life: analogies, metaphors, visuals</a:t>
            </a:r>
            <a:endParaRPr/>
          </a:p>
          <a:p>
            <a:pPr marL="914400" lvl="1" indent="-374650">
              <a:spcBef>
                <a:spcPts val="0"/>
              </a:spcBef>
              <a:spcAft>
                <a:spcPts val="0"/>
              </a:spcAft>
              <a:buSzPts val="2300"/>
              <a:buChar char="•"/>
            </a:pPr>
            <a:r>
              <a:rPr lang="en-US"/>
              <a:t>Damned Lies and Statistics: Untangling Numbers from the Media, Politicians…(Best)</a:t>
            </a:r>
            <a:endParaRPr/>
          </a:p>
          <a:p>
            <a:pPr marL="0" lvl="0" indent="0" rtl="0">
              <a:spcBef>
                <a:spcPts val="600"/>
              </a:spcBef>
              <a:spcAft>
                <a:spcPts val="0"/>
              </a:spcAft>
              <a:buNone/>
            </a:pPr>
            <a:endParaRPr/>
          </a:p>
          <a:p>
            <a:pPr marL="0" lvl="0" indent="0" rtl="0">
              <a:spcBef>
                <a:spcPts val="600"/>
              </a:spcBef>
              <a:spcAft>
                <a:spcPts val="0"/>
              </a:spcAft>
              <a:buNone/>
            </a:pPr>
            <a:endParaRPr/>
          </a:p>
          <a:p>
            <a:pPr marL="0" lvl="0" indent="0">
              <a:spcBef>
                <a:spcPts val="600"/>
              </a:spcBef>
              <a:spcAft>
                <a:spcPts val="0"/>
              </a:spcAft>
              <a:buNone/>
            </a:pPr>
            <a:endParaRPr/>
          </a:p>
          <a:p>
            <a:pPr marL="285750" lvl="0" indent="-110490">
              <a:spcBef>
                <a:spcPts val="600"/>
              </a:spcBef>
              <a:spcAft>
                <a:spcPts val="0"/>
              </a:spcAft>
              <a:buNone/>
            </a:pPr>
            <a:endParaRPr/>
          </a:p>
          <a:p>
            <a:pPr marL="285750" lvl="0" indent="-110490">
              <a:spcBef>
                <a:spcPts val="600"/>
              </a:spcBef>
              <a:spcAft>
                <a:spcPts val="600"/>
              </a:spcAft>
              <a:buNone/>
            </a:pPr>
            <a:endParaRPr/>
          </a:p>
        </p:txBody>
      </p:sp>
      <p:pic>
        <p:nvPicPr>
          <p:cNvPr id="418" name="Shape 418"/>
          <p:cNvPicPr preferRelativeResize="0"/>
          <p:nvPr/>
        </p:nvPicPr>
        <p:blipFill>
          <a:blip r:embed="rId3">
            <a:alphaModFix/>
          </a:blip>
          <a:stretch>
            <a:fillRect/>
          </a:stretch>
        </p:blipFill>
        <p:spPr>
          <a:xfrm>
            <a:off x="1498538" y="4092075"/>
            <a:ext cx="1457325" cy="1704975"/>
          </a:xfrm>
          <a:prstGeom prst="rect">
            <a:avLst/>
          </a:prstGeom>
          <a:noFill/>
          <a:ln>
            <a:noFill/>
          </a:ln>
        </p:spPr>
      </p:pic>
      <p:sp>
        <p:nvSpPr>
          <p:cNvPr id="419" name="Shape 419"/>
          <p:cNvSpPr txBox="1"/>
          <p:nvPr/>
        </p:nvSpPr>
        <p:spPr>
          <a:xfrm>
            <a:off x="3245775" y="4176263"/>
            <a:ext cx="7525800" cy="1536600"/>
          </a:xfrm>
          <a:prstGeom prst="rect">
            <a:avLst/>
          </a:prstGeom>
          <a:noFill/>
          <a:ln>
            <a:noFill/>
          </a:ln>
        </p:spPr>
        <p:txBody>
          <a:bodyPr spcFirstLastPara="1" wrap="square" lIns="91425" tIns="91425" rIns="91425" bIns="91425" anchor="t" anchorCtr="0">
            <a:noAutofit/>
          </a:bodyPr>
          <a:lstStyle/>
          <a:p>
            <a:pPr marL="457200" lvl="0" indent="-403860" rtl="0">
              <a:spcBef>
                <a:spcPts val="400"/>
              </a:spcBef>
              <a:spcAft>
                <a:spcPts val="0"/>
              </a:spcAft>
              <a:buClr>
                <a:schemeClr val="accent1"/>
              </a:buClr>
              <a:buSzPts val="2760"/>
              <a:buChar char="•"/>
            </a:pPr>
            <a:r>
              <a:rPr lang="en-US" sz="2000">
                <a:solidFill>
                  <a:srgbClr val="262626"/>
                </a:solidFill>
                <a:latin typeface="Garamond"/>
                <a:ea typeface="Garamond"/>
                <a:cs typeface="Garamond"/>
                <a:sym typeface="Garamond"/>
              </a:rPr>
              <a:t>Highlight famous mathematicians of diverse backgrounds</a:t>
            </a:r>
            <a:endParaRPr sz="2000">
              <a:solidFill>
                <a:srgbClr val="262626"/>
              </a:solidFill>
              <a:latin typeface="Garamond"/>
              <a:ea typeface="Garamond"/>
              <a:cs typeface="Garamond"/>
              <a:sym typeface="Garamond"/>
            </a:endParaRPr>
          </a:p>
          <a:p>
            <a:pPr marL="457200" lvl="0" indent="-403860" rtl="0">
              <a:spcBef>
                <a:spcPts val="0"/>
              </a:spcBef>
              <a:spcAft>
                <a:spcPts val="0"/>
              </a:spcAft>
              <a:buClr>
                <a:schemeClr val="accent1"/>
              </a:buClr>
              <a:buSzPts val="2760"/>
              <a:buChar char="•"/>
            </a:pPr>
            <a:r>
              <a:rPr lang="en-US" sz="2000">
                <a:solidFill>
                  <a:srgbClr val="262626"/>
                </a:solidFill>
                <a:latin typeface="Garamond"/>
                <a:ea typeface="Garamond"/>
                <a:cs typeface="Garamond"/>
                <a:sym typeface="Garamond"/>
              </a:rPr>
              <a:t>Highlights relevant cultural accomplishments </a:t>
            </a:r>
            <a:endParaRPr/>
          </a:p>
        </p:txBody>
      </p:sp>
      <p:sp>
        <p:nvSpPr>
          <p:cNvPr id="420" name="Shape 420"/>
          <p:cNvSpPr txBox="1"/>
          <p:nvPr/>
        </p:nvSpPr>
        <p:spPr>
          <a:xfrm>
            <a:off x="1510950" y="5807950"/>
            <a:ext cx="1498500" cy="31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b="1"/>
              <a:t>José Ádem</a:t>
            </a:r>
            <a:endParaRPr b="1"/>
          </a:p>
          <a:p>
            <a:pPr marL="0" lvl="0" indent="0">
              <a:spcBef>
                <a:spcPts val="0"/>
              </a:spcBef>
              <a:spcAft>
                <a:spcPts val="0"/>
              </a:spcAft>
              <a:buNone/>
            </a:pPr>
            <a:endParaRPr/>
          </a:p>
        </p:txBody>
      </p:sp>
      <p:pic>
        <p:nvPicPr>
          <p:cNvPr id="421" name="Shape 421" descr="The Mayans used an eyelike character to denote zero"/>
          <p:cNvPicPr preferRelativeResize="0"/>
          <p:nvPr/>
        </p:nvPicPr>
        <p:blipFill>
          <a:blip r:embed="rId4">
            <a:alphaModFix/>
          </a:blip>
          <a:stretch>
            <a:fillRect/>
          </a:stretch>
        </p:blipFill>
        <p:spPr>
          <a:xfrm>
            <a:off x="9036525" y="4854998"/>
            <a:ext cx="1237850" cy="825225"/>
          </a:xfrm>
          <a:prstGeom prst="rect">
            <a:avLst/>
          </a:prstGeom>
          <a:noFill/>
          <a:ln>
            <a:noFill/>
          </a:ln>
        </p:spPr>
      </p:pic>
      <p:sp>
        <p:nvSpPr>
          <p:cNvPr id="422" name="Shape 422"/>
          <p:cNvSpPr txBox="1"/>
          <p:nvPr/>
        </p:nvSpPr>
        <p:spPr>
          <a:xfrm>
            <a:off x="9069400" y="5807950"/>
            <a:ext cx="1897800" cy="31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b="1">
                <a:solidFill>
                  <a:schemeClr val="dk1"/>
                </a:solidFill>
              </a:rPr>
              <a:t>Mayan Zero</a:t>
            </a:r>
            <a:endParaRPr b="1">
              <a:solidFill>
                <a:schemeClr val="dk1"/>
              </a:solidFill>
            </a:endParaRPr>
          </a:p>
          <a:p>
            <a:pPr marL="0" lvl="0" indent="0">
              <a:spcBef>
                <a:spcPts val="0"/>
              </a:spcBef>
              <a:spcAft>
                <a:spcPts val="0"/>
              </a:spcAft>
              <a:buNone/>
            </a:pP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1295400" y="982128"/>
            <a:ext cx="96012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Reading Apprenticeship in Math</a:t>
            </a:r>
            <a:endParaRPr/>
          </a:p>
        </p:txBody>
      </p:sp>
      <p:sp>
        <p:nvSpPr>
          <p:cNvPr id="428" name="Shape 428"/>
          <p:cNvSpPr txBox="1">
            <a:spLocks noGrp="1"/>
          </p:cNvSpPr>
          <p:nvPr>
            <p:ph type="body" idx="1"/>
          </p:nvPr>
        </p:nvSpPr>
        <p:spPr>
          <a:xfrm>
            <a:off x="1295400" y="1709324"/>
            <a:ext cx="9601200" cy="3705600"/>
          </a:xfrm>
          <a:prstGeom prst="rect">
            <a:avLst/>
          </a:prstGeom>
        </p:spPr>
        <p:txBody>
          <a:bodyPr spcFirstLastPara="1" wrap="square" lIns="91425" tIns="91425" rIns="91425" bIns="91425" anchor="t" anchorCtr="0">
            <a:noAutofit/>
          </a:bodyPr>
          <a:lstStyle/>
          <a:p>
            <a:pPr marL="285750" lvl="0" indent="-110490">
              <a:spcBef>
                <a:spcPts val="480"/>
              </a:spcBef>
              <a:spcAft>
                <a:spcPts val="0"/>
              </a:spcAft>
              <a:buNone/>
            </a:pPr>
            <a:endParaRPr b="1"/>
          </a:p>
          <a:p>
            <a:pPr marL="285750" lvl="0" indent="-110490">
              <a:spcBef>
                <a:spcPts val="600"/>
              </a:spcBef>
              <a:spcAft>
                <a:spcPts val="0"/>
              </a:spcAft>
              <a:buNone/>
            </a:pPr>
            <a:endParaRPr b="1"/>
          </a:p>
          <a:p>
            <a:pPr marL="285750" lvl="0" indent="-110490">
              <a:spcBef>
                <a:spcPts val="600"/>
              </a:spcBef>
              <a:spcAft>
                <a:spcPts val="0"/>
              </a:spcAft>
              <a:buNone/>
            </a:pPr>
            <a:r>
              <a:rPr lang="en-US"/>
              <a:t>Personal, social, cognitive elements of learning </a:t>
            </a:r>
            <a:endParaRPr/>
          </a:p>
          <a:p>
            <a:pPr marL="285750" lvl="0" indent="-110490">
              <a:spcBef>
                <a:spcPts val="600"/>
              </a:spcBef>
              <a:spcAft>
                <a:spcPts val="0"/>
              </a:spcAft>
              <a:buNone/>
            </a:pPr>
            <a:r>
              <a:rPr lang="en-US"/>
              <a:t> Example: intentionally modeling cognitive practices like reading a textbook. </a:t>
            </a:r>
            <a:endParaRPr/>
          </a:p>
          <a:p>
            <a:pPr marL="742950" lvl="0" indent="-110490" rtl="0">
              <a:spcBef>
                <a:spcPts val="600"/>
              </a:spcBef>
              <a:spcAft>
                <a:spcPts val="0"/>
              </a:spcAft>
              <a:buNone/>
            </a:pPr>
            <a:r>
              <a:rPr lang="en-US"/>
              <a:t>Take a page from a text and model by thinking aloud how you process the text, go between diagram and text, analyze how symbols relate to graphs, and words etc. </a:t>
            </a:r>
            <a:endParaRPr/>
          </a:p>
          <a:p>
            <a:pPr marL="0" lvl="0" indent="0">
              <a:spcBef>
                <a:spcPts val="600"/>
              </a:spcBef>
              <a:spcAft>
                <a:spcPts val="0"/>
              </a:spcAft>
              <a:buNone/>
            </a:pPr>
            <a:r>
              <a:rPr lang="en-US"/>
              <a:t>Focus on surfacing strategies student might use   </a:t>
            </a:r>
            <a:endParaRPr/>
          </a:p>
          <a:p>
            <a:pPr marL="285750" lvl="0" indent="-110490">
              <a:spcBef>
                <a:spcPts val="600"/>
              </a:spcBef>
              <a:spcAft>
                <a:spcPts val="0"/>
              </a:spcAft>
              <a:buNone/>
            </a:pPr>
            <a:endParaRPr/>
          </a:p>
          <a:p>
            <a:pPr marL="285750" lvl="0" indent="-110490">
              <a:spcBef>
                <a:spcPts val="600"/>
              </a:spcBef>
              <a:spcAft>
                <a:spcPts val="600"/>
              </a:spcAft>
              <a:buNone/>
            </a:pPr>
            <a:endParaRPr/>
          </a:p>
        </p:txBody>
      </p:sp>
      <p:pic>
        <p:nvPicPr>
          <p:cNvPr id="429" name="Shape 429"/>
          <p:cNvPicPr preferRelativeResize="0"/>
          <p:nvPr/>
        </p:nvPicPr>
        <p:blipFill>
          <a:blip r:embed="rId3">
            <a:alphaModFix/>
          </a:blip>
          <a:stretch>
            <a:fillRect/>
          </a:stretch>
        </p:blipFill>
        <p:spPr>
          <a:xfrm>
            <a:off x="8109963" y="4438213"/>
            <a:ext cx="2562225" cy="1552575"/>
          </a:xfrm>
          <a:prstGeom prst="rect">
            <a:avLst/>
          </a:prstGeom>
          <a:noFill/>
          <a:ln>
            <a:noFill/>
          </a:ln>
        </p:spPr>
      </p:pic>
      <p:sp>
        <p:nvSpPr>
          <p:cNvPr id="430" name="Shape 430"/>
          <p:cNvSpPr txBox="1"/>
          <p:nvPr/>
        </p:nvSpPr>
        <p:spPr>
          <a:xfrm>
            <a:off x="8201250" y="6003300"/>
            <a:ext cx="2470800" cy="29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000"/>
              <a:t>Clip art.com</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62626"/>
              </a:buClr>
              <a:buSzPts val="4400"/>
              <a:buFont typeface="Garamond"/>
              <a:buNone/>
            </a:pPr>
            <a:r>
              <a:rPr lang="en-US" sz="4400" b="1" i="0" u="none" strike="noStrike" cap="none">
                <a:solidFill>
                  <a:srgbClr val="262626"/>
                </a:solidFill>
              </a:rPr>
              <a:t>Agenda</a:t>
            </a:r>
            <a:endParaRPr sz="4400" b="1" i="0" u="none" strike="noStrike" cap="none">
              <a:solidFill>
                <a:srgbClr val="262626"/>
              </a:solidFill>
            </a:endParaRPr>
          </a:p>
        </p:txBody>
      </p:sp>
      <p:sp>
        <p:nvSpPr>
          <p:cNvPr id="300" name="Shape 300"/>
          <p:cNvSpPr txBox="1">
            <a:spLocks noGrp="1"/>
          </p:cNvSpPr>
          <p:nvPr>
            <p:ph type="body" idx="1"/>
          </p:nvPr>
        </p:nvSpPr>
        <p:spPr>
          <a:xfrm>
            <a:off x="964950" y="2286000"/>
            <a:ext cx="6341100" cy="3980400"/>
          </a:xfrm>
          <a:prstGeom prst="rect">
            <a:avLst/>
          </a:prstGeom>
          <a:noFill/>
          <a:ln>
            <a:noFill/>
          </a:ln>
        </p:spPr>
        <p:txBody>
          <a:bodyPr spcFirstLastPara="1" wrap="square" lIns="91425" tIns="45700" rIns="91425" bIns="45700" anchor="t" anchorCtr="0">
            <a:noAutofit/>
          </a:bodyPr>
          <a:lstStyle/>
          <a:p>
            <a:pPr marL="285750" marR="0" lvl="0" indent="-240030" algn="l" rtl="0">
              <a:lnSpc>
                <a:spcPct val="90000"/>
              </a:lnSpc>
              <a:spcBef>
                <a:spcPts val="0"/>
              </a:spcBef>
              <a:spcAft>
                <a:spcPts val="0"/>
              </a:spcAft>
              <a:buClr>
                <a:schemeClr val="accent1"/>
              </a:buClr>
              <a:buSzPts val="2500"/>
              <a:buFont typeface="Arial"/>
              <a:buChar char="•"/>
            </a:pPr>
            <a:r>
              <a:rPr lang="en-US" sz="2500" b="0" i="0" u="none" strike="noStrike" cap="none">
                <a:solidFill>
                  <a:srgbClr val="262626"/>
                </a:solidFill>
                <a:latin typeface="Garamond"/>
                <a:ea typeface="Garamond"/>
                <a:cs typeface="Garamond"/>
                <a:sym typeface="Garamond"/>
              </a:rPr>
              <a:t>Discuss key aspects of the CRTL definition</a:t>
            </a:r>
            <a:endParaRPr sz="2500"/>
          </a:p>
          <a:p>
            <a:pPr marL="285750" marR="0" lvl="0" indent="-240030" algn="l" rtl="0">
              <a:lnSpc>
                <a:spcPct val="90000"/>
              </a:lnSpc>
              <a:spcBef>
                <a:spcPts val="1160"/>
              </a:spcBef>
              <a:spcAft>
                <a:spcPts val="0"/>
              </a:spcAft>
              <a:buClr>
                <a:schemeClr val="accent1"/>
              </a:buClr>
              <a:buSzPts val="2500"/>
              <a:buFont typeface="Arial"/>
              <a:buChar char="•"/>
            </a:pPr>
            <a:r>
              <a:rPr lang="en-US" sz="2500"/>
              <a:t>View e</a:t>
            </a:r>
            <a:r>
              <a:rPr lang="en-US" sz="2500" b="0" i="0" u="none" strike="noStrike" cap="none">
                <a:solidFill>
                  <a:srgbClr val="262626"/>
                </a:solidFill>
                <a:latin typeface="Garamond"/>
                <a:ea typeface="Garamond"/>
                <a:cs typeface="Garamond"/>
                <a:sym typeface="Garamond"/>
              </a:rPr>
              <a:t>xamples from:</a:t>
            </a:r>
            <a:endParaRPr sz="2500"/>
          </a:p>
          <a:p>
            <a:pPr marL="742950" marR="0" lvl="1" indent="-240030" algn="l" rtl="0">
              <a:lnSpc>
                <a:spcPct val="90000"/>
              </a:lnSpc>
              <a:spcBef>
                <a:spcPts val="1160"/>
              </a:spcBef>
              <a:spcAft>
                <a:spcPts val="0"/>
              </a:spcAft>
              <a:buClr>
                <a:schemeClr val="accent1"/>
              </a:buClr>
              <a:buSzPts val="2500"/>
              <a:buFont typeface="Arial"/>
              <a:buChar char="•"/>
            </a:pPr>
            <a:r>
              <a:rPr lang="en-US" sz="2500" b="0" i="0" u="none" strike="noStrike" cap="none">
                <a:solidFill>
                  <a:srgbClr val="262626"/>
                </a:solidFill>
                <a:latin typeface="Garamond"/>
                <a:ea typeface="Garamond"/>
                <a:cs typeface="Garamond"/>
                <a:sym typeface="Garamond"/>
              </a:rPr>
              <a:t>ESL</a:t>
            </a:r>
            <a:endParaRPr sz="2500"/>
          </a:p>
          <a:p>
            <a:pPr marL="742950" marR="0" lvl="1" indent="-240030" algn="l" rtl="0">
              <a:lnSpc>
                <a:spcPct val="90000"/>
              </a:lnSpc>
              <a:spcBef>
                <a:spcPts val="1160"/>
              </a:spcBef>
              <a:spcAft>
                <a:spcPts val="0"/>
              </a:spcAft>
              <a:buClr>
                <a:schemeClr val="accent1"/>
              </a:buClr>
              <a:buSzPts val="2500"/>
              <a:buFont typeface="Arial"/>
              <a:buChar char="•"/>
            </a:pPr>
            <a:r>
              <a:rPr lang="en-US" sz="2500" b="0" i="0" u="none" strike="noStrike" cap="none">
                <a:solidFill>
                  <a:srgbClr val="262626"/>
                </a:solidFill>
                <a:latin typeface="Garamond"/>
                <a:ea typeface="Garamond"/>
                <a:cs typeface="Garamond"/>
                <a:sym typeface="Garamond"/>
              </a:rPr>
              <a:t>English</a:t>
            </a:r>
            <a:endParaRPr sz="2500"/>
          </a:p>
          <a:p>
            <a:pPr marL="742950" marR="0" lvl="1" indent="-240030" algn="l" rtl="0">
              <a:lnSpc>
                <a:spcPct val="90000"/>
              </a:lnSpc>
              <a:spcBef>
                <a:spcPts val="1160"/>
              </a:spcBef>
              <a:spcAft>
                <a:spcPts val="0"/>
              </a:spcAft>
              <a:buClr>
                <a:schemeClr val="accent1"/>
              </a:buClr>
              <a:buSzPts val="2500"/>
              <a:buFont typeface="Arial"/>
              <a:buChar char="•"/>
            </a:pPr>
            <a:r>
              <a:rPr lang="en-US" sz="2500" b="0" i="0" u="none" strike="noStrike" cap="none">
                <a:solidFill>
                  <a:srgbClr val="262626"/>
                </a:solidFill>
                <a:latin typeface="Garamond"/>
                <a:ea typeface="Garamond"/>
                <a:cs typeface="Garamond"/>
                <a:sym typeface="Garamond"/>
              </a:rPr>
              <a:t>Math</a:t>
            </a:r>
            <a:endParaRPr sz="2500"/>
          </a:p>
          <a:p>
            <a:pPr marL="285750" marR="0" lvl="0" indent="-240030" algn="l" rtl="0">
              <a:lnSpc>
                <a:spcPct val="90000"/>
              </a:lnSpc>
              <a:spcBef>
                <a:spcPts val="1160"/>
              </a:spcBef>
              <a:spcAft>
                <a:spcPts val="0"/>
              </a:spcAft>
              <a:buClr>
                <a:schemeClr val="accent1"/>
              </a:buClr>
              <a:buSzPts val="2500"/>
              <a:buFont typeface="Arial"/>
              <a:buChar char="•"/>
            </a:pPr>
            <a:r>
              <a:rPr lang="en-US" sz="2500"/>
              <a:t>Apply: </a:t>
            </a:r>
            <a:r>
              <a:rPr lang="en-US" sz="2500" b="0" i="0" u="none" strike="noStrike" cap="none">
                <a:solidFill>
                  <a:srgbClr val="262626"/>
                </a:solidFill>
                <a:latin typeface="Garamond"/>
                <a:ea typeface="Garamond"/>
                <a:cs typeface="Garamond"/>
                <a:sym typeface="Garamond"/>
              </a:rPr>
              <a:t>How can you </a:t>
            </a:r>
            <a:r>
              <a:rPr lang="en-US" sz="2500"/>
              <a:t>use</a:t>
            </a:r>
            <a:r>
              <a:rPr lang="en-US" sz="2500" b="0" i="0" u="none" strike="noStrike" cap="none">
                <a:solidFill>
                  <a:srgbClr val="262626"/>
                </a:solidFill>
                <a:latin typeface="Garamond"/>
                <a:ea typeface="Garamond"/>
                <a:cs typeface="Garamond"/>
                <a:sym typeface="Garamond"/>
              </a:rPr>
              <a:t> these ideas to your classes?</a:t>
            </a:r>
            <a:endParaRPr sz="2500"/>
          </a:p>
          <a:p>
            <a:pPr marL="285750" marR="0" lvl="0" indent="-110490" algn="l" rtl="0">
              <a:lnSpc>
                <a:spcPct val="90000"/>
              </a:lnSpc>
              <a:spcBef>
                <a:spcPts val="1080"/>
              </a:spcBef>
              <a:spcAft>
                <a:spcPts val="0"/>
              </a:spcAft>
              <a:buClr>
                <a:schemeClr val="accent1"/>
              </a:buClr>
              <a:buSzPts val="2760"/>
              <a:buFont typeface="Arial"/>
              <a:buNone/>
            </a:pPr>
            <a:endParaRPr sz="1000"/>
          </a:p>
          <a:p>
            <a:pPr marL="285750" marR="0" lvl="0" indent="-110490" algn="l" rtl="0">
              <a:lnSpc>
                <a:spcPct val="90000"/>
              </a:lnSpc>
              <a:spcBef>
                <a:spcPts val="1080"/>
              </a:spcBef>
              <a:spcAft>
                <a:spcPts val="0"/>
              </a:spcAft>
              <a:buClr>
                <a:schemeClr val="accent1"/>
              </a:buClr>
              <a:buSzPts val="2760"/>
              <a:buFont typeface="Arial"/>
              <a:buNone/>
            </a:pPr>
            <a:r>
              <a:rPr lang="en-US" sz="1000"/>
              <a:t>                                                                                                                 Image from: https://www.eou.edu/ccrp/</a:t>
            </a:r>
            <a:endParaRPr sz="1000" b="0" i="0" u="none" strike="noStrike" cap="none">
              <a:solidFill>
                <a:srgbClr val="262626"/>
              </a:solidFill>
              <a:latin typeface="Garamond"/>
              <a:ea typeface="Garamond"/>
              <a:cs typeface="Garamond"/>
              <a:sym typeface="Garamond"/>
            </a:endParaRPr>
          </a:p>
        </p:txBody>
      </p:sp>
      <p:pic>
        <p:nvPicPr>
          <p:cNvPr id="301" name="Shape 301"/>
          <p:cNvPicPr preferRelativeResize="0"/>
          <p:nvPr/>
        </p:nvPicPr>
        <p:blipFill>
          <a:blip r:embed="rId3">
            <a:alphaModFix/>
          </a:blip>
          <a:stretch>
            <a:fillRect/>
          </a:stretch>
        </p:blipFill>
        <p:spPr>
          <a:xfrm>
            <a:off x="7410563" y="698450"/>
            <a:ext cx="3846525" cy="5567950"/>
          </a:xfrm>
          <a:prstGeom prst="rect">
            <a:avLst/>
          </a:prstGeom>
          <a:noFill/>
          <a:ln>
            <a:noFill/>
          </a:ln>
        </p:spPr>
      </p:pic>
      <p:sp>
        <p:nvSpPr>
          <p:cNvPr id="302" name="Shape 302"/>
          <p:cNvSpPr txBox="1">
            <a:spLocks noGrp="1"/>
          </p:cNvSpPr>
          <p:nvPr>
            <p:ph type="body" idx="2"/>
          </p:nvPr>
        </p:nvSpPr>
        <p:spPr>
          <a:xfrm>
            <a:off x="7478325" y="2518050"/>
            <a:ext cx="3711000" cy="3352500"/>
          </a:xfrm>
          <a:prstGeom prst="rect">
            <a:avLst/>
          </a:prstGeom>
        </p:spPr>
        <p:txBody>
          <a:bodyPr spcFirstLastPara="1" wrap="square" lIns="91425" tIns="91425" rIns="91425" bIns="91425" anchor="t" anchorCtr="0">
            <a:noAutofit/>
          </a:bodyPr>
          <a:lstStyle/>
          <a:p>
            <a:pPr marL="285750" lvl="0" indent="-110490">
              <a:spcBef>
                <a:spcPts val="480"/>
              </a:spcBef>
              <a:spcAft>
                <a:spcPts val="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Application</a:t>
            </a:r>
            <a:endParaRPr/>
          </a:p>
        </p:txBody>
      </p:sp>
      <p:sp>
        <p:nvSpPr>
          <p:cNvPr id="436" name="Shape 436"/>
          <p:cNvSpPr txBox="1">
            <a:spLocks noGrp="1"/>
          </p:cNvSpPr>
          <p:nvPr>
            <p:ph type="body" idx="1"/>
          </p:nvPr>
        </p:nvSpPr>
        <p:spPr>
          <a:xfrm>
            <a:off x="1295401" y="2437332"/>
            <a:ext cx="9601200" cy="3318900"/>
          </a:xfrm>
          <a:prstGeom prst="rect">
            <a:avLst/>
          </a:prstGeom>
        </p:spPr>
        <p:txBody>
          <a:bodyPr spcFirstLastPara="1" wrap="square" lIns="91425" tIns="91425" rIns="91425" bIns="91425" anchor="t" anchorCtr="0">
            <a:noAutofit/>
          </a:bodyPr>
          <a:lstStyle/>
          <a:p>
            <a:pPr marL="285750" lvl="0" indent="-110490">
              <a:spcBef>
                <a:spcPts val="480"/>
              </a:spcBef>
              <a:spcAft>
                <a:spcPts val="0"/>
              </a:spcAft>
              <a:buNone/>
            </a:pPr>
            <a:r>
              <a:rPr lang="en-US" sz="4000"/>
              <a:t>Which idea will you try or do more of in your classes or what other examples do you have?</a:t>
            </a:r>
            <a:r>
              <a:rPr lang="en-US" sz="4700"/>
              <a:t> </a:t>
            </a:r>
            <a:r>
              <a:rPr lang="en-US" sz="4800"/>
              <a:t> </a:t>
            </a:r>
            <a:endParaRPr sz="4800"/>
          </a:p>
          <a:p>
            <a:pPr marL="285750" lvl="0" indent="-110490">
              <a:spcBef>
                <a:spcPts val="600"/>
              </a:spcBef>
              <a:spcAft>
                <a:spcPts val="600"/>
              </a:spcAft>
              <a:buNone/>
            </a:pPr>
            <a:endParaRPr sz="4800"/>
          </a:p>
        </p:txBody>
      </p:sp>
      <p:pic>
        <p:nvPicPr>
          <p:cNvPr id="437" name="Shape 437"/>
          <p:cNvPicPr preferRelativeResize="0"/>
          <p:nvPr/>
        </p:nvPicPr>
        <p:blipFill>
          <a:blip r:embed="rId3">
            <a:alphaModFix/>
          </a:blip>
          <a:stretch>
            <a:fillRect/>
          </a:stretch>
        </p:blipFill>
        <p:spPr>
          <a:xfrm>
            <a:off x="4406000" y="4030874"/>
            <a:ext cx="3224000" cy="211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txBox="1">
            <a:spLocks noGrp="1"/>
          </p:cNvSpPr>
          <p:nvPr>
            <p:ph type="body" idx="1"/>
          </p:nvPr>
        </p:nvSpPr>
        <p:spPr>
          <a:xfrm>
            <a:off x="1295401" y="2556932"/>
            <a:ext cx="9601200" cy="3318900"/>
          </a:xfrm>
          <a:prstGeom prst="rect">
            <a:avLst/>
          </a:prstGeom>
        </p:spPr>
        <p:txBody>
          <a:bodyPr spcFirstLastPara="1" wrap="square" lIns="91425" tIns="91425" rIns="91425" bIns="91425" anchor="t" anchorCtr="0">
            <a:noAutofit/>
          </a:bodyPr>
          <a:lstStyle/>
          <a:p>
            <a:pPr marL="285750" lvl="0" indent="-110490">
              <a:spcBef>
                <a:spcPts val="480"/>
              </a:spcBef>
              <a:spcAft>
                <a:spcPts val="0"/>
              </a:spcAft>
              <a:buClr>
                <a:schemeClr val="dk1"/>
              </a:buClr>
              <a:buSzPts val="1100"/>
              <a:buFont typeface="Arial"/>
              <a:buNone/>
            </a:pPr>
            <a:endParaRPr sz="3600"/>
          </a:p>
          <a:p>
            <a:pPr marL="285750" lvl="0" indent="-110490">
              <a:spcBef>
                <a:spcPts val="600"/>
              </a:spcBef>
              <a:spcAft>
                <a:spcPts val="0"/>
              </a:spcAft>
              <a:buClr>
                <a:schemeClr val="dk1"/>
              </a:buClr>
              <a:buSzPts val="1100"/>
              <a:buFont typeface="Arial"/>
              <a:buNone/>
            </a:pPr>
            <a:r>
              <a:rPr lang="en-US" sz="3600"/>
              <a:t>What questions do you have?</a:t>
            </a:r>
            <a:endParaRPr sz="3600"/>
          </a:p>
          <a:p>
            <a:pPr marL="285750" lvl="0" indent="-110490">
              <a:spcBef>
                <a:spcPts val="600"/>
              </a:spcBef>
              <a:spcAft>
                <a:spcPts val="0"/>
              </a:spcAft>
              <a:buClr>
                <a:schemeClr val="dk1"/>
              </a:buClr>
              <a:buSzPts val="1100"/>
              <a:buFont typeface="Arial"/>
              <a:buNone/>
            </a:pPr>
            <a:r>
              <a:rPr lang="en-US" sz="3600"/>
              <a:t>What points would you like to add?</a:t>
            </a:r>
            <a:endParaRPr sz="3600"/>
          </a:p>
          <a:p>
            <a:pPr marL="285750" lvl="0" indent="-110490">
              <a:spcBef>
                <a:spcPts val="600"/>
              </a:spcBef>
              <a:spcAft>
                <a:spcPts val="0"/>
              </a:spcAft>
              <a:buClr>
                <a:schemeClr val="dk1"/>
              </a:buClr>
              <a:buSzPts val="1100"/>
              <a:buFont typeface="Arial"/>
              <a:buNone/>
            </a:pPr>
            <a:endParaRPr sz="3600"/>
          </a:p>
          <a:p>
            <a:pPr marL="285750" lvl="0" indent="-110490">
              <a:spcBef>
                <a:spcPts val="600"/>
              </a:spcBef>
              <a:spcAft>
                <a:spcPts val="600"/>
              </a:spcAft>
              <a:buNone/>
            </a:pPr>
            <a:endParaRPr sz="3600"/>
          </a:p>
        </p:txBody>
      </p:sp>
      <p:pic>
        <p:nvPicPr>
          <p:cNvPr id="444" name="Shape 444"/>
          <p:cNvPicPr preferRelativeResize="0"/>
          <p:nvPr/>
        </p:nvPicPr>
        <p:blipFill>
          <a:blip r:embed="rId3">
            <a:alphaModFix/>
          </a:blip>
          <a:stretch>
            <a:fillRect/>
          </a:stretch>
        </p:blipFill>
        <p:spPr>
          <a:xfrm>
            <a:off x="3951975" y="670475"/>
            <a:ext cx="4288049" cy="2068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idx="4294967295"/>
          </p:nvPr>
        </p:nvSpPr>
        <p:spPr>
          <a:xfrm>
            <a:off x="1295400" y="558600"/>
            <a:ext cx="9601200" cy="62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t>References</a:t>
            </a:r>
            <a:r>
              <a:rPr lang="en-US"/>
              <a:t> </a:t>
            </a:r>
            <a:endParaRPr/>
          </a:p>
        </p:txBody>
      </p:sp>
      <p:sp>
        <p:nvSpPr>
          <p:cNvPr id="450" name="Shape 450"/>
          <p:cNvSpPr txBox="1">
            <a:spLocks noGrp="1"/>
          </p:cNvSpPr>
          <p:nvPr>
            <p:ph type="body" idx="4294967295"/>
          </p:nvPr>
        </p:nvSpPr>
        <p:spPr>
          <a:xfrm>
            <a:off x="607225" y="1123775"/>
            <a:ext cx="11089800" cy="531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1500">
                <a:solidFill>
                  <a:schemeClr val="dk1"/>
                </a:solidFill>
              </a:rPr>
              <a:t>Hooks, B.  (2003). “Chapter 11: Heart to Heart: Teaching with Love.” </a:t>
            </a:r>
            <a:r>
              <a:rPr lang="en-US" sz="1500" i="1">
                <a:solidFill>
                  <a:schemeClr val="dk1"/>
                </a:solidFill>
              </a:rPr>
              <a:t>Teaching Community: A Pedagogy of Hope</a:t>
            </a:r>
            <a:r>
              <a:rPr lang="en-US" sz="1500">
                <a:solidFill>
                  <a:schemeClr val="dk1"/>
                </a:solidFill>
              </a:rPr>
              <a:t>.  Routledge.</a:t>
            </a:r>
            <a:endParaRPr sz="1500">
              <a:solidFill>
                <a:schemeClr val="dk1"/>
              </a:solidFill>
            </a:endParaRPr>
          </a:p>
          <a:p>
            <a:pPr marL="0" lvl="0" indent="457200" rtl="0">
              <a:lnSpc>
                <a:spcPct val="100000"/>
              </a:lnSpc>
              <a:spcBef>
                <a:spcPts val="1200"/>
              </a:spcBef>
              <a:spcAft>
                <a:spcPts val="0"/>
              </a:spcAft>
              <a:buNone/>
            </a:pPr>
            <a:r>
              <a:rPr lang="en-US" sz="1500">
                <a:solidFill>
                  <a:schemeClr val="dk1"/>
                </a:solidFill>
              </a:rPr>
              <a:t>p.127-138. Print.</a:t>
            </a:r>
            <a:endParaRPr sz="1500">
              <a:solidFill>
                <a:schemeClr val="dk1"/>
              </a:solidFill>
            </a:endParaRPr>
          </a:p>
          <a:p>
            <a:pPr marL="0" lvl="0" indent="0" rtl="0">
              <a:spcBef>
                <a:spcPts val="1200"/>
              </a:spcBef>
              <a:spcAft>
                <a:spcPts val="0"/>
              </a:spcAft>
              <a:buNone/>
            </a:pPr>
            <a:r>
              <a:rPr lang="en-US" sz="1500">
                <a:solidFill>
                  <a:schemeClr val="dk1"/>
                </a:solidFill>
              </a:rPr>
              <a:t>Delpit, L. (2006). </a:t>
            </a:r>
            <a:r>
              <a:rPr lang="en-US" sz="1500" i="1">
                <a:solidFill>
                  <a:schemeClr val="dk1"/>
                </a:solidFill>
              </a:rPr>
              <a:t>Other People’s Children: Cultural Conflict in the Classroom</a:t>
            </a:r>
            <a:r>
              <a:rPr lang="en-US" sz="1500">
                <a:solidFill>
                  <a:schemeClr val="dk1"/>
                </a:solidFill>
              </a:rPr>
              <a:t>. New Press. </a:t>
            </a:r>
            <a:endParaRPr sz="1500">
              <a:solidFill>
                <a:schemeClr val="dk1"/>
              </a:solidFill>
            </a:endParaRPr>
          </a:p>
          <a:p>
            <a:pPr marL="0" lvl="0" indent="0" rtl="0">
              <a:lnSpc>
                <a:spcPct val="100000"/>
              </a:lnSpc>
              <a:spcBef>
                <a:spcPts val="1200"/>
              </a:spcBef>
              <a:spcAft>
                <a:spcPts val="0"/>
              </a:spcAft>
              <a:buNone/>
            </a:pPr>
            <a:r>
              <a:rPr lang="en-US" sz="1500">
                <a:solidFill>
                  <a:schemeClr val="dk1"/>
                </a:solidFill>
                <a:highlight>
                  <a:srgbClr val="FFFFFF"/>
                </a:highlight>
              </a:rPr>
              <a:t>Gay, G. (2002). Preparing for Culturally Responsive Teaching. </a:t>
            </a:r>
            <a:r>
              <a:rPr lang="en-US" sz="1500" i="1">
                <a:solidFill>
                  <a:schemeClr val="dk1"/>
                </a:solidFill>
                <a:highlight>
                  <a:srgbClr val="FFFFFF"/>
                </a:highlight>
              </a:rPr>
              <a:t>Journal of Teacher Education,53</a:t>
            </a:r>
            <a:r>
              <a:rPr lang="en-US" sz="1500">
                <a:solidFill>
                  <a:schemeClr val="dk1"/>
                </a:solidFill>
                <a:highlight>
                  <a:srgbClr val="FFFFFF"/>
                </a:highlight>
              </a:rPr>
              <a:t>(2), 106-116. doi:10.1177/0022487102053002003</a:t>
            </a:r>
            <a:endParaRPr sz="1500">
              <a:solidFill>
                <a:schemeClr val="dk1"/>
              </a:solidFill>
              <a:highlight>
                <a:srgbClr val="FFFFFF"/>
              </a:highlight>
            </a:endParaRPr>
          </a:p>
          <a:p>
            <a:pPr marL="0" lvl="0" indent="0" rtl="0">
              <a:lnSpc>
                <a:spcPct val="100000"/>
              </a:lnSpc>
              <a:spcBef>
                <a:spcPts val="1200"/>
              </a:spcBef>
              <a:spcAft>
                <a:spcPts val="0"/>
              </a:spcAft>
              <a:buNone/>
            </a:pPr>
            <a:r>
              <a:rPr lang="en-US" sz="1500">
                <a:solidFill>
                  <a:schemeClr val="dk1"/>
                </a:solidFill>
                <a:highlight>
                  <a:srgbClr val="FFFFFF"/>
                </a:highlight>
              </a:rPr>
              <a:t>Kersaint, G., Thompson D, &amp; Petkova, M. (2009). </a:t>
            </a:r>
            <a:r>
              <a:rPr lang="en-US" sz="1500" i="1">
                <a:solidFill>
                  <a:schemeClr val="dk1"/>
                </a:solidFill>
                <a:highlight>
                  <a:srgbClr val="FFFFFF"/>
                </a:highlight>
              </a:rPr>
              <a:t>Teaching Mathematics to English Language Learners</a:t>
            </a:r>
            <a:r>
              <a:rPr lang="en-US" sz="1500">
                <a:solidFill>
                  <a:schemeClr val="dk1"/>
                </a:solidFill>
                <a:highlight>
                  <a:srgbClr val="FFFFFF"/>
                </a:highlight>
              </a:rPr>
              <a:t>. </a:t>
            </a:r>
            <a:endParaRPr sz="1500">
              <a:solidFill>
                <a:schemeClr val="dk1"/>
              </a:solidFill>
              <a:highlight>
                <a:srgbClr val="FFFFFF"/>
              </a:highlight>
            </a:endParaRPr>
          </a:p>
          <a:p>
            <a:pPr marL="400050" lvl="0" indent="-342900" rtl="0">
              <a:lnSpc>
                <a:spcPct val="100000"/>
              </a:lnSpc>
              <a:spcBef>
                <a:spcPts val="1200"/>
              </a:spcBef>
              <a:spcAft>
                <a:spcPts val="0"/>
              </a:spcAft>
              <a:buNone/>
            </a:pPr>
            <a:r>
              <a:rPr lang="en-US" sz="1500">
                <a:solidFill>
                  <a:schemeClr val="dk1"/>
                </a:solidFill>
              </a:rPr>
              <a:t>Kozleski, E. (2000). Seven principles for training a culturally responsive faculty. </a:t>
            </a:r>
            <a:r>
              <a:rPr lang="en-US" sz="1500" i="1">
                <a:solidFill>
                  <a:schemeClr val="dk1"/>
                </a:solidFill>
              </a:rPr>
              <a:t>Equity Alliance</a:t>
            </a:r>
            <a:r>
              <a:rPr lang="en-US" sz="1500">
                <a:solidFill>
                  <a:schemeClr val="dk1"/>
                </a:solidFill>
              </a:rPr>
              <a:t>. Retrieved from </a:t>
            </a:r>
            <a:r>
              <a:rPr lang="en-US" sz="1500" u="sng">
                <a:solidFill>
                  <a:srgbClr val="1155CC"/>
                </a:solidFill>
                <a:hlinkClick r:id="rId3"/>
              </a:rPr>
              <a:t>http://www.equityallianceatasu.org/sites/default/files/Website_files/CulturallyResponsiveTeaching-Matters.pdf</a:t>
            </a:r>
            <a:endParaRPr sz="1500">
              <a:solidFill>
                <a:schemeClr val="dk1"/>
              </a:solidFill>
              <a:highlight>
                <a:srgbClr val="FFFFFF"/>
              </a:highlight>
            </a:endParaRPr>
          </a:p>
          <a:p>
            <a:pPr marL="400050" lvl="0" indent="-342900" rtl="0">
              <a:lnSpc>
                <a:spcPct val="100000"/>
              </a:lnSpc>
              <a:spcBef>
                <a:spcPts val="0"/>
              </a:spcBef>
              <a:spcAft>
                <a:spcPts val="0"/>
              </a:spcAft>
              <a:buNone/>
            </a:pPr>
            <a:endParaRPr sz="1500">
              <a:solidFill>
                <a:schemeClr val="dk1"/>
              </a:solidFill>
              <a:highlight>
                <a:srgbClr val="FFFFFF"/>
              </a:highlight>
            </a:endParaRPr>
          </a:p>
          <a:p>
            <a:pPr marL="400050" lvl="0" indent="-342900" rtl="0">
              <a:lnSpc>
                <a:spcPct val="100000"/>
              </a:lnSpc>
              <a:spcBef>
                <a:spcPts val="0"/>
              </a:spcBef>
              <a:spcAft>
                <a:spcPts val="0"/>
              </a:spcAft>
              <a:buNone/>
            </a:pPr>
            <a:r>
              <a:rPr lang="en-US" sz="1500">
                <a:solidFill>
                  <a:schemeClr val="dk1"/>
                </a:solidFill>
                <a:highlight>
                  <a:srgbClr val="FFFFFF"/>
                </a:highlight>
              </a:rPr>
              <a:t>Ladson-Billings, G. (1994). </a:t>
            </a:r>
            <a:r>
              <a:rPr lang="en-US" sz="1500" i="1">
                <a:solidFill>
                  <a:schemeClr val="dk1"/>
                </a:solidFill>
                <a:highlight>
                  <a:srgbClr val="FFFFFF"/>
                </a:highlight>
              </a:rPr>
              <a:t>The dreamkeepers: Successful teachers of African American children.</a:t>
            </a:r>
            <a:endParaRPr sz="1500" i="1">
              <a:solidFill>
                <a:schemeClr val="dk1"/>
              </a:solidFill>
              <a:highlight>
                <a:srgbClr val="FFFFFF"/>
              </a:highlight>
            </a:endParaRPr>
          </a:p>
          <a:p>
            <a:pPr marL="857250" lvl="0" indent="-342900" rtl="0">
              <a:lnSpc>
                <a:spcPct val="100000"/>
              </a:lnSpc>
              <a:spcBef>
                <a:spcPts val="0"/>
              </a:spcBef>
              <a:spcAft>
                <a:spcPts val="0"/>
              </a:spcAft>
              <a:buNone/>
            </a:pPr>
            <a:r>
              <a:rPr lang="en-US" sz="1500">
                <a:solidFill>
                  <a:schemeClr val="dk1"/>
                </a:solidFill>
                <a:highlight>
                  <a:srgbClr val="FFFFFF"/>
                </a:highlight>
              </a:rPr>
              <a:t>Jossey-Bass.</a:t>
            </a:r>
            <a:br>
              <a:rPr lang="en-US" sz="1500">
                <a:solidFill>
                  <a:schemeClr val="dk1"/>
                </a:solidFill>
                <a:highlight>
                  <a:srgbClr val="FFFFFF"/>
                </a:highlight>
              </a:rPr>
            </a:br>
            <a:endParaRPr sz="1500">
              <a:solidFill>
                <a:schemeClr val="dk1"/>
              </a:solidFill>
              <a:highlight>
                <a:srgbClr val="FFFFFF"/>
              </a:highlight>
            </a:endParaRPr>
          </a:p>
          <a:p>
            <a:pPr marL="400050" lvl="0" indent="-342900" rtl="0">
              <a:lnSpc>
                <a:spcPct val="100000"/>
              </a:lnSpc>
              <a:spcBef>
                <a:spcPts val="0"/>
              </a:spcBef>
              <a:spcAft>
                <a:spcPts val="0"/>
              </a:spcAft>
              <a:buNone/>
            </a:pPr>
            <a:r>
              <a:rPr lang="en-US" sz="1500">
                <a:solidFill>
                  <a:schemeClr val="dk1"/>
                </a:solidFill>
                <a:highlight>
                  <a:srgbClr val="FFFFFF"/>
                </a:highlight>
              </a:rPr>
              <a:t>Mccoy, D. L., &amp; Rodricks, D. J. (2015). Critical Race Theory in Higher Education: 20 Years of Theoretical and Research Innovations. </a:t>
            </a:r>
            <a:r>
              <a:rPr lang="en-US" sz="1500" i="1">
                <a:solidFill>
                  <a:schemeClr val="dk1"/>
                </a:solidFill>
                <a:highlight>
                  <a:srgbClr val="FFFFFF"/>
                </a:highlight>
              </a:rPr>
              <a:t>ASHE Higher Education Report</a:t>
            </a:r>
            <a:r>
              <a:rPr lang="en-US" sz="1500">
                <a:solidFill>
                  <a:schemeClr val="dk1"/>
                </a:solidFill>
                <a:highlight>
                  <a:srgbClr val="FFFFFF"/>
                </a:highlight>
              </a:rPr>
              <a:t>, 41(3), 1-117. doi:10.1002/aehe.20021</a:t>
            </a:r>
            <a:endParaRPr sz="1500">
              <a:solidFill>
                <a:schemeClr val="dk1"/>
              </a:solidFill>
              <a:highlight>
                <a:srgbClr val="FFFFFF"/>
              </a:highlight>
            </a:endParaRPr>
          </a:p>
          <a:p>
            <a:pPr marL="400050" lvl="0" indent="-342900" rtl="0">
              <a:lnSpc>
                <a:spcPct val="100000"/>
              </a:lnSpc>
              <a:spcBef>
                <a:spcPts val="1200"/>
              </a:spcBef>
              <a:spcAft>
                <a:spcPts val="0"/>
              </a:spcAft>
              <a:buNone/>
            </a:pPr>
            <a:r>
              <a:rPr lang="en-US" sz="1500">
                <a:solidFill>
                  <a:schemeClr val="dk1"/>
                </a:solidFill>
              </a:rPr>
              <a:t>Solorzano, D., Ceja, M., &amp; Yosso, T. (2002). Critical race methodology: Counter-storytelling as an analytical framework for educational research. </a:t>
            </a:r>
            <a:r>
              <a:rPr lang="en-US" sz="1500" i="1">
                <a:solidFill>
                  <a:schemeClr val="dk1"/>
                </a:solidFill>
              </a:rPr>
              <a:t>Qualitative Inquiry</a:t>
            </a:r>
            <a:r>
              <a:rPr lang="en-US" sz="1500">
                <a:solidFill>
                  <a:schemeClr val="dk1"/>
                </a:solidFill>
              </a:rPr>
              <a:t>, 8(1), pp.23-44.</a:t>
            </a:r>
            <a:br>
              <a:rPr lang="en-US" sz="1500">
                <a:solidFill>
                  <a:schemeClr val="dk1"/>
                </a:solidFill>
              </a:rPr>
            </a:br>
            <a:endParaRPr sz="1500">
              <a:solidFill>
                <a:schemeClr val="dk1"/>
              </a:solidFill>
            </a:endParaRPr>
          </a:p>
          <a:p>
            <a:pPr marL="400050" lvl="0" indent="-342900" rtl="0">
              <a:lnSpc>
                <a:spcPct val="100000"/>
              </a:lnSpc>
              <a:spcBef>
                <a:spcPts val="0"/>
              </a:spcBef>
              <a:spcAft>
                <a:spcPts val="0"/>
              </a:spcAft>
              <a:buNone/>
            </a:pPr>
            <a:r>
              <a:rPr lang="en-US" sz="1500">
                <a:solidFill>
                  <a:schemeClr val="dk1"/>
                </a:solidFill>
              </a:rPr>
              <a:t>Solorzano, D., Ceja, M., &amp; Yosso, T. (2000). Critical race theory, racial microaggressions, and campus racial climate: The experiences of African American college students. </a:t>
            </a:r>
            <a:r>
              <a:rPr lang="en-US" sz="1500" i="1">
                <a:solidFill>
                  <a:schemeClr val="dk1"/>
                </a:solidFill>
              </a:rPr>
              <a:t>Journal of Negro Education</a:t>
            </a:r>
            <a:r>
              <a:rPr lang="en-US" sz="1500">
                <a:solidFill>
                  <a:schemeClr val="dk1"/>
                </a:solidFill>
              </a:rPr>
              <a:t>, </a:t>
            </a:r>
            <a:r>
              <a:rPr lang="en-US" sz="1500" i="1">
                <a:solidFill>
                  <a:schemeClr val="dk1"/>
                </a:solidFill>
              </a:rPr>
              <a:t>69</a:t>
            </a:r>
            <a:r>
              <a:rPr lang="en-US" sz="1500">
                <a:solidFill>
                  <a:schemeClr val="dk1"/>
                </a:solidFill>
              </a:rPr>
              <a:t>(1/2), 60. </a:t>
            </a:r>
            <a:endParaRPr sz="1500">
              <a:solidFill>
                <a:schemeClr val="dk1"/>
              </a:solidFill>
              <a:highlight>
                <a:srgbClr val="FFFFFF"/>
              </a:highlight>
            </a:endParaRPr>
          </a:p>
          <a:p>
            <a:pPr marL="400050" lvl="0" indent="-342900" rtl="0">
              <a:lnSpc>
                <a:spcPct val="100000"/>
              </a:lnSpc>
              <a:spcBef>
                <a:spcPts val="0"/>
              </a:spcBef>
              <a:spcAft>
                <a:spcPts val="0"/>
              </a:spcAft>
              <a:buNone/>
            </a:pPr>
            <a:endParaRPr sz="1800">
              <a:solidFill>
                <a:schemeClr val="dk1"/>
              </a:solidFill>
              <a:highlight>
                <a:srgbClr val="FFFFFF"/>
              </a:highlight>
              <a:latin typeface="Times New Roman"/>
              <a:ea typeface="Times New Roman"/>
              <a:cs typeface="Times New Roman"/>
              <a:sym typeface="Times New Roman"/>
            </a:endParaRPr>
          </a:p>
          <a:p>
            <a:pPr marL="400050" lvl="0" indent="-342900" rtl="0">
              <a:lnSpc>
                <a:spcPct val="200000"/>
              </a:lnSpc>
              <a:spcBef>
                <a:spcPts val="0"/>
              </a:spcBef>
              <a:spcAft>
                <a:spcPts val="0"/>
              </a:spcAft>
              <a:buClr>
                <a:schemeClr val="dk1"/>
              </a:buClr>
              <a:buSzPts val="1100"/>
              <a:buFont typeface="Arial"/>
              <a:buNone/>
            </a:pPr>
            <a:endParaRPr sz="1800">
              <a:solidFill>
                <a:schemeClr val="dk1"/>
              </a:solidFill>
              <a:highlight>
                <a:srgbClr val="FFFFFF"/>
              </a:highlight>
              <a:latin typeface="Times New Roman"/>
              <a:ea typeface="Times New Roman"/>
              <a:cs typeface="Times New Roman"/>
              <a:sym typeface="Times New Roman"/>
            </a:endParaRPr>
          </a:p>
          <a:p>
            <a:pPr marL="285750" lvl="0" indent="-110490">
              <a:spcBef>
                <a:spcPts val="1200"/>
              </a:spcBef>
              <a:spcAft>
                <a:spcPts val="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a:t>Note about the Name</a:t>
            </a:r>
            <a:endParaRPr/>
          </a:p>
        </p:txBody>
      </p:sp>
      <p:sp>
        <p:nvSpPr>
          <p:cNvPr id="308" name="Shape 308"/>
          <p:cNvSpPr txBox="1">
            <a:spLocks noGrp="1"/>
          </p:cNvSpPr>
          <p:nvPr>
            <p:ph type="body" idx="1"/>
          </p:nvPr>
        </p:nvSpPr>
        <p:spPr>
          <a:xfrm>
            <a:off x="681350" y="2453274"/>
            <a:ext cx="9601200" cy="3655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2000" b="1">
              <a:solidFill>
                <a:schemeClr val="dk1"/>
              </a:solidFill>
              <a:latin typeface="Times New Roman"/>
              <a:ea typeface="Times New Roman"/>
              <a:cs typeface="Times New Roman"/>
              <a:sym typeface="Times New Roman"/>
            </a:endParaRPr>
          </a:p>
          <a:p>
            <a:pPr marL="457200" lvl="0" indent="-355600" rtl="0">
              <a:lnSpc>
                <a:spcPct val="100000"/>
              </a:lnSpc>
              <a:spcBef>
                <a:spcPts val="0"/>
              </a:spcBef>
              <a:spcAft>
                <a:spcPts val="0"/>
              </a:spcAft>
              <a:buClr>
                <a:schemeClr val="dk1"/>
              </a:buClr>
              <a:buSzPts val="2000"/>
              <a:buFont typeface="Times New Roman"/>
              <a:buChar char="•"/>
            </a:pPr>
            <a:r>
              <a:rPr lang="en-US" sz="2000" b="1">
                <a:solidFill>
                  <a:schemeClr val="dk1"/>
                </a:solidFill>
                <a:latin typeface="Times New Roman"/>
                <a:ea typeface="Times New Roman"/>
                <a:cs typeface="Times New Roman"/>
                <a:sym typeface="Times New Roman"/>
              </a:rPr>
              <a:t>Original Term:</a:t>
            </a:r>
            <a:r>
              <a:rPr lang="en-US" sz="2000">
                <a:solidFill>
                  <a:schemeClr val="dk1"/>
                </a:solidFill>
                <a:latin typeface="Times New Roman"/>
                <a:ea typeface="Times New Roman"/>
                <a:cs typeface="Times New Roman"/>
                <a:sym typeface="Times New Roman"/>
              </a:rPr>
              <a:t> Culturally Responsive Teaching</a:t>
            </a:r>
            <a:endParaRPr sz="2000">
              <a:solidFill>
                <a:schemeClr val="dk1"/>
              </a:solidFill>
              <a:latin typeface="Times New Roman"/>
              <a:ea typeface="Times New Roman"/>
              <a:cs typeface="Times New Roman"/>
              <a:sym typeface="Times New Roman"/>
            </a:endParaRPr>
          </a:p>
          <a:p>
            <a:pPr marL="457200" lvl="0" indent="-355600" rtl="0">
              <a:lnSpc>
                <a:spcPct val="100000"/>
              </a:lnSpc>
              <a:spcBef>
                <a:spcPts val="0"/>
              </a:spcBef>
              <a:spcAft>
                <a:spcPts val="0"/>
              </a:spcAft>
              <a:buClr>
                <a:schemeClr val="dk1"/>
              </a:buClr>
              <a:buSzPts val="2000"/>
              <a:buFont typeface="Times New Roman"/>
              <a:buChar char="•"/>
            </a:pPr>
            <a:r>
              <a:rPr lang="en-US" sz="2000" b="1">
                <a:solidFill>
                  <a:schemeClr val="dk1"/>
                </a:solidFill>
                <a:latin typeface="Times New Roman"/>
                <a:ea typeface="Times New Roman"/>
                <a:cs typeface="Times New Roman"/>
                <a:sym typeface="Times New Roman"/>
              </a:rPr>
              <a:t>Newer version</a:t>
            </a:r>
            <a:r>
              <a:rPr lang="en-US" sz="2000">
                <a:solidFill>
                  <a:schemeClr val="dk1"/>
                </a:solidFill>
                <a:latin typeface="Times New Roman"/>
                <a:ea typeface="Times New Roman"/>
                <a:cs typeface="Times New Roman"/>
                <a:sym typeface="Times New Roman"/>
              </a:rPr>
              <a:t>: Culturally Responsive Teaching and Learning</a:t>
            </a:r>
            <a:endParaRPr sz="2000">
              <a:solidFill>
                <a:schemeClr val="dk1"/>
              </a:solidFill>
              <a:latin typeface="Times New Roman"/>
              <a:ea typeface="Times New Roman"/>
              <a:cs typeface="Times New Roman"/>
              <a:sym typeface="Times New Roman"/>
            </a:endParaRPr>
          </a:p>
          <a:p>
            <a:pPr marL="457200" lvl="0" indent="-355600" rtl="0">
              <a:lnSpc>
                <a:spcPct val="100000"/>
              </a:lnSpc>
              <a:spcBef>
                <a:spcPts val="0"/>
              </a:spcBef>
              <a:spcAft>
                <a:spcPts val="0"/>
              </a:spcAft>
              <a:buClr>
                <a:schemeClr val="dk1"/>
              </a:buClr>
              <a:buSzPts val="2000"/>
              <a:buFont typeface="Times New Roman"/>
              <a:buChar char="•"/>
            </a:pPr>
            <a:r>
              <a:rPr lang="en-US" sz="2000" b="1">
                <a:solidFill>
                  <a:schemeClr val="dk1"/>
                </a:solidFill>
                <a:latin typeface="Times New Roman"/>
                <a:ea typeface="Times New Roman"/>
                <a:cs typeface="Times New Roman"/>
                <a:sym typeface="Times New Roman"/>
              </a:rPr>
              <a:t>Abbreviation:</a:t>
            </a:r>
            <a:r>
              <a:rPr lang="en-US" sz="2000">
                <a:solidFill>
                  <a:schemeClr val="dk1"/>
                </a:solidFill>
                <a:latin typeface="Times New Roman"/>
                <a:ea typeface="Times New Roman"/>
                <a:cs typeface="Times New Roman"/>
                <a:sym typeface="Times New Roman"/>
              </a:rPr>
              <a:t> CRTL avoids confusion with Critical Race Theory (CRT)</a:t>
            </a:r>
            <a:endParaRPr sz="200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endParaRPr sz="200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US" sz="2000" b="1">
                <a:solidFill>
                  <a:schemeClr val="dk1"/>
                </a:solidFill>
                <a:latin typeface="Times New Roman"/>
                <a:ea typeface="Times New Roman"/>
                <a:cs typeface="Times New Roman"/>
                <a:sym typeface="Times New Roman"/>
              </a:rPr>
              <a:t>CRT</a:t>
            </a:r>
            <a:r>
              <a:rPr lang="en-US" sz="2000">
                <a:solidFill>
                  <a:schemeClr val="dk1"/>
                </a:solidFill>
                <a:latin typeface="Times New Roman"/>
                <a:ea typeface="Times New Roman"/>
                <a:cs typeface="Times New Roman"/>
                <a:sym typeface="Times New Roman"/>
              </a:rPr>
              <a:t> recognizes inequitable distributions of power and resources in our society. It challenges Eurocentric values and prevailing systems of oppression that are often invisible but entrenched in our history (Solorzano &amp; Yosso, 2002; 2000; McCoy &amp; Rodricks, 2015). </a:t>
            </a:r>
            <a:endParaRPr sz="200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Clr>
                <a:schemeClr val="dk1"/>
              </a:buClr>
              <a:buSzPts val="1100"/>
              <a:buFont typeface="Arial"/>
              <a:buNone/>
            </a:pPr>
            <a:r>
              <a:rPr lang="en-US" sz="2000" b="1">
                <a:solidFill>
                  <a:schemeClr val="dk1"/>
                </a:solidFill>
                <a:latin typeface="Times New Roman"/>
                <a:ea typeface="Times New Roman"/>
                <a:cs typeface="Times New Roman"/>
                <a:sym typeface="Times New Roman"/>
              </a:rPr>
              <a:t>CRTL</a:t>
            </a:r>
            <a:r>
              <a:rPr lang="en-US" sz="2000">
                <a:solidFill>
                  <a:schemeClr val="dk1"/>
                </a:solidFill>
                <a:latin typeface="Times New Roman"/>
                <a:ea typeface="Times New Roman"/>
                <a:cs typeface="Times New Roman"/>
                <a:sym typeface="Times New Roman"/>
              </a:rPr>
              <a:t>: aware of the historic marginalization, employ a wide repertoire of CRT strategies to honor, validate, support, and create a safe place for diverse students (Kozleski, 2000). </a:t>
            </a:r>
            <a:endParaRPr sz="2000"/>
          </a:p>
        </p:txBody>
      </p:sp>
      <p:pic>
        <p:nvPicPr>
          <p:cNvPr id="309" name="Shape 309"/>
          <p:cNvPicPr preferRelativeResize="0"/>
          <p:nvPr/>
        </p:nvPicPr>
        <p:blipFill>
          <a:blip r:embed="rId3">
            <a:alphaModFix/>
          </a:blip>
          <a:stretch>
            <a:fillRect/>
          </a:stretch>
        </p:blipFill>
        <p:spPr>
          <a:xfrm>
            <a:off x="7809025" y="566800"/>
            <a:ext cx="3542125" cy="261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585850" y="-448000"/>
            <a:ext cx="10786800" cy="67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6000"/>
              <a:buFont typeface="Garamond"/>
              <a:buNone/>
            </a:pPr>
            <a:r>
              <a:rPr lang="en-US" sz="4500" b="1" i="0" u="none" strike="noStrike" cap="none">
                <a:solidFill>
                  <a:srgbClr val="262626"/>
                </a:solidFill>
                <a:latin typeface="Garamond"/>
                <a:ea typeface="Garamond"/>
                <a:cs typeface="Garamond"/>
                <a:sym typeface="Garamond"/>
              </a:rPr>
              <a:t>What </a:t>
            </a:r>
            <a:r>
              <a:rPr lang="en-US" sz="4500" b="1"/>
              <a:t>aspects</a:t>
            </a:r>
            <a:r>
              <a:rPr lang="en-US" sz="4500" b="1" i="0" u="none" strike="noStrike" cap="none">
                <a:solidFill>
                  <a:srgbClr val="262626"/>
                </a:solidFill>
                <a:latin typeface="Garamond"/>
                <a:ea typeface="Garamond"/>
                <a:cs typeface="Garamond"/>
                <a:sym typeface="Garamond"/>
              </a:rPr>
              <a:t> of the CRTL Definition do you feel are most meaningful</a:t>
            </a:r>
            <a:r>
              <a:rPr lang="en-US" sz="4500" b="1"/>
              <a:t> and w</a:t>
            </a:r>
            <a:r>
              <a:rPr lang="en-US" sz="4500" b="1" i="0" u="none" strike="noStrike" cap="none">
                <a:solidFill>
                  <a:srgbClr val="262626"/>
                </a:solidFill>
                <a:latin typeface="Garamond"/>
                <a:ea typeface="Garamond"/>
                <a:cs typeface="Garamond"/>
                <a:sym typeface="Garamond"/>
              </a:rPr>
              <a:t>hy?</a:t>
            </a:r>
            <a:endParaRPr sz="4500" b="1" i="0" u="none" strike="noStrike" cap="none">
              <a:solidFill>
                <a:srgbClr val="262626"/>
              </a:solidFill>
              <a:latin typeface="Garamond"/>
              <a:ea typeface="Garamond"/>
              <a:cs typeface="Garamond"/>
              <a:sym typeface="Garamond"/>
            </a:endParaRPr>
          </a:p>
          <a:p>
            <a:pPr marL="0" marR="0" lvl="0" indent="0" algn="ctr" rtl="0">
              <a:spcBef>
                <a:spcPts val="0"/>
              </a:spcBef>
              <a:spcAft>
                <a:spcPts val="0"/>
              </a:spcAft>
              <a:buClr>
                <a:srgbClr val="262626"/>
              </a:buClr>
              <a:buSzPts val="6000"/>
              <a:buFont typeface="Garamond"/>
              <a:buNone/>
            </a:pPr>
            <a:endParaRPr sz="4500" b="1"/>
          </a:p>
          <a:p>
            <a:pPr marL="0" marR="0" lvl="0" indent="0" algn="ctr" rtl="0">
              <a:spcBef>
                <a:spcPts val="0"/>
              </a:spcBef>
              <a:spcAft>
                <a:spcPts val="0"/>
              </a:spcAft>
              <a:buClr>
                <a:srgbClr val="262626"/>
              </a:buClr>
              <a:buSzPts val="6000"/>
              <a:buFont typeface="Garamond"/>
              <a:buNone/>
            </a:pPr>
            <a:endParaRPr sz="4500" b="1"/>
          </a:p>
          <a:p>
            <a:pPr marL="0" marR="0" lvl="0" indent="0" algn="ctr" rtl="0">
              <a:spcBef>
                <a:spcPts val="0"/>
              </a:spcBef>
              <a:spcAft>
                <a:spcPts val="0"/>
              </a:spcAft>
              <a:buClr>
                <a:srgbClr val="262626"/>
              </a:buClr>
              <a:buSzPts val="6000"/>
              <a:buFont typeface="Garamond"/>
              <a:buNone/>
            </a:pPr>
            <a:endParaRPr sz="4500" b="1"/>
          </a:p>
          <a:p>
            <a:pPr marL="0" marR="0" lvl="0" indent="0" algn="ctr" rtl="0">
              <a:spcBef>
                <a:spcPts val="0"/>
              </a:spcBef>
              <a:spcAft>
                <a:spcPts val="0"/>
              </a:spcAft>
              <a:buClr>
                <a:srgbClr val="262626"/>
              </a:buClr>
              <a:buSzPts val="6000"/>
              <a:buFont typeface="Garamond"/>
              <a:buNone/>
            </a:pPr>
            <a:endParaRPr sz="6000" b="1"/>
          </a:p>
        </p:txBody>
      </p:sp>
      <p:sp>
        <p:nvSpPr>
          <p:cNvPr id="315" name="Shape 315"/>
          <p:cNvSpPr txBox="1"/>
          <p:nvPr/>
        </p:nvSpPr>
        <p:spPr>
          <a:xfrm>
            <a:off x="8740075" y="5792350"/>
            <a:ext cx="2475000" cy="23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16" name="Shape 316"/>
          <p:cNvPicPr preferRelativeResize="0"/>
          <p:nvPr/>
        </p:nvPicPr>
        <p:blipFill>
          <a:blip r:embed="rId3">
            <a:alphaModFix/>
          </a:blip>
          <a:stretch>
            <a:fillRect/>
          </a:stretch>
        </p:blipFill>
        <p:spPr>
          <a:xfrm>
            <a:off x="3291100" y="2532825"/>
            <a:ext cx="6072674" cy="361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Culturally Responsive Teaching </a:t>
            </a:r>
            <a:r>
              <a:rPr lang="en-US"/>
              <a:t>Definitions</a:t>
            </a:r>
            <a:endParaRPr sz="4400" b="0" i="0" u="none" strike="noStrike" cap="none">
              <a:solidFill>
                <a:srgbClr val="262626"/>
              </a:solidFill>
              <a:latin typeface="Garamond"/>
              <a:ea typeface="Garamond"/>
              <a:cs typeface="Garamond"/>
              <a:sym typeface="Garamond"/>
            </a:endParaRPr>
          </a:p>
        </p:txBody>
      </p:sp>
      <p:sp>
        <p:nvSpPr>
          <p:cNvPr id="322" name="Shape 322"/>
          <p:cNvSpPr txBox="1">
            <a:spLocks noGrp="1"/>
          </p:cNvSpPr>
          <p:nvPr>
            <p:ph type="body" idx="1"/>
          </p:nvPr>
        </p:nvSpPr>
        <p:spPr>
          <a:xfrm>
            <a:off x="1295400" y="2401875"/>
            <a:ext cx="9601200" cy="3903000"/>
          </a:xfrm>
          <a:prstGeom prst="rect">
            <a:avLst/>
          </a:prstGeom>
          <a:noFill/>
          <a:ln>
            <a:noFill/>
          </a:ln>
        </p:spPr>
        <p:txBody>
          <a:bodyPr spcFirstLastPara="1" wrap="square" lIns="91425" tIns="45700" rIns="91425" bIns="45700" anchor="t" anchorCtr="0">
            <a:noAutofit/>
          </a:bodyPr>
          <a:lstStyle/>
          <a:p>
            <a:pPr marL="285750" lvl="0" indent="-300990" rtl="0">
              <a:spcBef>
                <a:spcPts val="0"/>
              </a:spcBef>
              <a:spcAft>
                <a:spcPts val="0"/>
              </a:spcAft>
              <a:buClr>
                <a:srgbClr val="000000"/>
              </a:buClr>
              <a:buSzPts val="3000"/>
              <a:buFont typeface="Garamond"/>
              <a:buChar char="•"/>
            </a:pPr>
            <a:r>
              <a:rPr lang="en-US" sz="3000">
                <a:solidFill>
                  <a:srgbClr val="000000"/>
                </a:solidFill>
                <a:highlight>
                  <a:schemeClr val="lt1"/>
                </a:highlight>
              </a:rPr>
              <a:t>uses “the cultural characteristics, experiences and perspectives of ethnically diverse students as conduits for teaching them more effectively” (Gay, p.106, 2002). </a:t>
            </a:r>
            <a:endParaRPr sz="3000">
              <a:solidFill>
                <a:srgbClr val="000000"/>
              </a:solidFill>
              <a:highlight>
                <a:schemeClr val="lt1"/>
              </a:highlight>
            </a:endParaRPr>
          </a:p>
          <a:p>
            <a:pPr marL="0" marR="0" lvl="0" indent="0" algn="l" rtl="0">
              <a:spcBef>
                <a:spcPts val="0"/>
              </a:spcBef>
              <a:spcAft>
                <a:spcPts val="0"/>
              </a:spcAft>
              <a:buNone/>
            </a:pPr>
            <a:endParaRPr sz="3000">
              <a:solidFill>
                <a:srgbClr val="000000"/>
              </a:solidFill>
            </a:endParaRPr>
          </a:p>
          <a:p>
            <a:pPr marL="285750" marR="0" lvl="0" indent="-300990" algn="l" rtl="0">
              <a:spcBef>
                <a:spcPts val="0"/>
              </a:spcBef>
              <a:spcAft>
                <a:spcPts val="0"/>
              </a:spcAft>
              <a:buClr>
                <a:srgbClr val="000000"/>
              </a:buClr>
              <a:buSzPts val="3000"/>
              <a:buFont typeface="Arial"/>
              <a:buChar char="•"/>
            </a:pPr>
            <a:r>
              <a:rPr lang="en-US" sz="3000" i="0" u="none" strike="noStrike" cap="none">
                <a:solidFill>
                  <a:srgbClr val="000000"/>
                </a:solidFill>
              </a:rPr>
              <a:t>“is about </a:t>
            </a:r>
            <a:r>
              <a:rPr lang="en-US" sz="3000" i="1" u="none" strike="noStrike" cap="none">
                <a:solidFill>
                  <a:srgbClr val="000000"/>
                </a:solidFill>
              </a:rPr>
              <a:t>building the learning capacity</a:t>
            </a:r>
            <a:r>
              <a:rPr lang="en-US" sz="3000" i="0" u="none" strike="noStrike" cap="none">
                <a:solidFill>
                  <a:srgbClr val="000000"/>
                </a:solidFill>
              </a:rPr>
              <a:t> of the individual student</a:t>
            </a:r>
            <a:r>
              <a:rPr lang="en-US" sz="3000">
                <a:solidFill>
                  <a:srgbClr val="000000"/>
                </a:solidFill>
              </a:rPr>
              <a:t>.</a:t>
            </a:r>
            <a:r>
              <a:rPr lang="en-US" sz="3000" i="0" u="none" strike="noStrike" cap="none">
                <a:solidFill>
                  <a:srgbClr val="000000"/>
                </a:solidFill>
              </a:rPr>
              <a:t>” </a:t>
            </a:r>
            <a:r>
              <a:rPr lang="en-US" sz="3000">
                <a:solidFill>
                  <a:srgbClr val="000000"/>
                </a:solidFill>
              </a:rPr>
              <a:t>Focuses on “leveraging the affective and the cognitive scaffolding that students bring with them.”</a:t>
            </a:r>
            <a:r>
              <a:rPr lang="en-US" sz="3000">
                <a:solidFill>
                  <a:srgbClr val="000000"/>
                </a:solidFill>
                <a:highlight>
                  <a:srgbClr val="FFFFFF"/>
                </a:highlight>
              </a:rPr>
              <a:t> (</a:t>
            </a:r>
            <a:r>
              <a:rPr lang="en-US" sz="3000" i="0" u="none" strike="noStrike" cap="none">
                <a:solidFill>
                  <a:srgbClr val="000000"/>
                </a:solidFill>
              </a:rPr>
              <a:t>Hammond</a:t>
            </a:r>
            <a:r>
              <a:rPr lang="en-US" sz="3000">
                <a:solidFill>
                  <a:srgbClr val="000000"/>
                </a:solidFill>
              </a:rPr>
              <a:t>, </a:t>
            </a:r>
            <a:r>
              <a:rPr lang="en-US" sz="3000" i="0" u="none" strike="noStrike" cap="none">
                <a:solidFill>
                  <a:srgbClr val="000000"/>
                </a:solidFill>
              </a:rPr>
              <a:t>2015)</a:t>
            </a:r>
            <a:endParaRPr sz="3000">
              <a:solidFill>
                <a:srgbClr val="000000"/>
              </a:solidFill>
              <a:highlight>
                <a:srgbClr val="FFFFFF"/>
              </a:highlight>
            </a:endParaRPr>
          </a:p>
          <a:p>
            <a:pPr marL="0" lvl="0" indent="0" rtl="0">
              <a:spcBef>
                <a:spcPts val="0"/>
              </a:spcBef>
              <a:spcAft>
                <a:spcPts val="0"/>
              </a:spcAft>
              <a:buNone/>
            </a:pPr>
            <a:endParaRPr sz="3000">
              <a:solidFill>
                <a:schemeClr val="dk1"/>
              </a:solidFill>
              <a:highlight>
                <a:srgbClr val="FFFFFF"/>
              </a:highlight>
            </a:endParaRPr>
          </a:p>
          <a:p>
            <a:pPr marL="0" marR="0" lvl="0" indent="0" algn="l" rtl="0">
              <a:spcBef>
                <a:spcPts val="0"/>
              </a:spcBef>
              <a:spcAft>
                <a:spcPts val="0"/>
              </a:spcAft>
              <a:buNone/>
            </a:pPr>
            <a:endParaRPr/>
          </a:p>
          <a:p>
            <a:pPr marL="285750" marR="0" lvl="0" indent="-110490" algn="l" rtl="0">
              <a:spcBef>
                <a:spcPts val="1080"/>
              </a:spcBef>
              <a:spcAft>
                <a:spcPts val="0"/>
              </a:spcAft>
              <a:buClr>
                <a:schemeClr val="accent1"/>
              </a:buClr>
              <a:buSzPts val="2760"/>
              <a:buFont typeface="Arial"/>
              <a:buNone/>
            </a:pPr>
            <a:endParaRPr sz="2400" b="0" i="0" u="none" strike="noStrike" cap="none">
              <a:solidFill>
                <a:srgbClr val="262626"/>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295400" y="982124"/>
            <a:ext cx="9601200" cy="115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800">
                <a:solidFill>
                  <a:schemeClr val="dk1"/>
                </a:solidFill>
                <a:highlight>
                  <a:srgbClr val="FFFFFF"/>
                </a:highlight>
              </a:rPr>
              <a:t>Culturally Responsive Teachers</a:t>
            </a:r>
            <a:endParaRPr sz="4800"/>
          </a:p>
        </p:txBody>
      </p:sp>
      <p:sp>
        <p:nvSpPr>
          <p:cNvPr id="328" name="Shape 328"/>
          <p:cNvSpPr txBox="1">
            <a:spLocks noGrp="1"/>
          </p:cNvSpPr>
          <p:nvPr>
            <p:ph type="body" idx="1"/>
          </p:nvPr>
        </p:nvSpPr>
        <p:spPr>
          <a:xfrm>
            <a:off x="873100" y="2417675"/>
            <a:ext cx="10674300" cy="375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000000"/>
              </a:solidFill>
              <a:highlight>
                <a:srgbClr val="FFFFFF"/>
              </a:highlight>
            </a:endParaRPr>
          </a:p>
          <a:p>
            <a:pPr marL="457200" lvl="0" indent="-406400" rtl="0">
              <a:spcBef>
                <a:spcPts val="0"/>
              </a:spcBef>
              <a:spcAft>
                <a:spcPts val="0"/>
              </a:spcAft>
              <a:buClr>
                <a:srgbClr val="000000"/>
              </a:buClr>
              <a:buSzPts val="2800"/>
              <a:buChar char="•"/>
            </a:pPr>
            <a:r>
              <a:rPr lang="en-US" sz="2800">
                <a:solidFill>
                  <a:srgbClr val="000000"/>
                </a:solidFill>
                <a:highlight>
                  <a:srgbClr val="FFFFFF"/>
                </a:highlight>
              </a:rPr>
              <a:t>Demonstrate respect and set high expectations</a:t>
            </a:r>
            <a:endParaRPr sz="2800">
              <a:solidFill>
                <a:srgbClr val="000000"/>
              </a:solidFill>
              <a:highlight>
                <a:srgbClr val="FFFFFF"/>
              </a:highlight>
            </a:endParaRPr>
          </a:p>
          <a:p>
            <a:pPr marL="457200" lvl="0" indent="-406400" rtl="0">
              <a:spcBef>
                <a:spcPts val="0"/>
              </a:spcBef>
              <a:spcAft>
                <a:spcPts val="0"/>
              </a:spcAft>
              <a:buClr>
                <a:srgbClr val="000000"/>
              </a:buClr>
              <a:buSzPts val="2800"/>
              <a:buFont typeface="Garamond"/>
              <a:buChar char="•"/>
            </a:pPr>
            <a:r>
              <a:rPr lang="en-US" sz="2800">
                <a:solidFill>
                  <a:srgbClr val="000000"/>
                </a:solidFill>
                <a:highlight>
                  <a:srgbClr val="FFFFFF"/>
                </a:highlight>
              </a:rPr>
              <a:t>Provide differentiated scaffolding</a:t>
            </a:r>
            <a:endParaRPr sz="2800">
              <a:solidFill>
                <a:srgbClr val="000000"/>
              </a:solidFill>
              <a:highlight>
                <a:srgbClr val="FFFFFF"/>
              </a:highlight>
            </a:endParaRPr>
          </a:p>
          <a:p>
            <a:pPr marL="457200" lvl="0" indent="-406400" rtl="0">
              <a:spcBef>
                <a:spcPts val="0"/>
              </a:spcBef>
              <a:spcAft>
                <a:spcPts val="0"/>
              </a:spcAft>
              <a:buClr>
                <a:srgbClr val="000000"/>
              </a:buClr>
              <a:buSzPts val="2800"/>
              <a:buChar char="•"/>
            </a:pPr>
            <a:r>
              <a:rPr lang="en-US" sz="2800">
                <a:solidFill>
                  <a:srgbClr val="000000"/>
                </a:solidFill>
                <a:highlight>
                  <a:srgbClr val="FFFFFF"/>
                </a:highlight>
              </a:rPr>
              <a:t>Use student centered approaches</a:t>
            </a:r>
            <a:endParaRPr sz="2800">
              <a:solidFill>
                <a:srgbClr val="000000"/>
              </a:solidFill>
              <a:highlight>
                <a:srgbClr val="FFFFFF"/>
              </a:highlight>
            </a:endParaRPr>
          </a:p>
          <a:p>
            <a:pPr marL="457200" lvl="0" indent="-406400" rtl="0">
              <a:spcBef>
                <a:spcPts val="0"/>
              </a:spcBef>
              <a:spcAft>
                <a:spcPts val="0"/>
              </a:spcAft>
              <a:buClr>
                <a:srgbClr val="000000"/>
              </a:buClr>
              <a:buSzPts val="2800"/>
              <a:buFont typeface="Garamond"/>
              <a:buChar char="•"/>
            </a:pPr>
            <a:r>
              <a:rPr lang="en-US" sz="2800">
                <a:solidFill>
                  <a:srgbClr val="000000"/>
                </a:solidFill>
                <a:highlight>
                  <a:srgbClr val="FFFFFF"/>
                </a:highlight>
              </a:rPr>
              <a:t>Are knowledgeable and appreciative of student cultural values, customs, beliefs, communication styles, learning styles, assets, and contributions </a:t>
            </a:r>
            <a:endParaRPr sz="2800">
              <a:solidFill>
                <a:srgbClr val="000000"/>
              </a:solidFill>
              <a:highlight>
                <a:srgbClr val="FFFFFF"/>
              </a:highlight>
            </a:endParaRPr>
          </a:p>
          <a:p>
            <a:pPr marL="457200" lvl="0" indent="-406400" rtl="0">
              <a:spcBef>
                <a:spcPts val="0"/>
              </a:spcBef>
              <a:spcAft>
                <a:spcPts val="0"/>
              </a:spcAft>
              <a:buClr>
                <a:srgbClr val="000000"/>
              </a:buClr>
              <a:buSzPts val="2800"/>
              <a:buFont typeface="Garamond"/>
              <a:buChar char="•"/>
            </a:pPr>
            <a:r>
              <a:rPr lang="en-US" sz="2800">
                <a:solidFill>
                  <a:srgbClr val="000000"/>
                </a:solidFill>
                <a:highlight>
                  <a:srgbClr val="FFFFFF"/>
                </a:highlight>
              </a:rPr>
              <a:t>Embed ethnically and culturally diverse content into their curriculum </a:t>
            </a:r>
            <a:endParaRPr sz="2800">
              <a:solidFill>
                <a:srgbClr val="000000"/>
              </a:solidFill>
              <a:highlight>
                <a:srgbClr val="FFFFFF"/>
              </a:highlight>
            </a:endParaRPr>
          </a:p>
          <a:p>
            <a:pPr marL="285750" lvl="0" indent="-110490">
              <a:spcBef>
                <a:spcPts val="480"/>
              </a:spcBef>
              <a:spcAft>
                <a:spcPts val="600"/>
              </a:spcAft>
              <a:buNone/>
            </a:pP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US" sz="4800">
                <a:solidFill>
                  <a:schemeClr val="dk1"/>
                </a:solidFill>
                <a:highlight>
                  <a:schemeClr val="lt1"/>
                </a:highlight>
              </a:rPr>
              <a:t>Culturally Responsive Teachers</a:t>
            </a:r>
            <a:endParaRPr sz="4800"/>
          </a:p>
          <a:p>
            <a:pPr marL="0" lvl="0" indent="0">
              <a:spcBef>
                <a:spcPts val="0"/>
              </a:spcBef>
              <a:spcAft>
                <a:spcPts val="0"/>
              </a:spcAft>
              <a:buNone/>
            </a:pPr>
            <a:endParaRPr/>
          </a:p>
        </p:txBody>
      </p:sp>
      <p:sp>
        <p:nvSpPr>
          <p:cNvPr id="334" name="Shape 334"/>
          <p:cNvSpPr txBox="1">
            <a:spLocks noGrp="1"/>
          </p:cNvSpPr>
          <p:nvPr>
            <p:ph type="body" idx="1"/>
          </p:nvPr>
        </p:nvSpPr>
        <p:spPr>
          <a:xfrm>
            <a:off x="1295400" y="2556925"/>
            <a:ext cx="9601200" cy="347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chemeClr val="dk1"/>
              </a:buClr>
              <a:buSzPts val="2400"/>
              <a:buFont typeface="Garamond"/>
              <a:buChar char="•"/>
            </a:pPr>
            <a:r>
              <a:rPr lang="en-US">
                <a:solidFill>
                  <a:schemeClr val="dk1"/>
                </a:solidFill>
                <a:highlight>
                  <a:schemeClr val="lt1"/>
                </a:highlight>
              </a:rPr>
              <a:t>Critically evaluate curriculum design for misrepresentation or gaps in representation of diverse students </a:t>
            </a:r>
            <a:endParaRPr>
              <a:solidFill>
                <a:schemeClr val="dk1"/>
              </a:solidFill>
              <a:highlight>
                <a:schemeClr val="lt1"/>
              </a:highlight>
            </a:endParaRPr>
          </a:p>
          <a:p>
            <a:pPr marL="457200" lvl="0" indent="-381000" rtl="0">
              <a:spcBef>
                <a:spcPts val="0"/>
              </a:spcBef>
              <a:spcAft>
                <a:spcPts val="0"/>
              </a:spcAft>
              <a:buClr>
                <a:schemeClr val="dk1"/>
              </a:buClr>
              <a:buSzPts val="2400"/>
              <a:buFont typeface="Garamond"/>
              <a:buChar char="•"/>
            </a:pPr>
            <a:r>
              <a:rPr lang="en-US">
                <a:solidFill>
                  <a:schemeClr val="dk1"/>
                </a:solidFill>
                <a:highlight>
                  <a:schemeClr val="lt1"/>
                </a:highlight>
              </a:rPr>
              <a:t>Build relationships with students and demonstrate caring</a:t>
            </a:r>
            <a:endParaRPr>
              <a:solidFill>
                <a:schemeClr val="dk1"/>
              </a:solidFill>
              <a:highlight>
                <a:schemeClr val="lt1"/>
              </a:highlight>
            </a:endParaRPr>
          </a:p>
          <a:p>
            <a:pPr marL="457200" lvl="0" indent="-381000" rtl="0">
              <a:lnSpc>
                <a:spcPct val="115000"/>
              </a:lnSpc>
              <a:spcBef>
                <a:spcPts val="0"/>
              </a:spcBef>
              <a:spcAft>
                <a:spcPts val="0"/>
              </a:spcAft>
              <a:buClr>
                <a:schemeClr val="dk1"/>
              </a:buClr>
              <a:buSzPts val="2400"/>
              <a:buFont typeface="Garamond"/>
              <a:buChar char="•"/>
            </a:pPr>
            <a:r>
              <a:rPr lang="en-US">
                <a:solidFill>
                  <a:schemeClr val="dk1"/>
                </a:solidFill>
              </a:rPr>
              <a:t>Create supportive, welcoming environments, places that feel socially and emotionally safe, so that students are comfortable enough taking the risks required to stretch their brains.</a:t>
            </a:r>
            <a:endParaRPr>
              <a:solidFill>
                <a:schemeClr val="dk1"/>
              </a:solidFill>
              <a:highlight>
                <a:schemeClr val="lt1"/>
              </a:highlight>
            </a:endParaRPr>
          </a:p>
          <a:p>
            <a:pPr marL="457200" lvl="0" indent="-381000" rtl="0">
              <a:spcBef>
                <a:spcPts val="0"/>
              </a:spcBef>
              <a:spcAft>
                <a:spcPts val="0"/>
              </a:spcAft>
              <a:buClr>
                <a:schemeClr val="dk1"/>
              </a:buClr>
              <a:buSzPts val="2400"/>
              <a:buChar char="•"/>
            </a:pPr>
            <a:r>
              <a:rPr lang="en-US">
                <a:solidFill>
                  <a:schemeClr val="dk1"/>
                </a:solidFill>
                <a:highlight>
                  <a:schemeClr val="lt1"/>
                </a:highlight>
              </a:rPr>
              <a:t>Continuously reflect on their actions and interactions to improve (</a:t>
            </a:r>
            <a:r>
              <a:rPr lang="en-US">
                <a:solidFill>
                  <a:schemeClr val="dk1"/>
                </a:solidFill>
              </a:rPr>
              <a:t>Kozleski, 2000)</a:t>
            </a:r>
            <a:endParaRPr>
              <a:solidFill>
                <a:schemeClr val="dk1"/>
              </a:solidFill>
              <a:highlight>
                <a:schemeClr val="lt1"/>
              </a:highlight>
            </a:endParaRPr>
          </a:p>
          <a:p>
            <a:pPr marL="285750" lvl="0" indent="-110490" rtl="0">
              <a:spcBef>
                <a:spcPts val="480"/>
              </a:spcBef>
              <a:spcAft>
                <a:spcPts val="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1295402" y="734786"/>
            <a:ext cx="9601200" cy="511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6000"/>
              <a:buFont typeface="Garamond"/>
              <a:buNone/>
            </a:pPr>
            <a:r>
              <a:rPr lang="en-US" sz="6000" b="1" i="0" u="none" strike="noStrike" cap="none">
                <a:solidFill>
                  <a:srgbClr val="262626"/>
                </a:solidFill>
                <a:latin typeface="Garamond"/>
                <a:ea typeface="Garamond"/>
                <a:cs typeface="Garamond"/>
                <a:sym typeface="Garamond"/>
              </a:rPr>
              <a:t>What aspects of the CRTL Definition do you feel are most </a:t>
            </a:r>
            <a:r>
              <a:rPr lang="en-US" sz="6000" b="1"/>
              <a:t>meaningful</a:t>
            </a:r>
            <a:r>
              <a:rPr lang="en-US" sz="6000" b="1" i="0" u="none" strike="noStrike" cap="none">
                <a:solidFill>
                  <a:srgbClr val="262626"/>
                </a:solidFill>
                <a:latin typeface="Garamond"/>
                <a:ea typeface="Garamond"/>
                <a:cs typeface="Garamond"/>
                <a:sym typeface="Garamond"/>
              </a:rPr>
              <a:t> and </a:t>
            </a:r>
            <a:r>
              <a:rPr lang="en-US" sz="6000" b="1"/>
              <a:t>w</a:t>
            </a:r>
            <a:r>
              <a:rPr lang="en-US" sz="6000" b="1" i="0" u="none" strike="noStrike" cap="none">
                <a:solidFill>
                  <a:srgbClr val="262626"/>
                </a:solidFill>
                <a:latin typeface="Garamond"/>
                <a:ea typeface="Garamond"/>
                <a:cs typeface="Garamond"/>
                <a:sym typeface="Garamond"/>
              </a:rPr>
              <a:t>hy?</a:t>
            </a:r>
            <a:endParaRPr sz="6000" b="1" i="0" u="none" strike="noStrike" cap="none">
              <a:solidFill>
                <a:srgbClr val="262626"/>
              </a:solidFill>
              <a:latin typeface="Garamond"/>
              <a:ea typeface="Garamond"/>
              <a:cs typeface="Garamond"/>
              <a:sym typeface="Garamond"/>
            </a:endParaRPr>
          </a:p>
          <a:p>
            <a:pPr marL="0" marR="0" lvl="0" indent="0" algn="ctr" rtl="0">
              <a:spcBef>
                <a:spcPts val="0"/>
              </a:spcBef>
              <a:spcAft>
                <a:spcPts val="0"/>
              </a:spcAft>
              <a:buClr>
                <a:srgbClr val="262626"/>
              </a:buClr>
              <a:buSzPts val="6000"/>
              <a:buFont typeface="Garamond"/>
              <a:buNone/>
            </a:pPr>
            <a:endParaRPr sz="6000" b="1"/>
          </a:p>
          <a:p>
            <a:pPr marL="0" marR="0" lvl="0" indent="0" algn="ctr" rtl="0">
              <a:spcBef>
                <a:spcPts val="0"/>
              </a:spcBef>
              <a:spcAft>
                <a:spcPts val="0"/>
              </a:spcAft>
              <a:buClr>
                <a:srgbClr val="262626"/>
              </a:buClr>
              <a:buSzPts val="6000"/>
              <a:buFont typeface="Garamond"/>
              <a:buNone/>
            </a:pPr>
            <a:endParaRPr sz="6000" b="1"/>
          </a:p>
          <a:p>
            <a:pPr marL="0" marR="0" lvl="0" indent="0" algn="ctr" rtl="0">
              <a:spcBef>
                <a:spcPts val="0"/>
              </a:spcBef>
              <a:spcAft>
                <a:spcPts val="0"/>
              </a:spcAft>
              <a:buClr>
                <a:srgbClr val="262626"/>
              </a:buClr>
              <a:buSzPts val="6000"/>
              <a:buFont typeface="Garamond"/>
              <a:buNone/>
            </a:pPr>
            <a:endParaRPr sz="6000" b="1"/>
          </a:p>
        </p:txBody>
      </p:sp>
      <p:pic>
        <p:nvPicPr>
          <p:cNvPr id="340" name="Shape 340"/>
          <p:cNvPicPr preferRelativeResize="0"/>
          <p:nvPr/>
        </p:nvPicPr>
        <p:blipFill>
          <a:blip r:embed="rId3">
            <a:alphaModFix/>
          </a:blip>
          <a:stretch>
            <a:fillRect/>
          </a:stretch>
        </p:blipFill>
        <p:spPr>
          <a:xfrm>
            <a:off x="4686300" y="3327450"/>
            <a:ext cx="2819400" cy="2781300"/>
          </a:xfrm>
          <a:prstGeom prst="rect">
            <a:avLst/>
          </a:prstGeom>
          <a:noFill/>
          <a:ln>
            <a:noFill/>
          </a:ln>
        </p:spPr>
      </p:pic>
      <p:sp>
        <p:nvSpPr>
          <p:cNvPr id="341" name="Shape 341"/>
          <p:cNvSpPr txBox="1"/>
          <p:nvPr/>
        </p:nvSpPr>
        <p:spPr>
          <a:xfrm>
            <a:off x="7683025" y="5070450"/>
            <a:ext cx="3068100" cy="464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000"/>
              <a:t>Image from http://ontariomedic.ca/2016/09/27/critical-thinking/</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1295402" y="982132"/>
            <a:ext cx="9601200" cy="1303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My favorite</a:t>
            </a:r>
            <a:endParaRPr/>
          </a:p>
        </p:txBody>
      </p:sp>
      <p:sp>
        <p:nvSpPr>
          <p:cNvPr id="347" name="Shape 347"/>
          <p:cNvSpPr txBox="1">
            <a:spLocks noGrp="1"/>
          </p:cNvSpPr>
          <p:nvPr>
            <p:ph type="body" idx="1"/>
          </p:nvPr>
        </p:nvSpPr>
        <p:spPr>
          <a:xfrm>
            <a:off x="1295400" y="2053950"/>
            <a:ext cx="10177500" cy="43311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chemeClr val="dk1"/>
              </a:buClr>
              <a:buSzPts val="2000"/>
              <a:buFont typeface="Garamond"/>
              <a:buChar char="•"/>
            </a:pPr>
            <a:r>
              <a:rPr lang="en-US" sz="2000">
                <a:solidFill>
                  <a:schemeClr val="dk1"/>
                </a:solidFill>
                <a:highlight>
                  <a:schemeClr val="lt1"/>
                </a:highlight>
              </a:rPr>
              <a:t>Continuously reflect on their actions and interaction to improve</a:t>
            </a:r>
            <a:endParaRPr sz="2000">
              <a:solidFill>
                <a:schemeClr val="dk1"/>
              </a:solidFill>
              <a:highlight>
                <a:schemeClr val="lt1"/>
              </a:highlight>
            </a:endParaRPr>
          </a:p>
          <a:p>
            <a:pPr marL="914400" lvl="1" indent="-355600" rtl="0">
              <a:spcBef>
                <a:spcPts val="0"/>
              </a:spcBef>
              <a:spcAft>
                <a:spcPts val="0"/>
              </a:spcAft>
              <a:buClr>
                <a:schemeClr val="dk1"/>
              </a:buClr>
              <a:buSzPts val="2000"/>
              <a:buFont typeface="Garamond"/>
              <a:buChar char="•"/>
            </a:pPr>
            <a:r>
              <a:rPr lang="en-US">
                <a:solidFill>
                  <a:schemeClr val="dk1"/>
                </a:solidFill>
                <a:highlight>
                  <a:schemeClr val="lt1"/>
                </a:highlight>
              </a:rPr>
              <a:t>Cultural humility</a:t>
            </a:r>
            <a:endParaRPr>
              <a:solidFill>
                <a:schemeClr val="dk1"/>
              </a:solidFill>
              <a:highlight>
                <a:schemeClr val="lt1"/>
              </a:highlight>
            </a:endParaRPr>
          </a:p>
          <a:p>
            <a:pPr marL="0" lvl="0" indent="0" rtl="0">
              <a:spcBef>
                <a:spcPts val="0"/>
              </a:spcBef>
              <a:spcAft>
                <a:spcPts val="0"/>
              </a:spcAft>
              <a:buNone/>
            </a:pPr>
            <a:endParaRPr sz="1800">
              <a:solidFill>
                <a:schemeClr val="dk1"/>
              </a:solidFill>
              <a:highlight>
                <a:schemeClr val="lt1"/>
              </a:highlight>
            </a:endParaRPr>
          </a:p>
          <a:p>
            <a:pPr marL="285750" lvl="0" indent="-110490">
              <a:spcBef>
                <a:spcPts val="480"/>
              </a:spcBef>
              <a:spcAft>
                <a:spcPts val="0"/>
              </a:spcAft>
              <a:buNone/>
            </a:pPr>
            <a:r>
              <a:rPr lang="en-US" sz="3600">
                <a:solidFill>
                  <a:srgbClr val="3C3B3C"/>
                </a:solidFill>
                <a:highlight>
                  <a:srgbClr val="FFFFFF"/>
                </a:highlight>
              </a:rPr>
              <a:t>“Do the best you can until you know better. Then when you know better, do better.”  </a:t>
            </a:r>
            <a:endParaRPr sz="3600">
              <a:solidFill>
                <a:srgbClr val="3C3B3C"/>
              </a:solidFill>
              <a:highlight>
                <a:srgbClr val="FFFFFF"/>
              </a:highlight>
            </a:endParaRPr>
          </a:p>
          <a:p>
            <a:pPr marL="285750" lvl="0" indent="-110490">
              <a:spcBef>
                <a:spcPts val="600"/>
              </a:spcBef>
              <a:spcAft>
                <a:spcPts val="0"/>
              </a:spcAft>
              <a:buNone/>
            </a:pPr>
            <a:r>
              <a:rPr lang="en-US" sz="3600">
                <a:solidFill>
                  <a:srgbClr val="3C3B3C"/>
                </a:solidFill>
                <a:highlight>
                  <a:srgbClr val="FFFFFF"/>
                </a:highlight>
              </a:rPr>
              <a:t>(Maya Angelou) </a:t>
            </a:r>
            <a:endParaRPr sz="3600">
              <a:solidFill>
                <a:srgbClr val="3C3B3C"/>
              </a:solidFill>
              <a:highlight>
                <a:srgbClr val="FFFFFF"/>
              </a:highlight>
            </a:endParaRPr>
          </a:p>
          <a:p>
            <a:pPr marL="285750" lvl="0" indent="-110490">
              <a:spcBef>
                <a:spcPts val="600"/>
              </a:spcBef>
              <a:spcAft>
                <a:spcPts val="0"/>
              </a:spcAft>
              <a:buNone/>
            </a:pPr>
            <a:endParaRPr sz="3600">
              <a:solidFill>
                <a:srgbClr val="3C3B3C"/>
              </a:solidFill>
              <a:highlight>
                <a:srgbClr val="FFFFFF"/>
              </a:highlight>
            </a:endParaRPr>
          </a:p>
          <a:p>
            <a:pPr marL="285750" lvl="0" indent="-110490">
              <a:spcBef>
                <a:spcPts val="600"/>
              </a:spcBef>
              <a:spcAft>
                <a:spcPts val="0"/>
              </a:spcAft>
              <a:buNone/>
            </a:pPr>
            <a:endParaRPr sz="3600">
              <a:solidFill>
                <a:srgbClr val="3C3B3C"/>
              </a:solidFill>
              <a:highlight>
                <a:srgbClr val="FFFFFF"/>
              </a:highlight>
            </a:endParaRPr>
          </a:p>
          <a:p>
            <a:pPr marL="285750" lvl="0" indent="-110490">
              <a:spcBef>
                <a:spcPts val="600"/>
              </a:spcBef>
              <a:spcAft>
                <a:spcPts val="0"/>
              </a:spcAft>
              <a:buNone/>
            </a:pPr>
            <a:endParaRPr sz="3600">
              <a:solidFill>
                <a:srgbClr val="3C3B3C"/>
              </a:solidFill>
              <a:highlight>
                <a:srgbClr val="FFFFFF"/>
              </a:highlight>
            </a:endParaRPr>
          </a:p>
          <a:p>
            <a:pPr marL="285750" lvl="0" indent="-110490">
              <a:spcBef>
                <a:spcPts val="600"/>
              </a:spcBef>
              <a:spcAft>
                <a:spcPts val="0"/>
              </a:spcAft>
              <a:buNone/>
            </a:pPr>
            <a:endParaRPr sz="3600">
              <a:solidFill>
                <a:srgbClr val="3C3B3C"/>
              </a:solidFill>
              <a:highlight>
                <a:srgbClr val="FFFFFF"/>
              </a:highlight>
            </a:endParaRPr>
          </a:p>
          <a:p>
            <a:pPr marL="285750" lvl="0" indent="-110490">
              <a:spcBef>
                <a:spcPts val="600"/>
              </a:spcBef>
              <a:spcAft>
                <a:spcPts val="600"/>
              </a:spcAft>
              <a:buNone/>
            </a:pPr>
            <a:endParaRPr sz="3600">
              <a:solidFill>
                <a:srgbClr val="3C3B3C"/>
              </a:solidFill>
              <a:highlight>
                <a:srgbClr val="FFFFFF"/>
              </a:highlight>
            </a:endParaRPr>
          </a:p>
        </p:txBody>
      </p:sp>
      <p:pic>
        <p:nvPicPr>
          <p:cNvPr id="348" name="Shape 348"/>
          <p:cNvPicPr preferRelativeResize="0"/>
          <p:nvPr/>
        </p:nvPicPr>
        <p:blipFill>
          <a:blip r:embed="rId3">
            <a:alphaModFix/>
          </a:blip>
          <a:stretch>
            <a:fillRect/>
          </a:stretch>
        </p:blipFill>
        <p:spPr>
          <a:xfrm>
            <a:off x="8817425" y="3767150"/>
            <a:ext cx="2079175" cy="2116775"/>
          </a:xfrm>
          <a:prstGeom prst="rect">
            <a:avLst/>
          </a:prstGeom>
          <a:noFill/>
          <a:ln>
            <a:noFill/>
          </a:ln>
        </p:spPr>
      </p:pic>
      <p:sp>
        <p:nvSpPr>
          <p:cNvPr id="349" name="Shape 349"/>
          <p:cNvSpPr txBox="1"/>
          <p:nvPr/>
        </p:nvSpPr>
        <p:spPr>
          <a:xfrm>
            <a:off x="6677525" y="5883925"/>
            <a:ext cx="5362500" cy="33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t>http://supereval.com/blog/reflective-practice-theory-theoretical-framework-supereval/</a:t>
            </a:r>
            <a:endParaRPr sz="1000"/>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1742</Words>
  <Application>Microsoft Macintosh PowerPoint</Application>
  <PresentationFormat>Widescreen</PresentationFormat>
  <Paragraphs>192</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Garamond</vt:lpstr>
      <vt:lpstr>Times New Roman</vt:lpstr>
      <vt:lpstr>Arial</vt:lpstr>
      <vt:lpstr>Organic</vt:lpstr>
      <vt:lpstr>Organic</vt:lpstr>
      <vt:lpstr> Culturally Responsive Teaching and Learning (CRTL) 11:15-12:15 Fri. Jan. 12, 3-104</vt:lpstr>
      <vt:lpstr>Agenda</vt:lpstr>
      <vt:lpstr>Note about the Name</vt:lpstr>
      <vt:lpstr>What aspects of the CRTL Definition do you feel are most meaningful and why?    </vt:lpstr>
      <vt:lpstr>Culturally Responsive Teaching Definitions</vt:lpstr>
      <vt:lpstr>Culturally Responsive Teachers</vt:lpstr>
      <vt:lpstr> Culturally Responsive Teachers </vt:lpstr>
      <vt:lpstr>What aspects of the CRTL Definition do you feel are most meaningful and why?   </vt:lpstr>
      <vt:lpstr>My favorite</vt:lpstr>
      <vt:lpstr>CRTL in ESL: Caring about the Whole Learner</vt:lpstr>
      <vt:lpstr>CRTL in ESL </vt:lpstr>
      <vt:lpstr>English: Students as Voices of Authority</vt:lpstr>
      <vt:lpstr>Building relationships with students: “Teaching with Love”</vt:lpstr>
      <vt:lpstr>English: Student-Centered Classroom</vt:lpstr>
      <vt:lpstr>Appreciating Students’ Backgrounds:</vt:lpstr>
      <vt:lpstr>Math: Focus on Process</vt:lpstr>
      <vt:lpstr>Culturally Responsive Math Teacher</vt:lpstr>
      <vt:lpstr>Culturally Embedded Content in Math </vt:lpstr>
      <vt:lpstr>Reading Apprenticeship in Math</vt:lpstr>
      <vt:lpstr>Application</vt:lpstr>
      <vt:lpstr>PowerPoint Presentation</vt:lpstr>
      <vt:lpstr>References </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Culturally Responsive Teaching and Learning (CRTL) 11:15-12:15 Fri. Jan. 12, 3-104</dc:title>
  <cp:lastModifiedBy>Rebekah Taveau</cp:lastModifiedBy>
  <cp:revision>1</cp:revision>
  <dcterms:modified xsi:type="dcterms:W3CDTF">2018-01-17T21:00:46Z</dcterms:modified>
</cp:coreProperties>
</file>