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53"/>
  </p:notesMasterIdLst>
  <p:sldIdLst>
    <p:sldId id="307" r:id="rId3"/>
    <p:sldId id="332" r:id="rId4"/>
    <p:sldId id="258" r:id="rId5"/>
    <p:sldId id="260" r:id="rId6"/>
    <p:sldId id="261" r:id="rId7"/>
    <p:sldId id="263" r:id="rId8"/>
    <p:sldId id="269" r:id="rId9"/>
    <p:sldId id="264" r:id="rId10"/>
    <p:sldId id="308" r:id="rId11"/>
    <p:sldId id="310" r:id="rId12"/>
    <p:sldId id="334" r:id="rId13"/>
    <p:sldId id="309" r:id="rId14"/>
    <p:sldId id="273" r:id="rId15"/>
    <p:sldId id="274" r:id="rId16"/>
    <p:sldId id="272" r:id="rId17"/>
    <p:sldId id="317" r:id="rId18"/>
    <p:sldId id="318" r:id="rId19"/>
    <p:sldId id="311" r:id="rId20"/>
    <p:sldId id="362" r:id="rId21"/>
    <p:sldId id="312" r:id="rId22"/>
    <p:sldId id="313" r:id="rId23"/>
    <p:sldId id="319" r:id="rId24"/>
    <p:sldId id="321" r:id="rId25"/>
    <p:sldId id="324" r:id="rId26"/>
    <p:sldId id="315" r:id="rId27"/>
    <p:sldId id="363" r:id="rId28"/>
    <p:sldId id="326" r:id="rId29"/>
    <p:sldId id="328" r:id="rId30"/>
    <p:sldId id="330" r:id="rId31"/>
    <p:sldId id="282" r:id="rId32"/>
    <p:sldId id="329" r:id="rId33"/>
    <p:sldId id="331" r:id="rId34"/>
    <p:sldId id="335" r:id="rId35"/>
    <p:sldId id="336" r:id="rId36"/>
    <p:sldId id="337" r:id="rId37"/>
    <p:sldId id="338" r:id="rId38"/>
    <p:sldId id="339" r:id="rId39"/>
    <p:sldId id="290" r:id="rId40"/>
    <p:sldId id="291" r:id="rId41"/>
    <p:sldId id="355" r:id="rId42"/>
    <p:sldId id="343" r:id="rId43"/>
    <p:sldId id="352" r:id="rId44"/>
    <p:sldId id="353" r:id="rId45"/>
    <p:sldId id="354" r:id="rId46"/>
    <p:sldId id="350" r:id="rId47"/>
    <p:sldId id="356" r:id="rId48"/>
    <p:sldId id="359" r:id="rId49"/>
    <p:sldId id="361" r:id="rId50"/>
    <p:sldId id="295" r:id="rId51"/>
    <p:sldId id="358" r:id="rId52"/>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71"/>
    <a:srgbClr val="000099"/>
    <a:srgbClr val="422C16"/>
    <a:srgbClr val="0C788E"/>
    <a:srgbClr val="025198"/>
    <a:srgbClr val="1C1C1C"/>
    <a:srgbClr val="3366FF"/>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75" autoAdjust="0"/>
    <p:restoredTop sz="94744" autoAdjust="0"/>
  </p:normalViewPr>
  <p:slideViewPr>
    <p:cSldViewPr>
      <p:cViewPr varScale="1">
        <p:scale>
          <a:sx n="110" d="100"/>
          <a:sy n="110" d="100"/>
        </p:scale>
        <p:origin x="130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Column1</c:v>
                </c:pt>
              </c:strCache>
            </c:strRef>
          </c:tx>
          <c:invertIfNegative val="0"/>
          <c:cat>
            <c:strRef>
              <c:f>Sheet1!$A$2:$A$5</c:f>
              <c:strCache>
                <c:ptCount val="3"/>
                <c:pt idx="0">
                  <c:v>System Report 2016</c:v>
                </c:pt>
                <c:pt idx="1">
                  <c:v>San Mateo District</c:v>
                </c:pt>
                <c:pt idx="2">
                  <c:v>Goal</c:v>
                </c:pt>
              </c:strCache>
            </c:strRef>
          </c:cat>
          <c:val>
            <c:numRef>
              <c:f>Sheet1!$B$2:$B$5</c:f>
              <c:numCache>
                <c:formatCode>General</c:formatCode>
                <c:ptCount val="4"/>
                <c:pt idx="0">
                  <c:v>56.4</c:v>
                </c:pt>
                <c:pt idx="1">
                  <c:v>63.5</c:v>
                </c:pt>
                <c:pt idx="2">
                  <c:v>75</c:v>
                </c:pt>
              </c:numCache>
            </c:numRef>
          </c:val>
        </c:ser>
        <c:dLbls>
          <c:showLegendKey val="0"/>
          <c:showVal val="0"/>
          <c:showCatName val="0"/>
          <c:showSerName val="0"/>
          <c:showPercent val="0"/>
          <c:showBubbleSize val="0"/>
        </c:dLbls>
        <c:gapWidth val="150"/>
        <c:shape val="box"/>
        <c:axId val="158433008"/>
        <c:axId val="158434128"/>
        <c:axId val="0"/>
      </c:bar3DChart>
      <c:catAx>
        <c:axId val="158433008"/>
        <c:scaling>
          <c:orientation val="minMax"/>
        </c:scaling>
        <c:delete val="0"/>
        <c:axPos val="b"/>
        <c:numFmt formatCode="General" sourceLinked="0"/>
        <c:majorTickMark val="out"/>
        <c:minorTickMark val="none"/>
        <c:tickLblPos val="nextTo"/>
        <c:crossAx val="158434128"/>
        <c:crosses val="autoZero"/>
        <c:auto val="1"/>
        <c:lblAlgn val="ctr"/>
        <c:lblOffset val="100"/>
        <c:noMultiLvlLbl val="0"/>
      </c:catAx>
      <c:valAx>
        <c:axId val="158434128"/>
        <c:scaling>
          <c:orientation val="minMax"/>
        </c:scaling>
        <c:delete val="0"/>
        <c:axPos val="l"/>
        <c:majorGridlines/>
        <c:numFmt formatCode="General" sourceLinked="1"/>
        <c:majorTickMark val="out"/>
        <c:minorTickMark val="none"/>
        <c:tickLblPos val="nextTo"/>
        <c:crossAx val="15843300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cs typeface="Arial" pitchFamily="34" charset="0"/>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cs typeface="Arial" pitchFamily="34" charset="0"/>
              </a:defRPr>
            </a:lvl1pPr>
          </a:lstStyle>
          <a:p>
            <a:pPr>
              <a:defRPr/>
            </a:pPr>
            <a:fld id="{312943A4-8C50-4FDD-9542-8F0B5A5E4EB2}" type="datetimeFigureOut">
              <a:rPr lang="en-US"/>
              <a:pPr>
                <a:defRPr/>
              </a:pPr>
              <a:t>8/14/2017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cs typeface="Arial" pitchFamily="34" charset="0"/>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cs typeface="Arial" pitchFamily="34" charset="0"/>
              </a:defRPr>
            </a:lvl1pPr>
          </a:lstStyle>
          <a:p>
            <a:pPr>
              <a:defRPr/>
            </a:pPr>
            <a:fld id="{5B65C2EF-59CB-4A90-A14A-4C9CF864EC4F}" type="slidenum">
              <a:rPr lang="en-US"/>
              <a:pPr>
                <a:defRPr/>
              </a:pPr>
              <a:t>‹#›</a:t>
            </a:fld>
            <a:endParaRPr lang="en-US" dirty="0"/>
          </a:p>
        </p:txBody>
      </p:sp>
    </p:spTree>
    <p:extLst>
      <p:ext uri="{BB962C8B-B14F-4D97-AF65-F5344CB8AC3E}">
        <p14:creationId xmlns:p14="http://schemas.microsoft.com/office/powerpoint/2010/main" val="36724087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5F0377A-A42B-6744-800A-A6021C5F47B1}" type="slidenum">
              <a:rPr lang="en-US" smtClean="0"/>
              <a:pPr>
                <a:defRPr/>
              </a:pPr>
              <a:t>23</a:t>
            </a:fld>
            <a:endParaRPr lang="en-US" dirty="0"/>
          </a:p>
        </p:txBody>
      </p:sp>
    </p:spTree>
    <p:extLst>
      <p:ext uri="{BB962C8B-B14F-4D97-AF65-F5344CB8AC3E}">
        <p14:creationId xmlns:p14="http://schemas.microsoft.com/office/powerpoint/2010/main" val="2039117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David Frum, The Atlantic, How Donald Trump exploited the seven broken guard rails of democracy</a:t>
            </a: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A8558A8-E07E-4F99-9831-117DF780D3A8}" type="slidenum">
              <a:rPr lang="en-US" altLang="en-US" smtClean="0"/>
              <a:pPr eaLnBrk="1" hangingPunct="1"/>
              <a:t>31</a:t>
            </a:fld>
            <a:endParaRPr lang="en-US" altLang="en-US" dirty="0" smtClean="0"/>
          </a:p>
        </p:txBody>
      </p:sp>
    </p:spTree>
    <p:extLst>
      <p:ext uri="{BB962C8B-B14F-4D97-AF65-F5344CB8AC3E}">
        <p14:creationId xmlns:p14="http://schemas.microsoft.com/office/powerpoint/2010/main" val="4163641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5C186C5-CBAA-4607-B88D-26EB3C575554}" type="slidenum">
              <a:rPr lang="es-ES" altLang="en-US"/>
              <a:pPr>
                <a:defRPr/>
              </a:pPr>
              <a:t>‹#›</a:t>
            </a:fld>
            <a:endParaRPr lang="es-ES" altLang="en-US" dirty="0"/>
          </a:p>
        </p:txBody>
      </p:sp>
    </p:spTree>
    <p:extLst>
      <p:ext uri="{BB962C8B-B14F-4D97-AF65-F5344CB8AC3E}">
        <p14:creationId xmlns:p14="http://schemas.microsoft.com/office/powerpoint/2010/main" val="1239348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48B2AC1-20A0-4BEF-9FAC-58D9C1A9E1DE}" type="slidenum">
              <a:rPr lang="es-ES" altLang="en-US"/>
              <a:pPr>
                <a:defRPr/>
              </a:pPr>
              <a:t>‹#›</a:t>
            </a:fld>
            <a:endParaRPr lang="es-ES" altLang="en-US" dirty="0"/>
          </a:p>
        </p:txBody>
      </p:sp>
    </p:spTree>
    <p:extLst>
      <p:ext uri="{BB962C8B-B14F-4D97-AF65-F5344CB8AC3E}">
        <p14:creationId xmlns:p14="http://schemas.microsoft.com/office/powerpoint/2010/main" val="196592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8FBF3F4-E258-4C30-92BE-3F60B02637E2}" type="slidenum">
              <a:rPr lang="es-ES" altLang="en-US"/>
              <a:pPr>
                <a:defRPr/>
              </a:pPr>
              <a:t>‹#›</a:t>
            </a:fld>
            <a:endParaRPr lang="es-ES" altLang="en-US" dirty="0"/>
          </a:p>
        </p:txBody>
      </p:sp>
    </p:spTree>
    <p:extLst>
      <p:ext uri="{BB962C8B-B14F-4D97-AF65-F5344CB8AC3E}">
        <p14:creationId xmlns:p14="http://schemas.microsoft.com/office/powerpoint/2010/main" val="2346369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4" name="Rectangle 3"/>
          <p:cNvSpPr>
            <a:spLocks noChangeArrowheads="1"/>
          </p:cNvSpPr>
          <p:nvPr userDrawn="1"/>
        </p:nvSpPr>
        <p:spPr bwMode="auto">
          <a:xfrm>
            <a:off x="585788" y="3987800"/>
            <a:ext cx="7864475"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90000"/>
              </a:lnSpc>
              <a:defRPr/>
            </a:pPr>
            <a:r>
              <a:rPr lang="en-US" altLang="en-US" i="1" dirty="0" smtClean="0">
                <a:solidFill>
                  <a:srgbClr val="000000"/>
                </a:solidFill>
                <a:latin typeface="Georgia" pitchFamily="18" charset="0"/>
              </a:rPr>
              <a:t>“…best political voice for community college faculty in the state.”</a:t>
            </a:r>
          </a:p>
          <a:p>
            <a:pPr algn="ctr" eaLnBrk="1" hangingPunct="1">
              <a:lnSpc>
                <a:spcPct val="90000"/>
              </a:lnSpc>
              <a:defRPr/>
            </a:pPr>
            <a:r>
              <a:rPr lang="en-US" altLang="en-US" dirty="0" smtClean="0">
                <a:solidFill>
                  <a:srgbClr val="000000"/>
                </a:solidFill>
                <a:latin typeface="Georgia" pitchFamily="18" charset="0"/>
              </a:rPr>
              <a:t/>
            </a:r>
            <a:br>
              <a:rPr lang="en-US" altLang="en-US" dirty="0" smtClean="0">
                <a:solidFill>
                  <a:srgbClr val="000000"/>
                </a:solidFill>
                <a:latin typeface="Georgia" pitchFamily="18" charset="0"/>
              </a:rPr>
            </a:br>
            <a:r>
              <a:rPr lang="en-US" altLang="en-US" i="1" dirty="0" smtClean="0">
                <a:solidFill>
                  <a:srgbClr val="000000"/>
                </a:solidFill>
                <a:latin typeface="Georgia" pitchFamily="18" charset="0"/>
              </a:rPr>
              <a:t>~ Sacramento News &amp; Review</a:t>
            </a:r>
          </a:p>
          <a:p>
            <a:pPr algn="ctr" eaLnBrk="1" hangingPunct="1">
              <a:lnSpc>
                <a:spcPct val="90000"/>
              </a:lnSpc>
              <a:defRPr/>
            </a:pPr>
            <a:endParaRPr lang="en-US" altLang="en-US" b="1" i="1" dirty="0" smtClean="0">
              <a:solidFill>
                <a:srgbClr val="000000"/>
              </a:solidFill>
              <a:latin typeface="Georgia" pitchFamily="18" charset="0"/>
            </a:endParaRPr>
          </a:p>
          <a:p>
            <a:pPr algn="ctr" eaLnBrk="1" hangingPunct="1">
              <a:lnSpc>
                <a:spcPct val="90000"/>
              </a:lnSpc>
              <a:defRPr/>
            </a:pPr>
            <a:endParaRPr lang="en-US" altLang="en-US" b="1" i="1" dirty="0" smtClean="0">
              <a:solidFill>
                <a:srgbClr val="000000"/>
              </a:solidFill>
              <a:latin typeface="Georgia" pitchFamily="18" charset="0"/>
            </a:endParaRPr>
          </a:p>
          <a:p>
            <a:pPr algn="ctr" eaLnBrk="1" hangingPunct="1">
              <a:lnSpc>
                <a:spcPct val="90000"/>
              </a:lnSpc>
              <a:defRPr/>
            </a:pPr>
            <a:endParaRPr lang="en-US" altLang="en-US" b="1" i="1" dirty="0" smtClean="0">
              <a:solidFill>
                <a:srgbClr val="000000"/>
              </a:solidFill>
              <a:latin typeface="Georgia" pitchFamily="18" charset="0"/>
            </a:endParaRPr>
          </a:p>
          <a:p>
            <a:pPr algn="ctr" eaLnBrk="1" hangingPunct="1">
              <a:lnSpc>
                <a:spcPct val="90000"/>
              </a:lnSpc>
              <a:defRPr/>
            </a:pPr>
            <a:r>
              <a:rPr lang="en-US" altLang="en-US" sz="1600" dirty="0" smtClean="0">
                <a:solidFill>
                  <a:srgbClr val="000000"/>
                </a:solidFill>
                <a:latin typeface="Verdana" pitchFamily="34" charset="0"/>
              </a:rPr>
              <a:t>www.faccc.org</a:t>
            </a:r>
          </a:p>
        </p:txBody>
      </p:sp>
      <p:pic>
        <p:nvPicPr>
          <p:cNvPr id="5" name="Picture 7" descr="faccc_logo_bw.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57413" y="898525"/>
            <a:ext cx="4791075"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22921" y="1523999"/>
            <a:ext cx="6498158" cy="1724867"/>
          </a:xfrm>
        </p:spPr>
        <p:txBody>
          <a:bodyPr rtlCol="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Tree>
    <p:extLst>
      <p:ext uri="{BB962C8B-B14F-4D97-AF65-F5344CB8AC3E}">
        <p14:creationId xmlns:p14="http://schemas.microsoft.com/office/powerpoint/2010/main" val="2737871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D5E771-7E72-4466-AC90-D4FF4D2BF322}" type="datetimeFigureOut">
              <a:rPr lang="en-US">
                <a:solidFill>
                  <a:prstClr val="black">
                    <a:tint val="75000"/>
                  </a:prstClr>
                </a:solidFill>
              </a:rPr>
              <a:pPr/>
              <a:t>8/14/2017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072141-0D45-409B-B0A2-D757DC678281}"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1402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D5E771-7E72-4466-AC90-D4FF4D2BF322}" type="datetimeFigureOut">
              <a:rPr lang="en-US">
                <a:solidFill>
                  <a:prstClr val="black">
                    <a:tint val="75000"/>
                  </a:prstClr>
                </a:solidFill>
              </a:rPr>
              <a:pPr/>
              <a:t>8/14/2017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072141-0D45-409B-B0A2-D757DC678281}"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5306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D5E771-7E72-4466-AC90-D4FF4D2BF322}" type="datetimeFigureOut">
              <a:rPr lang="en-US">
                <a:solidFill>
                  <a:prstClr val="black">
                    <a:tint val="75000"/>
                  </a:prstClr>
                </a:solidFill>
              </a:rPr>
              <a:pPr/>
              <a:t>8/14/2017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072141-0D45-409B-B0A2-D757DC678281}"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03221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D5E771-7E72-4466-AC90-D4FF4D2BF322}" type="datetimeFigureOut">
              <a:rPr lang="en-US">
                <a:solidFill>
                  <a:prstClr val="black">
                    <a:tint val="75000"/>
                  </a:prstClr>
                </a:solidFill>
              </a:rPr>
              <a:pPr/>
              <a:t>8/14/2017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072141-0D45-409B-B0A2-D757DC678281}"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4708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D5E771-7E72-4466-AC90-D4FF4D2BF322}" type="datetimeFigureOut">
              <a:rPr lang="en-US">
                <a:solidFill>
                  <a:prstClr val="black">
                    <a:tint val="75000"/>
                  </a:prstClr>
                </a:solidFill>
              </a:rPr>
              <a:pPr/>
              <a:t>8/14/2017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072141-0D45-409B-B0A2-D757DC678281}"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5893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D5E771-7E72-4466-AC90-D4FF4D2BF322}" type="datetimeFigureOut">
              <a:rPr lang="en-US">
                <a:solidFill>
                  <a:prstClr val="black">
                    <a:tint val="75000"/>
                  </a:prstClr>
                </a:solidFill>
              </a:rPr>
              <a:pPr/>
              <a:t>8/14/2017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072141-0D45-409B-B0A2-D757DC678281}"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3074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D5E771-7E72-4466-AC90-D4FF4D2BF322}" type="datetimeFigureOut">
              <a:rPr lang="en-US">
                <a:solidFill>
                  <a:prstClr val="black">
                    <a:tint val="75000"/>
                  </a:prstClr>
                </a:solidFill>
              </a:rPr>
              <a:pPr/>
              <a:t>8/14/2017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072141-0D45-409B-B0A2-D757DC678281}"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92613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5D2A6A3-FAE9-40FA-955B-877B62D9A944}" type="slidenum">
              <a:rPr lang="es-ES" altLang="en-US"/>
              <a:pPr>
                <a:defRPr/>
              </a:pPr>
              <a:t>‹#›</a:t>
            </a:fld>
            <a:endParaRPr lang="es-ES" altLang="en-US" dirty="0"/>
          </a:p>
        </p:txBody>
      </p:sp>
    </p:spTree>
    <p:extLst>
      <p:ext uri="{BB962C8B-B14F-4D97-AF65-F5344CB8AC3E}">
        <p14:creationId xmlns:p14="http://schemas.microsoft.com/office/powerpoint/2010/main" val="13237230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D5E771-7E72-4466-AC90-D4FF4D2BF322}" type="datetimeFigureOut">
              <a:rPr lang="en-US">
                <a:solidFill>
                  <a:prstClr val="black">
                    <a:tint val="75000"/>
                  </a:prstClr>
                </a:solidFill>
              </a:rPr>
              <a:pPr/>
              <a:t>8/14/2017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072141-0D45-409B-B0A2-D757DC678281}"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95113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D5E771-7E72-4466-AC90-D4FF4D2BF322}" type="datetimeFigureOut">
              <a:rPr lang="en-US">
                <a:solidFill>
                  <a:prstClr val="black">
                    <a:tint val="75000"/>
                  </a:prstClr>
                </a:solidFill>
              </a:rPr>
              <a:pPr/>
              <a:t>8/14/2017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072141-0D45-409B-B0A2-D757DC678281}"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91592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D5E771-7E72-4466-AC90-D4FF4D2BF322}" type="datetimeFigureOut">
              <a:rPr lang="en-US">
                <a:solidFill>
                  <a:prstClr val="black">
                    <a:tint val="75000"/>
                  </a:prstClr>
                </a:solidFill>
              </a:rPr>
              <a:pPr/>
              <a:t>8/14/2017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072141-0D45-409B-B0A2-D757DC678281}"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95074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D5E771-7E72-4466-AC90-D4FF4D2BF322}" type="datetimeFigureOut">
              <a:rPr lang="en-US">
                <a:solidFill>
                  <a:prstClr val="black">
                    <a:tint val="75000"/>
                  </a:prstClr>
                </a:solidFill>
              </a:rPr>
              <a:pPr/>
              <a:t>8/14/2017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072141-0D45-409B-B0A2-D757DC678281}" type="slidenum">
              <a:rPr lang="en-US">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15651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293984A-C93F-480E-8D12-6C87C2DBFFB6}" type="slidenum">
              <a:rPr lang="es-ES" altLang="en-US"/>
              <a:pPr>
                <a:defRPr/>
              </a:pPr>
              <a:t>‹#›</a:t>
            </a:fld>
            <a:endParaRPr lang="es-ES" altLang="en-US" dirty="0"/>
          </a:p>
        </p:txBody>
      </p:sp>
    </p:spTree>
    <p:extLst>
      <p:ext uri="{BB962C8B-B14F-4D97-AF65-F5344CB8AC3E}">
        <p14:creationId xmlns:p14="http://schemas.microsoft.com/office/powerpoint/2010/main" val="578993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44F31C6-AA3B-4243-ADFE-0B052D22305A}" type="slidenum">
              <a:rPr lang="es-ES" altLang="en-US"/>
              <a:pPr>
                <a:defRPr/>
              </a:pPr>
              <a:t>‹#›</a:t>
            </a:fld>
            <a:endParaRPr lang="es-ES" altLang="en-US" dirty="0"/>
          </a:p>
        </p:txBody>
      </p:sp>
    </p:spTree>
    <p:extLst>
      <p:ext uri="{BB962C8B-B14F-4D97-AF65-F5344CB8AC3E}">
        <p14:creationId xmlns:p14="http://schemas.microsoft.com/office/powerpoint/2010/main" val="234393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s-E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s-E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C1FA7687-63A1-4230-B1FB-B1FFC4670A46}" type="slidenum">
              <a:rPr lang="es-ES" altLang="en-US"/>
              <a:pPr>
                <a:defRPr/>
              </a:pPr>
              <a:t>‹#›</a:t>
            </a:fld>
            <a:endParaRPr lang="es-ES" altLang="en-US" dirty="0"/>
          </a:p>
        </p:txBody>
      </p:sp>
    </p:spTree>
    <p:extLst>
      <p:ext uri="{BB962C8B-B14F-4D97-AF65-F5344CB8AC3E}">
        <p14:creationId xmlns:p14="http://schemas.microsoft.com/office/powerpoint/2010/main" val="346093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s-E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s-E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E8515B19-5B59-4024-A5E1-9BA2AA122BD0}" type="slidenum">
              <a:rPr lang="es-ES" altLang="en-US"/>
              <a:pPr>
                <a:defRPr/>
              </a:pPr>
              <a:t>‹#›</a:t>
            </a:fld>
            <a:endParaRPr lang="es-ES" altLang="en-US" dirty="0"/>
          </a:p>
        </p:txBody>
      </p:sp>
    </p:spTree>
    <p:extLst>
      <p:ext uri="{BB962C8B-B14F-4D97-AF65-F5344CB8AC3E}">
        <p14:creationId xmlns:p14="http://schemas.microsoft.com/office/powerpoint/2010/main" val="4269871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s-E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83BAC7B1-E0A9-4CDA-865D-2CC43385CB7D}" type="slidenum">
              <a:rPr lang="es-ES" altLang="en-US"/>
              <a:pPr>
                <a:defRPr/>
              </a:pPr>
              <a:t>‹#›</a:t>
            </a:fld>
            <a:endParaRPr lang="es-ES" altLang="en-US" dirty="0"/>
          </a:p>
        </p:txBody>
      </p:sp>
    </p:spTree>
    <p:extLst>
      <p:ext uri="{BB962C8B-B14F-4D97-AF65-F5344CB8AC3E}">
        <p14:creationId xmlns:p14="http://schemas.microsoft.com/office/powerpoint/2010/main" val="3029251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FE04155-3ADF-4488-9853-55C670B0CFDE}" type="slidenum">
              <a:rPr lang="es-ES" altLang="en-US"/>
              <a:pPr>
                <a:defRPr/>
              </a:pPr>
              <a:t>‹#›</a:t>
            </a:fld>
            <a:endParaRPr lang="es-ES" altLang="en-US" dirty="0"/>
          </a:p>
        </p:txBody>
      </p:sp>
    </p:spTree>
    <p:extLst>
      <p:ext uri="{BB962C8B-B14F-4D97-AF65-F5344CB8AC3E}">
        <p14:creationId xmlns:p14="http://schemas.microsoft.com/office/powerpoint/2010/main" val="3583790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F78A976-A1E4-46D3-B6AB-6F6012B3CC8D}" type="slidenum">
              <a:rPr lang="es-ES" altLang="en-US"/>
              <a:pPr>
                <a:defRPr/>
              </a:pPr>
              <a:t>‹#›</a:t>
            </a:fld>
            <a:endParaRPr lang="es-ES" altLang="en-US" dirty="0"/>
          </a:p>
        </p:txBody>
      </p:sp>
    </p:spTree>
    <p:extLst>
      <p:ext uri="{BB962C8B-B14F-4D97-AF65-F5344CB8AC3E}">
        <p14:creationId xmlns:p14="http://schemas.microsoft.com/office/powerpoint/2010/main" val="3203737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s-E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s-E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540956FA-6F19-4EFB-BF63-612EBDDFCEC7}" type="slidenum">
              <a:rPr lang="es-ES" altLang="en-US"/>
              <a:pPr>
                <a:defRPr/>
              </a:pPr>
              <a:t>‹#›</a:t>
            </a:fld>
            <a:endParaRPr lang="es-E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AD5E771-7E72-4466-AC90-D4FF4D2BF322}" type="datetimeFigureOut">
              <a:rPr lang="en-US" smtClean="0">
                <a:solidFill>
                  <a:prstClr val="black">
                    <a:tint val="75000"/>
                  </a:prstClr>
                </a:solidFill>
                <a:latin typeface="Calibri"/>
                <a:cs typeface="+mn-cs"/>
              </a:rPr>
              <a:pPr fontAlgn="auto">
                <a:spcBef>
                  <a:spcPts val="0"/>
                </a:spcBef>
                <a:spcAft>
                  <a:spcPts val="0"/>
                </a:spcAft>
              </a:pPr>
              <a:t>8/14/2017</a:t>
            </a:fld>
            <a:endParaRPr lang="en-US" dirty="0" smtClean="0">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smtClean="0">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5072141-0D45-409B-B0A2-D757DC678281}" type="slidenum">
              <a:rPr lang="en-US" smtClean="0">
                <a:solidFill>
                  <a:prstClr val="black">
                    <a:tint val="75000"/>
                  </a:prstClr>
                </a:solidFill>
                <a:latin typeface="Calibri"/>
                <a:cs typeface="+mn-cs"/>
              </a:rPr>
              <a:pPr fontAlgn="auto">
                <a:spcBef>
                  <a:spcPts val="0"/>
                </a:spcBef>
                <a:spcAft>
                  <a:spcPts val="0"/>
                </a:spcAft>
              </a:pPr>
              <a:t>‹#›</a:t>
            </a:fld>
            <a:endParaRPr lang="en-US" dirty="0" smtClean="0">
              <a:solidFill>
                <a:prstClr val="black">
                  <a:tint val="75000"/>
                </a:prstClr>
              </a:solidFill>
              <a:latin typeface="Calibri"/>
              <a:cs typeface="+mn-cs"/>
            </a:endParaRPr>
          </a:p>
        </p:txBody>
      </p:sp>
    </p:spTree>
    <p:extLst>
      <p:ext uri="{BB962C8B-B14F-4D97-AF65-F5344CB8AC3E}">
        <p14:creationId xmlns:p14="http://schemas.microsoft.com/office/powerpoint/2010/main" val="27521146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jpeg"/><Relationship Id="rId9" Type="http://schemas.openxmlformats.org/officeDocument/2006/relationships/image" Target="../media/image73.jpeg"/></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4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2388" y="1524000"/>
            <a:ext cx="6499225" cy="1725613"/>
          </a:xfrm>
        </p:spPr>
        <p:txBody>
          <a:bodyPr/>
          <a:lstStyle/>
          <a:p>
            <a:pPr fontAlgn="auto">
              <a:spcAft>
                <a:spcPts val="0"/>
              </a:spcAft>
              <a:defRPr/>
            </a:pPr>
            <a:endParaRPr lang="en-US" dirty="0"/>
          </a:p>
        </p:txBody>
      </p:sp>
      <p:sp>
        <p:nvSpPr>
          <p:cNvPr id="4" name="Rectangle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21508" name="Picture 4" descr="faccc_logo_bw.ai"/>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1355725"/>
            <a:ext cx="5210175"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Rectangle 5"/>
          <p:cNvSpPr>
            <a:spLocks noChangeArrowheads="1"/>
          </p:cNvSpPr>
          <p:nvPr/>
        </p:nvSpPr>
        <p:spPr bwMode="auto">
          <a:xfrm>
            <a:off x="585788" y="4606925"/>
            <a:ext cx="78644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600"/>
              </a:spcAft>
              <a:buClr>
                <a:schemeClr val="tx2"/>
              </a:buClr>
              <a:buFont typeface="Wingdings 2" pitchFamily="18" charset="2"/>
              <a:buChar char=""/>
              <a:defRPr>
                <a:solidFill>
                  <a:schemeClr val="tx1"/>
                </a:solidFill>
                <a:latin typeface="Verdana" pitchFamily="34" charset="0"/>
              </a:defRPr>
            </a:lvl1pPr>
            <a:lvl2pPr marL="742950" indent="-285750" eaLnBrk="0" hangingPunct="0">
              <a:spcBef>
                <a:spcPct val="20000"/>
              </a:spcBef>
              <a:spcAft>
                <a:spcPts val="600"/>
              </a:spcAft>
              <a:buClr>
                <a:schemeClr val="tx2"/>
              </a:buClr>
              <a:buFont typeface="Wingdings 2" pitchFamily="18" charset="2"/>
              <a:buChar char=""/>
              <a:defRPr sz="1600">
                <a:solidFill>
                  <a:schemeClr val="tx1"/>
                </a:solidFill>
                <a:latin typeface="Verdana" pitchFamily="34" charset="0"/>
              </a:defRPr>
            </a:lvl2pPr>
            <a:lvl3pPr marL="1143000" indent="-228600" eaLnBrk="0" hangingPunct="0">
              <a:spcBef>
                <a:spcPct val="20000"/>
              </a:spcBef>
              <a:spcAft>
                <a:spcPts val="600"/>
              </a:spcAft>
              <a:buClr>
                <a:schemeClr val="tx2"/>
              </a:buClr>
              <a:buFont typeface="Wingdings 2" pitchFamily="18" charset="2"/>
              <a:buChar char=""/>
              <a:defRPr sz="1400">
                <a:solidFill>
                  <a:schemeClr val="tx1"/>
                </a:solidFill>
                <a:latin typeface="Verdana" pitchFamily="34" charset="0"/>
              </a:defRPr>
            </a:lvl3pPr>
            <a:lvl4pPr marL="1600200" indent="-228600" eaLnBrk="0" hangingPunct="0">
              <a:spcBef>
                <a:spcPct val="20000"/>
              </a:spcBef>
              <a:spcAft>
                <a:spcPts val="600"/>
              </a:spcAft>
              <a:buClr>
                <a:schemeClr val="tx2"/>
              </a:buClr>
              <a:buFont typeface="Wingdings 2" pitchFamily="18" charset="2"/>
              <a:buChar char=""/>
              <a:defRPr sz="1200">
                <a:solidFill>
                  <a:schemeClr val="tx1"/>
                </a:solidFill>
                <a:latin typeface="Verdana" pitchFamily="34" charset="0"/>
              </a:defRPr>
            </a:lvl4pPr>
            <a:lvl5pPr marL="2057400" indent="-228600" eaLnBrk="0" hangingPunct="0">
              <a:spcBef>
                <a:spcPct val="20000"/>
              </a:spcBef>
              <a:spcAft>
                <a:spcPts val="600"/>
              </a:spcAft>
              <a:buClr>
                <a:schemeClr val="tx2"/>
              </a:buClr>
              <a:buFont typeface="Wingdings 2" pitchFamily="18" charset="2"/>
              <a:buChar char=""/>
              <a:defRPr sz="1200">
                <a:solidFill>
                  <a:schemeClr val="tx1"/>
                </a:solidFill>
                <a:latin typeface="Verdana" pitchFamily="34" charset="0"/>
              </a:defRPr>
            </a:lvl5pPr>
            <a:lvl6pPr marL="2514600" indent="-228600" eaLnBrk="0" fontAlgn="base" hangingPunct="0">
              <a:spcBef>
                <a:spcPct val="20000"/>
              </a:spcBef>
              <a:spcAft>
                <a:spcPts val="600"/>
              </a:spcAft>
              <a:buClr>
                <a:schemeClr val="tx2"/>
              </a:buClr>
              <a:buFont typeface="Wingdings 2" pitchFamily="18" charset="2"/>
              <a:buChar char=""/>
              <a:defRPr sz="1200">
                <a:solidFill>
                  <a:schemeClr val="tx1"/>
                </a:solidFill>
                <a:latin typeface="Verdana" pitchFamily="34" charset="0"/>
              </a:defRPr>
            </a:lvl6pPr>
            <a:lvl7pPr marL="2971800" indent="-228600" eaLnBrk="0" fontAlgn="base" hangingPunct="0">
              <a:spcBef>
                <a:spcPct val="20000"/>
              </a:spcBef>
              <a:spcAft>
                <a:spcPts val="600"/>
              </a:spcAft>
              <a:buClr>
                <a:schemeClr val="tx2"/>
              </a:buClr>
              <a:buFont typeface="Wingdings 2" pitchFamily="18" charset="2"/>
              <a:buChar char=""/>
              <a:defRPr sz="1200">
                <a:solidFill>
                  <a:schemeClr val="tx1"/>
                </a:solidFill>
                <a:latin typeface="Verdana" pitchFamily="34" charset="0"/>
              </a:defRPr>
            </a:lvl7pPr>
            <a:lvl8pPr marL="3429000" indent="-228600" eaLnBrk="0" fontAlgn="base" hangingPunct="0">
              <a:spcBef>
                <a:spcPct val="20000"/>
              </a:spcBef>
              <a:spcAft>
                <a:spcPts val="600"/>
              </a:spcAft>
              <a:buClr>
                <a:schemeClr val="tx2"/>
              </a:buClr>
              <a:buFont typeface="Wingdings 2" pitchFamily="18" charset="2"/>
              <a:buChar char=""/>
              <a:defRPr sz="1200">
                <a:solidFill>
                  <a:schemeClr val="tx1"/>
                </a:solidFill>
                <a:latin typeface="Verdana" pitchFamily="34" charset="0"/>
              </a:defRPr>
            </a:lvl8pPr>
            <a:lvl9pPr marL="3886200" indent="-228600" eaLnBrk="0" fontAlgn="base" hangingPunct="0">
              <a:spcBef>
                <a:spcPct val="20000"/>
              </a:spcBef>
              <a:spcAft>
                <a:spcPts val="600"/>
              </a:spcAft>
              <a:buClr>
                <a:schemeClr val="tx2"/>
              </a:buClr>
              <a:buFont typeface="Wingdings 2" pitchFamily="18" charset="2"/>
              <a:buChar char=""/>
              <a:defRPr sz="1200">
                <a:solidFill>
                  <a:schemeClr val="tx1"/>
                </a:solidFill>
                <a:latin typeface="Verdana" pitchFamily="34" charset="0"/>
              </a:defRPr>
            </a:lvl9pPr>
          </a:lstStyle>
          <a:p>
            <a:pPr algn="ctr" eaLnBrk="1" hangingPunct="1">
              <a:lnSpc>
                <a:spcPct val="90000"/>
              </a:lnSpc>
              <a:spcBef>
                <a:spcPct val="0"/>
              </a:spcBef>
              <a:spcAft>
                <a:spcPct val="0"/>
              </a:spcAft>
              <a:buClrTx/>
              <a:buFontTx/>
              <a:buNone/>
            </a:pPr>
            <a:r>
              <a:rPr lang="en-US" altLang="en-US" i="1" dirty="0">
                <a:solidFill>
                  <a:srgbClr val="000000"/>
                </a:solidFill>
                <a:latin typeface="Georgia" pitchFamily="18" charset="0"/>
              </a:rPr>
              <a:t>“…best political voice for community college faculty in the state.”</a:t>
            </a:r>
          </a:p>
          <a:p>
            <a:pPr algn="ctr" eaLnBrk="1" hangingPunct="1">
              <a:lnSpc>
                <a:spcPct val="90000"/>
              </a:lnSpc>
              <a:spcBef>
                <a:spcPct val="0"/>
              </a:spcBef>
              <a:spcAft>
                <a:spcPct val="0"/>
              </a:spcAft>
              <a:buClrTx/>
              <a:buFontTx/>
              <a:buNone/>
            </a:pPr>
            <a:r>
              <a:rPr lang="en-US" altLang="en-US" dirty="0">
                <a:solidFill>
                  <a:srgbClr val="000000"/>
                </a:solidFill>
                <a:latin typeface="Georgia" pitchFamily="18" charset="0"/>
              </a:rPr>
              <a:t/>
            </a:r>
            <a:br>
              <a:rPr lang="en-US" altLang="en-US" dirty="0">
                <a:solidFill>
                  <a:srgbClr val="000000"/>
                </a:solidFill>
                <a:latin typeface="Georgia" pitchFamily="18" charset="0"/>
              </a:rPr>
            </a:br>
            <a:r>
              <a:rPr lang="en-US" altLang="en-US" i="1" dirty="0">
                <a:solidFill>
                  <a:srgbClr val="000000"/>
                </a:solidFill>
                <a:latin typeface="Georgia" pitchFamily="18" charset="0"/>
              </a:rPr>
              <a:t>~ Sacramento News &amp; Review</a:t>
            </a:r>
            <a:endParaRPr lang="en-US" altLang="en-US" b="1" i="1" dirty="0">
              <a:solidFill>
                <a:srgbClr val="000000"/>
              </a:solidFill>
              <a:latin typeface="Georgia" pitchFamily="18" charset="0"/>
            </a:endParaRPr>
          </a:p>
        </p:txBody>
      </p:sp>
    </p:spTree>
    <p:extLst>
      <p:ext uri="{BB962C8B-B14F-4D97-AF65-F5344CB8AC3E}">
        <p14:creationId xmlns:p14="http://schemas.microsoft.com/office/powerpoint/2010/main" val="15343649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225" t="19381" r="37691" b="15075"/>
          <a:stretch/>
        </p:blipFill>
        <p:spPr bwMode="auto">
          <a:xfrm>
            <a:off x="2267744" y="114722"/>
            <a:ext cx="5029050" cy="6743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75856" y="147990"/>
            <a:ext cx="5040560" cy="369332"/>
          </a:xfrm>
          <a:prstGeom prst="rect">
            <a:avLst/>
          </a:prstGeom>
          <a:noFill/>
        </p:spPr>
        <p:txBody>
          <a:bodyPr wrap="square" rtlCol="0">
            <a:spAutoFit/>
          </a:bodyPr>
          <a:lstStyle/>
          <a:p>
            <a:r>
              <a:rPr lang="en-US" b="1" dirty="0" smtClean="0"/>
              <a:t>American Political Map by County, 2016</a:t>
            </a:r>
            <a:endParaRPr lang="en-US" b="1" dirty="0"/>
          </a:p>
        </p:txBody>
      </p:sp>
      <p:sp>
        <p:nvSpPr>
          <p:cNvPr id="3" name="TextBox 2"/>
          <p:cNvSpPr txBox="1"/>
          <p:nvPr/>
        </p:nvSpPr>
        <p:spPr>
          <a:xfrm>
            <a:off x="5220072" y="980728"/>
            <a:ext cx="1800200" cy="1477328"/>
          </a:xfrm>
          <a:prstGeom prst="rect">
            <a:avLst/>
          </a:prstGeom>
          <a:noFill/>
        </p:spPr>
        <p:txBody>
          <a:bodyPr wrap="square" rtlCol="0">
            <a:spAutoFit/>
          </a:bodyPr>
          <a:lstStyle/>
          <a:p>
            <a:r>
              <a:rPr lang="en-US" b="1" dirty="0" smtClean="0"/>
              <a:t>California Political</a:t>
            </a:r>
          </a:p>
          <a:p>
            <a:r>
              <a:rPr lang="en-US" b="1" dirty="0" smtClean="0"/>
              <a:t>Map by County</a:t>
            </a:r>
          </a:p>
          <a:p>
            <a:r>
              <a:rPr lang="en-US" b="1" dirty="0" smtClean="0"/>
              <a:t>2016</a:t>
            </a:r>
            <a:endParaRPr lang="en-US" b="1" dirty="0"/>
          </a:p>
        </p:txBody>
      </p:sp>
    </p:spTree>
    <p:extLst>
      <p:ext uri="{BB962C8B-B14F-4D97-AF65-F5344CB8AC3E}">
        <p14:creationId xmlns:p14="http://schemas.microsoft.com/office/powerpoint/2010/main" val="173990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1000"/>
                                        <p:tgtEl>
                                          <p:spTgt spid="22530"/>
                                        </p:tgtEl>
                                      </p:cBhvr>
                                    </p:animEffect>
                                    <p:set>
                                      <p:cBhvr>
                                        <p:cTn id="7" dur="1" fill="hold">
                                          <p:stCondLst>
                                            <p:cond delay="999"/>
                                          </p:stCondLst>
                                        </p:cTn>
                                        <p:tgtEl>
                                          <p:spTgt spid="22530"/>
                                        </p:tgtEl>
                                        <p:attrNameLst>
                                          <p:attrName>style.visibility</p:attrName>
                                        </p:attrNameLst>
                                      </p:cBhvr>
                                      <p:to>
                                        <p:strVal val="hidden"/>
                                      </p:to>
                                    </p:set>
                                  </p:childTnLst>
                                </p:cTn>
                              </p:par>
                              <p:par>
                                <p:cTn id="8" presetID="16" presetClass="exit" presetSubtype="21" fill="hold" grpId="0" nodeType="withEffect">
                                  <p:stCondLst>
                                    <p:cond delay="0"/>
                                  </p:stCondLst>
                                  <p:childTnLst>
                                    <p:animEffect transition="out" filter="barn(inVertical)">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10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california for beginn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71329"/>
            <a:ext cx="6179500" cy="6670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6357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921702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3"/>
          <p:cNvPicPr>
            <a:picLocks noGrp="1" noChangeAspect="1"/>
          </p:cNvPicPr>
          <p:nvPr>
            <p:ph idx="1"/>
          </p:nvPr>
        </p:nvPicPr>
        <p:blipFill rotWithShape="1">
          <a:blip r:embed="rId3"/>
          <a:srcRect l="12845" t="9173" r="31886" b="10765"/>
          <a:stretch/>
        </p:blipFill>
        <p:spPr>
          <a:xfrm>
            <a:off x="0" y="55926"/>
            <a:ext cx="9144000" cy="6802074"/>
          </a:xfrm>
          <a:prstGeom prst="rect">
            <a:avLst/>
          </a:prstGeom>
        </p:spPr>
      </p:pic>
    </p:spTree>
    <p:extLst>
      <p:ext uri="{BB962C8B-B14F-4D97-AF65-F5344CB8AC3E}">
        <p14:creationId xmlns:p14="http://schemas.microsoft.com/office/powerpoint/2010/main" val="60006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1000"/>
                                        <p:tgtEl>
                                          <p:spTgt spid="21506"/>
                                        </p:tgtEl>
                                      </p:cBhvr>
                                    </p:animEffect>
                                    <p:set>
                                      <p:cBhvr>
                                        <p:cTn id="7" dur="1" fill="hold">
                                          <p:stCondLst>
                                            <p:cond delay="999"/>
                                          </p:stCondLst>
                                        </p:cTn>
                                        <p:tgtEl>
                                          <p:spTgt spid="21506"/>
                                        </p:tgtEl>
                                        <p:attrNameLst>
                                          <p:attrName>style.visibility</p:attrName>
                                        </p:attrNameLst>
                                      </p:cBhvr>
                                      <p:to>
                                        <p:strVal val="hidden"/>
                                      </p:to>
                                    </p:se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dirty="0" smtClean="0">
                <a:solidFill>
                  <a:schemeClr val="bg1"/>
                </a:solidFill>
                <a:latin typeface="Arial Black" panose="020B0A04020102020204" pitchFamily="34" charset="0"/>
              </a:rPr>
              <a:t>Back and Forth</a:t>
            </a:r>
          </a:p>
        </p:txBody>
      </p:sp>
      <p:pic>
        <p:nvPicPr>
          <p:cNvPr id="19460" name="Picture 4"/>
          <p:cNvPicPr>
            <a:picLocks noChangeAspect="1" noChangeArrowheads="1"/>
          </p:cNvPicPr>
          <p:nvPr/>
        </p:nvPicPr>
        <p:blipFill>
          <a:blip r:embed="rId2">
            <a:extLst>
              <a:ext uri="{28A0092B-C50C-407E-A947-70E740481C1C}">
                <a14:useLocalDpi xmlns:a14="http://schemas.microsoft.com/office/drawing/2010/main" val="0"/>
              </a:ext>
            </a:extLst>
          </a:blip>
          <a:srcRect l="17818" t="34575" r="23334" b="12657"/>
          <a:stretch>
            <a:fillRect/>
          </a:stretch>
        </p:blipFill>
        <p:spPr bwMode="auto">
          <a:xfrm>
            <a:off x="0" y="1628775"/>
            <a:ext cx="9144000" cy="5113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l="17589" t="24318" r="14447" b="19080"/>
          <a:stretch>
            <a:fillRect/>
          </a:stretch>
        </p:blipFill>
        <p:spPr bwMode="auto">
          <a:xfrm>
            <a:off x="0" y="1628775"/>
            <a:ext cx="9144000" cy="5113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4">
            <a:extLst>
              <a:ext uri="{28A0092B-C50C-407E-A947-70E740481C1C}">
                <a14:useLocalDpi xmlns:a14="http://schemas.microsoft.com/office/drawing/2010/main" val="0"/>
              </a:ext>
            </a:extLst>
          </a:blip>
          <a:srcRect l="7240" t="26920" r="35518" b="32620"/>
          <a:stretch>
            <a:fillRect/>
          </a:stretch>
        </p:blipFill>
        <p:spPr bwMode="auto">
          <a:xfrm>
            <a:off x="179388" y="1628775"/>
            <a:ext cx="8931275" cy="512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3" name="Picture 7"/>
          <p:cNvPicPr>
            <a:picLocks noChangeAspect="1" noChangeArrowheads="1"/>
          </p:cNvPicPr>
          <p:nvPr/>
        </p:nvPicPr>
        <p:blipFill>
          <a:blip r:embed="rId5">
            <a:extLst>
              <a:ext uri="{28A0092B-C50C-407E-A947-70E740481C1C}">
                <a14:useLocalDpi xmlns:a14="http://schemas.microsoft.com/office/drawing/2010/main" val="0"/>
              </a:ext>
            </a:extLst>
          </a:blip>
          <a:srcRect l="14253" t="22322" r="19426" b="3563"/>
          <a:stretch>
            <a:fillRect/>
          </a:stretch>
        </p:blipFill>
        <p:spPr bwMode="auto">
          <a:xfrm>
            <a:off x="0" y="1509713"/>
            <a:ext cx="9110663" cy="5243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4" name="Picture 8"/>
          <p:cNvPicPr>
            <a:picLocks noChangeAspect="1" noChangeArrowheads="1"/>
          </p:cNvPicPr>
          <p:nvPr/>
        </p:nvPicPr>
        <p:blipFill>
          <a:blip r:embed="rId6">
            <a:extLst>
              <a:ext uri="{28A0092B-C50C-407E-A947-70E740481C1C}">
                <a14:useLocalDpi xmlns:a14="http://schemas.microsoft.com/office/drawing/2010/main" val="0"/>
              </a:ext>
            </a:extLst>
          </a:blip>
          <a:srcRect l="7356" t="19562" r="15404" b="5035"/>
          <a:stretch>
            <a:fillRect/>
          </a:stretch>
        </p:blipFill>
        <p:spPr bwMode="auto">
          <a:xfrm>
            <a:off x="0" y="1509713"/>
            <a:ext cx="9110663" cy="5180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5" name="Picture 9"/>
          <p:cNvPicPr>
            <a:picLocks noChangeAspect="1" noChangeArrowheads="1"/>
          </p:cNvPicPr>
          <p:nvPr/>
        </p:nvPicPr>
        <p:blipFill>
          <a:blip r:embed="rId7">
            <a:extLst>
              <a:ext uri="{28A0092B-C50C-407E-A947-70E740481C1C}">
                <a14:useLocalDpi xmlns:a14="http://schemas.microsoft.com/office/drawing/2010/main" val="0"/>
              </a:ext>
            </a:extLst>
          </a:blip>
          <a:srcRect l="8160" t="28999" r="33908" b="5402"/>
          <a:stretch>
            <a:fillRect/>
          </a:stretch>
        </p:blipFill>
        <p:spPr bwMode="auto">
          <a:xfrm>
            <a:off x="89693" y="1325786"/>
            <a:ext cx="9110663" cy="5348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xit" presetSubtype="21" fill="hold" nodeType="clickEffect">
                                  <p:stCondLst>
                                    <p:cond delay="0"/>
                                  </p:stCondLst>
                                  <p:childTnLst>
                                    <p:animEffect transition="out" filter="barn(inVertical)">
                                      <p:cBhvr>
                                        <p:cTn id="6" dur="1000"/>
                                        <p:tgtEl>
                                          <p:spTgt spid="19460"/>
                                        </p:tgtEl>
                                      </p:cBhvr>
                                    </p:animEffect>
                                    <p:set>
                                      <p:cBhvr>
                                        <p:cTn id="7" dur="1" fill="hold">
                                          <p:stCondLst>
                                            <p:cond delay="999"/>
                                          </p:stCondLst>
                                        </p:cTn>
                                        <p:tgtEl>
                                          <p:spTgt spid="19460"/>
                                        </p:tgtEl>
                                        <p:attrNameLst>
                                          <p:attrName>style.visibility</p:attrName>
                                        </p:attrNameLst>
                                      </p:cBhvr>
                                      <p:to>
                                        <p:strVal val="hidden"/>
                                      </p:to>
                                    </p:set>
                                  </p:childTnLst>
                                </p:cTn>
                              </p:par>
                              <p:par>
                                <p:cTn id="8" presetID="16" presetClass="entr" presetSubtype="21" fill="hold" nodeType="withEffect">
                                  <p:stCondLst>
                                    <p:cond delay="0"/>
                                  </p:stCondLst>
                                  <p:childTnLst>
                                    <p:set>
                                      <p:cBhvr>
                                        <p:cTn id="9" dur="1" fill="hold">
                                          <p:stCondLst>
                                            <p:cond delay="0"/>
                                          </p:stCondLst>
                                        </p:cTn>
                                        <p:tgtEl>
                                          <p:spTgt spid="19461"/>
                                        </p:tgtEl>
                                        <p:attrNameLst>
                                          <p:attrName>style.visibility</p:attrName>
                                        </p:attrNameLst>
                                      </p:cBhvr>
                                      <p:to>
                                        <p:strVal val="visible"/>
                                      </p:to>
                                    </p:set>
                                    <p:animEffect transition="in" filter="barn(inVertical)">
                                      <p:cBhvr>
                                        <p:cTn id="10" dur="1000"/>
                                        <p:tgtEl>
                                          <p:spTgt spid="1946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xit" presetSubtype="21" fill="hold" nodeType="clickEffect">
                                  <p:stCondLst>
                                    <p:cond delay="0"/>
                                  </p:stCondLst>
                                  <p:childTnLst>
                                    <p:animEffect transition="out" filter="barn(inVertical)">
                                      <p:cBhvr>
                                        <p:cTn id="14" dur="1000"/>
                                        <p:tgtEl>
                                          <p:spTgt spid="19461"/>
                                        </p:tgtEl>
                                      </p:cBhvr>
                                    </p:animEffect>
                                    <p:set>
                                      <p:cBhvr>
                                        <p:cTn id="15" dur="1" fill="hold">
                                          <p:stCondLst>
                                            <p:cond delay="999"/>
                                          </p:stCondLst>
                                        </p:cTn>
                                        <p:tgtEl>
                                          <p:spTgt spid="19461"/>
                                        </p:tgtEl>
                                        <p:attrNameLst>
                                          <p:attrName>style.visibility</p:attrName>
                                        </p:attrNameLst>
                                      </p:cBhvr>
                                      <p:to>
                                        <p:strVal val="hidden"/>
                                      </p:to>
                                    </p:set>
                                  </p:childTnLst>
                                </p:cTn>
                              </p:par>
                              <p:par>
                                <p:cTn id="16" presetID="16" presetClass="entr" presetSubtype="21" fill="hold" nodeType="withEffect">
                                  <p:stCondLst>
                                    <p:cond delay="0"/>
                                  </p:stCondLst>
                                  <p:childTnLst>
                                    <p:set>
                                      <p:cBhvr>
                                        <p:cTn id="17" dur="1" fill="hold">
                                          <p:stCondLst>
                                            <p:cond delay="0"/>
                                          </p:stCondLst>
                                        </p:cTn>
                                        <p:tgtEl>
                                          <p:spTgt spid="19462"/>
                                        </p:tgtEl>
                                        <p:attrNameLst>
                                          <p:attrName>style.visibility</p:attrName>
                                        </p:attrNameLst>
                                      </p:cBhvr>
                                      <p:to>
                                        <p:strVal val="visible"/>
                                      </p:to>
                                    </p:set>
                                    <p:animEffect transition="in" filter="barn(inVertical)">
                                      <p:cBhvr>
                                        <p:cTn id="18" dur="500"/>
                                        <p:tgtEl>
                                          <p:spTgt spid="1946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xit" presetSubtype="21" fill="hold" nodeType="clickEffect">
                                  <p:stCondLst>
                                    <p:cond delay="0"/>
                                  </p:stCondLst>
                                  <p:childTnLst>
                                    <p:animEffect transition="out" filter="barn(inVertical)">
                                      <p:cBhvr>
                                        <p:cTn id="22" dur="1000"/>
                                        <p:tgtEl>
                                          <p:spTgt spid="19462"/>
                                        </p:tgtEl>
                                      </p:cBhvr>
                                    </p:animEffect>
                                    <p:set>
                                      <p:cBhvr>
                                        <p:cTn id="23" dur="1" fill="hold">
                                          <p:stCondLst>
                                            <p:cond delay="999"/>
                                          </p:stCondLst>
                                        </p:cTn>
                                        <p:tgtEl>
                                          <p:spTgt spid="19462"/>
                                        </p:tgtEl>
                                        <p:attrNameLst>
                                          <p:attrName>style.visibility</p:attrName>
                                        </p:attrNameLst>
                                      </p:cBhvr>
                                      <p:to>
                                        <p:strVal val="hidden"/>
                                      </p:to>
                                    </p:set>
                                  </p:childTnLst>
                                </p:cTn>
                              </p:par>
                              <p:par>
                                <p:cTn id="24" presetID="16" presetClass="entr" presetSubtype="21" fill="hold" nodeType="withEffect">
                                  <p:stCondLst>
                                    <p:cond delay="0"/>
                                  </p:stCondLst>
                                  <p:childTnLst>
                                    <p:set>
                                      <p:cBhvr>
                                        <p:cTn id="25" dur="1" fill="hold">
                                          <p:stCondLst>
                                            <p:cond delay="0"/>
                                          </p:stCondLst>
                                        </p:cTn>
                                        <p:tgtEl>
                                          <p:spTgt spid="19463"/>
                                        </p:tgtEl>
                                        <p:attrNameLst>
                                          <p:attrName>style.visibility</p:attrName>
                                        </p:attrNameLst>
                                      </p:cBhvr>
                                      <p:to>
                                        <p:strVal val="visible"/>
                                      </p:to>
                                    </p:set>
                                    <p:animEffect transition="in" filter="barn(inVertical)">
                                      <p:cBhvr>
                                        <p:cTn id="26" dur="1000"/>
                                        <p:tgtEl>
                                          <p:spTgt spid="1946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xit" presetSubtype="21" fill="hold" nodeType="clickEffect">
                                  <p:stCondLst>
                                    <p:cond delay="0"/>
                                  </p:stCondLst>
                                  <p:childTnLst>
                                    <p:animEffect transition="out" filter="barn(inVertical)">
                                      <p:cBhvr>
                                        <p:cTn id="30" dur="1000"/>
                                        <p:tgtEl>
                                          <p:spTgt spid="19463"/>
                                        </p:tgtEl>
                                      </p:cBhvr>
                                    </p:animEffect>
                                    <p:set>
                                      <p:cBhvr>
                                        <p:cTn id="31" dur="1" fill="hold">
                                          <p:stCondLst>
                                            <p:cond delay="999"/>
                                          </p:stCondLst>
                                        </p:cTn>
                                        <p:tgtEl>
                                          <p:spTgt spid="19463"/>
                                        </p:tgtEl>
                                        <p:attrNameLst>
                                          <p:attrName>style.visibility</p:attrName>
                                        </p:attrNameLst>
                                      </p:cBhvr>
                                      <p:to>
                                        <p:strVal val="hidden"/>
                                      </p:to>
                                    </p:set>
                                  </p:childTnLst>
                                </p:cTn>
                              </p:par>
                              <p:par>
                                <p:cTn id="32" presetID="16" presetClass="entr" presetSubtype="21" fill="hold" nodeType="withEffect">
                                  <p:stCondLst>
                                    <p:cond delay="0"/>
                                  </p:stCondLst>
                                  <p:childTnLst>
                                    <p:set>
                                      <p:cBhvr>
                                        <p:cTn id="33" dur="1" fill="hold">
                                          <p:stCondLst>
                                            <p:cond delay="0"/>
                                          </p:stCondLst>
                                        </p:cTn>
                                        <p:tgtEl>
                                          <p:spTgt spid="19464"/>
                                        </p:tgtEl>
                                        <p:attrNameLst>
                                          <p:attrName>style.visibility</p:attrName>
                                        </p:attrNameLst>
                                      </p:cBhvr>
                                      <p:to>
                                        <p:strVal val="visible"/>
                                      </p:to>
                                    </p:set>
                                    <p:animEffect transition="in" filter="barn(inVertical)">
                                      <p:cBhvr>
                                        <p:cTn id="34" dur="1000"/>
                                        <p:tgtEl>
                                          <p:spTgt spid="1946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6" presetClass="exit" presetSubtype="21" fill="hold" nodeType="clickEffect">
                                  <p:stCondLst>
                                    <p:cond delay="0"/>
                                  </p:stCondLst>
                                  <p:childTnLst>
                                    <p:animEffect transition="out" filter="barn(inVertical)">
                                      <p:cBhvr>
                                        <p:cTn id="38" dur="1000"/>
                                        <p:tgtEl>
                                          <p:spTgt spid="19464"/>
                                        </p:tgtEl>
                                      </p:cBhvr>
                                    </p:animEffect>
                                    <p:set>
                                      <p:cBhvr>
                                        <p:cTn id="39" dur="1" fill="hold">
                                          <p:stCondLst>
                                            <p:cond delay="999"/>
                                          </p:stCondLst>
                                        </p:cTn>
                                        <p:tgtEl>
                                          <p:spTgt spid="19464"/>
                                        </p:tgtEl>
                                        <p:attrNameLst>
                                          <p:attrName>style.visibility</p:attrName>
                                        </p:attrNameLst>
                                      </p:cBhvr>
                                      <p:to>
                                        <p:strVal val="hidden"/>
                                      </p:to>
                                    </p:set>
                                  </p:childTnLst>
                                </p:cTn>
                              </p:par>
                              <p:par>
                                <p:cTn id="40" presetID="16" presetClass="entr" presetSubtype="21" fill="hold" nodeType="withEffect">
                                  <p:stCondLst>
                                    <p:cond delay="0"/>
                                  </p:stCondLst>
                                  <p:childTnLst>
                                    <p:set>
                                      <p:cBhvr>
                                        <p:cTn id="41" dur="1" fill="hold">
                                          <p:stCondLst>
                                            <p:cond delay="0"/>
                                          </p:stCondLst>
                                        </p:cTn>
                                        <p:tgtEl>
                                          <p:spTgt spid="19465"/>
                                        </p:tgtEl>
                                        <p:attrNameLst>
                                          <p:attrName>style.visibility</p:attrName>
                                        </p:attrNameLst>
                                      </p:cBhvr>
                                      <p:to>
                                        <p:strVal val="visible"/>
                                      </p:to>
                                    </p:set>
                                    <p:animEffect transition="in" filter="barn(inVertical)">
                                      <p:cBhvr>
                                        <p:cTn id="42" dur="500"/>
                                        <p:tgtEl>
                                          <p:spTgt spid="194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0950" t="12561" r="31050" b="3487"/>
          <a:stretch>
            <a:fillRect/>
          </a:stretch>
        </p:blipFill>
        <p:spPr>
          <a:xfrm>
            <a:off x="2092796" y="850651"/>
            <a:ext cx="5486400" cy="5414963"/>
          </a:xfrm>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l="21034" t="12022" r="37701" b="6506"/>
          <a:stretch>
            <a:fillRect/>
          </a:stretch>
        </p:blipFill>
        <p:spPr bwMode="auto">
          <a:xfrm>
            <a:off x="2244934" y="284435"/>
            <a:ext cx="5227637" cy="6450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l="21954" t="11839" r="40575" b="7610"/>
          <a:stretch>
            <a:fillRect/>
          </a:stretch>
        </p:blipFill>
        <p:spPr bwMode="auto">
          <a:xfrm>
            <a:off x="2189025" y="247650"/>
            <a:ext cx="5256584" cy="667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a:blip r:embed="rId5">
            <a:extLst>
              <a:ext uri="{28A0092B-C50C-407E-A947-70E740481C1C}">
                <a14:useLocalDpi xmlns:a14="http://schemas.microsoft.com/office/drawing/2010/main" val="0"/>
              </a:ext>
            </a:extLst>
          </a:blip>
          <a:srcRect l="21954" t="23724" r="38161"/>
          <a:stretch>
            <a:fillRect/>
          </a:stretch>
        </p:blipFill>
        <p:spPr bwMode="auto">
          <a:xfrm>
            <a:off x="1927609" y="387350"/>
            <a:ext cx="5470525" cy="653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8" name="Picture 6"/>
          <p:cNvPicPr>
            <a:picLocks noChangeAspect="1" noChangeArrowheads="1"/>
          </p:cNvPicPr>
          <p:nvPr/>
        </p:nvPicPr>
        <p:blipFill>
          <a:blip r:embed="rId6">
            <a:extLst>
              <a:ext uri="{28A0092B-C50C-407E-A947-70E740481C1C}">
                <a14:useLocalDpi xmlns:a14="http://schemas.microsoft.com/office/drawing/2010/main" val="0"/>
              </a:ext>
            </a:extLst>
          </a:blip>
          <a:srcRect l="24292" t="20288" r="42041" b="389"/>
          <a:stretch>
            <a:fillRect/>
          </a:stretch>
        </p:blipFill>
        <p:spPr bwMode="auto">
          <a:xfrm>
            <a:off x="2160424" y="204266"/>
            <a:ext cx="4987925" cy="661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746548" y="2983885"/>
            <a:ext cx="5832648" cy="1754326"/>
          </a:xfrm>
          <a:prstGeom prst="rect">
            <a:avLst/>
          </a:prstGeom>
          <a:noFill/>
        </p:spPr>
        <p:txBody>
          <a:bodyPr wrap="square" rtlCol="0">
            <a:spAutoFit/>
          </a:bodyPr>
          <a:lstStyle/>
          <a:p>
            <a:pPr algn="ctr"/>
            <a:r>
              <a:rPr lang="en-US" sz="5400" dirty="0" smtClean="0">
                <a:latin typeface="Cafe Nero M54" panose="02000500000000000000" pitchFamily="2" charset="0"/>
              </a:rPr>
              <a:t>Words Into Action</a:t>
            </a:r>
            <a:endParaRPr lang="en-US" sz="5400" dirty="0">
              <a:latin typeface="Cafe Nero M54" panose="02000500000000000000" pitchFamily="2"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xit" presetSubtype="21" fill="hold" grpId="0" nodeType="clickEffect">
                                  <p:stCondLst>
                                    <p:cond delay="0"/>
                                  </p:stCondLst>
                                  <p:childTnLst>
                                    <p:animEffect transition="out" filter="barn(inVertical)">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6" presetClass="entr" presetSubtype="21" fill="hold" nodeType="withEffect">
                                  <p:stCondLst>
                                    <p:cond delay="0"/>
                                  </p:stCondLst>
                                  <p:childTnLst>
                                    <p:set>
                                      <p:cBhvr>
                                        <p:cTn id="9" dur="1" fill="hold">
                                          <p:stCondLst>
                                            <p:cond delay="0"/>
                                          </p:stCondLst>
                                        </p:cTn>
                                        <p:tgtEl>
                                          <p:spTgt spid="18438"/>
                                        </p:tgtEl>
                                        <p:attrNameLst>
                                          <p:attrName>style.visibility</p:attrName>
                                        </p:attrNameLst>
                                      </p:cBhvr>
                                      <p:to>
                                        <p:strVal val="visible"/>
                                      </p:to>
                                    </p:set>
                                    <p:animEffect transition="in" filter="barn(inVertical)">
                                      <p:cBhvr>
                                        <p:cTn id="10" dur="1000"/>
                                        <p:tgtEl>
                                          <p:spTgt spid="1843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nodeType="clickEffect">
                                  <p:stCondLst>
                                    <p:cond delay="0"/>
                                  </p:stCondLst>
                                  <p:childTnLst>
                                    <p:animEffect transition="out" filter="barn(inVertical)">
                                      <p:cBhvr>
                                        <p:cTn id="14" dur="1000"/>
                                        <p:tgtEl>
                                          <p:spTgt spid="18438"/>
                                        </p:tgtEl>
                                      </p:cBhvr>
                                    </p:animEffect>
                                    <p:set>
                                      <p:cBhvr>
                                        <p:cTn id="15" dur="1" fill="hold">
                                          <p:stCondLst>
                                            <p:cond delay="999"/>
                                          </p:stCondLst>
                                        </p:cTn>
                                        <p:tgtEl>
                                          <p:spTgt spid="18438"/>
                                        </p:tgtEl>
                                        <p:attrNameLst>
                                          <p:attrName>style.visibility</p:attrName>
                                        </p:attrNameLst>
                                      </p:cBhvr>
                                      <p:to>
                                        <p:strVal val="hidden"/>
                                      </p:to>
                                    </p:set>
                                  </p:childTnLst>
                                </p:cTn>
                              </p:par>
                              <p:par>
                                <p:cTn id="16" presetID="16" presetClass="entr" presetSubtype="21" fill="hold" nodeType="withEffect">
                                  <p:stCondLst>
                                    <p:cond delay="0"/>
                                  </p:stCondLst>
                                  <p:childTnLst>
                                    <p:set>
                                      <p:cBhvr>
                                        <p:cTn id="17" dur="1" fill="hold">
                                          <p:stCondLst>
                                            <p:cond delay="0"/>
                                          </p:stCondLst>
                                        </p:cTn>
                                        <p:tgtEl>
                                          <p:spTgt spid="14338"/>
                                        </p:tgtEl>
                                        <p:attrNameLst>
                                          <p:attrName>style.visibility</p:attrName>
                                        </p:attrNameLst>
                                      </p:cBhvr>
                                      <p:to>
                                        <p:strVal val="visible"/>
                                      </p:to>
                                    </p:set>
                                    <p:animEffect transition="in" filter="barn(inVertical)">
                                      <p:cBhvr>
                                        <p:cTn id="18" dur="1000"/>
                                        <p:tgtEl>
                                          <p:spTgt spid="1433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xit" presetSubtype="21" fill="hold" nodeType="clickEffect">
                                  <p:stCondLst>
                                    <p:cond delay="0"/>
                                  </p:stCondLst>
                                  <p:childTnLst>
                                    <p:animEffect transition="out" filter="barn(inVertical)">
                                      <p:cBhvr>
                                        <p:cTn id="22" dur="1000"/>
                                        <p:tgtEl>
                                          <p:spTgt spid="14338"/>
                                        </p:tgtEl>
                                      </p:cBhvr>
                                    </p:animEffect>
                                    <p:set>
                                      <p:cBhvr>
                                        <p:cTn id="23" dur="1" fill="hold">
                                          <p:stCondLst>
                                            <p:cond delay="999"/>
                                          </p:stCondLst>
                                        </p:cTn>
                                        <p:tgtEl>
                                          <p:spTgt spid="14338"/>
                                        </p:tgtEl>
                                        <p:attrNameLst>
                                          <p:attrName>style.visibility</p:attrName>
                                        </p:attrNameLst>
                                      </p:cBhvr>
                                      <p:to>
                                        <p:strVal val="hidden"/>
                                      </p:to>
                                    </p:set>
                                  </p:childTnLst>
                                </p:cTn>
                              </p:par>
                              <p:par>
                                <p:cTn id="24" presetID="16" presetClass="entr" presetSubtype="21" fill="hold" nodeType="withEffect">
                                  <p:stCondLst>
                                    <p:cond delay="0"/>
                                  </p:stCondLst>
                                  <p:childTnLst>
                                    <p:set>
                                      <p:cBhvr>
                                        <p:cTn id="25" dur="1" fill="hold">
                                          <p:stCondLst>
                                            <p:cond delay="0"/>
                                          </p:stCondLst>
                                        </p:cTn>
                                        <p:tgtEl>
                                          <p:spTgt spid="14339"/>
                                        </p:tgtEl>
                                        <p:attrNameLst>
                                          <p:attrName>style.visibility</p:attrName>
                                        </p:attrNameLst>
                                      </p:cBhvr>
                                      <p:to>
                                        <p:strVal val="visible"/>
                                      </p:to>
                                    </p:set>
                                    <p:animEffect transition="in" filter="barn(inVertical)">
                                      <p:cBhvr>
                                        <p:cTn id="26" dur="1000"/>
                                        <p:tgtEl>
                                          <p:spTgt spid="1433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1000"/>
                                        <p:tgtEl>
                                          <p:spTgt spid="14339"/>
                                        </p:tgtEl>
                                      </p:cBhvr>
                                    </p:animEffect>
                                    <p:set>
                                      <p:cBhvr>
                                        <p:cTn id="31" dur="1" fill="hold">
                                          <p:stCondLst>
                                            <p:cond delay="999"/>
                                          </p:stCondLst>
                                        </p:cTn>
                                        <p:tgtEl>
                                          <p:spTgt spid="14339"/>
                                        </p:tgtEl>
                                        <p:attrNameLst>
                                          <p:attrName>style.visibility</p:attrName>
                                        </p:attrNameLst>
                                      </p:cBhvr>
                                      <p:to>
                                        <p:strVal val="hidden"/>
                                      </p:to>
                                    </p:set>
                                  </p:childTnLst>
                                </p:cTn>
                              </p:par>
                              <p:par>
                                <p:cTn id="32" presetID="16" presetClass="entr" presetSubtype="21" fill="hold" nodeType="withEffect">
                                  <p:stCondLst>
                                    <p:cond delay="0"/>
                                  </p:stCondLst>
                                  <p:childTnLst>
                                    <p:set>
                                      <p:cBhvr>
                                        <p:cTn id="33" dur="1" fill="hold">
                                          <p:stCondLst>
                                            <p:cond delay="0"/>
                                          </p:stCondLst>
                                        </p:cTn>
                                        <p:tgtEl>
                                          <p:spTgt spid="14340"/>
                                        </p:tgtEl>
                                        <p:attrNameLst>
                                          <p:attrName>style.visibility</p:attrName>
                                        </p:attrNameLst>
                                      </p:cBhvr>
                                      <p:to>
                                        <p:strVal val="visible"/>
                                      </p:to>
                                    </p:set>
                                    <p:animEffect transition="in" filter="barn(inVertical)">
                                      <p:cBhvr>
                                        <p:cTn id="34" dur="1000"/>
                                        <p:tgtEl>
                                          <p:spTgt spid="1434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xit" presetSubtype="21" fill="hold" nodeType="clickEffect">
                                  <p:stCondLst>
                                    <p:cond delay="0"/>
                                  </p:stCondLst>
                                  <p:childTnLst>
                                    <p:animEffect transition="out" filter="barn(inVertical)">
                                      <p:cBhvr>
                                        <p:cTn id="38" dur="1000"/>
                                        <p:tgtEl>
                                          <p:spTgt spid="14340"/>
                                        </p:tgtEl>
                                      </p:cBhvr>
                                    </p:animEffect>
                                    <p:set>
                                      <p:cBhvr>
                                        <p:cTn id="39" dur="1" fill="hold">
                                          <p:stCondLst>
                                            <p:cond delay="999"/>
                                          </p:stCondLst>
                                        </p:cTn>
                                        <p:tgtEl>
                                          <p:spTgt spid="14340"/>
                                        </p:tgtEl>
                                        <p:attrNameLst>
                                          <p:attrName>style.visibility</p:attrName>
                                        </p:attrNameLst>
                                      </p:cBhvr>
                                      <p:to>
                                        <p:strVal val="hidden"/>
                                      </p:to>
                                    </p:set>
                                  </p:childTnLst>
                                </p:cTn>
                              </p:par>
                              <p:par>
                                <p:cTn id="40" presetID="16" presetClass="entr" presetSubtype="21" fill="hold" nodeType="withEffect">
                                  <p:stCondLst>
                                    <p:cond delay="0"/>
                                  </p:stCondLst>
                                  <p:childTnLst>
                                    <p:set>
                                      <p:cBhvr>
                                        <p:cTn id="41" dur="1" fill="hold">
                                          <p:stCondLst>
                                            <p:cond delay="0"/>
                                          </p:stCondLst>
                                        </p:cTn>
                                        <p:tgtEl>
                                          <p:spTgt spid="18437"/>
                                        </p:tgtEl>
                                        <p:attrNameLst>
                                          <p:attrName>style.visibility</p:attrName>
                                        </p:attrNameLst>
                                      </p:cBhvr>
                                      <p:to>
                                        <p:strVal val="visible"/>
                                      </p:to>
                                    </p:set>
                                    <p:animEffect transition="in" filter="barn(inVertical)">
                                      <p:cBhvr>
                                        <p:cTn id="42" dur="10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2">
            <a:extLst>
              <a:ext uri="{28A0092B-C50C-407E-A947-70E740481C1C}">
                <a14:useLocalDpi xmlns:a14="http://schemas.microsoft.com/office/drawing/2010/main" val="0"/>
              </a:ext>
            </a:extLst>
          </a:blip>
          <a:srcRect l="26093" t="29456" r="41840" b="4736"/>
          <a:stretch>
            <a:fillRect/>
          </a:stretch>
        </p:blipFill>
        <p:spPr bwMode="auto">
          <a:xfrm>
            <a:off x="179512" y="134193"/>
            <a:ext cx="8748712" cy="662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1" name="TextBox 2"/>
          <p:cNvSpPr txBox="1">
            <a:spLocks noChangeArrowheads="1"/>
          </p:cNvSpPr>
          <p:nvPr/>
        </p:nvSpPr>
        <p:spPr bwMode="auto">
          <a:xfrm>
            <a:off x="684213" y="622300"/>
            <a:ext cx="590391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US" altLang="en-US" sz="2800" b="1" dirty="0">
                <a:solidFill>
                  <a:srgbClr val="002060"/>
                </a:solidFill>
                <a:latin typeface="Arial Black" panose="020B0A04020102020204" pitchFamily="34" charset="0"/>
              </a:rPr>
              <a:t>What </a:t>
            </a:r>
            <a:r>
              <a:rPr lang="en-US" altLang="en-US" sz="2800" b="1" dirty="0" smtClean="0">
                <a:solidFill>
                  <a:srgbClr val="002060"/>
                </a:solidFill>
                <a:latin typeface="Arial Black" panose="020B0A04020102020204" pitchFamily="34" charset="0"/>
              </a:rPr>
              <a:t>individual </a:t>
            </a:r>
            <a:r>
              <a:rPr lang="en-US" altLang="en-US" sz="2800" b="1" dirty="0">
                <a:solidFill>
                  <a:srgbClr val="002060"/>
                </a:solidFill>
                <a:latin typeface="Arial Black" panose="020B0A04020102020204" pitchFamily="34" charset="0"/>
              </a:rPr>
              <a:t>t</a:t>
            </a:r>
            <a:r>
              <a:rPr lang="en-US" altLang="en-US" sz="2800" b="1" dirty="0" smtClean="0">
                <a:solidFill>
                  <a:srgbClr val="002060"/>
                </a:solidFill>
                <a:latin typeface="Arial Black" panose="020B0A04020102020204" pitchFamily="34" charset="0"/>
              </a:rPr>
              <a:t>axpayers </a:t>
            </a:r>
            <a:r>
              <a:rPr lang="en-US" altLang="en-US" sz="2800" b="1" dirty="0">
                <a:solidFill>
                  <a:srgbClr val="002060"/>
                </a:solidFill>
                <a:latin typeface="Arial Black" panose="020B0A04020102020204" pitchFamily="34" charset="0"/>
              </a:rPr>
              <a:t>w</a:t>
            </a:r>
            <a:r>
              <a:rPr lang="en-US" altLang="en-US" sz="2800" b="1" dirty="0" smtClean="0">
                <a:solidFill>
                  <a:srgbClr val="002060"/>
                </a:solidFill>
                <a:latin typeface="Arial Black" panose="020B0A04020102020204" pitchFamily="34" charset="0"/>
              </a:rPr>
              <a:t>ould save </a:t>
            </a:r>
            <a:r>
              <a:rPr lang="en-US" altLang="en-US" sz="2800" b="1" dirty="0">
                <a:solidFill>
                  <a:srgbClr val="002060"/>
                </a:solidFill>
                <a:latin typeface="Arial Black" panose="020B0A04020102020204" pitchFamily="34" charset="0"/>
              </a:rPr>
              <a:t>under the latest </a:t>
            </a:r>
            <a:r>
              <a:rPr lang="en-US" altLang="en-US" sz="2800" b="1" dirty="0" smtClean="0">
                <a:solidFill>
                  <a:srgbClr val="002060"/>
                </a:solidFill>
                <a:latin typeface="Arial Black" panose="020B0A04020102020204" pitchFamily="34" charset="0"/>
              </a:rPr>
              <a:t>Trump </a:t>
            </a:r>
            <a:r>
              <a:rPr lang="en-US" altLang="en-US" sz="2800" b="1" dirty="0">
                <a:solidFill>
                  <a:srgbClr val="002060"/>
                </a:solidFill>
                <a:latin typeface="Arial Black" panose="020B0A04020102020204" pitchFamily="34" charset="0"/>
              </a:rPr>
              <a:t>tax proposal</a:t>
            </a:r>
            <a:r>
              <a:rPr lang="en-US" altLang="en-US" sz="2800" b="1" dirty="0" smtClean="0">
                <a:solidFill>
                  <a:srgbClr val="002060"/>
                </a:solidFill>
                <a:latin typeface="Arial Black" panose="020B0A04020102020204" pitchFamily="34" charset="0"/>
              </a:rPr>
              <a:t>, by bracket.</a:t>
            </a:r>
            <a:endParaRPr lang="en-US" altLang="en-US" sz="2800" b="1" dirty="0">
              <a:solidFill>
                <a:srgbClr val="002060"/>
              </a:solidFill>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smtClean="0">
                <a:solidFill>
                  <a:schemeClr val="bg1"/>
                </a:solidFill>
              </a:rPr>
              <a:t>Next Battle</a:t>
            </a:r>
            <a:endParaRPr lang="en-US" sz="4800" b="1" dirty="0">
              <a:solidFill>
                <a:schemeClr val="bg1"/>
              </a:solidFill>
            </a:endParaRPr>
          </a:p>
        </p:txBody>
      </p:sp>
      <p:pic>
        <p:nvPicPr>
          <p:cNvPr id="276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67000" y="1958181"/>
            <a:ext cx="3810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60115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65" t="19332" r="45418" b="11778"/>
          <a:stretch/>
        </p:blipFill>
        <p:spPr bwMode="auto">
          <a:xfrm>
            <a:off x="0" y="-1"/>
            <a:ext cx="9144000" cy="6825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45402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4444" t="22262" r="27639" b="13333"/>
          <a:stretch/>
        </p:blipFill>
        <p:spPr bwMode="auto">
          <a:xfrm>
            <a:off x="-108520" y="-15602"/>
            <a:ext cx="9147448" cy="6807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1520" y="3438116"/>
            <a:ext cx="2448272" cy="1569660"/>
          </a:xfrm>
          <a:prstGeom prst="rect">
            <a:avLst/>
          </a:prstGeom>
          <a:noFill/>
        </p:spPr>
        <p:txBody>
          <a:bodyPr wrap="square" rtlCol="0">
            <a:spAutoFit/>
          </a:bodyPr>
          <a:lstStyle/>
          <a:p>
            <a:r>
              <a:rPr lang="en-US" sz="3200" b="1" dirty="0" smtClean="0"/>
              <a:t>President’s</a:t>
            </a:r>
          </a:p>
          <a:p>
            <a:r>
              <a:rPr lang="en-US" sz="3200" b="1" dirty="0" smtClean="0"/>
              <a:t>Proposed </a:t>
            </a:r>
          </a:p>
          <a:p>
            <a:r>
              <a:rPr lang="en-US" sz="3200" b="1" dirty="0" smtClean="0"/>
              <a:t>Budget</a:t>
            </a:r>
            <a:endParaRPr lang="en-US" sz="3200" b="1" dirty="0"/>
          </a:p>
        </p:txBody>
      </p:sp>
      <p:pic>
        <p:nvPicPr>
          <p:cNvPr id="23557" name="Picture 5" descr="https://cef.org/wp-content/uploads/slide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2" y="-15602"/>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38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1000"/>
                                        <p:tgtEl>
                                          <p:spTgt spid="23555"/>
                                        </p:tgtEl>
                                      </p:cBhvr>
                                    </p:animEffect>
                                    <p:set>
                                      <p:cBhvr>
                                        <p:cTn id="7" dur="1" fill="hold">
                                          <p:stCondLst>
                                            <p:cond delay="999"/>
                                          </p:stCondLst>
                                        </p:cTn>
                                        <p:tgtEl>
                                          <p:spTgt spid="23555"/>
                                        </p:tgtEl>
                                        <p:attrNameLst>
                                          <p:attrName>style.visibility</p:attrName>
                                        </p:attrNameLst>
                                      </p:cBhvr>
                                      <p:to>
                                        <p:strVal val="hidden"/>
                                      </p:to>
                                    </p:set>
                                  </p:childTnLst>
                                </p:cTn>
                              </p:par>
                              <p:par>
                                <p:cTn id="8" presetID="16" presetClass="entr" presetSubtype="21" fill="hold" nodeType="withEffect">
                                  <p:stCondLst>
                                    <p:cond delay="0"/>
                                  </p:stCondLst>
                                  <p:childTnLst>
                                    <p:set>
                                      <p:cBhvr>
                                        <p:cTn id="9" dur="1" fill="hold">
                                          <p:stCondLst>
                                            <p:cond delay="0"/>
                                          </p:stCondLst>
                                        </p:cTn>
                                        <p:tgtEl>
                                          <p:spTgt spid="23557"/>
                                        </p:tgtEl>
                                        <p:attrNameLst>
                                          <p:attrName>style.visibility</p:attrName>
                                        </p:attrNameLst>
                                      </p:cBhvr>
                                      <p:to>
                                        <p:strVal val="visible"/>
                                      </p:to>
                                    </p:set>
                                    <p:animEffect transition="in" filter="barn(inVertical)">
                                      <p:cBhvr>
                                        <p:cTn id="10" dur="1000"/>
                                        <p:tgtEl>
                                          <p:spTgt spid="23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152" t="26392" r="24514" b="11386"/>
          <a:stretch/>
        </p:blipFill>
        <p:spPr bwMode="auto">
          <a:xfrm>
            <a:off x="-1" y="158552"/>
            <a:ext cx="9146551" cy="666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35506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Image result for world according to tru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0" y="0"/>
            <a:ext cx="914782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s://static01.nyt.com/images/2017/08/14/us/14charlottesvilleroundup-1a/14charlottesvilleroundup-1a-master7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46"/>
            <a:ext cx="9170368" cy="685115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15616" y="64418"/>
            <a:ext cx="7776864" cy="1477328"/>
          </a:xfrm>
          <a:prstGeom prst="rect">
            <a:avLst/>
          </a:prstGeom>
        </p:spPr>
        <p:txBody>
          <a:bodyPr wrap="square">
            <a:spAutoFit/>
          </a:bodyPr>
          <a:lstStyle/>
          <a:p>
            <a:r>
              <a:rPr lang="en-US" sz="3600" b="1" i="1" dirty="0">
                <a:solidFill>
                  <a:srgbClr val="FFFF00"/>
                </a:solidFill>
                <a:latin typeface="Arial Black" panose="020B0A04020102020204" pitchFamily="34" charset="0"/>
              </a:rPr>
              <a:t>President Donald Trump’s moral compass isn’t working</a:t>
            </a:r>
            <a:r>
              <a:rPr lang="en-US" b="1" dirty="0" smtClean="0">
                <a:solidFill>
                  <a:srgbClr val="FFFF00"/>
                </a:solidFill>
                <a:latin typeface="Arial Black" panose="020B0A04020102020204" pitchFamily="34" charset="0"/>
              </a:rPr>
              <a:t>.</a:t>
            </a:r>
          </a:p>
          <a:p>
            <a:r>
              <a:rPr lang="en-US" b="1" dirty="0" smtClean="0">
                <a:solidFill>
                  <a:srgbClr val="FFFF00"/>
                </a:solidFill>
                <a:latin typeface="Arial Black" panose="020B0A04020102020204" pitchFamily="34" charset="0"/>
              </a:rPr>
              <a:t>Sasha Abramsky, August 14, </a:t>
            </a:r>
            <a:r>
              <a:rPr lang="en-US" b="1" i="1" dirty="0" smtClean="0">
                <a:solidFill>
                  <a:srgbClr val="FFFF00"/>
                </a:solidFill>
                <a:latin typeface="Arial Black" panose="020B0A04020102020204" pitchFamily="34" charset="0"/>
              </a:rPr>
              <a:t>Sacramento Bee</a:t>
            </a:r>
            <a:endParaRPr lang="en-US" b="1" i="1" dirty="0">
              <a:solidFill>
                <a:srgbClr val="FFFF00"/>
              </a:solidFill>
              <a:latin typeface="Arial Black" panose="020B0A04020102020204" pitchFamily="34" charset="0"/>
            </a:endParaRPr>
          </a:p>
        </p:txBody>
      </p:sp>
    </p:spTree>
    <p:extLst>
      <p:ext uri="{BB962C8B-B14F-4D97-AF65-F5344CB8AC3E}">
        <p14:creationId xmlns:p14="http://schemas.microsoft.com/office/powerpoint/2010/main" val="306303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1000"/>
                                        <p:tgtEl>
                                          <p:spTgt spid="1026"/>
                                        </p:tgtEl>
                                      </p:cBhvr>
                                    </p:animEffect>
                                    <p:set>
                                      <p:cBhvr>
                                        <p:cTn id="7" dur="1" fill="hold">
                                          <p:stCondLst>
                                            <p:cond delay="999"/>
                                          </p:stCondLst>
                                        </p:cTn>
                                        <p:tgtEl>
                                          <p:spTgt spid="1026"/>
                                        </p:tgtEl>
                                        <p:attrNameLst>
                                          <p:attrName>style.visibility</p:attrName>
                                        </p:attrNameLst>
                                      </p:cBhvr>
                                      <p:to>
                                        <p:strVal val="hidden"/>
                                      </p:to>
                                    </p:se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10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1000"/>
                                        <p:tgtEl>
                                          <p:spTgt spid="3">
                                            <p:txEl>
                                              <p:pRg st="0" end="0"/>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0139" t="24881" r="32361" b="38480"/>
          <a:stretch/>
        </p:blipFill>
        <p:spPr bwMode="auto">
          <a:xfrm>
            <a:off x="0"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7361" t="19333" r="29444" b="35334"/>
          <a:stretch/>
        </p:blipFill>
        <p:spPr bwMode="auto">
          <a:xfrm>
            <a:off x="-1" y="620688"/>
            <a:ext cx="9143999" cy="4636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1"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4444" t="54000" r="26945" b="33778"/>
          <a:stretch/>
        </p:blipFill>
        <p:spPr bwMode="auto">
          <a:xfrm>
            <a:off x="13691" y="4824800"/>
            <a:ext cx="9130309" cy="1772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699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1000"/>
                                        <p:tgtEl>
                                          <p:spTgt spid="24579"/>
                                        </p:tgtEl>
                                      </p:cBhvr>
                                    </p:animEffect>
                                    <p:set>
                                      <p:cBhvr>
                                        <p:cTn id="7" dur="1" fill="hold">
                                          <p:stCondLst>
                                            <p:cond delay="999"/>
                                          </p:stCondLst>
                                        </p:cTn>
                                        <p:tgtEl>
                                          <p:spTgt spid="24579"/>
                                        </p:tgtEl>
                                        <p:attrNameLst>
                                          <p:attrName>style.visibility</p:attrName>
                                        </p:attrNameLst>
                                      </p:cBhvr>
                                      <p:to>
                                        <p:strVal val="hidden"/>
                                      </p:to>
                                    </p:set>
                                  </p:childTnLst>
                                </p:cTn>
                              </p:par>
                              <p:par>
                                <p:cTn id="8" presetID="16" presetClass="entr" presetSubtype="21" fill="hold" nodeType="withEffect">
                                  <p:stCondLst>
                                    <p:cond delay="0"/>
                                  </p:stCondLst>
                                  <p:childTnLst>
                                    <p:set>
                                      <p:cBhvr>
                                        <p:cTn id="9" dur="1" fill="hold">
                                          <p:stCondLst>
                                            <p:cond delay="0"/>
                                          </p:stCondLst>
                                        </p:cTn>
                                        <p:tgtEl>
                                          <p:spTgt spid="24580"/>
                                        </p:tgtEl>
                                        <p:attrNameLst>
                                          <p:attrName>style.visibility</p:attrName>
                                        </p:attrNameLst>
                                      </p:cBhvr>
                                      <p:to>
                                        <p:strVal val="visible"/>
                                      </p:to>
                                    </p:set>
                                    <p:animEffect transition="in" filter="barn(inVertical)">
                                      <p:cBhvr>
                                        <p:cTn id="10" dur="1000"/>
                                        <p:tgtEl>
                                          <p:spTgt spid="24580"/>
                                        </p:tgtEl>
                                      </p:cBhvr>
                                    </p:animEffect>
                                  </p:childTnLst>
                                </p:cTn>
                              </p:par>
                              <p:par>
                                <p:cTn id="11" presetID="16" presetClass="entr" presetSubtype="21" fill="hold" nodeType="withEffect">
                                  <p:stCondLst>
                                    <p:cond delay="0"/>
                                  </p:stCondLst>
                                  <p:childTnLst>
                                    <p:set>
                                      <p:cBhvr>
                                        <p:cTn id="12" dur="1" fill="hold">
                                          <p:stCondLst>
                                            <p:cond delay="0"/>
                                          </p:stCondLst>
                                        </p:cTn>
                                        <p:tgtEl>
                                          <p:spTgt spid="24581"/>
                                        </p:tgtEl>
                                        <p:attrNameLst>
                                          <p:attrName>style.visibility</p:attrName>
                                        </p:attrNameLst>
                                      </p:cBhvr>
                                      <p:to>
                                        <p:strVal val="visible"/>
                                      </p:to>
                                    </p:set>
                                    <p:animEffect transition="in" filter="barn(inVertical)">
                                      <p:cBhvr>
                                        <p:cTn id="13" dur="5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667" t="21555" r="27639" b="4667"/>
          <a:stretch/>
        </p:blipFill>
        <p:spPr bwMode="auto">
          <a:xfrm>
            <a:off x="1691680" y="300318"/>
            <a:ext cx="6267450"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8472" t="36444" r="42361" b="26445"/>
          <a:stretch/>
        </p:blipFill>
        <p:spPr bwMode="auto">
          <a:xfrm>
            <a:off x="0" y="116632"/>
            <a:ext cx="9144000"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306" t="22445" r="38194" b="12000"/>
          <a:stretch/>
        </p:blipFill>
        <p:spPr bwMode="auto">
          <a:xfrm>
            <a:off x="0" y="33617"/>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609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1000"/>
                                        <p:tgtEl>
                                          <p:spTgt spid="26626"/>
                                        </p:tgtEl>
                                      </p:cBhvr>
                                    </p:animEffect>
                                    <p:set>
                                      <p:cBhvr>
                                        <p:cTn id="7" dur="1" fill="hold">
                                          <p:stCondLst>
                                            <p:cond delay="999"/>
                                          </p:stCondLst>
                                        </p:cTn>
                                        <p:tgtEl>
                                          <p:spTgt spid="26626"/>
                                        </p:tgtEl>
                                        <p:attrNameLst>
                                          <p:attrName>style.visibility</p:attrName>
                                        </p:attrNameLst>
                                      </p:cBhvr>
                                      <p:to>
                                        <p:strVal val="hidden"/>
                                      </p:to>
                                    </p:set>
                                  </p:childTnLst>
                                </p:cTn>
                              </p:par>
                              <p:par>
                                <p:cTn id="8" presetID="16" presetClass="entr" presetSubtype="21" fill="hold" nodeType="withEffect">
                                  <p:stCondLst>
                                    <p:cond delay="0"/>
                                  </p:stCondLst>
                                  <p:childTnLst>
                                    <p:set>
                                      <p:cBhvr>
                                        <p:cTn id="9" dur="1" fill="hold">
                                          <p:stCondLst>
                                            <p:cond delay="0"/>
                                          </p:stCondLst>
                                        </p:cTn>
                                        <p:tgtEl>
                                          <p:spTgt spid="26627"/>
                                        </p:tgtEl>
                                        <p:attrNameLst>
                                          <p:attrName>style.visibility</p:attrName>
                                        </p:attrNameLst>
                                      </p:cBhvr>
                                      <p:to>
                                        <p:strVal val="visible"/>
                                      </p:to>
                                    </p:set>
                                    <p:animEffect transition="in" filter="barn(inVertical)">
                                      <p:cBhvr>
                                        <p:cTn id="10" dur="1000"/>
                                        <p:tgtEl>
                                          <p:spTgt spid="2662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nodeType="clickEffect">
                                  <p:stCondLst>
                                    <p:cond delay="0"/>
                                  </p:stCondLst>
                                  <p:childTnLst>
                                    <p:animEffect transition="out" filter="barn(inVertical)">
                                      <p:cBhvr>
                                        <p:cTn id="14" dur="1000"/>
                                        <p:tgtEl>
                                          <p:spTgt spid="26627"/>
                                        </p:tgtEl>
                                      </p:cBhvr>
                                    </p:animEffect>
                                    <p:set>
                                      <p:cBhvr>
                                        <p:cTn id="15" dur="1" fill="hold">
                                          <p:stCondLst>
                                            <p:cond delay="999"/>
                                          </p:stCondLst>
                                        </p:cTn>
                                        <p:tgtEl>
                                          <p:spTgt spid="26627"/>
                                        </p:tgtEl>
                                        <p:attrNameLst>
                                          <p:attrName>style.visibility</p:attrName>
                                        </p:attrNameLst>
                                      </p:cBhvr>
                                      <p:to>
                                        <p:strVal val="hidden"/>
                                      </p:to>
                                    </p:set>
                                  </p:childTnLst>
                                </p:cTn>
                              </p:par>
                              <p:par>
                                <p:cTn id="16" presetID="16" presetClass="entr" presetSubtype="21" fill="hold" nodeType="withEffect">
                                  <p:stCondLst>
                                    <p:cond delay="0"/>
                                  </p:stCondLst>
                                  <p:childTnLst>
                                    <p:set>
                                      <p:cBhvr>
                                        <p:cTn id="17" dur="1" fill="hold">
                                          <p:stCondLst>
                                            <p:cond delay="0"/>
                                          </p:stCondLst>
                                        </p:cTn>
                                        <p:tgtEl>
                                          <p:spTgt spid="26628"/>
                                        </p:tgtEl>
                                        <p:attrNameLst>
                                          <p:attrName>style.visibility</p:attrName>
                                        </p:attrNameLst>
                                      </p:cBhvr>
                                      <p:to>
                                        <p:strVal val="visible"/>
                                      </p:to>
                                    </p:set>
                                    <p:animEffect transition="in" filter="barn(inVertical)">
                                      <p:cBhvr>
                                        <p:cTn id="18" dur="10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2" y="0"/>
            <a:ext cx="913226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465" t="64484" r="37907" b="21662"/>
          <a:stretch/>
        </p:blipFill>
        <p:spPr bwMode="auto">
          <a:xfrm>
            <a:off x="3275856" y="424561"/>
            <a:ext cx="5455588" cy="1316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65885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8594" y="321469"/>
            <a:ext cx="8786813" cy="584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algn="ctr"/>
            <a:r>
              <a:rPr lang="en-US" sz="3800" b="1" dirty="0">
                <a:solidFill>
                  <a:schemeClr val="bg1"/>
                </a:solidFill>
                <a:latin typeface="Arial Black" panose="020B0A04020102020204" pitchFamily="34" charset="0"/>
                <a:ea typeface="Rockwell" charset="0"/>
                <a:cs typeface="Rockwell" charset="0"/>
              </a:rPr>
              <a:t>Four Pillars of Guided Pathways</a:t>
            </a:r>
          </a:p>
        </p:txBody>
      </p:sp>
      <p:sp>
        <p:nvSpPr>
          <p:cNvPr id="6" name="Rectangle 5"/>
          <p:cNvSpPr/>
          <p:nvPr/>
        </p:nvSpPr>
        <p:spPr>
          <a:xfrm>
            <a:off x="500062" y="3764446"/>
            <a:ext cx="1607344" cy="1623040"/>
          </a:xfrm>
          <a:prstGeom prst="rect">
            <a:avLst/>
          </a:prstGeom>
        </p:spPr>
        <p:txBody>
          <a:bodyPr wrap="square" lIns="64291" tIns="32146" rIns="64291" bIns="32146">
            <a:spAutoFit/>
          </a:bodyPr>
          <a:lstStyle/>
          <a:p>
            <a:r>
              <a:rPr lang="en-US" sz="1700" dirty="0">
                <a:solidFill>
                  <a:srgbClr val="242353"/>
                </a:solidFill>
                <a:latin typeface="Rockwell" charset="0"/>
                <a:ea typeface="Rockwell" charset="0"/>
                <a:cs typeface="Rockwell" charset="0"/>
              </a:rPr>
              <a:t>Create clear</a:t>
            </a:r>
          </a:p>
          <a:p>
            <a:r>
              <a:rPr lang="en-US" sz="1700" dirty="0">
                <a:solidFill>
                  <a:srgbClr val="242353"/>
                </a:solidFill>
                <a:latin typeface="Rockwell" charset="0"/>
                <a:ea typeface="Rockwell" charset="0"/>
                <a:cs typeface="Rockwell" charset="0"/>
              </a:rPr>
              <a:t>curricular</a:t>
            </a:r>
          </a:p>
          <a:p>
            <a:r>
              <a:rPr lang="en-US" sz="1700" dirty="0">
                <a:solidFill>
                  <a:srgbClr val="242353"/>
                </a:solidFill>
                <a:latin typeface="Rockwell" charset="0"/>
                <a:ea typeface="Rockwell" charset="0"/>
                <a:cs typeface="Rockwell" charset="0"/>
              </a:rPr>
              <a:t>pathways to</a:t>
            </a:r>
          </a:p>
          <a:p>
            <a:r>
              <a:rPr lang="en-US" sz="1700" dirty="0">
                <a:solidFill>
                  <a:srgbClr val="242353"/>
                </a:solidFill>
                <a:latin typeface="Rockwell" charset="0"/>
                <a:ea typeface="Rockwell" charset="0"/>
                <a:cs typeface="Rockwell" charset="0"/>
              </a:rPr>
              <a:t>employment</a:t>
            </a:r>
          </a:p>
          <a:p>
            <a:r>
              <a:rPr lang="en-US" sz="1700" dirty="0">
                <a:solidFill>
                  <a:srgbClr val="242353"/>
                </a:solidFill>
                <a:latin typeface="Rockwell" charset="0"/>
                <a:ea typeface="Rockwell" charset="0"/>
                <a:cs typeface="Rockwell" charset="0"/>
              </a:rPr>
              <a:t>and further</a:t>
            </a:r>
          </a:p>
          <a:p>
            <a:r>
              <a:rPr lang="en-US" sz="1700" dirty="0">
                <a:solidFill>
                  <a:srgbClr val="242353"/>
                </a:solidFill>
                <a:latin typeface="Rockwell" charset="0"/>
                <a:ea typeface="Rockwell" charset="0"/>
                <a:cs typeface="Rockwell" charset="0"/>
              </a:rPr>
              <a:t>education.</a:t>
            </a:r>
          </a:p>
        </p:txBody>
      </p:sp>
      <p:sp>
        <p:nvSpPr>
          <p:cNvPr id="10" name="Rectangle 9"/>
          <p:cNvSpPr/>
          <p:nvPr/>
        </p:nvSpPr>
        <p:spPr>
          <a:xfrm>
            <a:off x="2750345" y="3764446"/>
            <a:ext cx="1500187" cy="1103667"/>
          </a:xfrm>
          <a:prstGeom prst="rect">
            <a:avLst/>
          </a:prstGeom>
        </p:spPr>
        <p:txBody>
          <a:bodyPr wrap="square" lIns="64291" tIns="32146" rIns="64291" bIns="32146">
            <a:spAutoFit/>
          </a:bodyPr>
          <a:lstStyle/>
          <a:p>
            <a:r>
              <a:rPr lang="en-US" sz="1700" dirty="0">
                <a:solidFill>
                  <a:srgbClr val="242353"/>
                </a:solidFill>
                <a:latin typeface="Rockwell" charset="0"/>
                <a:ea typeface="Rockwell" charset="0"/>
                <a:cs typeface="Rockwell" charset="0"/>
              </a:rPr>
              <a:t>Help students</a:t>
            </a:r>
          </a:p>
          <a:p>
            <a:r>
              <a:rPr lang="en-US" sz="1700" dirty="0">
                <a:solidFill>
                  <a:srgbClr val="242353"/>
                </a:solidFill>
                <a:latin typeface="Rockwell" charset="0"/>
                <a:ea typeface="Rockwell" charset="0"/>
                <a:cs typeface="Rockwell" charset="0"/>
              </a:rPr>
              <a:t>choose and</a:t>
            </a:r>
          </a:p>
          <a:p>
            <a:r>
              <a:rPr lang="en-US" sz="1700" dirty="0">
                <a:solidFill>
                  <a:srgbClr val="242353"/>
                </a:solidFill>
                <a:latin typeface="Rockwell" charset="0"/>
                <a:ea typeface="Rockwell" charset="0"/>
                <a:cs typeface="Rockwell" charset="0"/>
              </a:rPr>
              <a:t>enter their</a:t>
            </a:r>
          </a:p>
          <a:p>
            <a:r>
              <a:rPr lang="en-US" sz="1700" dirty="0">
                <a:solidFill>
                  <a:srgbClr val="242353"/>
                </a:solidFill>
                <a:latin typeface="Rockwell" charset="0"/>
                <a:ea typeface="Rockwell" charset="0"/>
                <a:cs typeface="Rockwell" charset="0"/>
              </a:rPr>
              <a:t>pathway.</a:t>
            </a:r>
          </a:p>
        </p:txBody>
      </p:sp>
      <p:sp>
        <p:nvSpPr>
          <p:cNvPr id="11" name="Rectangle 10"/>
          <p:cNvSpPr/>
          <p:nvPr/>
        </p:nvSpPr>
        <p:spPr>
          <a:xfrm>
            <a:off x="4786312" y="3804047"/>
            <a:ext cx="1821655" cy="843981"/>
          </a:xfrm>
          <a:prstGeom prst="rect">
            <a:avLst/>
          </a:prstGeom>
        </p:spPr>
        <p:txBody>
          <a:bodyPr wrap="square" lIns="64291" tIns="32146" rIns="64291" bIns="32146">
            <a:spAutoFit/>
          </a:bodyPr>
          <a:lstStyle/>
          <a:p>
            <a:r>
              <a:rPr lang="en-US" sz="1700" dirty="0">
                <a:solidFill>
                  <a:srgbClr val="242353"/>
                </a:solidFill>
                <a:latin typeface="Rockwell" charset="0"/>
                <a:ea typeface="Rockwell" charset="0"/>
                <a:cs typeface="Rockwell" charset="0"/>
              </a:rPr>
              <a:t>Help students</a:t>
            </a:r>
          </a:p>
          <a:p>
            <a:r>
              <a:rPr lang="en-US" sz="1700" dirty="0">
                <a:solidFill>
                  <a:srgbClr val="242353"/>
                </a:solidFill>
                <a:latin typeface="Rockwell" charset="0"/>
                <a:ea typeface="Rockwell" charset="0"/>
                <a:cs typeface="Rockwell" charset="0"/>
              </a:rPr>
              <a:t>stay on</a:t>
            </a:r>
          </a:p>
          <a:p>
            <a:r>
              <a:rPr lang="en-US" sz="1700" dirty="0">
                <a:solidFill>
                  <a:srgbClr val="242353"/>
                </a:solidFill>
                <a:latin typeface="Rockwell" charset="0"/>
                <a:ea typeface="Rockwell" charset="0"/>
                <a:cs typeface="Rockwell" charset="0"/>
              </a:rPr>
              <a:t>their path.</a:t>
            </a:r>
          </a:p>
        </p:txBody>
      </p:sp>
      <p:sp>
        <p:nvSpPr>
          <p:cNvPr id="12" name="Rectangle 11"/>
          <p:cNvSpPr/>
          <p:nvPr/>
        </p:nvSpPr>
        <p:spPr>
          <a:xfrm>
            <a:off x="6927560" y="3775660"/>
            <a:ext cx="1982389" cy="1623040"/>
          </a:xfrm>
          <a:prstGeom prst="rect">
            <a:avLst/>
          </a:prstGeom>
        </p:spPr>
        <p:txBody>
          <a:bodyPr wrap="square" lIns="64291" tIns="32146" rIns="64291" bIns="32146">
            <a:spAutoFit/>
          </a:bodyPr>
          <a:lstStyle/>
          <a:p>
            <a:r>
              <a:rPr lang="en-US" sz="1700" dirty="0">
                <a:solidFill>
                  <a:srgbClr val="242353"/>
                </a:solidFill>
                <a:latin typeface="Rockwell" charset="0"/>
                <a:ea typeface="Rockwell" charset="0"/>
                <a:cs typeface="Rockwell" charset="0"/>
              </a:rPr>
              <a:t>Ensure that</a:t>
            </a:r>
          </a:p>
          <a:p>
            <a:r>
              <a:rPr lang="en-US" sz="1700" dirty="0">
                <a:solidFill>
                  <a:srgbClr val="242353"/>
                </a:solidFill>
                <a:latin typeface="Rockwell" charset="0"/>
                <a:ea typeface="Rockwell" charset="0"/>
                <a:cs typeface="Rockwell" charset="0"/>
              </a:rPr>
              <a:t>learning is</a:t>
            </a:r>
          </a:p>
          <a:p>
            <a:r>
              <a:rPr lang="en-US" sz="1700" dirty="0">
                <a:solidFill>
                  <a:srgbClr val="242353"/>
                </a:solidFill>
                <a:latin typeface="Rockwell" charset="0"/>
                <a:ea typeface="Rockwell" charset="0"/>
                <a:cs typeface="Rockwell" charset="0"/>
              </a:rPr>
              <a:t>happening</a:t>
            </a:r>
          </a:p>
          <a:p>
            <a:r>
              <a:rPr lang="en-US" sz="1700" dirty="0">
                <a:solidFill>
                  <a:srgbClr val="242353"/>
                </a:solidFill>
                <a:latin typeface="Rockwell" charset="0"/>
                <a:ea typeface="Rockwell" charset="0"/>
                <a:cs typeface="Rockwell" charset="0"/>
              </a:rPr>
              <a:t>with</a:t>
            </a:r>
          </a:p>
          <a:p>
            <a:r>
              <a:rPr lang="en-US" sz="1700" dirty="0">
                <a:solidFill>
                  <a:srgbClr val="242353"/>
                </a:solidFill>
                <a:latin typeface="Rockwell" charset="0"/>
                <a:ea typeface="Rockwell" charset="0"/>
                <a:cs typeface="Rockwell" charset="0"/>
              </a:rPr>
              <a:t>intentional</a:t>
            </a:r>
          </a:p>
          <a:p>
            <a:r>
              <a:rPr lang="en-US" sz="1700" dirty="0">
                <a:solidFill>
                  <a:srgbClr val="242353"/>
                </a:solidFill>
                <a:latin typeface="Rockwell" charset="0"/>
                <a:ea typeface="Rockwell" charset="0"/>
                <a:cs typeface="Rockwell" charset="0"/>
              </a:rPr>
              <a:t>outcomes.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375" y="2217667"/>
            <a:ext cx="7715250" cy="1210884"/>
          </a:xfrm>
          <a:prstGeom prst="rect">
            <a:avLst/>
          </a:prstGeom>
        </p:spPr>
      </p:pic>
      <p:cxnSp>
        <p:nvCxnSpPr>
          <p:cNvPr id="13" name="Straight Connector 12"/>
          <p:cNvCxnSpPr/>
          <p:nvPr/>
        </p:nvCxnSpPr>
        <p:spPr bwMode="auto">
          <a:xfrm>
            <a:off x="2428875" y="2271499"/>
            <a:ext cx="0" cy="3115987"/>
          </a:xfrm>
          <a:prstGeom prst="line">
            <a:avLst/>
          </a:prstGeom>
          <a:blipFill dpi="0" rotWithShape="0">
            <a:blip r:embed="rId4"/>
            <a:srcRect/>
            <a:tile tx="0" ty="0" sx="100000" sy="100000" flip="none" algn="tl"/>
          </a:blipFill>
          <a:ln w="25400" cap="flat" cmpd="sng" algn="ctr">
            <a:solidFill>
              <a:srgbClr val="F6B31E"/>
            </a:solidFill>
            <a:prstDash val="solid"/>
            <a:round/>
            <a:headEnd type="none" w="med" len="med"/>
            <a:tailEnd type="none" w="med" len="med"/>
          </a:ln>
          <a:effectLst/>
        </p:spPr>
      </p:cxnSp>
      <p:cxnSp>
        <p:nvCxnSpPr>
          <p:cNvPr id="16" name="Straight Connector 15"/>
          <p:cNvCxnSpPr/>
          <p:nvPr/>
        </p:nvCxnSpPr>
        <p:spPr bwMode="auto">
          <a:xfrm>
            <a:off x="4625578" y="2217667"/>
            <a:ext cx="0" cy="3115987"/>
          </a:xfrm>
          <a:prstGeom prst="line">
            <a:avLst/>
          </a:prstGeom>
          <a:blipFill dpi="0" rotWithShape="0">
            <a:blip r:embed="rId4"/>
            <a:srcRect/>
            <a:tile tx="0" ty="0" sx="100000" sy="100000" flip="none" algn="tl"/>
          </a:blipFill>
          <a:ln w="25400" cap="flat" cmpd="sng" algn="ctr">
            <a:solidFill>
              <a:srgbClr val="F6B31E"/>
            </a:solidFill>
            <a:prstDash val="solid"/>
            <a:round/>
            <a:headEnd type="none" w="med" len="med"/>
            <a:tailEnd type="none" w="med" len="med"/>
          </a:ln>
          <a:effectLst/>
        </p:spPr>
      </p:cxnSp>
      <p:cxnSp>
        <p:nvCxnSpPr>
          <p:cNvPr id="17" name="Straight Connector 16"/>
          <p:cNvCxnSpPr/>
          <p:nvPr/>
        </p:nvCxnSpPr>
        <p:spPr bwMode="auto">
          <a:xfrm>
            <a:off x="6768703" y="2217667"/>
            <a:ext cx="0" cy="3115987"/>
          </a:xfrm>
          <a:prstGeom prst="line">
            <a:avLst/>
          </a:prstGeom>
          <a:blipFill dpi="0" rotWithShape="0">
            <a:blip r:embed="rId4"/>
            <a:srcRect/>
            <a:tile tx="0" ty="0" sx="100000" sy="100000" flip="none" algn="tl"/>
          </a:blipFill>
          <a:ln w="25400" cap="flat" cmpd="sng" algn="ctr">
            <a:solidFill>
              <a:srgbClr val="F6B31E"/>
            </a:solidFill>
            <a:prstDash val="solid"/>
            <a:round/>
            <a:headEnd type="none" w="med" len="med"/>
            <a:tailEnd type="none" w="med" len="med"/>
          </a:ln>
          <a:effectLst/>
        </p:spPr>
      </p:cxnSp>
    </p:spTree>
    <p:extLst>
      <p:ext uri="{BB962C8B-B14F-4D97-AF65-F5344CB8AC3E}">
        <p14:creationId xmlns:p14="http://schemas.microsoft.com/office/powerpoint/2010/main" val="194625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05"/>
            <a:ext cx="9143999" cy="6854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37567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s://pbs.twimg.com/media/CsRZRSLUAAAYTvV.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72" y="1660864"/>
            <a:ext cx="8964488" cy="51971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31640" y="332656"/>
            <a:ext cx="6480720" cy="923330"/>
          </a:xfrm>
          <a:prstGeom prst="rect">
            <a:avLst/>
          </a:prstGeom>
          <a:noFill/>
        </p:spPr>
        <p:txBody>
          <a:bodyPr wrap="square" rtlCol="0">
            <a:spAutoFit/>
          </a:bodyPr>
          <a:lstStyle/>
          <a:p>
            <a:r>
              <a:rPr lang="en-US" sz="5400" dirty="0" smtClean="0">
                <a:solidFill>
                  <a:schemeClr val="bg1"/>
                </a:solidFill>
              </a:rPr>
              <a:t>Legislative Interest</a:t>
            </a:r>
            <a:endParaRPr lang="en-US" sz="5400" dirty="0">
              <a:solidFill>
                <a:schemeClr val="bg1"/>
              </a:solidFill>
            </a:endParaRPr>
          </a:p>
        </p:txBody>
      </p:sp>
      <p:pic>
        <p:nvPicPr>
          <p:cNvPr id="327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389" t="24889" r="22778" b="43111"/>
          <a:stretch/>
        </p:blipFill>
        <p:spPr bwMode="auto">
          <a:xfrm>
            <a:off x="19472" y="1660864"/>
            <a:ext cx="9046005" cy="5085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699792" y="2060848"/>
            <a:ext cx="6776905" cy="1815882"/>
          </a:xfrm>
          <a:prstGeom prst="rect">
            <a:avLst/>
          </a:prstGeom>
        </p:spPr>
        <p:txBody>
          <a:bodyPr wrap="square">
            <a:spAutoFit/>
          </a:bodyPr>
          <a:lstStyle/>
          <a:p>
            <a:r>
              <a:rPr lang="en-US" sz="2800" i="1" dirty="0">
                <a:solidFill>
                  <a:schemeClr val="bg1"/>
                </a:solidFill>
              </a:rPr>
              <a:t>From </a:t>
            </a:r>
            <a:r>
              <a:rPr lang="en-US" sz="2800" i="1" dirty="0" smtClean="0">
                <a:solidFill>
                  <a:schemeClr val="bg1"/>
                </a:solidFill>
              </a:rPr>
              <a:t>2008-4</a:t>
            </a:r>
            <a:r>
              <a:rPr lang="en-US" sz="2800" i="1" dirty="0">
                <a:solidFill>
                  <a:schemeClr val="bg1"/>
                </a:solidFill>
              </a:rPr>
              <a:t>, </a:t>
            </a:r>
            <a:r>
              <a:rPr lang="en-US" sz="2800" i="1" dirty="0" smtClean="0">
                <a:solidFill>
                  <a:schemeClr val="bg1"/>
                </a:solidFill>
              </a:rPr>
              <a:t>21.2% </a:t>
            </a:r>
            <a:r>
              <a:rPr lang="en-US" sz="2800" i="1" dirty="0">
                <a:solidFill>
                  <a:schemeClr val="bg1"/>
                </a:solidFill>
              </a:rPr>
              <a:t>percent of households including two-year college students reported experiencing food insecurity. </a:t>
            </a:r>
          </a:p>
        </p:txBody>
      </p:sp>
    </p:spTree>
    <p:extLst>
      <p:ext uri="{BB962C8B-B14F-4D97-AF65-F5344CB8AC3E}">
        <p14:creationId xmlns:p14="http://schemas.microsoft.com/office/powerpoint/2010/main" val="485701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7172"/>
                                        </p:tgtEl>
                                        <p:attrNameLst>
                                          <p:attrName>ppt_w</p:attrName>
                                        </p:attrNameLst>
                                      </p:cBhvr>
                                      <p:tavLst>
                                        <p:tav tm="0">
                                          <p:val>
                                            <p:strVal val="ppt_w"/>
                                          </p:val>
                                        </p:tav>
                                        <p:tav tm="100000">
                                          <p:val>
                                            <p:fltVal val="0"/>
                                          </p:val>
                                        </p:tav>
                                      </p:tavLst>
                                    </p:anim>
                                    <p:anim calcmode="lin" valueType="num">
                                      <p:cBhvr>
                                        <p:cTn id="7" dur="1000"/>
                                        <p:tgtEl>
                                          <p:spTgt spid="7172"/>
                                        </p:tgtEl>
                                        <p:attrNameLst>
                                          <p:attrName>ppt_h</p:attrName>
                                        </p:attrNameLst>
                                      </p:cBhvr>
                                      <p:tavLst>
                                        <p:tav tm="0">
                                          <p:val>
                                            <p:strVal val="ppt_h"/>
                                          </p:val>
                                        </p:tav>
                                        <p:tav tm="100000">
                                          <p:val>
                                            <p:fltVal val="0"/>
                                          </p:val>
                                        </p:tav>
                                      </p:tavLst>
                                    </p:anim>
                                    <p:anim calcmode="lin" valueType="num">
                                      <p:cBhvr>
                                        <p:cTn id="8" dur="1000"/>
                                        <p:tgtEl>
                                          <p:spTgt spid="7172"/>
                                        </p:tgtEl>
                                        <p:attrNameLst>
                                          <p:attrName>style.rotation</p:attrName>
                                        </p:attrNameLst>
                                      </p:cBhvr>
                                      <p:tavLst>
                                        <p:tav tm="0">
                                          <p:val>
                                            <p:fltVal val="0"/>
                                          </p:val>
                                        </p:tav>
                                        <p:tav tm="100000">
                                          <p:val>
                                            <p:fltVal val="90"/>
                                          </p:val>
                                        </p:tav>
                                      </p:tavLst>
                                    </p:anim>
                                    <p:animEffect transition="out" filter="fade">
                                      <p:cBhvr>
                                        <p:cTn id="9" dur="1000"/>
                                        <p:tgtEl>
                                          <p:spTgt spid="7172"/>
                                        </p:tgtEl>
                                      </p:cBhvr>
                                    </p:animEffect>
                                    <p:set>
                                      <p:cBhvr>
                                        <p:cTn id="10" dur="1" fill="hold">
                                          <p:stCondLst>
                                            <p:cond delay="999"/>
                                          </p:stCondLst>
                                        </p:cTn>
                                        <p:tgtEl>
                                          <p:spTgt spid="7172"/>
                                        </p:tgtEl>
                                        <p:attrNameLst>
                                          <p:attrName>style.visibility</p:attrName>
                                        </p:attrNameLst>
                                      </p:cBhvr>
                                      <p:to>
                                        <p:strVal val="hidden"/>
                                      </p:to>
                                    </p:set>
                                  </p:childTnLst>
                                </p:cTn>
                              </p:par>
                              <p:par>
                                <p:cTn id="11" presetID="16" presetClass="entr" presetSubtype="21" fill="hold" nodeType="withEffect">
                                  <p:stCondLst>
                                    <p:cond delay="0"/>
                                  </p:stCondLst>
                                  <p:childTnLst>
                                    <p:set>
                                      <p:cBhvr>
                                        <p:cTn id="12" dur="1" fill="hold">
                                          <p:stCondLst>
                                            <p:cond delay="0"/>
                                          </p:stCondLst>
                                        </p:cTn>
                                        <p:tgtEl>
                                          <p:spTgt spid="32770"/>
                                        </p:tgtEl>
                                        <p:attrNameLst>
                                          <p:attrName>style.visibility</p:attrName>
                                        </p:attrNameLst>
                                      </p:cBhvr>
                                      <p:to>
                                        <p:strVal val="visible"/>
                                      </p:to>
                                    </p:set>
                                    <p:animEffect transition="in" filter="barn(inVertical)">
                                      <p:cBhvr>
                                        <p:cTn id="13" dur="1000"/>
                                        <p:tgtEl>
                                          <p:spTgt spid="32770"/>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bg1"/>
                </a:solidFill>
              </a:rPr>
              <a:t>Percent of Credit Classroom Instruction Taught by Full-Time Faculty</a:t>
            </a:r>
            <a:endParaRPr lang="en-US" sz="3600"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3408606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554789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33" t="24889" r="38334" b="18000"/>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03634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389" t="17777" r="23889" b="6001"/>
          <a:stretch/>
        </p:blipFill>
        <p:spPr bwMode="auto">
          <a:xfrm>
            <a:off x="0" y="12948"/>
            <a:ext cx="9143999" cy="6845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18946777">
            <a:off x="1330043" y="2449887"/>
            <a:ext cx="7344816" cy="707886"/>
          </a:xfrm>
          <a:prstGeom prst="rect">
            <a:avLst/>
          </a:prstGeom>
          <a:noFill/>
        </p:spPr>
        <p:txBody>
          <a:bodyPr wrap="square" rtlCol="0">
            <a:spAutoFit/>
          </a:bodyPr>
          <a:lstStyle/>
          <a:p>
            <a:r>
              <a:rPr lang="en-US" sz="4000" b="1" dirty="0" smtClean="0">
                <a:solidFill>
                  <a:srgbClr val="FF0000"/>
                </a:solidFill>
                <a:latin typeface="Arial Black" panose="020B0A04020102020204" pitchFamily="34" charset="0"/>
              </a:rPr>
              <a:t>SETTLEMENT REACHED</a:t>
            </a:r>
            <a:endParaRPr lang="en-US" sz="40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33901823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86"/>
            <a:ext cx="9144000" cy="6843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44599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23850" y="549275"/>
            <a:ext cx="8229600" cy="981075"/>
          </a:xfrm>
        </p:spPr>
        <p:txBody>
          <a:bodyPr/>
          <a:lstStyle/>
          <a:p>
            <a:pPr>
              <a:lnSpc>
                <a:spcPct val="115000"/>
              </a:lnSpc>
              <a:spcAft>
                <a:spcPts val="1000"/>
              </a:spcAft>
            </a:pPr>
            <a:r>
              <a:rPr lang="en-US" altLang="en-US" sz="4000" b="1" dirty="0" smtClean="0">
                <a:solidFill>
                  <a:schemeClr val="bg1"/>
                </a:solidFill>
                <a:latin typeface="Arial Black" panose="020B0A04020102020204" pitchFamily="34" charset="0"/>
                <a:ea typeface="Calibri" pitchFamily="34" charset="0"/>
                <a:cs typeface="Times New Roman" pitchFamily="18" charset="0"/>
              </a:rPr>
              <a:t>Why Americans </a:t>
            </a:r>
            <a:br>
              <a:rPr lang="en-US" altLang="en-US" sz="4000" b="1" dirty="0" smtClean="0">
                <a:solidFill>
                  <a:schemeClr val="bg1"/>
                </a:solidFill>
                <a:latin typeface="Arial Black" panose="020B0A04020102020204" pitchFamily="34" charset="0"/>
                <a:ea typeface="Calibri" pitchFamily="34" charset="0"/>
                <a:cs typeface="Times New Roman" pitchFamily="18" charset="0"/>
              </a:rPr>
            </a:br>
            <a:r>
              <a:rPr lang="en-US" altLang="en-US" sz="4000" b="1" dirty="0" smtClean="0">
                <a:solidFill>
                  <a:schemeClr val="bg1"/>
                </a:solidFill>
                <a:latin typeface="Arial Black" panose="020B0A04020102020204" pitchFamily="34" charset="0"/>
                <a:ea typeface="Calibri" pitchFamily="34" charset="0"/>
                <a:cs typeface="Times New Roman" pitchFamily="18" charset="0"/>
              </a:rPr>
              <a:t>Hate Politics</a:t>
            </a:r>
            <a:r>
              <a:rPr lang="en-US" altLang="en-US" dirty="0" smtClean="0">
                <a:latin typeface="Calibri" pitchFamily="34" charset="0"/>
                <a:ea typeface="Calibri" pitchFamily="34" charset="0"/>
                <a:cs typeface="Times New Roman" pitchFamily="18" charset="0"/>
              </a:rPr>
              <a:t/>
            </a:r>
            <a:br>
              <a:rPr lang="en-US" altLang="en-US" dirty="0" smtClean="0">
                <a:latin typeface="Calibri" pitchFamily="34" charset="0"/>
                <a:ea typeface="Calibri" pitchFamily="34" charset="0"/>
                <a:cs typeface="Times New Roman" pitchFamily="18" charset="0"/>
              </a:rPr>
            </a:br>
            <a:endParaRPr lang="en-US" altLang="en-US" dirty="0" smtClean="0">
              <a:solidFill>
                <a:schemeClr val="tx1"/>
              </a:solidFill>
              <a:latin typeface="Andalus" pitchFamily="18" charset="-78"/>
              <a:ea typeface="Calibri" pitchFamily="34" charset="0"/>
              <a:cs typeface="Andalus" pitchFamily="18" charset="-78"/>
            </a:endParaRPr>
          </a:p>
        </p:txBody>
      </p:sp>
      <p:pic>
        <p:nvPicPr>
          <p:cNvPr id="409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10893"/>
          <a:stretch>
            <a:fillRect/>
          </a:stretch>
        </p:blipFill>
        <p:spPr>
          <a:xfrm>
            <a:off x="22870" y="1341438"/>
            <a:ext cx="9148763" cy="5516562"/>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barn(inVertical)">
                                      <p:cBhvr>
                                        <p:cTn id="7" dur="1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183563" cy="1050925"/>
          </a:xfrm>
        </p:spPr>
        <p:txBody>
          <a:bodyPr/>
          <a:lstStyle/>
          <a:p>
            <a:r>
              <a:rPr lang="en-US" altLang="en-US" dirty="0" smtClean="0">
                <a:solidFill>
                  <a:srgbClr val="C00000"/>
                </a:solidFill>
              </a:rPr>
              <a:t>Two Paths Forward</a:t>
            </a:r>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13" t="15100" r="1169"/>
          <a:stretch>
            <a:fillRect/>
          </a:stretch>
        </p:blipFill>
        <p:spPr>
          <a:xfrm>
            <a:off x="0" y="0"/>
            <a:ext cx="9144000" cy="6858000"/>
          </a:xfrm>
        </p:spPr>
      </p:pic>
      <p:sp>
        <p:nvSpPr>
          <p:cNvPr id="4" name="TextBox 3"/>
          <p:cNvSpPr txBox="1"/>
          <p:nvPr/>
        </p:nvSpPr>
        <p:spPr>
          <a:xfrm>
            <a:off x="0" y="1916113"/>
            <a:ext cx="9144000" cy="4156075"/>
          </a:xfrm>
          <a:prstGeom prst="rect">
            <a:avLst/>
          </a:prstGeom>
          <a:noFill/>
        </p:spPr>
        <p:txBody>
          <a:bodyPr>
            <a:spAutoFit/>
          </a:bodyPr>
          <a:lstStyle/>
          <a:p>
            <a:pPr>
              <a:defRPr/>
            </a:pPr>
            <a:r>
              <a:rPr lang="en-US" sz="2400" b="1" i="1" dirty="0">
                <a:solidFill>
                  <a:schemeClr val="accent4">
                    <a:lumMod val="50000"/>
                  </a:schemeClr>
                </a:solidFill>
              </a:rPr>
              <a:t>The whole idea of Red States and Blue States is PowerPoint fiction based on simplistic depictions and stereotypes. The fact is, states aren't Red or Blue; communities aren't; </a:t>
            </a:r>
          </a:p>
          <a:p>
            <a:pPr>
              <a:defRPr/>
            </a:pPr>
            <a:r>
              <a:rPr lang="en-US" sz="2400" b="1" i="1" dirty="0">
                <a:solidFill>
                  <a:schemeClr val="accent4">
                    <a:lumMod val="50000"/>
                  </a:schemeClr>
                </a:solidFill>
              </a:rPr>
              <a:t>even individuals aren't. </a:t>
            </a:r>
          </a:p>
          <a:p>
            <a:pPr>
              <a:defRPr/>
            </a:pPr>
            <a:endParaRPr lang="en-US" sz="2400" b="1" i="1" dirty="0">
              <a:solidFill>
                <a:schemeClr val="accent4">
                  <a:lumMod val="50000"/>
                </a:schemeClr>
              </a:solidFill>
            </a:endParaRPr>
          </a:p>
          <a:p>
            <a:pPr>
              <a:defRPr/>
            </a:pPr>
            <a:r>
              <a:rPr lang="en-US" sz="2400" b="1" i="1" dirty="0">
                <a:solidFill>
                  <a:schemeClr val="accent4">
                    <a:lumMod val="50000"/>
                  </a:schemeClr>
                </a:solidFill>
              </a:rPr>
              <a:t>So now is the moment to reach into these supposedly irredeemable places, because millions of people in those Red States are reaching out in pursuit of tests, challenges, and progress no matter what their throwback legislators say.</a:t>
            </a:r>
          </a:p>
          <a:p>
            <a:pPr>
              <a:defRPr/>
            </a:pPr>
            <a:endParaRPr lang="en-US" sz="2400" b="1" i="1" dirty="0">
              <a:solidFill>
                <a:schemeClr val="accent4">
                  <a:lumMod val="50000"/>
                </a:schemeClr>
              </a:solidFill>
            </a:endParaRPr>
          </a:p>
          <a:p>
            <a:pPr>
              <a:defRPr/>
            </a:pPr>
            <a:r>
              <a:rPr lang="en-US" sz="2400" b="1" i="1" dirty="0">
                <a:solidFill>
                  <a:schemeClr val="accent4">
                    <a:lumMod val="50000"/>
                  </a:schemeClr>
                </a:solidFill>
              </a:rPr>
              <a:t>Daily Kos</a:t>
            </a: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863"/>
            <a:ext cx="9144000" cy="6834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a:spLocks noChangeArrowheads="1"/>
          </p:cNvSpPr>
          <p:nvPr/>
        </p:nvSpPr>
        <p:spPr bwMode="auto">
          <a:xfrm>
            <a:off x="114300" y="4267200"/>
            <a:ext cx="46799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3200" b="1" dirty="0">
                <a:solidFill>
                  <a:srgbClr val="FF0000"/>
                </a:solidFill>
                <a:latin typeface="Times New Roman" pitchFamily="18" charset="0"/>
                <a:cs typeface="Times New Roman" pitchFamily="18" charset="0"/>
              </a:rPr>
              <a:t>California vs the Rest of the Country: </a:t>
            </a:r>
          </a:p>
          <a:p>
            <a:pPr eaLnBrk="1" hangingPunct="1"/>
            <a:r>
              <a:rPr lang="en-US" altLang="en-US" sz="3200" b="1" dirty="0">
                <a:solidFill>
                  <a:srgbClr val="FF0000"/>
                </a:solidFill>
                <a:latin typeface="Times New Roman" pitchFamily="18" charset="0"/>
                <a:cs typeface="Times New Roman" pitchFamily="18" charset="0"/>
              </a:rPr>
              <a:t>Which Way Forward?</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xit" presetSubtype="21" fill="hold" grpId="0" nodeType="clickEffect">
                                  <p:stCondLst>
                                    <p:cond delay="0"/>
                                  </p:stCondLst>
                                  <p:childTnLst>
                                    <p:animEffect transition="out" filter="barn(inVertical)">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6" presetClass="exit" presetSubtype="21" fill="hold" nodeType="withEffect">
                                  <p:stCondLst>
                                    <p:cond delay="0"/>
                                  </p:stCondLst>
                                  <p:childTnLst>
                                    <p:animEffect transition="out" filter="barn(inVertical)">
                                      <p:cBhvr>
                                        <p:cTn id="9" dur="1000"/>
                                        <p:tgtEl>
                                          <p:spTgt spid="16387"/>
                                        </p:tgtEl>
                                      </p:cBhvr>
                                    </p:animEffect>
                                    <p:set>
                                      <p:cBhvr>
                                        <p:cTn id="10" dur="1" fill="hold">
                                          <p:stCondLst>
                                            <p:cond delay="999"/>
                                          </p:stCondLst>
                                        </p:cTn>
                                        <p:tgtEl>
                                          <p:spTgt spid="16387"/>
                                        </p:tgtEl>
                                        <p:attrNameLst>
                                          <p:attrName>style.visibility</p:attrName>
                                        </p:attrNameLst>
                                      </p:cBhvr>
                                      <p:to>
                                        <p:strVal val="hidden"/>
                                      </p:to>
                                    </p:set>
                                  </p:childTnLst>
                                </p:cTn>
                              </p:par>
                              <p:par>
                                <p:cTn id="11" presetID="16" presetClass="exit" presetSubtype="21" fill="hold" grpId="0" nodeType="withEffect">
                                  <p:stCondLst>
                                    <p:cond delay="0"/>
                                  </p:stCondLst>
                                  <p:childTnLst>
                                    <p:animEffect transition="out" filter="barn(inVertical)">
                                      <p:cBhvr>
                                        <p:cTn id="12" dur="1000"/>
                                        <p:tgtEl>
                                          <p:spTgt spid="3"/>
                                        </p:tgtEl>
                                      </p:cBhvr>
                                    </p:animEffect>
                                    <p:set>
                                      <p:cBhvr>
                                        <p:cTn id="13" dur="1" fill="hold">
                                          <p:stCondLst>
                                            <p:cond delay="9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6386"/>
                                        </p:tgtEl>
                                        <p:attrNameLst>
                                          <p:attrName>style.visibility</p:attrName>
                                        </p:attrNameLst>
                                      </p:cBhvr>
                                      <p:to>
                                        <p:strVal val="visible"/>
                                      </p:to>
                                    </p:set>
                                    <p:animEffect transition="in" filter="barn(inVertical)">
                                      <p:cBhvr>
                                        <p:cTn id="16" dur="1000"/>
                                        <p:tgtEl>
                                          <p:spTgt spid="1638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xit" presetSubtype="21" fill="hold" nodeType="clickEffect">
                                  <p:stCondLst>
                                    <p:cond delay="0"/>
                                  </p:stCondLst>
                                  <p:childTnLst>
                                    <p:animEffect transition="out" filter="barn(inVertical)">
                                      <p:cBhvr>
                                        <p:cTn id="20" dur="1000"/>
                                        <p:tgtEl>
                                          <p:spTgt spid="16386"/>
                                        </p:tgtEl>
                                      </p:cBhvr>
                                    </p:animEffect>
                                    <p:set>
                                      <p:cBhvr>
                                        <p:cTn id="21" dur="1" fill="hold">
                                          <p:stCondLst>
                                            <p:cond delay="999"/>
                                          </p:stCondLst>
                                        </p:cTn>
                                        <p:tgtEl>
                                          <p:spTgt spid="16386"/>
                                        </p:tgtEl>
                                        <p:attrNameLst>
                                          <p:attrName>style.visibility</p:attrName>
                                        </p:attrNameLst>
                                      </p:cBhvr>
                                      <p:to>
                                        <p:strVal val="hidden"/>
                                      </p:to>
                                    </p:set>
                                  </p:childTnLst>
                                </p:cTn>
                              </p:par>
                              <p:par>
                                <p:cTn id="22" presetID="6" presetClass="entr" presetSubtype="16"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Image result for guard rail"/>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175" y="0"/>
            <a:ext cx="9210675" cy="6823075"/>
          </a:xfrm>
          <a:noFill/>
          <a:extLst>
            <a:ext uri="{909E8E84-426E-40DD-AFC4-6F175D3DCCD1}">
              <a14:hiddenFill xmlns:a14="http://schemas.microsoft.com/office/drawing/2010/main">
                <a:solidFill>
                  <a:srgbClr val="FFFFFF"/>
                </a:solidFill>
              </a14:hiddenFill>
            </a:ext>
          </a:extLst>
        </p:spPr>
      </p:pic>
      <p:sp>
        <p:nvSpPr>
          <p:cNvPr id="30723" name="TextBox 3"/>
          <p:cNvSpPr txBox="1">
            <a:spLocks noChangeArrowheads="1"/>
          </p:cNvSpPr>
          <p:nvPr/>
        </p:nvSpPr>
        <p:spPr bwMode="auto">
          <a:xfrm>
            <a:off x="647700" y="476672"/>
            <a:ext cx="77724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4000" b="1" dirty="0">
                <a:solidFill>
                  <a:srgbClr val="FFFF00"/>
                </a:solidFill>
                <a:effectLst>
                  <a:outerShdw blurRad="38100" dist="38100" dir="2700000" algn="tl">
                    <a:srgbClr val="000000">
                      <a:alpha val="43137"/>
                    </a:srgbClr>
                  </a:outerShdw>
                </a:effectLst>
                <a:latin typeface="Aharoni" pitchFamily="2" charset="-79"/>
                <a:cs typeface="Aharoni" pitchFamily="2" charset="-79"/>
              </a:rPr>
              <a:t>Beyond anything else, we must rebuild the guard rails of democracy </a:t>
            </a:r>
            <a:r>
              <a:rPr lang="en-US" altLang="en-US" sz="4000" b="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for </a:t>
            </a:r>
            <a:r>
              <a:rPr lang="en-US" altLang="en-US" sz="4000" b="1" dirty="0">
                <a:solidFill>
                  <a:srgbClr val="FFFF00"/>
                </a:solidFill>
                <a:effectLst>
                  <a:outerShdw blurRad="38100" dist="38100" dir="2700000" algn="tl">
                    <a:srgbClr val="000000">
                      <a:alpha val="43137"/>
                    </a:srgbClr>
                  </a:outerShdw>
                </a:effectLst>
                <a:latin typeface="Aharoni" pitchFamily="2" charset="-79"/>
                <a:cs typeface="Aharoni" pitchFamily="2" charset="-79"/>
              </a:rPr>
              <a:t>a brighter and more stable future.</a:t>
            </a:r>
          </a:p>
        </p:txBody>
      </p:sp>
    </p:spTree>
    <p:extLst>
      <p:ext uri="{BB962C8B-B14F-4D97-AF65-F5344CB8AC3E}">
        <p14:creationId xmlns:p14="http://schemas.microsoft.com/office/powerpoint/2010/main" val="43640722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circle(in)">
                                      <p:cBhvr>
                                        <p:cTn id="7" dur="1000"/>
                                        <p:tgtEl>
                                          <p:spTgt spid="307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7950" y="44450"/>
            <a:ext cx="9251950" cy="6813550"/>
          </a:xfrm>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0"/>
            <a:ext cx="9251950" cy="699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0"/>
            <a:ext cx="9251950" cy="7974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2" name="Picture 2" descr="Image result for You want to join a startup? Are you mad?"/>
          <p:cNvPicPr>
            <a:picLocks noChangeAspect="1" noChangeArrowheads="1"/>
          </p:cNvPicPr>
          <p:nvPr/>
        </p:nvPicPr>
        <p:blipFill rotWithShape="1">
          <a:blip r:embed="rId5">
            <a:extLst>
              <a:ext uri="{28A0092B-C50C-407E-A947-70E740481C1C}">
                <a14:useLocalDpi xmlns:a14="http://schemas.microsoft.com/office/drawing/2010/main" val="0"/>
              </a:ext>
            </a:extLst>
          </a:blip>
          <a:srcRect t="5780"/>
          <a:stretch/>
        </p:blipFill>
        <p:spPr bwMode="auto">
          <a:xfrm>
            <a:off x="-95250" y="1"/>
            <a:ext cx="921834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77027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xit" presetSubtype="21" fill="hold" nodeType="clickEffect">
                                  <p:stCondLst>
                                    <p:cond delay="0"/>
                                  </p:stCondLst>
                                  <p:childTnLst>
                                    <p:animEffect transition="out" filter="barn(inVertical)">
                                      <p:cBhvr>
                                        <p:cTn id="6" dur="1000"/>
                                        <p:tgtEl>
                                          <p:spTgt spid="20482"/>
                                        </p:tgtEl>
                                      </p:cBhvr>
                                    </p:animEffect>
                                    <p:set>
                                      <p:cBhvr>
                                        <p:cTn id="7" dur="1" fill="hold">
                                          <p:stCondLst>
                                            <p:cond delay="999"/>
                                          </p:stCondLst>
                                        </p:cTn>
                                        <p:tgtEl>
                                          <p:spTgt spid="20482"/>
                                        </p:tgtEl>
                                        <p:attrNameLst>
                                          <p:attrName>style.visibility</p:attrName>
                                        </p:attrNameLst>
                                      </p:cBhvr>
                                      <p:to>
                                        <p:strVal val="hidden"/>
                                      </p:to>
                                    </p:set>
                                  </p:childTnLst>
                                </p:cTn>
                              </p:par>
                              <p:par>
                                <p:cTn id="8" presetID="6" presetClass="entr" presetSubtype="16"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circle(in)">
                                      <p:cBhvr>
                                        <p:cTn id="10" dur="10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nodeType="clickEffect">
                                  <p:stCondLst>
                                    <p:cond delay="0"/>
                                  </p:stCondLst>
                                  <p:childTnLst>
                                    <p:animEffect transition="out" filter="barn(inVertical)">
                                      <p:cBhvr>
                                        <p:cTn id="14" dur="1000"/>
                                        <p:tgtEl>
                                          <p:spTgt spid="4098"/>
                                        </p:tgtEl>
                                      </p:cBhvr>
                                    </p:animEffect>
                                    <p:set>
                                      <p:cBhvr>
                                        <p:cTn id="15" dur="1" fill="hold">
                                          <p:stCondLst>
                                            <p:cond delay="999"/>
                                          </p:stCondLst>
                                        </p:cTn>
                                        <p:tgtEl>
                                          <p:spTgt spid="4098"/>
                                        </p:tgtEl>
                                        <p:attrNameLst>
                                          <p:attrName>style.visibility</p:attrName>
                                        </p:attrNameLst>
                                      </p:cBhvr>
                                      <p:to>
                                        <p:strVal val="hidden"/>
                                      </p:to>
                                    </p:set>
                                  </p:childTnLst>
                                </p:cTn>
                              </p:par>
                              <p:par>
                                <p:cTn id="16" presetID="16" presetClass="entr" presetSubtype="21" fill="hold" nodeType="withEffect">
                                  <p:stCondLst>
                                    <p:cond delay="0"/>
                                  </p:stCondLst>
                                  <p:childTnLst>
                                    <p:set>
                                      <p:cBhvr>
                                        <p:cTn id="17" dur="1" fill="hold">
                                          <p:stCondLst>
                                            <p:cond delay="0"/>
                                          </p:stCondLst>
                                        </p:cTn>
                                        <p:tgtEl>
                                          <p:spTgt spid="4099"/>
                                        </p:tgtEl>
                                        <p:attrNameLst>
                                          <p:attrName>style.visibility</p:attrName>
                                        </p:attrNameLst>
                                      </p:cBhvr>
                                      <p:to>
                                        <p:strVal val="visible"/>
                                      </p:to>
                                    </p:set>
                                    <p:animEffect transition="in" filter="barn(inVertical)">
                                      <p:cBhvr>
                                        <p:cTn id="18" dur="1000"/>
                                        <p:tgtEl>
                                          <p:spTgt spid="409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nodeType="clickEffect">
                                  <p:stCondLst>
                                    <p:cond delay="0"/>
                                  </p:stCondLst>
                                  <p:childTnLst>
                                    <p:anim calcmode="lin" valueType="num">
                                      <p:cBhvr>
                                        <p:cTn id="22" dur="1000"/>
                                        <p:tgtEl>
                                          <p:spTgt spid="4099"/>
                                        </p:tgtEl>
                                        <p:attrNameLst>
                                          <p:attrName>ppt_w</p:attrName>
                                        </p:attrNameLst>
                                      </p:cBhvr>
                                      <p:tavLst>
                                        <p:tav tm="0">
                                          <p:val>
                                            <p:strVal val="ppt_w"/>
                                          </p:val>
                                        </p:tav>
                                        <p:tav tm="100000">
                                          <p:val>
                                            <p:fltVal val="0"/>
                                          </p:val>
                                        </p:tav>
                                      </p:tavLst>
                                    </p:anim>
                                    <p:anim calcmode="lin" valueType="num">
                                      <p:cBhvr>
                                        <p:cTn id="23" dur="1000"/>
                                        <p:tgtEl>
                                          <p:spTgt spid="4099"/>
                                        </p:tgtEl>
                                        <p:attrNameLst>
                                          <p:attrName>ppt_h</p:attrName>
                                        </p:attrNameLst>
                                      </p:cBhvr>
                                      <p:tavLst>
                                        <p:tav tm="0">
                                          <p:val>
                                            <p:strVal val="ppt_h"/>
                                          </p:val>
                                        </p:tav>
                                        <p:tav tm="100000">
                                          <p:val>
                                            <p:fltVal val="0"/>
                                          </p:val>
                                        </p:tav>
                                      </p:tavLst>
                                    </p:anim>
                                    <p:anim calcmode="lin" valueType="num">
                                      <p:cBhvr>
                                        <p:cTn id="24" dur="1000"/>
                                        <p:tgtEl>
                                          <p:spTgt spid="4099"/>
                                        </p:tgtEl>
                                        <p:attrNameLst>
                                          <p:attrName>style.rotation</p:attrName>
                                        </p:attrNameLst>
                                      </p:cBhvr>
                                      <p:tavLst>
                                        <p:tav tm="0">
                                          <p:val>
                                            <p:fltVal val="0"/>
                                          </p:val>
                                        </p:tav>
                                        <p:tav tm="100000">
                                          <p:val>
                                            <p:fltVal val="90"/>
                                          </p:val>
                                        </p:tav>
                                      </p:tavLst>
                                    </p:anim>
                                    <p:animEffect transition="out" filter="fade">
                                      <p:cBhvr>
                                        <p:cTn id="25" dur="1000"/>
                                        <p:tgtEl>
                                          <p:spTgt spid="4099"/>
                                        </p:tgtEl>
                                      </p:cBhvr>
                                    </p:animEffect>
                                    <p:set>
                                      <p:cBhvr>
                                        <p:cTn id="26" dur="1" fill="hold">
                                          <p:stCondLst>
                                            <p:cond delay="999"/>
                                          </p:stCondLst>
                                        </p:cTn>
                                        <p:tgtEl>
                                          <p:spTgt spid="4099"/>
                                        </p:tgtEl>
                                        <p:attrNameLst>
                                          <p:attrName>style.visibility</p:attrName>
                                        </p:attrNameLst>
                                      </p:cBhvr>
                                      <p:to>
                                        <p:strVal val="hidden"/>
                                      </p:to>
                                    </p:set>
                                  </p:childTnLst>
                                </p:cTn>
                              </p:par>
                              <p:par>
                                <p:cTn id="27" presetID="16" presetClass="entr" presetSubtype="21" fill="hold" nodeType="withEffect">
                                  <p:stCondLst>
                                    <p:cond delay="0"/>
                                  </p:stCondLst>
                                  <p:childTnLst>
                                    <p:set>
                                      <p:cBhvr>
                                        <p:cTn id="28" dur="1" fill="hold">
                                          <p:stCondLst>
                                            <p:cond delay="0"/>
                                          </p:stCondLst>
                                        </p:cTn>
                                        <p:tgtEl>
                                          <p:spTgt spid="4100"/>
                                        </p:tgtEl>
                                        <p:attrNameLst>
                                          <p:attrName>style.visibility</p:attrName>
                                        </p:attrNameLst>
                                      </p:cBhvr>
                                      <p:to>
                                        <p:strVal val="visible"/>
                                      </p:to>
                                    </p:set>
                                    <p:animEffect transition="in" filter="barn(inVertical)">
                                      <p:cBhvr>
                                        <p:cTn id="29" dur="1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3930"/>
          <a:stretch/>
        </p:blipFill>
        <p:spPr bwMode="auto">
          <a:xfrm>
            <a:off x="0" y="1295400"/>
            <a:ext cx="9144000" cy="4131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9665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80" y="260648"/>
            <a:ext cx="9067800" cy="1676400"/>
          </a:xfrm>
        </p:spPr>
        <p:txBody>
          <a:bodyPr>
            <a:normAutofit/>
          </a:bodyPr>
          <a:lstStyle/>
          <a:p>
            <a:r>
              <a:rPr lang="en-US" sz="4000" dirty="0">
                <a:solidFill>
                  <a:schemeClr val="bg1"/>
                </a:solidFill>
                <a:effectLst/>
              </a:rPr>
              <a:t>Young People's Wages </a:t>
            </a:r>
            <a:r>
              <a:rPr lang="en-US" sz="4000" dirty="0" smtClean="0">
                <a:solidFill>
                  <a:schemeClr val="bg1"/>
                </a:solidFill>
                <a:effectLst/>
              </a:rPr>
              <a:t>Fell Across </a:t>
            </a:r>
            <a:r>
              <a:rPr lang="en-US" sz="4000" dirty="0">
                <a:solidFill>
                  <a:schemeClr val="bg1"/>
                </a:solidFill>
                <a:effectLst/>
              </a:rPr>
              <a:t>Industries Between </a:t>
            </a:r>
            <a:r>
              <a:rPr lang="en-US" sz="4000" dirty="0" smtClean="0">
                <a:solidFill>
                  <a:schemeClr val="bg1"/>
                </a:solidFill>
                <a:effectLst/>
              </a:rPr>
              <a:t>2007-13</a:t>
            </a:r>
            <a:endParaRPr lang="en-US" sz="4000" dirty="0">
              <a:solidFill>
                <a:schemeClr val="bg1"/>
              </a:solidFill>
            </a:endParaRP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988840"/>
            <a:ext cx="9067800" cy="479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5678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effectLst/>
              </a:rPr>
              <a:t>Savings Rates </a:t>
            </a:r>
            <a:r>
              <a:rPr lang="en-US" dirty="0" smtClean="0">
                <a:solidFill>
                  <a:schemeClr val="bg1"/>
                </a:solidFill>
                <a:effectLst/>
              </a:rPr>
              <a:t>by Age, 2004-14</a:t>
            </a:r>
            <a:endParaRPr lang="en-US" dirty="0">
              <a:solidFill>
                <a:schemeClr val="bg1"/>
              </a:solidFill>
            </a:endParaRP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371600"/>
            <a:ext cx="7620000" cy="4818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7861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5920"/>
          <a:stretch/>
        </p:blipFill>
        <p:spPr bwMode="auto">
          <a:xfrm>
            <a:off x="0" y="645084"/>
            <a:ext cx="8912779" cy="5679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5536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bg1"/>
                </a:solidFill>
              </a:rPr>
              <a:t>Characteristics of Millennials </a:t>
            </a:r>
            <a:br>
              <a:rPr lang="en-US" b="1" dirty="0" smtClean="0">
                <a:solidFill>
                  <a:schemeClr val="bg1"/>
                </a:solidFill>
              </a:rPr>
            </a:br>
            <a:r>
              <a:rPr lang="en-US" b="1" dirty="0" smtClean="0">
                <a:solidFill>
                  <a:schemeClr val="bg1"/>
                </a:solidFill>
              </a:rPr>
              <a:t>(Born After 1980)</a:t>
            </a:r>
            <a:endParaRPr lang="en-US" b="1" dirty="0">
              <a:solidFill>
                <a:schemeClr val="bg1"/>
              </a:solidFill>
            </a:endParaRPr>
          </a:p>
        </p:txBody>
      </p:sp>
      <p:sp>
        <p:nvSpPr>
          <p:cNvPr id="3" name="Content Placeholder 2"/>
          <p:cNvSpPr>
            <a:spLocks noGrp="1"/>
          </p:cNvSpPr>
          <p:nvPr>
            <p:ph idx="1"/>
          </p:nvPr>
        </p:nvSpPr>
        <p:spPr>
          <a:xfrm>
            <a:off x="533400" y="1962989"/>
            <a:ext cx="2895600" cy="1371600"/>
          </a:xfrm>
        </p:spPr>
        <p:txBody>
          <a:bodyPr>
            <a:normAutofit fontScale="77500" lnSpcReduction="20000"/>
          </a:bodyPr>
          <a:lstStyle/>
          <a:p>
            <a:pPr marL="137160" indent="0">
              <a:buNone/>
            </a:pPr>
            <a:r>
              <a:rPr lang="en-US" sz="6500" b="1" dirty="0" smtClean="0">
                <a:solidFill>
                  <a:srgbClr val="C00000"/>
                </a:solidFill>
              </a:rPr>
              <a:t>Distrust</a:t>
            </a:r>
            <a:r>
              <a:rPr lang="en-US" sz="3300" b="1" dirty="0" smtClean="0">
                <a:solidFill>
                  <a:srgbClr val="C00000"/>
                </a:solidFill>
              </a:rPr>
              <a:t>	</a:t>
            </a:r>
            <a:r>
              <a:rPr lang="en-US" sz="3600" b="1" dirty="0" smtClean="0">
                <a:solidFill>
                  <a:srgbClr val="C00000"/>
                </a:solidFill>
              </a:rPr>
              <a:t>	</a:t>
            </a:r>
            <a:endParaRPr lang="en-US" sz="4400" dirty="0" smtClean="0"/>
          </a:p>
        </p:txBody>
      </p:sp>
      <p:sp>
        <p:nvSpPr>
          <p:cNvPr id="4" name="Content Placeholder 2"/>
          <p:cNvSpPr txBox="1">
            <a:spLocks/>
          </p:cNvSpPr>
          <p:nvPr/>
        </p:nvSpPr>
        <p:spPr>
          <a:xfrm>
            <a:off x="4728002" y="1961823"/>
            <a:ext cx="4114800" cy="1225125"/>
          </a:xfrm>
          <a:prstGeom prst="rect">
            <a:avLst/>
          </a:prstGeom>
        </p:spPr>
        <p:txBody>
          <a:bodyPr vert="horz">
            <a:normAutofit fontScale="92500" lnSpcReduction="20000"/>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137160" indent="0">
              <a:buNone/>
            </a:pPr>
            <a:r>
              <a:rPr lang="en-US" sz="3600" b="1" dirty="0" smtClean="0">
                <a:solidFill>
                  <a:srgbClr val="C00000"/>
                </a:solidFill>
              </a:rPr>
              <a:t>	</a:t>
            </a:r>
            <a:r>
              <a:rPr lang="en-US" sz="5400" b="1" dirty="0" smtClean="0">
                <a:solidFill>
                  <a:srgbClr val="C00000"/>
                </a:solidFill>
              </a:rPr>
              <a:t>Trust	</a:t>
            </a:r>
            <a:r>
              <a:rPr lang="en-US" sz="3600" b="1" dirty="0" smtClean="0">
                <a:solidFill>
                  <a:srgbClr val="C00000"/>
                </a:solidFill>
              </a:rPr>
              <a:t>				</a:t>
            </a:r>
          </a:p>
        </p:txBody>
      </p:sp>
      <p:sp>
        <p:nvSpPr>
          <p:cNvPr id="6" name="TextBox 5"/>
          <p:cNvSpPr txBox="1"/>
          <p:nvPr/>
        </p:nvSpPr>
        <p:spPr>
          <a:xfrm>
            <a:off x="514350" y="2894560"/>
            <a:ext cx="5029200" cy="584775"/>
          </a:xfrm>
          <a:prstGeom prst="rect">
            <a:avLst/>
          </a:prstGeom>
          <a:noFill/>
        </p:spPr>
        <p:txBody>
          <a:bodyPr wrap="square" rtlCol="0">
            <a:spAutoFit/>
          </a:bodyPr>
          <a:lstStyle/>
          <a:p>
            <a:r>
              <a:rPr lang="en-US" sz="3200" b="1" dirty="0" smtClean="0"/>
              <a:t>Institution of Marriage</a:t>
            </a:r>
            <a:endParaRPr lang="en-US" sz="3200" b="1" dirty="0"/>
          </a:p>
        </p:txBody>
      </p:sp>
      <p:sp>
        <p:nvSpPr>
          <p:cNvPr id="7" name="TextBox 6"/>
          <p:cNvSpPr txBox="1"/>
          <p:nvPr/>
        </p:nvSpPr>
        <p:spPr>
          <a:xfrm>
            <a:off x="533400" y="3581400"/>
            <a:ext cx="4800600" cy="584775"/>
          </a:xfrm>
          <a:prstGeom prst="rect">
            <a:avLst/>
          </a:prstGeom>
          <a:noFill/>
        </p:spPr>
        <p:txBody>
          <a:bodyPr wrap="square" rtlCol="0">
            <a:spAutoFit/>
          </a:bodyPr>
          <a:lstStyle/>
          <a:p>
            <a:r>
              <a:rPr lang="en-US" sz="3200" b="1" dirty="0" smtClean="0"/>
              <a:t>Organized religion</a:t>
            </a:r>
            <a:endParaRPr lang="en-US" sz="3200" b="1" dirty="0"/>
          </a:p>
        </p:txBody>
      </p:sp>
      <p:sp>
        <p:nvSpPr>
          <p:cNvPr id="8" name="TextBox 7"/>
          <p:cNvSpPr txBox="1"/>
          <p:nvPr/>
        </p:nvSpPr>
        <p:spPr>
          <a:xfrm>
            <a:off x="533400" y="4279612"/>
            <a:ext cx="4419600" cy="584775"/>
          </a:xfrm>
          <a:prstGeom prst="rect">
            <a:avLst/>
          </a:prstGeom>
          <a:noFill/>
        </p:spPr>
        <p:txBody>
          <a:bodyPr wrap="square" rtlCol="0">
            <a:spAutoFit/>
          </a:bodyPr>
          <a:lstStyle/>
          <a:p>
            <a:r>
              <a:rPr lang="en-US" sz="3200" b="1" dirty="0" smtClean="0"/>
              <a:t>Politics</a:t>
            </a:r>
            <a:endParaRPr lang="en-US" sz="3200" b="1" dirty="0"/>
          </a:p>
        </p:txBody>
      </p:sp>
      <p:sp>
        <p:nvSpPr>
          <p:cNvPr id="9" name="TextBox 8"/>
          <p:cNvSpPr txBox="1"/>
          <p:nvPr/>
        </p:nvSpPr>
        <p:spPr>
          <a:xfrm>
            <a:off x="5715000" y="2886883"/>
            <a:ext cx="2514600" cy="584775"/>
          </a:xfrm>
          <a:prstGeom prst="rect">
            <a:avLst/>
          </a:prstGeom>
          <a:noFill/>
        </p:spPr>
        <p:txBody>
          <a:bodyPr wrap="square" rtlCol="0">
            <a:spAutoFit/>
          </a:bodyPr>
          <a:lstStyle/>
          <a:p>
            <a:r>
              <a:rPr lang="en-US" sz="3200" b="1" dirty="0" smtClean="0"/>
              <a:t>Friends</a:t>
            </a:r>
            <a:endParaRPr lang="en-US" sz="3200" b="1" dirty="0"/>
          </a:p>
        </p:txBody>
      </p:sp>
      <p:sp>
        <p:nvSpPr>
          <p:cNvPr id="10" name="TextBox 9"/>
          <p:cNvSpPr txBox="1"/>
          <p:nvPr/>
        </p:nvSpPr>
        <p:spPr>
          <a:xfrm>
            <a:off x="5733197" y="3581399"/>
            <a:ext cx="2514600" cy="584775"/>
          </a:xfrm>
          <a:prstGeom prst="rect">
            <a:avLst/>
          </a:prstGeom>
          <a:noFill/>
        </p:spPr>
        <p:txBody>
          <a:bodyPr wrap="square" rtlCol="0">
            <a:spAutoFit/>
          </a:bodyPr>
          <a:lstStyle/>
          <a:p>
            <a:r>
              <a:rPr lang="en-US" sz="3200" b="1" dirty="0" smtClean="0"/>
              <a:t>Friends</a:t>
            </a:r>
            <a:endParaRPr lang="en-US" sz="3200" b="1" dirty="0"/>
          </a:p>
        </p:txBody>
      </p:sp>
      <p:sp>
        <p:nvSpPr>
          <p:cNvPr id="11" name="TextBox 10"/>
          <p:cNvSpPr txBox="1"/>
          <p:nvPr/>
        </p:nvSpPr>
        <p:spPr>
          <a:xfrm>
            <a:off x="5733197" y="4185225"/>
            <a:ext cx="2514600" cy="584775"/>
          </a:xfrm>
          <a:prstGeom prst="rect">
            <a:avLst/>
          </a:prstGeom>
          <a:noFill/>
        </p:spPr>
        <p:txBody>
          <a:bodyPr wrap="square" rtlCol="0">
            <a:spAutoFit/>
          </a:bodyPr>
          <a:lstStyle/>
          <a:p>
            <a:r>
              <a:rPr lang="en-US" sz="3200" b="1" dirty="0" smtClean="0"/>
              <a:t>Friends</a:t>
            </a:r>
            <a:endParaRPr lang="en-US" sz="3200" b="1" dirty="0"/>
          </a:p>
        </p:txBody>
      </p:sp>
    </p:spTree>
    <p:extLst>
      <p:ext uri="{BB962C8B-B14F-4D97-AF65-F5344CB8AC3E}">
        <p14:creationId xmlns:p14="http://schemas.microsoft.com/office/powerpoint/2010/main" val="976324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1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10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down)">
                                      <p:cBhvr>
                                        <p:cTn id="22" dur="20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wipe(down)">
                                      <p:cBhvr>
                                        <p:cTn id="27" dur="20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wipe(down)">
                                      <p:cBhvr>
                                        <p:cTn id="32"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trbimg.com/img-54c48064/turbine/la-la-ca-0204-gavin-newsom-102-jpg-20150124/1300/1300x7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6561" y="2415466"/>
            <a:ext cx="51054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http://www.trbimg.com/img-55c29e75/turbine/la-me-pc-john-chiang-california-governor-20150-001/1300/1300x7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6294" y="2294816"/>
            <a:ext cx="5516562"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descr="http://www.trbimg.com/img-4f7a5388/turbine/la-na-villaraigosa-gangs-20120403-001/600/600x3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3841" y="2304341"/>
            <a:ext cx="5487987"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292100" y="838200"/>
            <a:ext cx="8424863" cy="1130300"/>
          </a:xfrm>
          <a:prstGeom prst="rect">
            <a:avLst/>
          </a:prstGeom>
        </p:spPr>
        <p:txBody>
          <a:bodyPr anchor="b">
            <a:normAutofit fontScale="97500"/>
          </a:bodyPr>
          <a:lst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a:lstStyle>
          <a:p>
            <a:pPr algn="ctr">
              <a:defRPr/>
            </a:pPr>
            <a:endParaRPr lang="en-US" dirty="0">
              <a:solidFill>
                <a:srgbClr val="C00000"/>
              </a:solidFill>
              <a:latin typeface="Times New Roman" panose="02020603050405020304" pitchFamily="18" charset="0"/>
              <a:cs typeface="Times New Roman" panose="02020603050405020304" pitchFamily="18" charset="0"/>
            </a:endParaRPr>
          </a:p>
        </p:txBody>
      </p:sp>
      <p:pic>
        <p:nvPicPr>
          <p:cNvPr id="153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872" y="1959853"/>
            <a:ext cx="2522537"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9752" y="2201947"/>
            <a:ext cx="5227637" cy="3287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61" name="TextBox 1"/>
          <p:cNvSpPr txBox="1">
            <a:spLocks noChangeArrowheads="1"/>
          </p:cNvSpPr>
          <p:nvPr/>
        </p:nvSpPr>
        <p:spPr bwMode="auto">
          <a:xfrm>
            <a:off x="292100" y="114925"/>
            <a:ext cx="86868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4400" b="1" dirty="0" smtClean="0">
                <a:solidFill>
                  <a:schemeClr val="bg1"/>
                </a:solidFill>
                <a:latin typeface="Arial Black" panose="020B0A04020102020204" pitchFamily="34" charset="0"/>
              </a:rPr>
              <a:t>Next Election</a:t>
            </a:r>
          </a:p>
          <a:p>
            <a:pPr algn="ctr" eaLnBrk="1" hangingPunct="1"/>
            <a:r>
              <a:rPr lang="en-US" altLang="en-US" sz="4400" b="1" dirty="0" smtClean="0">
                <a:solidFill>
                  <a:schemeClr val="bg1"/>
                </a:solidFill>
                <a:latin typeface="Arial Black" panose="020B0A04020102020204" pitchFamily="34" charset="0"/>
              </a:rPr>
              <a:t>State</a:t>
            </a:r>
            <a:endParaRPr lang="en-US" altLang="en-US" sz="4400" b="1" dirty="0">
              <a:solidFill>
                <a:schemeClr val="bg1"/>
              </a:solidFill>
              <a:latin typeface="Arial Black" panose="020B0A04020102020204" pitchFamily="34" charset="0"/>
            </a:endParaRPr>
          </a:p>
        </p:txBody>
      </p:sp>
      <p:pic>
        <p:nvPicPr>
          <p:cNvPr id="3584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8195" t="25229" r="55000" b="15111"/>
          <a:stretch/>
        </p:blipFill>
        <p:spPr bwMode="auto">
          <a:xfrm>
            <a:off x="2427750" y="1848499"/>
            <a:ext cx="4105182" cy="4158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6202" y="2202691"/>
            <a:ext cx="3376658" cy="3804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Image resul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15995" y="1848499"/>
            <a:ext cx="3511529" cy="43747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arn(inVertical)">
                                      <p:cBhvr>
                                        <p:cTn id="7" dur="10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1000"/>
                                        <p:tgtEl>
                                          <p:spTgt spid="14338"/>
                                        </p:tgtEl>
                                      </p:cBhvr>
                                    </p:animEffect>
                                    <p:set>
                                      <p:cBhvr>
                                        <p:cTn id="12" dur="1" fill="hold">
                                          <p:stCondLst>
                                            <p:cond delay="999"/>
                                          </p:stCondLst>
                                        </p:cTn>
                                        <p:tgtEl>
                                          <p:spTgt spid="14338"/>
                                        </p:tgtEl>
                                        <p:attrNameLst>
                                          <p:attrName>style.visibility</p:attrName>
                                        </p:attrNameLst>
                                      </p:cBhvr>
                                      <p:to>
                                        <p:strVal val="hidden"/>
                                      </p:to>
                                    </p:set>
                                  </p:childTnLst>
                                </p:cTn>
                              </p:par>
                              <p:par>
                                <p:cTn id="13" presetID="16" presetClass="entr" presetSubtype="21" fill="hold" nodeType="withEffect">
                                  <p:stCondLst>
                                    <p:cond delay="0"/>
                                  </p:stCondLst>
                                  <p:childTnLst>
                                    <p:set>
                                      <p:cBhvr>
                                        <p:cTn id="14" dur="1" fill="hold">
                                          <p:stCondLst>
                                            <p:cond delay="0"/>
                                          </p:stCondLst>
                                        </p:cTn>
                                        <p:tgtEl>
                                          <p:spTgt spid="14342"/>
                                        </p:tgtEl>
                                        <p:attrNameLst>
                                          <p:attrName>style.visibility</p:attrName>
                                        </p:attrNameLst>
                                      </p:cBhvr>
                                      <p:to>
                                        <p:strVal val="visible"/>
                                      </p:to>
                                    </p:set>
                                    <p:animEffect transition="in" filter="barn(inVertical)">
                                      <p:cBhvr>
                                        <p:cTn id="15" dur="1000"/>
                                        <p:tgtEl>
                                          <p:spTgt spid="1434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xit" presetSubtype="21" fill="hold" nodeType="clickEffect">
                                  <p:stCondLst>
                                    <p:cond delay="0"/>
                                  </p:stCondLst>
                                  <p:childTnLst>
                                    <p:animEffect transition="out" filter="barn(inVertical)">
                                      <p:cBhvr>
                                        <p:cTn id="19" dur="1000"/>
                                        <p:tgtEl>
                                          <p:spTgt spid="14342"/>
                                        </p:tgtEl>
                                      </p:cBhvr>
                                    </p:animEffect>
                                    <p:set>
                                      <p:cBhvr>
                                        <p:cTn id="20" dur="1" fill="hold">
                                          <p:stCondLst>
                                            <p:cond delay="999"/>
                                          </p:stCondLst>
                                        </p:cTn>
                                        <p:tgtEl>
                                          <p:spTgt spid="14342"/>
                                        </p:tgtEl>
                                        <p:attrNameLst>
                                          <p:attrName>style.visibility</p:attrName>
                                        </p:attrNameLst>
                                      </p:cBhvr>
                                      <p:to>
                                        <p:strVal val="hidden"/>
                                      </p:to>
                                    </p:set>
                                  </p:childTnLst>
                                </p:cTn>
                              </p:par>
                              <p:par>
                                <p:cTn id="21" presetID="16" presetClass="entr" presetSubtype="21" fill="hold" nodeType="withEffect">
                                  <p:stCondLst>
                                    <p:cond delay="0"/>
                                  </p:stCondLst>
                                  <p:childTnLst>
                                    <p:set>
                                      <p:cBhvr>
                                        <p:cTn id="22" dur="1" fill="hold">
                                          <p:stCondLst>
                                            <p:cond delay="0"/>
                                          </p:stCondLst>
                                        </p:cTn>
                                        <p:tgtEl>
                                          <p:spTgt spid="14340"/>
                                        </p:tgtEl>
                                        <p:attrNameLst>
                                          <p:attrName>style.visibility</p:attrName>
                                        </p:attrNameLst>
                                      </p:cBhvr>
                                      <p:to>
                                        <p:strVal val="visible"/>
                                      </p:to>
                                    </p:set>
                                    <p:animEffect transition="in" filter="barn(inVertical)">
                                      <p:cBhvr>
                                        <p:cTn id="23" dur="1000"/>
                                        <p:tgtEl>
                                          <p:spTgt spid="1434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xit" presetSubtype="21" fill="hold" nodeType="clickEffect">
                                  <p:stCondLst>
                                    <p:cond delay="0"/>
                                  </p:stCondLst>
                                  <p:childTnLst>
                                    <p:animEffect transition="out" filter="barn(inVertical)">
                                      <p:cBhvr>
                                        <p:cTn id="27" dur="1000"/>
                                        <p:tgtEl>
                                          <p:spTgt spid="14340"/>
                                        </p:tgtEl>
                                      </p:cBhvr>
                                    </p:animEffect>
                                    <p:set>
                                      <p:cBhvr>
                                        <p:cTn id="28" dur="1" fill="hold">
                                          <p:stCondLst>
                                            <p:cond delay="999"/>
                                          </p:stCondLst>
                                        </p:cTn>
                                        <p:tgtEl>
                                          <p:spTgt spid="14340"/>
                                        </p:tgtEl>
                                        <p:attrNameLst>
                                          <p:attrName>style.visibility</p:attrName>
                                        </p:attrNameLst>
                                      </p:cBhvr>
                                      <p:to>
                                        <p:strVal val="hidden"/>
                                      </p:to>
                                    </p:set>
                                  </p:childTnLst>
                                </p:cTn>
                              </p:par>
                              <p:par>
                                <p:cTn id="29" presetID="16" presetClass="entr" presetSubtype="21" fill="hold" nodeType="withEffect">
                                  <p:stCondLst>
                                    <p:cond delay="0"/>
                                  </p:stCondLst>
                                  <p:childTnLst>
                                    <p:set>
                                      <p:cBhvr>
                                        <p:cTn id="30" dur="1" fill="hold">
                                          <p:stCondLst>
                                            <p:cond delay="0"/>
                                          </p:stCondLst>
                                        </p:cTn>
                                        <p:tgtEl>
                                          <p:spTgt spid="15362"/>
                                        </p:tgtEl>
                                        <p:attrNameLst>
                                          <p:attrName>style.visibility</p:attrName>
                                        </p:attrNameLst>
                                      </p:cBhvr>
                                      <p:to>
                                        <p:strVal val="visible"/>
                                      </p:to>
                                    </p:set>
                                    <p:animEffect transition="in" filter="barn(inVertical)">
                                      <p:cBhvr>
                                        <p:cTn id="31" dur="1000"/>
                                        <p:tgtEl>
                                          <p:spTgt spid="1536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xit" presetSubtype="21" fill="hold" nodeType="clickEffect">
                                  <p:stCondLst>
                                    <p:cond delay="0"/>
                                  </p:stCondLst>
                                  <p:childTnLst>
                                    <p:animEffect transition="out" filter="barn(inVertical)">
                                      <p:cBhvr>
                                        <p:cTn id="35" dur="1000"/>
                                        <p:tgtEl>
                                          <p:spTgt spid="15362"/>
                                        </p:tgtEl>
                                      </p:cBhvr>
                                    </p:animEffect>
                                    <p:set>
                                      <p:cBhvr>
                                        <p:cTn id="36" dur="1" fill="hold">
                                          <p:stCondLst>
                                            <p:cond delay="999"/>
                                          </p:stCondLst>
                                        </p:cTn>
                                        <p:tgtEl>
                                          <p:spTgt spid="15362"/>
                                        </p:tgtEl>
                                        <p:attrNameLst>
                                          <p:attrName>style.visibility</p:attrName>
                                        </p:attrNameLst>
                                      </p:cBhvr>
                                      <p:to>
                                        <p:strVal val="hidden"/>
                                      </p:to>
                                    </p:set>
                                  </p:childTnLst>
                                </p:cTn>
                              </p:par>
                              <p:par>
                                <p:cTn id="37" presetID="16" presetClass="entr" presetSubtype="21" fill="hold" nodeType="withEffect">
                                  <p:stCondLst>
                                    <p:cond delay="0"/>
                                  </p:stCondLst>
                                  <p:childTnLst>
                                    <p:set>
                                      <p:cBhvr>
                                        <p:cTn id="38" dur="1" fill="hold">
                                          <p:stCondLst>
                                            <p:cond delay="0"/>
                                          </p:stCondLst>
                                        </p:cTn>
                                        <p:tgtEl>
                                          <p:spTgt spid="35842"/>
                                        </p:tgtEl>
                                        <p:attrNameLst>
                                          <p:attrName>style.visibility</p:attrName>
                                        </p:attrNameLst>
                                      </p:cBhvr>
                                      <p:to>
                                        <p:strVal val="visible"/>
                                      </p:to>
                                    </p:set>
                                    <p:animEffect transition="in" filter="barn(inVertical)">
                                      <p:cBhvr>
                                        <p:cTn id="39" dur="1000"/>
                                        <p:tgtEl>
                                          <p:spTgt spid="3584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xit" presetSubtype="21" fill="hold" nodeType="clickEffect">
                                  <p:stCondLst>
                                    <p:cond delay="0"/>
                                  </p:stCondLst>
                                  <p:childTnLst>
                                    <p:animEffect transition="out" filter="barn(inVertical)">
                                      <p:cBhvr>
                                        <p:cTn id="43" dur="1000"/>
                                        <p:tgtEl>
                                          <p:spTgt spid="35842"/>
                                        </p:tgtEl>
                                      </p:cBhvr>
                                    </p:animEffect>
                                    <p:set>
                                      <p:cBhvr>
                                        <p:cTn id="44" dur="1" fill="hold">
                                          <p:stCondLst>
                                            <p:cond delay="999"/>
                                          </p:stCondLst>
                                        </p:cTn>
                                        <p:tgtEl>
                                          <p:spTgt spid="35842"/>
                                        </p:tgtEl>
                                        <p:attrNameLst>
                                          <p:attrName>style.visibility</p:attrName>
                                        </p:attrNameLst>
                                      </p:cBhvr>
                                      <p:to>
                                        <p:strVal val="hidden"/>
                                      </p:to>
                                    </p:set>
                                  </p:childTnLst>
                                </p:cTn>
                              </p:par>
                              <p:par>
                                <p:cTn id="45" presetID="16" presetClass="entr" presetSubtype="21" fill="hold" nodeType="withEffect">
                                  <p:stCondLst>
                                    <p:cond delay="0"/>
                                  </p:stCondLst>
                                  <p:childTnLst>
                                    <p:set>
                                      <p:cBhvr>
                                        <p:cTn id="46" dur="1" fill="hold">
                                          <p:stCondLst>
                                            <p:cond delay="0"/>
                                          </p:stCondLst>
                                        </p:cTn>
                                        <p:tgtEl>
                                          <p:spTgt spid="15363"/>
                                        </p:tgtEl>
                                        <p:attrNameLst>
                                          <p:attrName>style.visibility</p:attrName>
                                        </p:attrNameLst>
                                      </p:cBhvr>
                                      <p:to>
                                        <p:strVal val="visible"/>
                                      </p:to>
                                    </p:set>
                                    <p:animEffect transition="in" filter="barn(inVertical)">
                                      <p:cBhvr>
                                        <p:cTn id="47" dur="1000"/>
                                        <p:tgtEl>
                                          <p:spTgt spid="1536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xit" presetSubtype="21" fill="hold" nodeType="clickEffect">
                                  <p:stCondLst>
                                    <p:cond delay="0"/>
                                  </p:stCondLst>
                                  <p:childTnLst>
                                    <p:animEffect transition="out" filter="barn(inVertical)">
                                      <p:cBhvr>
                                        <p:cTn id="51" dur="1000"/>
                                        <p:tgtEl>
                                          <p:spTgt spid="15363"/>
                                        </p:tgtEl>
                                      </p:cBhvr>
                                    </p:animEffect>
                                    <p:set>
                                      <p:cBhvr>
                                        <p:cTn id="52" dur="1" fill="hold">
                                          <p:stCondLst>
                                            <p:cond delay="999"/>
                                          </p:stCondLst>
                                        </p:cTn>
                                        <p:tgtEl>
                                          <p:spTgt spid="15363"/>
                                        </p:tgtEl>
                                        <p:attrNameLst>
                                          <p:attrName>style.visibility</p:attrName>
                                        </p:attrNameLst>
                                      </p:cBhvr>
                                      <p:to>
                                        <p:strVal val="hidden"/>
                                      </p:to>
                                    </p:set>
                                  </p:childTnLst>
                                </p:cTn>
                              </p:par>
                              <p:par>
                                <p:cTn id="53" presetID="16" presetClass="entr" presetSubtype="21"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arn(inVertical)">
                                      <p:cBhvr>
                                        <p:cTn id="55" dur="10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xit" presetSubtype="21" fill="hold" nodeType="clickEffect">
                                  <p:stCondLst>
                                    <p:cond delay="0"/>
                                  </p:stCondLst>
                                  <p:childTnLst>
                                    <p:animEffect transition="out" filter="barn(inVertical)">
                                      <p:cBhvr>
                                        <p:cTn id="59" dur="1000"/>
                                        <p:tgtEl>
                                          <p:spTgt spid="13"/>
                                        </p:tgtEl>
                                      </p:cBhvr>
                                    </p:animEffect>
                                    <p:set>
                                      <p:cBhvr>
                                        <p:cTn id="60" dur="1" fill="hold">
                                          <p:stCondLst>
                                            <p:cond delay="999"/>
                                          </p:stCondLst>
                                        </p:cTn>
                                        <p:tgtEl>
                                          <p:spTgt spid="13"/>
                                        </p:tgtEl>
                                        <p:attrNameLst>
                                          <p:attrName>style.visibility</p:attrName>
                                        </p:attrNameLst>
                                      </p:cBhvr>
                                      <p:to>
                                        <p:strVal val="hidden"/>
                                      </p:to>
                                    </p:set>
                                  </p:childTnLst>
                                </p:cTn>
                              </p:par>
                              <p:par>
                                <p:cTn id="61" presetID="16" presetClass="entr" presetSubtype="21" fill="hold" nodeType="withEffect">
                                  <p:stCondLst>
                                    <p:cond delay="0"/>
                                  </p:stCondLst>
                                  <p:childTnLst>
                                    <p:set>
                                      <p:cBhvr>
                                        <p:cTn id="62" dur="1" fill="hold">
                                          <p:stCondLst>
                                            <p:cond delay="0"/>
                                          </p:stCondLst>
                                        </p:cTn>
                                        <p:tgtEl>
                                          <p:spTgt spid="2052"/>
                                        </p:tgtEl>
                                        <p:attrNameLst>
                                          <p:attrName>style.visibility</p:attrName>
                                        </p:attrNameLst>
                                      </p:cBhvr>
                                      <p:to>
                                        <p:strVal val="visible"/>
                                      </p:to>
                                    </p:set>
                                    <p:animEffect transition="in" filter="barn(inVertical)">
                                      <p:cBhvr>
                                        <p:cTn id="63"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3"/>
          <p:cNvPicPr>
            <a:picLocks noChangeAspect="1" noChangeArrowheads="1"/>
          </p:cNvPicPr>
          <p:nvPr/>
        </p:nvPicPr>
        <p:blipFill>
          <a:blip r:embed="rId2">
            <a:extLst>
              <a:ext uri="{28A0092B-C50C-407E-A947-70E740481C1C}">
                <a14:useLocalDpi xmlns:a14="http://schemas.microsoft.com/office/drawing/2010/main" val="0"/>
              </a:ext>
            </a:extLst>
          </a:blip>
          <a:srcRect l="17876" t="28285" r="38647" b="3333"/>
          <a:stretch>
            <a:fillRect/>
          </a:stretch>
        </p:blipFill>
        <p:spPr bwMode="auto">
          <a:xfrm>
            <a:off x="1259632" y="1878360"/>
            <a:ext cx="7555756" cy="4210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593" t="21444" r="41601" b="21490"/>
          <a:stretch/>
        </p:blipFill>
        <p:spPr bwMode="auto">
          <a:xfrm>
            <a:off x="750492" y="1700808"/>
            <a:ext cx="8064896" cy="4892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1"/>
          <p:cNvSpPr txBox="1">
            <a:spLocks noGrp="1" noChangeArrowheads="1"/>
          </p:cNvSpPr>
          <p:nvPr>
            <p:ph type="title"/>
          </p:nvPr>
        </p:nvSpPr>
        <p:spPr bwMode="auto">
          <a:xfrm>
            <a:off x="690190" y="75982"/>
            <a:ext cx="8229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b="1" dirty="0" smtClean="0">
                <a:solidFill>
                  <a:schemeClr val="bg1"/>
                </a:solidFill>
                <a:latin typeface="Arial Black" panose="020B0A04020102020204" pitchFamily="34" charset="0"/>
              </a:rPr>
              <a:t>Looking Ahead</a:t>
            </a:r>
          </a:p>
          <a:p>
            <a:pPr algn="ctr" eaLnBrk="1" hangingPunct="1"/>
            <a:r>
              <a:rPr lang="en-US" altLang="en-US" b="1" dirty="0" smtClean="0">
                <a:solidFill>
                  <a:schemeClr val="bg1"/>
                </a:solidFill>
                <a:latin typeface="Arial Black" panose="020B0A04020102020204" pitchFamily="34" charset="0"/>
              </a:rPr>
              <a:t>Federal</a:t>
            </a:r>
            <a:endParaRPr lang="en-US" altLang="en-US" b="1" dirty="0">
              <a:solidFill>
                <a:schemeClr val="bg1"/>
              </a:solidFill>
              <a:latin typeface="Arial Black" panose="020B0A04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barn(inVertical)">
                                      <p:cBhvr>
                                        <p:cTn id="7" dur="1000"/>
                                        <p:tgtEl>
                                          <p:spTgt spid="522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1000"/>
                                        <p:tgtEl>
                                          <p:spTgt spid="52227"/>
                                        </p:tgtEl>
                                      </p:cBhvr>
                                    </p:animEffect>
                                    <p:set>
                                      <p:cBhvr>
                                        <p:cTn id="12" dur="1" fill="hold">
                                          <p:stCondLst>
                                            <p:cond delay="999"/>
                                          </p:stCondLst>
                                        </p:cTn>
                                        <p:tgtEl>
                                          <p:spTgt spid="52227"/>
                                        </p:tgtEl>
                                        <p:attrNameLst>
                                          <p:attrName>style.visibility</p:attrName>
                                        </p:attrNameLst>
                                      </p:cBhvr>
                                      <p:to>
                                        <p:strVal val="hidden"/>
                                      </p:to>
                                    </p:set>
                                  </p:childTnLst>
                                </p:cTn>
                              </p:par>
                              <p:par>
                                <p:cTn id="13" presetID="16" presetClass="entr" presetSubtype="21" fill="hold" nodeType="withEffect">
                                  <p:stCondLst>
                                    <p:cond delay="0"/>
                                  </p:stCondLst>
                                  <p:childTnLst>
                                    <p:set>
                                      <p:cBhvr>
                                        <p:cTn id="14" dur="1" fill="hold">
                                          <p:stCondLst>
                                            <p:cond delay="0"/>
                                          </p:stCondLst>
                                        </p:cTn>
                                        <p:tgtEl>
                                          <p:spTgt spid="36866"/>
                                        </p:tgtEl>
                                        <p:attrNameLst>
                                          <p:attrName>style.visibility</p:attrName>
                                        </p:attrNameLst>
                                      </p:cBhvr>
                                      <p:to>
                                        <p:strVal val="visible"/>
                                      </p:to>
                                    </p:set>
                                    <p:animEffect transition="in" filter="barn(inVertical)">
                                      <p:cBhvr>
                                        <p:cTn id="15" dur="1000"/>
                                        <p:tgtEl>
                                          <p:spTgt spid="3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68313" y="115888"/>
            <a:ext cx="8229600" cy="1143000"/>
          </a:xfrm>
        </p:spPr>
        <p:txBody>
          <a:bodyPr/>
          <a:lstStyle/>
          <a:p>
            <a:r>
              <a:rPr lang="en-US" altLang="en-US" sz="4000" dirty="0" smtClean="0">
                <a:solidFill>
                  <a:schemeClr val="bg1"/>
                </a:solidFill>
                <a:latin typeface="Arial Black" panose="020B0A04020102020204" pitchFamily="34" charset="0"/>
                <a:cs typeface="Andalus" pitchFamily="18" charset="-78"/>
              </a:rPr>
              <a:t>Election Day</a:t>
            </a:r>
          </a:p>
        </p:txBody>
      </p:sp>
      <p:pic>
        <p:nvPicPr>
          <p:cNvPr id="512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9213" y="1268413"/>
            <a:ext cx="9193213" cy="5589587"/>
          </a:xfr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www.elcivics.com/state-lessons/images/sacramento-capitol-build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7148" y="4350747"/>
            <a:ext cx="4259812" cy="20219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245394" y="222360"/>
            <a:ext cx="7034212" cy="7078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4000" dirty="0" smtClean="0"/>
              <a:t>From Here and Back</a:t>
            </a:r>
            <a:endParaRPr lang="en-US" sz="4000" dirty="0"/>
          </a:p>
        </p:txBody>
      </p:sp>
      <p:pic>
        <p:nvPicPr>
          <p:cNvPr id="2560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458" t="31757" r="36528" b="31111"/>
          <a:stretch/>
        </p:blipFill>
        <p:spPr bwMode="auto">
          <a:xfrm>
            <a:off x="1403648" y="1744069"/>
            <a:ext cx="7582880" cy="2606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6710" y="4350747"/>
            <a:ext cx="3779818" cy="1962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urved Right Arrow 7"/>
          <p:cNvSpPr/>
          <p:nvPr/>
        </p:nvSpPr>
        <p:spPr>
          <a:xfrm rot="10800000">
            <a:off x="7534865" y="2564904"/>
            <a:ext cx="1609135" cy="2078180"/>
          </a:xfrm>
          <a:prstGeom prst="curved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Curved Right Arrow 2"/>
          <p:cNvSpPr/>
          <p:nvPr/>
        </p:nvSpPr>
        <p:spPr>
          <a:xfrm>
            <a:off x="1238002" y="2836222"/>
            <a:ext cx="2038597" cy="2345377"/>
          </a:xfrm>
          <a:prstGeom prst="curved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748747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180" y="1982750"/>
            <a:ext cx="8964488" cy="3841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80120" y="2783195"/>
            <a:ext cx="7128792" cy="830997"/>
          </a:xfrm>
          <a:prstGeom prst="rect">
            <a:avLst/>
          </a:prstGeom>
          <a:noFill/>
        </p:spPr>
        <p:txBody>
          <a:bodyPr wrap="square" rtlCol="0">
            <a:spAutoFit/>
          </a:bodyPr>
          <a:lstStyle/>
          <a:p>
            <a:pPr algn="ctr"/>
            <a:r>
              <a:rPr lang="en-US" sz="4800" dirty="0" smtClean="0"/>
              <a:t>Understanding Our State</a:t>
            </a:r>
            <a:endParaRPr lang="en-US" sz="4800" dirty="0"/>
          </a:p>
        </p:txBody>
      </p:sp>
      <p:sp>
        <p:nvSpPr>
          <p:cNvPr id="6" name="TextBox 5"/>
          <p:cNvSpPr txBox="1"/>
          <p:nvPr/>
        </p:nvSpPr>
        <p:spPr>
          <a:xfrm>
            <a:off x="0" y="3903712"/>
            <a:ext cx="9289032" cy="923330"/>
          </a:xfrm>
          <a:prstGeom prst="rect">
            <a:avLst/>
          </a:prstGeom>
          <a:noFill/>
        </p:spPr>
        <p:txBody>
          <a:bodyPr wrap="square" rtlCol="0">
            <a:spAutoFit/>
          </a:bodyPr>
          <a:lstStyle/>
          <a:p>
            <a:pPr algn="ctr"/>
            <a:r>
              <a:rPr lang="en-US" sz="5400" dirty="0" smtClean="0"/>
              <a:t>Understanding Our Students</a:t>
            </a:r>
            <a:endParaRPr lang="en-US" sz="5400" dirty="0"/>
          </a:p>
        </p:txBody>
      </p:sp>
    </p:spTree>
    <p:extLst>
      <p:ext uri="{BB962C8B-B14F-4D97-AF65-F5344CB8AC3E}">
        <p14:creationId xmlns:p14="http://schemas.microsoft.com/office/powerpoint/2010/main" val="125227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1000"/>
                                        <p:tgtEl>
                                          <p:spTgt spid="5122"/>
                                        </p:tgtEl>
                                      </p:cBhvr>
                                    </p:animEffect>
                                    <p:set>
                                      <p:cBhvr>
                                        <p:cTn id="7" dur="1" fill="hold">
                                          <p:stCondLst>
                                            <p:cond delay="999"/>
                                          </p:stCondLst>
                                        </p:cTn>
                                        <p:tgtEl>
                                          <p:spTgt spid="5122"/>
                                        </p:tgtEl>
                                        <p:attrNameLst>
                                          <p:attrName>style.visibility</p:attrName>
                                        </p:attrNameLst>
                                      </p:cBhvr>
                                      <p:to>
                                        <p:strVal val="hidden"/>
                                      </p:to>
                                    </p:se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1000"/>
                                        <p:tgtEl>
                                          <p:spTgt spid="4"/>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endParaRPr lang="en-US" b="1" dirty="0"/>
          </a:p>
        </p:txBody>
      </p:sp>
      <p:sp>
        <p:nvSpPr>
          <p:cNvPr id="4" name="Title 2"/>
          <p:cNvSpPr txBox="1">
            <a:spLocks/>
          </p:cNvSpPr>
          <p:nvPr/>
        </p:nvSpPr>
        <p:spPr>
          <a:xfrm>
            <a:off x="304800" y="304800"/>
            <a:ext cx="8686060" cy="1054394"/>
          </a:xfrm>
          <a:prstGeom prst="rect">
            <a:avLst/>
          </a:prstGeom>
          <a:solidFill>
            <a:schemeClr val="accent6"/>
          </a:solidFill>
        </p:spPr>
        <p:txBody>
          <a:bodyPr vert="horz" lIns="91440" tIns="45720" rIns="91440" bIns="45720" rtlCol="0" anchor="ctr">
            <a:normAutofit/>
          </a:bodyP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r>
              <a:rPr lang="en-US" sz="2800" b="1" dirty="0" smtClean="0"/>
              <a:t>California’s changing Population</a:t>
            </a:r>
            <a:endParaRPr lang="en-US" sz="2800" b="1" dirty="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3764"/>
            <a:ext cx="9069662" cy="5235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65301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757" y="1340768"/>
            <a:ext cx="8614742" cy="5080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2"/>
          <p:cNvSpPr txBox="1">
            <a:spLocks/>
          </p:cNvSpPr>
          <p:nvPr/>
        </p:nvSpPr>
        <p:spPr>
          <a:xfrm>
            <a:off x="202621" y="152400"/>
            <a:ext cx="8686060" cy="1054394"/>
          </a:xfrm>
          <a:prstGeom prst="rect">
            <a:avLst/>
          </a:prstGeom>
          <a:solidFill>
            <a:schemeClr val="accent6"/>
          </a:solidFill>
        </p:spPr>
        <p:txBody>
          <a:bodyPr vert="horz" lIns="91440" tIns="45720" rIns="91440" bIns="45720" rtlCol="0" anchor="ctr">
            <a:normAutofit/>
          </a:bodyP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r"/>
            <a:r>
              <a:rPr lang="en-US" b="1" dirty="0" smtClean="0"/>
              <a:t>California’s aging population</a:t>
            </a:r>
            <a:endParaRPr lang="en-US" b="1" dirty="0"/>
          </a:p>
        </p:txBody>
      </p:sp>
    </p:spTree>
    <p:extLst>
      <p:ext uri="{BB962C8B-B14F-4D97-AF65-F5344CB8AC3E}">
        <p14:creationId xmlns:p14="http://schemas.microsoft.com/office/powerpoint/2010/main" val="39152446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3194" t="24266" r="33961" b="17847"/>
          <a:stretch/>
        </p:blipFill>
        <p:spPr bwMode="auto">
          <a:xfrm>
            <a:off x="19877" y="0"/>
            <a:ext cx="9016127"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2122" t="26159" r="34978" b="17299"/>
          <a:stretch/>
        </p:blipFill>
        <p:spPr bwMode="auto">
          <a:xfrm>
            <a:off x="19877" y="228600"/>
            <a:ext cx="9011265"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4379" t="17536" r="35585" b="21175"/>
          <a:stretch/>
        </p:blipFill>
        <p:spPr bwMode="auto">
          <a:xfrm>
            <a:off x="51331" y="228600"/>
            <a:ext cx="8991600" cy="6300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5875" t="45778" r="29250" b="44889"/>
          <a:stretch/>
        </p:blipFill>
        <p:spPr bwMode="auto">
          <a:xfrm>
            <a:off x="667770" y="680120"/>
            <a:ext cx="8362950"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38750" t="31999" r="30625" b="7112"/>
          <a:stretch/>
        </p:blipFill>
        <p:spPr bwMode="auto">
          <a:xfrm>
            <a:off x="2213506" y="1485900"/>
            <a:ext cx="4667250"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44426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6147"/>
                                        </p:tgtEl>
                                        <p:attrNameLst>
                                          <p:attrName>ppt_x</p:attrName>
                                        </p:attrNameLst>
                                      </p:cBhvr>
                                      <p:tavLst>
                                        <p:tav tm="0">
                                          <p:val>
                                            <p:strVal val="ppt_x"/>
                                          </p:val>
                                        </p:tav>
                                        <p:tav tm="100000">
                                          <p:val>
                                            <p:strVal val="ppt_x"/>
                                          </p:val>
                                        </p:tav>
                                      </p:tavLst>
                                    </p:anim>
                                    <p:anim calcmode="lin" valueType="num">
                                      <p:cBhvr additive="base">
                                        <p:cTn id="7" dur="1000"/>
                                        <p:tgtEl>
                                          <p:spTgt spid="6147"/>
                                        </p:tgtEl>
                                        <p:attrNameLst>
                                          <p:attrName>ppt_y</p:attrName>
                                        </p:attrNameLst>
                                      </p:cBhvr>
                                      <p:tavLst>
                                        <p:tav tm="0">
                                          <p:val>
                                            <p:strVal val="ppt_y"/>
                                          </p:val>
                                        </p:tav>
                                        <p:tav tm="100000">
                                          <p:val>
                                            <p:strVal val="1+ppt_h/2"/>
                                          </p:val>
                                        </p:tav>
                                      </p:tavLst>
                                    </p:anim>
                                    <p:set>
                                      <p:cBhvr>
                                        <p:cTn id="8" dur="1" fill="hold">
                                          <p:stCondLst>
                                            <p:cond delay="999"/>
                                          </p:stCondLst>
                                        </p:cTn>
                                        <p:tgtEl>
                                          <p:spTgt spid="6147"/>
                                        </p:tgtEl>
                                        <p:attrNameLst>
                                          <p:attrName>style.visibility</p:attrName>
                                        </p:attrNameLst>
                                      </p:cBhvr>
                                      <p:to>
                                        <p:strVal val="hidden"/>
                                      </p:to>
                                    </p:set>
                                  </p:childTnLst>
                                </p:cTn>
                              </p:par>
                              <p:par>
                                <p:cTn id="9" presetID="6" presetClass="entr" presetSubtype="16" fill="hold" nodeType="withEffect">
                                  <p:stCondLst>
                                    <p:cond delay="0"/>
                                  </p:stCondLst>
                                  <p:childTnLst>
                                    <p:set>
                                      <p:cBhvr>
                                        <p:cTn id="10" dur="1" fill="hold">
                                          <p:stCondLst>
                                            <p:cond delay="0"/>
                                          </p:stCondLst>
                                        </p:cTn>
                                        <p:tgtEl>
                                          <p:spTgt spid="6148"/>
                                        </p:tgtEl>
                                        <p:attrNameLst>
                                          <p:attrName>style.visibility</p:attrName>
                                        </p:attrNameLst>
                                      </p:cBhvr>
                                      <p:to>
                                        <p:strVal val="visible"/>
                                      </p:to>
                                    </p:set>
                                    <p:animEffect transition="in" filter="circle(in)">
                                      <p:cBhvr>
                                        <p:cTn id="11" dur="1000"/>
                                        <p:tgtEl>
                                          <p:spTgt spid="6148"/>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xit" presetSubtype="0" fill="hold" nodeType="clickEffect">
                                  <p:stCondLst>
                                    <p:cond delay="0"/>
                                  </p:stCondLst>
                                  <p:childTnLst>
                                    <p:anim calcmode="lin" valueType="num">
                                      <p:cBhvr>
                                        <p:cTn id="15" dur="1000"/>
                                        <p:tgtEl>
                                          <p:spTgt spid="6148"/>
                                        </p:tgtEl>
                                        <p:attrNameLst>
                                          <p:attrName>ppt_w</p:attrName>
                                        </p:attrNameLst>
                                      </p:cBhvr>
                                      <p:tavLst>
                                        <p:tav tm="0">
                                          <p:val>
                                            <p:strVal val="ppt_w"/>
                                          </p:val>
                                        </p:tav>
                                        <p:tav tm="100000">
                                          <p:val>
                                            <p:fltVal val="0"/>
                                          </p:val>
                                        </p:tav>
                                      </p:tavLst>
                                    </p:anim>
                                    <p:anim calcmode="lin" valueType="num">
                                      <p:cBhvr>
                                        <p:cTn id="16" dur="1000"/>
                                        <p:tgtEl>
                                          <p:spTgt spid="6148"/>
                                        </p:tgtEl>
                                        <p:attrNameLst>
                                          <p:attrName>ppt_h</p:attrName>
                                        </p:attrNameLst>
                                      </p:cBhvr>
                                      <p:tavLst>
                                        <p:tav tm="0">
                                          <p:val>
                                            <p:strVal val="ppt_h"/>
                                          </p:val>
                                        </p:tav>
                                        <p:tav tm="100000">
                                          <p:val>
                                            <p:fltVal val="0"/>
                                          </p:val>
                                        </p:tav>
                                      </p:tavLst>
                                    </p:anim>
                                    <p:anim calcmode="lin" valueType="num">
                                      <p:cBhvr>
                                        <p:cTn id="17" dur="1000"/>
                                        <p:tgtEl>
                                          <p:spTgt spid="6148"/>
                                        </p:tgtEl>
                                        <p:attrNameLst>
                                          <p:attrName>style.rotation</p:attrName>
                                        </p:attrNameLst>
                                      </p:cBhvr>
                                      <p:tavLst>
                                        <p:tav tm="0">
                                          <p:val>
                                            <p:fltVal val="0"/>
                                          </p:val>
                                        </p:tav>
                                        <p:tav tm="100000">
                                          <p:val>
                                            <p:fltVal val="90"/>
                                          </p:val>
                                        </p:tav>
                                      </p:tavLst>
                                    </p:anim>
                                    <p:animEffect transition="out" filter="fade">
                                      <p:cBhvr>
                                        <p:cTn id="18" dur="1000"/>
                                        <p:tgtEl>
                                          <p:spTgt spid="6148"/>
                                        </p:tgtEl>
                                      </p:cBhvr>
                                    </p:animEffect>
                                    <p:set>
                                      <p:cBhvr>
                                        <p:cTn id="19" dur="1" fill="hold">
                                          <p:stCondLst>
                                            <p:cond delay="999"/>
                                          </p:stCondLst>
                                        </p:cTn>
                                        <p:tgtEl>
                                          <p:spTgt spid="6148"/>
                                        </p:tgtEl>
                                        <p:attrNameLst>
                                          <p:attrName>style.visibility</p:attrName>
                                        </p:attrNameLst>
                                      </p:cBhvr>
                                      <p:to>
                                        <p:strVal val="hidden"/>
                                      </p:to>
                                    </p:set>
                                  </p:childTnLst>
                                </p:cTn>
                              </p:par>
                              <p:par>
                                <p:cTn id="20" presetID="16" presetClass="entr" presetSubtype="21" fill="hold" nodeType="withEffect">
                                  <p:stCondLst>
                                    <p:cond delay="0"/>
                                  </p:stCondLst>
                                  <p:childTnLst>
                                    <p:set>
                                      <p:cBhvr>
                                        <p:cTn id="21" dur="1" fill="hold">
                                          <p:stCondLst>
                                            <p:cond delay="0"/>
                                          </p:stCondLst>
                                        </p:cTn>
                                        <p:tgtEl>
                                          <p:spTgt spid="6149"/>
                                        </p:tgtEl>
                                        <p:attrNameLst>
                                          <p:attrName>style.visibility</p:attrName>
                                        </p:attrNameLst>
                                      </p:cBhvr>
                                      <p:to>
                                        <p:strVal val="visible"/>
                                      </p:to>
                                    </p:set>
                                    <p:animEffect transition="in" filter="barn(inVertical)">
                                      <p:cBhvr>
                                        <p:cTn id="22" dur="1000"/>
                                        <p:tgtEl>
                                          <p:spTgt spid="614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1000"/>
                                        <p:tgtEl>
                                          <p:spTgt spid="6149"/>
                                        </p:tgtEl>
                                      </p:cBhvr>
                                    </p:animEffect>
                                    <p:set>
                                      <p:cBhvr>
                                        <p:cTn id="27" dur="1" fill="hold">
                                          <p:stCondLst>
                                            <p:cond delay="999"/>
                                          </p:stCondLst>
                                        </p:cTn>
                                        <p:tgtEl>
                                          <p:spTgt spid="6149"/>
                                        </p:tgtEl>
                                        <p:attrNameLst>
                                          <p:attrName>style.visibility</p:attrName>
                                        </p:attrNameLst>
                                      </p:cBhvr>
                                      <p:to>
                                        <p:strVal val="hidden"/>
                                      </p:to>
                                    </p:set>
                                  </p:childTnLst>
                                </p:cTn>
                              </p:par>
                              <p:par>
                                <p:cTn id="28" presetID="16" presetClass="entr" presetSubtype="21" fill="hold" nodeType="withEffect">
                                  <p:stCondLst>
                                    <p:cond delay="0"/>
                                  </p:stCondLst>
                                  <p:childTnLst>
                                    <p:set>
                                      <p:cBhvr>
                                        <p:cTn id="29" dur="1" fill="hold">
                                          <p:stCondLst>
                                            <p:cond delay="0"/>
                                          </p:stCondLst>
                                        </p:cTn>
                                        <p:tgtEl>
                                          <p:spTgt spid="6146"/>
                                        </p:tgtEl>
                                        <p:attrNameLst>
                                          <p:attrName>style.visibility</p:attrName>
                                        </p:attrNameLst>
                                      </p:cBhvr>
                                      <p:to>
                                        <p:strVal val="visible"/>
                                      </p:to>
                                    </p:set>
                                    <p:animEffect transition="in" filter="barn(inVertical)">
                                      <p:cBhvr>
                                        <p:cTn id="30" dur="1000"/>
                                        <p:tgtEl>
                                          <p:spTgt spid="6146"/>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Five Californias</a:t>
            </a:r>
            <a:endParaRPr lang="en-US" b="1" dirty="0">
              <a:solidFill>
                <a:schemeClr val="bg1"/>
              </a:solidFill>
            </a:endParaRPr>
          </a:p>
        </p:txBody>
      </p:sp>
      <p:sp>
        <p:nvSpPr>
          <p:cNvPr id="5" name="TextBox 3"/>
          <p:cNvSpPr txBox="1">
            <a:spLocks noChangeArrowheads="1"/>
          </p:cNvSpPr>
          <p:nvPr/>
        </p:nvSpPr>
        <p:spPr bwMode="auto">
          <a:xfrm>
            <a:off x="1066800" y="2133600"/>
            <a:ext cx="72390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3200" b="1" dirty="0">
                <a:latin typeface="Georgia" pitchFamily="18" charset="0"/>
              </a:rPr>
              <a:t>Shangri La’s = Top One Percent</a:t>
            </a:r>
          </a:p>
          <a:p>
            <a:pPr eaLnBrk="1" hangingPunct="1"/>
            <a:endParaRPr lang="en-US" altLang="en-US" dirty="0"/>
          </a:p>
          <a:p>
            <a:pPr eaLnBrk="1" hangingPunct="1"/>
            <a:endParaRPr lang="en-US" alt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271838"/>
            <a:ext cx="3429000" cy="228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271838"/>
            <a:ext cx="3048000" cy="228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3"/>
          <p:cNvSpPr txBox="1">
            <a:spLocks noChangeArrowheads="1"/>
          </p:cNvSpPr>
          <p:nvPr/>
        </p:nvSpPr>
        <p:spPr bwMode="auto">
          <a:xfrm>
            <a:off x="1403648" y="2133600"/>
            <a:ext cx="72390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3200" b="1" dirty="0">
                <a:solidFill>
                  <a:srgbClr val="000000"/>
                </a:solidFill>
                <a:latin typeface="Georgia" pitchFamily="18" charset="0"/>
              </a:rPr>
              <a:t>Metro Coastal = Next 18 Percent</a:t>
            </a:r>
          </a:p>
          <a:p>
            <a:pPr eaLnBrk="1" hangingPunct="1"/>
            <a:endParaRPr lang="en-US" altLang="en-US" dirty="0">
              <a:solidFill>
                <a:srgbClr val="000000"/>
              </a:solidFill>
            </a:endParaRPr>
          </a:p>
          <a:p>
            <a:pPr eaLnBrk="1" hangingPunct="1"/>
            <a:endParaRPr lang="en-US" altLang="en-US" dirty="0">
              <a:solidFill>
                <a:srgbClr val="000000"/>
              </a:solidFill>
            </a:endParaRP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8504" y="3271838"/>
            <a:ext cx="3048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9650" y="3388519"/>
            <a:ext cx="3371850" cy="2052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3"/>
          <p:cNvSpPr txBox="1">
            <a:spLocks noChangeArrowheads="1"/>
          </p:cNvSpPr>
          <p:nvPr/>
        </p:nvSpPr>
        <p:spPr bwMode="auto">
          <a:xfrm>
            <a:off x="1181100" y="2133600"/>
            <a:ext cx="72390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3200" b="1" dirty="0">
                <a:solidFill>
                  <a:srgbClr val="000000"/>
                </a:solidFill>
                <a:latin typeface="Georgia" pitchFamily="18" charset="0"/>
              </a:rPr>
              <a:t>Main Street = Next 38 Percent</a:t>
            </a:r>
          </a:p>
          <a:p>
            <a:pPr eaLnBrk="1" hangingPunct="1"/>
            <a:endParaRPr lang="en-US" altLang="en-US" dirty="0">
              <a:solidFill>
                <a:srgbClr val="000000"/>
              </a:solidFill>
            </a:endParaRPr>
          </a:p>
          <a:p>
            <a:pPr eaLnBrk="1" hangingPunct="1"/>
            <a:endParaRPr lang="en-US" altLang="en-US" dirty="0">
              <a:solidFill>
                <a:srgbClr val="000000"/>
              </a:solidFill>
            </a:endParaRPr>
          </a:p>
        </p:txBody>
      </p:sp>
      <p:pic>
        <p:nvPicPr>
          <p:cNvPr id="1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8564" y="3348113"/>
            <a:ext cx="2800350" cy="2100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2712" y="3332237"/>
            <a:ext cx="2713038" cy="209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3"/>
          <p:cNvSpPr txBox="1">
            <a:spLocks noChangeArrowheads="1"/>
          </p:cNvSpPr>
          <p:nvPr/>
        </p:nvSpPr>
        <p:spPr bwMode="auto">
          <a:xfrm>
            <a:off x="-786308" y="2133600"/>
            <a:ext cx="10945216"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3200" b="1" dirty="0">
                <a:solidFill>
                  <a:srgbClr val="000000"/>
                </a:solidFill>
                <a:latin typeface="Georgia" pitchFamily="18" charset="0"/>
              </a:rPr>
              <a:t>Struggling California </a:t>
            </a:r>
            <a:r>
              <a:rPr lang="en-US" altLang="en-US" sz="3200" b="1" dirty="0" smtClean="0">
                <a:solidFill>
                  <a:srgbClr val="000000"/>
                </a:solidFill>
                <a:latin typeface="Georgia" pitchFamily="18" charset="0"/>
              </a:rPr>
              <a:t>= Next 38 Percent</a:t>
            </a:r>
            <a:endParaRPr lang="en-US" altLang="en-US" sz="3200" b="1" dirty="0">
              <a:solidFill>
                <a:srgbClr val="000000"/>
              </a:solidFill>
              <a:latin typeface="Georgia" pitchFamily="18" charset="0"/>
            </a:endParaRPr>
          </a:p>
          <a:p>
            <a:pPr eaLnBrk="1" hangingPunct="1"/>
            <a:endParaRPr lang="en-US" altLang="en-US" dirty="0">
              <a:solidFill>
                <a:srgbClr val="000000"/>
              </a:solidFill>
            </a:endParaRPr>
          </a:p>
          <a:p>
            <a:pPr eaLnBrk="1" hangingPunct="1"/>
            <a:endParaRPr lang="en-US" altLang="en-US" dirty="0">
              <a:solidFill>
                <a:srgbClr val="000000"/>
              </a:solidFill>
            </a:endParaRPr>
          </a:p>
        </p:txBody>
      </p:sp>
      <p:pic>
        <p:nvPicPr>
          <p:cNvPr id="1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1100" y="3271838"/>
            <a:ext cx="3174876" cy="2370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3388519"/>
            <a:ext cx="3308350" cy="220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3"/>
          <p:cNvSpPr txBox="1">
            <a:spLocks noChangeArrowheads="1"/>
          </p:cNvSpPr>
          <p:nvPr/>
        </p:nvSpPr>
        <p:spPr bwMode="auto">
          <a:xfrm>
            <a:off x="815244" y="2152650"/>
            <a:ext cx="8126288"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3200" b="1" dirty="0">
                <a:solidFill>
                  <a:srgbClr val="000000"/>
                </a:solidFill>
                <a:latin typeface="Georgia" pitchFamily="18" charset="0"/>
              </a:rPr>
              <a:t>Forsaken Five </a:t>
            </a:r>
            <a:r>
              <a:rPr lang="en-US" altLang="en-US" sz="3200" b="1" dirty="0" smtClean="0">
                <a:solidFill>
                  <a:srgbClr val="000000"/>
                </a:solidFill>
                <a:latin typeface="Georgia" pitchFamily="18" charset="0"/>
              </a:rPr>
              <a:t>= Bottom Five Percent</a:t>
            </a:r>
            <a:endParaRPr lang="en-US" altLang="en-US" sz="3200" b="1" dirty="0">
              <a:solidFill>
                <a:srgbClr val="000000"/>
              </a:solidFill>
              <a:latin typeface="Georgia" pitchFamily="18" charset="0"/>
            </a:endParaRPr>
          </a:p>
          <a:p>
            <a:pPr eaLnBrk="1" hangingPunct="1"/>
            <a:endParaRPr lang="en-US" altLang="en-US" dirty="0">
              <a:solidFill>
                <a:srgbClr val="000000"/>
              </a:solidFill>
            </a:endParaRPr>
          </a:p>
          <a:p>
            <a:pPr eaLnBrk="1" hangingPunct="1"/>
            <a:endParaRPr lang="en-US" altLang="en-US" dirty="0">
              <a:solidFill>
                <a:srgbClr val="000000"/>
              </a:solidFill>
            </a:endParaRPr>
          </a:p>
        </p:txBody>
      </p:sp>
      <p:pic>
        <p:nvPicPr>
          <p:cNvPr id="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22848" y="3348113"/>
            <a:ext cx="4800600" cy="2325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783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10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xit" presetSubtype="21" fill="hold" grpId="1" nodeType="clickEffect">
                                  <p:stCondLst>
                                    <p:cond delay="0"/>
                                  </p:stCondLst>
                                  <p:childTnLst>
                                    <p:animEffect transition="out" filter="barn(inVertical)">
                                      <p:cBhvr>
                                        <p:cTn id="17" dur="1000"/>
                                        <p:tgtEl>
                                          <p:spTgt spid="5"/>
                                        </p:tgtEl>
                                      </p:cBhvr>
                                    </p:animEffect>
                                    <p:set>
                                      <p:cBhvr>
                                        <p:cTn id="18" dur="1" fill="hold">
                                          <p:stCondLst>
                                            <p:cond delay="999"/>
                                          </p:stCondLst>
                                        </p:cTn>
                                        <p:tgtEl>
                                          <p:spTgt spid="5"/>
                                        </p:tgtEl>
                                        <p:attrNameLst>
                                          <p:attrName>style.visibility</p:attrName>
                                        </p:attrNameLst>
                                      </p:cBhvr>
                                      <p:to>
                                        <p:strVal val="hidden"/>
                                      </p:to>
                                    </p:set>
                                  </p:childTnLst>
                                </p:cTn>
                              </p:par>
                              <p:par>
                                <p:cTn id="19" presetID="16" presetClass="exit" presetSubtype="21" fill="hold" nodeType="withEffect">
                                  <p:stCondLst>
                                    <p:cond delay="0"/>
                                  </p:stCondLst>
                                  <p:childTnLst>
                                    <p:animEffect transition="out" filter="barn(inVertical)">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par>
                                <p:cTn id="22" presetID="16" presetClass="exit" presetSubtype="21" fill="hold" nodeType="withEffect">
                                  <p:stCondLst>
                                    <p:cond delay="0"/>
                                  </p:stCondLst>
                                  <p:childTnLst>
                                    <p:animEffect transition="out" filter="barn(inVertical)">
                                      <p:cBhvr>
                                        <p:cTn id="23" dur="1000"/>
                                        <p:tgtEl>
                                          <p:spTgt spid="7"/>
                                        </p:tgtEl>
                                      </p:cBhvr>
                                    </p:animEffect>
                                    <p:set>
                                      <p:cBhvr>
                                        <p:cTn id="24" dur="1" fill="hold">
                                          <p:stCondLst>
                                            <p:cond delay="999"/>
                                          </p:stCondLst>
                                        </p:cTn>
                                        <p:tgtEl>
                                          <p:spTgt spid="7"/>
                                        </p:tgtEl>
                                        <p:attrNameLst>
                                          <p:attrName>style.visibility</p:attrName>
                                        </p:attrNameLst>
                                      </p:cBhvr>
                                      <p:to>
                                        <p:strVal val="hidden"/>
                                      </p:to>
                                    </p:set>
                                  </p:childTnLst>
                                </p:cTn>
                              </p:par>
                              <p:par>
                                <p:cTn id="25" presetID="16" presetClass="entr" presetSubtype="2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1000"/>
                                        <p:tgtEl>
                                          <p:spTgt spid="8"/>
                                        </p:tgtEl>
                                      </p:cBhvr>
                                    </p:animEffect>
                                  </p:childTnLst>
                                </p:cTn>
                              </p:par>
                              <p:par>
                                <p:cTn id="28" presetID="16" presetClass="entr" presetSubtype="2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1000"/>
                                        <p:tgtEl>
                                          <p:spTgt spid="9"/>
                                        </p:tgtEl>
                                      </p:cBhvr>
                                    </p:animEffect>
                                  </p:childTnLst>
                                </p:cTn>
                              </p:par>
                              <p:par>
                                <p:cTn id="31" presetID="16" presetClass="entr" presetSubtype="21"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10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xit" presetSubtype="21" fill="hold" grpId="1" nodeType="clickEffect">
                                  <p:stCondLst>
                                    <p:cond delay="0"/>
                                  </p:stCondLst>
                                  <p:childTnLst>
                                    <p:animEffect transition="out" filter="barn(inVertical)">
                                      <p:cBhvr>
                                        <p:cTn id="37" dur="1000"/>
                                        <p:tgtEl>
                                          <p:spTgt spid="8"/>
                                        </p:tgtEl>
                                      </p:cBhvr>
                                    </p:animEffect>
                                    <p:set>
                                      <p:cBhvr>
                                        <p:cTn id="38" dur="1" fill="hold">
                                          <p:stCondLst>
                                            <p:cond delay="999"/>
                                          </p:stCondLst>
                                        </p:cTn>
                                        <p:tgtEl>
                                          <p:spTgt spid="8"/>
                                        </p:tgtEl>
                                        <p:attrNameLst>
                                          <p:attrName>style.visibility</p:attrName>
                                        </p:attrNameLst>
                                      </p:cBhvr>
                                      <p:to>
                                        <p:strVal val="hidden"/>
                                      </p:to>
                                    </p:set>
                                  </p:childTnLst>
                                </p:cTn>
                              </p:par>
                              <p:par>
                                <p:cTn id="39" presetID="16" presetClass="exit" presetSubtype="21" fill="hold" nodeType="withEffect">
                                  <p:stCondLst>
                                    <p:cond delay="0"/>
                                  </p:stCondLst>
                                  <p:childTnLst>
                                    <p:animEffect transition="out" filter="barn(inVertical)">
                                      <p:cBhvr>
                                        <p:cTn id="40" dur="1000"/>
                                        <p:tgtEl>
                                          <p:spTgt spid="9"/>
                                        </p:tgtEl>
                                      </p:cBhvr>
                                    </p:animEffect>
                                    <p:set>
                                      <p:cBhvr>
                                        <p:cTn id="41" dur="1" fill="hold">
                                          <p:stCondLst>
                                            <p:cond delay="999"/>
                                          </p:stCondLst>
                                        </p:cTn>
                                        <p:tgtEl>
                                          <p:spTgt spid="9"/>
                                        </p:tgtEl>
                                        <p:attrNameLst>
                                          <p:attrName>style.visibility</p:attrName>
                                        </p:attrNameLst>
                                      </p:cBhvr>
                                      <p:to>
                                        <p:strVal val="hidden"/>
                                      </p:to>
                                    </p:set>
                                  </p:childTnLst>
                                </p:cTn>
                              </p:par>
                              <p:par>
                                <p:cTn id="42" presetID="16" presetClass="exit" presetSubtype="21" fill="hold" nodeType="withEffect">
                                  <p:stCondLst>
                                    <p:cond delay="0"/>
                                  </p:stCondLst>
                                  <p:childTnLst>
                                    <p:animEffect transition="out" filter="barn(inVertical)">
                                      <p:cBhvr>
                                        <p:cTn id="43" dur="1000"/>
                                        <p:tgtEl>
                                          <p:spTgt spid="10"/>
                                        </p:tgtEl>
                                      </p:cBhvr>
                                    </p:animEffect>
                                    <p:set>
                                      <p:cBhvr>
                                        <p:cTn id="44" dur="1" fill="hold">
                                          <p:stCondLst>
                                            <p:cond delay="999"/>
                                          </p:stCondLst>
                                        </p:cTn>
                                        <p:tgtEl>
                                          <p:spTgt spid="10"/>
                                        </p:tgtEl>
                                        <p:attrNameLst>
                                          <p:attrName>style.visibility</p:attrName>
                                        </p:attrNameLst>
                                      </p:cBhvr>
                                      <p:to>
                                        <p:strVal val="hidden"/>
                                      </p:to>
                                    </p:set>
                                  </p:childTnLst>
                                </p:cTn>
                              </p:par>
                              <p:par>
                                <p:cTn id="45" presetID="16" presetClass="entr" presetSubtype="21"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1000"/>
                                        <p:tgtEl>
                                          <p:spTgt spid="11"/>
                                        </p:tgtEl>
                                      </p:cBhvr>
                                    </p:animEffect>
                                  </p:childTnLst>
                                </p:cTn>
                              </p:par>
                              <p:par>
                                <p:cTn id="48" presetID="16" presetClass="entr" presetSubtype="21"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1000"/>
                                        <p:tgtEl>
                                          <p:spTgt spid="12"/>
                                        </p:tgtEl>
                                      </p:cBhvr>
                                    </p:animEffect>
                                  </p:childTnLst>
                                </p:cTn>
                              </p:par>
                              <p:par>
                                <p:cTn id="51" presetID="16" presetClass="entr" presetSubtype="21"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barn(inVertical)">
                                      <p:cBhvr>
                                        <p:cTn id="53" dur="10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xit" presetSubtype="21" fill="hold" grpId="1" nodeType="clickEffect">
                                  <p:stCondLst>
                                    <p:cond delay="0"/>
                                  </p:stCondLst>
                                  <p:childTnLst>
                                    <p:animEffect transition="out" filter="barn(inVertical)">
                                      <p:cBhvr>
                                        <p:cTn id="57" dur="1000"/>
                                        <p:tgtEl>
                                          <p:spTgt spid="11"/>
                                        </p:tgtEl>
                                      </p:cBhvr>
                                    </p:animEffect>
                                    <p:set>
                                      <p:cBhvr>
                                        <p:cTn id="58" dur="1" fill="hold">
                                          <p:stCondLst>
                                            <p:cond delay="999"/>
                                          </p:stCondLst>
                                        </p:cTn>
                                        <p:tgtEl>
                                          <p:spTgt spid="11"/>
                                        </p:tgtEl>
                                        <p:attrNameLst>
                                          <p:attrName>style.visibility</p:attrName>
                                        </p:attrNameLst>
                                      </p:cBhvr>
                                      <p:to>
                                        <p:strVal val="hidden"/>
                                      </p:to>
                                    </p:set>
                                  </p:childTnLst>
                                </p:cTn>
                              </p:par>
                              <p:par>
                                <p:cTn id="59" presetID="16" presetClass="exit" presetSubtype="21" fill="hold" nodeType="withEffect">
                                  <p:stCondLst>
                                    <p:cond delay="0"/>
                                  </p:stCondLst>
                                  <p:childTnLst>
                                    <p:animEffect transition="out" filter="barn(inVertical)">
                                      <p:cBhvr>
                                        <p:cTn id="60" dur="1000"/>
                                        <p:tgtEl>
                                          <p:spTgt spid="12"/>
                                        </p:tgtEl>
                                      </p:cBhvr>
                                    </p:animEffect>
                                    <p:set>
                                      <p:cBhvr>
                                        <p:cTn id="61" dur="1" fill="hold">
                                          <p:stCondLst>
                                            <p:cond delay="999"/>
                                          </p:stCondLst>
                                        </p:cTn>
                                        <p:tgtEl>
                                          <p:spTgt spid="12"/>
                                        </p:tgtEl>
                                        <p:attrNameLst>
                                          <p:attrName>style.visibility</p:attrName>
                                        </p:attrNameLst>
                                      </p:cBhvr>
                                      <p:to>
                                        <p:strVal val="hidden"/>
                                      </p:to>
                                    </p:set>
                                  </p:childTnLst>
                                </p:cTn>
                              </p:par>
                              <p:par>
                                <p:cTn id="62" presetID="16" presetClass="exit" presetSubtype="21" fill="hold" nodeType="withEffect">
                                  <p:stCondLst>
                                    <p:cond delay="0"/>
                                  </p:stCondLst>
                                  <p:childTnLst>
                                    <p:animEffect transition="out" filter="barn(inVertical)">
                                      <p:cBhvr>
                                        <p:cTn id="63" dur="1000"/>
                                        <p:tgtEl>
                                          <p:spTgt spid="13"/>
                                        </p:tgtEl>
                                      </p:cBhvr>
                                    </p:animEffect>
                                    <p:set>
                                      <p:cBhvr>
                                        <p:cTn id="64" dur="1" fill="hold">
                                          <p:stCondLst>
                                            <p:cond delay="999"/>
                                          </p:stCondLst>
                                        </p:cTn>
                                        <p:tgtEl>
                                          <p:spTgt spid="13"/>
                                        </p:tgtEl>
                                        <p:attrNameLst>
                                          <p:attrName>style.visibility</p:attrName>
                                        </p:attrNameLst>
                                      </p:cBhvr>
                                      <p:to>
                                        <p:strVal val="hidden"/>
                                      </p:to>
                                    </p:set>
                                  </p:childTnLst>
                                </p:cTn>
                              </p:par>
                              <p:par>
                                <p:cTn id="65" presetID="16" presetClass="entr" presetSubtype="21"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1000"/>
                                        <p:tgtEl>
                                          <p:spTgt spid="14"/>
                                        </p:tgtEl>
                                      </p:cBhvr>
                                    </p:animEffect>
                                  </p:childTnLst>
                                </p:cTn>
                              </p:par>
                              <p:par>
                                <p:cTn id="68" presetID="16" presetClass="entr" presetSubtype="21" fill="hold"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barn(inVertical)">
                                      <p:cBhvr>
                                        <p:cTn id="70" dur="1000"/>
                                        <p:tgtEl>
                                          <p:spTgt spid="15"/>
                                        </p:tgtEl>
                                      </p:cBhvr>
                                    </p:animEffect>
                                  </p:childTnLst>
                                </p:cTn>
                              </p:par>
                              <p:par>
                                <p:cTn id="71" presetID="16" presetClass="entr" presetSubtype="21" fill="hold"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barn(inVertical)">
                                      <p:cBhvr>
                                        <p:cTn id="73" dur="1000"/>
                                        <p:tgtEl>
                                          <p:spTgt spid="16"/>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xit" presetSubtype="21" fill="hold" grpId="1" nodeType="clickEffect">
                                  <p:stCondLst>
                                    <p:cond delay="0"/>
                                  </p:stCondLst>
                                  <p:childTnLst>
                                    <p:animEffect transition="out" filter="barn(inVertical)">
                                      <p:cBhvr>
                                        <p:cTn id="77" dur="1000"/>
                                        <p:tgtEl>
                                          <p:spTgt spid="14"/>
                                        </p:tgtEl>
                                      </p:cBhvr>
                                    </p:animEffect>
                                    <p:set>
                                      <p:cBhvr>
                                        <p:cTn id="78" dur="1" fill="hold">
                                          <p:stCondLst>
                                            <p:cond delay="999"/>
                                          </p:stCondLst>
                                        </p:cTn>
                                        <p:tgtEl>
                                          <p:spTgt spid="14"/>
                                        </p:tgtEl>
                                        <p:attrNameLst>
                                          <p:attrName>style.visibility</p:attrName>
                                        </p:attrNameLst>
                                      </p:cBhvr>
                                      <p:to>
                                        <p:strVal val="hidden"/>
                                      </p:to>
                                    </p:set>
                                  </p:childTnLst>
                                </p:cTn>
                              </p:par>
                              <p:par>
                                <p:cTn id="79" presetID="16" presetClass="exit" presetSubtype="21" fill="hold" nodeType="withEffect">
                                  <p:stCondLst>
                                    <p:cond delay="0"/>
                                  </p:stCondLst>
                                  <p:childTnLst>
                                    <p:animEffect transition="out" filter="barn(inVertical)">
                                      <p:cBhvr>
                                        <p:cTn id="80" dur="1000"/>
                                        <p:tgtEl>
                                          <p:spTgt spid="15"/>
                                        </p:tgtEl>
                                      </p:cBhvr>
                                    </p:animEffect>
                                    <p:set>
                                      <p:cBhvr>
                                        <p:cTn id="81" dur="1" fill="hold">
                                          <p:stCondLst>
                                            <p:cond delay="999"/>
                                          </p:stCondLst>
                                        </p:cTn>
                                        <p:tgtEl>
                                          <p:spTgt spid="15"/>
                                        </p:tgtEl>
                                        <p:attrNameLst>
                                          <p:attrName>style.visibility</p:attrName>
                                        </p:attrNameLst>
                                      </p:cBhvr>
                                      <p:to>
                                        <p:strVal val="hidden"/>
                                      </p:to>
                                    </p:set>
                                  </p:childTnLst>
                                </p:cTn>
                              </p:par>
                              <p:par>
                                <p:cTn id="82" presetID="16" presetClass="exit" presetSubtype="21" fill="hold" nodeType="withEffect">
                                  <p:stCondLst>
                                    <p:cond delay="0"/>
                                  </p:stCondLst>
                                  <p:childTnLst>
                                    <p:animEffect transition="out" filter="barn(inVertical)">
                                      <p:cBhvr>
                                        <p:cTn id="83" dur="1000"/>
                                        <p:tgtEl>
                                          <p:spTgt spid="16"/>
                                        </p:tgtEl>
                                      </p:cBhvr>
                                    </p:animEffect>
                                    <p:set>
                                      <p:cBhvr>
                                        <p:cTn id="84" dur="1" fill="hold">
                                          <p:stCondLst>
                                            <p:cond delay="999"/>
                                          </p:stCondLst>
                                        </p:cTn>
                                        <p:tgtEl>
                                          <p:spTgt spid="16"/>
                                        </p:tgtEl>
                                        <p:attrNameLst>
                                          <p:attrName>style.visibility</p:attrName>
                                        </p:attrNameLst>
                                      </p:cBhvr>
                                      <p:to>
                                        <p:strVal val="hidden"/>
                                      </p:to>
                                    </p:set>
                                  </p:childTnLst>
                                </p:cTn>
                              </p:par>
                              <p:par>
                                <p:cTn id="85" presetID="16" presetClass="entr" presetSubtype="21"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barn(inVertical)">
                                      <p:cBhvr>
                                        <p:cTn id="87" dur="1000"/>
                                        <p:tgtEl>
                                          <p:spTgt spid="17"/>
                                        </p:tgtEl>
                                      </p:cBhvr>
                                    </p:animEffect>
                                  </p:childTnLst>
                                </p:cTn>
                              </p:par>
                              <p:par>
                                <p:cTn id="88" presetID="16" presetClass="entr" presetSubtype="21" fill="hold" nodeType="with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barn(inVertical)">
                                      <p:cBhvr>
                                        <p:cTn id="9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P spid="8" grpId="1"/>
      <p:bldP spid="11" grpId="0"/>
      <p:bldP spid="11" grpId="1"/>
      <p:bldP spid="14" grpId="0"/>
      <p:bldP spid="14" grpId="1"/>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17" y="1052736"/>
            <a:ext cx="9040327" cy="5085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294" y="1065684"/>
            <a:ext cx="8869571" cy="4989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402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2000"/>
                                        <p:tgtEl>
                                          <p:spTgt spid="13315"/>
                                        </p:tgtEl>
                                        <p:attrNameLst>
                                          <p:attrName>ppt_w</p:attrName>
                                        </p:attrNameLst>
                                      </p:cBhvr>
                                      <p:tavLst>
                                        <p:tav tm="0">
                                          <p:val>
                                            <p:strVal val="ppt_w"/>
                                          </p:val>
                                        </p:tav>
                                        <p:tav tm="100000">
                                          <p:val>
                                            <p:fltVal val="0"/>
                                          </p:val>
                                        </p:tav>
                                      </p:tavLst>
                                    </p:anim>
                                    <p:anim calcmode="lin" valueType="num">
                                      <p:cBhvr>
                                        <p:cTn id="7" dur="2000"/>
                                        <p:tgtEl>
                                          <p:spTgt spid="13315"/>
                                        </p:tgtEl>
                                        <p:attrNameLst>
                                          <p:attrName>ppt_h</p:attrName>
                                        </p:attrNameLst>
                                      </p:cBhvr>
                                      <p:tavLst>
                                        <p:tav tm="0">
                                          <p:val>
                                            <p:strVal val="ppt_h"/>
                                          </p:val>
                                        </p:tav>
                                        <p:tav tm="100000">
                                          <p:val>
                                            <p:fltVal val="0"/>
                                          </p:val>
                                        </p:tav>
                                      </p:tavLst>
                                    </p:anim>
                                    <p:anim calcmode="lin" valueType="num">
                                      <p:cBhvr>
                                        <p:cTn id="8" dur="2000"/>
                                        <p:tgtEl>
                                          <p:spTgt spid="13315"/>
                                        </p:tgtEl>
                                        <p:attrNameLst>
                                          <p:attrName>style.rotation</p:attrName>
                                        </p:attrNameLst>
                                      </p:cBhvr>
                                      <p:tavLst>
                                        <p:tav tm="0">
                                          <p:val>
                                            <p:fltVal val="0"/>
                                          </p:val>
                                        </p:tav>
                                        <p:tav tm="100000">
                                          <p:val>
                                            <p:fltVal val="90"/>
                                          </p:val>
                                        </p:tav>
                                      </p:tavLst>
                                    </p:anim>
                                    <p:animEffect transition="out" filter="fade">
                                      <p:cBhvr>
                                        <p:cTn id="9" dur="2000"/>
                                        <p:tgtEl>
                                          <p:spTgt spid="13315"/>
                                        </p:tgtEl>
                                      </p:cBhvr>
                                    </p:animEffect>
                                    <p:set>
                                      <p:cBhvr>
                                        <p:cTn id="10" dur="1" fill="hold">
                                          <p:stCondLst>
                                            <p:cond delay="1999"/>
                                          </p:stCondLst>
                                        </p:cTn>
                                        <p:tgtEl>
                                          <p:spTgt spid="13315"/>
                                        </p:tgtEl>
                                        <p:attrNameLst>
                                          <p:attrName>style.visibility</p:attrName>
                                        </p:attrNameLst>
                                      </p:cBhvr>
                                      <p:to>
                                        <p:strVal val="hidden"/>
                                      </p:to>
                                    </p:set>
                                  </p:childTnLst>
                                </p:cTn>
                              </p:par>
                            </p:childTnLst>
                          </p:cTn>
                        </p:par>
                        <p:par>
                          <p:cTn id="11" fill="hold">
                            <p:stCondLst>
                              <p:cond delay="2000"/>
                            </p:stCondLst>
                            <p:childTnLst>
                              <p:par>
                                <p:cTn id="12" presetID="31" presetClass="entr" presetSubtype="0" fill="hold" nodeType="afterEffect">
                                  <p:stCondLst>
                                    <p:cond delay="0"/>
                                  </p:stCondLst>
                                  <p:childTnLst>
                                    <p:set>
                                      <p:cBhvr>
                                        <p:cTn id="13" dur="1" fill="hold">
                                          <p:stCondLst>
                                            <p:cond delay="0"/>
                                          </p:stCondLst>
                                        </p:cTn>
                                        <p:tgtEl>
                                          <p:spTgt spid="13314"/>
                                        </p:tgtEl>
                                        <p:attrNameLst>
                                          <p:attrName>style.visibility</p:attrName>
                                        </p:attrNameLst>
                                      </p:cBhvr>
                                      <p:to>
                                        <p:strVal val="visible"/>
                                      </p:to>
                                    </p:set>
                                    <p:anim calcmode="lin" valueType="num">
                                      <p:cBhvr>
                                        <p:cTn id="14" dur="2000" fill="hold"/>
                                        <p:tgtEl>
                                          <p:spTgt spid="13314"/>
                                        </p:tgtEl>
                                        <p:attrNameLst>
                                          <p:attrName>ppt_w</p:attrName>
                                        </p:attrNameLst>
                                      </p:cBhvr>
                                      <p:tavLst>
                                        <p:tav tm="0">
                                          <p:val>
                                            <p:fltVal val="0"/>
                                          </p:val>
                                        </p:tav>
                                        <p:tav tm="100000">
                                          <p:val>
                                            <p:strVal val="#ppt_w"/>
                                          </p:val>
                                        </p:tav>
                                      </p:tavLst>
                                    </p:anim>
                                    <p:anim calcmode="lin" valueType="num">
                                      <p:cBhvr>
                                        <p:cTn id="15" dur="2000" fill="hold"/>
                                        <p:tgtEl>
                                          <p:spTgt spid="13314"/>
                                        </p:tgtEl>
                                        <p:attrNameLst>
                                          <p:attrName>ppt_h</p:attrName>
                                        </p:attrNameLst>
                                      </p:cBhvr>
                                      <p:tavLst>
                                        <p:tav tm="0">
                                          <p:val>
                                            <p:fltVal val="0"/>
                                          </p:val>
                                        </p:tav>
                                        <p:tav tm="100000">
                                          <p:val>
                                            <p:strVal val="#ppt_h"/>
                                          </p:val>
                                        </p:tav>
                                      </p:tavLst>
                                    </p:anim>
                                    <p:anim calcmode="lin" valueType="num">
                                      <p:cBhvr>
                                        <p:cTn id="16" dur="2000" fill="hold"/>
                                        <p:tgtEl>
                                          <p:spTgt spid="13314"/>
                                        </p:tgtEl>
                                        <p:attrNameLst>
                                          <p:attrName>style.rotation</p:attrName>
                                        </p:attrNameLst>
                                      </p:cBhvr>
                                      <p:tavLst>
                                        <p:tav tm="0">
                                          <p:val>
                                            <p:fltVal val="90"/>
                                          </p:val>
                                        </p:tav>
                                        <p:tav tm="100000">
                                          <p:val>
                                            <p:fltVal val="0"/>
                                          </p:val>
                                        </p:tav>
                                      </p:tavLst>
                                    </p:anim>
                                    <p:animEffect transition="in" filter="fade">
                                      <p:cBhvr>
                                        <p:cTn id="17" dur="2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28600" y="1772816"/>
            <a:ext cx="8686060" cy="3867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5842337"/>
            <a:ext cx="9239943" cy="1015663"/>
          </a:xfrm>
          <a:prstGeom prst="rect">
            <a:avLst/>
          </a:prstGeom>
          <a:noFill/>
        </p:spPr>
        <p:txBody>
          <a:bodyPr wrap="square" rtlCol="0">
            <a:spAutoFit/>
          </a:bodyPr>
          <a:lstStyle/>
          <a:p>
            <a:pPr algn="ctr"/>
            <a:r>
              <a:rPr lang="en-US" sz="2000" b="1" i="1" dirty="0" smtClean="0"/>
              <a:t>“The </a:t>
            </a:r>
            <a:r>
              <a:rPr lang="en-US" sz="2000" b="1" i="1" dirty="0"/>
              <a:t>odds that a young person will be in higher education </a:t>
            </a:r>
            <a:endParaRPr lang="en-US" sz="2000" b="1" i="1" dirty="0" smtClean="0"/>
          </a:p>
          <a:p>
            <a:pPr algn="ctr"/>
            <a:r>
              <a:rPr lang="en-US" sz="2000" b="1" i="1" dirty="0" smtClean="0">
                <a:solidFill>
                  <a:schemeClr val="bg1"/>
                </a:solidFill>
              </a:rPr>
              <a:t>if </a:t>
            </a:r>
            <a:r>
              <a:rPr lang="en-US" sz="2000" b="1" i="1" dirty="0">
                <a:solidFill>
                  <a:schemeClr val="bg1"/>
                </a:solidFill>
              </a:rPr>
              <a:t>his or her </a:t>
            </a:r>
            <a:r>
              <a:rPr lang="en-US" sz="2000" b="1" i="1" dirty="0" smtClean="0">
                <a:solidFill>
                  <a:schemeClr val="bg1"/>
                </a:solidFill>
              </a:rPr>
              <a:t>family </a:t>
            </a:r>
            <a:r>
              <a:rPr lang="en-US" sz="2000" b="1" i="1" dirty="0">
                <a:solidFill>
                  <a:schemeClr val="bg1"/>
                </a:solidFill>
              </a:rPr>
              <a:t>has a low level of education </a:t>
            </a:r>
            <a:r>
              <a:rPr lang="en-US" sz="2000" b="1" i="1" dirty="0" smtClean="0">
                <a:solidFill>
                  <a:schemeClr val="bg1"/>
                </a:solidFill>
              </a:rPr>
              <a:t>are </a:t>
            </a:r>
          </a:p>
          <a:p>
            <a:pPr algn="ctr"/>
            <a:r>
              <a:rPr lang="en-US" sz="2000" b="1" i="1" dirty="0" smtClean="0">
                <a:solidFill>
                  <a:schemeClr val="bg1"/>
                </a:solidFill>
              </a:rPr>
              <a:t>particularly </a:t>
            </a:r>
            <a:r>
              <a:rPr lang="en-US" sz="2000" b="1" i="1" dirty="0">
                <a:solidFill>
                  <a:schemeClr val="bg1"/>
                </a:solidFill>
              </a:rPr>
              <a:t>small in the U.S</a:t>
            </a:r>
            <a:r>
              <a:rPr lang="en-US" sz="2000" b="1" i="1" dirty="0" smtClean="0">
                <a:solidFill>
                  <a:schemeClr val="bg1"/>
                </a:solidFill>
              </a:rPr>
              <a:t>.”</a:t>
            </a:r>
            <a:endParaRPr lang="en-US" sz="2000" b="1" i="1" dirty="0">
              <a:solidFill>
                <a:schemeClr val="bg1"/>
              </a:solidFill>
            </a:endParaRPr>
          </a:p>
        </p:txBody>
      </p:sp>
      <p:sp>
        <p:nvSpPr>
          <p:cNvPr id="5" name="Title 2"/>
          <p:cNvSpPr txBox="1">
            <a:spLocks/>
          </p:cNvSpPr>
          <p:nvPr/>
        </p:nvSpPr>
        <p:spPr>
          <a:xfrm>
            <a:off x="228600" y="304800"/>
            <a:ext cx="8686060" cy="1054394"/>
          </a:xfrm>
          <a:prstGeom prst="rect">
            <a:avLst/>
          </a:prstGeom>
          <a:solidFill>
            <a:schemeClr val="accent6"/>
          </a:solidFill>
        </p:spPr>
        <p:txBody>
          <a:bodyPr vert="horz" lIns="91440" tIns="45720" rIns="91440" bIns="45720" rtlCol="0" anchor="ctr">
            <a:normAutofit lnSpcReduction="10000"/>
          </a:bodyPr>
          <a:lst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a:lstStyle>
          <a:p>
            <a:pPr algn="r"/>
            <a:r>
              <a:rPr lang="en-US" b="1" dirty="0"/>
              <a:t>America’s Disappearing</a:t>
            </a:r>
            <a:br>
              <a:rPr lang="en-US" b="1" dirty="0"/>
            </a:br>
            <a:r>
              <a:rPr lang="en-US" b="1" dirty="0"/>
              <a:t>Economic/Social </a:t>
            </a:r>
            <a:r>
              <a:rPr lang="en-US" b="1" dirty="0" smtClean="0"/>
              <a:t>Mobility</a:t>
            </a:r>
            <a:endParaRPr lang="en-US" b="1" dirty="0"/>
          </a:p>
        </p:txBody>
      </p:sp>
    </p:spTree>
    <p:extLst>
      <p:ext uri="{BB962C8B-B14F-4D97-AF65-F5344CB8AC3E}">
        <p14:creationId xmlns:p14="http://schemas.microsoft.com/office/powerpoint/2010/main" val="41677824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ircle(in)">
                                      <p:cBhvr>
                                        <p:cTn id="10" dur="2000"/>
                                        <p:tgtEl>
                                          <p:spTgt spid="4">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circle(in)">
                                      <p:cBhvr>
                                        <p:cTn id="13"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8661" t="20342" r="19048" b="5327"/>
          <a:stretch/>
        </p:blipFill>
        <p:spPr bwMode="auto">
          <a:xfrm>
            <a:off x="0" y="188640"/>
            <a:ext cx="9144000" cy="6379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733900" y="3825170"/>
            <a:ext cx="5506119" cy="1569660"/>
          </a:xfrm>
          <a:prstGeom prst="rect">
            <a:avLst/>
          </a:prstGeom>
          <a:noFill/>
        </p:spPr>
        <p:txBody>
          <a:bodyPr wrap="square" rtlCol="0">
            <a:spAutoFit/>
          </a:bodyPr>
          <a:lstStyle/>
          <a:p>
            <a:r>
              <a:rPr lang="en-US" sz="2400" b="1" i="1" dirty="0" smtClean="0">
                <a:solidFill>
                  <a:srgbClr val="C00000"/>
                </a:solidFill>
              </a:rPr>
              <a:t>Who in the OECD </a:t>
            </a:r>
          </a:p>
          <a:p>
            <a:r>
              <a:rPr lang="en-US" sz="2400" b="1" i="1" dirty="0" smtClean="0">
                <a:solidFill>
                  <a:srgbClr val="C00000"/>
                </a:solidFill>
              </a:rPr>
              <a:t>has the greatest</a:t>
            </a:r>
          </a:p>
          <a:p>
            <a:r>
              <a:rPr lang="en-US" sz="2400" b="1" i="1" dirty="0">
                <a:solidFill>
                  <a:srgbClr val="C00000"/>
                </a:solidFill>
              </a:rPr>
              <a:t>r</a:t>
            </a:r>
            <a:r>
              <a:rPr lang="en-US" sz="2400" b="1" i="1" dirty="0" smtClean="0">
                <a:solidFill>
                  <a:srgbClr val="C00000"/>
                </a:solidFill>
              </a:rPr>
              <a:t>eturn on  investment in </a:t>
            </a:r>
          </a:p>
          <a:p>
            <a:r>
              <a:rPr lang="en-US" sz="2400" b="1" i="1" dirty="0" smtClean="0">
                <a:solidFill>
                  <a:srgbClr val="C00000"/>
                </a:solidFill>
              </a:rPr>
              <a:t>postsecondary education?</a:t>
            </a:r>
            <a:endParaRPr lang="en-US" sz="2400" b="1" i="1" dirty="0">
              <a:solidFill>
                <a:srgbClr val="C00000"/>
              </a:solidFill>
            </a:endParaRPr>
          </a:p>
        </p:txBody>
      </p:sp>
    </p:spTree>
    <p:extLst>
      <p:ext uri="{BB962C8B-B14F-4D97-AF65-F5344CB8AC3E}">
        <p14:creationId xmlns:p14="http://schemas.microsoft.com/office/powerpoint/2010/main" val="18752476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563"/>
            <a:ext cx="912971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dirty="0" smtClean="0">
                <a:solidFill>
                  <a:schemeClr val="bg1"/>
                </a:solidFill>
                <a:latin typeface="Arial Black" panose="020B0A04020102020204" pitchFamily="34" charset="0"/>
              </a:rPr>
              <a:t>What Happened?</a:t>
            </a:r>
          </a:p>
        </p:txBody>
      </p:sp>
      <p:pic>
        <p:nvPicPr>
          <p:cNvPr id="6147" name="Picture 2" descr="screen-shot-2016-11-09-at-4-10-26-p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484313"/>
            <a:ext cx="9144000" cy="5373687"/>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2388" y="1524000"/>
            <a:ext cx="6499225" cy="1725613"/>
          </a:xfrm>
        </p:spPr>
        <p:txBody>
          <a:bodyPr/>
          <a:lstStyle/>
          <a:p>
            <a:pPr fontAlgn="auto">
              <a:spcAft>
                <a:spcPts val="0"/>
              </a:spcAft>
              <a:defRPr/>
            </a:pPr>
            <a:endParaRPr lang="en-US" dirty="0"/>
          </a:p>
        </p:txBody>
      </p:sp>
      <p:sp>
        <p:nvSpPr>
          <p:cNvPr id="4" name="Rectangle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21508" name="Picture 4" descr="faccc_logo_bw.ai"/>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1355725"/>
            <a:ext cx="5210175"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Rectangle 5"/>
          <p:cNvSpPr>
            <a:spLocks noChangeArrowheads="1"/>
          </p:cNvSpPr>
          <p:nvPr/>
        </p:nvSpPr>
        <p:spPr bwMode="auto">
          <a:xfrm>
            <a:off x="585788" y="4606925"/>
            <a:ext cx="78644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600"/>
              </a:spcAft>
              <a:buClr>
                <a:schemeClr val="tx2"/>
              </a:buClr>
              <a:buFont typeface="Wingdings 2" pitchFamily="18" charset="2"/>
              <a:buChar char=""/>
              <a:defRPr>
                <a:solidFill>
                  <a:schemeClr val="tx1"/>
                </a:solidFill>
                <a:latin typeface="Verdana" pitchFamily="34" charset="0"/>
              </a:defRPr>
            </a:lvl1pPr>
            <a:lvl2pPr marL="742950" indent="-285750" eaLnBrk="0" hangingPunct="0">
              <a:spcBef>
                <a:spcPct val="20000"/>
              </a:spcBef>
              <a:spcAft>
                <a:spcPts val="600"/>
              </a:spcAft>
              <a:buClr>
                <a:schemeClr val="tx2"/>
              </a:buClr>
              <a:buFont typeface="Wingdings 2" pitchFamily="18" charset="2"/>
              <a:buChar char=""/>
              <a:defRPr sz="1600">
                <a:solidFill>
                  <a:schemeClr val="tx1"/>
                </a:solidFill>
                <a:latin typeface="Verdana" pitchFamily="34" charset="0"/>
              </a:defRPr>
            </a:lvl2pPr>
            <a:lvl3pPr marL="1143000" indent="-228600" eaLnBrk="0" hangingPunct="0">
              <a:spcBef>
                <a:spcPct val="20000"/>
              </a:spcBef>
              <a:spcAft>
                <a:spcPts val="600"/>
              </a:spcAft>
              <a:buClr>
                <a:schemeClr val="tx2"/>
              </a:buClr>
              <a:buFont typeface="Wingdings 2" pitchFamily="18" charset="2"/>
              <a:buChar char=""/>
              <a:defRPr sz="1400">
                <a:solidFill>
                  <a:schemeClr val="tx1"/>
                </a:solidFill>
                <a:latin typeface="Verdana" pitchFamily="34" charset="0"/>
              </a:defRPr>
            </a:lvl3pPr>
            <a:lvl4pPr marL="1600200" indent="-228600" eaLnBrk="0" hangingPunct="0">
              <a:spcBef>
                <a:spcPct val="20000"/>
              </a:spcBef>
              <a:spcAft>
                <a:spcPts val="600"/>
              </a:spcAft>
              <a:buClr>
                <a:schemeClr val="tx2"/>
              </a:buClr>
              <a:buFont typeface="Wingdings 2" pitchFamily="18" charset="2"/>
              <a:buChar char=""/>
              <a:defRPr sz="1200">
                <a:solidFill>
                  <a:schemeClr val="tx1"/>
                </a:solidFill>
                <a:latin typeface="Verdana" pitchFamily="34" charset="0"/>
              </a:defRPr>
            </a:lvl4pPr>
            <a:lvl5pPr marL="2057400" indent="-228600" eaLnBrk="0" hangingPunct="0">
              <a:spcBef>
                <a:spcPct val="20000"/>
              </a:spcBef>
              <a:spcAft>
                <a:spcPts val="600"/>
              </a:spcAft>
              <a:buClr>
                <a:schemeClr val="tx2"/>
              </a:buClr>
              <a:buFont typeface="Wingdings 2" pitchFamily="18" charset="2"/>
              <a:buChar char=""/>
              <a:defRPr sz="1200">
                <a:solidFill>
                  <a:schemeClr val="tx1"/>
                </a:solidFill>
                <a:latin typeface="Verdana" pitchFamily="34" charset="0"/>
              </a:defRPr>
            </a:lvl5pPr>
            <a:lvl6pPr marL="2514600" indent="-228600" eaLnBrk="0" fontAlgn="base" hangingPunct="0">
              <a:spcBef>
                <a:spcPct val="20000"/>
              </a:spcBef>
              <a:spcAft>
                <a:spcPts val="600"/>
              </a:spcAft>
              <a:buClr>
                <a:schemeClr val="tx2"/>
              </a:buClr>
              <a:buFont typeface="Wingdings 2" pitchFamily="18" charset="2"/>
              <a:buChar char=""/>
              <a:defRPr sz="1200">
                <a:solidFill>
                  <a:schemeClr val="tx1"/>
                </a:solidFill>
                <a:latin typeface="Verdana" pitchFamily="34" charset="0"/>
              </a:defRPr>
            </a:lvl6pPr>
            <a:lvl7pPr marL="2971800" indent="-228600" eaLnBrk="0" fontAlgn="base" hangingPunct="0">
              <a:spcBef>
                <a:spcPct val="20000"/>
              </a:spcBef>
              <a:spcAft>
                <a:spcPts val="600"/>
              </a:spcAft>
              <a:buClr>
                <a:schemeClr val="tx2"/>
              </a:buClr>
              <a:buFont typeface="Wingdings 2" pitchFamily="18" charset="2"/>
              <a:buChar char=""/>
              <a:defRPr sz="1200">
                <a:solidFill>
                  <a:schemeClr val="tx1"/>
                </a:solidFill>
                <a:latin typeface="Verdana" pitchFamily="34" charset="0"/>
              </a:defRPr>
            </a:lvl7pPr>
            <a:lvl8pPr marL="3429000" indent="-228600" eaLnBrk="0" fontAlgn="base" hangingPunct="0">
              <a:spcBef>
                <a:spcPct val="20000"/>
              </a:spcBef>
              <a:spcAft>
                <a:spcPts val="600"/>
              </a:spcAft>
              <a:buClr>
                <a:schemeClr val="tx2"/>
              </a:buClr>
              <a:buFont typeface="Wingdings 2" pitchFamily="18" charset="2"/>
              <a:buChar char=""/>
              <a:defRPr sz="1200">
                <a:solidFill>
                  <a:schemeClr val="tx1"/>
                </a:solidFill>
                <a:latin typeface="Verdana" pitchFamily="34" charset="0"/>
              </a:defRPr>
            </a:lvl8pPr>
            <a:lvl9pPr marL="3886200" indent="-228600" eaLnBrk="0" fontAlgn="base" hangingPunct="0">
              <a:spcBef>
                <a:spcPct val="20000"/>
              </a:spcBef>
              <a:spcAft>
                <a:spcPts val="600"/>
              </a:spcAft>
              <a:buClr>
                <a:schemeClr val="tx2"/>
              </a:buClr>
              <a:buFont typeface="Wingdings 2" pitchFamily="18" charset="2"/>
              <a:buChar char=""/>
              <a:defRPr sz="1200">
                <a:solidFill>
                  <a:schemeClr val="tx1"/>
                </a:solidFill>
                <a:latin typeface="Verdana" pitchFamily="34" charset="0"/>
              </a:defRPr>
            </a:lvl9pPr>
          </a:lstStyle>
          <a:p>
            <a:pPr algn="ctr" eaLnBrk="1" hangingPunct="1">
              <a:lnSpc>
                <a:spcPct val="90000"/>
              </a:lnSpc>
              <a:spcBef>
                <a:spcPct val="0"/>
              </a:spcBef>
              <a:spcAft>
                <a:spcPct val="0"/>
              </a:spcAft>
              <a:buClrTx/>
              <a:buFontTx/>
              <a:buNone/>
            </a:pPr>
            <a:r>
              <a:rPr lang="en-US" altLang="en-US" i="1" dirty="0">
                <a:solidFill>
                  <a:srgbClr val="000000"/>
                </a:solidFill>
                <a:latin typeface="Georgia" pitchFamily="18" charset="0"/>
              </a:rPr>
              <a:t>“…best political voice for community college faculty in the state.”</a:t>
            </a:r>
          </a:p>
          <a:p>
            <a:pPr algn="ctr" eaLnBrk="1" hangingPunct="1">
              <a:lnSpc>
                <a:spcPct val="90000"/>
              </a:lnSpc>
              <a:spcBef>
                <a:spcPct val="0"/>
              </a:spcBef>
              <a:spcAft>
                <a:spcPct val="0"/>
              </a:spcAft>
              <a:buClrTx/>
              <a:buFontTx/>
              <a:buNone/>
            </a:pPr>
            <a:r>
              <a:rPr lang="en-US" altLang="en-US" dirty="0">
                <a:solidFill>
                  <a:srgbClr val="000000"/>
                </a:solidFill>
                <a:latin typeface="Georgia" pitchFamily="18" charset="0"/>
              </a:rPr>
              <a:t/>
            </a:r>
            <a:br>
              <a:rPr lang="en-US" altLang="en-US" dirty="0">
                <a:solidFill>
                  <a:srgbClr val="000000"/>
                </a:solidFill>
                <a:latin typeface="Georgia" pitchFamily="18" charset="0"/>
              </a:rPr>
            </a:br>
            <a:r>
              <a:rPr lang="en-US" altLang="en-US" i="1" dirty="0">
                <a:solidFill>
                  <a:srgbClr val="000000"/>
                </a:solidFill>
                <a:latin typeface="Georgia" pitchFamily="18" charset="0"/>
              </a:rPr>
              <a:t>~ Sacramento News &amp; Review</a:t>
            </a:r>
            <a:endParaRPr lang="en-US" altLang="en-US" b="1" i="1" dirty="0">
              <a:solidFill>
                <a:srgbClr val="000000"/>
              </a:solidFill>
              <a:latin typeface="Georgia" pitchFamily="18" charset="0"/>
            </a:endParaRPr>
          </a:p>
        </p:txBody>
      </p:sp>
    </p:spTree>
    <p:extLst>
      <p:ext uri="{BB962C8B-B14F-4D97-AF65-F5344CB8AC3E}">
        <p14:creationId xmlns:p14="http://schemas.microsoft.com/office/powerpoint/2010/main" val="42504914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714375" y="260350"/>
            <a:ext cx="7999413" cy="1130300"/>
          </a:xfrm>
        </p:spPr>
        <p:txBody>
          <a:bodyPr/>
          <a:lstStyle/>
          <a:p>
            <a:r>
              <a:rPr lang="en-US" altLang="en-US" sz="4000" b="1" dirty="0" smtClean="0">
                <a:solidFill>
                  <a:schemeClr val="bg1"/>
                </a:solidFill>
                <a:latin typeface="Arial Black" panose="020B0A04020102020204" pitchFamily="34" charset="0"/>
                <a:cs typeface="Times New Roman" pitchFamily="18" charset="0"/>
              </a:rPr>
              <a:t>Three Keys to a </a:t>
            </a:r>
            <a:br>
              <a:rPr lang="en-US" altLang="en-US" sz="4000" b="1" dirty="0" smtClean="0">
                <a:solidFill>
                  <a:schemeClr val="bg1"/>
                </a:solidFill>
                <a:latin typeface="Arial Black" panose="020B0A04020102020204" pitchFamily="34" charset="0"/>
                <a:cs typeface="Times New Roman" pitchFamily="18" charset="0"/>
              </a:rPr>
            </a:br>
            <a:r>
              <a:rPr lang="en-US" altLang="en-US" sz="4000" b="1" dirty="0" smtClean="0">
                <a:solidFill>
                  <a:schemeClr val="bg1"/>
                </a:solidFill>
                <a:latin typeface="Arial Black" panose="020B0A04020102020204" pitchFamily="34" charset="0"/>
                <a:cs typeface="Times New Roman" pitchFamily="18" charset="0"/>
              </a:rPr>
              <a:t>Successful Campaign</a:t>
            </a:r>
          </a:p>
        </p:txBody>
      </p:sp>
      <p:sp>
        <p:nvSpPr>
          <p:cNvPr id="3" name="Content Placeholder 2"/>
          <p:cNvSpPr>
            <a:spLocks noGrp="1"/>
          </p:cNvSpPr>
          <p:nvPr>
            <p:ph idx="1"/>
          </p:nvPr>
        </p:nvSpPr>
        <p:spPr>
          <a:xfrm>
            <a:off x="755650" y="1916113"/>
            <a:ext cx="898525" cy="4503737"/>
          </a:xfrm>
        </p:spPr>
        <p:txBody>
          <a:bodyPr>
            <a:normAutofit fontScale="62500" lnSpcReduction="20000"/>
          </a:bodyPr>
          <a:lstStyle/>
          <a:p>
            <a:pPr>
              <a:defRPr/>
            </a:pPr>
            <a:r>
              <a:rPr lang="en-US" sz="13100" b="1" dirty="0">
                <a:solidFill>
                  <a:srgbClr val="C00000"/>
                </a:solidFill>
              </a:rPr>
              <a:t>M</a:t>
            </a:r>
          </a:p>
          <a:p>
            <a:pPr>
              <a:defRPr/>
            </a:pPr>
            <a:endParaRPr lang="en-US" sz="3600" b="1" dirty="0">
              <a:solidFill>
                <a:schemeClr val="accent6"/>
              </a:solidFill>
            </a:endParaRPr>
          </a:p>
          <a:p>
            <a:pPr>
              <a:defRPr/>
            </a:pPr>
            <a:r>
              <a:rPr lang="en-US" sz="13100" b="1" dirty="0">
                <a:solidFill>
                  <a:srgbClr val="C00000"/>
                </a:solidFill>
              </a:rPr>
              <a:t>M</a:t>
            </a:r>
          </a:p>
          <a:p>
            <a:pPr>
              <a:defRPr/>
            </a:pPr>
            <a:endParaRPr lang="en-US" sz="3600" b="1" dirty="0">
              <a:solidFill>
                <a:schemeClr val="accent6"/>
              </a:solidFill>
            </a:endParaRPr>
          </a:p>
          <a:p>
            <a:pPr>
              <a:defRPr/>
            </a:pPr>
            <a:r>
              <a:rPr lang="en-US" sz="13100" b="1" dirty="0">
                <a:solidFill>
                  <a:srgbClr val="C00000"/>
                </a:solidFill>
              </a:rPr>
              <a:t>M</a:t>
            </a:r>
          </a:p>
        </p:txBody>
      </p:sp>
      <p:sp>
        <p:nvSpPr>
          <p:cNvPr id="4" name="TextBox 3"/>
          <p:cNvSpPr txBox="1">
            <a:spLocks noChangeArrowheads="1"/>
          </p:cNvSpPr>
          <p:nvPr/>
        </p:nvSpPr>
        <p:spPr bwMode="auto">
          <a:xfrm>
            <a:off x="1989138" y="1916113"/>
            <a:ext cx="23304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US" altLang="en-US" sz="6000" b="1" dirty="0"/>
              <a:t>oney</a:t>
            </a:r>
          </a:p>
        </p:txBody>
      </p:sp>
      <p:sp>
        <p:nvSpPr>
          <p:cNvPr id="6" name="TextBox 5"/>
          <p:cNvSpPr txBox="1">
            <a:spLocks noChangeArrowheads="1"/>
          </p:cNvSpPr>
          <p:nvPr/>
        </p:nvSpPr>
        <p:spPr bwMode="auto">
          <a:xfrm>
            <a:off x="2012950" y="3527425"/>
            <a:ext cx="46132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US" altLang="en-US" sz="6000" b="1" dirty="0"/>
              <a:t>essage</a:t>
            </a:r>
          </a:p>
        </p:txBody>
      </p:sp>
      <p:sp>
        <p:nvSpPr>
          <p:cNvPr id="7" name="TextBox 6"/>
          <p:cNvSpPr txBox="1"/>
          <p:nvPr/>
        </p:nvSpPr>
        <p:spPr>
          <a:xfrm>
            <a:off x="1989137" y="5149850"/>
            <a:ext cx="4824413" cy="1016000"/>
          </a:xfrm>
          <a:prstGeom prst="rect">
            <a:avLst/>
          </a:prstGeom>
          <a:noFill/>
        </p:spPr>
        <p:txBody>
          <a:bodyPr>
            <a:spAutoFit/>
          </a:bodyPr>
          <a:lstStyle/>
          <a:p>
            <a:pPr>
              <a:defRPr/>
            </a:pPr>
            <a:r>
              <a:rPr lang="en-US" sz="6000" b="1" dirty="0">
                <a:solidFill>
                  <a:schemeClr val="tx1">
                    <a:lumMod val="95000"/>
                  </a:schemeClr>
                </a:solidFill>
                <a:latin typeface="Arial" pitchFamily="34" charset="0"/>
                <a:cs typeface="Arial" pitchFamily="34" charset="0"/>
              </a:rPr>
              <a:t>obilization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1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endParaRPr lang="en-US" altLang="en-US" dirty="0" smtClean="0"/>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4514" t="42322" r="15820" b="899"/>
          <a:stretch>
            <a:fillRect/>
          </a:stretch>
        </p:blipFill>
        <p:spPr>
          <a:xfrm>
            <a:off x="-6350" y="0"/>
            <a:ext cx="9150350" cy="6858000"/>
          </a:xfrm>
          <a:noFill/>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l="20000" t="42920" r="21034" b="172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xit" presetSubtype="21" fill="hold" nodeType="clickEffect">
                                  <p:stCondLst>
                                    <p:cond delay="0"/>
                                  </p:stCondLst>
                                  <p:childTnLst>
                                    <p:animEffect transition="out" filter="barn(inVertical)">
                                      <p:cBhvr>
                                        <p:cTn id="6" dur="1000"/>
                                        <p:tgtEl>
                                          <p:spTgt spid="18434"/>
                                        </p:tgtEl>
                                      </p:cBhvr>
                                    </p:animEffect>
                                    <p:set>
                                      <p:cBhvr>
                                        <p:cTn id="7" dur="1" fill="hold">
                                          <p:stCondLst>
                                            <p:cond delay="999"/>
                                          </p:stCondLst>
                                        </p:cTn>
                                        <p:tgtEl>
                                          <p:spTgt spid="18434"/>
                                        </p:tgtEl>
                                        <p:attrNameLst>
                                          <p:attrName>style.visibility</p:attrName>
                                        </p:attrNameLst>
                                      </p:cBhvr>
                                      <p:to>
                                        <p:strVal val="hidden"/>
                                      </p:to>
                                    </p:set>
                                  </p:childTnLst>
                                </p:cTn>
                              </p:par>
                              <p:par>
                                <p:cTn id="8" presetID="16" presetClass="entr" presetSubtype="21" fill="hold"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barn(inVertical)">
                                      <p:cBhvr>
                                        <p:cTn id="10" dur="10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creen-shot-2016-11-09-at-4-10-35-p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341438"/>
            <a:ext cx="9144000" cy="5518150"/>
          </a:xfrm>
          <a:noFill/>
          <a:extLst>
            <a:ext uri="{909E8E84-426E-40DD-AFC4-6F175D3DCCD1}">
              <a14:hiddenFill xmlns:a14="http://schemas.microsoft.com/office/drawing/2010/main">
                <a:solidFill>
                  <a:srgbClr val="FFFFFF"/>
                </a:solidFill>
              </a14:hiddenFill>
            </a:ext>
          </a:extLst>
        </p:spPr>
      </p:pic>
      <p:sp>
        <p:nvSpPr>
          <p:cNvPr id="9219" name="Title 1"/>
          <p:cNvSpPr>
            <a:spLocks noGrp="1"/>
          </p:cNvSpPr>
          <p:nvPr>
            <p:ph type="title"/>
          </p:nvPr>
        </p:nvSpPr>
        <p:spPr>
          <a:xfrm>
            <a:off x="395288" y="115888"/>
            <a:ext cx="8229600" cy="1143000"/>
          </a:xfrm>
        </p:spPr>
        <p:txBody>
          <a:bodyPr/>
          <a:lstStyle/>
          <a:p>
            <a:r>
              <a:rPr lang="en-US" altLang="en-US" dirty="0" smtClean="0">
                <a:solidFill>
                  <a:schemeClr val="bg1"/>
                </a:solidFill>
                <a:latin typeface="Arial Black" panose="020B0A04020102020204" pitchFamily="34" charset="0"/>
              </a:rPr>
              <a:t>If One </a:t>
            </a:r>
            <a:r>
              <a:rPr lang="en-US" altLang="en-US" dirty="0">
                <a:solidFill>
                  <a:schemeClr val="bg1"/>
                </a:solidFill>
                <a:latin typeface="Arial Black" panose="020B0A04020102020204" pitchFamily="34" charset="0"/>
              </a:rPr>
              <a:t>O</a:t>
            </a:r>
            <a:r>
              <a:rPr lang="en-US" altLang="en-US" dirty="0" smtClean="0">
                <a:solidFill>
                  <a:schemeClr val="bg1"/>
                </a:solidFill>
                <a:latin typeface="Arial Black" panose="020B0A04020102020204" pitchFamily="34" charset="0"/>
              </a:rPr>
              <a:t>ut of 100 </a:t>
            </a:r>
            <a:br>
              <a:rPr lang="en-US" altLang="en-US" dirty="0" smtClean="0">
                <a:solidFill>
                  <a:schemeClr val="bg1"/>
                </a:solidFill>
                <a:latin typeface="Arial Black" panose="020B0A04020102020204" pitchFamily="34" charset="0"/>
              </a:rPr>
            </a:br>
            <a:r>
              <a:rPr lang="en-US" altLang="en-US" dirty="0" smtClean="0">
                <a:solidFill>
                  <a:schemeClr val="bg1"/>
                </a:solidFill>
                <a:latin typeface="Arial Black" panose="020B0A04020102020204" pitchFamily="34" charset="0"/>
              </a:rPr>
              <a:t>Had </a:t>
            </a:r>
            <a:r>
              <a:rPr lang="en-US" altLang="en-US" dirty="0">
                <a:solidFill>
                  <a:schemeClr val="bg1"/>
                </a:solidFill>
                <a:latin typeface="Arial Black" panose="020B0A04020102020204" pitchFamily="34" charset="0"/>
              </a:rPr>
              <a:t>F</a:t>
            </a:r>
            <a:r>
              <a:rPr lang="en-US" altLang="en-US" dirty="0" smtClean="0">
                <a:solidFill>
                  <a:schemeClr val="bg1"/>
                </a:solidFill>
                <a:latin typeface="Arial Black" panose="020B0A04020102020204" pitchFamily="34" charset="0"/>
              </a:rPr>
              <a:t>lipped?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a.calmatters.org/wp-content/uploads/cm-poll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21" y="2492896"/>
            <a:ext cx="9234221" cy="3625602"/>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s://a.calmatters.org/wp-content/uploads/bear-right-condens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68769">
            <a:off x="3292370" y="3758127"/>
            <a:ext cx="1636571" cy="846463"/>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s://a.calmatters.org/wp-content/uploads/bear-bas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8404" y="2174180"/>
            <a:ext cx="1901418" cy="3537197"/>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https://a.calmatters.org/wp-content/uploads/trump-base-condens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9822" y="2200173"/>
            <a:ext cx="2424426" cy="3486423"/>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https://a.calmatters.org/wp-content/uploads/trump-left-condense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13052">
            <a:off x="3917325" y="3777355"/>
            <a:ext cx="2200275" cy="1123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05044" y="277196"/>
            <a:ext cx="7056784" cy="830997"/>
          </a:xfrm>
          <a:prstGeom prst="rect">
            <a:avLst/>
          </a:prstGeom>
        </p:spPr>
        <p:txBody>
          <a:bodyPr wrap="square">
            <a:spAutoFit/>
          </a:bodyPr>
          <a:lstStyle/>
          <a:p>
            <a:pPr algn="ctr"/>
            <a:r>
              <a:rPr lang="en-US" sz="4800" dirty="0">
                <a:solidFill>
                  <a:schemeClr val="bg1"/>
                </a:solidFill>
                <a:latin typeface="Arial Black" panose="020B0A04020102020204" pitchFamily="34" charset="0"/>
              </a:rPr>
              <a:t>Trump v. </a:t>
            </a:r>
            <a:r>
              <a:rPr lang="en-US" sz="4800" dirty="0" smtClean="0">
                <a:solidFill>
                  <a:schemeClr val="bg1"/>
                </a:solidFill>
                <a:latin typeface="Arial Black" panose="020B0A04020102020204" pitchFamily="34" charset="0"/>
              </a:rPr>
              <a:t>California</a:t>
            </a:r>
            <a:endParaRPr lang="en-US" sz="48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56436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97000" decel="3000" autoRev="1" fill="hold" nodeType="withEffect">
                                  <p:stCondLst>
                                    <p:cond delay="0"/>
                                  </p:stCondLst>
                                  <p:childTnLst>
                                    <p:animMotion origin="layout" path="M 5E-6 5.18519E-6 C -0.00365 -0.01481 -0.00782 -0.01295 -0.01667 -0.01944 C -0.02101 -0.02268 -0.025 -0.02684 -0.02917 -0.03055 C -0.0316 -0.03263 -0.03542 -0.03494 -0.03542 -0.03888 C -0.03542 -0.04212 -0.03108 -0.03564 -0.02917 -0.03332 C -0.00504 -0.00485 -0.02848 -0.02707 -0.00417 -0.00555 C -0.00209 -0.00369 0.00209 5.18519E-6 0.00209 5.18519E-6 C -0.00608 -0.01643 -0.00295 -0.01596 -0.01459 -0.02221 C -0.01858 -0.0243 -0.02709 -0.02777 -0.02709 -0.02777 C -0.02917 -0.03055 -0.03334 -0.03217 -0.03334 -0.0361 C -0.03334 -0.03934 -0.02865 -0.03309 -0.02709 -0.03055 C -0.02379 -0.02545 -0.02153 -0.01944 -0.01875 -0.01388 C -0.00782 0.00811 -0.01059 0.00302 0.01042 0.01112 C -0.01372 -0.02106 0.02327 0.0264 -0.00417 -0.00277 C -0.00886 -0.00763 -0.01181 -0.01504 -0.01667 -0.01944 C -0.01875 -0.02129 -0.02084 -0.02314 -0.02292 -0.02499 C -0.02431 -0.02777 -0.02518 -0.03124 -0.02709 -0.03332 C -0.02882 -0.03518 -0.0349 -0.03819 -0.03334 -0.0361 C -0.02986 -0.03147 -0.025 -0.02869 -0.02084 -0.02499 C -0.01841 -0.02291 -0.01684 -0.01897 -0.01459 -0.01666 C -0.01059 -0.01249 -0.00625 -0.00925 -0.00209 -0.00555 C 0.00034 -0.00346 0.00625 0.00556 0.00416 0.00279 C -0.00243 -0.00601 -0.01129 -0.02221 -0.02084 -0.02777 C -0.02483 -0.03008 -0.03334 -0.03332 -0.03334 -0.03332 C -0.02778 -0.02592 -0.02014 -0.02129 -0.01459 -0.01388 C -0.01042 -0.00832 -0.00764 0.00024 -0.00209 0.00279 C 5E-6 0.00371 0.00226 0.00418 0.00416 0.00556 C 0.00642 0.00695 0.01216 0.00881 0.01042 0.01112 C 0.00833 0.0139 0.00486 0.00927 0.00209 0.00834 C -0.0092 -0.00184 -0.01563 -0.02036 -0.02709 -0.03055 C -0.02917 -0.0324 -0.03108 -0.03471 -0.03334 -0.0361 C -0.03525 -0.03749 -0.03959 -0.03888 -0.03959 -0.03888 L 5E-6 5.18519E-6 Z " pathEditMode="relative" ptsTypes="fffffffffffffffffffffffffffffffAf">
                                      <p:cBhvr>
                                        <p:cTn id="6" dur="3000" fill="hold"/>
                                        <p:tgtEl>
                                          <p:spTgt spid="17420"/>
                                        </p:tgtEl>
                                        <p:attrNameLst>
                                          <p:attrName>ppt_x</p:attrName>
                                          <p:attrName>ppt_y</p:attrName>
                                        </p:attrNameLst>
                                      </p:cBhvr>
                                    </p:animMotion>
                                  </p:childTnLst>
                                </p:cTn>
                              </p:par>
                              <p:par>
                                <p:cTn id="7" presetID="0" presetClass="path" presetSubtype="0" repeatCount="indefinite" accel="100000" fill="hold" nodeType="withEffect">
                                  <p:stCondLst>
                                    <p:cond delay="0"/>
                                  </p:stCondLst>
                                  <p:childTnLst>
                                    <p:animMotion origin="layout" path="M -8.33333E-7 1.11111E-6 C 0.00903 -0.00393 0.01667 -0.01111 0.025 -0.01667 C 0.02934 -0.01944 0.03767 -0.02106 0.04167 -0.02222 C 0.04375 -0.02407 0.05035 -0.02778 0.04792 -0.02778 C 0.03594 -0.02778 0.02743 -0.01319 0.01667 -0.00833 C 0.01597 -0.00555 0.01597 -0.00231 0.01458 1.11111E-6 C 0.01302 0.00255 0.0059 0.00486 0.00833 0.00556 C 0.01302 0.00718 0.01806 0.0037 0.02292 0.00278 C 0.02847 0.00185 0.03403 0.00093 0.03958 1.11111E-6 C 0.04618 -0.00301 0.04757 -0.00208 0.05208 -0.01111 C 0.0533 -0.01366 0.05625 -0.01852 0.05417 -0.01944 C 0.04948 -0.02153 0.04444 -0.01759 0.03958 -0.01667 C 0.03264 -0.01042 0.02587 -0.01042 0.01875 -0.00555 C 0.00434 0.00394 0.02153 -0.00301 0.00417 0.00278 C 0.0158 0.00787 0.00833 0.00625 0.02708 1.11111E-6 C 0.02986 -0.00092 0.03542 -0.00278 0.03542 -0.00278 C 0.0375 -0.00463 0.03941 -0.00694 0.04167 -0.00833 C 0.05399 -0.01574 0.06736 -0.01574 0.03542 -0.01111 C 0.01406 -0.00162 0.0316 -0.00856 0.0125 -0.00278 C 0.00694 -0.00116 -0.00937 0.00625 -0.00417 0.00278 C 0.00764 -0.00509 0.02083 -0.00833 0.03333 -0.01389 C 0.0401 -0.0169 0.04531 -0.02199 0.05208 -0.025 C 0.05 -0.02592 0.04809 -0.02824 0.04583 -0.02778 C 0.04271 -0.02708 0.04045 -0.02361 0.0375 -0.02222 C 0.03073 -0.01875 0.02361 -0.0169 0.01667 -0.01389 C 0.01458 -0.01296 0.0125 -0.01204 0.01042 -0.01111 C 0.00833 -0.01018 0.00417 -0.00833 0.00417 -0.00833 C 0.00625 -0.00648 0.00799 -0.00278 0.01042 -0.00278 C 0.01649 -0.00278 0.02882 -0.01088 0.03542 -0.01389 C 0.0401 -0.01597 0.04375 -0.0213 0.04792 -0.025 C 0.05 -0.02685 0.0566 -0.03125 0.05417 -0.03055 C 0.04201 -0.02639 0.03073 -0.02199 0.01875 -0.01667 C 0.01667 -0.01574 0.01458 -0.01481 0.0125 -0.01389 C 0.01007 -0.01273 0.00382 -0.00856 0.00625 -0.00833 C 0.01944 -0.00717 0.03264 -0.01018 0.04583 -0.01111 C 0.05278 -0.01412 0.04983 -0.01389 0.05417 -0.01389 " pathEditMode="relative" ptsTypes="fffffffffffffffffffffffffffffffffffA">
                                      <p:cBhvr>
                                        <p:cTn id="8" dur="3000" fill="hold"/>
                                        <p:tgtEl>
                                          <p:spTgt spid="174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15254</TotalTime>
  <Words>434</Words>
  <Application>Microsoft Office PowerPoint</Application>
  <PresentationFormat>On-screen Show (4:3)</PresentationFormat>
  <Paragraphs>102</Paragraphs>
  <Slides>50</Slides>
  <Notes>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50</vt:i4>
      </vt:variant>
    </vt:vector>
  </HeadingPairs>
  <TitlesOfParts>
    <vt:vector size="63" baseType="lpstr">
      <vt:lpstr>Aharoni</vt:lpstr>
      <vt:lpstr>Andalus</vt:lpstr>
      <vt:lpstr>Arial</vt:lpstr>
      <vt:lpstr>Arial Black</vt:lpstr>
      <vt:lpstr>Cafe Nero M54</vt:lpstr>
      <vt:lpstr>Calibri</vt:lpstr>
      <vt:lpstr>Georgia</vt:lpstr>
      <vt:lpstr>Rockwell</vt:lpstr>
      <vt:lpstr>Times New Roman</vt:lpstr>
      <vt:lpstr>Verdana</vt:lpstr>
      <vt:lpstr>Wingdings 2</vt:lpstr>
      <vt:lpstr>Diseño predeterminado</vt:lpstr>
      <vt:lpstr>Office Theme</vt:lpstr>
      <vt:lpstr>PowerPoint Presentation</vt:lpstr>
      <vt:lpstr>PowerPoint Presentation</vt:lpstr>
      <vt:lpstr>Why Americans  Hate Politics </vt:lpstr>
      <vt:lpstr>Election Day</vt:lpstr>
      <vt:lpstr>What Happened?</vt:lpstr>
      <vt:lpstr>Three Keys to a  Successful Campaign</vt:lpstr>
      <vt:lpstr>PowerPoint Presentation</vt:lpstr>
      <vt:lpstr>If One Out of 100  Had Flipped?</vt:lpstr>
      <vt:lpstr>PowerPoint Presentation</vt:lpstr>
      <vt:lpstr>PowerPoint Presentation</vt:lpstr>
      <vt:lpstr>PowerPoint Presentation</vt:lpstr>
      <vt:lpstr>PowerPoint Presentation</vt:lpstr>
      <vt:lpstr>Back and Forth</vt:lpstr>
      <vt:lpstr>PowerPoint Presentation</vt:lpstr>
      <vt:lpstr>PowerPoint Presentation</vt:lpstr>
      <vt:lpstr>Next Battle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Percent of Credit Classroom Instruction Taught by Full-Time Faculty</vt:lpstr>
      <vt:lpstr>PowerPoint Presentation</vt:lpstr>
      <vt:lpstr>PowerPoint Presentation</vt:lpstr>
      <vt:lpstr>PowerPoint Presentation</vt:lpstr>
      <vt:lpstr>Two Paths Forward</vt:lpstr>
      <vt:lpstr>PowerPoint Presentation</vt:lpstr>
      <vt:lpstr>PowerPoint Presentation</vt:lpstr>
      <vt:lpstr>PowerPoint Presentation</vt:lpstr>
      <vt:lpstr>Young People's Wages Fell Across Industries Between 2007-13</vt:lpstr>
      <vt:lpstr>Savings Rates by Age, 2004-14</vt:lpstr>
      <vt:lpstr>PowerPoint Presentation</vt:lpstr>
      <vt:lpstr>Characteristics of Millennials  (Born After 1980)</vt:lpstr>
      <vt:lpstr>PowerPoint Presentation</vt:lpstr>
      <vt:lpstr>Looking Ahead Federal</vt:lpstr>
      <vt:lpstr>PowerPoint Presentation</vt:lpstr>
      <vt:lpstr>PowerPoint Presentation</vt:lpstr>
      <vt:lpstr>PowerPoint Presentation</vt:lpstr>
      <vt:lpstr>PowerPoint Presentation</vt:lpstr>
      <vt:lpstr>PowerPoint Presentation</vt:lpstr>
      <vt:lpstr>Five Californias</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Gohar Momjian</cp:lastModifiedBy>
  <cp:revision>647</cp:revision>
  <dcterms:created xsi:type="dcterms:W3CDTF">2010-05-23T14:28:12Z</dcterms:created>
  <dcterms:modified xsi:type="dcterms:W3CDTF">2017-08-14T19:23:28Z</dcterms:modified>
</cp:coreProperties>
</file>