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76" r:id="rId4"/>
  </p:sldMasterIdLst>
  <p:notesMasterIdLst>
    <p:notesMasterId r:id="rId19"/>
  </p:notesMasterIdLst>
  <p:sldIdLst>
    <p:sldId id="270" r:id="rId5"/>
    <p:sldId id="272" r:id="rId6"/>
    <p:sldId id="271" r:id="rId7"/>
    <p:sldId id="274" r:id="rId8"/>
    <p:sldId id="273" r:id="rId9"/>
    <p:sldId id="276" r:id="rId10"/>
    <p:sldId id="277" r:id="rId11"/>
    <p:sldId id="278" r:id="rId12"/>
    <p:sldId id="279" r:id="rId13"/>
    <p:sldId id="280" r:id="rId14"/>
    <p:sldId id="281" r:id="rId15"/>
    <p:sldId id="282" r:id="rId16"/>
    <p:sldId id="283" r:id="rId17"/>
    <p:sldId id="285"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8" autoAdjust="0"/>
    <p:restoredTop sz="85353" autoAdjust="0"/>
  </p:normalViewPr>
  <p:slideViewPr>
    <p:cSldViewPr snapToGrid="0">
      <p:cViewPr varScale="1">
        <p:scale>
          <a:sx n="130" d="100"/>
          <a:sy n="130" d="100"/>
        </p:scale>
        <p:origin x="882" y="1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docs.google.com/document/d/1NiP3UUEY7GGXnitSIi3P6NNUO8E3MHfbsIn4RyyoniU/edit?usp=sharing"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docs.google.com/document/d/1bI4xi1rz5sbtpTrCP6yYXP75NeyAeLg5whJSbOX3Tmg/edit?usp=sharing"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1</a:t>
            </a:fld>
            <a:endParaRPr lang="en-US" dirty="0"/>
          </a:p>
        </p:txBody>
      </p:sp>
    </p:spTree>
    <p:extLst>
      <p:ext uri="{BB962C8B-B14F-4D97-AF65-F5344CB8AC3E}">
        <p14:creationId xmlns:p14="http://schemas.microsoft.com/office/powerpoint/2010/main" val="16238486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Students do not feel affirmed when day after day, they don’t see anyone teaching those courses who look like them, who come from where they come from, who share their racial identity. Colleges are </a:t>
            </a:r>
            <a:r>
              <a:rPr lang="en-US" sz="1100" b="0" i="0" u="none" strike="noStrike" cap="none" dirty="0" err="1">
                <a:solidFill>
                  <a:srgbClr val="000000"/>
                </a:solidFill>
                <a:effectLst/>
                <a:latin typeface="Arial"/>
                <a:ea typeface="Arial"/>
                <a:cs typeface="Arial"/>
                <a:sym typeface="Arial"/>
              </a:rPr>
              <a:t>stratefied</a:t>
            </a:r>
            <a:r>
              <a:rPr lang="en-US" sz="1100" b="0" i="0" u="none" strike="noStrike" cap="none" dirty="0">
                <a:solidFill>
                  <a:srgbClr val="000000"/>
                </a:solidFill>
                <a:effectLst/>
                <a:latin typeface="Arial"/>
                <a:ea typeface="Arial"/>
                <a:cs typeface="Arial"/>
                <a:sym typeface="Arial"/>
              </a:rPr>
              <a:t> racially. Black, </a:t>
            </a:r>
            <a:r>
              <a:rPr lang="en-US" sz="1100" b="0" i="0" u="none" strike="noStrike" cap="none" dirty="0" err="1">
                <a:solidFill>
                  <a:srgbClr val="000000"/>
                </a:solidFill>
                <a:effectLst/>
                <a:latin typeface="Arial"/>
                <a:ea typeface="Arial"/>
                <a:cs typeface="Arial"/>
                <a:sym typeface="Arial"/>
              </a:rPr>
              <a:t>Latinx</a:t>
            </a:r>
            <a:r>
              <a:rPr lang="en-US" sz="1100" b="0" i="0" u="none" strike="noStrike" cap="none" dirty="0">
                <a:solidFill>
                  <a:srgbClr val="000000"/>
                </a:solidFill>
                <a:effectLst/>
                <a:latin typeface="Arial"/>
                <a:ea typeface="Arial"/>
                <a:cs typeface="Arial"/>
                <a:sym typeface="Arial"/>
              </a:rPr>
              <a:t> and Pacific Islander employees are largely represented in Janitorial, secretarial, lower status, lower paying roles that are important but they are not represented in dept. Chair, deanship, and faculty leadership positions that have power including in the full time faculty. </a:t>
            </a: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10</a:t>
            </a:fld>
            <a:endParaRPr lang="en-US" dirty="0"/>
          </a:p>
        </p:txBody>
      </p:sp>
    </p:spTree>
    <p:extLst>
      <p:ext uri="{BB962C8B-B14F-4D97-AF65-F5344CB8AC3E}">
        <p14:creationId xmlns:p14="http://schemas.microsoft.com/office/powerpoint/2010/main" val="310868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rtl="0" fontAlgn="base"/>
            <a:r>
              <a:rPr lang="en-US" sz="1100" b="1" i="0" u="none" strike="noStrike" cap="none" dirty="0">
                <a:solidFill>
                  <a:srgbClr val="000000"/>
                </a:solidFill>
                <a:effectLst/>
                <a:latin typeface="Arial"/>
                <a:ea typeface="Arial"/>
                <a:cs typeface="Arial"/>
                <a:sym typeface="Arial"/>
              </a:rPr>
              <a:t>No consequences for racist instructors-</a:t>
            </a:r>
            <a:r>
              <a:rPr lang="en-US" sz="1100" b="0" i="0" u="none" strike="noStrike" cap="none" dirty="0">
                <a:solidFill>
                  <a:srgbClr val="000000"/>
                </a:solidFill>
                <a:effectLst/>
                <a:latin typeface="Arial"/>
                <a:ea typeface="Arial"/>
                <a:cs typeface="Arial"/>
                <a:sym typeface="Arial"/>
              </a:rPr>
              <a:t>faculty who have a reputation for being racist get away from it year after year and this signals that the students’ experiences are not important. The students are invalidated.</a:t>
            </a:r>
          </a:p>
          <a:p>
            <a:pPr rtl="0" fontAlgn="base"/>
            <a:r>
              <a:rPr lang="en-US" sz="1100" b="1" i="0" u="none" strike="noStrike" cap="none" dirty="0">
                <a:solidFill>
                  <a:srgbClr val="000000"/>
                </a:solidFill>
                <a:effectLst/>
                <a:latin typeface="Arial"/>
                <a:ea typeface="Arial"/>
                <a:cs typeface="Arial"/>
                <a:sym typeface="Arial"/>
              </a:rPr>
              <a:t>No acknowledgement of racist statements </a:t>
            </a:r>
            <a:r>
              <a:rPr lang="en-US" sz="1100" b="0" i="0" u="none" strike="noStrike" cap="none" dirty="0">
                <a:solidFill>
                  <a:srgbClr val="000000"/>
                </a:solidFill>
                <a:effectLst/>
                <a:latin typeface="Arial"/>
                <a:ea typeface="Arial"/>
                <a:cs typeface="Arial"/>
                <a:sym typeface="Arial"/>
              </a:rPr>
              <a:t>- a student could say something very offensive about another racial group and the professor doesn’t jump in and say “Hey that is very racist don’t you think?” “Or that may land poorly on another student” or “Let me get another point of view” - faculty just let things slide - sometimes not even conscious. A lot of faculty don’t know how to respond.</a:t>
            </a:r>
          </a:p>
          <a:p>
            <a:pPr lvl="1" rtl="0" fontAlgn="base"/>
            <a:r>
              <a:rPr lang="en-US" sz="1100" b="0" i="0" u="none" strike="noStrike" cap="none" dirty="0">
                <a:solidFill>
                  <a:srgbClr val="000000"/>
                </a:solidFill>
                <a:effectLst/>
                <a:latin typeface="Arial"/>
                <a:ea typeface="Arial"/>
                <a:cs typeface="Arial"/>
                <a:sym typeface="Arial"/>
              </a:rPr>
              <a:t>Ask students what they think should be the consequences-have them give you a list of 10, then choose the ones that you can do.</a:t>
            </a:r>
          </a:p>
          <a:p>
            <a:pPr lvl="1" rtl="0" fontAlgn="base"/>
            <a:r>
              <a:rPr lang="en-US" sz="1100" b="0" i="0" u="none" strike="noStrike" cap="none" dirty="0">
                <a:solidFill>
                  <a:srgbClr val="000000"/>
                </a:solidFill>
                <a:effectLst/>
                <a:latin typeface="Arial"/>
                <a:ea typeface="Arial"/>
                <a:cs typeface="Arial"/>
                <a:sym typeface="Arial"/>
              </a:rPr>
              <a:t>What can we do as faculty to help facilitate repercussions for faculty who repeat racist incidents? Re-</a:t>
            </a:r>
            <a:r>
              <a:rPr lang="en-US" sz="1100" b="0" i="0" u="none" strike="noStrike" cap="none" dirty="0" err="1">
                <a:solidFill>
                  <a:srgbClr val="000000"/>
                </a:solidFill>
                <a:effectLst/>
                <a:latin typeface="Arial"/>
                <a:ea typeface="Arial"/>
                <a:cs typeface="Arial"/>
                <a:sym typeface="Arial"/>
              </a:rPr>
              <a:t>culturate</a:t>
            </a:r>
            <a:r>
              <a:rPr lang="en-US" sz="1100" b="0" i="0" u="none" strike="noStrike" cap="none" dirty="0">
                <a:solidFill>
                  <a:srgbClr val="000000"/>
                </a:solidFill>
                <a:effectLst/>
                <a:latin typeface="Arial"/>
                <a:ea typeface="Arial"/>
                <a:cs typeface="Arial"/>
                <a:sym typeface="Arial"/>
              </a:rPr>
              <a:t> so that everyone understands this is not what we do here. Make it clear: We are not going to be a dept. That allows racist incidents, that blames students for their disparities, that we are proactively going to address diversity in our curriculum.</a:t>
            </a:r>
          </a:p>
          <a:p>
            <a:pPr lvl="1" rtl="0" fontAlgn="base"/>
            <a:r>
              <a:rPr lang="en-US" sz="1100" b="0" i="0" u="none" strike="noStrike" cap="none" dirty="0">
                <a:solidFill>
                  <a:srgbClr val="000000"/>
                </a:solidFill>
                <a:effectLst/>
                <a:latin typeface="Arial"/>
                <a:ea typeface="Arial"/>
                <a:cs typeface="Arial"/>
                <a:sym typeface="Arial"/>
              </a:rPr>
              <a:t>Sometimes we are unaware and our lack of awareness is made known to us</a:t>
            </a:r>
          </a:p>
        </p:txBody>
      </p:sp>
      <p:sp>
        <p:nvSpPr>
          <p:cNvPr id="4" name="Slide Number Placeholder 3"/>
          <p:cNvSpPr>
            <a:spLocks noGrp="1"/>
          </p:cNvSpPr>
          <p:nvPr>
            <p:ph type="sldNum" sz="quarter" idx="10"/>
          </p:nvPr>
        </p:nvSpPr>
        <p:spPr/>
        <p:txBody>
          <a:bodyPr/>
          <a:lstStyle/>
          <a:p>
            <a:fld id="{1B90EF27-1900-472B-B1D5-4FBEA200263F}" type="slidenum">
              <a:rPr lang="en-US" smtClean="0"/>
              <a:t>11</a:t>
            </a:fld>
            <a:endParaRPr lang="en-US" dirty="0"/>
          </a:p>
        </p:txBody>
      </p:sp>
    </p:spTree>
    <p:extLst>
      <p:ext uri="{BB962C8B-B14F-4D97-AF65-F5344CB8AC3E}">
        <p14:creationId xmlns:p14="http://schemas.microsoft.com/office/powerpoint/2010/main" val="3595992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rtl="0"/>
            <a:r>
              <a:rPr lang="en-US" sz="1100" b="0" i="0" u="none" strike="noStrike" cap="none" dirty="0">
                <a:solidFill>
                  <a:srgbClr val="000000"/>
                </a:solidFill>
                <a:effectLst/>
                <a:latin typeface="Arial"/>
                <a:ea typeface="Arial"/>
                <a:cs typeface="Arial"/>
                <a:sym typeface="Arial"/>
              </a:rPr>
              <a:t>Who wants to explain this nice and clear and slow?</a:t>
            </a:r>
            <a:r>
              <a:rPr lang="en-US" b="0" dirty="0">
                <a:effectLst/>
              </a:rPr>
              <a:t/>
            </a:r>
            <a:br>
              <a:rPr lang="en-US" b="0" dirty="0">
                <a:effectLst/>
              </a:rPr>
            </a:br>
            <a:r>
              <a:rPr lang="en-US" sz="1100" b="0" i="0" u="none" strike="noStrike" cap="none" dirty="0">
                <a:solidFill>
                  <a:srgbClr val="000000"/>
                </a:solidFill>
                <a:effectLst/>
                <a:latin typeface="Arial"/>
                <a:ea typeface="Arial"/>
                <a:cs typeface="Arial"/>
                <a:sym typeface="Arial"/>
              </a:rPr>
              <a:t>Note: I could create a table in this google doc </a:t>
            </a:r>
            <a:r>
              <a:rPr lang="en-US" sz="1100" b="0" i="0" u="sng" strike="noStrike" cap="none" dirty="0">
                <a:solidFill>
                  <a:srgbClr val="000000"/>
                </a:solidFill>
                <a:effectLst/>
                <a:latin typeface="Arial"/>
                <a:ea typeface="Arial"/>
                <a:cs typeface="Arial"/>
                <a:sym typeface="Arial"/>
                <a:hlinkClick r:id="rId3"/>
              </a:rPr>
              <a:t>a topic from slides 6-10 </a:t>
            </a:r>
            <a:r>
              <a:rPr lang="en-US" sz="1100" b="0" i="0" u="none" strike="noStrike" cap="none" dirty="0">
                <a:solidFill>
                  <a:srgbClr val="000000"/>
                </a:solidFill>
                <a:effectLst/>
                <a:latin typeface="Arial"/>
                <a:ea typeface="Arial"/>
                <a:cs typeface="Arial"/>
                <a:sym typeface="Arial"/>
              </a:rPr>
              <a:t> and all can just sign up there so we all see it and it is easier to make the break out groups </a:t>
            </a:r>
            <a:r>
              <a:rPr lang="en-US" b="0" dirty="0">
                <a:effectLst/>
              </a:rPr>
              <a:t/>
            </a:r>
            <a:br>
              <a:rPr lang="en-US" b="0" dirty="0">
                <a:effectLst/>
              </a:rPr>
            </a:br>
            <a:r>
              <a:rPr lang="en-US" sz="1100" b="0" i="0" u="none" strike="noStrike" cap="none" dirty="0">
                <a:solidFill>
                  <a:srgbClr val="000000"/>
                </a:solidFill>
                <a:effectLst/>
                <a:latin typeface="Arial"/>
                <a:ea typeface="Arial"/>
                <a:cs typeface="Arial"/>
                <a:sym typeface="Arial"/>
              </a:rPr>
              <a:t>Put</a:t>
            </a:r>
            <a:r>
              <a:rPr lang="en-US" sz="1100" b="0" i="0" u="sng" strike="noStrike" cap="none" dirty="0">
                <a:solidFill>
                  <a:srgbClr val="000000"/>
                </a:solidFill>
                <a:effectLst/>
                <a:latin typeface="Arial"/>
                <a:ea typeface="Arial"/>
                <a:cs typeface="Arial"/>
                <a:sym typeface="Arial"/>
                <a:hlinkClick r:id="rId4"/>
              </a:rPr>
              <a:t> these directions </a:t>
            </a:r>
            <a:r>
              <a:rPr lang="en-US" sz="1100" b="0" i="0" u="none" strike="noStrike" cap="none" dirty="0">
                <a:solidFill>
                  <a:srgbClr val="000000"/>
                </a:solidFill>
                <a:effectLst/>
                <a:latin typeface="Arial"/>
                <a:ea typeface="Arial"/>
                <a:cs typeface="Arial"/>
                <a:sym typeface="Arial"/>
              </a:rPr>
              <a:t>in the chat</a:t>
            </a:r>
            <a:endParaRPr lang="en-US" b="0" dirty="0">
              <a:effectLst/>
            </a:endParaRPr>
          </a:p>
          <a:p>
            <a:pPr rtl="0"/>
            <a:r>
              <a:rPr lang="en-US" sz="1100" b="0" i="0" u="none" strike="noStrike" cap="none" dirty="0">
                <a:solidFill>
                  <a:srgbClr val="000000"/>
                </a:solidFill>
                <a:effectLst/>
                <a:latin typeface="Arial"/>
                <a:ea typeface="Arial"/>
                <a:cs typeface="Arial"/>
                <a:sym typeface="Arial"/>
              </a:rPr>
              <a:t>Send these directions in the break out broadcast</a:t>
            </a:r>
            <a:endParaRPr lang="en-US" b="0" dirty="0">
              <a:effectLst/>
            </a:endParaRPr>
          </a:p>
          <a:p>
            <a:pPr rtl="0"/>
            <a:r>
              <a:rPr lang="en-US" sz="1100" b="0" i="0" u="none" strike="noStrike" cap="none" dirty="0">
                <a:solidFill>
                  <a:srgbClr val="000000"/>
                </a:solidFill>
                <a:effectLst/>
                <a:latin typeface="Arial"/>
                <a:ea typeface="Arial"/>
                <a:cs typeface="Arial"/>
                <a:sym typeface="Arial"/>
              </a:rPr>
              <a:t>Visit the break out rooms and repeat the directions</a:t>
            </a:r>
            <a:endParaRPr lang="en-US" b="0" dirty="0">
              <a:effectLst/>
            </a:endParaRPr>
          </a:p>
          <a:p>
            <a:pPr rtl="0"/>
            <a:r>
              <a:rPr lang="en-US" sz="1100" b="0" i="0" u="none" strike="noStrike" cap="none" dirty="0">
                <a:solidFill>
                  <a:srgbClr val="000000"/>
                </a:solidFill>
                <a:effectLst/>
                <a:latin typeface="Arial"/>
                <a:ea typeface="Arial"/>
                <a:cs typeface="Arial"/>
                <a:sym typeface="Arial"/>
              </a:rPr>
              <a:t>Put the directions in the chats in the break out rooms</a:t>
            </a:r>
            <a:endParaRPr lang="en-US" b="0" dirty="0">
              <a:effectLst/>
            </a:endParaRPr>
          </a:p>
          <a:p>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12</a:t>
            </a:fld>
            <a:endParaRPr lang="en-US" dirty="0"/>
          </a:p>
        </p:txBody>
      </p:sp>
    </p:spTree>
    <p:extLst>
      <p:ext uri="{BB962C8B-B14F-4D97-AF65-F5344CB8AC3E}">
        <p14:creationId xmlns:p14="http://schemas.microsoft.com/office/powerpoint/2010/main" val="3957980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13</a:t>
            </a:fld>
            <a:endParaRPr lang="en-US" dirty="0"/>
          </a:p>
        </p:txBody>
      </p:sp>
    </p:spTree>
    <p:extLst>
      <p:ext uri="{BB962C8B-B14F-4D97-AF65-F5344CB8AC3E}">
        <p14:creationId xmlns:p14="http://schemas.microsoft.com/office/powerpoint/2010/main" val="992110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Which lens</a:t>
            </a:r>
            <a:r>
              <a:rPr lang="en-US" sz="1100" b="0" i="0" u="none" strike="noStrike" cap="none" baseline="0" dirty="0">
                <a:solidFill>
                  <a:srgbClr val="000000"/>
                </a:solidFill>
                <a:effectLst/>
                <a:latin typeface="Arial"/>
                <a:ea typeface="Arial"/>
                <a:cs typeface="Arial"/>
                <a:sym typeface="Arial"/>
              </a:rPr>
              <a:t> was most represented? (for example faculty classroom practices, institutional actions, representative curriculum, faculty diversity)</a:t>
            </a:r>
          </a:p>
          <a:p>
            <a:pPr marL="158750" indent="0" rtl="0">
              <a:buNone/>
            </a:pPr>
            <a:endParaRPr lang="en-US" sz="1100" b="0" i="0" u="none" strike="noStrike" cap="none" baseline="0" dirty="0">
              <a:solidFill>
                <a:srgbClr val="000000"/>
              </a:solidFill>
              <a:effectLst/>
              <a:latin typeface="Arial"/>
              <a:ea typeface="Arial"/>
              <a:cs typeface="Arial"/>
              <a:sym typeface="Arial"/>
            </a:endParaRPr>
          </a:p>
          <a:p>
            <a:pPr marL="158750" indent="0" rtl="0">
              <a:buNone/>
            </a:pPr>
            <a:r>
              <a:rPr lang="en-US" sz="1100" b="0" i="0" u="none" strike="noStrike" cap="none" baseline="0" dirty="0">
                <a:solidFill>
                  <a:srgbClr val="000000"/>
                </a:solidFill>
                <a:effectLst/>
                <a:latin typeface="Arial"/>
                <a:ea typeface="Arial"/>
                <a:cs typeface="Arial"/>
                <a:sym typeface="Arial"/>
              </a:rPr>
              <a:t>Tools and Approaches</a:t>
            </a:r>
            <a:endParaRPr lang="en-US" sz="1100" b="0" i="0" u="none" strike="noStrike" cap="none" dirty="0">
              <a:solidFill>
                <a:srgbClr val="000000"/>
              </a:solidFill>
              <a:effectLst/>
              <a:latin typeface="Arial"/>
              <a:ea typeface="Arial"/>
              <a:cs typeface="Arial"/>
              <a:sym typeface="Arial"/>
            </a:endParaRPr>
          </a:p>
          <a:p>
            <a:pPr rtl="0"/>
            <a:r>
              <a:rPr lang="en-US" sz="1100" b="0" i="0" u="none" strike="noStrike" cap="none" dirty="0">
                <a:solidFill>
                  <a:srgbClr val="000000"/>
                </a:solidFill>
                <a:effectLst/>
                <a:latin typeface="Arial"/>
                <a:ea typeface="Arial"/>
                <a:cs typeface="Arial"/>
                <a:sym typeface="Arial"/>
              </a:rPr>
              <a:t>Professional development/training (online teaching, CRTL,</a:t>
            </a:r>
            <a:r>
              <a:rPr lang="en-US" sz="1100" b="0" i="0" u="none" strike="noStrike" cap="none" baseline="0" dirty="0">
                <a:solidFill>
                  <a:srgbClr val="000000"/>
                </a:solidFill>
                <a:effectLst/>
                <a:latin typeface="Arial"/>
                <a:ea typeface="Arial"/>
                <a:cs typeface="Arial"/>
                <a:sym typeface="Arial"/>
              </a:rPr>
              <a:t> faculty mentoring, </a:t>
            </a:r>
            <a:r>
              <a:rPr lang="en-US" sz="1100" b="0" i="0" u="none" strike="noStrike" cap="none" baseline="0" dirty="0" err="1">
                <a:solidFill>
                  <a:srgbClr val="000000"/>
                </a:solidFill>
                <a:effectLst/>
                <a:latin typeface="Arial"/>
                <a:ea typeface="Arial"/>
                <a:cs typeface="Arial"/>
                <a:sym typeface="Arial"/>
              </a:rPr>
              <a:t>etc</a:t>
            </a:r>
            <a:r>
              <a:rPr lang="en-US" sz="1100" b="0" i="0" u="none" strike="noStrike" cap="none" baseline="0" dirty="0">
                <a:solidFill>
                  <a:srgbClr val="000000"/>
                </a:solidFill>
                <a:effectLst/>
                <a:latin typeface="Arial"/>
                <a:ea typeface="Arial"/>
                <a:cs typeface="Arial"/>
                <a:sym typeface="Arial"/>
              </a:rPr>
              <a:t>)</a:t>
            </a:r>
            <a:endParaRPr lang="en-US" sz="1100" b="0" i="0" u="none" strike="noStrike" cap="none" dirty="0">
              <a:solidFill>
                <a:srgbClr val="000000"/>
              </a:solidFill>
              <a:effectLst/>
              <a:latin typeface="Arial"/>
              <a:ea typeface="Arial"/>
              <a:cs typeface="Arial"/>
              <a:sym typeface="Arial"/>
            </a:endParaRPr>
          </a:p>
          <a:p>
            <a:pPr rtl="0"/>
            <a:r>
              <a:rPr lang="en-US" sz="1100" b="0" i="0" u="none" strike="noStrike" cap="none" dirty="0">
                <a:solidFill>
                  <a:srgbClr val="000000"/>
                </a:solidFill>
                <a:effectLst/>
                <a:latin typeface="Arial"/>
                <a:ea typeface="Arial"/>
                <a:cs typeface="Arial"/>
                <a:sym typeface="Arial"/>
              </a:rPr>
              <a:t>Technology tools (software, learning management systems)</a:t>
            </a:r>
            <a:r>
              <a:rPr lang="en-US" sz="1100" b="0" i="0" u="none" strike="noStrike" cap="none" baseline="0" dirty="0">
                <a:solidFill>
                  <a:srgbClr val="000000"/>
                </a:solidFill>
                <a:effectLst/>
                <a:latin typeface="Arial"/>
                <a:ea typeface="Arial"/>
                <a:cs typeface="Arial"/>
                <a:sym typeface="Arial"/>
              </a:rPr>
              <a:t> </a:t>
            </a:r>
            <a:r>
              <a:rPr lang="en-US" sz="1100" b="0" i="0" u="none" strike="noStrike" cap="none" dirty="0">
                <a:solidFill>
                  <a:srgbClr val="000000"/>
                </a:solidFill>
                <a:effectLst/>
                <a:latin typeface="Arial"/>
                <a:ea typeface="Arial"/>
                <a:cs typeface="Arial"/>
                <a:sym typeface="Arial"/>
              </a:rPr>
              <a:t>Which ones and how used?</a:t>
            </a:r>
            <a:endParaRPr lang="en-US" b="0" dirty="0">
              <a:effectLst/>
            </a:endParaRPr>
          </a:p>
          <a:p>
            <a:r>
              <a:rPr lang="en-US" sz="1100" b="0" i="0" u="none" strike="noStrike" cap="none" dirty="0">
                <a:solidFill>
                  <a:srgbClr val="000000"/>
                </a:solidFill>
                <a:effectLst/>
                <a:latin typeface="Arial"/>
                <a:ea typeface="Arial"/>
                <a:cs typeface="Arial"/>
                <a:sym typeface="Arial"/>
              </a:rPr>
              <a:t>Human Resources</a:t>
            </a:r>
            <a:r>
              <a:rPr lang="en-US" sz="1100" b="0" i="0" u="none" strike="noStrike" cap="none" baseline="0" dirty="0">
                <a:solidFill>
                  <a:srgbClr val="000000"/>
                </a:solidFill>
                <a:effectLst/>
                <a:latin typeface="Arial"/>
                <a:ea typeface="Arial"/>
                <a:cs typeface="Arial"/>
                <a:sym typeface="Arial"/>
              </a:rPr>
              <a:t> (i</a:t>
            </a:r>
            <a:r>
              <a:rPr lang="en-US" sz="1100" b="0" i="0" u="none" strike="noStrike" cap="none" dirty="0">
                <a:solidFill>
                  <a:srgbClr val="000000"/>
                </a:solidFill>
                <a:effectLst/>
                <a:latin typeface="Arial"/>
                <a:ea typeface="Arial"/>
                <a:cs typeface="Arial"/>
                <a:sym typeface="Arial"/>
              </a:rPr>
              <a:t>ncrease faculty diversity through hiring/internship programs such as FDIP)</a:t>
            </a:r>
          </a:p>
          <a:p>
            <a:endParaRPr lang="en-US" sz="1100" b="0" i="0" u="none" strike="noStrike" cap="none" dirty="0">
              <a:solidFill>
                <a:srgbClr val="000000"/>
              </a:solidFill>
              <a:effectLst/>
              <a:latin typeface="Arial"/>
              <a:cs typeface="Arial"/>
              <a:sym typeface="Arial"/>
            </a:endParaRPr>
          </a:p>
          <a:p>
            <a:pPr marL="158750" indent="0">
              <a:buNone/>
            </a:pPr>
            <a:r>
              <a:rPr lang="en-US" sz="1100" b="0" i="0" u="none" strike="noStrike" cap="none" dirty="0">
                <a:solidFill>
                  <a:srgbClr val="000000"/>
                </a:solidFill>
                <a:effectLst/>
                <a:latin typeface="Arial"/>
                <a:cs typeface="Arial"/>
                <a:sym typeface="Arial"/>
              </a:rPr>
              <a:t>Next Steps</a:t>
            </a:r>
          </a:p>
          <a:p>
            <a:pPr marL="158750" indent="0">
              <a:buNone/>
            </a:pPr>
            <a:r>
              <a:rPr lang="en-US" sz="1100" b="0" i="0" u="none" strike="noStrike" cap="none" dirty="0">
                <a:solidFill>
                  <a:srgbClr val="000000"/>
                </a:solidFill>
                <a:effectLst/>
                <a:latin typeface="Arial"/>
                <a:cs typeface="Arial"/>
                <a:sym typeface="Arial"/>
              </a:rPr>
              <a:t>Let’s promote upcoming Flex</a:t>
            </a:r>
            <a:r>
              <a:rPr lang="en-US" sz="1100" b="0" i="0" u="none" strike="noStrike" cap="none" baseline="0" dirty="0">
                <a:solidFill>
                  <a:srgbClr val="000000"/>
                </a:solidFill>
                <a:effectLst/>
                <a:latin typeface="Arial"/>
                <a:cs typeface="Arial"/>
                <a:sym typeface="Arial"/>
              </a:rPr>
              <a:t> Days (Elizabeth T presenting on </a:t>
            </a:r>
            <a:r>
              <a:rPr lang="en-US" sz="1100" b="0" i="0" u="none" strike="noStrike" cap="none" baseline="0" dirty="0" err="1">
                <a:solidFill>
                  <a:srgbClr val="000000"/>
                </a:solidFill>
                <a:effectLst/>
                <a:latin typeface="Arial"/>
                <a:cs typeface="Arial"/>
                <a:sym typeface="Arial"/>
              </a:rPr>
              <a:t>eConvening</a:t>
            </a:r>
            <a:r>
              <a:rPr lang="en-US" sz="1100" b="0" i="0" u="none" strike="noStrike" cap="none" baseline="0" dirty="0">
                <a:solidFill>
                  <a:srgbClr val="000000"/>
                </a:solidFill>
                <a:effectLst/>
                <a:latin typeface="Arial"/>
                <a:cs typeface="Arial"/>
                <a:sym typeface="Arial"/>
              </a:rPr>
              <a:t> with other participants in Jan), CIETL sessions (Dave can expand on), Brown Bags for faculty (Nick D. facilitating), </a:t>
            </a:r>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14</a:t>
            </a:fld>
            <a:endParaRPr lang="en-US" dirty="0"/>
          </a:p>
        </p:txBody>
      </p:sp>
    </p:spTree>
    <p:extLst>
      <p:ext uri="{BB962C8B-B14F-4D97-AF65-F5344CB8AC3E}">
        <p14:creationId xmlns:p14="http://schemas.microsoft.com/office/powerpoint/2010/main" val="3387421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sz="1100" b="1" i="0" u="none" strike="noStrike" cap="none" dirty="0">
                <a:solidFill>
                  <a:srgbClr val="000000"/>
                </a:solidFill>
                <a:effectLst/>
                <a:latin typeface="Arial"/>
                <a:ea typeface="Arial"/>
                <a:cs typeface="Arial"/>
                <a:sym typeface="Arial"/>
              </a:rPr>
              <a:t>Introduction (David?  2 minutes)</a:t>
            </a:r>
            <a:endParaRPr lang="en-US" sz="1100" b="1" dirty="0"/>
          </a:p>
        </p:txBody>
      </p:sp>
      <p:sp>
        <p:nvSpPr>
          <p:cNvPr id="4" name="Slide Number Placeholder 3"/>
          <p:cNvSpPr>
            <a:spLocks noGrp="1"/>
          </p:cNvSpPr>
          <p:nvPr>
            <p:ph type="sldNum" sz="quarter" idx="10"/>
          </p:nvPr>
        </p:nvSpPr>
        <p:spPr/>
        <p:txBody>
          <a:bodyPr/>
          <a:lstStyle/>
          <a:p>
            <a:fld id="{1B90EF27-1900-472B-B1D5-4FBEA200263F}" type="slidenum">
              <a:rPr lang="en-US" smtClean="0"/>
              <a:t>2</a:t>
            </a:fld>
            <a:endParaRPr lang="en-US" dirty="0"/>
          </a:p>
        </p:txBody>
      </p:sp>
    </p:spTree>
    <p:extLst>
      <p:ext uri="{BB962C8B-B14F-4D97-AF65-F5344CB8AC3E}">
        <p14:creationId xmlns:p14="http://schemas.microsoft.com/office/powerpoint/2010/main" val="78870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1" i="0" u="none" strike="noStrike" cap="none" dirty="0">
                <a:solidFill>
                  <a:srgbClr val="000000"/>
                </a:solidFill>
                <a:effectLst/>
                <a:latin typeface="Arial"/>
                <a:ea typeface="Arial"/>
                <a:cs typeface="Arial"/>
                <a:sym typeface="Arial"/>
              </a:rPr>
              <a:t>Introduction (David?  2 minutes)</a:t>
            </a:r>
            <a:endParaRPr lang="en-US" b="1" dirty="0"/>
          </a:p>
        </p:txBody>
      </p:sp>
      <p:sp>
        <p:nvSpPr>
          <p:cNvPr id="4" name="Slide Number Placeholder 3"/>
          <p:cNvSpPr>
            <a:spLocks noGrp="1"/>
          </p:cNvSpPr>
          <p:nvPr>
            <p:ph type="sldNum" sz="quarter" idx="10"/>
          </p:nvPr>
        </p:nvSpPr>
        <p:spPr/>
        <p:txBody>
          <a:bodyPr/>
          <a:lstStyle/>
          <a:p>
            <a:fld id="{1B90EF27-1900-472B-B1D5-4FBEA200263F}" type="slidenum">
              <a:rPr lang="en-US" smtClean="0"/>
              <a:t>3</a:t>
            </a:fld>
            <a:endParaRPr lang="en-US" dirty="0"/>
          </a:p>
        </p:txBody>
      </p:sp>
    </p:spTree>
    <p:extLst>
      <p:ext uri="{BB962C8B-B14F-4D97-AF65-F5344CB8AC3E}">
        <p14:creationId xmlns:p14="http://schemas.microsoft.com/office/powerpoint/2010/main" val="1129630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1" i="0" u="none" strike="noStrike" cap="none" dirty="0">
                <a:solidFill>
                  <a:srgbClr val="000000"/>
                </a:solidFill>
                <a:effectLst/>
                <a:latin typeface="Arial"/>
                <a:ea typeface="Arial"/>
                <a:cs typeface="Arial"/>
                <a:sym typeface="Arial"/>
              </a:rPr>
              <a:t>The Research (Rebekah) 2 min</a:t>
            </a:r>
            <a:endParaRPr lang="en-US" b="1" dirty="0"/>
          </a:p>
        </p:txBody>
      </p:sp>
      <p:sp>
        <p:nvSpPr>
          <p:cNvPr id="4" name="Slide Number Placeholder 3"/>
          <p:cNvSpPr>
            <a:spLocks noGrp="1"/>
          </p:cNvSpPr>
          <p:nvPr>
            <p:ph type="sldNum" sz="quarter" idx="10"/>
          </p:nvPr>
        </p:nvSpPr>
        <p:spPr/>
        <p:txBody>
          <a:bodyPr/>
          <a:lstStyle/>
          <a:p>
            <a:fld id="{1B90EF27-1900-472B-B1D5-4FBEA200263F}" type="slidenum">
              <a:rPr lang="en-US" smtClean="0"/>
              <a:t>4</a:t>
            </a:fld>
            <a:endParaRPr lang="en-US" dirty="0"/>
          </a:p>
        </p:txBody>
      </p:sp>
    </p:spTree>
    <p:extLst>
      <p:ext uri="{BB962C8B-B14F-4D97-AF65-F5344CB8AC3E}">
        <p14:creationId xmlns:p14="http://schemas.microsoft.com/office/powerpoint/2010/main" val="2654321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1" i="0" u="none" strike="noStrike" cap="none" dirty="0">
                <a:solidFill>
                  <a:srgbClr val="000000"/>
                </a:solidFill>
                <a:effectLst/>
                <a:latin typeface="Arial"/>
                <a:ea typeface="Arial"/>
                <a:cs typeface="Arial"/>
                <a:sym typeface="Arial"/>
              </a:rPr>
              <a:t>The Research (Rebekah) 2 min</a:t>
            </a:r>
            <a:endParaRPr lang="en-US" b="1" dirty="0"/>
          </a:p>
          <a:p>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5</a:t>
            </a:fld>
            <a:endParaRPr lang="en-US" dirty="0"/>
          </a:p>
        </p:txBody>
      </p:sp>
    </p:spTree>
    <p:extLst>
      <p:ext uri="{BB962C8B-B14F-4D97-AF65-F5344CB8AC3E}">
        <p14:creationId xmlns:p14="http://schemas.microsoft.com/office/powerpoint/2010/main" val="2903271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I (Rebekah) am happy to summarize these while Patty sets up break outs and David can jump in</a:t>
            </a: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6</a:t>
            </a:fld>
            <a:endParaRPr lang="en-US" dirty="0"/>
          </a:p>
        </p:txBody>
      </p:sp>
    </p:spTree>
    <p:extLst>
      <p:ext uri="{BB962C8B-B14F-4D97-AF65-F5344CB8AC3E}">
        <p14:creationId xmlns:p14="http://schemas.microsoft.com/office/powerpoint/2010/main" val="4204811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rtl="0" fontAlgn="base"/>
            <a:r>
              <a:rPr lang="en-US" sz="1100" b="1" i="0" u="none" strike="noStrike" cap="none" dirty="0">
                <a:solidFill>
                  <a:srgbClr val="000000"/>
                </a:solidFill>
                <a:effectLst/>
                <a:latin typeface="Arial"/>
                <a:ea typeface="Arial"/>
                <a:cs typeface="Arial"/>
                <a:sym typeface="Arial"/>
              </a:rPr>
              <a:t>Curricular erasure-</a:t>
            </a:r>
            <a:r>
              <a:rPr lang="en-US" sz="1100" b="0" i="0" u="none" strike="noStrike" cap="none" dirty="0">
                <a:solidFill>
                  <a:srgbClr val="000000"/>
                </a:solidFill>
                <a:effectLst/>
                <a:latin typeface="Arial"/>
                <a:ea typeface="Arial"/>
                <a:cs typeface="Arial"/>
                <a:sym typeface="Arial"/>
              </a:rPr>
              <a:t>students read far too little about themselves, tends to be a sight of exclusion. Does not include racial and cultural history.</a:t>
            </a:r>
          </a:p>
          <a:p>
            <a:pPr lvl="1" rtl="0" fontAlgn="base"/>
            <a:r>
              <a:rPr lang="en-US" sz="1100" b="0" i="0" u="none" strike="noStrike" cap="none" dirty="0">
                <a:solidFill>
                  <a:srgbClr val="000000"/>
                </a:solidFill>
                <a:effectLst/>
                <a:latin typeface="Arial"/>
                <a:ea typeface="Arial"/>
                <a:cs typeface="Arial"/>
                <a:sym typeface="Arial"/>
              </a:rPr>
              <a:t>Example: Imagine being an A-A student and reading nothing about yourself or there being nothing that affirms your community or experience. Makes class less engaging when denied opportunities to meet the curriculum and see themselves in it.</a:t>
            </a:r>
          </a:p>
          <a:p>
            <a:pPr lvl="1" rtl="0" fontAlgn="base"/>
            <a:r>
              <a:rPr lang="en-US" sz="1100" b="0" i="0" u="none" strike="noStrike" cap="none" dirty="0">
                <a:solidFill>
                  <a:srgbClr val="000000"/>
                </a:solidFill>
                <a:effectLst/>
                <a:latin typeface="Arial"/>
                <a:ea typeface="Arial"/>
                <a:cs typeface="Arial"/>
                <a:sym typeface="Arial"/>
              </a:rPr>
              <a:t>Asked about diversifying the curriculum, particularly in Math (my response: use photos of diverse mathematicians, use culturally relevant examples in word problems, </a:t>
            </a:r>
          </a:p>
          <a:p>
            <a:r>
              <a:rPr lang="en-US" sz="1100" b="1" i="0" u="none" strike="noStrike" cap="none" dirty="0">
                <a:solidFill>
                  <a:srgbClr val="000000"/>
                </a:solidFill>
                <a:effectLst/>
                <a:latin typeface="Arial"/>
                <a:ea typeface="Arial"/>
                <a:cs typeface="Arial"/>
                <a:sym typeface="Arial"/>
              </a:rPr>
              <a:t>One-sided, deficit representation</a:t>
            </a:r>
            <a:r>
              <a:rPr lang="en-US" sz="1100" b="0" i="0" u="none" strike="noStrike" cap="none" dirty="0">
                <a:solidFill>
                  <a:srgbClr val="000000"/>
                </a:solidFill>
                <a:effectLst/>
                <a:latin typeface="Arial"/>
                <a:ea typeface="Arial"/>
                <a:cs typeface="Arial"/>
                <a:sym typeface="Arial"/>
              </a:rPr>
              <a:t>-when they are included they tend to focus on the worst of those persons and fail to honor success and positive features of the communities.-Imagine if the only thing you read about your group was all bad - how would you feel? Everyone around you would only be exposed to the worst. This is informed often by the bias that faculty bring to the classroom.</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sz="1100" b="1" i="0" u="none" strike="noStrike" cap="none" dirty="0">
                <a:solidFill>
                  <a:srgbClr val="000000"/>
                </a:solidFill>
                <a:effectLst/>
                <a:latin typeface="Arial"/>
                <a:ea typeface="Arial"/>
                <a:cs typeface="Arial"/>
                <a:sym typeface="Arial"/>
              </a:rPr>
              <a:t>3. Forced </a:t>
            </a:r>
            <a:r>
              <a:rPr lang="en-US" sz="1100" b="1" i="0" u="none" strike="noStrike" cap="none" dirty="0" err="1">
                <a:solidFill>
                  <a:srgbClr val="000000"/>
                </a:solidFill>
                <a:effectLst/>
                <a:latin typeface="Arial"/>
                <a:ea typeface="Arial"/>
                <a:cs typeface="Arial"/>
                <a:sym typeface="Arial"/>
              </a:rPr>
              <a:t>spokespersonship</a:t>
            </a:r>
            <a:r>
              <a:rPr lang="en-US" sz="1100" b="1" i="0" u="none" strike="noStrike" cap="none" dirty="0">
                <a:solidFill>
                  <a:srgbClr val="000000"/>
                </a:solidFill>
                <a:effectLst/>
                <a:latin typeface="Arial"/>
                <a:ea typeface="Arial"/>
                <a:cs typeface="Arial"/>
                <a:sym typeface="Arial"/>
              </a:rPr>
              <a:t> </a:t>
            </a:r>
            <a:r>
              <a:rPr lang="en-US" sz="1100" b="0" i="0" u="none" strike="noStrike" cap="none" dirty="0">
                <a:solidFill>
                  <a:srgbClr val="000000"/>
                </a:solidFill>
                <a:effectLst/>
                <a:latin typeface="Arial"/>
                <a:ea typeface="Arial"/>
                <a:cs typeface="Arial"/>
                <a:sym typeface="Arial"/>
              </a:rPr>
              <a:t>- when they turn to the one Latina or Black person in the room and turn to the one person to be the spokesperson for their race or whole group. Racist assumption that if you turn to the one Black guy to help you understand urban poverty it assumes that all Black people grew up poor. Faculty </a:t>
            </a:r>
            <a:r>
              <a:rPr lang="en-US" sz="1100" b="0" i="0" u="none" strike="noStrike" cap="none" dirty="0" err="1">
                <a:solidFill>
                  <a:srgbClr val="000000"/>
                </a:solidFill>
                <a:effectLst/>
                <a:latin typeface="Arial"/>
                <a:ea typeface="Arial"/>
                <a:cs typeface="Arial"/>
                <a:sym typeface="Arial"/>
              </a:rPr>
              <a:t>pressume</a:t>
            </a:r>
            <a:r>
              <a:rPr lang="en-US" sz="1100" b="0" i="0" u="none" strike="noStrike" cap="none" dirty="0">
                <a:solidFill>
                  <a:srgbClr val="000000"/>
                </a:solidFill>
                <a:effectLst/>
                <a:latin typeface="Arial"/>
                <a:ea typeface="Arial"/>
                <a:cs typeface="Arial"/>
                <a:sym typeface="Arial"/>
              </a:rPr>
              <a:t> that they come from under-funded schools, ghettos, etc. and force them to be the spokesperson.</a:t>
            </a:r>
            <a:endParaRPr lang="en-US" b="0" dirty="0">
              <a:effectLst/>
            </a:endParaRPr>
          </a:p>
          <a:p>
            <a:pPr marL="158750" indent="0">
              <a:buNone/>
            </a:pP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7</a:t>
            </a:fld>
            <a:endParaRPr lang="en-US" dirty="0"/>
          </a:p>
        </p:txBody>
      </p:sp>
    </p:spTree>
    <p:extLst>
      <p:ext uri="{BB962C8B-B14F-4D97-AF65-F5344CB8AC3E}">
        <p14:creationId xmlns:p14="http://schemas.microsoft.com/office/powerpoint/2010/main" val="1821994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1" i="0" u="none" strike="noStrike" cap="none" dirty="0">
                <a:solidFill>
                  <a:srgbClr val="000000"/>
                </a:solidFill>
                <a:effectLst/>
                <a:latin typeface="Arial"/>
                <a:ea typeface="Arial"/>
                <a:cs typeface="Arial"/>
                <a:sym typeface="Arial"/>
              </a:rPr>
              <a:t>4. Being confused for the other student f</a:t>
            </a:r>
            <a:r>
              <a:rPr lang="en-US" sz="1100" b="0" i="0" u="none" strike="noStrike" cap="none" dirty="0">
                <a:solidFill>
                  <a:srgbClr val="000000"/>
                </a:solidFill>
                <a:effectLst/>
                <a:latin typeface="Arial"/>
                <a:ea typeface="Arial"/>
                <a:cs typeface="Arial"/>
                <a:sym typeface="Arial"/>
              </a:rPr>
              <a:t>rom one racial group even when they bare no resemblance. Confusing names etc.. Makes students not feel affirmed. Being stereotyped by race for the activity that you might be involved in e.g. if Black on football team or if Asian must be a musician. Very commonly heard. Black men are assumed to be athletes and then treated in accordance with the dumb jock stereotype.</a:t>
            </a:r>
            <a:endParaRPr lang="en-US" b="0" dirty="0">
              <a:effectLst/>
            </a:endParaRPr>
          </a:p>
          <a:p>
            <a:pPr marL="158750" indent="0" rtl="0">
              <a:buNone/>
            </a:pPr>
            <a:r>
              <a:rPr lang="en-US" sz="1100" b="1" i="0" u="none" strike="noStrike" cap="none" dirty="0">
                <a:solidFill>
                  <a:srgbClr val="000000"/>
                </a:solidFill>
                <a:effectLst/>
                <a:latin typeface="Arial"/>
                <a:ea typeface="Arial"/>
                <a:cs typeface="Arial"/>
                <a:sym typeface="Arial"/>
              </a:rPr>
              <a:t>5. Faculty surprised by brilliance</a:t>
            </a:r>
            <a:r>
              <a:rPr lang="en-US" sz="1100" b="0" i="0" u="none" strike="noStrike" cap="none" dirty="0">
                <a:solidFill>
                  <a:srgbClr val="000000"/>
                </a:solidFill>
                <a:effectLst/>
                <a:latin typeface="Arial"/>
                <a:ea typeface="Arial"/>
                <a:cs typeface="Arial"/>
                <a:sym typeface="Arial"/>
              </a:rPr>
              <a:t> - being surprised when a minority speaks well or does well is a common experience. Seemingly harmless backhanded comment like “Wow, you write really well for a Latina”  - implication that Latinas don’t usually write well. The surprise comes from implicit bias. Assumptions that don’t expect to be as bright. This is way too common, for example, with plagiarizing.</a:t>
            </a:r>
            <a:endParaRPr lang="en-US" b="0" dirty="0">
              <a:effectLst/>
            </a:endParaRPr>
          </a:p>
          <a:p>
            <a:pPr lvl="2" rtl="0" fontAlgn="base"/>
            <a:r>
              <a:rPr lang="en-US" sz="1100" b="0" i="0" u="none" strike="noStrike" cap="none" dirty="0">
                <a:solidFill>
                  <a:srgbClr val="000000"/>
                </a:solidFill>
                <a:effectLst/>
                <a:latin typeface="Arial"/>
                <a:ea typeface="Arial"/>
                <a:cs typeface="Arial"/>
                <a:sym typeface="Arial"/>
              </a:rPr>
              <a:t>Example of student in class of 200 who got 100 on the exam and all who got that were excused. When he walked out with other 7 students, he was the one Black student and the only one the professor stopped and disbelieved.</a:t>
            </a:r>
          </a:p>
        </p:txBody>
      </p:sp>
      <p:sp>
        <p:nvSpPr>
          <p:cNvPr id="4" name="Slide Number Placeholder 3"/>
          <p:cNvSpPr>
            <a:spLocks noGrp="1"/>
          </p:cNvSpPr>
          <p:nvPr>
            <p:ph type="sldNum" sz="quarter" idx="10"/>
          </p:nvPr>
        </p:nvSpPr>
        <p:spPr/>
        <p:txBody>
          <a:bodyPr/>
          <a:lstStyle/>
          <a:p>
            <a:fld id="{1B90EF27-1900-472B-B1D5-4FBEA200263F}" type="slidenum">
              <a:rPr lang="en-US" smtClean="0"/>
              <a:t>8</a:t>
            </a:fld>
            <a:endParaRPr lang="en-US" dirty="0"/>
          </a:p>
        </p:txBody>
      </p:sp>
    </p:spTree>
    <p:extLst>
      <p:ext uri="{BB962C8B-B14F-4D97-AF65-F5344CB8AC3E}">
        <p14:creationId xmlns:p14="http://schemas.microsoft.com/office/powerpoint/2010/main" val="3542836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fontAlgn="base">
              <a:buNone/>
            </a:pPr>
            <a:r>
              <a:rPr lang="en-US" sz="1100" b="1" i="0" u="none" strike="noStrike" cap="none" dirty="0">
                <a:solidFill>
                  <a:srgbClr val="000000"/>
                </a:solidFill>
                <a:effectLst/>
                <a:latin typeface="Arial"/>
                <a:ea typeface="Arial"/>
                <a:cs typeface="Arial"/>
                <a:sym typeface="Arial"/>
              </a:rPr>
              <a:t>Mispronouncing and refusing to learn any and especially Asian students’ names-</a:t>
            </a:r>
            <a:r>
              <a:rPr lang="en-US" sz="1100" b="0" i="0" u="none" strike="noStrike" cap="none" dirty="0">
                <a:solidFill>
                  <a:srgbClr val="000000"/>
                </a:solidFill>
                <a:effectLst/>
                <a:latin typeface="Arial"/>
                <a:ea typeface="Arial"/>
                <a:cs typeface="Arial"/>
                <a:sym typeface="Arial"/>
              </a:rPr>
              <a:t> asks them to get a nickname that is easier. Suggests so unimportant that I am not going to take the time.</a:t>
            </a:r>
          </a:p>
          <a:p>
            <a:pPr lvl="1" rtl="0" fontAlgn="base"/>
            <a:r>
              <a:rPr lang="en-US" sz="1100" b="0" i="0" u="none" strike="noStrike" cap="none" dirty="0">
                <a:solidFill>
                  <a:srgbClr val="000000"/>
                </a:solidFill>
                <a:effectLst/>
                <a:latin typeface="Arial"/>
                <a:ea typeface="Arial"/>
                <a:cs typeface="Arial"/>
                <a:sym typeface="Arial"/>
              </a:rPr>
              <a:t>Make an effort to learn names. See rosters before class. Use a names tool. Google names. Ask the student if you pronounced it correctly. </a:t>
            </a:r>
          </a:p>
          <a:p>
            <a:pPr lvl="1" rtl="0" fontAlgn="base"/>
            <a:r>
              <a:rPr lang="en-US" sz="1100" b="0" i="0" u="none" strike="noStrike" cap="none" dirty="0">
                <a:solidFill>
                  <a:srgbClr val="000000"/>
                </a:solidFill>
                <a:effectLst/>
                <a:latin typeface="Arial"/>
                <a:ea typeface="Arial"/>
                <a:cs typeface="Arial"/>
                <a:sym typeface="Arial"/>
              </a:rPr>
              <a:t>What should you do when a student immediately provides </a:t>
            </a:r>
            <a:r>
              <a:rPr lang="en-US" sz="1100" b="0" i="0" u="none" strike="noStrike" cap="none" dirty="0" err="1">
                <a:solidFill>
                  <a:srgbClr val="000000"/>
                </a:solidFill>
                <a:effectLst/>
                <a:latin typeface="Arial"/>
                <a:ea typeface="Arial"/>
                <a:cs typeface="Arial"/>
                <a:sym typeface="Arial"/>
              </a:rPr>
              <a:t>anglo</a:t>
            </a:r>
            <a:r>
              <a:rPr lang="en-US" sz="1100" b="0" i="0" u="none" strike="noStrike" cap="none" dirty="0">
                <a:solidFill>
                  <a:srgbClr val="000000"/>
                </a:solidFill>
                <a:effectLst/>
                <a:latin typeface="Arial"/>
                <a:ea typeface="Arial"/>
                <a:cs typeface="Arial"/>
                <a:sym typeface="Arial"/>
              </a:rPr>
              <a:t> name and that is what they want. Recommended: Call people what they ask you to call them. You can also email someone and say that you are willing to take the time to try to learn if they’d like. Even if they still prefer their </a:t>
            </a:r>
            <a:r>
              <a:rPr lang="en-US" sz="1100" b="0" i="0" u="none" strike="noStrike" cap="none" dirty="0" err="1">
                <a:solidFill>
                  <a:srgbClr val="000000"/>
                </a:solidFill>
                <a:effectLst/>
                <a:latin typeface="Arial"/>
                <a:ea typeface="Arial"/>
                <a:cs typeface="Arial"/>
                <a:sym typeface="Arial"/>
              </a:rPr>
              <a:t>anglo</a:t>
            </a:r>
            <a:r>
              <a:rPr lang="en-US" sz="1100" b="0" i="0" u="none" strike="noStrike" cap="none" dirty="0">
                <a:solidFill>
                  <a:srgbClr val="000000"/>
                </a:solidFill>
                <a:effectLst/>
                <a:latin typeface="Arial"/>
                <a:ea typeface="Arial"/>
                <a:cs typeface="Arial"/>
                <a:sym typeface="Arial"/>
              </a:rPr>
              <a:t> name, the affirmation counts. </a:t>
            </a:r>
          </a:p>
          <a:p>
            <a:pPr lvl="1" rtl="0" fontAlgn="base"/>
            <a:r>
              <a:rPr lang="en-US" sz="1100" b="0" i="0" u="none" strike="noStrike" cap="none" dirty="0">
                <a:solidFill>
                  <a:srgbClr val="000000"/>
                </a:solidFill>
                <a:effectLst/>
                <a:latin typeface="Arial"/>
                <a:ea typeface="Arial"/>
                <a:cs typeface="Arial"/>
                <a:sym typeface="Arial"/>
              </a:rPr>
              <a:t>Names are our cultural identity - in </a:t>
            </a:r>
            <a:r>
              <a:rPr lang="en-US" sz="1100" b="0" i="0" u="none" strike="noStrike" cap="none" dirty="0" err="1">
                <a:solidFill>
                  <a:srgbClr val="000000"/>
                </a:solidFill>
                <a:effectLst/>
                <a:latin typeface="Arial"/>
                <a:ea typeface="Arial"/>
                <a:cs typeface="Arial"/>
                <a:sym typeface="Arial"/>
              </a:rPr>
              <a:t>LatinX</a:t>
            </a:r>
            <a:r>
              <a:rPr lang="en-US" sz="1100" b="0" i="0" u="none" strike="noStrike" cap="none" dirty="0">
                <a:solidFill>
                  <a:srgbClr val="000000"/>
                </a:solidFill>
                <a:effectLst/>
                <a:latin typeface="Arial"/>
                <a:ea typeface="Arial"/>
                <a:cs typeface="Arial"/>
                <a:sym typeface="Arial"/>
              </a:rPr>
              <a:t> community very common to use two first names and two last-there is a meaning behind it. - Most important to try even if you make mistakes. The professor has to assimilate to what the student’s name is not the reverse.</a:t>
            </a:r>
          </a:p>
          <a:p>
            <a:pPr lvl="1" rtl="0" fontAlgn="base"/>
            <a:r>
              <a:rPr lang="en-US" sz="1100" b="0" i="0" u="none" strike="noStrike" cap="none" dirty="0">
                <a:solidFill>
                  <a:srgbClr val="000000"/>
                </a:solidFill>
                <a:effectLst/>
                <a:latin typeface="Arial"/>
                <a:ea typeface="Arial"/>
                <a:cs typeface="Arial"/>
                <a:sym typeface="Arial"/>
              </a:rPr>
              <a:t>Reading from a roster from a roster can be a bad way to start. Invite students to go around and say their name and something about themselves. </a:t>
            </a:r>
          </a:p>
          <a:p>
            <a:pPr lvl="1" rtl="0" fontAlgn="base"/>
            <a:r>
              <a:rPr lang="en-US" sz="1100" b="0" i="0" u="none" strike="noStrike" cap="none" dirty="0">
                <a:solidFill>
                  <a:srgbClr val="000000"/>
                </a:solidFill>
                <a:effectLst/>
                <a:latin typeface="Arial"/>
                <a:ea typeface="Arial"/>
                <a:cs typeface="Arial"/>
                <a:sym typeface="Arial"/>
              </a:rPr>
              <a:t>Remote learning allows you to see everyone’s names as they would like to be represented.</a:t>
            </a:r>
          </a:p>
          <a:p>
            <a:pPr lvl="1" rtl="0" fontAlgn="base"/>
            <a:r>
              <a:rPr lang="en-US" sz="1100" b="0" i="0" u="none" strike="noStrike" cap="none" dirty="0">
                <a:solidFill>
                  <a:srgbClr val="000000"/>
                </a:solidFill>
                <a:effectLst/>
                <a:latin typeface="Arial"/>
                <a:ea typeface="Arial"/>
                <a:cs typeface="Arial"/>
                <a:sym typeface="Arial"/>
              </a:rPr>
              <a:t>If you just avoid the name, it is a big issue.</a:t>
            </a:r>
          </a:p>
          <a:p>
            <a:pPr lvl="1" rtl="0" fontAlgn="base"/>
            <a:r>
              <a:rPr lang="en-US" sz="1100" b="0" i="0" u="none" strike="noStrike" cap="none" dirty="0">
                <a:solidFill>
                  <a:srgbClr val="000000"/>
                </a:solidFill>
                <a:effectLst/>
                <a:latin typeface="Arial"/>
                <a:ea typeface="Arial"/>
                <a:cs typeface="Arial"/>
                <a:sym typeface="Arial"/>
              </a:rPr>
              <a:t>Sometimes </a:t>
            </a:r>
            <a:r>
              <a:rPr lang="en-US" sz="1100" b="0" i="0" u="none" strike="noStrike" cap="none" dirty="0" err="1">
                <a:solidFill>
                  <a:srgbClr val="000000"/>
                </a:solidFill>
                <a:effectLst/>
                <a:latin typeface="Arial"/>
                <a:ea typeface="Arial"/>
                <a:cs typeface="Arial"/>
                <a:sym typeface="Arial"/>
              </a:rPr>
              <a:t>Latinx</a:t>
            </a:r>
            <a:r>
              <a:rPr lang="en-US" sz="1100" b="0" i="0" u="none" strike="noStrike" cap="none" dirty="0">
                <a:solidFill>
                  <a:srgbClr val="000000"/>
                </a:solidFill>
                <a:effectLst/>
                <a:latin typeface="Arial"/>
                <a:ea typeface="Arial"/>
                <a:cs typeface="Arial"/>
                <a:sym typeface="Arial"/>
              </a:rPr>
              <a:t> students feel like they are being mocked when the professor pronounces it in an exaggerated way.</a:t>
            </a:r>
          </a:p>
          <a:p>
            <a:pPr lvl="1" rtl="0" fontAlgn="base"/>
            <a:r>
              <a:rPr lang="en-US" sz="1100" b="0" i="0" u="none" strike="noStrike" cap="none" dirty="0">
                <a:solidFill>
                  <a:srgbClr val="000000"/>
                </a:solidFill>
                <a:effectLst/>
                <a:latin typeface="Arial"/>
                <a:ea typeface="Arial"/>
                <a:cs typeface="Arial"/>
                <a:sym typeface="Arial"/>
              </a:rPr>
              <a:t>For LGBTQ inclusivity - just ask all students to say how they want to be called. </a:t>
            </a:r>
          </a:p>
          <a:p>
            <a:pPr lvl="1" rtl="0" fontAlgn="base"/>
            <a:r>
              <a:rPr lang="en-US" sz="1100" b="0" i="0" u="none" strike="noStrike" cap="none" dirty="0">
                <a:solidFill>
                  <a:srgbClr val="000000"/>
                </a:solidFill>
                <a:effectLst/>
                <a:latin typeface="Arial"/>
                <a:ea typeface="Arial"/>
                <a:cs typeface="Arial"/>
                <a:sym typeface="Arial"/>
              </a:rPr>
              <a:t>Be careful of the term “difficult to pronounce” is highly subjective (it is not difficult to pronounce for their families) and suggests they are more work - better to say “unfamiliar.”</a:t>
            </a:r>
          </a:p>
          <a:p>
            <a:pPr marL="158750" indent="0">
              <a:buNone/>
            </a:pPr>
            <a:r>
              <a:rPr lang="en-US" b="0" dirty="0">
                <a:effectLst/>
              </a:rPr>
              <a:t/>
            </a:r>
            <a:br>
              <a:rPr lang="en-US" b="0" dirty="0">
                <a:effectLst/>
              </a:rPr>
            </a:br>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9</a:t>
            </a:fld>
            <a:endParaRPr lang="en-US" dirty="0"/>
          </a:p>
        </p:txBody>
      </p:sp>
    </p:spTree>
    <p:extLst>
      <p:ext uri="{BB962C8B-B14F-4D97-AF65-F5344CB8AC3E}">
        <p14:creationId xmlns:p14="http://schemas.microsoft.com/office/powerpoint/2010/main" val="2689518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54439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77573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89401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0448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8880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0076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5860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13193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56884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600124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7298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169578736"/>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tif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2.xml.rels><?xml version="1.0" encoding="UTF-8" standalone="yes"?>
<Relationships xmlns="http://schemas.openxmlformats.org/package/2006/relationships"><Relationship Id="rId3" Type="http://schemas.openxmlformats.org/officeDocument/2006/relationships/hyperlink" Target="https://docs.google.com/document/d/1bI4xi1rz5sbtpTrCP6yYXP75NeyAeLg5whJSbOX3Tmg/edit?usp=sharin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tiff"/><Relationship Id="rId5" Type="http://schemas.openxmlformats.org/officeDocument/2006/relationships/image" Target="../media/image1.png"/><Relationship Id="rId4" Type="http://schemas.openxmlformats.org/officeDocument/2006/relationships/hyperlink" Target="https://docs.google.com/document/d/12aQard-Td2eWSx-SB57nKXV2vAGgETEqpBoiBoOE0ME/edit?usp=sharin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docs.google.com/document/d/12aQard-Td2eWSx-SB57nKXV2vAGgETEqpBoiBoOE0ME/edit?usp=sharin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tiff"/><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6.xml.rels><?xml version="1.0" encoding="UTF-8" standalone="yes"?>
<Relationships xmlns="http://schemas.openxmlformats.org/package/2006/relationships"><Relationship Id="rId3" Type="http://schemas.openxmlformats.org/officeDocument/2006/relationships/hyperlink" Target="https://forms.gle/sXqNM9miiRh9tuRK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tiff"/><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39486"/>
            <a:ext cx="8676068" cy="994172"/>
          </a:xfrm>
        </p:spPr>
        <p:txBody>
          <a:bodyPr>
            <a:normAutofit/>
          </a:bodyPr>
          <a:lstStyle/>
          <a:p>
            <a:pPr lvl="0">
              <a:lnSpc>
                <a:spcPct val="115000"/>
              </a:lnSpc>
              <a:spcBef>
                <a:spcPts val="0"/>
              </a:spcBef>
            </a:pPr>
            <a:r>
              <a:rPr lang="en-US" sz="2400" b="1" dirty="0">
                <a:latin typeface="+mn-lt"/>
                <a:ea typeface="Times New Roman"/>
                <a:cs typeface="Times New Roman"/>
                <a:sym typeface="Times New Roman"/>
              </a:rPr>
              <a:t>Fostering and Sustaining Inclusive Classrooms for Students of Color</a:t>
            </a:r>
            <a:r>
              <a:rPr lang="en-US" sz="2400" b="1" dirty="0"/>
              <a:t/>
            </a:r>
            <a:br>
              <a:rPr lang="en-US" sz="2400" b="1" dirty="0"/>
            </a:br>
            <a:r>
              <a:rPr lang="en-US" sz="1600" b="1" dirty="0"/>
              <a:t>USC Race and Equity Center E-Convening, September 10, 2020</a:t>
            </a:r>
            <a:endParaRPr lang="en-US" sz="24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22161" y="1121806"/>
            <a:ext cx="7886700" cy="1681029"/>
          </a:xfrm>
        </p:spPr>
        <p:txBody>
          <a:bodyPr>
            <a:normAutofit fontScale="92500" lnSpcReduction="10000"/>
          </a:bodyPr>
          <a:lstStyle/>
          <a:p>
            <a:pPr marL="0" indent="0">
              <a:buNone/>
            </a:pPr>
            <a:r>
              <a:rPr lang="en-US" dirty="0"/>
              <a:t/>
            </a:r>
            <a:br>
              <a:rPr lang="en-US" dirty="0"/>
            </a:br>
            <a:r>
              <a:rPr lang="en-US" dirty="0">
                <a:latin typeface="Garamond" panose="02020404030301010803" pitchFamily="18" charset="0"/>
              </a:rPr>
              <a:t>Patty Hall</a:t>
            </a:r>
          </a:p>
          <a:p>
            <a:pPr marL="0" indent="0">
              <a:buNone/>
            </a:pPr>
            <a:r>
              <a:rPr lang="en-US" dirty="0">
                <a:latin typeface="Garamond" panose="02020404030301010803" pitchFamily="18" charset="0"/>
              </a:rPr>
              <a:t>Dave Meckler</a:t>
            </a:r>
          </a:p>
          <a:p>
            <a:pPr marL="0" indent="0">
              <a:buNone/>
            </a:pPr>
            <a:r>
              <a:rPr lang="en-US" dirty="0">
                <a:latin typeface="Garamond" panose="02020404030301010803" pitchFamily="18" charset="0"/>
              </a:rPr>
              <a:t>Rebekah Taveau</a:t>
            </a:r>
          </a:p>
          <a:p>
            <a:pPr marL="0" indent="0">
              <a:buNone/>
            </a:pPr>
            <a:r>
              <a:rPr lang="en-US" dirty="0">
                <a:latin typeface="Garamond" panose="02020404030301010803" pitchFamily="18" charset="0"/>
              </a:rPr>
              <a:t>David Reed</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4582" y="3175082"/>
            <a:ext cx="1499081" cy="138376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25027" y="3209254"/>
            <a:ext cx="2327284" cy="1315421"/>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426210832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b="1" dirty="0"/>
              <a:t>Students of Color say the problems are….</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432445" y="1134149"/>
            <a:ext cx="8279109" cy="3302596"/>
          </a:xfrm>
        </p:spPr>
        <p:txBody>
          <a:bodyPr>
            <a:normAutofit/>
          </a:bodyPr>
          <a:lstStyle/>
          <a:p>
            <a:pPr marL="0" lvl="0" indent="0">
              <a:spcBef>
                <a:spcPts val="800"/>
              </a:spcBef>
              <a:buNone/>
            </a:pPr>
            <a:r>
              <a:rPr lang="en-US" sz="3000" b="1" dirty="0">
                <a:solidFill>
                  <a:schemeClr val="dk1"/>
                </a:solidFill>
              </a:rPr>
              <a:t>7. Shortage of Faculty of Color </a:t>
            </a:r>
            <a:endParaRPr lang="en-US" sz="1200" b="1" dirty="0">
              <a:solidFill>
                <a:schemeClr val="dk1"/>
              </a:solidFill>
            </a:endParaRPr>
          </a:p>
          <a:p>
            <a:pPr marL="457200" lvl="0" indent="0">
              <a:spcBef>
                <a:spcPts val="800"/>
              </a:spcBef>
              <a:buNone/>
            </a:pPr>
            <a:endParaRPr lang="en-US" sz="1200" b="1" dirty="0">
              <a:solidFill>
                <a:schemeClr val="dk1"/>
              </a:solidFill>
            </a:endParaRPr>
          </a:p>
          <a:p>
            <a:pPr marL="0" lvl="0" indent="0">
              <a:spcBef>
                <a:spcPts val="800"/>
              </a:spcBef>
              <a:buNone/>
            </a:pPr>
            <a:r>
              <a:rPr lang="en-US" dirty="0">
                <a:solidFill>
                  <a:schemeClr val="dk1"/>
                </a:solidFill>
              </a:rPr>
              <a:t>Students of Color:</a:t>
            </a:r>
          </a:p>
          <a:p>
            <a:pPr marL="457200" lvl="0" indent="-361950">
              <a:spcBef>
                <a:spcPts val="800"/>
              </a:spcBef>
              <a:buClr>
                <a:schemeClr val="dk1"/>
              </a:buClr>
              <a:buSzPts val="2100"/>
            </a:pPr>
            <a:r>
              <a:rPr lang="en-US" dirty="0">
                <a:solidFill>
                  <a:schemeClr val="dk1"/>
                </a:solidFill>
              </a:rPr>
              <a:t>do not feel affirmed when day after day, they don’t see anyone teaching those courses who:</a:t>
            </a:r>
          </a:p>
          <a:p>
            <a:pPr marL="914400" lvl="1" indent="-342900">
              <a:spcBef>
                <a:spcPts val="0"/>
              </a:spcBef>
              <a:buClr>
                <a:schemeClr val="dk1"/>
              </a:buClr>
              <a:buSzPts val="1800"/>
            </a:pPr>
            <a:r>
              <a:rPr lang="en-US" dirty="0">
                <a:solidFill>
                  <a:schemeClr val="dk1"/>
                </a:solidFill>
              </a:rPr>
              <a:t>looks like them</a:t>
            </a:r>
          </a:p>
          <a:p>
            <a:pPr marL="914400" lvl="1" indent="-342900">
              <a:spcBef>
                <a:spcPts val="0"/>
              </a:spcBef>
              <a:buClr>
                <a:schemeClr val="dk1"/>
              </a:buClr>
              <a:buSzPts val="1800"/>
            </a:pPr>
            <a:r>
              <a:rPr lang="en-US" dirty="0">
                <a:solidFill>
                  <a:schemeClr val="dk1"/>
                </a:solidFill>
              </a:rPr>
              <a:t>Comes from where they come from</a:t>
            </a:r>
          </a:p>
          <a:p>
            <a:pPr marL="914400" lvl="1" indent="-342900">
              <a:spcBef>
                <a:spcPts val="0"/>
              </a:spcBef>
              <a:buClr>
                <a:schemeClr val="dk1"/>
              </a:buClr>
              <a:buSzPts val="1800"/>
            </a:pPr>
            <a:r>
              <a:rPr lang="en-US" dirty="0">
                <a:solidFill>
                  <a:schemeClr val="dk1"/>
                </a:solidFill>
              </a:rPr>
              <a:t>Shares their racial identity. </a:t>
            </a:r>
          </a:p>
          <a:p>
            <a:pPr marL="0" lvl="0" indent="0">
              <a:spcBef>
                <a:spcPts val="800"/>
              </a:spcBef>
              <a:buNone/>
            </a:pPr>
            <a:r>
              <a:rPr lang="en-US" dirty="0">
                <a:solidFill>
                  <a:schemeClr val="dk1"/>
                </a:solidFill>
              </a:rPr>
              <a:t>Colleges are stratified racially along classified staff/faculty lines</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104006933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b="1" dirty="0"/>
              <a:t>Students of Color say the problems are….</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55290" y="921026"/>
            <a:ext cx="8279109" cy="3302596"/>
          </a:xfrm>
        </p:spPr>
        <p:txBody>
          <a:bodyPr>
            <a:normAutofit/>
          </a:bodyPr>
          <a:lstStyle/>
          <a:p>
            <a:pPr marL="457200" lvl="0" indent="0">
              <a:spcBef>
                <a:spcPts val="800"/>
              </a:spcBef>
              <a:buNone/>
            </a:pPr>
            <a:endParaRPr lang="en-US" sz="3000" b="1" dirty="0">
              <a:solidFill>
                <a:schemeClr val="dk1"/>
              </a:solidFill>
            </a:endParaRPr>
          </a:p>
          <a:p>
            <a:pPr marL="457200" lvl="0" indent="0">
              <a:spcBef>
                <a:spcPts val="800"/>
              </a:spcBef>
              <a:buNone/>
            </a:pPr>
            <a:r>
              <a:rPr lang="en-US" sz="3000" b="1" dirty="0">
                <a:solidFill>
                  <a:schemeClr val="dk1"/>
                </a:solidFill>
              </a:rPr>
              <a:t>8. No consequences for racist actions by 		  	  instructors</a:t>
            </a:r>
          </a:p>
          <a:p>
            <a:pPr marL="457200" lvl="0" indent="0">
              <a:spcBef>
                <a:spcPts val="800"/>
              </a:spcBef>
              <a:buNone/>
            </a:pPr>
            <a:endParaRPr lang="en-US" sz="3000" b="1" dirty="0">
              <a:solidFill>
                <a:schemeClr val="dk1"/>
              </a:solidFill>
            </a:endParaRPr>
          </a:p>
          <a:p>
            <a:pPr marL="457200" lvl="0" indent="0">
              <a:spcBef>
                <a:spcPts val="800"/>
              </a:spcBef>
              <a:buNone/>
            </a:pPr>
            <a:r>
              <a:rPr lang="en-US" sz="3000" b="1" dirty="0">
                <a:solidFill>
                  <a:schemeClr val="dk1"/>
                </a:solidFill>
              </a:rPr>
              <a:t>9. No acknowledgement of racist statements</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72887" y="3759518"/>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403495409"/>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7456485" cy="403853"/>
          </a:xfrm>
        </p:spPr>
        <p:txBody>
          <a:bodyPr>
            <a:noAutofit/>
          </a:bodyPr>
          <a:lstStyle/>
          <a:p>
            <a:pPr lvl="0">
              <a:lnSpc>
                <a:spcPct val="115000"/>
              </a:lnSpc>
              <a:spcBef>
                <a:spcPts val="0"/>
              </a:spcBef>
            </a:pPr>
            <a:r>
              <a:rPr lang="en" sz="2400" b="1" dirty="0"/>
              <a:t>Group Activity: Which of t</a:t>
            </a:r>
            <a:r>
              <a:rPr lang="en-US" sz="2400" b="1" dirty="0"/>
              <a:t>he</a:t>
            </a:r>
            <a:r>
              <a:rPr lang="en" sz="2400" b="1" dirty="0"/>
              <a:t> top nine stand out to you?</a:t>
            </a:r>
            <a:endParaRPr lang="en-US" sz="24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55290" y="921026"/>
            <a:ext cx="8279109" cy="3302596"/>
          </a:xfrm>
        </p:spPr>
        <p:txBody>
          <a:bodyPr>
            <a:normAutofit lnSpcReduction="10000"/>
          </a:bodyPr>
          <a:lstStyle/>
          <a:p>
            <a:pPr marL="0" lvl="0" indent="0">
              <a:spcBef>
                <a:spcPts val="800"/>
              </a:spcBef>
              <a:buNone/>
            </a:pPr>
            <a:r>
              <a:rPr lang="en-US" b="1" u="sng" dirty="0">
                <a:solidFill>
                  <a:schemeClr val="hlink"/>
                </a:solidFill>
                <a:hlinkClick r:id="rId3"/>
              </a:rPr>
              <a:t>DIRECTIONS</a:t>
            </a:r>
            <a:r>
              <a:rPr lang="en-US" b="1" dirty="0">
                <a:solidFill>
                  <a:srgbClr val="000000"/>
                </a:solidFill>
              </a:rPr>
              <a:t>:</a:t>
            </a:r>
          </a:p>
          <a:p>
            <a:pPr marL="457200" lvl="0" indent="-361950">
              <a:spcBef>
                <a:spcPts val="800"/>
              </a:spcBef>
              <a:buClr>
                <a:srgbClr val="000000"/>
              </a:buClr>
              <a:buSzPts val="2100"/>
              <a:buAutoNum type="arabicPeriod"/>
            </a:pPr>
            <a:r>
              <a:rPr lang="en-US" dirty="0">
                <a:solidFill>
                  <a:srgbClr val="000000"/>
                </a:solidFill>
              </a:rPr>
              <a:t>Write your 1st and 2nd choice in the chat. </a:t>
            </a:r>
          </a:p>
          <a:p>
            <a:pPr marL="457200" lvl="0" indent="-361950">
              <a:spcBef>
                <a:spcPts val="0"/>
              </a:spcBef>
              <a:buClr>
                <a:srgbClr val="000000"/>
              </a:buClr>
              <a:buSzPts val="2100"/>
              <a:buAutoNum type="arabicPeriod"/>
            </a:pPr>
            <a:r>
              <a:rPr lang="en-US" dirty="0">
                <a:solidFill>
                  <a:srgbClr val="000000"/>
                </a:solidFill>
              </a:rPr>
              <a:t>Accept the invitation to your break out room.</a:t>
            </a:r>
          </a:p>
          <a:p>
            <a:pPr marL="0" lvl="0" indent="0">
              <a:spcBef>
                <a:spcPts val="800"/>
              </a:spcBef>
              <a:buNone/>
            </a:pPr>
            <a:r>
              <a:rPr lang="en-US" b="1" dirty="0">
                <a:solidFill>
                  <a:srgbClr val="000000"/>
                </a:solidFill>
              </a:rPr>
              <a:t>In Break Out Room:</a:t>
            </a:r>
          </a:p>
          <a:p>
            <a:pPr marL="457200" lvl="0" indent="-361950">
              <a:spcBef>
                <a:spcPts val="800"/>
              </a:spcBef>
              <a:buClr>
                <a:srgbClr val="000000"/>
              </a:buClr>
              <a:buSzPts val="2100"/>
              <a:buAutoNum type="arabicPeriod"/>
            </a:pPr>
            <a:r>
              <a:rPr lang="en-US" dirty="0">
                <a:solidFill>
                  <a:srgbClr val="000000"/>
                </a:solidFill>
              </a:rPr>
              <a:t>Introduce yourselves and immediately appoint: </a:t>
            </a:r>
          </a:p>
          <a:p>
            <a:pPr marL="914400" lvl="1" indent="-342900">
              <a:spcBef>
                <a:spcPts val="0"/>
              </a:spcBef>
              <a:buClr>
                <a:srgbClr val="000000"/>
              </a:buClr>
              <a:buSzPts val="1800"/>
              <a:buAutoNum type="alphaLcPeriod"/>
            </a:pPr>
            <a:r>
              <a:rPr lang="en-US" dirty="0">
                <a:solidFill>
                  <a:srgbClr val="000000"/>
                </a:solidFill>
              </a:rPr>
              <a:t>a facilitator to facilitate the discussion </a:t>
            </a:r>
          </a:p>
          <a:p>
            <a:pPr marL="914400" lvl="1" indent="-342900">
              <a:spcBef>
                <a:spcPts val="0"/>
              </a:spcBef>
              <a:buClr>
                <a:srgbClr val="000000"/>
              </a:buClr>
              <a:buSzPts val="1800"/>
              <a:buAutoNum type="alphaLcPeriod"/>
            </a:pPr>
            <a:r>
              <a:rPr lang="en-US" dirty="0">
                <a:solidFill>
                  <a:srgbClr val="000000"/>
                </a:solidFill>
              </a:rPr>
              <a:t>A note taker to share their screen and take summary notes on what your group says. Then </a:t>
            </a:r>
            <a:r>
              <a:rPr lang="en-US" u="sng" dirty="0">
                <a:solidFill>
                  <a:srgbClr val="000000"/>
                </a:solidFill>
                <a:hlinkClick r:id="rId4">
                  <a:extLst>
                    <a:ext uri="{A12FA001-AC4F-418D-AE19-62706E023703}">
                      <ahyp:hlinkClr xmlns:ahyp="http://schemas.microsoft.com/office/drawing/2018/hyperlinkcolor" xmlns="" val="tx"/>
                    </a:ext>
                  </a:extLst>
                </a:hlinkClick>
              </a:rPr>
              <a:t>paste them in this google doc</a:t>
            </a:r>
            <a:r>
              <a:rPr lang="en-US" dirty="0">
                <a:solidFill>
                  <a:srgbClr val="000000"/>
                </a:solidFill>
              </a:rPr>
              <a:t> before time is up.</a:t>
            </a:r>
          </a:p>
          <a:p>
            <a:pPr marL="914400" lvl="1" indent="-342900">
              <a:spcBef>
                <a:spcPts val="0"/>
              </a:spcBef>
              <a:buClr>
                <a:srgbClr val="000000"/>
              </a:buClr>
              <a:buSzPts val="1800"/>
              <a:buAutoNum type="alphaLcPeriod"/>
            </a:pPr>
            <a:r>
              <a:rPr lang="en-US" dirty="0">
                <a:solidFill>
                  <a:srgbClr val="000000"/>
                </a:solidFill>
              </a:rPr>
              <a:t>A reporter to report back to whole group when we return to main zoom</a:t>
            </a:r>
          </a:p>
          <a:p>
            <a:pPr marL="571500" lvl="1" indent="0">
              <a:spcBef>
                <a:spcPts val="0"/>
              </a:spcBef>
              <a:buClr>
                <a:srgbClr val="000000"/>
              </a:buClr>
              <a:buSzPts val="1800"/>
              <a:buNone/>
            </a:pPr>
            <a:r>
              <a:rPr lang="en-US" dirty="0">
                <a:solidFill>
                  <a:srgbClr val="000000"/>
                </a:solidFill>
              </a:rPr>
              <a:t> </a:t>
            </a:r>
          </a:p>
          <a:p>
            <a:pPr marL="457200" lvl="0" indent="-361950">
              <a:spcBef>
                <a:spcPts val="0"/>
              </a:spcBef>
              <a:buClr>
                <a:srgbClr val="000000"/>
              </a:buClr>
              <a:buSzPts val="2100"/>
              <a:buAutoNum type="arabicPeriod"/>
            </a:pPr>
            <a:r>
              <a:rPr lang="en-US" dirty="0">
                <a:solidFill>
                  <a:srgbClr val="000000"/>
                </a:solidFill>
              </a:rPr>
              <a:t>Discuss how you/the college address/</a:t>
            </a:r>
            <a:r>
              <a:rPr lang="en-US" dirty="0" err="1">
                <a:solidFill>
                  <a:srgbClr val="000000"/>
                </a:solidFill>
              </a:rPr>
              <a:t>es</a:t>
            </a:r>
            <a:r>
              <a:rPr lang="en-US" dirty="0">
                <a:solidFill>
                  <a:srgbClr val="000000"/>
                </a:solidFill>
              </a:rPr>
              <a:t> or needs to address the problem</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6"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40197697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290" y="921026"/>
            <a:ext cx="8279109" cy="3302596"/>
          </a:xfrm>
        </p:spPr>
        <p:txBody>
          <a:bodyPr>
            <a:normAutofit/>
          </a:bodyPr>
          <a:lstStyle/>
          <a:p>
            <a:pPr marL="0" lvl="0" indent="0">
              <a:spcBef>
                <a:spcPts val="800"/>
              </a:spcBef>
              <a:buNone/>
            </a:pPr>
            <a:r>
              <a:rPr lang="en-US" sz="2000" b="1" dirty="0">
                <a:solidFill>
                  <a:srgbClr val="000000"/>
                </a:solidFill>
              </a:rPr>
              <a:t>Break Out Group “Reporters” Take Turns Sharing:</a:t>
            </a:r>
          </a:p>
          <a:p>
            <a:pPr marL="457200" lvl="0" indent="-381000">
              <a:lnSpc>
                <a:spcPct val="150000"/>
              </a:lnSpc>
              <a:spcBef>
                <a:spcPts val="800"/>
              </a:spcBef>
              <a:buClr>
                <a:srgbClr val="000000"/>
              </a:buClr>
              <a:buSzPts val="2400"/>
              <a:buAutoNum type="arabicPeriod"/>
            </a:pPr>
            <a:r>
              <a:rPr lang="en-US" sz="2000" dirty="0">
                <a:solidFill>
                  <a:srgbClr val="000000"/>
                </a:solidFill>
              </a:rPr>
              <a:t>Which of the problems did your break out group discuss?</a:t>
            </a:r>
          </a:p>
          <a:p>
            <a:pPr marL="457200" lvl="0" indent="-381000">
              <a:lnSpc>
                <a:spcPct val="150000"/>
              </a:lnSpc>
              <a:spcBef>
                <a:spcPts val="0"/>
              </a:spcBef>
              <a:buClr>
                <a:srgbClr val="000000"/>
              </a:buClr>
              <a:buSzPts val="2400"/>
              <a:buAutoNum type="arabicPeriod"/>
            </a:pPr>
            <a:r>
              <a:rPr lang="en-US" sz="2000" dirty="0">
                <a:solidFill>
                  <a:srgbClr val="000000"/>
                </a:solidFill>
              </a:rPr>
              <a:t>What solutions/strategies do you/the college use?</a:t>
            </a:r>
          </a:p>
          <a:p>
            <a:pPr marL="457200" lvl="0" indent="-381000">
              <a:lnSpc>
                <a:spcPct val="150000"/>
              </a:lnSpc>
              <a:spcBef>
                <a:spcPts val="0"/>
              </a:spcBef>
              <a:buClr>
                <a:srgbClr val="000000"/>
              </a:buClr>
              <a:buSzPts val="2400"/>
              <a:buAutoNum type="arabicPeriod"/>
            </a:pPr>
            <a:r>
              <a:rPr lang="en-US" sz="2000" dirty="0">
                <a:solidFill>
                  <a:srgbClr val="000000"/>
                </a:solidFill>
              </a:rPr>
              <a:t>What solutions/strategies are needed?</a:t>
            </a:r>
          </a:p>
          <a:p>
            <a:pPr marL="0" lvl="0" indent="0" algn="ctr">
              <a:spcBef>
                <a:spcPts val="800"/>
              </a:spcBef>
              <a:buNone/>
            </a:pPr>
            <a:r>
              <a:rPr lang="en-US" sz="1800" dirty="0"/>
              <a:t>Add your notes to this group document: </a:t>
            </a:r>
          </a:p>
          <a:p>
            <a:pPr marL="0" indent="0" algn="ctr">
              <a:spcBef>
                <a:spcPts val="800"/>
              </a:spcBef>
              <a:buNone/>
            </a:pPr>
            <a:r>
              <a:rPr lang="en-US" sz="1800" b="1" u="sng" dirty="0">
                <a:solidFill>
                  <a:schemeClr val="hlink"/>
                </a:solidFill>
                <a:hlinkClick r:id="rId3"/>
              </a:rPr>
              <a:t>NOTES</a:t>
            </a:r>
            <a:r>
              <a:rPr lang="en-US" sz="1800" b="1" dirty="0"/>
              <a:t> in google doc</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2061272087"/>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dirty="0"/>
              <a:t>Conclusion (1 min) David?</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55290" y="921026"/>
            <a:ext cx="8279109" cy="3302596"/>
          </a:xfrm>
        </p:spPr>
        <p:txBody>
          <a:bodyPr>
            <a:normAutofit fontScale="92500" lnSpcReduction="20000"/>
          </a:bodyPr>
          <a:lstStyle/>
          <a:p>
            <a:pPr marL="0" lvl="0" indent="0" algn="ctr">
              <a:spcBef>
                <a:spcPts val="800"/>
              </a:spcBef>
              <a:buNone/>
            </a:pPr>
            <a:r>
              <a:rPr lang="en-US" sz="3800" dirty="0">
                <a:solidFill>
                  <a:srgbClr val="000000"/>
                </a:solidFill>
              </a:rPr>
              <a:t>Key Ideas</a:t>
            </a:r>
          </a:p>
          <a:p>
            <a:r>
              <a:rPr lang="en-US" dirty="0">
                <a:solidFill>
                  <a:srgbClr val="000000"/>
                </a:solidFill>
              </a:rPr>
              <a:t>Which of the top 10 negative experiences seemed most relevant?</a:t>
            </a:r>
          </a:p>
          <a:p>
            <a:pPr>
              <a:spcBef>
                <a:spcPts val="800"/>
              </a:spcBef>
            </a:pPr>
            <a:r>
              <a:rPr lang="en-US" dirty="0">
                <a:solidFill>
                  <a:srgbClr val="000000"/>
                </a:solidFill>
              </a:rPr>
              <a:t>What tools or approaches were identified?</a:t>
            </a:r>
          </a:p>
          <a:p>
            <a:pPr marL="0" lvl="0" indent="0">
              <a:spcBef>
                <a:spcPts val="800"/>
              </a:spcBef>
              <a:buNone/>
            </a:pPr>
            <a:endParaRPr lang="en-US" dirty="0">
              <a:solidFill>
                <a:srgbClr val="000000"/>
              </a:solidFill>
            </a:endParaRPr>
          </a:p>
          <a:p>
            <a:pPr marL="0" lvl="0" indent="0">
              <a:spcBef>
                <a:spcPts val="800"/>
              </a:spcBef>
              <a:buNone/>
            </a:pPr>
            <a:r>
              <a:rPr lang="en-US" dirty="0">
                <a:solidFill>
                  <a:srgbClr val="000000"/>
                </a:solidFill>
              </a:rPr>
              <a:t>Next Steps: </a:t>
            </a:r>
          </a:p>
          <a:p>
            <a:pPr marL="457200" lvl="0" indent="-361950">
              <a:spcBef>
                <a:spcPts val="800"/>
              </a:spcBef>
              <a:buClr>
                <a:srgbClr val="000000"/>
              </a:buClr>
              <a:buSzPts val="2100"/>
            </a:pPr>
            <a:r>
              <a:rPr lang="en-US" dirty="0">
                <a:solidFill>
                  <a:srgbClr val="000000"/>
                </a:solidFill>
              </a:rPr>
              <a:t>Upload to PD and ACES websites</a:t>
            </a:r>
          </a:p>
          <a:p>
            <a:pPr marL="457200" lvl="0" indent="-361950">
              <a:spcBef>
                <a:spcPts val="0"/>
              </a:spcBef>
              <a:buClr>
                <a:srgbClr val="000000"/>
              </a:buClr>
              <a:buSzPts val="2100"/>
            </a:pPr>
            <a:r>
              <a:rPr lang="en-US" dirty="0">
                <a:solidFill>
                  <a:srgbClr val="000000"/>
                </a:solidFill>
              </a:rPr>
              <a:t>Upcoming related events and trainings (next USC </a:t>
            </a:r>
            <a:r>
              <a:rPr lang="en-US" dirty="0" err="1">
                <a:solidFill>
                  <a:srgbClr val="000000"/>
                </a:solidFill>
              </a:rPr>
              <a:t>eConvening</a:t>
            </a:r>
            <a:r>
              <a:rPr lang="en-US" dirty="0">
                <a:solidFill>
                  <a:srgbClr val="000000"/>
                </a:solidFill>
              </a:rPr>
              <a:t>, CIETL Sessions, Brown Bags, Flex events, etc.)</a:t>
            </a:r>
          </a:p>
          <a:p>
            <a:pPr marL="0" lvl="0" indent="0" algn="ctr">
              <a:spcBef>
                <a:spcPts val="800"/>
              </a:spcBef>
              <a:buNone/>
            </a:pPr>
            <a:endParaRPr lang="en-US" dirty="0">
              <a:solidFill>
                <a:srgbClr val="000000"/>
              </a:solidFill>
            </a:endParaRPr>
          </a:p>
          <a:p>
            <a:pPr marL="0" lvl="0" indent="0" algn="ctr">
              <a:spcBef>
                <a:spcPts val="800"/>
              </a:spcBef>
              <a:buNone/>
            </a:pPr>
            <a:r>
              <a:rPr lang="en-US" sz="3000" b="1" dirty="0">
                <a:solidFill>
                  <a:srgbClr val="000000"/>
                </a:solidFill>
              </a:rPr>
              <a:t>THANK YOU FOR YOUR PARTICIPATION!</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279053415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39486"/>
            <a:ext cx="8885582" cy="874305"/>
          </a:xfrm>
        </p:spPr>
        <p:txBody>
          <a:bodyPr>
            <a:normAutofit/>
          </a:bodyPr>
          <a:lstStyle/>
          <a:p>
            <a:pPr lvl="0">
              <a:lnSpc>
                <a:spcPct val="115000"/>
              </a:lnSpc>
              <a:spcBef>
                <a:spcPts val="0"/>
              </a:spcBef>
            </a:pPr>
            <a:r>
              <a:rPr lang="en-US" sz="1200" b="1" dirty="0">
                <a:latin typeface="+mn-lt"/>
                <a:ea typeface="Times New Roman"/>
                <a:cs typeface="Times New Roman"/>
                <a:sym typeface="Times New Roman"/>
              </a:rPr>
              <a:t>Fostering and Sustaining Inclusive Classrooms for Students of Color</a:t>
            </a:r>
            <a:r>
              <a:rPr lang="en-US" sz="1200" b="1" dirty="0">
                <a:sym typeface="Times New Roman"/>
              </a:rPr>
              <a:t> </a:t>
            </a:r>
            <a:r>
              <a:rPr lang="en-US" sz="1200" b="1" dirty="0"/>
              <a:t>USC Race and Equity Center E-Convening, September 10, 2020</a:t>
            </a:r>
            <a:endParaRPr lang="en-US" sz="1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22160" y="921026"/>
            <a:ext cx="8279109" cy="3302596"/>
          </a:xfrm>
        </p:spPr>
        <p:txBody>
          <a:bodyPr>
            <a:normAutofit/>
          </a:bodyPr>
          <a:lstStyle/>
          <a:p>
            <a:pPr marL="82550" lvl="0" indent="0">
              <a:spcBef>
                <a:spcPts val="0"/>
              </a:spcBef>
              <a:buClr>
                <a:schemeClr val="dk1"/>
              </a:buClr>
              <a:buSzPts val="2300"/>
              <a:buNone/>
            </a:pPr>
            <a:r>
              <a:rPr lang="en-US" sz="2300" b="1" dirty="0">
                <a:solidFill>
                  <a:schemeClr val="dk1"/>
                </a:solidFill>
              </a:rPr>
              <a:t>Overview of Session</a:t>
            </a:r>
          </a:p>
          <a:p>
            <a:pPr marL="82550" lvl="0" indent="0">
              <a:spcBef>
                <a:spcPts val="0"/>
              </a:spcBef>
              <a:buClr>
                <a:schemeClr val="dk1"/>
              </a:buClr>
              <a:buSzPts val="2300"/>
              <a:buNone/>
            </a:pPr>
            <a:endParaRPr lang="en-US" sz="1000" b="1" dirty="0">
              <a:solidFill>
                <a:schemeClr val="dk1"/>
              </a:solidFill>
            </a:endParaRPr>
          </a:p>
          <a:p>
            <a:pPr marL="914400" lvl="1" indent="-342900">
              <a:lnSpc>
                <a:spcPct val="100000"/>
              </a:lnSpc>
              <a:spcBef>
                <a:spcPts val="0"/>
              </a:spcBef>
              <a:buClr>
                <a:schemeClr val="dk1"/>
              </a:buClr>
              <a:buSzPts val="1800"/>
            </a:pPr>
            <a:r>
              <a:rPr lang="en-US" dirty="0">
                <a:solidFill>
                  <a:schemeClr val="dk1"/>
                </a:solidFill>
              </a:rPr>
              <a:t>Research behind the E-Convening</a:t>
            </a:r>
          </a:p>
          <a:p>
            <a:pPr marL="571500" lvl="1" indent="0">
              <a:lnSpc>
                <a:spcPct val="100000"/>
              </a:lnSpc>
              <a:spcBef>
                <a:spcPts val="0"/>
              </a:spcBef>
              <a:buClr>
                <a:schemeClr val="dk1"/>
              </a:buClr>
              <a:buSzPts val="1800"/>
              <a:buNone/>
            </a:pPr>
            <a:endParaRPr lang="en-US" sz="1000" dirty="0">
              <a:solidFill>
                <a:schemeClr val="dk1"/>
              </a:solidFill>
            </a:endParaRPr>
          </a:p>
          <a:p>
            <a:pPr marL="914400" lvl="1" indent="-342900">
              <a:lnSpc>
                <a:spcPct val="100000"/>
              </a:lnSpc>
              <a:spcBef>
                <a:spcPts val="0"/>
              </a:spcBef>
              <a:buClr>
                <a:schemeClr val="dk1"/>
              </a:buClr>
              <a:buSzPts val="1800"/>
            </a:pPr>
            <a:r>
              <a:rPr lang="en-US" dirty="0">
                <a:solidFill>
                  <a:schemeClr val="dk1"/>
                </a:solidFill>
              </a:rPr>
              <a:t>Summary of “Fostering and Sustaining Inclusive Classrooms for Students of Color” key components</a:t>
            </a:r>
          </a:p>
          <a:p>
            <a:pPr marL="571500" lvl="1" indent="0">
              <a:lnSpc>
                <a:spcPct val="100000"/>
              </a:lnSpc>
              <a:spcBef>
                <a:spcPts val="0"/>
              </a:spcBef>
              <a:buClr>
                <a:schemeClr val="dk1"/>
              </a:buClr>
              <a:buSzPts val="1800"/>
              <a:buNone/>
            </a:pPr>
            <a:endParaRPr lang="en-US" sz="1000" dirty="0">
              <a:solidFill>
                <a:schemeClr val="dk1"/>
              </a:solidFill>
            </a:endParaRPr>
          </a:p>
          <a:p>
            <a:pPr marL="914400" lvl="1" indent="-342900">
              <a:lnSpc>
                <a:spcPct val="100000"/>
              </a:lnSpc>
              <a:spcBef>
                <a:spcPts val="0"/>
              </a:spcBef>
              <a:buClr>
                <a:schemeClr val="dk1"/>
              </a:buClr>
              <a:buSzPts val="1800"/>
            </a:pPr>
            <a:r>
              <a:rPr lang="en-US" b="1" dirty="0">
                <a:solidFill>
                  <a:schemeClr val="dk1"/>
                </a:solidFill>
              </a:rPr>
              <a:t>Activity:</a:t>
            </a:r>
            <a:r>
              <a:rPr lang="en-US" dirty="0">
                <a:solidFill>
                  <a:schemeClr val="dk1"/>
                </a:solidFill>
              </a:rPr>
              <a:t> Break out groups discuss how they/the college address/ needs to address the key components and share with whole group</a:t>
            </a:r>
          </a:p>
          <a:p>
            <a:pPr marL="571500" lvl="1" indent="0">
              <a:spcBef>
                <a:spcPts val="0"/>
              </a:spcBef>
              <a:buClr>
                <a:schemeClr val="dk1"/>
              </a:buClr>
              <a:buSzPts val="1800"/>
              <a:buNone/>
            </a:pPr>
            <a:endParaRPr lang="en-US" b="1" dirty="0">
              <a:solidFill>
                <a:schemeClr val="dk1"/>
              </a:solidFill>
            </a:endParaRPr>
          </a:p>
          <a:p>
            <a:pPr marL="82550" lvl="0" indent="0">
              <a:spcBef>
                <a:spcPts val="0"/>
              </a:spcBef>
              <a:buClr>
                <a:schemeClr val="dk1"/>
              </a:buClr>
              <a:buSzPts val="2300"/>
              <a:buNone/>
            </a:pPr>
            <a:r>
              <a:rPr lang="en-US" sz="2300" b="1" dirty="0">
                <a:solidFill>
                  <a:schemeClr val="dk1"/>
                </a:solidFill>
              </a:rPr>
              <a:t>Goals </a:t>
            </a:r>
          </a:p>
          <a:p>
            <a:pPr marL="914400" lvl="1" indent="-342900">
              <a:spcBef>
                <a:spcPts val="0"/>
              </a:spcBef>
              <a:buClr>
                <a:schemeClr val="dk1"/>
              </a:buClr>
              <a:buSzPts val="1800"/>
            </a:pPr>
            <a:r>
              <a:rPr lang="en-US" dirty="0">
                <a:solidFill>
                  <a:schemeClr val="dk1"/>
                </a:solidFill>
              </a:rPr>
              <a:t>Increase knowledge of key factors and needs</a:t>
            </a:r>
          </a:p>
          <a:p>
            <a:pPr marL="914400" lvl="1" indent="-342900">
              <a:spcBef>
                <a:spcPts val="0"/>
              </a:spcBef>
              <a:buClr>
                <a:schemeClr val="dk1"/>
              </a:buClr>
              <a:buSzPts val="1800"/>
            </a:pPr>
            <a:r>
              <a:rPr lang="en-US" dirty="0">
                <a:solidFill>
                  <a:schemeClr val="dk1"/>
                </a:solidFill>
              </a:rPr>
              <a:t>Expand repertoire of strategies for addressing those factors</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56907580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802" y="344558"/>
            <a:ext cx="8676068" cy="725814"/>
          </a:xfrm>
        </p:spPr>
        <p:txBody>
          <a:bodyPr>
            <a:normAutofit fontScale="90000"/>
          </a:bodyPr>
          <a:lstStyle/>
          <a:p>
            <a:pPr algn="ctr">
              <a:lnSpc>
                <a:spcPct val="115000"/>
              </a:lnSpc>
              <a:spcBef>
                <a:spcPts val="0"/>
              </a:spcBef>
            </a:pPr>
            <a:r>
              <a:rPr lang="en-US" sz="2400" b="1" dirty="0">
                <a:solidFill>
                  <a:schemeClr val="dk1"/>
                </a:solidFill>
              </a:rPr>
              <a:t/>
            </a:r>
            <a:br>
              <a:rPr lang="en-US" sz="2400" b="1" dirty="0">
                <a:solidFill>
                  <a:schemeClr val="dk1"/>
                </a:solidFill>
              </a:rPr>
            </a:br>
            <a:r>
              <a:rPr lang="en-US" sz="2400" b="1" dirty="0">
                <a:solidFill>
                  <a:schemeClr val="dk1"/>
                </a:solidFill>
              </a:rPr>
              <a:t>What is the USC Race and Equity Center E-Convening?</a:t>
            </a:r>
            <a:br>
              <a:rPr lang="en-US" sz="2400" b="1" dirty="0">
                <a:solidFill>
                  <a:schemeClr val="dk1"/>
                </a:solidFill>
              </a:rPr>
            </a:br>
            <a:endParaRPr lang="en-US" sz="24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22161" y="1121806"/>
            <a:ext cx="7886700" cy="1681029"/>
          </a:xfrm>
        </p:spPr>
        <p:txBody>
          <a:bodyPr>
            <a:normAutofit/>
          </a:bodyPr>
          <a:lstStyle/>
          <a:p>
            <a:pPr marL="0" indent="0">
              <a:buNone/>
            </a:pPr>
            <a:r>
              <a:rPr lang="en-US" dirty="0"/>
              <a:t/>
            </a:r>
            <a:br>
              <a:rPr lang="en-US" dirty="0"/>
            </a:b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
        <p:nvSpPr>
          <p:cNvPr id="11" name="Rectangle 10"/>
          <p:cNvSpPr/>
          <p:nvPr/>
        </p:nvSpPr>
        <p:spPr>
          <a:xfrm>
            <a:off x="222161" y="634200"/>
            <a:ext cx="8735350" cy="2523768"/>
          </a:xfrm>
          <a:prstGeom prst="rect">
            <a:avLst/>
          </a:prstGeom>
        </p:spPr>
        <p:txBody>
          <a:bodyPr wrap="square">
            <a:spAutoFit/>
          </a:bodyPr>
          <a:lstStyle/>
          <a:p>
            <a:endParaRPr lang="en-US" sz="1600" dirty="0">
              <a:solidFill>
                <a:srgbClr val="000000"/>
              </a:solidFill>
              <a:latin typeface="Arial" panose="020B0604020202020204" pitchFamily="34" charset="0"/>
            </a:endParaRPr>
          </a:p>
          <a:p>
            <a:endParaRPr lang="en-US" sz="1600" dirty="0">
              <a:latin typeface="Arial" panose="020B0604020202020204" pitchFamily="34" charset="0"/>
            </a:endParaRPr>
          </a:p>
          <a:p>
            <a:r>
              <a:rPr lang="en-US" b="1" dirty="0">
                <a:solidFill>
                  <a:srgbClr val="323232"/>
                </a:solidFill>
                <a:latin typeface="Arial" panose="020B0604020202020204" pitchFamily="34" charset="0"/>
              </a:rPr>
              <a:t>Professional learning: </a:t>
            </a:r>
            <a:endParaRPr lang="en-US" dirty="0">
              <a:solidFill>
                <a:srgbClr val="323232"/>
              </a:solidFill>
              <a:latin typeface="Arial" panose="020B0604020202020204" pitchFamily="34" charset="0"/>
            </a:endParaRPr>
          </a:p>
          <a:p>
            <a:pPr marL="285750" indent="-285750">
              <a:buFont typeface="Arial" panose="020B0604020202020204" pitchFamily="34" charset="0"/>
              <a:buChar char="•"/>
            </a:pPr>
            <a:r>
              <a:rPr lang="en-US" dirty="0" smtClean="0">
                <a:solidFill>
                  <a:srgbClr val="323232"/>
                </a:solidFill>
                <a:latin typeface="Arial" panose="020B0604020202020204" pitchFamily="34" charset="0"/>
              </a:rPr>
              <a:t>Started </a:t>
            </a:r>
            <a:r>
              <a:rPr lang="en-US" dirty="0">
                <a:solidFill>
                  <a:srgbClr val="323232"/>
                </a:solidFill>
                <a:latin typeface="Arial" panose="020B0604020202020204" pitchFamily="34" charset="0"/>
              </a:rPr>
              <a:t>June </a:t>
            </a:r>
            <a:r>
              <a:rPr lang="en-US" dirty="0" smtClean="0">
                <a:solidFill>
                  <a:srgbClr val="323232"/>
                </a:solidFill>
                <a:latin typeface="Arial" panose="020B0604020202020204" pitchFamily="34" charset="0"/>
              </a:rPr>
              <a:t>2020,12 </a:t>
            </a:r>
            <a:r>
              <a:rPr lang="en-US" dirty="0" err="1">
                <a:solidFill>
                  <a:srgbClr val="323232"/>
                </a:solidFill>
                <a:latin typeface="Arial" panose="020B0604020202020204" pitchFamily="34" charset="0"/>
              </a:rPr>
              <a:t>eConvenings</a:t>
            </a:r>
            <a:r>
              <a:rPr lang="en-US" dirty="0">
                <a:solidFill>
                  <a:srgbClr val="323232"/>
                </a:solidFill>
                <a:latin typeface="Arial" panose="020B0604020202020204" pitchFamily="34" charset="0"/>
              </a:rPr>
              <a:t>, each on a particular aspect of racial </a:t>
            </a:r>
            <a:r>
              <a:rPr lang="en-US" dirty="0" smtClean="0">
                <a:solidFill>
                  <a:srgbClr val="323232"/>
                </a:solidFill>
                <a:latin typeface="Arial" panose="020B0604020202020204" pitchFamily="34" charset="0"/>
              </a:rPr>
              <a:t>equity </a:t>
            </a:r>
          </a:p>
          <a:p>
            <a:pPr marL="285750" indent="-285750">
              <a:buFont typeface="Arial" panose="020B0604020202020204" pitchFamily="34" charset="0"/>
              <a:buChar char="•"/>
            </a:pPr>
            <a:r>
              <a:rPr lang="en-US" dirty="0">
                <a:solidFill>
                  <a:srgbClr val="323232"/>
                </a:solidFill>
                <a:latin typeface="Arial" panose="020B0604020202020204" pitchFamily="34" charset="0"/>
              </a:rPr>
              <a:t>F</a:t>
            </a:r>
            <a:r>
              <a:rPr lang="en-US" dirty="0" smtClean="0">
                <a:solidFill>
                  <a:srgbClr val="323232"/>
                </a:solidFill>
                <a:latin typeface="Arial" panose="020B0604020202020204" pitchFamily="34" charset="0"/>
              </a:rPr>
              <a:t>or </a:t>
            </a:r>
            <a:r>
              <a:rPr lang="en-US" dirty="0">
                <a:solidFill>
                  <a:srgbClr val="323232"/>
                </a:solidFill>
                <a:latin typeface="Arial" panose="020B0604020202020204" pitchFamily="34" charset="0"/>
              </a:rPr>
              <a:t>faculty leaders, administrators and </a:t>
            </a:r>
            <a:r>
              <a:rPr lang="en-US" dirty="0" smtClean="0">
                <a:solidFill>
                  <a:srgbClr val="323232"/>
                </a:solidFill>
                <a:latin typeface="Arial" panose="020B0604020202020204" pitchFamily="34" charset="0"/>
              </a:rPr>
              <a:t>staff, different group of 5 people each time </a:t>
            </a:r>
          </a:p>
          <a:p>
            <a:endParaRPr lang="en-US" dirty="0">
              <a:solidFill>
                <a:srgbClr val="323232"/>
              </a:solidFill>
              <a:latin typeface="Arial" panose="020B0604020202020204" pitchFamily="34" charset="0"/>
            </a:endParaRPr>
          </a:p>
          <a:p>
            <a:r>
              <a:rPr lang="en-US" b="1" dirty="0">
                <a:solidFill>
                  <a:srgbClr val="323232"/>
                </a:solidFill>
                <a:latin typeface="Arial" panose="020B0604020202020204" pitchFamily="34" charset="0"/>
              </a:rPr>
              <a:t>Virtual racial equity resource portal: </a:t>
            </a:r>
            <a:endParaRPr lang="en-US" dirty="0">
              <a:solidFill>
                <a:srgbClr val="323232"/>
              </a:solidFill>
              <a:latin typeface="Arial" panose="020B0604020202020204" pitchFamily="34" charset="0"/>
            </a:endParaRPr>
          </a:p>
          <a:p>
            <a:pPr marL="285750" indent="-285750">
              <a:buFont typeface="Arial" panose="020B0604020202020204" pitchFamily="34" charset="0"/>
              <a:buChar char="•"/>
            </a:pPr>
            <a:r>
              <a:rPr lang="en-US" dirty="0" smtClean="0">
                <a:solidFill>
                  <a:srgbClr val="323232"/>
                </a:solidFill>
                <a:latin typeface="Arial" panose="020B0604020202020204" pitchFamily="34" charset="0"/>
              </a:rPr>
              <a:t>Online </a:t>
            </a:r>
            <a:r>
              <a:rPr lang="en-US" dirty="0">
                <a:solidFill>
                  <a:srgbClr val="323232"/>
                </a:solidFill>
                <a:latin typeface="Arial" panose="020B0604020202020204" pitchFamily="34" charset="0"/>
              </a:rPr>
              <a:t>repository of resources and tools for Alliance member </a:t>
            </a:r>
            <a:r>
              <a:rPr lang="en-US" dirty="0" smtClean="0">
                <a:solidFill>
                  <a:srgbClr val="323232"/>
                </a:solidFill>
                <a:latin typeface="Arial" panose="020B0604020202020204" pitchFamily="34" charset="0"/>
              </a:rPr>
              <a:t>colleges </a:t>
            </a:r>
          </a:p>
          <a:p>
            <a:pPr marL="285750" indent="-285750">
              <a:buFont typeface="Arial" panose="020B0604020202020204" pitchFamily="34" charset="0"/>
              <a:buChar char="•"/>
            </a:pPr>
            <a:r>
              <a:rPr lang="en-US" dirty="0" smtClean="0">
                <a:solidFill>
                  <a:srgbClr val="323232"/>
                </a:solidFill>
                <a:latin typeface="Arial" panose="020B0604020202020204" pitchFamily="34" charset="0"/>
              </a:rPr>
              <a:t>Downloadable </a:t>
            </a:r>
            <a:r>
              <a:rPr lang="en-US" dirty="0">
                <a:solidFill>
                  <a:srgbClr val="323232"/>
                </a:solidFill>
                <a:latin typeface="Arial" panose="020B0604020202020204" pitchFamily="34" charset="0"/>
              </a:rPr>
              <a:t>equity-related rubrics, readings, case studies, videos, slide </a:t>
            </a:r>
            <a:r>
              <a:rPr lang="en-US" dirty="0" smtClean="0">
                <a:solidFill>
                  <a:srgbClr val="323232"/>
                </a:solidFill>
                <a:latin typeface="Arial" panose="020B0604020202020204" pitchFamily="34" charset="0"/>
              </a:rPr>
              <a:t>decks</a:t>
            </a:r>
            <a:endParaRPr lang="en-US" dirty="0">
              <a:solidFill>
                <a:srgbClr val="323232"/>
              </a:solidFill>
              <a:latin typeface="Arial" panose="020B0604020202020204" pitchFamily="34" charset="0"/>
            </a:endParaRPr>
          </a:p>
        </p:txBody>
      </p:sp>
    </p:spTree>
    <p:extLst>
      <p:ext uri="{BB962C8B-B14F-4D97-AF65-F5344CB8AC3E}">
        <p14:creationId xmlns:p14="http://schemas.microsoft.com/office/powerpoint/2010/main" val="308373208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39486"/>
            <a:ext cx="8885582" cy="874305"/>
          </a:xfrm>
        </p:spPr>
        <p:txBody>
          <a:bodyPr>
            <a:normAutofit/>
          </a:bodyPr>
          <a:lstStyle/>
          <a:p>
            <a:pPr lvl="0">
              <a:lnSpc>
                <a:spcPct val="115000"/>
              </a:lnSpc>
              <a:spcBef>
                <a:spcPts val="0"/>
              </a:spcBef>
            </a:pPr>
            <a:r>
              <a:rPr lang="en-US" sz="1200" b="1" dirty="0">
                <a:latin typeface="+mn-lt"/>
                <a:ea typeface="Times New Roman"/>
                <a:cs typeface="Times New Roman"/>
                <a:sym typeface="Times New Roman"/>
              </a:rPr>
              <a:t>Fostering and Sustaining Inclusive Classrooms for Students of Color</a:t>
            </a:r>
            <a:r>
              <a:rPr lang="en-US" sz="1200" b="1" dirty="0">
                <a:sym typeface="Times New Roman"/>
              </a:rPr>
              <a:t> </a:t>
            </a:r>
            <a:r>
              <a:rPr lang="en-US" sz="1200" b="1" dirty="0"/>
              <a:t>USC Race and Equity Center E-Convening, September 10, 2020</a:t>
            </a:r>
            <a:endParaRPr lang="en-US" sz="1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22160" y="921026"/>
            <a:ext cx="8279109" cy="3302596"/>
          </a:xfrm>
        </p:spPr>
        <p:txBody>
          <a:bodyPr>
            <a:normAutofit fontScale="92500" lnSpcReduction="10000"/>
          </a:bodyPr>
          <a:lstStyle/>
          <a:p>
            <a:pPr marL="82550" lvl="0" indent="0" algn="ctr">
              <a:spcBef>
                <a:spcPts val="0"/>
              </a:spcBef>
              <a:buClr>
                <a:schemeClr val="dk1"/>
              </a:buClr>
              <a:buSzPts val="2300"/>
              <a:buNone/>
            </a:pPr>
            <a:r>
              <a:rPr lang="en" sz="3500" dirty="0"/>
              <a:t>The Research </a:t>
            </a:r>
          </a:p>
          <a:p>
            <a:pPr marL="0" lvl="0" indent="0">
              <a:spcBef>
                <a:spcPts val="800"/>
              </a:spcBef>
              <a:buClr>
                <a:schemeClr val="dk1"/>
              </a:buClr>
              <a:buSzPts val="1100"/>
              <a:buNone/>
            </a:pPr>
            <a:r>
              <a:rPr lang="en-US" b="1" dirty="0">
                <a:solidFill>
                  <a:schemeClr val="dk1"/>
                </a:solidFill>
              </a:rPr>
              <a:t>Qualitative assessments: 50 campuses across U.S., 15+ years, range institutions. </a:t>
            </a:r>
          </a:p>
          <a:p>
            <a:pPr marL="457200" lvl="0" indent="-361950">
              <a:spcBef>
                <a:spcPts val="800"/>
              </a:spcBef>
              <a:buClr>
                <a:schemeClr val="dk1"/>
              </a:buClr>
              <a:buSzPts val="2100"/>
              <a:buChar char="●"/>
            </a:pPr>
            <a:r>
              <a:rPr lang="en-US" dirty="0">
                <a:solidFill>
                  <a:schemeClr val="dk1"/>
                </a:solidFill>
              </a:rPr>
              <a:t>Interviews 10,000+ recent graduates.</a:t>
            </a:r>
          </a:p>
          <a:p>
            <a:pPr marL="457200" lvl="0" indent="-361950">
              <a:spcBef>
                <a:spcPts val="0"/>
              </a:spcBef>
              <a:buClr>
                <a:schemeClr val="dk1"/>
              </a:buClr>
              <a:buSzPts val="2100"/>
              <a:buChar char="●"/>
            </a:pPr>
            <a:r>
              <a:rPr lang="en-US" dirty="0">
                <a:solidFill>
                  <a:schemeClr val="dk1"/>
                </a:solidFill>
              </a:rPr>
              <a:t>Focus groups with Students of Color and White Students</a:t>
            </a:r>
          </a:p>
          <a:p>
            <a:pPr marL="914400" lvl="1" indent="-342900">
              <a:spcBef>
                <a:spcPts val="0"/>
              </a:spcBef>
              <a:buClr>
                <a:schemeClr val="dk1"/>
              </a:buClr>
              <a:buSzPts val="1800"/>
              <a:buChar char="○"/>
            </a:pPr>
            <a:r>
              <a:rPr lang="en-US" dirty="0">
                <a:solidFill>
                  <a:schemeClr val="dk1"/>
                </a:solidFill>
              </a:rPr>
              <a:t>Specific racial groups: Latino males, Latina females, multi-racial etc..</a:t>
            </a:r>
          </a:p>
          <a:p>
            <a:pPr marL="0" lvl="0" indent="0">
              <a:spcBef>
                <a:spcPts val="800"/>
              </a:spcBef>
              <a:buNone/>
            </a:pPr>
            <a:r>
              <a:rPr lang="en-US" b="1" dirty="0">
                <a:solidFill>
                  <a:schemeClr val="dk1"/>
                </a:solidFill>
              </a:rPr>
              <a:t>Focus on:</a:t>
            </a:r>
          </a:p>
          <a:p>
            <a:pPr marL="914400" lvl="1" indent="-342900">
              <a:spcBef>
                <a:spcPts val="400"/>
              </a:spcBef>
              <a:buClr>
                <a:schemeClr val="dk1"/>
              </a:buClr>
              <a:buSzPts val="1800"/>
              <a:buChar char="○"/>
            </a:pPr>
            <a:r>
              <a:rPr lang="en-US" dirty="0">
                <a:solidFill>
                  <a:schemeClr val="dk1"/>
                </a:solidFill>
              </a:rPr>
              <a:t>Sense of belonging in and outside of classrooms</a:t>
            </a:r>
          </a:p>
          <a:p>
            <a:pPr marL="914400" lvl="1" indent="-342900">
              <a:spcBef>
                <a:spcPts val="0"/>
              </a:spcBef>
              <a:buClr>
                <a:schemeClr val="dk1"/>
              </a:buClr>
              <a:buSzPts val="1800"/>
              <a:buChar char="○"/>
            </a:pPr>
            <a:r>
              <a:rPr lang="en-US" dirty="0">
                <a:solidFill>
                  <a:schemeClr val="dk1"/>
                </a:solidFill>
              </a:rPr>
              <a:t>Get a sense of encounters with micro-aggressions and more overt and harmful manifestations</a:t>
            </a:r>
          </a:p>
          <a:p>
            <a:pPr marL="914400" lvl="1" indent="-342900">
              <a:spcBef>
                <a:spcPts val="0"/>
              </a:spcBef>
              <a:buClr>
                <a:schemeClr val="dk1"/>
              </a:buClr>
              <a:buSzPts val="1800"/>
              <a:buChar char="○"/>
            </a:pPr>
            <a:r>
              <a:rPr lang="en-US" dirty="0">
                <a:solidFill>
                  <a:schemeClr val="dk1"/>
                </a:solidFill>
              </a:rPr>
              <a:t>Cross-racial engagement</a:t>
            </a:r>
          </a:p>
          <a:p>
            <a:pPr marL="914400" lvl="1" indent="-342900">
              <a:spcBef>
                <a:spcPts val="0"/>
              </a:spcBef>
              <a:buClr>
                <a:schemeClr val="dk1"/>
              </a:buClr>
              <a:buSzPts val="1800"/>
              <a:buChar char="○"/>
            </a:pPr>
            <a:r>
              <a:rPr lang="en-US" dirty="0">
                <a:solidFill>
                  <a:schemeClr val="dk1"/>
                </a:solidFill>
              </a:rPr>
              <a:t>Appraisals of institutional commitment</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22336446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39486"/>
            <a:ext cx="8885582" cy="403853"/>
          </a:xfrm>
        </p:spPr>
        <p:txBody>
          <a:bodyPr>
            <a:normAutofit/>
          </a:bodyPr>
          <a:lstStyle/>
          <a:p>
            <a:pPr lvl="0">
              <a:lnSpc>
                <a:spcPct val="115000"/>
              </a:lnSpc>
              <a:spcBef>
                <a:spcPts val="0"/>
              </a:spcBef>
            </a:pPr>
            <a:r>
              <a:rPr lang="en-US" sz="1200" b="1" dirty="0">
                <a:latin typeface="+mn-lt"/>
                <a:ea typeface="Times New Roman"/>
                <a:cs typeface="Times New Roman"/>
                <a:sym typeface="Times New Roman"/>
              </a:rPr>
              <a:t>Fostering and Sustaining Inclusive Classrooms for Students of Color</a:t>
            </a:r>
            <a:r>
              <a:rPr lang="en-US" sz="1200" b="1" dirty="0">
                <a:sym typeface="Times New Roman"/>
              </a:rPr>
              <a:t> </a:t>
            </a:r>
            <a:r>
              <a:rPr lang="en-US" sz="1200" b="1" dirty="0"/>
              <a:t>USC Race and Equity Center E-Convening, September 10, 2020</a:t>
            </a:r>
            <a:endParaRPr lang="en-US" sz="1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15534" y="708991"/>
            <a:ext cx="8279109" cy="3302596"/>
          </a:xfrm>
        </p:spPr>
        <p:txBody>
          <a:bodyPr>
            <a:normAutofit fontScale="92500" lnSpcReduction="10000"/>
          </a:bodyPr>
          <a:lstStyle/>
          <a:p>
            <a:pPr marL="82550" lvl="0" indent="0" algn="ctr">
              <a:spcBef>
                <a:spcPts val="0"/>
              </a:spcBef>
              <a:buClr>
                <a:schemeClr val="dk1"/>
              </a:buClr>
              <a:buSzPts val="2300"/>
              <a:buNone/>
            </a:pPr>
            <a:r>
              <a:rPr lang="en" sz="3500" dirty="0"/>
              <a:t>The Research </a:t>
            </a:r>
          </a:p>
          <a:p>
            <a:pPr marL="0" lvl="0" indent="0">
              <a:spcBef>
                <a:spcPts val="800"/>
              </a:spcBef>
              <a:buNone/>
            </a:pPr>
            <a:r>
              <a:rPr lang="en-US" b="1" dirty="0">
                <a:solidFill>
                  <a:schemeClr val="dk1"/>
                </a:solidFill>
              </a:rPr>
              <a:t>National Center Qualitative Assessment (NACC)</a:t>
            </a:r>
          </a:p>
          <a:p>
            <a:pPr marL="457200" lvl="0" indent="-342900">
              <a:spcBef>
                <a:spcPts val="800"/>
              </a:spcBef>
              <a:buClr>
                <a:schemeClr val="dk1"/>
              </a:buClr>
              <a:buSzPts val="1800"/>
              <a:buChar char="●"/>
            </a:pPr>
            <a:r>
              <a:rPr lang="en-US" sz="1800" dirty="0">
                <a:solidFill>
                  <a:schemeClr val="dk1"/>
                </a:solidFill>
              </a:rPr>
              <a:t>Insights into the complexities of racial experiences</a:t>
            </a:r>
          </a:p>
          <a:p>
            <a:pPr marL="457200" lvl="0" indent="-342900">
              <a:spcBef>
                <a:spcPts val="0"/>
              </a:spcBef>
              <a:buClr>
                <a:schemeClr val="dk1"/>
              </a:buClr>
              <a:buSzPts val="1800"/>
              <a:buChar char="●"/>
            </a:pPr>
            <a:r>
              <a:rPr lang="en-US" sz="1800" dirty="0">
                <a:solidFill>
                  <a:schemeClr val="dk1"/>
                </a:solidFill>
              </a:rPr>
              <a:t>Where and what students learn about race</a:t>
            </a:r>
          </a:p>
          <a:p>
            <a:pPr marL="457200" lvl="0" indent="-342900">
              <a:spcBef>
                <a:spcPts val="0"/>
              </a:spcBef>
              <a:buClr>
                <a:schemeClr val="dk1"/>
              </a:buClr>
              <a:buSzPts val="1800"/>
              <a:buChar char="●"/>
            </a:pPr>
            <a:r>
              <a:rPr lang="en-US" sz="1800" dirty="0">
                <a:solidFill>
                  <a:schemeClr val="dk1"/>
                </a:solidFill>
              </a:rPr>
              <a:t>Feelings for preparedness in diverse democracy after college</a:t>
            </a:r>
          </a:p>
          <a:p>
            <a:pPr marL="0" lvl="0" indent="0">
              <a:spcBef>
                <a:spcPts val="800"/>
              </a:spcBef>
              <a:buNone/>
            </a:pPr>
            <a:endParaRPr lang="en-US" dirty="0">
              <a:solidFill>
                <a:schemeClr val="dk1"/>
              </a:solidFill>
            </a:endParaRPr>
          </a:p>
          <a:p>
            <a:pPr marL="0" lvl="0" indent="0">
              <a:spcBef>
                <a:spcPts val="800"/>
              </a:spcBef>
              <a:buNone/>
            </a:pPr>
            <a:r>
              <a:rPr lang="en-US" b="1" dirty="0">
                <a:solidFill>
                  <a:schemeClr val="dk1"/>
                </a:solidFill>
              </a:rPr>
              <a:t>Administered to ½ million students throughout CA and across U.S. since March 2019</a:t>
            </a:r>
          </a:p>
          <a:p>
            <a:pPr marL="457200" lvl="0" indent="-361950">
              <a:spcBef>
                <a:spcPts val="800"/>
              </a:spcBef>
              <a:buClr>
                <a:schemeClr val="dk1"/>
              </a:buClr>
              <a:buSzPts val="2100"/>
            </a:pPr>
            <a:r>
              <a:rPr lang="en-US" dirty="0">
                <a:solidFill>
                  <a:schemeClr val="dk1"/>
                </a:solidFill>
              </a:rPr>
              <a:t>Will go to every student in CA CC Racial Equity Leadership Alliance member Institutions</a:t>
            </a:r>
          </a:p>
          <a:p>
            <a:pPr marL="457200" lvl="0" indent="-361950">
              <a:spcBef>
                <a:spcPts val="0"/>
              </a:spcBef>
              <a:buClr>
                <a:schemeClr val="dk1"/>
              </a:buClr>
              <a:buSzPts val="2100"/>
            </a:pPr>
            <a:r>
              <a:rPr lang="en-US" dirty="0">
                <a:solidFill>
                  <a:schemeClr val="dk1"/>
                </a:solidFill>
              </a:rPr>
              <a:t>Not sub-sample - every full and part time student</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219337369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139486"/>
            <a:ext cx="8885582" cy="403853"/>
          </a:xfrm>
        </p:spPr>
        <p:txBody>
          <a:bodyPr>
            <a:normAutofit/>
          </a:bodyPr>
          <a:lstStyle/>
          <a:p>
            <a:pPr lvl="0">
              <a:lnSpc>
                <a:spcPct val="115000"/>
              </a:lnSpc>
              <a:spcBef>
                <a:spcPts val="0"/>
              </a:spcBef>
            </a:pPr>
            <a:r>
              <a:rPr lang="en-US" sz="1200" b="1" dirty="0">
                <a:latin typeface="+mn-lt"/>
                <a:ea typeface="Times New Roman"/>
                <a:cs typeface="Times New Roman"/>
                <a:sym typeface="Times New Roman"/>
              </a:rPr>
              <a:t>Fostering and Sustaining Inclusive Classrooms for Students of Color</a:t>
            </a:r>
            <a:r>
              <a:rPr lang="en-US" sz="1200" b="1" dirty="0">
                <a:sym typeface="Times New Roman"/>
              </a:rPr>
              <a:t> </a:t>
            </a:r>
            <a:r>
              <a:rPr lang="en-US" sz="1200" b="1" dirty="0"/>
              <a:t>USC Race and Equity Center E-Convening, September 10, 2020</a:t>
            </a:r>
            <a:endParaRPr lang="en-US" sz="1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15534" y="708991"/>
            <a:ext cx="8279109" cy="3302596"/>
          </a:xfrm>
        </p:spPr>
        <p:txBody>
          <a:bodyPr>
            <a:normAutofit/>
          </a:bodyPr>
          <a:lstStyle/>
          <a:p>
            <a:pPr marL="0" lvl="0" indent="0" algn="ctr">
              <a:spcBef>
                <a:spcPts val="0"/>
              </a:spcBef>
              <a:buNone/>
            </a:pPr>
            <a:r>
              <a:rPr lang="en-US" sz="3600" b="1" dirty="0"/>
              <a:t>RESULTS: </a:t>
            </a:r>
          </a:p>
          <a:p>
            <a:pPr marL="0" lvl="0" indent="0">
              <a:spcBef>
                <a:spcPts val="0"/>
              </a:spcBef>
              <a:buNone/>
            </a:pPr>
            <a:r>
              <a:rPr lang="en-US" sz="2400" b="1" dirty="0"/>
              <a:t>WHAT STUDENTS OF COLOR SAY THE PROBLEMS ARE: </a:t>
            </a:r>
          </a:p>
          <a:p>
            <a:pPr marL="0" lvl="0" indent="0">
              <a:spcBef>
                <a:spcPts val="0"/>
              </a:spcBef>
              <a:buNone/>
            </a:pPr>
            <a:r>
              <a:rPr lang="en-US" sz="2400" b="1" dirty="0"/>
              <a:t>NINE KEY AREAS</a:t>
            </a:r>
          </a:p>
          <a:p>
            <a:r>
              <a:rPr lang="en-US" dirty="0"/>
              <a:t>You will be choosing a pair of these to discuss with your colleagues!</a:t>
            </a:r>
          </a:p>
          <a:p>
            <a:pPr marL="0" indent="0">
              <a:buNone/>
            </a:pPr>
            <a:r>
              <a:rPr lang="en-US" dirty="0"/>
              <a:t/>
            </a:r>
            <a:br>
              <a:rPr lang="en-US" dirty="0"/>
            </a:br>
            <a:r>
              <a:rPr lang="en-US" dirty="0"/>
              <a:t>Please go to this link to tell us your breakout room preference:</a:t>
            </a:r>
          </a:p>
          <a:p>
            <a:pPr marL="0" indent="0">
              <a:buNone/>
            </a:pPr>
            <a:r>
              <a:rPr lang="en-US" u="sng" dirty="0">
                <a:hlinkClick r:id="rId3"/>
              </a:rPr>
              <a:t>https://forms.gle/sXqNM9miiRh9tuRK6</a:t>
            </a:r>
            <a:endParaRPr lang="en-US" dirty="0"/>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90094825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b="1" dirty="0"/>
              <a:t>Students of Color say the problems are….</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255290" y="921026"/>
            <a:ext cx="8279109" cy="3302596"/>
          </a:xfrm>
        </p:spPr>
        <p:txBody>
          <a:bodyPr>
            <a:normAutofit/>
          </a:bodyPr>
          <a:lstStyle/>
          <a:p>
            <a:pPr marL="457200" lvl="0" indent="-419100">
              <a:lnSpc>
                <a:spcPct val="200000"/>
              </a:lnSpc>
              <a:spcBef>
                <a:spcPts val="800"/>
              </a:spcBef>
              <a:buClr>
                <a:schemeClr val="dk1"/>
              </a:buClr>
              <a:buSzPts val="3000"/>
              <a:buAutoNum type="arabicPeriod"/>
            </a:pPr>
            <a:r>
              <a:rPr lang="en-US" sz="2400" b="1" dirty="0">
                <a:solidFill>
                  <a:schemeClr val="dk1"/>
                </a:solidFill>
              </a:rPr>
              <a:t>Curricular erasure</a:t>
            </a:r>
            <a:endParaRPr lang="en-US" sz="2400" dirty="0">
              <a:solidFill>
                <a:schemeClr val="dk1"/>
              </a:solidFill>
            </a:endParaRPr>
          </a:p>
          <a:p>
            <a:pPr marL="457200" lvl="0" indent="-419100">
              <a:lnSpc>
                <a:spcPct val="200000"/>
              </a:lnSpc>
              <a:spcBef>
                <a:spcPts val="0"/>
              </a:spcBef>
              <a:buClr>
                <a:schemeClr val="dk1"/>
              </a:buClr>
              <a:buSzPts val="3000"/>
              <a:buAutoNum type="arabicPeriod"/>
            </a:pPr>
            <a:r>
              <a:rPr lang="en-US" sz="2400" b="1" dirty="0">
                <a:solidFill>
                  <a:schemeClr val="dk1"/>
                </a:solidFill>
              </a:rPr>
              <a:t>One-sided, deficit representation</a:t>
            </a:r>
          </a:p>
          <a:p>
            <a:pPr marL="457200" lvl="0" indent="-419100">
              <a:lnSpc>
                <a:spcPct val="200000"/>
              </a:lnSpc>
              <a:spcBef>
                <a:spcPts val="0"/>
              </a:spcBef>
              <a:buClr>
                <a:schemeClr val="dk1"/>
              </a:buClr>
              <a:buSzPts val="3000"/>
              <a:buAutoNum type="arabicPeriod"/>
            </a:pPr>
            <a:r>
              <a:rPr lang="en-US" sz="2400" b="1" dirty="0">
                <a:solidFill>
                  <a:schemeClr val="dk1"/>
                </a:solidFill>
              </a:rPr>
              <a:t>Forced “</a:t>
            </a:r>
            <a:r>
              <a:rPr lang="en-US" sz="2400" b="1" dirty="0" err="1">
                <a:solidFill>
                  <a:schemeClr val="dk1"/>
                </a:solidFill>
              </a:rPr>
              <a:t>spokespersonship</a:t>
            </a:r>
            <a:r>
              <a:rPr lang="en-US" sz="2400" b="1" dirty="0">
                <a:solidFill>
                  <a:schemeClr val="dk1"/>
                </a:solidFill>
              </a:rPr>
              <a:t>”</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89046"/>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10015524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b="1" dirty="0"/>
              <a:t>Students of Color say the problems are….</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432445" y="1148736"/>
            <a:ext cx="8279109" cy="3302596"/>
          </a:xfrm>
        </p:spPr>
        <p:txBody>
          <a:bodyPr>
            <a:normAutofit/>
          </a:bodyPr>
          <a:lstStyle/>
          <a:p>
            <a:pPr marL="0" lvl="0" indent="0">
              <a:spcBef>
                <a:spcPts val="800"/>
              </a:spcBef>
              <a:buNone/>
            </a:pPr>
            <a:r>
              <a:rPr lang="en-US" sz="2400" b="1" dirty="0">
                <a:solidFill>
                  <a:schemeClr val="dk1"/>
                </a:solidFill>
              </a:rPr>
              <a:t>4. Being confused for another student from same ethnic/racial     group even when they bear no resemblance. Assigning wrong name to wrong person, etc.</a:t>
            </a:r>
          </a:p>
          <a:p>
            <a:pPr marL="0" lvl="0" indent="0">
              <a:spcBef>
                <a:spcPts val="800"/>
              </a:spcBef>
              <a:buNone/>
            </a:pPr>
            <a:r>
              <a:rPr lang="en-US" sz="2400" dirty="0">
                <a:solidFill>
                  <a:schemeClr val="dk1"/>
                </a:solidFill>
              </a:rPr>
              <a:t> </a:t>
            </a:r>
          </a:p>
          <a:p>
            <a:pPr marL="0" lvl="0" indent="0">
              <a:spcBef>
                <a:spcPts val="800"/>
              </a:spcBef>
              <a:buNone/>
            </a:pPr>
            <a:r>
              <a:rPr lang="en-US" sz="2400" b="1" dirty="0">
                <a:solidFill>
                  <a:schemeClr val="dk1"/>
                </a:solidFill>
              </a:rPr>
              <a:t>5. Faculty surprised or unbelieving of students academic  performance</a:t>
            </a:r>
            <a:r>
              <a:rPr lang="en-US" sz="2400" dirty="0">
                <a:solidFill>
                  <a:schemeClr val="dk1"/>
                </a:solidFill>
              </a:rPr>
              <a:t> </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21918676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870" y="424408"/>
            <a:ext cx="6944139" cy="403853"/>
          </a:xfrm>
        </p:spPr>
        <p:txBody>
          <a:bodyPr>
            <a:noAutofit/>
          </a:bodyPr>
          <a:lstStyle/>
          <a:p>
            <a:pPr lvl="0">
              <a:lnSpc>
                <a:spcPct val="115000"/>
              </a:lnSpc>
              <a:spcBef>
                <a:spcPts val="0"/>
              </a:spcBef>
            </a:pPr>
            <a:r>
              <a:rPr lang="en" sz="3200" b="1" dirty="0"/>
              <a:t>Students of Color say the problems are….</a:t>
            </a:r>
            <a:endParaRPr lang="en-US" sz="3200" b="1" dirty="0">
              <a:solidFill>
                <a:schemeClr val="tx1">
                  <a:lumMod val="95000"/>
                  <a:lumOff val="5000"/>
                </a:schemeClr>
              </a:solidFill>
              <a:effectLst>
                <a:outerShdw blurRad="50800" dist="50800" dir="5400000" algn="ctr" rotWithShape="0">
                  <a:srgbClr val="000000">
                    <a:alpha val="43137"/>
                  </a:srgbClr>
                </a:outerShdw>
              </a:effectLst>
              <a:latin typeface="Arial Black" panose="020B0A04020102020204" pitchFamily="34" charset="0"/>
            </a:endParaRPr>
          </a:p>
        </p:txBody>
      </p:sp>
      <p:sp>
        <p:nvSpPr>
          <p:cNvPr id="3" name="Content Placeholder 2"/>
          <p:cNvSpPr>
            <a:spLocks noGrp="1"/>
          </p:cNvSpPr>
          <p:nvPr>
            <p:ph idx="1"/>
          </p:nvPr>
        </p:nvSpPr>
        <p:spPr>
          <a:xfrm>
            <a:off x="432445" y="1031279"/>
            <a:ext cx="8279109" cy="3302596"/>
          </a:xfrm>
        </p:spPr>
        <p:txBody>
          <a:bodyPr>
            <a:normAutofit/>
          </a:bodyPr>
          <a:lstStyle/>
          <a:p>
            <a:pPr marL="457200" lvl="0" indent="0">
              <a:spcBef>
                <a:spcPts val="800"/>
              </a:spcBef>
              <a:buNone/>
            </a:pPr>
            <a:r>
              <a:rPr lang="en-US" sz="2400" b="1" dirty="0">
                <a:solidFill>
                  <a:schemeClr val="dk1"/>
                </a:solidFill>
              </a:rPr>
              <a:t>6. Mispronouncing and refusing to learn names, especially  	 Asian students’ names</a:t>
            </a:r>
            <a:r>
              <a:rPr lang="en-US" sz="2400" dirty="0">
                <a:solidFill>
                  <a:schemeClr val="dk1"/>
                </a:solidFill>
              </a:rPr>
              <a:t> </a:t>
            </a:r>
          </a:p>
          <a:p>
            <a:pPr marL="457200" lvl="0" indent="-419100">
              <a:spcBef>
                <a:spcPts val="800"/>
              </a:spcBef>
              <a:buClr>
                <a:schemeClr val="dk1"/>
              </a:buClr>
              <a:buSzPts val="3000"/>
            </a:pPr>
            <a:r>
              <a:rPr lang="en-US" sz="2400" dirty="0">
                <a:solidFill>
                  <a:schemeClr val="dk1"/>
                </a:solidFill>
              </a:rPr>
              <a:t>Asking/encouraging them to use an Americanized nickname that is easier to pronounce </a:t>
            </a:r>
          </a:p>
          <a:p>
            <a:pPr marL="457200" lvl="0" indent="-419100">
              <a:spcBef>
                <a:spcPts val="0"/>
              </a:spcBef>
              <a:buClr>
                <a:schemeClr val="dk1"/>
              </a:buClr>
              <a:buSzPts val="3000"/>
            </a:pPr>
            <a:r>
              <a:rPr lang="en-US" sz="2400" dirty="0">
                <a:solidFill>
                  <a:schemeClr val="dk1"/>
                </a:solidFill>
              </a:rPr>
              <a:t>Suggests students name is not important/devalues that student in relation to others, not worth taking the time to learn</a:t>
            </a:r>
          </a:p>
          <a:p>
            <a:pPr marL="0" indent="0">
              <a:buNone/>
            </a:pPr>
            <a:endParaRPr lang="en-US" dirty="0">
              <a:latin typeface="Garamond" panose="02020404030301010803"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436745"/>
            <a:ext cx="1214049" cy="545067"/>
          </a:xfrm>
          <a:prstGeom prst="rect">
            <a:avLst/>
          </a:prstGeom>
        </p:spPr>
      </p:pic>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5953"/>
          <a:stretch/>
        </p:blipFill>
        <p:spPr>
          <a:xfrm>
            <a:off x="0" y="3759518"/>
            <a:ext cx="9144000" cy="135445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3462" y="4385310"/>
            <a:ext cx="1214049" cy="545067"/>
          </a:xfrm>
          <a:prstGeom prst="rect">
            <a:avLst/>
          </a:prstGeom>
        </p:spPr>
      </p:pic>
    </p:spTree>
    <p:extLst>
      <p:ext uri="{BB962C8B-B14F-4D97-AF65-F5344CB8AC3E}">
        <p14:creationId xmlns:p14="http://schemas.microsoft.com/office/powerpoint/2010/main" val="3970036329"/>
      </p:ext>
    </p:extLst>
  </p:cSld>
  <p:clrMapOvr>
    <a:masterClrMapping/>
  </p:clrMapOvr>
  <p:transition spd="slow">
    <p:push dir="u"/>
  </p:transition>
</p:sld>
</file>

<file path=ppt/theme/theme1.xml><?xml version="1.0" encoding="utf-8"?>
<a:theme xmlns:a="http://schemas.openxmlformats.org/drawingml/2006/main" name="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quity Director Position Proposal_10.28.18" id="{F7FDFFA3-7EA7-4D18-A079-BB32070AB327}" vid="{9D27650B-F3BE-4A22-B690-972B7177781B}"/>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B34DE776FEDB4BA5D2FF499C693655" ma:contentTypeVersion="12" ma:contentTypeDescription="Create a new document." ma:contentTypeScope="" ma:versionID="79bbb8f5806d0e870e17ffeb6550a4af">
  <xsd:schema xmlns:xsd="http://www.w3.org/2001/XMLSchema" xmlns:xs="http://www.w3.org/2001/XMLSchema" xmlns:p="http://schemas.microsoft.com/office/2006/metadata/properties" xmlns:ns3="b7d2e593-fa04-4a17-a8f2-9decb15f0645" xmlns:ns4="c59f465e-1917-4551-9a19-ee402f9a9f36" targetNamespace="http://schemas.microsoft.com/office/2006/metadata/properties" ma:root="true" ma:fieldsID="e62bcf5f282c4662bdec302df24638b3" ns3:_="" ns4:_="">
    <xsd:import namespace="b7d2e593-fa04-4a17-a8f2-9decb15f0645"/>
    <xsd:import namespace="c59f465e-1917-4551-9a19-ee402f9a9f3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d2e593-fa04-4a17-a8f2-9decb15f064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9f465e-1917-4551-9a19-ee402f9a9f3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880279-1869-485E-93E1-2A25E4993C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d2e593-fa04-4a17-a8f2-9decb15f0645"/>
    <ds:schemaRef ds:uri="c59f465e-1917-4551-9a19-ee402f9a9f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B4C495-3F93-44A5-9131-2A651A8A7FAA}">
  <ds:schemaRefs>
    <ds:schemaRef ds:uri="http://schemas.microsoft.com/sharepoint/v3/contenttype/forms"/>
  </ds:schemaRefs>
</ds:datastoreItem>
</file>

<file path=customXml/itemProps3.xml><?xml version="1.0" encoding="utf-8"?>
<ds:datastoreItem xmlns:ds="http://schemas.openxmlformats.org/officeDocument/2006/customXml" ds:itemID="{8AF369EA-EB22-41FB-9140-C8D90C059ADF}">
  <ds:schemaRefs>
    <ds:schemaRef ds:uri="http://www.w3.org/XML/1998/namespace"/>
    <ds:schemaRef ds:uri="http://purl.org/dc/elements/1.1/"/>
    <ds:schemaRef ds:uri="http://schemas.openxmlformats.org/package/2006/metadata/core-properties"/>
    <ds:schemaRef ds:uri="http://schemas.microsoft.com/office/2006/documentManagement/types"/>
    <ds:schemaRef ds:uri="c59f465e-1917-4551-9a19-ee402f9a9f36"/>
    <ds:schemaRef ds:uri="http://purl.org/dc/terms/"/>
    <ds:schemaRef ds:uri="http://schemas.microsoft.com/office/2006/metadata/properties"/>
    <ds:schemaRef ds:uri="http://schemas.microsoft.com/office/infopath/2007/PartnerControls"/>
    <ds:schemaRef ds:uri="b7d2e593-fa04-4a17-a8f2-9decb15f064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Template</Template>
  <TotalTime>307</TotalTime>
  <Words>2192</Words>
  <Application>Microsoft Office PowerPoint</Application>
  <PresentationFormat>On-screen Show (16:9)</PresentationFormat>
  <Paragraphs>167</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 Black</vt:lpstr>
      <vt:lpstr>Calibri</vt:lpstr>
      <vt:lpstr>Calibri Light</vt:lpstr>
      <vt:lpstr>Garamond</vt:lpstr>
      <vt:lpstr>Times New Roman</vt:lpstr>
      <vt:lpstr>Template</vt:lpstr>
      <vt:lpstr>Fostering and Sustaining Inclusive Classrooms for Students of Color USC Race and Equity Center E-Convening, September 10, 2020</vt:lpstr>
      <vt:lpstr>Fostering and Sustaining Inclusive Classrooms for Students of Color USC Race and Equity Center E-Convening, September 10, 2020</vt:lpstr>
      <vt:lpstr> What is the USC Race and Equity Center E-Convening? </vt:lpstr>
      <vt:lpstr>Fostering and Sustaining Inclusive Classrooms for Students of Color USC Race and Equity Center E-Convening, September 10, 2020</vt:lpstr>
      <vt:lpstr>Fostering and Sustaining Inclusive Classrooms for Students of Color USC Race and Equity Center E-Convening, September 10, 2020</vt:lpstr>
      <vt:lpstr>Fostering and Sustaining Inclusive Classrooms for Students of Color USC Race and Equity Center E-Convening, September 10, 2020</vt:lpstr>
      <vt:lpstr>Students of Color say the problems are….</vt:lpstr>
      <vt:lpstr>Students of Color say the problems are….</vt:lpstr>
      <vt:lpstr>Students of Color say the problems are….</vt:lpstr>
      <vt:lpstr>Students of Color say the problems are….</vt:lpstr>
      <vt:lpstr>Students of Color say the problems are….</vt:lpstr>
      <vt:lpstr>Group Activity: Which of the top nine stand out to you?</vt:lpstr>
      <vt:lpstr>PowerPoint Presentation</vt:lpstr>
      <vt:lpstr>Conclusion (1 min) David?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Fostering and Sustaining Inclusive Classrooms for Students of Color USC Race and Equity Center E-Convening</dc:title>
  <dc:creator>Reed, David</dc:creator>
  <cp:lastModifiedBy>Reed, David</cp:lastModifiedBy>
  <cp:revision>23</cp:revision>
  <dcterms:modified xsi:type="dcterms:W3CDTF">2020-10-14T16:17:45Z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0x010100C7B34DE776FEDB4BA5D2FF499C693655</vt:lpwstr>
  </property>
</Properties>
</file>