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tiff" ContentType="image/tif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comments/comment1.xml" ContentType="application/vnd.openxmlformats-officedocument.presentationml.comments+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198" r:id="rId1"/>
  </p:sldMasterIdLst>
  <p:notesMasterIdLst>
    <p:notesMasterId r:id="rId56"/>
  </p:notesMasterIdLst>
  <p:sldIdLst>
    <p:sldId id="256" r:id="rId2"/>
    <p:sldId id="384" r:id="rId3"/>
    <p:sldId id="306" r:id="rId4"/>
    <p:sldId id="389" r:id="rId5"/>
    <p:sldId id="358" r:id="rId6"/>
    <p:sldId id="382" r:id="rId7"/>
    <p:sldId id="273" r:id="rId8"/>
    <p:sldId id="309" r:id="rId9"/>
    <p:sldId id="338" r:id="rId10"/>
    <p:sldId id="310" r:id="rId11"/>
    <p:sldId id="348" r:id="rId12"/>
    <p:sldId id="350" r:id="rId13"/>
    <p:sldId id="383" r:id="rId14"/>
    <p:sldId id="271" r:id="rId15"/>
    <p:sldId id="341" r:id="rId16"/>
    <p:sldId id="340" r:id="rId17"/>
    <p:sldId id="294" r:id="rId18"/>
    <p:sldId id="356" r:id="rId19"/>
    <p:sldId id="289" r:id="rId20"/>
    <p:sldId id="299" r:id="rId21"/>
    <p:sldId id="302" r:id="rId22"/>
    <p:sldId id="315" r:id="rId23"/>
    <p:sldId id="300" r:id="rId24"/>
    <p:sldId id="301" r:id="rId25"/>
    <p:sldId id="359" r:id="rId26"/>
    <p:sldId id="364" r:id="rId27"/>
    <p:sldId id="362" r:id="rId28"/>
    <p:sldId id="360" r:id="rId29"/>
    <p:sldId id="363" r:id="rId30"/>
    <p:sldId id="365" r:id="rId31"/>
    <p:sldId id="366" r:id="rId32"/>
    <p:sldId id="367" r:id="rId33"/>
    <p:sldId id="368" r:id="rId34"/>
    <p:sldId id="371" r:id="rId35"/>
    <p:sldId id="372" r:id="rId36"/>
    <p:sldId id="373" r:id="rId37"/>
    <p:sldId id="390" r:id="rId38"/>
    <p:sldId id="357" r:id="rId39"/>
    <p:sldId id="385" r:id="rId40"/>
    <p:sldId id="339" r:id="rId41"/>
    <p:sldId id="380" r:id="rId42"/>
    <p:sldId id="292" r:id="rId43"/>
    <p:sldId id="381" r:id="rId44"/>
    <p:sldId id="279" r:id="rId45"/>
    <p:sldId id="284" r:id="rId46"/>
    <p:sldId id="386" r:id="rId47"/>
    <p:sldId id="374" r:id="rId48"/>
    <p:sldId id="260" r:id="rId49"/>
    <p:sldId id="335" r:id="rId50"/>
    <p:sldId id="336" r:id="rId51"/>
    <p:sldId id="387" r:id="rId52"/>
    <p:sldId id="320" r:id="rId53"/>
    <p:sldId id="321" r:id="rId54"/>
    <p:sldId id="266" r:id="rId5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ancy Jodaitis" initials="" lastIdx="9" clrIdx="0"/>
  <p:cmAuthor id="2" name="Pamela Ortiz" initials="" lastIdx="6"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6633"/>
    <a:srgbClr val="009051"/>
    <a:srgbClr val="FFFF00"/>
    <a:srgbClr val="FFDD33"/>
    <a:srgbClr val="5B677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9543"/>
    <p:restoredTop sz="77511"/>
  </p:normalViewPr>
  <p:slideViewPr>
    <p:cSldViewPr snapToGrid="0" snapToObjects="1">
      <p:cViewPr varScale="1">
        <p:scale>
          <a:sx n="57" d="100"/>
          <a:sy n="57" d="100"/>
        </p:scale>
        <p:origin x="84" y="1050"/>
      </p:cViewPr>
      <p:guideLst/>
    </p:cSldViewPr>
  </p:slideViewPr>
  <p:notesTextViewPr>
    <p:cViewPr>
      <p:scale>
        <a:sx n="1" d="1"/>
        <a:sy n="1" d="1"/>
      </p:scale>
      <p:origin x="0" y="0"/>
    </p:cViewPr>
  </p:notesTextViewPr>
  <p:sorterViewPr>
    <p:cViewPr>
      <p:scale>
        <a:sx n="110" d="100"/>
        <a:sy n="110" d="100"/>
      </p:scale>
      <p:origin x="0" y="-1383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commentAuthors" Target="commentAuthor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7-09-19T05:13:11.766" idx="8">
    <p:pos x="434" y="458"/>
    <p:text>one should be about daca, but what.. we should start with WHAT we want people to take away</p:text>
  </p:cm>
  <p:cm authorId="2" dt="2017-09-19T05:25:40.441" idx="5">
    <p:pos x="434" y="558"/>
    <p:text>Are we pulling from the list?</p:text>
  </p:cm>
  <p:cm authorId="1" dt="2017-09-19T05:26:39.387" idx="7">
    <p:pos x="434" y="358"/>
    <p:text>I think we should put the two scenarios in here… That we're going to use in the fishbowl!</p:text>
  </p:cm>
  <p:cm authorId="2" dt="2017-09-19T05:26:39.387" idx="6">
    <p:pos x="434" y="658"/>
    <p:text>I think a good takeaway would be to emphasize, like you said, that they are not going to know all the answers right away and that's okay.</p:text>
  </p:cm>
</p:cmLst>
</file>

<file path=ppt/drawings/_rels/vmlDrawing1.vml.rels><?xml version="1.0" encoding="UTF-8" standalone="yes"?>
<Relationships xmlns="http://schemas.openxmlformats.org/package/2006/relationships"><Relationship Id="rId1" Type="http://schemas.openxmlformats.org/officeDocument/2006/relationships/image" Target="../media/image25.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EC14031-164F-C248-ABC4-927D72582545}" type="datetimeFigureOut">
              <a:rPr lang="en-US" smtClean="0"/>
              <a:t>1/17/2018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9BE4EA2-7C7E-0B40-AF36-F0850AAD4876}" type="slidenum">
              <a:rPr lang="en-US" smtClean="0"/>
              <a:t>‹#›</a:t>
            </a:fld>
            <a:endParaRPr lang="en-US"/>
          </a:p>
        </p:txBody>
      </p:sp>
    </p:spTree>
    <p:extLst>
      <p:ext uri="{BB962C8B-B14F-4D97-AF65-F5344CB8AC3E}">
        <p14:creationId xmlns:p14="http://schemas.microsoft.com/office/powerpoint/2010/main" val="8851826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err="1" smtClean="0">
                <a:solidFill>
                  <a:schemeClr val="tx1"/>
                </a:solidFill>
                <a:effectLst/>
                <a:latin typeface="+mn-lt"/>
                <a:ea typeface="+mn-ea"/>
                <a:cs typeface="+mn-cs"/>
              </a:rPr>
              <a:t>UndocuAlly</a:t>
            </a:r>
            <a:r>
              <a:rPr lang="en-US" sz="1200" b="0" i="0" kern="1200" dirty="0" smtClean="0">
                <a:solidFill>
                  <a:schemeClr val="tx1"/>
                </a:solidFill>
                <a:effectLst/>
                <a:latin typeface="+mn-lt"/>
                <a:ea typeface="+mn-ea"/>
                <a:cs typeface="+mn-cs"/>
              </a:rPr>
              <a:t> is a term used to identify campus allies for undocumented students. The </a:t>
            </a:r>
            <a:r>
              <a:rPr lang="en-US" sz="1200" b="0" i="0" kern="1200" dirty="0" err="1" smtClean="0">
                <a:solidFill>
                  <a:schemeClr val="tx1"/>
                </a:solidFill>
                <a:effectLst/>
                <a:latin typeface="+mn-lt"/>
                <a:ea typeface="+mn-ea"/>
                <a:cs typeface="+mn-cs"/>
              </a:rPr>
              <a:t>UndocuAlly</a:t>
            </a:r>
            <a:r>
              <a:rPr lang="en-US" sz="1200" b="0" i="0" kern="1200" dirty="0" smtClean="0">
                <a:solidFill>
                  <a:schemeClr val="tx1"/>
                </a:solidFill>
                <a:effectLst/>
                <a:latin typeface="+mn-lt"/>
                <a:ea typeface="+mn-ea"/>
                <a:cs typeface="+mn-cs"/>
              </a:rPr>
              <a:t> training is designed to provide the basic knowledge, skills, and resources needed to serve and work alongside undocumented students. Participants will receive an overview of current laws and policies affecting undocumented students in California, reflect on culturally proficient </a:t>
            </a:r>
            <a:r>
              <a:rPr lang="en-US" sz="1200" b="0" i="0" kern="1200" dirty="0" err="1" smtClean="0">
                <a:solidFill>
                  <a:schemeClr val="tx1"/>
                </a:solidFill>
                <a:effectLst/>
                <a:latin typeface="+mn-lt"/>
                <a:ea typeface="+mn-ea"/>
                <a:cs typeface="+mn-cs"/>
              </a:rPr>
              <a:t>allyship</a:t>
            </a:r>
            <a:r>
              <a:rPr lang="en-US" sz="1200" b="0" i="0" kern="1200" dirty="0" smtClean="0">
                <a:solidFill>
                  <a:schemeClr val="tx1"/>
                </a:solidFill>
                <a:effectLst/>
                <a:latin typeface="+mn-lt"/>
                <a:ea typeface="+mn-ea"/>
                <a:cs typeface="+mn-cs"/>
              </a:rPr>
              <a:t>, identify practices for serving undocumented students, and commit to making their support visible on campus.</a:t>
            </a:r>
            <a:endParaRPr lang="en-US" dirty="0" smtClean="0"/>
          </a:p>
        </p:txBody>
      </p:sp>
      <p:sp>
        <p:nvSpPr>
          <p:cNvPr id="4" name="Slide Number Placeholder 3"/>
          <p:cNvSpPr>
            <a:spLocks noGrp="1"/>
          </p:cNvSpPr>
          <p:nvPr>
            <p:ph type="sldNum" sz="quarter" idx="10"/>
          </p:nvPr>
        </p:nvSpPr>
        <p:spPr/>
        <p:txBody>
          <a:bodyPr/>
          <a:lstStyle/>
          <a:p>
            <a:fld id="{DBB4455E-3A07-4E67-8AA9-A4F649EF85A1}" type="slidenum">
              <a:rPr lang="en-US" smtClean="0"/>
              <a:t>2</a:t>
            </a:fld>
            <a:endParaRPr lang="en-US"/>
          </a:p>
        </p:txBody>
      </p:sp>
    </p:spTree>
    <p:extLst>
      <p:ext uri="{BB962C8B-B14F-4D97-AF65-F5344CB8AC3E}">
        <p14:creationId xmlns:p14="http://schemas.microsoft.com/office/powerpoint/2010/main" val="4810703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Shape 261"/>
          <p:cNvSpPr>
            <a:spLocks noGrp="1" noRot="1" noChangeAspect="1"/>
          </p:cNvSpPr>
          <p:nvPr>
            <p:ph type="sldImg" idx="2"/>
          </p:nvPr>
        </p:nvSpPr>
        <p:spPr>
          <a:xfrm>
            <a:off x="1117600" y="696913"/>
            <a:ext cx="4646613"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62" name="Shape 262"/>
          <p:cNvSpPr txBox="1">
            <a:spLocks noGrp="1"/>
          </p:cNvSpPr>
          <p:nvPr>
            <p:ph type="body" idx="1"/>
          </p:nvPr>
        </p:nvSpPr>
        <p:spPr>
          <a:xfrm>
            <a:off x="688183" y="4415789"/>
            <a:ext cx="5505300" cy="4183500"/>
          </a:xfrm>
          <a:prstGeom prst="rect">
            <a:avLst/>
          </a:prstGeom>
        </p:spPr>
        <p:txBody>
          <a:bodyPr lIns="91425" tIns="91425" rIns="91425" bIns="91425" anchor="t" anchorCtr="0">
            <a:noAutofit/>
          </a:bodyPr>
          <a:lstStyle/>
          <a:p>
            <a:r>
              <a:rPr lang="en-US" dirty="0" smtClean="0"/>
              <a:t>1</a:t>
            </a:r>
            <a:r>
              <a:rPr lang="en-US" dirty="0"/>
              <a:t>. </a:t>
            </a:r>
            <a:r>
              <a:rPr lang="en-US" dirty="0" err="1"/>
              <a:t>Plyler</a:t>
            </a:r>
            <a:r>
              <a:rPr lang="en-US" dirty="0"/>
              <a:t> allows  K- 12 children to live normalized lives,</a:t>
            </a:r>
            <a:r>
              <a:rPr lang="en-US" baseline="0" dirty="0"/>
              <a:t> free from knowing that he or she is undocumented.  Some children grow up not knowing they have no papers, and come to believe they have the same future as US citizen children will have—They learn that  hard work and educational achievement will garner rewards in their future and are rewarded for accepting that notion.  </a:t>
            </a:r>
          </a:p>
          <a:p>
            <a:endParaRPr lang="en-US" baseline="0" dirty="0"/>
          </a:p>
          <a:p>
            <a:r>
              <a:rPr lang="en-US" baseline="0" dirty="0"/>
              <a:t>2. The surprise comes when they apply </a:t>
            </a:r>
            <a:r>
              <a:rPr lang="en-US" baseline="0" dirty="0" smtClean="0"/>
              <a:t>for work</a:t>
            </a:r>
            <a:r>
              <a:rPr lang="en-US" baseline="0" dirty="0"/>
              <a:t>, driver’s license and find that they </a:t>
            </a:r>
            <a:r>
              <a:rPr lang="en-US" baseline="0" dirty="0" smtClean="0"/>
              <a:t>cannot </a:t>
            </a:r>
            <a:r>
              <a:rPr lang="en-US" baseline="0" dirty="0"/>
              <a:t>legally work or drive because they lack a </a:t>
            </a:r>
            <a:r>
              <a:rPr lang="en-US" baseline="0" dirty="0" smtClean="0"/>
              <a:t>SSN.</a:t>
            </a:r>
            <a:endParaRPr lang="en-US" baseline="0" dirty="0"/>
          </a:p>
          <a:p>
            <a:endParaRPr lang="en-US" baseline="0" dirty="0"/>
          </a:p>
          <a:p>
            <a:r>
              <a:rPr lang="en-US" baseline="0" dirty="0"/>
              <a:t>Many students do not know that they are undocumented.  Many of those that find out and have no school support leave school as they find no purpose to pursue education and family obligations and expectations of helping to support the family take precedence</a:t>
            </a:r>
            <a:r>
              <a:rPr lang="en-US" baseline="0" dirty="0" smtClean="0"/>
              <a:t>.</a:t>
            </a:r>
            <a:endParaRPr lang="en-US" baseline="0" dirty="0"/>
          </a:p>
        </p:txBody>
      </p:sp>
    </p:spTree>
    <p:extLst>
      <p:ext uri="{BB962C8B-B14F-4D97-AF65-F5344CB8AC3E}">
        <p14:creationId xmlns:p14="http://schemas.microsoft.com/office/powerpoint/2010/main" val="14769173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baseline="0" dirty="0" smtClean="0"/>
              <a:t>AB 540 is a CA state law that went into effect in 2001. </a:t>
            </a:r>
            <a:r>
              <a:rPr lang="en-US" sz="1200" baseline="0" dirty="0" smtClean="0">
                <a:solidFill>
                  <a:schemeClr val="tx1"/>
                </a:solidFill>
              </a:rPr>
              <a:t>It a</a:t>
            </a:r>
            <a:r>
              <a:rPr lang="en-US" sz="1200" dirty="0" smtClean="0">
                <a:solidFill>
                  <a:schemeClr val="tx1"/>
                </a:solidFill>
              </a:rPr>
              <a:t>llows a qualifying student who would otherwise not be eligible for in-state tuition to pay </a:t>
            </a:r>
            <a:r>
              <a:rPr lang="en-US" sz="1200" b="1" dirty="0" smtClean="0">
                <a:solidFill>
                  <a:schemeClr val="tx1"/>
                </a:solidFill>
              </a:rPr>
              <a:t>in-state tuition </a:t>
            </a:r>
            <a:r>
              <a:rPr lang="en-US" sz="1200" dirty="0" smtClean="0">
                <a:solidFill>
                  <a:schemeClr val="tx1"/>
                </a:solidFill>
              </a:rPr>
              <a:t>fees at any UC, CSU, or CA community college. Not all AB540 students are undocumented, but many</a:t>
            </a:r>
            <a:r>
              <a:rPr lang="en-US" sz="1200" baseline="0" dirty="0" smtClean="0">
                <a:solidFill>
                  <a:schemeClr val="tx1"/>
                </a:solidFill>
              </a:rPr>
              <a:t> are.</a:t>
            </a:r>
            <a:endParaRPr lang="en-US" baseline="0" dirty="0" smtClean="0"/>
          </a:p>
          <a:p>
            <a:pPr marL="171450" indent="-171450">
              <a:buFontTx/>
              <a:buChar char="-"/>
            </a:pPr>
            <a:r>
              <a:rPr lang="en-US" baseline="0" dirty="0" smtClean="0"/>
              <a:t>DACA is a federal program that allows for temporary relief from the threat of deportation or detention.</a:t>
            </a:r>
            <a:endParaRPr lang="en-US" dirty="0"/>
          </a:p>
        </p:txBody>
      </p:sp>
      <p:sp>
        <p:nvSpPr>
          <p:cNvPr id="4" name="Slide Number Placeholder 3"/>
          <p:cNvSpPr>
            <a:spLocks noGrp="1"/>
          </p:cNvSpPr>
          <p:nvPr>
            <p:ph type="sldNum" sz="quarter" idx="10"/>
          </p:nvPr>
        </p:nvSpPr>
        <p:spPr/>
        <p:txBody>
          <a:bodyPr/>
          <a:lstStyle/>
          <a:p>
            <a:fld id="{9C4266E7-D946-4E0E-B2AE-ACA0EACCC5F6}" type="slidenum">
              <a:rPr lang="en-US" smtClean="0"/>
              <a:t>20</a:t>
            </a:fld>
            <a:endParaRPr lang="en-US"/>
          </a:p>
        </p:txBody>
      </p:sp>
    </p:spTree>
    <p:extLst>
      <p:ext uri="{BB962C8B-B14F-4D97-AF65-F5344CB8AC3E}">
        <p14:creationId xmlns:p14="http://schemas.microsoft.com/office/powerpoint/2010/main" val="1428291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Shape 204"/>
          <p:cNvSpPr txBox="1">
            <a:spLocks noGrp="1"/>
          </p:cNvSpPr>
          <p:nvPr>
            <p:ph type="body" idx="1"/>
          </p:nvPr>
        </p:nvSpPr>
        <p:spPr>
          <a:xfrm>
            <a:off x="685800" y="4416425"/>
            <a:ext cx="5486400" cy="4183200"/>
          </a:xfrm>
          <a:prstGeom prst="rect">
            <a:avLst/>
          </a:prstGeom>
        </p:spPr>
        <p:txBody>
          <a:bodyPr wrap="square" lIns="91425" tIns="91425" rIns="91425" bIns="91425" anchor="t" anchorCtr="0">
            <a:noAutofit/>
          </a:bodyPr>
          <a:lstStyle/>
          <a:p>
            <a:pPr marL="0" lvl="0" indent="0" rtl="0">
              <a:spcBef>
                <a:spcPts val="0"/>
              </a:spcBef>
              <a:buNone/>
            </a:pPr>
            <a:endParaRPr lang="en-US" dirty="0"/>
          </a:p>
        </p:txBody>
      </p:sp>
      <p:sp>
        <p:nvSpPr>
          <p:cNvPr id="205" name="Shape 205"/>
          <p:cNvSpPr>
            <a:spLocks noGrp="1" noRot="1" noChangeAspect="1"/>
          </p:cNvSpPr>
          <p:nvPr>
            <p:ph type="sldImg" idx="2"/>
          </p:nvPr>
        </p:nvSpPr>
        <p:spPr>
          <a:xfrm>
            <a:off x="11049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980140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Shape 304"/>
          <p:cNvSpPr>
            <a:spLocks noGrp="1" noRot="1" noChangeAspect="1"/>
          </p:cNvSpPr>
          <p:nvPr>
            <p:ph type="sldImg" idx="2"/>
          </p:nvPr>
        </p:nvSpPr>
        <p:spPr>
          <a:xfrm>
            <a:off x="11049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05" name="Shape 305"/>
          <p:cNvSpPr txBox="1">
            <a:spLocks noGrp="1"/>
          </p:cNvSpPr>
          <p:nvPr>
            <p:ph type="body" idx="1"/>
          </p:nvPr>
        </p:nvSpPr>
        <p:spPr>
          <a:xfrm>
            <a:off x="685800" y="4416425"/>
            <a:ext cx="5486400" cy="4183200"/>
          </a:xfrm>
          <a:prstGeom prst="rect">
            <a:avLst/>
          </a:prstGeom>
        </p:spPr>
        <p:txBody>
          <a:bodyPr wrap="square" lIns="91425" tIns="91425" rIns="91425" bIns="91425" anchor="t" anchorCtr="0">
            <a:noAutofit/>
          </a:bodyPr>
          <a:lstStyle/>
          <a:p>
            <a:pPr lvl="1" defTabSz="914400">
              <a:lnSpc>
                <a:spcPct val="100000"/>
              </a:lnSpc>
              <a:spcBef>
                <a:spcPts val="0"/>
              </a:spcBef>
              <a:defRPr/>
            </a:pPr>
            <a:r>
              <a:rPr lang="en-US" sz="2400" dirty="0" smtClean="0"/>
              <a:t>25% in CA</a:t>
            </a:r>
          </a:p>
          <a:p>
            <a:pPr lvl="1" defTabSz="914400">
              <a:lnSpc>
                <a:spcPct val="100000"/>
              </a:lnSpc>
              <a:spcBef>
                <a:spcPts val="0"/>
              </a:spcBef>
              <a:defRPr/>
            </a:pPr>
            <a:r>
              <a:rPr lang="en-US" sz="2400" dirty="0" smtClean="0"/>
              <a:t>est. </a:t>
            </a:r>
            <a:r>
              <a:rPr lang="en-US" sz="2400" b="1" dirty="0" smtClean="0"/>
              <a:t>7,000 in San Mateo County</a:t>
            </a:r>
          </a:p>
          <a:p>
            <a:pPr lvl="0">
              <a:spcBef>
                <a:spcPts val="0"/>
              </a:spcBef>
              <a:buNone/>
            </a:pPr>
            <a:endParaRPr dirty="0"/>
          </a:p>
        </p:txBody>
      </p:sp>
      <p:sp>
        <p:nvSpPr>
          <p:cNvPr id="306" name="Shape 306"/>
          <p:cNvSpPr txBox="1">
            <a:spLocks noGrp="1"/>
          </p:cNvSpPr>
          <p:nvPr>
            <p:ph type="sldNum" idx="12"/>
          </p:nvPr>
        </p:nvSpPr>
        <p:spPr>
          <a:xfrm>
            <a:off x="3884612" y="8829675"/>
            <a:ext cx="2971799" cy="465000"/>
          </a:xfrm>
          <a:prstGeom prst="rect">
            <a:avLst/>
          </a:prstGeom>
        </p:spPr>
        <p:txBody>
          <a:bodyPr wrap="square"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22</a:t>
            </a:fld>
            <a:endParaRPr lang="en-US"/>
          </a:p>
        </p:txBody>
      </p:sp>
    </p:spTree>
    <p:extLst>
      <p:ext uri="{BB962C8B-B14F-4D97-AF65-F5344CB8AC3E}">
        <p14:creationId xmlns:p14="http://schemas.microsoft.com/office/powerpoint/2010/main" val="1105639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effectLst/>
                <a:latin typeface="+mn-lt"/>
                <a:ea typeface="+mn-ea"/>
                <a:cs typeface="+mn-cs"/>
              </a:rPr>
              <a:t>“The questions we’re getting from these students are about trying to make decisions about whether they should stay in school,” Perez said. “Should they leave school and work for the next six months? And our message has been really clear that we want students to be here. We want them to really be invested in their education because we know that getting their education is going to be the best thing for them moving forward.”</a:t>
            </a:r>
            <a:endParaRPr lang="en-US" dirty="0" smtClean="0"/>
          </a:p>
          <a:p>
            <a:endParaRPr lang="en-US" dirty="0"/>
          </a:p>
        </p:txBody>
      </p:sp>
      <p:sp>
        <p:nvSpPr>
          <p:cNvPr id="4" name="Slide Number Placeholder 3"/>
          <p:cNvSpPr>
            <a:spLocks noGrp="1"/>
          </p:cNvSpPr>
          <p:nvPr>
            <p:ph type="sldNum" sz="quarter" idx="10"/>
          </p:nvPr>
        </p:nvSpPr>
        <p:spPr/>
        <p:txBody>
          <a:bodyPr/>
          <a:lstStyle/>
          <a:p>
            <a:fld id="{79BE4EA2-7C7E-0B40-AF36-F0850AAD4876}" type="slidenum">
              <a:rPr lang="en-US" smtClean="0"/>
              <a:t>23</a:t>
            </a:fld>
            <a:endParaRPr lang="en-US"/>
          </a:p>
        </p:txBody>
      </p:sp>
    </p:spTree>
    <p:extLst>
      <p:ext uri="{BB962C8B-B14F-4D97-AF65-F5344CB8AC3E}">
        <p14:creationId xmlns:p14="http://schemas.microsoft.com/office/powerpoint/2010/main" val="18433169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effectLst/>
                <a:latin typeface="+mn-lt"/>
                <a:ea typeface="+mn-ea"/>
                <a:cs typeface="+mn-cs"/>
              </a:rPr>
              <a:t>Currently 122 people lose</a:t>
            </a:r>
            <a:r>
              <a:rPr lang="en-US" sz="1200" b="0" i="0" kern="1200" baseline="0" dirty="0" smtClean="0">
                <a:solidFill>
                  <a:schemeClr val="tx1"/>
                </a:solidFill>
                <a:effectLst/>
                <a:latin typeface="+mn-lt"/>
                <a:ea typeface="+mn-ea"/>
                <a:cs typeface="+mn-cs"/>
              </a:rPr>
              <a:t> DACA every day. </a:t>
            </a:r>
            <a:r>
              <a:rPr lang="en-US" sz="1200" b="0" i="0" kern="1200" dirty="0" smtClean="0">
                <a:solidFill>
                  <a:schemeClr val="tx1"/>
                </a:solidFill>
                <a:effectLst/>
                <a:latin typeface="+mn-lt"/>
                <a:ea typeface="+mn-ea"/>
                <a:cs typeface="+mn-cs"/>
              </a:rPr>
              <a:t>That is more than 12,000 since the announcement on Sept. 5, 2017. </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(The logic behind these numbers is straightforward: The 22,000 eligible DACA recipients who did not successfully apply to renew their DACA will, as a result, see their DACA protections expire in the 181 days between September 5, 2017 and March 5, 2018.)</a:t>
            </a:r>
            <a:endParaRPr lang="en-US" dirty="0" smtClean="0"/>
          </a:p>
          <a:p>
            <a:endParaRPr lang="en-US" dirty="0"/>
          </a:p>
        </p:txBody>
      </p:sp>
      <p:sp>
        <p:nvSpPr>
          <p:cNvPr id="4" name="Slide Number Placeholder 3"/>
          <p:cNvSpPr>
            <a:spLocks noGrp="1"/>
          </p:cNvSpPr>
          <p:nvPr>
            <p:ph type="sldNum" sz="quarter" idx="10"/>
          </p:nvPr>
        </p:nvSpPr>
        <p:spPr/>
        <p:txBody>
          <a:bodyPr/>
          <a:lstStyle/>
          <a:p>
            <a:fld id="{79BE4EA2-7C7E-0B40-AF36-F0850AAD4876}" type="slidenum">
              <a:rPr lang="en-US" smtClean="0"/>
              <a:t>24</a:t>
            </a:fld>
            <a:endParaRPr lang="en-US"/>
          </a:p>
        </p:txBody>
      </p:sp>
    </p:spTree>
    <p:extLst>
      <p:ext uri="{BB962C8B-B14F-4D97-AF65-F5344CB8AC3E}">
        <p14:creationId xmlns:p14="http://schemas.microsoft.com/office/powerpoint/2010/main" val="18678594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Shape 138"/>
          <p:cNvSpPr txBox="1">
            <a:spLocks noGrp="1"/>
          </p:cNvSpPr>
          <p:nvPr>
            <p:ph type="body" idx="1"/>
          </p:nvPr>
        </p:nvSpPr>
        <p:spPr>
          <a:xfrm>
            <a:off x="685800" y="4416425"/>
            <a:ext cx="5486400" cy="4183200"/>
          </a:xfrm>
          <a:prstGeom prst="rect">
            <a:avLst/>
          </a:prstGeom>
        </p:spPr>
        <p:txBody>
          <a:bodyPr wrap="square" lIns="91425" tIns="91425" rIns="91425" bIns="91425" anchor="t" anchorCtr="0">
            <a:noAutofit/>
          </a:bodyPr>
          <a:lstStyle/>
          <a:p>
            <a:pPr marL="0" lvl="0" indent="0" rtl="0">
              <a:spcBef>
                <a:spcPts val="0"/>
              </a:spcBef>
              <a:buNone/>
            </a:pPr>
            <a:r>
              <a:rPr lang="en-US" dirty="0" smtClean="0"/>
              <a:t>We </a:t>
            </a:r>
            <a:r>
              <a:rPr lang="en-US" dirty="0"/>
              <a:t>are lucky to be in California, and part of a statewide community college system that has clearly articulated support for undocumented students. “</a:t>
            </a:r>
            <a:r>
              <a:rPr lang="en-US" sz="1200" dirty="0">
                <a:solidFill>
                  <a:schemeClr val="dk1"/>
                </a:solidFill>
              </a:rPr>
              <a:t>the Chancellor’s Office has reassured colleges that no changes have been made with regard to admissions or financial aid; informed students that financial aid for undocumented students is protected by state law; called on President- elect Donald J. Trump to preserve DACA”</a:t>
            </a:r>
          </a:p>
        </p:txBody>
      </p:sp>
      <p:sp>
        <p:nvSpPr>
          <p:cNvPr id="139" name="Shape 139"/>
          <p:cNvSpPr>
            <a:spLocks noGrp="1" noRot="1" noChangeAspect="1"/>
          </p:cNvSpPr>
          <p:nvPr>
            <p:ph type="sldImg" idx="2"/>
          </p:nvPr>
        </p:nvSpPr>
        <p:spPr>
          <a:xfrm>
            <a:off x="11049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207534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Shape 190"/>
          <p:cNvSpPr txBox="1">
            <a:spLocks noGrp="1"/>
          </p:cNvSpPr>
          <p:nvPr>
            <p:ph type="body" idx="1"/>
          </p:nvPr>
        </p:nvSpPr>
        <p:spPr>
          <a:xfrm>
            <a:off x="685800" y="4416425"/>
            <a:ext cx="5486400" cy="4183062"/>
          </a:xfrm>
          <a:prstGeom prst="rect">
            <a:avLst/>
          </a:prstGeom>
        </p:spPr>
        <p:txBody>
          <a:bodyPr wrap="square" lIns="91425" tIns="91425" rIns="91425" bIns="91425" anchor="t" anchorCtr="0">
            <a:noAutofit/>
          </a:bodyPr>
          <a:lstStyle/>
          <a:p>
            <a:pPr marL="0" lvl="0" indent="0">
              <a:spcBef>
                <a:spcPts val="0"/>
              </a:spcBef>
              <a:buNone/>
            </a:pPr>
            <a:r>
              <a:rPr lang="en-US"/>
              <a:t>PAM</a:t>
            </a:r>
          </a:p>
        </p:txBody>
      </p:sp>
      <p:sp>
        <p:nvSpPr>
          <p:cNvPr id="191" name="Shape 191"/>
          <p:cNvSpPr>
            <a:spLocks noGrp="1" noRot="1" noChangeAspect="1"/>
          </p:cNvSpPr>
          <p:nvPr>
            <p:ph type="sldImg" idx="2"/>
          </p:nvPr>
        </p:nvSpPr>
        <p:spPr>
          <a:xfrm>
            <a:off x="11049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6582614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Shape 269"/>
          <p:cNvSpPr txBox="1">
            <a:spLocks noGrp="1"/>
          </p:cNvSpPr>
          <p:nvPr>
            <p:ph type="body" idx="1"/>
          </p:nvPr>
        </p:nvSpPr>
        <p:spPr>
          <a:xfrm>
            <a:off x="685800" y="4416425"/>
            <a:ext cx="5486399" cy="4183061"/>
          </a:xfrm>
          <a:prstGeom prst="rect">
            <a:avLst/>
          </a:prstGeom>
        </p:spPr>
        <p:txBody>
          <a:bodyPr wrap="square" lIns="91425" tIns="91425" rIns="91425" bIns="91425" anchor="t" anchorCtr="0">
            <a:noAutofit/>
          </a:bodyPr>
          <a:lstStyle/>
          <a:p>
            <a:pPr lvl="0"/>
            <a:r>
              <a:rPr lang="en-US" sz="2400" dirty="0" smtClean="0">
                <a:sym typeface="Century Gothic"/>
              </a:rPr>
              <a:t>Resident/AB 540 Fees</a:t>
            </a:r>
          </a:p>
          <a:p>
            <a:pPr lvl="1"/>
            <a:r>
              <a:rPr lang="en-US" dirty="0" smtClean="0">
                <a:sym typeface="Century Gothic"/>
              </a:rPr>
              <a:t>$46 per unit</a:t>
            </a:r>
          </a:p>
          <a:p>
            <a:pPr lvl="0"/>
            <a:r>
              <a:rPr lang="en-US" sz="2400" dirty="0" smtClean="0">
                <a:sym typeface="Century Gothic"/>
              </a:rPr>
              <a:t>Non-Resident</a:t>
            </a:r>
            <a:r>
              <a:rPr lang="en-US" sz="2400" dirty="0" smtClean="0"/>
              <a:t> Fees</a:t>
            </a:r>
          </a:p>
          <a:p>
            <a:pPr lvl="1"/>
            <a:r>
              <a:rPr lang="en-US" dirty="0" smtClean="0">
                <a:sym typeface="Century Gothic"/>
              </a:rPr>
              <a:t>$228 per unit (plus $8 per capital outlay fee plus</a:t>
            </a:r>
            <a:r>
              <a:rPr lang="en-US" dirty="0" smtClean="0"/>
              <a:t> </a:t>
            </a:r>
            <a:r>
              <a:rPr lang="en-US" dirty="0" smtClean="0">
                <a:sym typeface="Century Gothic"/>
              </a:rPr>
              <a:t>$46 per unit enrollment fee)</a:t>
            </a:r>
          </a:p>
          <a:p>
            <a:pPr lvl="0"/>
            <a:r>
              <a:rPr lang="en-US" sz="2400" dirty="0" smtClean="0">
                <a:sym typeface="Century Gothic"/>
              </a:rPr>
              <a:t>A standard 3 unit class = $8</a:t>
            </a:r>
            <a:r>
              <a:rPr lang="en-US" sz="2400" dirty="0" smtClean="0"/>
              <a:t>46</a:t>
            </a:r>
          </a:p>
          <a:p>
            <a:pPr lvl="0"/>
            <a:r>
              <a:rPr lang="en-US" sz="2400" dirty="0" smtClean="0"/>
              <a:t>A full time (12 unit semester) = about $3,384</a:t>
            </a:r>
          </a:p>
          <a:p>
            <a:pPr lvl="0">
              <a:spcBef>
                <a:spcPts val="0"/>
              </a:spcBef>
              <a:buNone/>
            </a:pPr>
            <a:endParaRPr dirty="0"/>
          </a:p>
        </p:txBody>
      </p:sp>
      <p:sp>
        <p:nvSpPr>
          <p:cNvPr id="270" name="Shape 270"/>
          <p:cNvSpPr>
            <a:spLocks noGrp="1" noRot="1" noChangeAspect="1"/>
          </p:cNvSpPr>
          <p:nvPr>
            <p:ph type="sldImg" idx="2"/>
          </p:nvPr>
        </p:nvSpPr>
        <p:spPr>
          <a:xfrm>
            <a:off x="11049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8692907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Shape 263"/>
          <p:cNvSpPr txBox="1">
            <a:spLocks noGrp="1"/>
          </p:cNvSpPr>
          <p:nvPr>
            <p:ph type="body" idx="1"/>
          </p:nvPr>
        </p:nvSpPr>
        <p:spPr>
          <a:xfrm>
            <a:off x="685800" y="4416425"/>
            <a:ext cx="5486399" cy="4183061"/>
          </a:xfrm>
          <a:prstGeom prst="rect">
            <a:avLst/>
          </a:prstGeom>
        </p:spPr>
        <p:txBody>
          <a:bodyPr wrap="square" lIns="91425" tIns="91425" rIns="91425" bIns="91425" anchor="t" anchorCtr="0">
            <a:noAutofit/>
          </a:bodyPr>
          <a:lstStyle/>
          <a:p>
            <a:pPr lvl="0">
              <a:spcBef>
                <a:spcPts val="0"/>
              </a:spcBef>
              <a:buNone/>
            </a:pPr>
            <a:endParaRPr/>
          </a:p>
        </p:txBody>
      </p:sp>
      <p:sp>
        <p:nvSpPr>
          <p:cNvPr id="264" name="Shape 264"/>
          <p:cNvSpPr>
            <a:spLocks noGrp="1" noRot="1" noChangeAspect="1"/>
          </p:cNvSpPr>
          <p:nvPr>
            <p:ph type="sldImg" idx="2"/>
          </p:nvPr>
        </p:nvSpPr>
        <p:spPr>
          <a:xfrm>
            <a:off x="11049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013954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Shape 159"/>
          <p:cNvSpPr txBox="1">
            <a:spLocks noGrp="1"/>
          </p:cNvSpPr>
          <p:nvPr>
            <p:ph type="body" idx="1"/>
          </p:nvPr>
        </p:nvSpPr>
        <p:spPr>
          <a:xfrm>
            <a:off x="685800" y="4416425"/>
            <a:ext cx="5486400" cy="4183200"/>
          </a:xfrm>
          <a:prstGeom prst="rect">
            <a:avLst/>
          </a:prstGeom>
        </p:spPr>
        <p:txBody>
          <a:bodyPr wrap="square" lIns="91425" tIns="91425" rIns="91425" bIns="91425" anchor="t" anchorCtr="0">
            <a:noAutofit/>
          </a:bodyPr>
          <a:lstStyle/>
          <a:p>
            <a:pPr lvl="0"/>
            <a:r>
              <a:rPr lang="en-US" sz="1400" b="1" dirty="0" smtClean="0">
                <a:latin typeface="Candara" pitchFamily="34" charset="0"/>
              </a:rPr>
              <a:t>Testing</a:t>
            </a:r>
            <a:r>
              <a:rPr lang="en-US" sz="1400" b="1" baseline="0" dirty="0" smtClean="0">
                <a:latin typeface="Candara" pitchFamily="34" charset="0"/>
              </a:rPr>
              <a:t> our knowledge: federal, state, local, campus</a:t>
            </a:r>
            <a:endParaRPr lang="en-US" sz="1400" b="1" dirty="0">
              <a:latin typeface="Candara" pitchFamily="34" charset="0"/>
            </a:endParaRPr>
          </a:p>
        </p:txBody>
      </p:sp>
      <p:sp>
        <p:nvSpPr>
          <p:cNvPr id="160" name="Shape 160"/>
          <p:cNvSpPr>
            <a:spLocks noGrp="1" noRot="1" noChangeAspect="1"/>
          </p:cNvSpPr>
          <p:nvPr>
            <p:ph type="sldImg" idx="2"/>
          </p:nvPr>
        </p:nvSpPr>
        <p:spPr>
          <a:xfrm>
            <a:off x="11049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1058761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Shape 146"/>
          <p:cNvSpPr txBox="1">
            <a:spLocks noGrp="1"/>
          </p:cNvSpPr>
          <p:nvPr>
            <p:ph type="body" idx="1"/>
          </p:nvPr>
        </p:nvSpPr>
        <p:spPr>
          <a:xfrm>
            <a:off x="685800" y="4416425"/>
            <a:ext cx="5486400" cy="4183200"/>
          </a:xfrm>
          <a:prstGeom prst="rect">
            <a:avLst/>
          </a:prstGeom>
        </p:spPr>
        <p:txBody>
          <a:bodyPr wrap="square" lIns="91425" tIns="91425" rIns="91425" bIns="91425" anchor="t" anchorCtr="0">
            <a:noAutofit/>
          </a:bodyPr>
          <a:lstStyle/>
          <a:p>
            <a:pPr marL="0" lvl="0" indent="0" rtl="0">
              <a:spcBef>
                <a:spcPts val="0"/>
              </a:spcBef>
              <a:buNone/>
            </a:pPr>
            <a:endParaRPr lang="en-US" dirty="0"/>
          </a:p>
        </p:txBody>
      </p:sp>
      <p:sp>
        <p:nvSpPr>
          <p:cNvPr id="147" name="Shape 147"/>
          <p:cNvSpPr>
            <a:spLocks noGrp="1" noRot="1" noChangeAspect="1"/>
          </p:cNvSpPr>
          <p:nvPr>
            <p:ph type="sldImg" idx="2"/>
          </p:nvPr>
        </p:nvSpPr>
        <p:spPr>
          <a:xfrm>
            <a:off x="11049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0832157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Shape 154"/>
          <p:cNvSpPr txBox="1">
            <a:spLocks noGrp="1"/>
          </p:cNvSpPr>
          <p:nvPr>
            <p:ph type="body" idx="1"/>
          </p:nvPr>
        </p:nvSpPr>
        <p:spPr>
          <a:xfrm>
            <a:off x="685800" y="4416425"/>
            <a:ext cx="5486400" cy="4183200"/>
          </a:xfrm>
          <a:prstGeom prst="rect">
            <a:avLst/>
          </a:prstGeom>
        </p:spPr>
        <p:txBody>
          <a:bodyPr wrap="square" lIns="91425" tIns="91425" rIns="91425" bIns="91425" anchor="t" anchorCtr="0">
            <a:noAutofit/>
          </a:bodyPr>
          <a:lstStyle/>
          <a:p>
            <a:pPr marL="0" lvl="0" indent="0" rtl="0">
              <a:spcBef>
                <a:spcPts val="0"/>
              </a:spcBef>
              <a:buNone/>
            </a:pPr>
            <a:endParaRPr lang="en-US" dirty="0"/>
          </a:p>
        </p:txBody>
      </p:sp>
      <p:sp>
        <p:nvSpPr>
          <p:cNvPr id="155" name="Shape 155"/>
          <p:cNvSpPr>
            <a:spLocks noGrp="1" noRot="1" noChangeAspect="1"/>
          </p:cNvSpPr>
          <p:nvPr>
            <p:ph type="sldImg" idx="2"/>
          </p:nvPr>
        </p:nvSpPr>
        <p:spPr>
          <a:xfrm>
            <a:off x="11049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8023277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6"/>
        <p:cNvGrpSpPr/>
        <p:nvPr/>
      </p:nvGrpSpPr>
      <p:grpSpPr>
        <a:xfrm>
          <a:off x="0" y="0"/>
          <a:ext cx="0" cy="0"/>
          <a:chOff x="0" y="0"/>
          <a:chExt cx="0" cy="0"/>
        </a:xfrm>
      </p:grpSpPr>
      <p:sp>
        <p:nvSpPr>
          <p:cNvPr id="357" name="Shape 357"/>
          <p:cNvSpPr txBox="1">
            <a:spLocks noGrp="1"/>
          </p:cNvSpPr>
          <p:nvPr>
            <p:ph type="body" idx="1"/>
          </p:nvPr>
        </p:nvSpPr>
        <p:spPr>
          <a:xfrm>
            <a:off x="685800" y="4416425"/>
            <a:ext cx="5486399" cy="4183061"/>
          </a:xfrm>
          <a:prstGeom prst="rect">
            <a:avLst/>
          </a:prstGeom>
        </p:spPr>
        <p:txBody>
          <a:bodyPr wrap="square" lIns="91425" tIns="91425" rIns="91425" bIns="91425" anchor="t" anchorCtr="0">
            <a:noAutofit/>
          </a:bodyPr>
          <a:lstStyle/>
          <a:p>
            <a:pPr lvl="0">
              <a:spcBef>
                <a:spcPts val="0"/>
              </a:spcBef>
              <a:buNone/>
            </a:pPr>
            <a:endParaRPr/>
          </a:p>
        </p:txBody>
      </p:sp>
      <p:sp>
        <p:nvSpPr>
          <p:cNvPr id="358" name="Shape 358"/>
          <p:cNvSpPr>
            <a:spLocks noGrp="1" noRot="1" noChangeAspect="1"/>
          </p:cNvSpPr>
          <p:nvPr>
            <p:ph type="sldImg" idx="2"/>
          </p:nvPr>
        </p:nvSpPr>
        <p:spPr>
          <a:xfrm>
            <a:off x="11049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9658155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2 min.</a:t>
            </a:r>
          </a:p>
          <a:p>
            <a:endParaRPr lang="en-US" b="1" dirty="0" smtClean="0"/>
          </a:p>
          <a:p>
            <a:r>
              <a:rPr lang="en-US" b="1" dirty="0" smtClean="0"/>
              <a:t>This</a:t>
            </a:r>
            <a:r>
              <a:rPr lang="en-US" b="1" baseline="0" dirty="0" smtClean="0"/>
              <a:t> is homework to do on your own</a:t>
            </a:r>
            <a:endParaRPr lang="en-US" b="1" dirty="0"/>
          </a:p>
        </p:txBody>
      </p:sp>
      <p:sp>
        <p:nvSpPr>
          <p:cNvPr id="4" name="Slide Number Placeholder 3"/>
          <p:cNvSpPr>
            <a:spLocks noGrp="1"/>
          </p:cNvSpPr>
          <p:nvPr>
            <p:ph type="sldNum" sz="quarter" idx="10"/>
          </p:nvPr>
        </p:nvSpPr>
        <p:spPr/>
        <p:txBody>
          <a:bodyPr/>
          <a:lstStyle/>
          <a:p>
            <a:fld id="{DBB4455E-3A07-4E67-8AA9-A4F649EF85A1}" type="slidenum">
              <a:rPr lang="en-US" smtClean="0"/>
              <a:t>39</a:t>
            </a:fld>
            <a:endParaRPr lang="en-US"/>
          </a:p>
        </p:txBody>
      </p:sp>
    </p:spTree>
    <p:extLst>
      <p:ext uri="{BB962C8B-B14F-4D97-AF65-F5344CB8AC3E}">
        <p14:creationId xmlns:p14="http://schemas.microsoft.com/office/powerpoint/2010/main" val="84763117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2 min.</a:t>
            </a:r>
          </a:p>
        </p:txBody>
      </p:sp>
      <p:sp>
        <p:nvSpPr>
          <p:cNvPr id="4" name="Slide Number Placeholder 3"/>
          <p:cNvSpPr>
            <a:spLocks noGrp="1"/>
          </p:cNvSpPr>
          <p:nvPr>
            <p:ph type="sldNum" sz="quarter" idx="10"/>
          </p:nvPr>
        </p:nvSpPr>
        <p:spPr/>
        <p:txBody>
          <a:bodyPr/>
          <a:lstStyle/>
          <a:p>
            <a:fld id="{DBB4455E-3A07-4E67-8AA9-A4F649EF85A1}" type="slidenum">
              <a:rPr lang="en-US" smtClean="0"/>
              <a:t>40</a:t>
            </a:fld>
            <a:endParaRPr lang="en-US"/>
          </a:p>
        </p:txBody>
      </p:sp>
    </p:spTree>
    <p:extLst>
      <p:ext uri="{BB962C8B-B14F-4D97-AF65-F5344CB8AC3E}">
        <p14:creationId xmlns:p14="http://schemas.microsoft.com/office/powerpoint/2010/main" val="16365400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Shape 219"/>
          <p:cNvSpPr txBox="1">
            <a:spLocks noGrp="1"/>
          </p:cNvSpPr>
          <p:nvPr>
            <p:ph type="body" idx="1"/>
          </p:nvPr>
        </p:nvSpPr>
        <p:spPr>
          <a:xfrm>
            <a:off x="685800" y="4416425"/>
            <a:ext cx="5486400" cy="4183062"/>
          </a:xfrm>
          <a:prstGeom prst="rect">
            <a:avLst/>
          </a:prstGeom>
        </p:spPr>
        <p:txBody>
          <a:bodyPr wrap="square" lIns="91425" tIns="91425" rIns="91425" bIns="91425" anchor="t" anchorCtr="0">
            <a:noAutofit/>
          </a:bodyPr>
          <a:lstStyle/>
          <a:p>
            <a:pPr marL="0" lvl="0" indent="0">
              <a:spcBef>
                <a:spcPts val="0"/>
              </a:spcBef>
              <a:buNone/>
            </a:pPr>
            <a:r>
              <a:rPr lang="en-US" dirty="0" smtClean="0"/>
              <a:t>Services include: free </a:t>
            </a:r>
            <a:r>
              <a:rPr lang="en-US" dirty="0"/>
              <a:t>printing, </a:t>
            </a:r>
            <a:r>
              <a:rPr lang="en-US" dirty="0" smtClean="0"/>
              <a:t>free legal</a:t>
            </a:r>
            <a:r>
              <a:rPr lang="en-US" baseline="0" dirty="0" smtClean="0"/>
              <a:t> consultations</a:t>
            </a:r>
            <a:r>
              <a:rPr lang="en-US" dirty="0" smtClean="0"/>
              <a:t>, </a:t>
            </a:r>
            <a:r>
              <a:rPr lang="en-US" dirty="0"/>
              <a:t>mini food pantry, DREAMers student </a:t>
            </a:r>
            <a:r>
              <a:rPr lang="en-US" dirty="0" smtClean="0"/>
              <a:t>club</a:t>
            </a:r>
            <a:endParaRPr lang="en-US" dirty="0"/>
          </a:p>
        </p:txBody>
      </p:sp>
      <p:sp>
        <p:nvSpPr>
          <p:cNvPr id="220" name="Shape 220"/>
          <p:cNvSpPr>
            <a:spLocks noGrp="1" noRot="1" noChangeAspect="1"/>
          </p:cNvSpPr>
          <p:nvPr>
            <p:ph type="sldImg" idx="2"/>
          </p:nvPr>
        </p:nvSpPr>
        <p:spPr>
          <a:xfrm>
            <a:off x="11049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1828877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Shape 113"/>
          <p:cNvSpPr txBox="1">
            <a:spLocks noGrp="1"/>
          </p:cNvSpPr>
          <p:nvPr>
            <p:ph type="body" idx="1"/>
          </p:nvPr>
        </p:nvSpPr>
        <p:spPr>
          <a:xfrm>
            <a:off x="685800" y="4416425"/>
            <a:ext cx="5486400" cy="4183200"/>
          </a:xfrm>
          <a:prstGeom prst="rect">
            <a:avLst/>
          </a:prstGeom>
        </p:spPr>
        <p:txBody>
          <a:bodyPr wrap="square" lIns="91425" tIns="91425" rIns="91425" bIns="91425" anchor="t" anchorCtr="0">
            <a:noAutofit/>
          </a:bodyPr>
          <a:lstStyle/>
          <a:p>
            <a:pPr marL="0" lvl="0" indent="0">
              <a:spcBef>
                <a:spcPts val="0"/>
              </a:spcBef>
              <a:buNone/>
            </a:pPr>
            <a:endParaRPr lang="en-US" dirty="0"/>
          </a:p>
        </p:txBody>
      </p:sp>
      <p:sp>
        <p:nvSpPr>
          <p:cNvPr id="114" name="Shape 114"/>
          <p:cNvSpPr>
            <a:spLocks noGrp="1" noRot="1" noChangeAspect="1"/>
          </p:cNvSpPr>
          <p:nvPr>
            <p:ph type="sldImg" idx="2"/>
          </p:nvPr>
        </p:nvSpPr>
        <p:spPr>
          <a:xfrm>
            <a:off x="11049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3764794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9BE4EA2-7C7E-0B40-AF36-F0850AAD4876}" type="slidenum">
              <a:rPr lang="en-US" smtClean="0"/>
              <a:t>45</a:t>
            </a:fld>
            <a:endParaRPr lang="en-US"/>
          </a:p>
        </p:txBody>
      </p:sp>
    </p:spTree>
    <p:extLst>
      <p:ext uri="{BB962C8B-B14F-4D97-AF65-F5344CB8AC3E}">
        <p14:creationId xmlns:p14="http://schemas.microsoft.com/office/powerpoint/2010/main" val="327997790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9BE4EA2-7C7E-0B40-AF36-F0850AAD4876}" type="slidenum">
              <a:rPr lang="en-US" smtClean="0"/>
              <a:t>46</a:t>
            </a:fld>
            <a:endParaRPr lang="en-US"/>
          </a:p>
        </p:txBody>
      </p:sp>
    </p:spTree>
    <p:extLst>
      <p:ext uri="{BB962C8B-B14F-4D97-AF65-F5344CB8AC3E}">
        <p14:creationId xmlns:p14="http://schemas.microsoft.com/office/powerpoint/2010/main" val="161258939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9BE4EA2-7C7E-0B40-AF36-F0850AAD4876}" type="slidenum">
              <a:rPr lang="en-US" smtClean="0"/>
              <a:t>50</a:t>
            </a:fld>
            <a:endParaRPr lang="en-US"/>
          </a:p>
        </p:txBody>
      </p:sp>
    </p:spTree>
    <p:extLst>
      <p:ext uri="{BB962C8B-B14F-4D97-AF65-F5344CB8AC3E}">
        <p14:creationId xmlns:p14="http://schemas.microsoft.com/office/powerpoint/2010/main" val="12874979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Shape 162"/>
          <p:cNvSpPr txBox="1">
            <a:spLocks noGrp="1"/>
          </p:cNvSpPr>
          <p:nvPr>
            <p:ph type="body" idx="1"/>
          </p:nvPr>
        </p:nvSpPr>
        <p:spPr>
          <a:xfrm>
            <a:off x="685800" y="4416425"/>
            <a:ext cx="5486400" cy="4183062"/>
          </a:xfrm>
          <a:prstGeom prst="rect">
            <a:avLst/>
          </a:prstGeom>
        </p:spPr>
        <p:txBody>
          <a:bodyPr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1" kern="1200" dirty="0" smtClean="0">
                <a:solidFill>
                  <a:schemeClr val="tx1"/>
                </a:solidFill>
                <a:effectLst/>
                <a:latin typeface="+mn-lt"/>
                <a:ea typeface="+mn-ea"/>
                <a:cs typeface="+mn-cs"/>
              </a:rPr>
              <a:t>Source: </a:t>
            </a:r>
            <a:r>
              <a:rPr lang="en-US" sz="1200" b="0" i="0" kern="1200" dirty="0" smtClean="0">
                <a:solidFill>
                  <a:schemeClr val="tx1"/>
                </a:solidFill>
                <a:effectLst/>
                <a:latin typeface="+mn-lt"/>
                <a:ea typeface="+mn-ea"/>
                <a:cs typeface="+mn-cs"/>
              </a:rPr>
              <a:t>Migration Policy Institute (MPI) analysis of U.S. Census Bureau data from the 2014 American Community Survey (ACS)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Undocumented can mean a lot of different things; there is no one profile for an undocumented student (could be any race or nationality; may have over-stayed a visa, entered the country without authorization or fallen out of status for any one of a number of reasons).</a:t>
            </a:r>
          </a:p>
          <a:p>
            <a:pPr marL="0" indent="0">
              <a:buFontTx/>
              <a:buNone/>
            </a:pPr>
            <a:endParaRPr lang="en-US" dirty="0" smtClean="0"/>
          </a:p>
          <a:p>
            <a:pPr marL="0" indent="0">
              <a:buFontTx/>
              <a:buNone/>
            </a:pPr>
            <a:r>
              <a:rPr lang="en-US" dirty="0" smtClean="0"/>
              <a:t>Number of undocumented</a:t>
            </a:r>
            <a:r>
              <a:rPr lang="en-US" baseline="0" dirty="0" smtClean="0"/>
              <a:t> students is unknown and notoriously difficult to count. However, based on county statistics we know that one in three SMC residents is foreign born and an estimated one in four immigrants is undocumented, so perhaps </a:t>
            </a:r>
            <a:r>
              <a:rPr lang="en-US" b="1" baseline="0" dirty="0" smtClean="0"/>
              <a:t>one in seven people</a:t>
            </a:r>
            <a:r>
              <a:rPr lang="en-US" baseline="0" dirty="0" smtClean="0"/>
              <a:t>.</a:t>
            </a:r>
          </a:p>
          <a:p>
            <a:endParaRPr lang="en-US" sz="1200" b="0" i="1" kern="1200" dirty="0" smtClean="0">
              <a:solidFill>
                <a:schemeClr val="tx1"/>
              </a:solidFill>
              <a:effectLst/>
              <a:latin typeface="+mn-lt"/>
              <a:ea typeface="+mn-ea"/>
              <a:cs typeface="+mn-cs"/>
            </a:endParaRPr>
          </a:p>
        </p:txBody>
      </p:sp>
      <p:sp>
        <p:nvSpPr>
          <p:cNvPr id="163" name="Shape 163"/>
          <p:cNvSpPr>
            <a:spLocks noGrp="1" noRot="1" noChangeAspect="1"/>
          </p:cNvSpPr>
          <p:nvPr>
            <p:ph type="sldImg" idx="2"/>
          </p:nvPr>
        </p:nvSpPr>
        <p:spPr>
          <a:xfrm>
            <a:off x="11049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835299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4"/>
        <p:cNvGrpSpPr/>
        <p:nvPr/>
      </p:nvGrpSpPr>
      <p:grpSpPr>
        <a:xfrm>
          <a:off x="0" y="0"/>
          <a:ext cx="0" cy="0"/>
          <a:chOff x="0" y="0"/>
          <a:chExt cx="0" cy="0"/>
        </a:xfrm>
      </p:grpSpPr>
      <p:sp>
        <p:nvSpPr>
          <p:cNvPr id="385" name="Shape 385"/>
          <p:cNvSpPr>
            <a:spLocks noGrp="1" noRot="1" noChangeAspect="1"/>
          </p:cNvSpPr>
          <p:nvPr>
            <p:ph type="sldImg" idx="2"/>
          </p:nvPr>
        </p:nvSpPr>
        <p:spPr>
          <a:xfrm>
            <a:off x="11049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86" name="Shape 386"/>
          <p:cNvSpPr txBox="1">
            <a:spLocks noGrp="1"/>
          </p:cNvSpPr>
          <p:nvPr>
            <p:ph type="body" idx="1"/>
          </p:nvPr>
        </p:nvSpPr>
        <p:spPr>
          <a:xfrm>
            <a:off x="685800" y="4416425"/>
            <a:ext cx="5486400" cy="4183200"/>
          </a:xfrm>
          <a:prstGeom prst="rect">
            <a:avLst/>
          </a:prstGeom>
        </p:spPr>
        <p:txBody>
          <a:bodyPr wrap="square" lIns="91425" tIns="91425" rIns="91425" bIns="91425" anchor="t" anchorCtr="0">
            <a:noAutofit/>
          </a:bodyPr>
          <a:lstStyle/>
          <a:p>
            <a:pPr lvl="0">
              <a:spcBef>
                <a:spcPts val="0"/>
              </a:spcBef>
              <a:buNone/>
            </a:pPr>
            <a:endParaRPr/>
          </a:p>
        </p:txBody>
      </p:sp>
      <p:sp>
        <p:nvSpPr>
          <p:cNvPr id="387" name="Shape 387"/>
          <p:cNvSpPr txBox="1">
            <a:spLocks noGrp="1"/>
          </p:cNvSpPr>
          <p:nvPr>
            <p:ph type="sldNum" idx="12"/>
          </p:nvPr>
        </p:nvSpPr>
        <p:spPr>
          <a:xfrm>
            <a:off x="3884612" y="8829675"/>
            <a:ext cx="2971799" cy="465000"/>
          </a:xfrm>
          <a:prstGeom prst="rect">
            <a:avLst/>
          </a:prstGeom>
        </p:spPr>
        <p:txBody>
          <a:bodyPr wrap="square"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52</a:t>
            </a:fld>
            <a:endParaRPr lang="en-US"/>
          </a:p>
        </p:txBody>
      </p:sp>
    </p:spTree>
    <p:extLst>
      <p:ext uri="{BB962C8B-B14F-4D97-AF65-F5344CB8AC3E}">
        <p14:creationId xmlns:p14="http://schemas.microsoft.com/office/powerpoint/2010/main" val="407468731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6"/>
        <p:cNvGrpSpPr/>
        <p:nvPr/>
      </p:nvGrpSpPr>
      <p:grpSpPr>
        <a:xfrm>
          <a:off x="0" y="0"/>
          <a:ext cx="0" cy="0"/>
          <a:chOff x="0" y="0"/>
          <a:chExt cx="0" cy="0"/>
        </a:xfrm>
      </p:grpSpPr>
      <p:sp>
        <p:nvSpPr>
          <p:cNvPr id="377" name="Shape 377"/>
          <p:cNvSpPr>
            <a:spLocks noGrp="1" noRot="1" noChangeAspect="1"/>
          </p:cNvSpPr>
          <p:nvPr>
            <p:ph type="sldImg" idx="2"/>
          </p:nvPr>
        </p:nvSpPr>
        <p:spPr>
          <a:xfrm>
            <a:off x="11049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78" name="Shape 378"/>
          <p:cNvSpPr txBox="1">
            <a:spLocks noGrp="1"/>
          </p:cNvSpPr>
          <p:nvPr>
            <p:ph type="body" idx="1"/>
          </p:nvPr>
        </p:nvSpPr>
        <p:spPr>
          <a:xfrm>
            <a:off x="685800" y="4416425"/>
            <a:ext cx="5486400" cy="4183200"/>
          </a:xfrm>
          <a:prstGeom prst="rect">
            <a:avLst/>
          </a:prstGeom>
        </p:spPr>
        <p:txBody>
          <a:bodyPr wrap="square" lIns="91425" tIns="91425" rIns="91425" bIns="91425" anchor="t" anchorCtr="0">
            <a:noAutofit/>
          </a:bodyPr>
          <a:lstStyle/>
          <a:p>
            <a:pPr lvl="0">
              <a:spcBef>
                <a:spcPts val="0"/>
              </a:spcBef>
              <a:buNone/>
            </a:pPr>
            <a:r>
              <a:rPr lang="en-US" dirty="0" smtClean="0"/>
              <a:t>Going to college gives you access to benefits (health, legal, etc.);</a:t>
            </a:r>
            <a:r>
              <a:rPr lang="en-US" baseline="0" dirty="0" smtClean="0"/>
              <a:t> your status may changes, you can’t predict future </a:t>
            </a:r>
            <a:r>
              <a:rPr lang="en-US" baseline="0" dirty="0" err="1" smtClean="0"/>
              <a:t>opportunties</a:t>
            </a:r>
            <a:r>
              <a:rPr lang="en-US" baseline="0" dirty="0" smtClean="0"/>
              <a:t>.</a:t>
            </a:r>
            <a:endParaRPr dirty="0"/>
          </a:p>
        </p:txBody>
      </p:sp>
      <p:sp>
        <p:nvSpPr>
          <p:cNvPr id="379" name="Shape 379"/>
          <p:cNvSpPr txBox="1">
            <a:spLocks noGrp="1"/>
          </p:cNvSpPr>
          <p:nvPr>
            <p:ph type="sldNum" idx="12"/>
          </p:nvPr>
        </p:nvSpPr>
        <p:spPr>
          <a:xfrm>
            <a:off x="3884612" y="8829675"/>
            <a:ext cx="2971799" cy="465000"/>
          </a:xfrm>
          <a:prstGeom prst="rect">
            <a:avLst/>
          </a:prstGeom>
        </p:spPr>
        <p:txBody>
          <a:bodyPr wrap="square"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53</a:t>
            </a:fld>
            <a:endParaRPr lang="en-US"/>
          </a:p>
        </p:txBody>
      </p:sp>
    </p:spTree>
    <p:extLst>
      <p:ext uri="{BB962C8B-B14F-4D97-AF65-F5344CB8AC3E}">
        <p14:creationId xmlns:p14="http://schemas.microsoft.com/office/powerpoint/2010/main" val="70425805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Shape 238"/>
          <p:cNvSpPr txBox="1">
            <a:spLocks noGrp="1"/>
          </p:cNvSpPr>
          <p:nvPr>
            <p:ph type="body" idx="1"/>
          </p:nvPr>
        </p:nvSpPr>
        <p:spPr>
          <a:xfrm>
            <a:off x="685800" y="4416425"/>
            <a:ext cx="5486400" cy="4183200"/>
          </a:xfrm>
          <a:prstGeom prst="rect">
            <a:avLst/>
          </a:prstGeom>
        </p:spPr>
        <p:txBody>
          <a:bodyPr wrap="square" lIns="91425" tIns="91425" rIns="91425" bIns="91425" anchor="t" anchorCtr="0">
            <a:noAutofit/>
          </a:bodyPr>
          <a:lstStyle/>
          <a:p>
            <a:endParaRPr lang="en-US" dirty="0"/>
          </a:p>
        </p:txBody>
      </p:sp>
      <p:sp>
        <p:nvSpPr>
          <p:cNvPr id="239" name="Shape 239"/>
          <p:cNvSpPr>
            <a:spLocks noGrp="1" noRot="1" noChangeAspect="1"/>
          </p:cNvSpPr>
          <p:nvPr>
            <p:ph type="sldImg" idx="2"/>
          </p:nvPr>
        </p:nvSpPr>
        <p:spPr>
          <a:xfrm>
            <a:off x="11049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097112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Shape 222"/>
          <p:cNvSpPr txBox="1">
            <a:spLocks noGrp="1"/>
          </p:cNvSpPr>
          <p:nvPr>
            <p:ph type="body" idx="1"/>
          </p:nvPr>
        </p:nvSpPr>
        <p:spPr>
          <a:xfrm>
            <a:off x="685800" y="4416425"/>
            <a:ext cx="5486399" cy="4183061"/>
          </a:xfrm>
          <a:prstGeom prst="rect">
            <a:avLst/>
          </a:prstGeom>
        </p:spPr>
        <p:txBody>
          <a:bodyPr wrap="square" lIns="91425" tIns="91425" rIns="91425" bIns="91425" anchor="t" anchorCtr="0">
            <a:noAutofit/>
          </a:bodyPr>
          <a:lstStyle/>
          <a:p>
            <a:pPr lvl="0">
              <a:spcBef>
                <a:spcPts val="0"/>
              </a:spcBef>
              <a:buNone/>
            </a:pPr>
            <a:endParaRPr/>
          </a:p>
        </p:txBody>
      </p:sp>
      <p:sp>
        <p:nvSpPr>
          <p:cNvPr id="223" name="Shape 223"/>
          <p:cNvSpPr>
            <a:spLocks noGrp="1" noRot="1" noChangeAspect="1"/>
          </p:cNvSpPr>
          <p:nvPr>
            <p:ph type="sldImg" idx="2"/>
          </p:nvPr>
        </p:nvSpPr>
        <p:spPr>
          <a:xfrm>
            <a:off x="11049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516089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Shape 162"/>
          <p:cNvSpPr>
            <a:spLocks noGrp="1" noRot="1" noChangeAspect="1"/>
          </p:cNvSpPr>
          <p:nvPr>
            <p:ph type="sldImg" idx="2"/>
          </p:nvPr>
        </p:nvSpPr>
        <p:spPr>
          <a:xfrm>
            <a:off x="1117600" y="696913"/>
            <a:ext cx="4646613" cy="34861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63" name="Shape 163"/>
          <p:cNvSpPr txBox="1">
            <a:spLocks noGrp="1"/>
          </p:cNvSpPr>
          <p:nvPr>
            <p:ph type="body" idx="1"/>
          </p:nvPr>
        </p:nvSpPr>
        <p:spPr>
          <a:xfrm>
            <a:off x="688183" y="4415789"/>
            <a:ext cx="5505447" cy="4183379"/>
          </a:xfrm>
          <a:prstGeom prst="rect">
            <a:avLst/>
          </a:prstGeom>
          <a:noFill/>
          <a:ln>
            <a:noFill/>
          </a:ln>
        </p:spPr>
        <p:txBody>
          <a:bodyPr lIns="91425" tIns="91425" rIns="91425" bIns="91425" anchor="t" anchorCtr="0">
            <a:noAutofit/>
          </a:bodyPr>
          <a:lstStyle/>
          <a:p>
            <a:r>
              <a:rPr lang="fr-FR" sz="1400" b="0" dirty="0" smtClean="0"/>
              <a:t>Of </a:t>
            </a:r>
            <a:r>
              <a:rPr lang="fr-FR" sz="1400" b="0" dirty="0"/>
              <a:t>the 40.4 million immigrants </a:t>
            </a:r>
            <a:r>
              <a:rPr lang="fr-FR" sz="1400" b="0" dirty="0" err="1"/>
              <a:t>it</a:t>
            </a:r>
            <a:r>
              <a:rPr lang="fr-FR" sz="1400" b="0" dirty="0"/>
              <a:t> </a:t>
            </a:r>
            <a:r>
              <a:rPr lang="fr-FR" sz="1400" b="0" dirty="0" err="1"/>
              <a:t>is</a:t>
            </a:r>
            <a:r>
              <a:rPr lang="fr-FR" sz="1400" b="0" dirty="0"/>
              <a:t> </a:t>
            </a:r>
            <a:r>
              <a:rPr lang="fr-FR" sz="1400" b="0" dirty="0" err="1"/>
              <a:t>estimated</a:t>
            </a:r>
            <a:r>
              <a:rPr lang="fr-FR" sz="1400" b="0" dirty="0"/>
              <a:t> </a:t>
            </a:r>
            <a:r>
              <a:rPr lang="fr-FR" sz="1400" b="0" dirty="0" err="1"/>
              <a:t>that</a:t>
            </a:r>
            <a:r>
              <a:rPr lang="fr-FR" sz="1400" b="0" dirty="0"/>
              <a:t> about 11.4</a:t>
            </a:r>
            <a:r>
              <a:rPr lang="fr-FR" sz="1400" b="0" baseline="0" dirty="0"/>
              <a:t> million</a:t>
            </a:r>
            <a:r>
              <a:rPr lang="fr-FR" sz="1400" b="0" dirty="0"/>
              <a:t> are </a:t>
            </a:r>
            <a:r>
              <a:rPr lang="fr-FR" sz="1400" b="0" dirty="0" err="1"/>
              <a:t>undocumented</a:t>
            </a:r>
            <a:r>
              <a:rPr lang="fr-FR" sz="1400" b="0" dirty="0"/>
              <a:t>.  Of the </a:t>
            </a:r>
            <a:r>
              <a:rPr lang="fr-FR" sz="1400" b="0" dirty="0" err="1"/>
              <a:t>undocumented</a:t>
            </a:r>
            <a:r>
              <a:rPr lang="fr-FR" sz="1400" b="0" dirty="0"/>
              <a:t> group </a:t>
            </a:r>
            <a:r>
              <a:rPr lang="fr-FR" sz="1400" b="0" dirty="0" err="1"/>
              <a:t>approximately</a:t>
            </a:r>
            <a:r>
              <a:rPr lang="fr-FR" sz="1400" b="0" dirty="0"/>
              <a:t> 1.5 are </a:t>
            </a:r>
            <a:r>
              <a:rPr lang="fr-FR" sz="1400" b="0" dirty="0" err="1"/>
              <a:t>ages</a:t>
            </a:r>
            <a:r>
              <a:rPr lang="fr-FR" sz="1400" b="0" dirty="0"/>
              <a:t> 15 to 30.  </a:t>
            </a:r>
            <a:r>
              <a:rPr lang="fr-FR" sz="1400" b="0" dirty="0" err="1"/>
              <a:t>Another</a:t>
            </a:r>
            <a:r>
              <a:rPr lang="fr-FR" sz="1400" b="0" dirty="0"/>
              <a:t> .4 million are </a:t>
            </a:r>
            <a:r>
              <a:rPr lang="fr-FR" sz="1400" b="0" dirty="0" err="1"/>
              <a:t>ages</a:t>
            </a:r>
            <a:r>
              <a:rPr lang="fr-FR" sz="1400" b="0" dirty="0"/>
              <a:t> 5 to 13.</a:t>
            </a:r>
          </a:p>
          <a:p>
            <a:endParaRPr lang="fr-FR" sz="1400" b="0" dirty="0"/>
          </a:p>
          <a:p>
            <a:pPr marL="0" marR="0" lvl="0" indent="0" algn="l" defTabSz="914400" rtl="0" eaLnBrk="1" fontAlgn="auto" latinLnBrk="0" hangingPunct="1">
              <a:lnSpc>
                <a:spcPct val="100000"/>
              </a:lnSpc>
              <a:spcBef>
                <a:spcPts val="0"/>
              </a:spcBef>
              <a:spcAft>
                <a:spcPts val="0"/>
              </a:spcAft>
              <a:buClrTx/>
              <a:buSzPct val="25000"/>
              <a:buFontTx/>
              <a:buNone/>
              <a:tabLst/>
              <a:defRPr/>
            </a:pPr>
            <a:endParaRPr lang="en-US" sz="1200" b="0" dirty="0"/>
          </a:p>
          <a:p>
            <a:pPr marL="0" marR="0" lvl="0" indent="0" algn="l" rtl="0">
              <a:spcBef>
                <a:spcPts val="0"/>
              </a:spcBef>
              <a:buSzPct val="25000"/>
              <a:buNone/>
            </a:pPr>
            <a:endParaRPr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1847836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Shape 231"/>
          <p:cNvSpPr txBox="1">
            <a:spLocks noGrp="1"/>
          </p:cNvSpPr>
          <p:nvPr>
            <p:ph type="body" idx="1"/>
          </p:nvPr>
        </p:nvSpPr>
        <p:spPr>
          <a:xfrm>
            <a:off x="685800" y="4416425"/>
            <a:ext cx="5486399" cy="4183061"/>
          </a:xfrm>
          <a:prstGeom prst="rect">
            <a:avLst/>
          </a:prstGeom>
        </p:spPr>
        <p:txBody>
          <a:bodyPr wrap="square" lIns="91425" tIns="91425" rIns="91425" bIns="91425" anchor="t" anchorCtr="0">
            <a:noAutofit/>
          </a:bodyPr>
          <a:lstStyle/>
          <a:p>
            <a:r>
              <a:rPr lang="fr-FR" sz="1200" b="0" dirty="0" err="1" smtClean="0"/>
              <a:t>While</a:t>
            </a:r>
            <a:r>
              <a:rPr lang="fr-FR" sz="1200" b="0" dirty="0" smtClean="0"/>
              <a:t> the </a:t>
            </a:r>
            <a:r>
              <a:rPr lang="fr-FR" sz="1200" b="0" dirty="0" err="1" smtClean="0"/>
              <a:t>undocumented</a:t>
            </a:r>
            <a:r>
              <a:rPr lang="fr-FR" sz="1200" b="0" dirty="0" smtClean="0"/>
              <a:t>  </a:t>
            </a:r>
            <a:r>
              <a:rPr lang="fr-FR" sz="1200" b="0" dirty="0" err="1" smtClean="0"/>
              <a:t>include</a:t>
            </a:r>
            <a:r>
              <a:rPr lang="fr-FR" sz="1200" b="0" dirty="0" smtClean="0"/>
              <a:t> people </a:t>
            </a:r>
            <a:r>
              <a:rPr lang="fr-FR" sz="1200" b="0" dirty="0" err="1" smtClean="0"/>
              <a:t>from</a:t>
            </a:r>
            <a:r>
              <a:rPr lang="fr-FR" sz="1200" b="0" dirty="0" smtClean="0"/>
              <a:t> </a:t>
            </a:r>
            <a:r>
              <a:rPr lang="fr-FR" sz="1200" b="0" dirty="0" err="1" smtClean="0"/>
              <a:t>across</a:t>
            </a:r>
            <a:r>
              <a:rPr lang="fr-FR" sz="1200" b="0" dirty="0" smtClean="0"/>
              <a:t> the world,</a:t>
            </a:r>
            <a:r>
              <a:rPr lang="fr-FR" sz="1200" b="0" baseline="0" dirty="0" smtClean="0"/>
              <a:t> </a:t>
            </a:r>
            <a:r>
              <a:rPr lang="fr-FR" sz="1200" b="0" dirty="0" smtClean="0"/>
              <a:t>the </a:t>
            </a:r>
            <a:r>
              <a:rPr lang="fr-FR" sz="1200" b="0" dirty="0" err="1" smtClean="0"/>
              <a:t>largest</a:t>
            </a:r>
            <a:r>
              <a:rPr lang="fr-FR" sz="1200" b="0" dirty="0" smtClean="0"/>
              <a:t> groups are </a:t>
            </a:r>
            <a:r>
              <a:rPr lang="fr-FR" sz="1200" b="0" dirty="0" err="1" smtClean="0"/>
              <a:t>from</a:t>
            </a:r>
            <a:r>
              <a:rPr lang="fr-FR" sz="1200" b="0" dirty="0" smtClean="0"/>
              <a:t> Mexico, the </a:t>
            </a:r>
            <a:r>
              <a:rPr lang="fr-FR" sz="1200" b="0" dirty="0" err="1" smtClean="0"/>
              <a:t>rest</a:t>
            </a:r>
            <a:r>
              <a:rPr lang="fr-FR" sz="1200" b="0" dirty="0" smtClean="0"/>
              <a:t> of Latin </a:t>
            </a:r>
            <a:r>
              <a:rPr lang="fr-FR" sz="1200" b="0" dirty="0" err="1" smtClean="0"/>
              <a:t>America</a:t>
            </a:r>
            <a:r>
              <a:rPr lang="fr-FR" sz="1200" b="0" dirty="0" smtClean="0"/>
              <a:t> and Asian.  </a:t>
            </a:r>
            <a:r>
              <a:rPr lang="fr-FR" sz="1200" b="0" dirty="0" err="1" smtClean="0"/>
              <a:t>Among</a:t>
            </a:r>
            <a:r>
              <a:rPr lang="fr-FR" sz="1200" b="0" dirty="0" smtClean="0"/>
              <a:t> </a:t>
            </a:r>
            <a:r>
              <a:rPr lang="fr-FR" sz="1200" b="0" dirty="0" err="1" smtClean="0"/>
              <a:t>Asians</a:t>
            </a:r>
            <a:r>
              <a:rPr lang="fr-FR" sz="1200" b="0" dirty="0" smtClean="0"/>
              <a:t>, the </a:t>
            </a:r>
            <a:r>
              <a:rPr lang="fr-FR" sz="1200" b="0" dirty="0" err="1" smtClean="0"/>
              <a:t>largest</a:t>
            </a:r>
            <a:r>
              <a:rPr lang="fr-FR" sz="1200" b="0" dirty="0" smtClean="0"/>
              <a:t> groups are </a:t>
            </a:r>
            <a:r>
              <a:rPr lang="fr-FR" sz="1200" b="0" dirty="0" err="1" smtClean="0"/>
              <a:t>Chinese</a:t>
            </a:r>
            <a:r>
              <a:rPr lang="fr-FR" sz="1200" b="0" dirty="0" smtClean="0"/>
              <a:t>, Filipino, </a:t>
            </a:r>
            <a:r>
              <a:rPr lang="fr-FR" sz="1200" b="0" dirty="0" err="1" smtClean="0"/>
              <a:t>Indian</a:t>
            </a:r>
            <a:r>
              <a:rPr lang="fr-FR" sz="1200" b="0" dirty="0" smtClean="0"/>
              <a:t>, and </a:t>
            </a:r>
            <a:r>
              <a:rPr lang="fr-FR" sz="1200" b="0" dirty="0" err="1" smtClean="0"/>
              <a:t>Korean</a:t>
            </a:r>
            <a:r>
              <a:rPr lang="fr-FR" sz="1200" b="0" dirty="0" smtClean="0"/>
              <a:t>.  </a:t>
            </a:r>
            <a:r>
              <a:rPr lang="en-US" sz="1200" dirty="0" smtClean="0">
                <a:solidFill>
                  <a:srgbClr val="002C40"/>
                </a:solidFill>
              </a:rPr>
              <a:t>One in 7 Koreans in the U.S. are estimated to be undocumented</a:t>
            </a:r>
          </a:p>
          <a:p>
            <a:pPr marL="0" marR="0" lvl="0" indent="0" algn="l" rtl="0">
              <a:spcBef>
                <a:spcPts val="0"/>
              </a:spcBef>
              <a:buSzPct val="25000"/>
              <a:buNone/>
            </a:pPr>
            <a:endParaRPr lang="en-US" sz="1200" b="0" i="0" u="none" strike="noStrike" cap="none" dirty="0" smtClean="0">
              <a:solidFill>
                <a:schemeClr val="dk1"/>
              </a:solidFill>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Tx/>
              <a:buSzPct val="25000"/>
              <a:buFontTx/>
              <a:buNone/>
              <a:tabLst/>
              <a:defRPr/>
            </a:pPr>
            <a:r>
              <a:rPr lang="en-US" sz="1200" b="0" dirty="0" smtClean="0"/>
              <a:t>National breakdown of the undocumented children birth counties is 56% Mexican, 22% Latin America, 13% Asian, 6% Europe and Canada, 3% Africa and other regions of the world.</a:t>
            </a:r>
          </a:p>
          <a:p>
            <a:pPr marL="0" marR="0" lvl="0" indent="0" algn="l" defTabSz="914400" rtl="0" eaLnBrk="1" fontAlgn="auto" latinLnBrk="0" hangingPunct="1">
              <a:lnSpc>
                <a:spcPct val="100000"/>
              </a:lnSpc>
              <a:spcBef>
                <a:spcPts val="0"/>
              </a:spcBef>
              <a:spcAft>
                <a:spcPts val="0"/>
              </a:spcAft>
              <a:buClrTx/>
              <a:buSzPct val="25000"/>
              <a:buFontTx/>
              <a:buNone/>
              <a:tabLst/>
              <a:defRPr/>
            </a:pPr>
            <a:endParaRPr lang="en-US" sz="1200" b="0" dirty="0" smtClean="0"/>
          </a:p>
          <a:p>
            <a:pPr marL="0" marR="0" lvl="0" indent="0" algn="l" defTabSz="914400" rtl="0" eaLnBrk="1" fontAlgn="auto" latinLnBrk="0" hangingPunct="1">
              <a:lnSpc>
                <a:spcPct val="100000"/>
              </a:lnSpc>
              <a:spcBef>
                <a:spcPts val="0"/>
              </a:spcBef>
              <a:spcAft>
                <a:spcPts val="0"/>
              </a:spcAft>
              <a:buClrTx/>
              <a:buSzPct val="25000"/>
              <a:buFontTx/>
              <a:buNone/>
              <a:tabLst/>
              <a:defRPr/>
            </a:pPr>
            <a:r>
              <a:rPr lang="en-US" sz="1200" b="0" dirty="0" smtClean="0"/>
              <a:t>Talk</a:t>
            </a:r>
            <a:r>
              <a:rPr lang="en-US" sz="1200" b="0" baseline="0" dirty="0" smtClean="0"/>
              <a:t> about reasons why 60% from Mexico -- geography, economic conditions in Mexico</a:t>
            </a:r>
            <a:endParaRPr lang="en-US" sz="1200" b="0" baseline="0" dirty="0"/>
          </a:p>
        </p:txBody>
      </p:sp>
      <p:sp>
        <p:nvSpPr>
          <p:cNvPr id="232" name="Shape 232"/>
          <p:cNvSpPr>
            <a:spLocks noGrp="1" noRot="1" noChangeAspect="1"/>
          </p:cNvSpPr>
          <p:nvPr>
            <p:ph type="sldImg" idx="2"/>
          </p:nvPr>
        </p:nvSpPr>
        <p:spPr>
          <a:xfrm>
            <a:off x="11049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188260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Shape 169"/>
          <p:cNvSpPr txBox="1">
            <a:spLocks noGrp="1"/>
          </p:cNvSpPr>
          <p:nvPr>
            <p:ph type="body" idx="1"/>
          </p:nvPr>
        </p:nvSpPr>
        <p:spPr>
          <a:xfrm>
            <a:off x="685800" y="4416425"/>
            <a:ext cx="5486400" cy="4183062"/>
          </a:xfrm>
          <a:prstGeom prst="rect">
            <a:avLst/>
          </a:prstGeom>
        </p:spPr>
        <p:txBody>
          <a:bodyPr wrap="square" lIns="91425" tIns="91425" rIns="91425" bIns="91425" anchor="t" anchorCtr="0">
            <a:noAutofit/>
          </a:bodyPr>
          <a:lstStyle/>
          <a:p>
            <a:pPr marL="0" lvl="0" indent="0">
              <a:buNone/>
            </a:pPr>
            <a:endParaRPr lang="en-US" sz="1200" dirty="0">
              <a:sym typeface="Raleway"/>
            </a:endParaRPr>
          </a:p>
        </p:txBody>
      </p:sp>
      <p:sp>
        <p:nvSpPr>
          <p:cNvPr id="170" name="Shape 170"/>
          <p:cNvSpPr>
            <a:spLocks noGrp="1" noRot="1" noChangeAspect="1"/>
          </p:cNvSpPr>
          <p:nvPr>
            <p:ph type="sldImg" idx="2"/>
          </p:nvPr>
        </p:nvSpPr>
        <p:spPr>
          <a:xfrm>
            <a:off x="11049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807644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Shape 176"/>
          <p:cNvSpPr txBox="1">
            <a:spLocks noGrp="1"/>
          </p:cNvSpPr>
          <p:nvPr>
            <p:ph type="body" idx="1"/>
          </p:nvPr>
        </p:nvSpPr>
        <p:spPr>
          <a:xfrm>
            <a:off x="685800" y="4416425"/>
            <a:ext cx="5486400" cy="4183062"/>
          </a:xfrm>
          <a:prstGeom prst="rect">
            <a:avLst/>
          </a:prstGeom>
        </p:spPr>
        <p:txBody>
          <a:bodyPr wrap="square" lIns="91425" tIns="91425" rIns="91425" bIns="91425" anchor="t" anchorCtr="0">
            <a:noAutofit/>
          </a:bodyPr>
          <a:lstStyle/>
          <a:p>
            <a:pPr lvl="0"/>
            <a:endParaRPr lang="en-US" dirty="0" smtClean="0">
              <a:sym typeface="Raleway"/>
            </a:endParaRPr>
          </a:p>
        </p:txBody>
      </p:sp>
      <p:sp>
        <p:nvSpPr>
          <p:cNvPr id="177" name="Shape 177"/>
          <p:cNvSpPr>
            <a:spLocks noGrp="1" noRot="1" noChangeAspect="1"/>
          </p:cNvSpPr>
          <p:nvPr>
            <p:ph type="sldImg" idx="2"/>
          </p:nvPr>
        </p:nvSpPr>
        <p:spPr>
          <a:xfrm>
            <a:off x="11049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383068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04800" y="4343400"/>
            <a:ext cx="6248400" cy="4572000"/>
          </a:xfrm>
        </p:spPr>
        <p:txBody>
          <a:bodyPr/>
          <a:lstStyle/>
          <a:p>
            <a:r>
              <a:rPr lang="en-US" sz="1400" b="1" dirty="0" smtClean="0"/>
              <a:t>2 min.</a:t>
            </a:r>
          </a:p>
          <a:p>
            <a:endParaRPr lang="en-US" sz="1400" dirty="0" smtClean="0"/>
          </a:p>
          <a:p>
            <a:r>
              <a:rPr lang="en-US" sz="1400" b="1" dirty="0" smtClean="0"/>
              <a:t>Bring awareness</a:t>
            </a:r>
            <a:r>
              <a:rPr lang="en-US" sz="1400" b="1" baseline="0" dirty="0" smtClean="0"/>
              <a:t> to these that can impact student’s ability to succeed and graduate from college</a:t>
            </a:r>
          </a:p>
          <a:p>
            <a:endParaRPr lang="en-US" sz="1400" b="1" dirty="0" smtClean="0"/>
          </a:p>
          <a:p>
            <a:r>
              <a:rPr lang="en-US" sz="1400" b="1" dirty="0" smtClean="0"/>
              <a:t>Fall under two</a:t>
            </a:r>
            <a:r>
              <a:rPr lang="en-US" sz="1400" b="1" baseline="0" dirty="0" smtClean="0"/>
              <a:t> categories:  lack of knowledge and unwelcoming attitude</a:t>
            </a:r>
          </a:p>
          <a:p>
            <a:r>
              <a:rPr lang="en-US" sz="1200" smtClean="0"/>
              <a:t>__________________</a:t>
            </a:r>
            <a:endParaRPr lang="en-US" sz="1200" dirty="0" smtClean="0"/>
          </a:p>
          <a:p>
            <a:r>
              <a:rPr lang="en-US" sz="1200" dirty="0" smtClean="0"/>
              <a:t>Pew </a:t>
            </a:r>
            <a:r>
              <a:rPr lang="en-US" sz="1200" dirty="0"/>
              <a:t>Research Center estimates that there are 200,000 to 225,000 undocumented students in college, but estimates are based on selective four year colleges or within specific states.  Ultimately colleges can not assume they do not have undocumented students.”</a:t>
            </a:r>
          </a:p>
          <a:p>
            <a:endParaRPr lang="en-US" sz="1200" dirty="0"/>
          </a:p>
          <a:p>
            <a:r>
              <a:rPr lang="en-US" sz="1200" dirty="0"/>
              <a:t>UCLA Study by Robert Teranishi, Marcelo Suarez-Orozco, Carola Suarez-Orozco, </a:t>
            </a:r>
            <a:r>
              <a:rPr lang="en-US" sz="1200" u="sng" dirty="0"/>
              <a:t>In the Shadows</a:t>
            </a:r>
            <a:r>
              <a:rPr lang="en-US" sz="1200" u="sng" baseline="0" dirty="0"/>
              <a:t> of the Ivory Tower: Undocumented Undergraduates and the Liminal State of Immigration Reform</a:t>
            </a:r>
            <a:r>
              <a:rPr lang="en-US" sz="1200" dirty="0"/>
              <a:t>,</a:t>
            </a:r>
            <a:r>
              <a:rPr lang="en-US" sz="1200" baseline="0" dirty="0"/>
              <a:t> </a:t>
            </a:r>
            <a:r>
              <a:rPr lang="en-US" sz="1200" baseline="0" dirty="0" smtClean="0"/>
              <a:t>2014</a:t>
            </a:r>
          </a:p>
          <a:p>
            <a:endParaRPr lang="en-US" sz="1200" baseline="0" dirty="0"/>
          </a:p>
          <a:p>
            <a:r>
              <a:rPr lang="en-US" sz="1200" baseline="0" dirty="0"/>
              <a:t>“Teranishi hopes that those in higher education can look at this information not as part of a politicized debate about immigration, but as information to help serve students.  These students have been admitted, he say, so colleges should make it a priority to help them succeed.”  “Colleges should review policies such as financial aid, admissions and internships, and </a:t>
            </a:r>
            <a:r>
              <a:rPr lang="en-US" sz="1200" baseline="0" dirty="0">
                <a:solidFill>
                  <a:srgbClr val="00B0F0"/>
                </a:solidFill>
              </a:rPr>
              <a:t>offer training for faculty and staff</a:t>
            </a:r>
            <a:r>
              <a:rPr lang="en-US" sz="1200" baseline="0" dirty="0"/>
              <a:t>.  Colleges could also create support groups or centers specifically for undocumented students, so they have a place to go to share concerns and seek resources.”</a:t>
            </a:r>
          </a:p>
          <a:p>
            <a:endParaRPr lang="en-US" dirty="0"/>
          </a:p>
        </p:txBody>
      </p:sp>
      <p:sp>
        <p:nvSpPr>
          <p:cNvPr id="4" name="Slide Number Placeholder 3"/>
          <p:cNvSpPr>
            <a:spLocks noGrp="1"/>
          </p:cNvSpPr>
          <p:nvPr>
            <p:ph type="sldNum" sz="quarter" idx="10"/>
          </p:nvPr>
        </p:nvSpPr>
        <p:spPr/>
        <p:txBody>
          <a:bodyPr/>
          <a:lstStyle/>
          <a:p>
            <a:fld id="{DBB4455E-3A07-4E67-8AA9-A4F649EF85A1}" type="slidenum">
              <a:rPr lang="en-US" smtClean="0"/>
              <a:t>15</a:t>
            </a:fld>
            <a:endParaRPr lang="en-US"/>
          </a:p>
        </p:txBody>
      </p:sp>
    </p:spTree>
    <p:extLst>
      <p:ext uri="{BB962C8B-B14F-4D97-AF65-F5344CB8AC3E}">
        <p14:creationId xmlns:p14="http://schemas.microsoft.com/office/powerpoint/2010/main" val="4553773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solidFill>
                  <a:schemeClr val="tx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1/17/2018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cSld>
  <p:clrMapOvr>
    <a:masterClrMapping/>
  </p:clrMapOvr>
  <p:extLst mod="1">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8A87A34-81AB-432B-8DAE-1953F412C126}" type="datetimeFigureOut">
              <a:rPr lang="en-US" smtClean="0"/>
              <a:t>1/17/2018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8A87A34-81AB-432B-8DAE-1953F412C126}" type="datetimeFigureOut">
              <a:rPr lang="en-US" smtClean="0"/>
              <a:t>1/17/2018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cSld>
  <p:clrMapOvr>
    <a:masterClrMapping/>
  </p:clrMapOvr>
  <p:extLst mod="1">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AB40 General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43000" y="2630774"/>
            <a:ext cx="6858000" cy="526920"/>
          </a:xfrm>
          <a:prstGeom prst="rect">
            <a:avLst/>
          </a:prstGeom>
        </p:spPr>
        <p:txBody>
          <a:bodyPr anchor="b">
            <a:normAutofit/>
          </a:bodyPr>
          <a:lstStyle>
            <a:lvl1pPr algn="ctr">
              <a:defRPr sz="3200" baseline="0">
                <a:solidFill>
                  <a:schemeClr val="bg1"/>
                </a:solidFill>
                <a:latin typeface="+mn-lt"/>
              </a:defRPr>
            </a:lvl1pPr>
          </a:lstStyle>
          <a:p>
            <a:r>
              <a:rPr lang="en-US" dirty="0" smtClean="0"/>
              <a:t>Calibri 32pt</a:t>
            </a:r>
            <a:endParaRPr lang="en-US" dirty="0"/>
          </a:p>
        </p:txBody>
      </p:sp>
    </p:spTree>
    <p:extLst>
      <p:ext uri="{BB962C8B-B14F-4D97-AF65-F5344CB8AC3E}">
        <p14:creationId xmlns:p14="http://schemas.microsoft.com/office/powerpoint/2010/main" val="13592025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44258" y="355601"/>
            <a:ext cx="7886700" cy="775776"/>
          </a:xfrm>
          <a:prstGeom prst="rect">
            <a:avLst/>
          </a:prstGeom>
        </p:spPr>
        <p:txBody>
          <a:bodyPr>
            <a:normAutofit/>
          </a:bodyPr>
          <a:lstStyle>
            <a:lvl1pPr>
              <a:defRPr sz="3200">
                <a:solidFill>
                  <a:schemeClr val="tx1"/>
                </a:solidFill>
              </a:defRPr>
            </a:lvl1pPr>
          </a:lstStyle>
          <a:p>
            <a:r>
              <a:rPr lang="en-US" dirty="0" smtClean="0"/>
              <a:t>CALIBRI 32 PT</a:t>
            </a:r>
            <a:endParaRPr lang="en-US" dirty="0"/>
          </a:p>
        </p:txBody>
      </p:sp>
      <p:sp>
        <p:nvSpPr>
          <p:cNvPr id="3" name="Text Placeholder 2"/>
          <p:cNvSpPr>
            <a:spLocks noGrp="1"/>
          </p:cNvSpPr>
          <p:nvPr>
            <p:ph type="body" idx="1" hasCustomPrompt="1"/>
          </p:nvPr>
        </p:nvSpPr>
        <p:spPr>
          <a:xfrm>
            <a:off x="1143794" y="1658318"/>
            <a:ext cx="7700720" cy="463657"/>
          </a:xfrm>
          <a:prstGeom prst="rect">
            <a:avLst/>
          </a:prstGeom>
        </p:spPr>
        <p:txBody>
          <a:bodyPr anchor="b"/>
          <a:lstStyle>
            <a:lvl1pPr marL="0" marR="0" indent="0" algn="l" defTabSz="914400" rtl="0" eaLnBrk="1" fontAlgn="auto" latinLnBrk="0" hangingPunct="1">
              <a:lnSpc>
                <a:spcPct val="90000"/>
              </a:lnSpc>
              <a:spcBef>
                <a:spcPts val="1000"/>
              </a:spcBef>
              <a:spcAft>
                <a:spcPts val="0"/>
              </a:spcAft>
              <a:buClrTx/>
              <a:buSzTx/>
              <a:buFont typeface="Arial"/>
              <a:buNone/>
              <a:tabLst/>
              <a:defRPr sz="2200" b="0">
                <a:solidFill>
                  <a:srgbClr val="14778C"/>
                </a:solidFill>
                <a:latin typeface="Calibri" charset="0"/>
                <a:ea typeface="Calibri" charset="0"/>
                <a:cs typeface="Calibri"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914400" rtl="0" eaLnBrk="1" fontAlgn="auto" latinLnBrk="0" hangingPunct="1">
              <a:lnSpc>
                <a:spcPct val="90000"/>
              </a:lnSpc>
              <a:spcBef>
                <a:spcPts val="1000"/>
              </a:spcBef>
              <a:spcAft>
                <a:spcPts val="0"/>
              </a:spcAft>
              <a:buClrTx/>
              <a:buSzTx/>
              <a:buFont typeface="Arial"/>
              <a:buNone/>
              <a:tabLst/>
              <a:defRPr/>
            </a:pPr>
            <a:r>
              <a:rPr lang="en-US" dirty="0" smtClean="0"/>
              <a:t>CALIBRI 22PT (TEXT COLOR IS </a:t>
            </a:r>
            <a:r>
              <a:rPr lang="cs-CZ" dirty="0" smtClean="0"/>
              <a:t>R-20 G-119 B-140)</a:t>
            </a:r>
            <a:endParaRPr lang="en-US" dirty="0" smtClean="0"/>
          </a:p>
        </p:txBody>
      </p:sp>
      <p:sp>
        <p:nvSpPr>
          <p:cNvPr id="4" name="Content Placeholder 3"/>
          <p:cNvSpPr>
            <a:spLocks noGrp="1"/>
          </p:cNvSpPr>
          <p:nvPr>
            <p:ph sz="half" idx="2" hasCustomPrompt="1"/>
          </p:nvPr>
        </p:nvSpPr>
        <p:spPr>
          <a:xfrm>
            <a:off x="1143000" y="2121975"/>
            <a:ext cx="7702308" cy="3684588"/>
          </a:xfrm>
          <a:prstGeom prst="rect">
            <a:avLst/>
          </a:prstGeom>
        </p:spPr>
        <p:txBody>
          <a:bodyPr/>
          <a:lstStyle>
            <a:lvl1pPr eaLnBrk="1" hangingPunct="1">
              <a:lnSpc>
                <a:spcPct val="150000"/>
              </a:lnSpc>
              <a:spcBef>
                <a:spcPct val="20000"/>
              </a:spcBef>
              <a:buClr>
                <a:srgbClr val="7DB204"/>
              </a:buClr>
              <a:buFont typeface="Arial" charset="0"/>
              <a:buChar char="•"/>
              <a:defRPr sz="2000" baseline="0">
                <a:solidFill>
                  <a:srgbClr val="6C6C6C"/>
                </a:solidFill>
              </a:defRPr>
            </a:lvl1pPr>
            <a:lvl2pPr marL="685800" indent="-228600">
              <a:lnSpc>
                <a:spcPct val="150000"/>
              </a:lnSpc>
              <a:buClr>
                <a:srgbClr val="7DB204"/>
              </a:buClr>
              <a:buFont typeface="Courier New" charset="0"/>
              <a:buChar char="o"/>
              <a:defRPr sz="2000">
                <a:solidFill>
                  <a:srgbClr val="6C6C6C"/>
                </a:solidFill>
              </a:defRPr>
            </a:lvl2pPr>
            <a:lvl3pPr marL="1143000" indent="-228600">
              <a:buFont typeface="Courier New" charset="0"/>
              <a:buChar char="o"/>
              <a:defRPr sz="2000"/>
            </a:lvl3pPr>
            <a:lvl4pPr>
              <a:defRPr sz="2000"/>
            </a:lvl4pPr>
            <a:lvl5pPr>
              <a:defRPr sz="2000"/>
            </a:lvl5pPr>
          </a:lstStyle>
          <a:p>
            <a:pPr lvl="0"/>
            <a:r>
              <a:rPr lang="en-US" dirty="0" smtClean="0"/>
              <a:t>Calibri 20pt text color is grey R-108 G-108 B-108</a:t>
            </a:r>
          </a:p>
          <a:p>
            <a:pPr lvl="1"/>
            <a:r>
              <a:rPr lang="en-US" dirty="0" smtClean="0"/>
              <a:t>Bullet color is brown R-66 G-48 B-44</a:t>
            </a:r>
          </a:p>
          <a:p>
            <a:pPr lvl="1"/>
            <a:r>
              <a:rPr lang="en-US" dirty="0" smtClean="0"/>
              <a:t>Bullet line spacing is 1.5pt</a:t>
            </a:r>
          </a:p>
        </p:txBody>
      </p:sp>
    </p:spTree>
    <p:extLst>
      <p:ext uri="{BB962C8B-B14F-4D97-AF65-F5344CB8AC3E}">
        <p14:creationId xmlns:p14="http://schemas.microsoft.com/office/powerpoint/2010/main" val="18373622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Comparis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44258" y="355601"/>
            <a:ext cx="7886700" cy="775776"/>
          </a:xfrm>
          <a:prstGeom prst="rect">
            <a:avLst/>
          </a:prstGeom>
        </p:spPr>
        <p:txBody>
          <a:bodyPr>
            <a:normAutofit/>
          </a:bodyPr>
          <a:lstStyle>
            <a:lvl1pPr>
              <a:defRPr sz="3200">
                <a:solidFill>
                  <a:schemeClr val="tx1"/>
                </a:solidFill>
              </a:defRPr>
            </a:lvl1pPr>
          </a:lstStyle>
          <a:p>
            <a:r>
              <a:rPr lang="en-US" dirty="0" smtClean="0"/>
              <a:t>CALIBRI 32 PT</a:t>
            </a:r>
            <a:endParaRPr lang="en-US" dirty="0"/>
          </a:p>
        </p:txBody>
      </p:sp>
      <p:sp>
        <p:nvSpPr>
          <p:cNvPr id="3" name="Text Placeholder 2"/>
          <p:cNvSpPr>
            <a:spLocks noGrp="1"/>
          </p:cNvSpPr>
          <p:nvPr>
            <p:ph type="body" idx="1" hasCustomPrompt="1"/>
          </p:nvPr>
        </p:nvSpPr>
        <p:spPr>
          <a:xfrm>
            <a:off x="1258094" y="1658318"/>
            <a:ext cx="7700720" cy="463657"/>
          </a:xfrm>
          <a:prstGeom prst="rect">
            <a:avLst/>
          </a:prstGeom>
        </p:spPr>
        <p:txBody>
          <a:bodyPr anchor="b"/>
          <a:lstStyle>
            <a:lvl1pPr marL="0" marR="0" indent="0" algn="l" defTabSz="914400" rtl="0" eaLnBrk="1" fontAlgn="auto" latinLnBrk="0" hangingPunct="1">
              <a:lnSpc>
                <a:spcPct val="90000"/>
              </a:lnSpc>
              <a:spcBef>
                <a:spcPts val="1000"/>
              </a:spcBef>
              <a:spcAft>
                <a:spcPts val="0"/>
              </a:spcAft>
              <a:buClrTx/>
              <a:buSzTx/>
              <a:buFont typeface="Arial"/>
              <a:buNone/>
              <a:tabLst/>
              <a:defRPr sz="2200" b="0">
                <a:solidFill>
                  <a:srgbClr val="14778C"/>
                </a:solidFill>
                <a:latin typeface="Calibri" charset="0"/>
                <a:ea typeface="Calibri" charset="0"/>
                <a:cs typeface="Calibri"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914400" rtl="0" eaLnBrk="1" fontAlgn="auto" latinLnBrk="0" hangingPunct="1">
              <a:lnSpc>
                <a:spcPct val="90000"/>
              </a:lnSpc>
              <a:spcBef>
                <a:spcPts val="1000"/>
              </a:spcBef>
              <a:spcAft>
                <a:spcPts val="0"/>
              </a:spcAft>
              <a:buClrTx/>
              <a:buSzTx/>
              <a:buFont typeface="Arial"/>
              <a:buNone/>
              <a:tabLst/>
              <a:defRPr/>
            </a:pPr>
            <a:r>
              <a:rPr lang="en-US" dirty="0" smtClean="0"/>
              <a:t>CALIBRI 22PT (TEXT COLOR IS </a:t>
            </a:r>
            <a:r>
              <a:rPr lang="cs-CZ" dirty="0" smtClean="0"/>
              <a:t>R-20 G-119 B-140)</a:t>
            </a:r>
            <a:endParaRPr lang="en-US" dirty="0" smtClean="0"/>
          </a:p>
        </p:txBody>
      </p:sp>
      <p:sp>
        <p:nvSpPr>
          <p:cNvPr id="4" name="Content Placeholder 3"/>
          <p:cNvSpPr>
            <a:spLocks noGrp="1"/>
          </p:cNvSpPr>
          <p:nvPr>
            <p:ph sz="half" idx="2" hasCustomPrompt="1"/>
          </p:nvPr>
        </p:nvSpPr>
        <p:spPr>
          <a:xfrm>
            <a:off x="1257300" y="2121975"/>
            <a:ext cx="7702308" cy="3684588"/>
          </a:xfrm>
          <a:prstGeom prst="rect">
            <a:avLst/>
          </a:prstGeom>
        </p:spPr>
        <p:txBody>
          <a:bodyPr/>
          <a:lstStyle>
            <a:lvl1pPr eaLnBrk="1" hangingPunct="1">
              <a:lnSpc>
                <a:spcPct val="150000"/>
              </a:lnSpc>
              <a:spcBef>
                <a:spcPct val="20000"/>
              </a:spcBef>
              <a:buClr>
                <a:srgbClr val="7DB204"/>
              </a:buClr>
              <a:buFont typeface="Arial" charset="0"/>
              <a:buChar char="•"/>
              <a:defRPr sz="2000" baseline="0">
                <a:solidFill>
                  <a:srgbClr val="6C6C6C"/>
                </a:solidFill>
              </a:defRPr>
            </a:lvl1pPr>
            <a:lvl2pPr marL="685800" indent="-228600">
              <a:lnSpc>
                <a:spcPct val="150000"/>
              </a:lnSpc>
              <a:buClr>
                <a:srgbClr val="7DB204"/>
              </a:buClr>
              <a:buFont typeface="Courier New" charset="0"/>
              <a:buChar char="o"/>
              <a:defRPr sz="2000">
                <a:solidFill>
                  <a:srgbClr val="6C6C6C"/>
                </a:solidFill>
              </a:defRPr>
            </a:lvl2pPr>
            <a:lvl3pPr marL="1143000" indent="-228600">
              <a:buFont typeface="Courier New" charset="0"/>
              <a:buChar char="o"/>
              <a:defRPr sz="2000"/>
            </a:lvl3pPr>
            <a:lvl4pPr>
              <a:defRPr sz="2000"/>
            </a:lvl4pPr>
            <a:lvl5pPr>
              <a:defRPr sz="2000"/>
            </a:lvl5pPr>
          </a:lstStyle>
          <a:p>
            <a:pPr lvl="0"/>
            <a:r>
              <a:rPr lang="en-US" dirty="0" smtClean="0"/>
              <a:t>Calibri 20pt text color is grey R-108 G-108 B-108</a:t>
            </a:r>
          </a:p>
          <a:p>
            <a:pPr lvl="1"/>
            <a:r>
              <a:rPr lang="en-US" dirty="0" smtClean="0"/>
              <a:t>Bullet color is brown R-66 G-48 B-44</a:t>
            </a:r>
          </a:p>
          <a:p>
            <a:pPr lvl="1"/>
            <a:r>
              <a:rPr lang="en-US" dirty="0" smtClean="0"/>
              <a:t>Bullet line spacing is 1.5pt</a:t>
            </a:r>
          </a:p>
        </p:txBody>
      </p:sp>
    </p:spTree>
    <p:extLst>
      <p:ext uri="{BB962C8B-B14F-4D97-AF65-F5344CB8AC3E}">
        <p14:creationId xmlns:p14="http://schemas.microsoft.com/office/powerpoint/2010/main" val="16570979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5_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44258" y="355601"/>
            <a:ext cx="7886700" cy="775776"/>
          </a:xfrm>
          <a:prstGeom prst="rect">
            <a:avLst/>
          </a:prstGeom>
        </p:spPr>
        <p:txBody>
          <a:bodyPr>
            <a:normAutofit/>
          </a:bodyPr>
          <a:lstStyle>
            <a:lvl1pPr>
              <a:defRPr sz="3200">
                <a:solidFill>
                  <a:schemeClr val="tx1"/>
                </a:solidFill>
              </a:defRPr>
            </a:lvl1pPr>
          </a:lstStyle>
          <a:p>
            <a:r>
              <a:rPr lang="en-US" dirty="0" smtClean="0"/>
              <a:t>CALIBRI 32 PT</a:t>
            </a:r>
            <a:endParaRPr lang="en-US" dirty="0"/>
          </a:p>
        </p:txBody>
      </p:sp>
      <p:sp>
        <p:nvSpPr>
          <p:cNvPr id="3" name="Text Placeholder 2"/>
          <p:cNvSpPr>
            <a:spLocks noGrp="1"/>
          </p:cNvSpPr>
          <p:nvPr>
            <p:ph type="body" idx="1" hasCustomPrompt="1"/>
          </p:nvPr>
        </p:nvSpPr>
        <p:spPr>
          <a:xfrm>
            <a:off x="1143794" y="1658318"/>
            <a:ext cx="7700720" cy="463657"/>
          </a:xfrm>
          <a:prstGeom prst="rect">
            <a:avLst/>
          </a:prstGeom>
        </p:spPr>
        <p:txBody>
          <a:bodyPr anchor="b"/>
          <a:lstStyle>
            <a:lvl1pPr marL="0" marR="0" indent="0" algn="l" defTabSz="914400" rtl="0" eaLnBrk="1" fontAlgn="auto" latinLnBrk="0" hangingPunct="1">
              <a:lnSpc>
                <a:spcPct val="90000"/>
              </a:lnSpc>
              <a:spcBef>
                <a:spcPts val="1000"/>
              </a:spcBef>
              <a:spcAft>
                <a:spcPts val="0"/>
              </a:spcAft>
              <a:buClrTx/>
              <a:buSzTx/>
              <a:buFont typeface="Arial"/>
              <a:buNone/>
              <a:tabLst/>
              <a:defRPr sz="2200" b="0">
                <a:solidFill>
                  <a:srgbClr val="14778C"/>
                </a:solidFill>
                <a:latin typeface="Calibri" charset="0"/>
                <a:ea typeface="Calibri" charset="0"/>
                <a:cs typeface="Calibri"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914400" rtl="0" eaLnBrk="1" fontAlgn="auto" latinLnBrk="0" hangingPunct="1">
              <a:lnSpc>
                <a:spcPct val="90000"/>
              </a:lnSpc>
              <a:spcBef>
                <a:spcPts val="1000"/>
              </a:spcBef>
              <a:spcAft>
                <a:spcPts val="0"/>
              </a:spcAft>
              <a:buClrTx/>
              <a:buSzTx/>
              <a:buFont typeface="Arial"/>
              <a:buNone/>
              <a:tabLst/>
              <a:defRPr/>
            </a:pPr>
            <a:r>
              <a:rPr lang="en-US" dirty="0" smtClean="0"/>
              <a:t>CALIBRI 22PT (TEXT COLOR IS </a:t>
            </a:r>
            <a:r>
              <a:rPr lang="cs-CZ" dirty="0" smtClean="0"/>
              <a:t>R-20 G-119 B-140)</a:t>
            </a:r>
            <a:endParaRPr lang="en-US" dirty="0" smtClean="0"/>
          </a:p>
        </p:txBody>
      </p:sp>
      <p:sp>
        <p:nvSpPr>
          <p:cNvPr id="4" name="Content Placeholder 3"/>
          <p:cNvSpPr>
            <a:spLocks noGrp="1"/>
          </p:cNvSpPr>
          <p:nvPr>
            <p:ph sz="half" idx="2" hasCustomPrompt="1"/>
          </p:nvPr>
        </p:nvSpPr>
        <p:spPr>
          <a:xfrm>
            <a:off x="1143000" y="2121975"/>
            <a:ext cx="7702308" cy="3684588"/>
          </a:xfrm>
          <a:prstGeom prst="rect">
            <a:avLst/>
          </a:prstGeom>
        </p:spPr>
        <p:txBody>
          <a:bodyPr/>
          <a:lstStyle>
            <a:lvl1pPr eaLnBrk="1" hangingPunct="1">
              <a:lnSpc>
                <a:spcPct val="150000"/>
              </a:lnSpc>
              <a:spcBef>
                <a:spcPct val="20000"/>
              </a:spcBef>
              <a:buClr>
                <a:srgbClr val="7DB204"/>
              </a:buClr>
              <a:buFont typeface="Arial" charset="0"/>
              <a:buChar char="•"/>
              <a:defRPr sz="2000" baseline="0">
                <a:solidFill>
                  <a:srgbClr val="6C6C6C"/>
                </a:solidFill>
              </a:defRPr>
            </a:lvl1pPr>
            <a:lvl2pPr marL="685800" indent="-228600">
              <a:lnSpc>
                <a:spcPct val="150000"/>
              </a:lnSpc>
              <a:buClr>
                <a:srgbClr val="7DB204"/>
              </a:buClr>
              <a:buFont typeface="Courier New" charset="0"/>
              <a:buChar char="o"/>
              <a:defRPr sz="2000">
                <a:solidFill>
                  <a:srgbClr val="6C6C6C"/>
                </a:solidFill>
              </a:defRPr>
            </a:lvl2pPr>
            <a:lvl3pPr marL="1143000" indent="-228600">
              <a:buFont typeface="Courier New" charset="0"/>
              <a:buChar char="o"/>
              <a:defRPr sz="2000"/>
            </a:lvl3pPr>
            <a:lvl4pPr>
              <a:defRPr sz="2000"/>
            </a:lvl4pPr>
            <a:lvl5pPr>
              <a:defRPr sz="2000"/>
            </a:lvl5pPr>
          </a:lstStyle>
          <a:p>
            <a:pPr lvl="0"/>
            <a:r>
              <a:rPr lang="en-US" dirty="0" smtClean="0"/>
              <a:t>Calibri 20pt text color is grey R-108 G-108 B-108</a:t>
            </a:r>
          </a:p>
          <a:p>
            <a:pPr lvl="1"/>
            <a:r>
              <a:rPr lang="en-US" dirty="0" smtClean="0"/>
              <a:t>Bullet color is brown R-66 G-48 B-44</a:t>
            </a:r>
          </a:p>
          <a:p>
            <a:pPr lvl="1"/>
            <a:r>
              <a:rPr lang="en-US" dirty="0" smtClean="0"/>
              <a:t>Bullet line spacing is 1.5pt</a:t>
            </a:r>
          </a:p>
        </p:txBody>
      </p:sp>
    </p:spTree>
    <p:extLst>
      <p:ext uri="{BB962C8B-B14F-4D97-AF65-F5344CB8AC3E}">
        <p14:creationId xmlns:p14="http://schemas.microsoft.com/office/powerpoint/2010/main" val="16955807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6_Comparis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44258" y="355601"/>
            <a:ext cx="7886700" cy="775776"/>
          </a:xfrm>
          <a:prstGeom prst="rect">
            <a:avLst/>
          </a:prstGeom>
        </p:spPr>
        <p:txBody>
          <a:bodyPr>
            <a:normAutofit/>
          </a:bodyPr>
          <a:lstStyle>
            <a:lvl1pPr>
              <a:defRPr sz="3200">
                <a:solidFill>
                  <a:schemeClr val="tx1"/>
                </a:solidFill>
              </a:defRPr>
            </a:lvl1pPr>
          </a:lstStyle>
          <a:p>
            <a:r>
              <a:rPr lang="en-US" dirty="0" smtClean="0"/>
              <a:t>CALIBRI 32 PT</a:t>
            </a:r>
            <a:endParaRPr lang="en-US" dirty="0"/>
          </a:p>
        </p:txBody>
      </p:sp>
      <p:sp>
        <p:nvSpPr>
          <p:cNvPr id="3" name="Text Placeholder 2"/>
          <p:cNvSpPr>
            <a:spLocks noGrp="1"/>
          </p:cNvSpPr>
          <p:nvPr>
            <p:ph type="body" idx="1" hasCustomPrompt="1"/>
          </p:nvPr>
        </p:nvSpPr>
        <p:spPr>
          <a:xfrm>
            <a:off x="1143794" y="1658318"/>
            <a:ext cx="7700720" cy="463657"/>
          </a:xfrm>
          <a:prstGeom prst="rect">
            <a:avLst/>
          </a:prstGeom>
        </p:spPr>
        <p:txBody>
          <a:bodyPr anchor="b"/>
          <a:lstStyle>
            <a:lvl1pPr marL="0" marR="0" indent="0" algn="l" defTabSz="914400" rtl="0" eaLnBrk="1" fontAlgn="auto" latinLnBrk="0" hangingPunct="1">
              <a:lnSpc>
                <a:spcPct val="90000"/>
              </a:lnSpc>
              <a:spcBef>
                <a:spcPts val="1000"/>
              </a:spcBef>
              <a:spcAft>
                <a:spcPts val="0"/>
              </a:spcAft>
              <a:buClrTx/>
              <a:buSzTx/>
              <a:buFont typeface="Arial"/>
              <a:buNone/>
              <a:tabLst/>
              <a:defRPr sz="2200" b="0">
                <a:solidFill>
                  <a:srgbClr val="14778C"/>
                </a:solidFill>
                <a:latin typeface="Calibri" charset="0"/>
                <a:ea typeface="Calibri" charset="0"/>
                <a:cs typeface="Calibri"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914400" rtl="0" eaLnBrk="1" fontAlgn="auto" latinLnBrk="0" hangingPunct="1">
              <a:lnSpc>
                <a:spcPct val="90000"/>
              </a:lnSpc>
              <a:spcBef>
                <a:spcPts val="1000"/>
              </a:spcBef>
              <a:spcAft>
                <a:spcPts val="0"/>
              </a:spcAft>
              <a:buClrTx/>
              <a:buSzTx/>
              <a:buFont typeface="Arial"/>
              <a:buNone/>
              <a:tabLst/>
              <a:defRPr/>
            </a:pPr>
            <a:r>
              <a:rPr lang="en-US" dirty="0" smtClean="0"/>
              <a:t>CALIBRI 22PT (TEXT COLOR IS </a:t>
            </a:r>
            <a:r>
              <a:rPr lang="cs-CZ" dirty="0" smtClean="0"/>
              <a:t>R-20 G-119 B-140)</a:t>
            </a:r>
            <a:endParaRPr lang="en-US" dirty="0" smtClean="0"/>
          </a:p>
        </p:txBody>
      </p:sp>
      <p:sp>
        <p:nvSpPr>
          <p:cNvPr id="4" name="Content Placeholder 3"/>
          <p:cNvSpPr>
            <a:spLocks noGrp="1"/>
          </p:cNvSpPr>
          <p:nvPr>
            <p:ph sz="half" idx="2" hasCustomPrompt="1"/>
          </p:nvPr>
        </p:nvSpPr>
        <p:spPr>
          <a:xfrm>
            <a:off x="1143000" y="2121975"/>
            <a:ext cx="7702308" cy="3684588"/>
          </a:xfrm>
          <a:prstGeom prst="rect">
            <a:avLst/>
          </a:prstGeom>
        </p:spPr>
        <p:txBody>
          <a:bodyPr/>
          <a:lstStyle>
            <a:lvl1pPr eaLnBrk="1" hangingPunct="1">
              <a:lnSpc>
                <a:spcPct val="150000"/>
              </a:lnSpc>
              <a:spcBef>
                <a:spcPct val="20000"/>
              </a:spcBef>
              <a:buClr>
                <a:srgbClr val="7DB204"/>
              </a:buClr>
              <a:buFont typeface="Arial" charset="0"/>
              <a:buChar char="•"/>
              <a:defRPr sz="2000" baseline="0">
                <a:solidFill>
                  <a:srgbClr val="6C6C6C"/>
                </a:solidFill>
              </a:defRPr>
            </a:lvl1pPr>
            <a:lvl2pPr marL="685800" indent="-228600">
              <a:lnSpc>
                <a:spcPct val="150000"/>
              </a:lnSpc>
              <a:buClr>
                <a:srgbClr val="7DB204"/>
              </a:buClr>
              <a:buFont typeface="Courier New" charset="0"/>
              <a:buChar char="o"/>
              <a:defRPr sz="2000">
                <a:solidFill>
                  <a:srgbClr val="6C6C6C"/>
                </a:solidFill>
              </a:defRPr>
            </a:lvl2pPr>
            <a:lvl3pPr marL="1143000" indent="-228600">
              <a:buFont typeface="Courier New" charset="0"/>
              <a:buChar char="o"/>
              <a:defRPr sz="2000"/>
            </a:lvl3pPr>
            <a:lvl4pPr>
              <a:defRPr sz="2000"/>
            </a:lvl4pPr>
            <a:lvl5pPr>
              <a:defRPr sz="2000"/>
            </a:lvl5pPr>
          </a:lstStyle>
          <a:p>
            <a:pPr lvl="0"/>
            <a:r>
              <a:rPr lang="en-US" dirty="0" smtClean="0"/>
              <a:t>Calibri 20pt text color is grey R-108 G-108 B-108</a:t>
            </a:r>
          </a:p>
          <a:p>
            <a:pPr lvl="1"/>
            <a:r>
              <a:rPr lang="en-US" dirty="0" smtClean="0"/>
              <a:t>Bullet color is brown R-66 G-48 B-44</a:t>
            </a:r>
          </a:p>
          <a:p>
            <a:pPr lvl="1"/>
            <a:r>
              <a:rPr lang="en-US" dirty="0" smtClean="0"/>
              <a:t>Bullet line spacing is 1.5pt</a:t>
            </a:r>
          </a:p>
        </p:txBody>
      </p:sp>
    </p:spTree>
    <p:extLst>
      <p:ext uri="{BB962C8B-B14F-4D97-AF65-F5344CB8AC3E}">
        <p14:creationId xmlns:p14="http://schemas.microsoft.com/office/powerpoint/2010/main" val="10201901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Comparis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44258" y="355601"/>
            <a:ext cx="7886700" cy="775776"/>
          </a:xfrm>
          <a:prstGeom prst="rect">
            <a:avLst/>
          </a:prstGeom>
        </p:spPr>
        <p:txBody>
          <a:bodyPr>
            <a:normAutofit/>
          </a:bodyPr>
          <a:lstStyle>
            <a:lvl1pPr>
              <a:defRPr sz="3200">
                <a:solidFill>
                  <a:schemeClr val="tx1"/>
                </a:solidFill>
              </a:defRPr>
            </a:lvl1pPr>
          </a:lstStyle>
          <a:p>
            <a:r>
              <a:rPr lang="en-US" dirty="0" smtClean="0"/>
              <a:t>CALIBRI 32 PT</a:t>
            </a:r>
            <a:endParaRPr lang="en-US" dirty="0"/>
          </a:p>
        </p:txBody>
      </p:sp>
      <p:sp>
        <p:nvSpPr>
          <p:cNvPr id="3" name="Text Placeholder 2"/>
          <p:cNvSpPr>
            <a:spLocks noGrp="1"/>
          </p:cNvSpPr>
          <p:nvPr>
            <p:ph type="body" idx="1" hasCustomPrompt="1"/>
          </p:nvPr>
        </p:nvSpPr>
        <p:spPr>
          <a:xfrm>
            <a:off x="1258094" y="1658318"/>
            <a:ext cx="7700720" cy="463657"/>
          </a:xfrm>
          <a:prstGeom prst="rect">
            <a:avLst/>
          </a:prstGeom>
        </p:spPr>
        <p:txBody>
          <a:bodyPr anchor="b"/>
          <a:lstStyle>
            <a:lvl1pPr marL="0" marR="0" indent="0" algn="l" defTabSz="914400" rtl="0" eaLnBrk="1" fontAlgn="auto" latinLnBrk="0" hangingPunct="1">
              <a:lnSpc>
                <a:spcPct val="90000"/>
              </a:lnSpc>
              <a:spcBef>
                <a:spcPts val="1000"/>
              </a:spcBef>
              <a:spcAft>
                <a:spcPts val="0"/>
              </a:spcAft>
              <a:buClrTx/>
              <a:buSzTx/>
              <a:buFont typeface="Arial"/>
              <a:buNone/>
              <a:tabLst/>
              <a:defRPr sz="2200" b="0">
                <a:solidFill>
                  <a:srgbClr val="14778C"/>
                </a:solidFill>
                <a:latin typeface="Calibri" charset="0"/>
                <a:ea typeface="Calibri" charset="0"/>
                <a:cs typeface="Calibri"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914400" rtl="0" eaLnBrk="1" fontAlgn="auto" latinLnBrk="0" hangingPunct="1">
              <a:lnSpc>
                <a:spcPct val="90000"/>
              </a:lnSpc>
              <a:spcBef>
                <a:spcPts val="1000"/>
              </a:spcBef>
              <a:spcAft>
                <a:spcPts val="0"/>
              </a:spcAft>
              <a:buClrTx/>
              <a:buSzTx/>
              <a:buFont typeface="Arial"/>
              <a:buNone/>
              <a:tabLst/>
              <a:defRPr/>
            </a:pPr>
            <a:r>
              <a:rPr lang="en-US" dirty="0" smtClean="0"/>
              <a:t>CALIBRI 22PT (TEXT COLOR IS </a:t>
            </a:r>
            <a:r>
              <a:rPr lang="cs-CZ" dirty="0" smtClean="0"/>
              <a:t>R-20 G-119 B-140)</a:t>
            </a:r>
            <a:endParaRPr lang="en-US" dirty="0" smtClean="0"/>
          </a:p>
        </p:txBody>
      </p:sp>
      <p:sp>
        <p:nvSpPr>
          <p:cNvPr id="4" name="Content Placeholder 3"/>
          <p:cNvSpPr>
            <a:spLocks noGrp="1"/>
          </p:cNvSpPr>
          <p:nvPr>
            <p:ph sz="half" idx="2" hasCustomPrompt="1"/>
          </p:nvPr>
        </p:nvSpPr>
        <p:spPr>
          <a:xfrm>
            <a:off x="1257300" y="2121975"/>
            <a:ext cx="7702308" cy="3684588"/>
          </a:xfrm>
          <a:prstGeom prst="rect">
            <a:avLst/>
          </a:prstGeom>
        </p:spPr>
        <p:txBody>
          <a:bodyPr/>
          <a:lstStyle>
            <a:lvl1pPr eaLnBrk="1" hangingPunct="1">
              <a:lnSpc>
                <a:spcPct val="150000"/>
              </a:lnSpc>
              <a:spcBef>
                <a:spcPct val="20000"/>
              </a:spcBef>
              <a:buClr>
                <a:srgbClr val="7DB204"/>
              </a:buClr>
              <a:buFont typeface="Arial" charset="0"/>
              <a:buChar char="•"/>
              <a:defRPr sz="2000" baseline="0">
                <a:solidFill>
                  <a:srgbClr val="6C6C6C"/>
                </a:solidFill>
              </a:defRPr>
            </a:lvl1pPr>
            <a:lvl2pPr marL="685800" indent="-228600">
              <a:lnSpc>
                <a:spcPct val="150000"/>
              </a:lnSpc>
              <a:buClr>
                <a:srgbClr val="7DB204"/>
              </a:buClr>
              <a:buFont typeface="Courier New" charset="0"/>
              <a:buChar char="o"/>
              <a:defRPr sz="2000">
                <a:solidFill>
                  <a:srgbClr val="6C6C6C"/>
                </a:solidFill>
              </a:defRPr>
            </a:lvl2pPr>
            <a:lvl3pPr marL="1143000" indent="-228600">
              <a:buFont typeface="Courier New" charset="0"/>
              <a:buChar char="o"/>
              <a:defRPr sz="2000"/>
            </a:lvl3pPr>
            <a:lvl4pPr>
              <a:defRPr sz="2000"/>
            </a:lvl4pPr>
            <a:lvl5pPr>
              <a:defRPr sz="2000"/>
            </a:lvl5pPr>
          </a:lstStyle>
          <a:p>
            <a:pPr lvl="0"/>
            <a:r>
              <a:rPr lang="en-US" dirty="0" smtClean="0"/>
              <a:t>Calibri 20pt text color is grey R-108 G-108 B-108</a:t>
            </a:r>
          </a:p>
          <a:p>
            <a:pPr lvl="1"/>
            <a:r>
              <a:rPr lang="en-US" dirty="0" smtClean="0"/>
              <a:t>Bullet color is brown R-66 G-48 B-44</a:t>
            </a:r>
          </a:p>
          <a:p>
            <a:pPr lvl="1"/>
            <a:r>
              <a:rPr lang="en-US" dirty="0" smtClean="0"/>
              <a:t>Bullet line spacing is 1.5pt</a:t>
            </a:r>
          </a:p>
        </p:txBody>
      </p:sp>
    </p:spTree>
    <p:extLst>
      <p:ext uri="{BB962C8B-B14F-4D97-AF65-F5344CB8AC3E}">
        <p14:creationId xmlns:p14="http://schemas.microsoft.com/office/powerpoint/2010/main" val="192010039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8_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44258" y="355601"/>
            <a:ext cx="7886700" cy="775776"/>
          </a:xfrm>
          <a:prstGeom prst="rect">
            <a:avLst/>
          </a:prstGeom>
        </p:spPr>
        <p:txBody>
          <a:bodyPr>
            <a:normAutofit/>
          </a:bodyPr>
          <a:lstStyle>
            <a:lvl1pPr>
              <a:defRPr sz="3200">
                <a:solidFill>
                  <a:schemeClr val="tx1"/>
                </a:solidFill>
              </a:defRPr>
            </a:lvl1pPr>
          </a:lstStyle>
          <a:p>
            <a:r>
              <a:rPr lang="en-US" dirty="0" smtClean="0"/>
              <a:t>CALIBRI 32 PT</a:t>
            </a:r>
            <a:endParaRPr lang="en-US" dirty="0"/>
          </a:p>
        </p:txBody>
      </p:sp>
      <p:sp>
        <p:nvSpPr>
          <p:cNvPr id="3" name="Text Placeholder 2"/>
          <p:cNvSpPr>
            <a:spLocks noGrp="1"/>
          </p:cNvSpPr>
          <p:nvPr>
            <p:ph type="body" idx="1" hasCustomPrompt="1"/>
          </p:nvPr>
        </p:nvSpPr>
        <p:spPr>
          <a:xfrm>
            <a:off x="1143794" y="1658318"/>
            <a:ext cx="7700720" cy="463657"/>
          </a:xfrm>
          <a:prstGeom prst="rect">
            <a:avLst/>
          </a:prstGeom>
        </p:spPr>
        <p:txBody>
          <a:bodyPr anchor="b"/>
          <a:lstStyle>
            <a:lvl1pPr marL="0" marR="0" indent="0" algn="l" defTabSz="914400" rtl="0" eaLnBrk="1" fontAlgn="auto" latinLnBrk="0" hangingPunct="1">
              <a:lnSpc>
                <a:spcPct val="90000"/>
              </a:lnSpc>
              <a:spcBef>
                <a:spcPts val="1000"/>
              </a:spcBef>
              <a:spcAft>
                <a:spcPts val="0"/>
              </a:spcAft>
              <a:buClrTx/>
              <a:buSzTx/>
              <a:buFont typeface="Arial"/>
              <a:buNone/>
              <a:tabLst/>
              <a:defRPr sz="2200" b="0">
                <a:solidFill>
                  <a:srgbClr val="14778C"/>
                </a:solidFill>
                <a:latin typeface="Calibri" charset="0"/>
                <a:ea typeface="Calibri" charset="0"/>
                <a:cs typeface="Calibri"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914400" rtl="0" eaLnBrk="1" fontAlgn="auto" latinLnBrk="0" hangingPunct="1">
              <a:lnSpc>
                <a:spcPct val="90000"/>
              </a:lnSpc>
              <a:spcBef>
                <a:spcPts val="1000"/>
              </a:spcBef>
              <a:spcAft>
                <a:spcPts val="0"/>
              </a:spcAft>
              <a:buClrTx/>
              <a:buSzTx/>
              <a:buFont typeface="Arial"/>
              <a:buNone/>
              <a:tabLst/>
              <a:defRPr/>
            </a:pPr>
            <a:r>
              <a:rPr lang="en-US" dirty="0" smtClean="0"/>
              <a:t>CALIBRI 22PT (TEXT COLOR IS </a:t>
            </a:r>
            <a:r>
              <a:rPr lang="cs-CZ" dirty="0" smtClean="0"/>
              <a:t>R-20 G-119 B-140)</a:t>
            </a:r>
            <a:endParaRPr lang="en-US" dirty="0" smtClean="0"/>
          </a:p>
        </p:txBody>
      </p:sp>
      <p:sp>
        <p:nvSpPr>
          <p:cNvPr id="4" name="Content Placeholder 3"/>
          <p:cNvSpPr>
            <a:spLocks noGrp="1"/>
          </p:cNvSpPr>
          <p:nvPr>
            <p:ph sz="half" idx="2" hasCustomPrompt="1"/>
          </p:nvPr>
        </p:nvSpPr>
        <p:spPr>
          <a:xfrm>
            <a:off x="1143000" y="2121975"/>
            <a:ext cx="7702308" cy="3684588"/>
          </a:xfrm>
          <a:prstGeom prst="rect">
            <a:avLst/>
          </a:prstGeom>
        </p:spPr>
        <p:txBody>
          <a:bodyPr/>
          <a:lstStyle>
            <a:lvl1pPr eaLnBrk="1" hangingPunct="1">
              <a:lnSpc>
                <a:spcPct val="150000"/>
              </a:lnSpc>
              <a:spcBef>
                <a:spcPct val="20000"/>
              </a:spcBef>
              <a:buClr>
                <a:srgbClr val="7DB204"/>
              </a:buClr>
              <a:buFont typeface="Arial" charset="0"/>
              <a:buChar char="•"/>
              <a:defRPr sz="2000" baseline="0">
                <a:solidFill>
                  <a:srgbClr val="6C6C6C"/>
                </a:solidFill>
              </a:defRPr>
            </a:lvl1pPr>
            <a:lvl2pPr marL="685800" indent="-228600">
              <a:lnSpc>
                <a:spcPct val="150000"/>
              </a:lnSpc>
              <a:buClr>
                <a:srgbClr val="7DB204"/>
              </a:buClr>
              <a:buFont typeface="Courier New" charset="0"/>
              <a:buChar char="o"/>
              <a:defRPr sz="2000">
                <a:solidFill>
                  <a:srgbClr val="6C6C6C"/>
                </a:solidFill>
              </a:defRPr>
            </a:lvl2pPr>
            <a:lvl3pPr marL="1143000" indent="-228600">
              <a:buFont typeface="Courier New" charset="0"/>
              <a:buChar char="o"/>
              <a:defRPr sz="2000"/>
            </a:lvl3pPr>
            <a:lvl4pPr>
              <a:defRPr sz="2000"/>
            </a:lvl4pPr>
            <a:lvl5pPr>
              <a:defRPr sz="2000"/>
            </a:lvl5pPr>
          </a:lstStyle>
          <a:p>
            <a:pPr lvl="0"/>
            <a:r>
              <a:rPr lang="en-US" dirty="0" smtClean="0"/>
              <a:t>Calibri 20pt text color is grey R-108 G-108 B-108</a:t>
            </a:r>
          </a:p>
          <a:p>
            <a:pPr lvl="1"/>
            <a:r>
              <a:rPr lang="en-US" dirty="0" smtClean="0"/>
              <a:t>Bullet color is brown R-66 G-48 B-44</a:t>
            </a:r>
          </a:p>
          <a:p>
            <a:pPr lvl="1"/>
            <a:r>
              <a:rPr lang="en-US" dirty="0" smtClean="0"/>
              <a:t>Bullet line spacing is 1.5pt</a:t>
            </a:r>
          </a:p>
        </p:txBody>
      </p:sp>
    </p:spTree>
    <p:extLst>
      <p:ext uri="{BB962C8B-B14F-4D97-AF65-F5344CB8AC3E}">
        <p14:creationId xmlns:p14="http://schemas.microsoft.com/office/powerpoint/2010/main" val="18216153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1/17/2018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pic>
        <p:nvPicPr>
          <p:cNvPr id="7" name="Picture 6"/>
          <p:cNvPicPr>
            <a:picLocks noChangeAspect="1"/>
          </p:cNvPicPr>
          <p:nvPr userDrawn="1"/>
        </p:nvPicPr>
        <p:blipFill rotWithShape="1">
          <a:blip r:embed="rId2">
            <a:extLst>
              <a:ext uri="{28A0092B-C50C-407E-A947-70E740481C1C}">
                <a14:useLocalDpi xmlns:a14="http://schemas.microsoft.com/office/drawing/2010/main" val="0"/>
              </a:ext>
            </a:extLst>
          </a:blip>
          <a:srcRect l="4210" t="74158" b="2180"/>
          <a:stretch/>
        </p:blipFill>
        <p:spPr>
          <a:xfrm>
            <a:off x="6457950" y="6239408"/>
            <a:ext cx="2057400" cy="599009"/>
          </a:xfrm>
          <a:prstGeom prst="rect">
            <a:avLst/>
          </a:prstGeom>
          <a:ln w="19050">
            <a:solidFill>
              <a:schemeClr val="bg1"/>
            </a:solid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solidFill>
                  <a:schemeClr val="tx1"/>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t>1/17/2018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cSld>
  <p:clrMapOvr>
    <a:masterClrMapping/>
  </p:clrMapOvr>
  <p:extLst mod="1">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8A87A34-81AB-432B-8DAE-1953F412C126}" type="datetimeFigureOut">
              <a:rPr lang="en-US" smtClean="0"/>
              <a:t>1/17/2018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cSld>
  <p:clrMapOvr>
    <a:masterClrMapping/>
  </p:clrMapOvr>
  <p:extLst mod="1">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8A87A34-81AB-432B-8DAE-1953F412C126}" type="datetimeFigureOut">
              <a:rPr lang="en-US" smtClean="0"/>
              <a:t>1/17/2018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cSld>
  <p:clrMapOvr>
    <a:masterClrMapping/>
  </p:clrMapOvr>
  <p:extLst mod="1">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t>1/17/2018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smtClean="0"/>
              <a:t>1/17/2018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cSld>
  <p:clrMapOvr>
    <a:masterClrMapping/>
  </p:clrMapOvr>
  <p:extLst mod="1">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1/17/2018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cSld>
  <p:clrMapOvr>
    <a:masterClrMapping/>
  </p:clrMapOvr>
  <p:extLst mod="1">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pPr/>
              <a:t>1/17/2018</a:t>
            </a:fld>
            <a:endParaRPr lang="en-US" dirty="0"/>
          </a:p>
        </p:txBody>
      </p:sp>
      <p:sp>
        <p:nvSpPr>
          <p:cNvPr id="6" name="Footer Placeholder 5"/>
          <p:cNvSpPr>
            <a:spLocks noGrp="1"/>
          </p:cNvSpPr>
          <p:nvPr>
            <p:ph type="ftr" sz="quarter" idx="11"/>
          </p:nvPr>
        </p:nvSpPr>
        <p:spPr/>
        <p:txBody>
          <a:bodyPr/>
          <a:lstStyle/>
          <a:p>
            <a:r>
              <a:rPr lang="en-US" smtClean="0"/>
              <a:t>
              </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006633">
                <a:alpha val="50196"/>
              </a:srgbClr>
            </a:gs>
            <a:gs pos="74000">
              <a:srgbClr val="FFDD33">
                <a:alpha val="25490"/>
              </a:srgbClr>
            </a:gs>
            <a:gs pos="83000">
              <a:srgbClr val="FFDD33">
                <a:alpha val="25098"/>
              </a:srgbClr>
            </a:gs>
            <a:gs pos="100000">
              <a:srgbClr val="FFDD33">
                <a:alpha val="24706"/>
              </a:srgb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48A87A34-81AB-432B-8DAE-1953F412C126}" type="datetimeFigureOut">
              <a:rPr lang="en-US" smtClean="0"/>
              <a:pPr/>
              <a:t>1/17/2018</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6200896"/>
      </p:ext>
    </p:extLst>
  </p:cSld>
  <p:clrMap bg1="lt1" tx1="dk1" bg2="lt2" tx2="dk2" accent1="accent1" accent2="accent2" accent3="accent3" accent4="accent4" accent5="accent5" accent6="accent6" hlink="hlink" folHlink="folHlink"/>
  <p:sldLayoutIdLst>
    <p:sldLayoutId id="2147484199" r:id="rId1"/>
    <p:sldLayoutId id="2147484200" r:id="rId2"/>
    <p:sldLayoutId id="2147484201" r:id="rId3"/>
    <p:sldLayoutId id="2147484202" r:id="rId4"/>
    <p:sldLayoutId id="2147484203" r:id="rId5"/>
    <p:sldLayoutId id="2147484204" r:id="rId6"/>
    <p:sldLayoutId id="2147484205" r:id="rId7"/>
    <p:sldLayoutId id="2147484206" r:id="rId8"/>
    <p:sldLayoutId id="2147484207" r:id="rId9"/>
    <p:sldLayoutId id="2147484208" r:id="rId10"/>
    <p:sldLayoutId id="2147484209" r:id="rId11"/>
    <p:sldLayoutId id="2147484212" r:id="rId12"/>
    <p:sldLayoutId id="2147484213" r:id="rId13"/>
    <p:sldLayoutId id="2147484214" r:id="rId14"/>
    <p:sldLayoutId id="2147484215" r:id="rId15"/>
    <p:sldLayoutId id="2147484216" r:id="rId16"/>
    <p:sldLayoutId id="2147484217" r:id="rId17"/>
    <p:sldLayoutId id="2147484218" r:id="rId18"/>
  </p:sldLayoutIdLst>
  <p:txStyles>
    <p:titleStyle>
      <a:lvl1pPr algn="l" defTabSz="685800" rtl="0" eaLnBrk="1" latinLnBrk="0" hangingPunct="1">
        <a:lnSpc>
          <a:spcPct val="90000"/>
        </a:lnSpc>
        <a:spcBef>
          <a:spcPct val="0"/>
        </a:spcBef>
        <a:buNone/>
        <a:defRPr sz="3300" kern="1200">
          <a:solidFill>
            <a:schemeClr val="bg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bit.ly/cipcwebinar920"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3.jpg"/></Relationships>
</file>

<file path=ppt/slides/_rels/slide24.xml.rels><?xml version="1.0" encoding="UTF-8" standalone="yes"?>
<Relationships xmlns="http://schemas.openxmlformats.org/package/2006/relationships"><Relationship Id="rId3" Type="http://schemas.openxmlformats.org/officeDocument/2006/relationships/image" Target="../media/image14.tiff"/><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hyperlink" Target="http://www.cccco.edu/ResourcesforUndocumentedStudents.aspx"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edsource.org/2016/california-colleges-fear-immigration-changes-defend-aid-to-undocumented/573239"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s://www.canadacollege.edu/professionallearning/docs/flexday/Board%20Resolution%20RE%20Protecting%20Undocumented%20Students%20-%20FINAL%202.pdf"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7.jpg"/></Relationships>
</file>

<file path=ppt/slides/_rels/slide35.xml.rels><?xml version="1.0" encoding="UTF-8" standalone="yes"?>
<Relationships xmlns="http://schemas.openxmlformats.org/package/2006/relationships"><Relationship Id="rId3" Type="http://schemas.openxmlformats.org/officeDocument/2006/relationships/hyperlink" Target="https://www.canadacollege.edu/professionallearning/docs/flexday/FAQ%20-%20Undocumented%20and%20International%20Student%20Rights.docx"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17.jpg"/><Relationship Id="rId4" Type="http://schemas.openxmlformats.org/officeDocument/2006/relationships/hyperlink" Target="https://www.canadacollege.edu/professionallearning/docs/flexday/FAQ%20-%20Third%20Party%20Request%20for%20Student%20Info.docx" TargetMode="Externa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3" Type="http://schemas.openxmlformats.org/officeDocument/2006/relationships/hyperlink" Target="https://docs.google.com/document/d/1o-zD9Yy-oJboGOtWkBD3E8bz3DhEPPikOBBzYOOXSdU/edit?link_id=1&amp;can_id=db425029876e84ee154fb562966e97a4&amp;source=email-link-to-toolkit&amp;email_referrer=link-to-toolkit&amp;email_subject=link-to-toolkit"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20.jpg"/><Relationship Id="rId4" Type="http://schemas.openxmlformats.org/officeDocument/2006/relationships/image" Target="../media/image19.jpg"/></Relationships>
</file>

<file path=ppt/slides/_rels/slide44.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hyperlink" Target="https://docs.google.com/document/d/1mlGP1kRgWlQzyLNPii8rI1RAaXDiUjN1CK0sSwx3O9w/edit?usp=sharing" TargetMode="External"/><Relationship Id="rId2" Type="http://schemas.openxmlformats.org/officeDocument/2006/relationships/hyperlink" Target="https://drive.google.com/file/d/0Bxfu2mZVUCi4WnpWejVUTGx6ZmM/view?usp=sharing" TargetMode="Externa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25.emf"/><Relationship Id="rId4" Type="http://schemas.openxmlformats.org/officeDocument/2006/relationships/oleObject" Target="../embeddings/oleObject1.bin"/></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hyperlink" Target="mailto:parksk@smccd.edu" TargetMode="External"/><Relationship Id="rId2" Type="http://schemas.openxmlformats.org/officeDocument/2006/relationships/notesSlide" Target="../notesSlides/notesSlide32.xml"/><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hyperlink" Target="http://fb.com/CanDreamers"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44937" y="3834566"/>
            <a:ext cx="6858000" cy="2387600"/>
          </a:xfrm>
        </p:spPr>
        <p:txBody>
          <a:bodyPr>
            <a:normAutofit/>
          </a:bodyPr>
          <a:lstStyle/>
          <a:p>
            <a:r>
              <a:rPr lang="en-US" sz="4000" dirty="0" smtClean="0"/>
              <a:t>Supporting Our Undocumented Community</a:t>
            </a:r>
            <a:endParaRPr lang="en-US" sz="4000" dirty="0"/>
          </a:p>
        </p:txBody>
      </p:sp>
      <p:pic>
        <p:nvPicPr>
          <p:cNvPr id="4" name="Picture 3"/>
          <p:cNvPicPr>
            <a:picLocks noChangeAspect="1"/>
          </p:cNvPicPr>
          <p:nvPr/>
        </p:nvPicPr>
        <p:blipFill>
          <a:blip r:embed="rId2">
            <a:alphaModFix/>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tretch>
            <a:fillRect/>
          </a:stretch>
        </p:blipFill>
        <p:spPr>
          <a:xfrm>
            <a:off x="3130180" y="1268334"/>
            <a:ext cx="2887514" cy="3403142"/>
          </a:xfrm>
          <a:prstGeom prst="rect">
            <a:avLst/>
          </a:prstGeom>
          <a:noFill/>
          <a:effectLst>
            <a:glow rad="63500">
              <a:schemeClr val="accent1">
                <a:satMod val="175000"/>
                <a:alpha val="40000"/>
              </a:schemeClr>
            </a:glow>
          </a:effectLst>
        </p:spPr>
      </p:pic>
    </p:spTree>
    <p:extLst>
      <p:ext uri="{BB962C8B-B14F-4D97-AF65-F5344CB8AC3E}">
        <p14:creationId xmlns:p14="http://schemas.microsoft.com/office/powerpoint/2010/main" val="71706497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Shape 234"/>
          <p:cNvSpPr txBox="1">
            <a:spLocks noGrp="1"/>
          </p:cNvSpPr>
          <p:nvPr>
            <p:ph type="title"/>
          </p:nvPr>
        </p:nvSpPr>
        <p:spPr/>
        <p:txBody>
          <a:bodyPr/>
          <a:lstStyle/>
          <a:p>
            <a:pPr lvl="0"/>
            <a:r>
              <a:rPr lang="en-US" smtClean="0">
                <a:sym typeface="Book Antiqua"/>
              </a:rPr>
              <a:t>Recognize Diversity</a:t>
            </a:r>
            <a:endParaRPr lang="en-US" dirty="0">
              <a:sym typeface="Book Antiqua"/>
            </a:endParaRPr>
          </a:p>
        </p:txBody>
      </p:sp>
      <p:sp>
        <p:nvSpPr>
          <p:cNvPr id="235" name="Shape 235"/>
          <p:cNvSpPr txBox="1">
            <a:spLocks noGrp="1"/>
          </p:cNvSpPr>
          <p:nvPr>
            <p:ph idx="1"/>
          </p:nvPr>
        </p:nvSpPr>
        <p:spPr>
          <a:blipFill rotWithShape="1">
            <a:blip r:embed="rId3">
              <a:alphaModFix amt="71000"/>
            </a:blip>
            <a:stretch>
              <a:fillRect/>
            </a:stretch>
          </a:blipFill>
        </p:spPr>
        <p:txBody>
          <a:bodyPr/>
          <a:lstStyle/>
          <a:p>
            <a:pPr lvl="0"/>
            <a:endParaRPr lang="en-US" smtClean="0">
              <a:sym typeface="Book Antiqua"/>
            </a:endParaRPr>
          </a:p>
          <a:p>
            <a:pPr lvl="0"/>
            <a:endParaRPr lang="en-US" smtClean="0">
              <a:sym typeface="Book Antiqua"/>
            </a:endParaRPr>
          </a:p>
          <a:p>
            <a:pPr lvl="0"/>
            <a:endParaRPr lang="en-US" dirty="0">
              <a:sym typeface="Book Antiqua"/>
            </a:endParaRPr>
          </a:p>
        </p:txBody>
      </p:sp>
      <p:sp>
        <p:nvSpPr>
          <p:cNvPr id="236" name="Shape 236"/>
          <p:cNvSpPr txBox="1"/>
          <p:nvPr/>
        </p:nvSpPr>
        <p:spPr>
          <a:xfrm>
            <a:off x="728133" y="5935132"/>
            <a:ext cx="7696199" cy="338136"/>
          </a:xfrm>
          <a:prstGeom prst="rect">
            <a:avLst/>
          </a:prstGeom>
          <a:noFill/>
          <a:ln>
            <a:noFill/>
          </a:ln>
        </p:spPr>
        <p:txBody>
          <a:bodyPr wrap="square"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Arial"/>
              <a:buNone/>
            </a:pPr>
            <a:r>
              <a:rPr lang="en-US" sz="1600" b="0" i="1" u="none" dirty="0">
                <a:solidFill>
                  <a:schemeClr val="dk1"/>
                </a:solidFill>
                <a:latin typeface="Lustria" panose="020B0604020202020204" charset="0"/>
                <a:sym typeface="Arial"/>
              </a:rPr>
              <a:t>In the Shadow of the Ivory Tower, 2015, UCLA</a:t>
            </a:r>
          </a:p>
        </p:txBody>
      </p:sp>
    </p:spTree>
    <p:extLst>
      <p:ext uri="{BB962C8B-B14F-4D97-AF65-F5344CB8AC3E}">
        <p14:creationId xmlns:p14="http://schemas.microsoft.com/office/powerpoint/2010/main" val="342850416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endParaRPr lang="en-US"/>
          </a:p>
        </p:txBody>
      </p:sp>
      <p:pic>
        <p:nvPicPr>
          <p:cNvPr id="3" name="Content Placeholder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7791" y="476844"/>
            <a:ext cx="8128417" cy="5678144"/>
          </a:xfrm>
          <a:prstGeom prst="rect">
            <a:avLst/>
          </a:prstGeom>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133410807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6700"/>
            <a:ext cx="7886700" cy="775776"/>
          </a:xfrm>
        </p:spPr>
        <p:txBody>
          <a:bodyPr>
            <a:normAutofit/>
          </a:bodyPr>
          <a:lstStyle/>
          <a:p>
            <a:r>
              <a:rPr lang="en-US" dirty="0"/>
              <a:t>College-Going Undocumented Students </a:t>
            </a:r>
          </a:p>
        </p:txBody>
      </p:sp>
      <p:sp>
        <p:nvSpPr>
          <p:cNvPr id="4" name="Content Placeholder 3"/>
          <p:cNvSpPr>
            <a:spLocks noGrp="1"/>
          </p:cNvSpPr>
          <p:nvPr>
            <p:ph sz="half" idx="2"/>
          </p:nvPr>
        </p:nvSpPr>
        <p:spPr>
          <a:xfrm>
            <a:off x="1143000" y="1409942"/>
            <a:ext cx="7453859" cy="4177042"/>
          </a:xfrm>
        </p:spPr>
        <p:txBody>
          <a:bodyPr>
            <a:normAutofit/>
          </a:bodyPr>
          <a:lstStyle/>
          <a:p>
            <a:pPr>
              <a:lnSpc>
                <a:spcPct val="100000"/>
              </a:lnSpc>
              <a:spcBef>
                <a:spcPts val="200"/>
              </a:spcBef>
              <a:buClr>
                <a:srgbClr val="7DB204"/>
              </a:buClr>
            </a:pPr>
            <a:r>
              <a:rPr lang="en-US" sz="2400" dirty="0" smtClean="0">
                <a:solidFill>
                  <a:schemeClr val="tx1"/>
                </a:solidFill>
              </a:rPr>
              <a:t>Factors </a:t>
            </a:r>
            <a:r>
              <a:rPr lang="en-US" sz="2400" dirty="0">
                <a:solidFill>
                  <a:schemeClr val="tx1"/>
                </a:solidFill>
              </a:rPr>
              <a:t>that influence college decision**</a:t>
            </a:r>
          </a:p>
          <a:p>
            <a:pPr lvl="1">
              <a:lnSpc>
                <a:spcPct val="100000"/>
              </a:lnSpc>
              <a:spcBef>
                <a:spcPts val="200"/>
              </a:spcBef>
            </a:pPr>
            <a:r>
              <a:rPr lang="en-US" sz="2400" dirty="0" smtClean="0">
                <a:solidFill>
                  <a:schemeClr val="tx1"/>
                </a:solidFill>
              </a:rPr>
              <a:t>Cost: 87.9</a:t>
            </a:r>
            <a:r>
              <a:rPr lang="en-US" sz="2400" dirty="0">
                <a:solidFill>
                  <a:schemeClr val="tx1"/>
                </a:solidFill>
              </a:rPr>
              <a:t>%; </a:t>
            </a:r>
            <a:endParaRPr lang="en-US" sz="2400" dirty="0" smtClean="0">
              <a:solidFill>
                <a:schemeClr val="tx1"/>
              </a:solidFill>
            </a:endParaRPr>
          </a:p>
          <a:p>
            <a:pPr lvl="1">
              <a:lnSpc>
                <a:spcPct val="100000"/>
              </a:lnSpc>
              <a:spcBef>
                <a:spcPts val="200"/>
              </a:spcBef>
            </a:pPr>
            <a:r>
              <a:rPr lang="en-US" sz="2400" dirty="0" smtClean="0">
                <a:solidFill>
                  <a:schemeClr val="tx1"/>
                </a:solidFill>
              </a:rPr>
              <a:t>Location: 64.1</a:t>
            </a:r>
            <a:r>
              <a:rPr lang="en-US" sz="2400" dirty="0">
                <a:solidFill>
                  <a:schemeClr val="tx1"/>
                </a:solidFill>
              </a:rPr>
              <a:t>%; </a:t>
            </a:r>
            <a:endParaRPr lang="en-US" sz="2400" dirty="0" smtClean="0">
              <a:solidFill>
                <a:schemeClr val="tx1"/>
              </a:solidFill>
            </a:endParaRPr>
          </a:p>
          <a:p>
            <a:pPr lvl="1">
              <a:lnSpc>
                <a:spcPct val="100000"/>
              </a:lnSpc>
              <a:spcBef>
                <a:spcPts val="200"/>
              </a:spcBef>
            </a:pPr>
            <a:r>
              <a:rPr lang="en-US" sz="2400" dirty="0" err="1" smtClean="0">
                <a:solidFill>
                  <a:srgbClr val="009051"/>
                </a:solidFill>
              </a:rPr>
              <a:t>UndocuFriendly</a:t>
            </a:r>
            <a:r>
              <a:rPr lang="en-US" sz="2400" dirty="0" smtClean="0">
                <a:solidFill>
                  <a:srgbClr val="009051"/>
                </a:solidFill>
              </a:rPr>
              <a:t> Climate: 49.8%</a:t>
            </a:r>
            <a:endParaRPr lang="en-US" sz="2400" dirty="0">
              <a:solidFill>
                <a:schemeClr val="tx1"/>
              </a:solidFill>
            </a:endParaRPr>
          </a:p>
          <a:p>
            <a:pPr lvl="1">
              <a:lnSpc>
                <a:spcPct val="100000"/>
              </a:lnSpc>
              <a:spcBef>
                <a:spcPts val="200"/>
              </a:spcBef>
            </a:pPr>
            <a:r>
              <a:rPr lang="en-US" sz="2400" dirty="0">
                <a:solidFill>
                  <a:schemeClr val="tx1"/>
                </a:solidFill>
              </a:rPr>
              <a:t>Other: 38.2%</a:t>
            </a:r>
          </a:p>
          <a:p>
            <a:pPr lvl="1">
              <a:lnSpc>
                <a:spcPct val="100000"/>
              </a:lnSpc>
              <a:spcBef>
                <a:spcPts val="200"/>
              </a:spcBef>
            </a:pPr>
            <a:r>
              <a:rPr lang="en-US" sz="2400" dirty="0" smtClean="0">
                <a:solidFill>
                  <a:schemeClr val="tx1"/>
                </a:solidFill>
              </a:rPr>
              <a:t>College Ranking: </a:t>
            </a:r>
            <a:r>
              <a:rPr lang="en-US" sz="2400" dirty="0">
                <a:solidFill>
                  <a:schemeClr val="tx1"/>
                </a:solidFill>
              </a:rPr>
              <a:t>34</a:t>
            </a:r>
            <a:r>
              <a:rPr lang="en-US" sz="2400" dirty="0" smtClean="0">
                <a:solidFill>
                  <a:schemeClr val="tx1"/>
                </a:solidFill>
              </a:rPr>
              <a:t>% </a:t>
            </a:r>
          </a:p>
          <a:p>
            <a:pPr lvl="1">
              <a:lnSpc>
                <a:spcPct val="100000"/>
              </a:lnSpc>
              <a:spcBef>
                <a:spcPts val="200"/>
              </a:spcBef>
            </a:pPr>
            <a:r>
              <a:rPr lang="en-US" sz="2400" dirty="0" smtClean="0">
                <a:solidFill>
                  <a:schemeClr val="tx1"/>
                </a:solidFill>
              </a:rPr>
              <a:t>Class Size: </a:t>
            </a:r>
            <a:r>
              <a:rPr lang="en-US" sz="2400" dirty="0">
                <a:solidFill>
                  <a:schemeClr val="tx1"/>
                </a:solidFill>
              </a:rPr>
              <a:t>24.9</a:t>
            </a:r>
            <a:r>
              <a:rPr lang="en-US" sz="2400" dirty="0" smtClean="0">
                <a:solidFill>
                  <a:schemeClr val="tx1"/>
                </a:solidFill>
              </a:rPr>
              <a:t>%</a:t>
            </a:r>
          </a:p>
        </p:txBody>
      </p:sp>
      <p:sp>
        <p:nvSpPr>
          <p:cNvPr id="5" name="Content Placeholder 3"/>
          <p:cNvSpPr txBox="1">
            <a:spLocks/>
          </p:cNvSpPr>
          <p:nvPr/>
        </p:nvSpPr>
        <p:spPr>
          <a:xfrm>
            <a:off x="1038497" y="5671046"/>
            <a:ext cx="7383162" cy="1108695"/>
          </a:xfrm>
          <a:prstGeom prst="rect">
            <a:avLst/>
          </a:prstGeom>
        </p:spPr>
        <p:txBody>
          <a:bodyPr/>
          <a:lstStyle>
            <a:lvl1pPr marL="228600" indent="-228600" algn="l" defTabSz="914400" rtl="0" eaLnBrk="1" latinLnBrk="0" hangingPunct="1">
              <a:lnSpc>
                <a:spcPct val="150000"/>
              </a:lnSpc>
              <a:spcBef>
                <a:spcPct val="20000"/>
              </a:spcBef>
              <a:buClr>
                <a:srgbClr val="42302C"/>
              </a:buClr>
              <a:buFont typeface="Arial" charset="0"/>
              <a:buChar char="•"/>
              <a:defRPr sz="2000" kern="1200" baseline="0">
                <a:solidFill>
                  <a:srgbClr val="6C6C6C"/>
                </a:solidFill>
                <a:latin typeface="+mn-lt"/>
                <a:ea typeface="+mn-ea"/>
                <a:cs typeface="+mn-cs"/>
              </a:defRPr>
            </a:lvl1pPr>
            <a:lvl2pPr marL="685800" indent="-228600" algn="l" defTabSz="914400" rtl="0" eaLnBrk="1" latinLnBrk="0" hangingPunct="1">
              <a:lnSpc>
                <a:spcPct val="150000"/>
              </a:lnSpc>
              <a:spcBef>
                <a:spcPts val="500"/>
              </a:spcBef>
              <a:buClr>
                <a:srgbClr val="42302C"/>
              </a:buClr>
              <a:buFont typeface="Courier New" charset="0"/>
              <a:buChar char="o"/>
              <a:defRPr sz="2000" kern="1200">
                <a:solidFill>
                  <a:srgbClr val="6C6C6C"/>
                </a:solidFill>
                <a:latin typeface="+mn-lt"/>
                <a:ea typeface="+mn-ea"/>
                <a:cs typeface="+mn-cs"/>
              </a:defRPr>
            </a:lvl2pPr>
            <a:lvl3pPr marL="1143000" indent="-228600" algn="l" defTabSz="914400" rtl="0" eaLnBrk="1" latinLnBrk="0" hangingPunct="1">
              <a:lnSpc>
                <a:spcPct val="90000"/>
              </a:lnSpc>
              <a:spcBef>
                <a:spcPts val="500"/>
              </a:spcBef>
              <a:buFont typeface="Courier New" charset="0"/>
              <a:buChar char="o"/>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nSpc>
                <a:spcPct val="100000"/>
              </a:lnSpc>
              <a:spcBef>
                <a:spcPts val="200"/>
              </a:spcBef>
              <a:buNone/>
            </a:pPr>
            <a:r>
              <a:rPr lang="en-US" sz="1100" dirty="0" smtClean="0"/>
              <a:t>**</a:t>
            </a:r>
            <a:r>
              <a:rPr lang="en-US" sz="1100" dirty="0"/>
              <a:t>The </a:t>
            </a:r>
            <a:r>
              <a:rPr lang="en-US" sz="1100" dirty="0" err="1"/>
              <a:t>UndocuScholars</a:t>
            </a:r>
            <a:r>
              <a:rPr lang="en-US" sz="1100" dirty="0"/>
              <a:t> Project, The Institute for Immigration, Globalization, &amp; Education, UCLA, </a:t>
            </a:r>
            <a:r>
              <a:rPr lang="en-US" sz="1100" dirty="0" smtClean="0"/>
              <a:t/>
            </a:r>
            <a:br>
              <a:rPr lang="en-US" sz="1100" dirty="0" smtClean="0"/>
            </a:br>
            <a:r>
              <a:rPr lang="en-US" sz="1100" dirty="0" smtClean="0"/>
              <a:t>In </a:t>
            </a:r>
            <a:r>
              <a:rPr lang="en-US" sz="1100" dirty="0"/>
              <a:t>the Shadows </a:t>
            </a:r>
            <a:r>
              <a:rPr lang="en-US" sz="1100" dirty="0" smtClean="0"/>
              <a:t>of </a:t>
            </a:r>
            <a:r>
              <a:rPr lang="en-US" sz="1100" dirty="0"/>
              <a:t>the Ivory Tower: Undocumented Undergraduates and the Liminal State of Immigration Reform, 2014</a:t>
            </a:r>
          </a:p>
        </p:txBody>
      </p:sp>
    </p:spTree>
    <p:extLst>
      <p:ext uri="{BB962C8B-B14F-4D97-AF65-F5344CB8AC3E}">
        <p14:creationId xmlns:p14="http://schemas.microsoft.com/office/powerpoint/2010/main" val="188074865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cxnSp>
        <p:nvCxnSpPr>
          <p:cNvPr id="114" name="Straight Arrow Connector 113">
            <a:extLst>
              <a:ext uri="{FF2B5EF4-FFF2-40B4-BE49-F238E27FC236}">
                <a16:creationId xmlns="" xmlns:a16="http://schemas.microsoft.com/office/drawing/2014/main" id="{E4A809D5-3600-46D4-A466-67F2349A54FB}"/>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491490" y="2316480"/>
            <a:ext cx="370332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24531" r="23688"/>
          <a:stretch/>
        </p:blipFill>
        <p:spPr>
          <a:xfrm>
            <a:off x="4409136" y="10"/>
            <a:ext cx="4734863" cy="6857987"/>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
        <p:nvSpPr>
          <p:cNvPr id="172" name="Shape 172"/>
          <p:cNvSpPr txBox="1">
            <a:spLocks noGrp="1"/>
          </p:cNvSpPr>
          <p:nvPr>
            <p:ph type="title"/>
          </p:nvPr>
        </p:nvSpPr>
        <p:spPr>
          <a:xfrm>
            <a:off x="491490" y="365125"/>
            <a:ext cx="3840085" cy="1692794"/>
          </a:xfrm>
        </p:spPr>
        <p:txBody>
          <a:bodyPr>
            <a:normAutofit/>
          </a:bodyPr>
          <a:lstStyle/>
          <a:p>
            <a:pPr lvl="0"/>
            <a:r>
              <a:rPr lang="en-US" dirty="0" smtClean="0">
                <a:sym typeface="Raleway"/>
              </a:rPr>
              <a:t>Our Students</a:t>
            </a:r>
            <a:endParaRPr lang="en-US" dirty="0">
              <a:sym typeface="Raleway"/>
            </a:endParaRPr>
          </a:p>
        </p:txBody>
      </p:sp>
      <p:sp>
        <p:nvSpPr>
          <p:cNvPr id="173" name="Shape 173"/>
          <p:cNvSpPr txBox="1">
            <a:spLocks noGrp="1"/>
          </p:cNvSpPr>
          <p:nvPr>
            <p:ph type="body" idx="1"/>
          </p:nvPr>
        </p:nvSpPr>
        <p:spPr>
          <a:xfrm>
            <a:off x="491490" y="2575034"/>
            <a:ext cx="3840085" cy="3462228"/>
          </a:xfrm>
        </p:spPr>
        <p:txBody>
          <a:bodyPr>
            <a:normAutofit/>
          </a:bodyPr>
          <a:lstStyle/>
          <a:p>
            <a:r>
              <a:rPr lang="en-US" sz="2000" dirty="0">
                <a:sym typeface="Raleway"/>
              </a:rPr>
              <a:t>Courageous, resilient &amp; resourceful</a:t>
            </a:r>
          </a:p>
          <a:p>
            <a:r>
              <a:rPr lang="en-US" sz="2400" b="1" dirty="0" smtClean="0"/>
              <a:t>285 AB540 students </a:t>
            </a:r>
            <a:r>
              <a:rPr lang="en-US" sz="2000" dirty="0" smtClean="0"/>
              <a:t>enrolled at Cañada (Fall 2017)</a:t>
            </a:r>
          </a:p>
          <a:p>
            <a:pPr lvl="1"/>
            <a:r>
              <a:rPr lang="en-US" dirty="0" smtClean="0">
                <a:sym typeface="Raleway"/>
              </a:rPr>
              <a:t>Most were brought to the US at a young age</a:t>
            </a:r>
          </a:p>
          <a:p>
            <a:pPr lvl="1"/>
            <a:r>
              <a:rPr lang="en-US" dirty="0" smtClean="0">
                <a:sym typeface="Raleway"/>
              </a:rPr>
              <a:t>Attended elementary, middle or high school in US  </a:t>
            </a:r>
            <a:endParaRPr lang="en-US" dirty="0" smtClean="0"/>
          </a:p>
          <a:p>
            <a:r>
              <a:rPr lang="en-US" sz="2000" dirty="0" smtClean="0"/>
              <a:t>Many more are part of mixed status families</a:t>
            </a:r>
          </a:p>
        </p:txBody>
      </p:sp>
    </p:spTree>
    <p:extLst>
      <p:ext uri="{BB962C8B-B14F-4D97-AF65-F5344CB8AC3E}">
        <p14:creationId xmlns:p14="http://schemas.microsoft.com/office/powerpoint/2010/main" val="97628701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Shape 179"/>
          <p:cNvSpPr txBox="1">
            <a:spLocks noGrp="1"/>
          </p:cNvSpPr>
          <p:nvPr>
            <p:ph type="title"/>
          </p:nvPr>
        </p:nvSpPr>
        <p:spPr/>
        <p:txBody>
          <a:bodyPr/>
          <a:lstStyle/>
          <a:p>
            <a:pPr lvl="0"/>
            <a:r>
              <a:rPr lang="en-US" dirty="0" smtClean="0">
                <a:sym typeface="Raleway"/>
              </a:rPr>
              <a:t>Common Challenges Faced by Undocumented Students</a:t>
            </a:r>
            <a:endParaRPr lang="en-US" dirty="0">
              <a:sym typeface="Raleway"/>
            </a:endParaRPr>
          </a:p>
        </p:txBody>
      </p:sp>
      <p:sp>
        <p:nvSpPr>
          <p:cNvPr id="180" name="Shape 180"/>
          <p:cNvSpPr txBox="1">
            <a:spLocks noGrp="1"/>
          </p:cNvSpPr>
          <p:nvPr>
            <p:ph idx="1"/>
          </p:nvPr>
        </p:nvSpPr>
        <p:spPr/>
        <p:txBody>
          <a:bodyPr>
            <a:normAutofit/>
          </a:bodyPr>
          <a:lstStyle/>
          <a:p>
            <a:pPr lvl="0"/>
            <a:r>
              <a:rPr lang="en-US" sz="2400" dirty="0">
                <a:sym typeface="Raleway"/>
              </a:rPr>
              <a:t>Lack a way to become legal residents/US </a:t>
            </a:r>
            <a:r>
              <a:rPr lang="en-US" sz="2400" dirty="0" smtClean="0">
                <a:sym typeface="Raleway"/>
              </a:rPr>
              <a:t>citizens</a:t>
            </a:r>
            <a:endParaRPr lang="en-US" sz="2400" dirty="0">
              <a:sym typeface="Raleway"/>
            </a:endParaRPr>
          </a:p>
          <a:p>
            <a:pPr lvl="0"/>
            <a:r>
              <a:rPr lang="en-US" sz="2400" dirty="0" smtClean="0">
                <a:sym typeface="Raleway"/>
              </a:rPr>
              <a:t>Predominantly </a:t>
            </a:r>
            <a:r>
              <a:rPr lang="en-US" sz="2400" dirty="0">
                <a:sym typeface="Raleway"/>
              </a:rPr>
              <a:t>first generation &amp; low-income </a:t>
            </a:r>
          </a:p>
          <a:p>
            <a:pPr lvl="0"/>
            <a:r>
              <a:rPr lang="en-US" sz="2400" dirty="0">
                <a:sym typeface="Raleway"/>
              </a:rPr>
              <a:t>Secrecy vs. need for </a:t>
            </a:r>
            <a:r>
              <a:rPr lang="en-US" sz="2400" dirty="0" smtClean="0">
                <a:sym typeface="Raleway"/>
              </a:rPr>
              <a:t>support</a:t>
            </a:r>
          </a:p>
          <a:p>
            <a:pPr lvl="0"/>
            <a:r>
              <a:rPr lang="en-US" sz="2400" dirty="0" smtClean="0">
                <a:sym typeface="Raleway"/>
              </a:rPr>
              <a:t>Difficulty </a:t>
            </a:r>
            <a:r>
              <a:rPr lang="en-US" sz="2400" dirty="0">
                <a:sym typeface="Raleway"/>
              </a:rPr>
              <a:t>accessing institutional </a:t>
            </a:r>
            <a:r>
              <a:rPr lang="en-US" sz="2400" dirty="0" smtClean="0">
                <a:sym typeface="Raleway"/>
              </a:rPr>
              <a:t>support</a:t>
            </a:r>
          </a:p>
          <a:p>
            <a:pPr lvl="1"/>
            <a:r>
              <a:rPr lang="en-US" dirty="0">
                <a:sym typeface="Raleway"/>
              </a:rPr>
              <a:t>Inability to receive federal financial aid</a:t>
            </a:r>
          </a:p>
          <a:p>
            <a:pPr lvl="1"/>
            <a:r>
              <a:rPr lang="en-US" dirty="0">
                <a:sym typeface="Raleway"/>
              </a:rPr>
              <a:t>Lack of familiarity with financial aid </a:t>
            </a:r>
            <a:r>
              <a:rPr lang="en-US" dirty="0" smtClean="0">
                <a:sym typeface="Raleway"/>
              </a:rPr>
              <a:t>process</a:t>
            </a:r>
            <a:r>
              <a:rPr lang="en-US" dirty="0" smtClean="0">
                <a:sym typeface="Arial"/>
              </a:rPr>
              <a:t/>
            </a:r>
            <a:br>
              <a:rPr lang="en-US" dirty="0" smtClean="0">
                <a:sym typeface="Arial"/>
              </a:rPr>
            </a:br>
            <a:endParaRPr lang="en-US" dirty="0">
              <a:sym typeface="Arial"/>
            </a:endParaRPr>
          </a:p>
        </p:txBody>
      </p:sp>
    </p:spTree>
    <p:extLst>
      <p:ext uri="{BB962C8B-B14F-4D97-AF65-F5344CB8AC3E}">
        <p14:creationId xmlns:p14="http://schemas.microsoft.com/office/powerpoint/2010/main" val="84259210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95300" y="762000"/>
            <a:ext cx="8343900" cy="5943600"/>
          </a:xfrm>
        </p:spPr>
        <p:txBody>
          <a:bodyPr>
            <a:normAutofit/>
          </a:bodyPr>
          <a:lstStyle/>
          <a:p>
            <a:pPr marL="0" indent="0">
              <a:buNone/>
            </a:pPr>
            <a:r>
              <a:rPr lang="en-US" sz="2800" b="1" dirty="0" smtClean="0"/>
              <a:t>Institutional Deterrents</a:t>
            </a:r>
          </a:p>
          <a:p>
            <a:pPr marL="0" indent="0">
              <a:buNone/>
            </a:pPr>
            <a:endParaRPr lang="en-US" sz="2000" dirty="0" smtClean="0">
              <a:latin typeface="Arial"/>
              <a:cs typeface="Arial"/>
            </a:endParaRPr>
          </a:p>
          <a:p>
            <a:pPr marL="0" indent="0">
              <a:buNone/>
            </a:pPr>
            <a:r>
              <a:rPr lang="en-US" sz="2000" b="1" dirty="0" smtClean="0"/>
              <a:t>In a UCLA study of 909 students across 34 states, they reported experiences of being treated unfairly as follows:</a:t>
            </a:r>
          </a:p>
          <a:p>
            <a:pPr marL="0" indent="0">
              <a:buNone/>
            </a:pPr>
            <a:endParaRPr lang="en-US" sz="2000" b="1" dirty="0" smtClean="0"/>
          </a:p>
          <a:p>
            <a:pPr lvl="1"/>
            <a:r>
              <a:rPr lang="en-US" sz="1800" dirty="0" smtClean="0"/>
              <a:t>Professors - 32.1%`			Counselors - 34%</a:t>
            </a:r>
          </a:p>
          <a:p>
            <a:pPr lvl="1"/>
            <a:r>
              <a:rPr lang="en-US" sz="1800" dirty="0" smtClean="0"/>
              <a:t>Other students - 55.6%		Fin Aid Officials - 47.9% </a:t>
            </a:r>
          </a:p>
          <a:p>
            <a:pPr lvl="1"/>
            <a:r>
              <a:rPr lang="en-US" sz="1800" dirty="0" smtClean="0"/>
              <a:t>Campus Admin - 36.5%		Security/Police - 30.6%</a:t>
            </a:r>
            <a:endParaRPr lang="en-US" sz="1400" dirty="0" smtClean="0"/>
          </a:p>
          <a:p>
            <a:pPr lvl="1"/>
            <a:endParaRPr lang="en-US" sz="1400" dirty="0" smtClean="0"/>
          </a:p>
          <a:p>
            <a:pPr marL="366713" lvl="1" indent="0">
              <a:buNone/>
            </a:pPr>
            <a:endParaRPr lang="en-US" sz="1300" dirty="0" smtClean="0"/>
          </a:p>
          <a:p>
            <a:pPr marL="366713" lvl="1" indent="0">
              <a:buNone/>
            </a:pPr>
            <a:r>
              <a:rPr lang="en-US" sz="1300" dirty="0" smtClean="0"/>
              <a:t>Source:  The </a:t>
            </a:r>
            <a:r>
              <a:rPr lang="en-US" sz="1300" dirty="0" err="1" smtClean="0"/>
              <a:t>UndocuScholars</a:t>
            </a:r>
            <a:r>
              <a:rPr lang="en-US" sz="1300" dirty="0" smtClean="0"/>
              <a:t> Project, The Institute for Immigration, Globalization, &amp; Education, UCLA, In the Shadows of the Ivory Tower: Undocumented Undergraduates and the Liminal State of Immigration Reform, 2014</a:t>
            </a:r>
            <a:endParaRPr lang="en-US" sz="1300" dirty="0"/>
          </a:p>
        </p:txBody>
      </p:sp>
    </p:spTree>
    <p:extLst>
      <p:ext uri="{BB962C8B-B14F-4D97-AF65-F5344CB8AC3E}">
        <p14:creationId xmlns:p14="http://schemas.microsoft.com/office/powerpoint/2010/main" val="43126153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5" name="Shape 265"/>
          <p:cNvSpPr txBox="1"/>
          <p:nvPr/>
        </p:nvSpPr>
        <p:spPr>
          <a:xfrm>
            <a:off x="7086600" y="4303712"/>
            <a:ext cx="1752600" cy="3666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266" name="Shape 266"/>
          <p:cNvSpPr txBox="1"/>
          <p:nvPr/>
        </p:nvSpPr>
        <p:spPr>
          <a:xfrm flipH="1">
            <a:off x="7083388" y="5291137"/>
            <a:ext cx="1300200" cy="3666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267" name="Shape 267"/>
          <p:cNvSpPr txBox="1"/>
          <p:nvPr/>
        </p:nvSpPr>
        <p:spPr>
          <a:xfrm>
            <a:off x="457200" y="735850"/>
            <a:ext cx="8686800" cy="998401"/>
          </a:xfrm>
          <a:prstGeom prst="rect">
            <a:avLst/>
          </a:prstGeom>
          <a:noFill/>
          <a:ln>
            <a:noFill/>
          </a:ln>
        </p:spPr>
        <p:txBody>
          <a:bodyPr lIns="91425" tIns="91425" rIns="91425" bIns="91425" anchor="ctr" anchorCtr="0">
            <a:noAutofit/>
          </a:bodyPr>
          <a:lstStyle/>
          <a:p>
            <a:pPr lvl="0" rtl="0">
              <a:spcBef>
                <a:spcPts val="0"/>
              </a:spcBef>
              <a:buNone/>
            </a:pPr>
            <a:r>
              <a:rPr lang="en-US" sz="2800" b="1" dirty="0">
                <a:latin typeface="Candara" charset="0"/>
                <a:ea typeface="Candara" charset="0"/>
                <a:cs typeface="Candara" charset="0"/>
              </a:rPr>
              <a:t>Transition to a Nightmare</a:t>
            </a:r>
          </a:p>
          <a:p>
            <a:r>
              <a:rPr lang="en-US" sz="2000" dirty="0"/>
              <a:t>2.1 million have been in the US since childhood</a:t>
            </a:r>
          </a:p>
          <a:p>
            <a:pPr lvl="0" rtl="0">
              <a:spcBef>
                <a:spcPts val="0"/>
              </a:spcBef>
              <a:buNone/>
            </a:pPr>
            <a:endParaRPr lang="en-US" sz="4000" b="1" dirty="0"/>
          </a:p>
        </p:txBody>
      </p:sp>
      <p:sp>
        <p:nvSpPr>
          <p:cNvPr id="268" name="Shape 268"/>
          <p:cNvSpPr txBox="1"/>
          <p:nvPr/>
        </p:nvSpPr>
        <p:spPr>
          <a:xfrm>
            <a:off x="381000" y="3925888"/>
            <a:ext cx="2250600" cy="2017712"/>
          </a:xfrm>
          <a:prstGeom prst="rect">
            <a:avLst/>
          </a:prstGeom>
          <a:solidFill>
            <a:srgbClr val="1F497D"/>
          </a:solidFill>
          <a:ln w="38100" cap="flat" cmpd="sng">
            <a:solidFill>
              <a:srgbClr val="000000"/>
            </a:solidFill>
            <a:prstDash val="solid"/>
            <a:miter/>
            <a:headEnd type="none" w="med" len="med"/>
            <a:tailEnd type="none" w="med" len="med"/>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1400" b="0" i="0" u="none" strike="noStrike" cap="none" dirty="0">
                <a:solidFill>
                  <a:srgbClr val="FFFFFF"/>
                </a:solidFill>
                <a:latin typeface="Arial"/>
                <a:ea typeface="Arial"/>
                <a:cs typeface="Arial"/>
                <a:sym typeface="Arial"/>
              </a:rPr>
              <a:t>K-12 education is free and legal</a:t>
            </a:r>
          </a:p>
          <a:p>
            <a:pPr marL="0" marR="0" lvl="0" indent="0" algn="l" rtl="0">
              <a:lnSpc>
                <a:spcPct val="100000"/>
              </a:lnSpc>
              <a:spcBef>
                <a:spcPts val="700"/>
              </a:spcBef>
              <a:spcAft>
                <a:spcPts val="0"/>
              </a:spcAft>
              <a:buClr>
                <a:srgbClr val="000000"/>
              </a:buClr>
              <a:buSzPct val="25000"/>
              <a:buFont typeface="Arial"/>
              <a:buNone/>
            </a:pPr>
            <a:r>
              <a:rPr lang="en-US" sz="1400" b="0" i="0" u="none" strike="noStrike" cap="none" dirty="0">
                <a:solidFill>
                  <a:srgbClr val="FFFFFF"/>
                </a:solidFill>
                <a:latin typeface="Arial"/>
                <a:ea typeface="Arial"/>
                <a:cs typeface="Arial"/>
                <a:sym typeface="Arial"/>
              </a:rPr>
              <a:t>Most institutions in childhood do not require legal status</a:t>
            </a:r>
          </a:p>
          <a:p>
            <a:pPr marL="0" marR="0" lvl="0" indent="0" algn="l" rtl="0">
              <a:lnSpc>
                <a:spcPct val="100000"/>
              </a:lnSpc>
              <a:spcBef>
                <a:spcPts val="700"/>
              </a:spcBef>
              <a:spcAft>
                <a:spcPts val="0"/>
              </a:spcAft>
              <a:buClr>
                <a:srgbClr val="000000"/>
              </a:buClr>
              <a:buSzPct val="25000"/>
              <a:buFont typeface="Arial"/>
              <a:buNone/>
            </a:pPr>
            <a:r>
              <a:rPr lang="en-US" sz="1400" dirty="0">
                <a:solidFill>
                  <a:srgbClr val="FFFFFF"/>
                </a:solidFill>
                <a:latin typeface="Arial"/>
                <a:ea typeface="Arial"/>
                <a:cs typeface="Arial"/>
                <a:sym typeface="Arial"/>
              </a:rPr>
              <a:t>Immigration status rarely limits activities</a:t>
            </a:r>
            <a:endParaRPr lang="en-US" sz="1400" b="0" i="0" u="none" strike="noStrike" cap="none" dirty="0">
              <a:solidFill>
                <a:srgbClr val="FFFFFF"/>
              </a:solidFill>
              <a:latin typeface="Arial"/>
              <a:ea typeface="Arial"/>
              <a:cs typeface="Arial"/>
              <a:sym typeface="Arial"/>
            </a:endParaRPr>
          </a:p>
          <a:p>
            <a:pPr marL="0" marR="0" lvl="0" indent="0" algn="l" rtl="0">
              <a:lnSpc>
                <a:spcPct val="100000"/>
              </a:lnSpc>
              <a:spcBef>
                <a:spcPts val="700"/>
              </a:spcBef>
              <a:spcAft>
                <a:spcPts val="0"/>
              </a:spcAft>
              <a:buClr>
                <a:srgbClr val="000000"/>
              </a:buClr>
              <a:buFont typeface="Arial"/>
              <a:buNone/>
            </a:pPr>
            <a:endParaRPr sz="1400" b="0" i="0" u="none" strike="noStrike" cap="none" dirty="0">
              <a:solidFill>
                <a:srgbClr val="FFFFFF"/>
              </a:solidFill>
              <a:latin typeface="Arial"/>
              <a:ea typeface="Arial"/>
              <a:cs typeface="Arial"/>
              <a:sym typeface="Arial"/>
            </a:endParaRPr>
          </a:p>
        </p:txBody>
      </p:sp>
      <p:sp>
        <p:nvSpPr>
          <p:cNvPr id="269" name="Shape 269"/>
          <p:cNvSpPr txBox="1"/>
          <p:nvPr/>
        </p:nvSpPr>
        <p:spPr>
          <a:xfrm flipH="1">
            <a:off x="3200542" y="3925887"/>
            <a:ext cx="2326800" cy="2017713"/>
          </a:xfrm>
          <a:prstGeom prst="rect">
            <a:avLst/>
          </a:prstGeom>
          <a:solidFill>
            <a:srgbClr val="1F497D">
              <a:alpha val="46670"/>
            </a:srgbClr>
          </a:solidFill>
          <a:ln w="38100" cap="flat" cmpd="sng">
            <a:solidFill>
              <a:srgbClr val="000000"/>
            </a:solidFill>
            <a:prstDash val="solid"/>
            <a:miter/>
            <a:headEnd type="none" w="med" len="med"/>
            <a:tailEnd type="none" w="med" len="med"/>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1400" b="0" i="0" u="none" strike="noStrike" cap="none" dirty="0">
                <a:solidFill>
                  <a:srgbClr val="FFFFFF"/>
                </a:solidFill>
                <a:latin typeface="Arial"/>
                <a:ea typeface="Arial"/>
                <a:cs typeface="Arial"/>
                <a:sym typeface="Arial"/>
              </a:rPr>
              <a:t>Late adolescence triggers legal limitations </a:t>
            </a:r>
            <a:r>
              <a:rPr lang="en-US" sz="1400" dirty="0">
                <a:solidFill>
                  <a:srgbClr val="FFFFFF"/>
                </a:solidFill>
                <a:latin typeface="Arial"/>
                <a:ea typeface="Arial"/>
                <a:cs typeface="Arial"/>
                <a:sym typeface="Arial"/>
              </a:rPr>
              <a:t>due to </a:t>
            </a:r>
            <a:r>
              <a:rPr lang="en-US" sz="1400" b="0" i="0" u="none" strike="noStrike" cap="none" dirty="0">
                <a:solidFill>
                  <a:srgbClr val="FFFFFF"/>
                </a:solidFill>
                <a:latin typeface="Arial"/>
                <a:ea typeface="Arial"/>
                <a:cs typeface="Arial"/>
                <a:sym typeface="Arial"/>
              </a:rPr>
              <a:t>immigration laws </a:t>
            </a:r>
          </a:p>
          <a:p>
            <a:pPr marL="0" marR="0" lvl="0" indent="0" algn="l" rtl="0">
              <a:lnSpc>
                <a:spcPct val="100000"/>
              </a:lnSpc>
              <a:spcBef>
                <a:spcPts val="0"/>
              </a:spcBef>
              <a:spcAft>
                <a:spcPts val="0"/>
              </a:spcAft>
              <a:buClr>
                <a:srgbClr val="000000"/>
              </a:buClr>
              <a:buSzPct val="25000"/>
              <a:buFont typeface="Arial"/>
              <a:buNone/>
            </a:pPr>
            <a:r>
              <a:rPr lang="en-US" sz="1400" b="0" i="0" u="none" strike="noStrike" cap="none" dirty="0">
                <a:solidFill>
                  <a:srgbClr val="FFFFFF"/>
                </a:solidFill>
                <a:latin typeface="Arial"/>
                <a:ea typeface="Arial"/>
                <a:cs typeface="Arial"/>
                <a:sym typeface="Arial"/>
              </a:rPr>
              <a:t>-Working</a:t>
            </a:r>
          </a:p>
          <a:p>
            <a:pPr marL="0" marR="0" lvl="0" indent="0" algn="l" rtl="0">
              <a:lnSpc>
                <a:spcPct val="100000"/>
              </a:lnSpc>
              <a:spcBef>
                <a:spcPts val="280"/>
              </a:spcBef>
              <a:spcAft>
                <a:spcPts val="0"/>
              </a:spcAft>
              <a:buClr>
                <a:srgbClr val="000000"/>
              </a:buClr>
              <a:buSzPct val="25000"/>
              <a:buFont typeface="Arial"/>
              <a:buNone/>
            </a:pPr>
            <a:r>
              <a:rPr lang="en-US" sz="1400" b="0" i="0" u="none" strike="noStrike" cap="none" dirty="0">
                <a:solidFill>
                  <a:srgbClr val="FFFFFF"/>
                </a:solidFill>
                <a:latin typeface="Arial"/>
                <a:ea typeface="Arial"/>
                <a:cs typeface="Arial"/>
                <a:sym typeface="Arial"/>
              </a:rPr>
              <a:t>-Driving </a:t>
            </a:r>
          </a:p>
          <a:p>
            <a:pPr marL="0" marR="0" lvl="0" indent="0" algn="l" rtl="0">
              <a:lnSpc>
                <a:spcPct val="100000"/>
              </a:lnSpc>
              <a:spcBef>
                <a:spcPts val="280"/>
              </a:spcBef>
              <a:spcAft>
                <a:spcPts val="0"/>
              </a:spcAft>
              <a:buClr>
                <a:srgbClr val="000000"/>
              </a:buClr>
              <a:buSzPct val="25000"/>
              <a:buFont typeface="Arial"/>
              <a:buNone/>
            </a:pPr>
            <a:r>
              <a:rPr lang="en-US" sz="1400" dirty="0">
                <a:solidFill>
                  <a:srgbClr val="FFFFFF"/>
                </a:solidFill>
                <a:latin typeface="Arial"/>
                <a:ea typeface="Arial"/>
                <a:cs typeface="Arial"/>
                <a:sym typeface="Arial"/>
              </a:rPr>
              <a:t>-Education</a:t>
            </a:r>
            <a:endParaRPr lang="en-US" sz="1400" b="0" i="0" u="none" strike="noStrike" cap="none" dirty="0">
              <a:solidFill>
                <a:srgbClr val="FFFFFF"/>
              </a:solidFill>
              <a:latin typeface="Arial"/>
              <a:ea typeface="Arial"/>
              <a:cs typeface="Arial"/>
              <a:sym typeface="Arial"/>
            </a:endParaRPr>
          </a:p>
          <a:p>
            <a:pPr marL="0" marR="0" lvl="0" indent="0" algn="l" rtl="0">
              <a:lnSpc>
                <a:spcPct val="100000"/>
              </a:lnSpc>
              <a:spcBef>
                <a:spcPts val="280"/>
              </a:spcBef>
              <a:spcAft>
                <a:spcPts val="0"/>
              </a:spcAft>
              <a:buClr>
                <a:srgbClr val="000000"/>
              </a:buClr>
              <a:buSzPct val="25000"/>
              <a:buFont typeface="Arial"/>
              <a:buNone/>
            </a:pPr>
            <a:r>
              <a:rPr lang="en-US" sz="1400" b="0" i="0" u="none" strike="noStrike" cap="none" dirty="0">
                <a:solidFill>
                  <a:srgbClr val="FFFFFF"/>
                </a:solidFill>
                <a:latin typeface="Arial"/>
                <a:ea typeface="Arial"/>
                <a:cs typeface="Arial"/>
                <a:sym typeface="Arial"/>
              </a:rPr>
              <a:t>-Financial Aid</a:t>
            </a:r>
          </a:p>
          <a:p>
            <a:pPr marL="0" marR="0" lvl="0" indent="0" algn="l" rtl="0">
              <a:lnSpc>
                <a:spcPct val="100000"/>
              </a:lnSpc>
              <a:spcBef>
                <a:spcPts val="280"/>
              </a:spcBef>
              <a:spcAft>
                <a:spcPts val="0"/>
              </a:spcAft>
              <a:buClr>
                <a:srgbClr val="000000"/>
              </a:buClr>
              <a:buSzPct val="25000"/>
              <a:buFont typeface="Arial"/>
              <a:buNone/>
            </a:pPr>
            <a:r>
              <a:rPr lang="en-US" sz="1400" b="0" i="0" u="none" strike="noStrike" cap="none" dirty="0">
                <a:solidFill>
                  <a:srgbClr val="FFFFFF"/>
                </a:solidFill>
                <a:latin typeface="Arial"/>
                <a:ea typeface="Arial"/>
                <a:cs typeface="Arial"/>
                <a:sym typeface="Arial"/>
              </a:rPr>
              <a:t>-Socializing </a:t>
            </a:r>
          </a:p>
        </p:txBody>
      </p:sp>
      <p:sp>
        <p:nvSpPr>
          <p:cNvPr id="270" name="Shape 270"/>
          <p:cNvSpPr txBox="1"/>
          <p:nvPr/>
        </p:nvSpPr>
        <p:spPr>
          <a:xfrm>
            <a:off x="6095998" y="3836404"/>
            <a:ext cx="2433900" cy="2139000"/>
          </a:xfrm>
          <a:prstGeom prst="rect">
            <a:avLst/>
          </a:prstGeom>
          <a:solidFill>
            <a:srgbClr val="1F497D"/>
          </a:solidFill>
          <a:ln w="38100" cap="flat" cmpd="sng">
            <a:solidFill>
              <a:srgbClr val="000000"/>
            </a:solidFill>
            <a:prstDash val="solid"/>
            <a:miter/>
            <a:headEnd type="none" w="med" len="med"/>
            <a:tailEnd type="none" w="med" len="med"/>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1400" b="0" i="0" u="none" strike="noStrike" cap="none" dirty="0">
                <a:solidFill>
                  <a:srgbClr val="FFFFFF"/>
                </a:solidFill>
                <a:latin typeface="Arial"/>
                <a:ea typeface="Arial"/>
                <a:cs typeface="Arial"/>
                <a:sym typeface="Arial"/>
              </a:rPr>
              <a:t>Succession of blocked opportunities</a:t>
            </a:r>
          </a:p>
          <a:p>
            <a:pPr marL="0" marR="0" lvl="0" indent="0" algn="l" rtl="0">
              <a:lnSpc>
                <a:spcPct val="100000"/>
              </a:lnSpc>
              <a:spcBef>
                <a:spcPts val="700"/>
              </a:spcBef>
              <a:spcAft>
                <a:spcPts val="0"/>
              </a:spcAft>
              <a:buClr>
                <a:srgbClr val="000000"/>
              </a:buClr>
              <a:buSzPct val="25000"/>
              <a:buFont typeface="Arial"/>
              <a:buNone/>
            </a:pPr>
            <a:r>
              <a:rPr lang="en-US" sz="1400" b="0" i="0" u="none" strike="noStrike" cap="none" dirty="0">
                <a:solidFill>
                  <a:srgbClr val="FFFFFF"/>
                </a:solidFill>
                <a:latin typeface="Arial"/>
                <a:ea typeface="Arial"/>
                <a:cs typeface="Arial"/>
                <a:sym typeface="Arial"/>
              </a:rPr>
              <a:t>Fear, stigma, changed social patterns</a:t>
            </a:r>
          </a:p>
          <a:p>
            <a:pPr marL="0" marR="0" lvl="0" indent="0" algn="l" rtl="0">
              <a:lnSpc>
                <a:spcPct val="100000"/>
              </a:lnSpc>
              <a:spcBef>
                <a:spcPts val="700"/>
              </a:spcBef>
              <a:spcAft>
                <a:spcPts val="0"/>
              </a:spcAft>
              <a:buClr>
                <a:srgbClr val="000000"/>
              </a:buClr>
              <a:buSzPct val="25000"/>
              <a:buFont typeface="Arial"/>
              <a:buNone/>
            </a:pPr>
            <a:r>
              <a:rPr lang="en-US" sz="1400" b="0" i="0" u="none" strike="noStrike" cap="none" dirty="0">
                <a:solidFill>
                  <a:srgbClr val="FFFFFF"/>
                </a:solidFill>
                <a:latin typeface="Arial"/>
                <a:ea typeface="Arial"/>
                <a:cs typeface="Arial"/>
                <a:sym typeface="Arial"/>
              </a:rPr>
              <a:t>Forced decisions—reveal or conceal</a:t>
            </a:r>
          </a:p>
          <a:p>
            <a:pPr marL="0" marR="0" lvl="0" indent="0" algn="l" rtl="0">
              <a:lnSpc>
                <a:spcPct val="100000"/>
              </a:lnSpc>
              <a:spcBef>
                <a:spcPts val="700"/>
              </a:spcBef>
              <a:spcAft>
                <a:spcPts val="0"/>
              </a:spcAft>
              <a:buClr>
                <a:srgbClr val="000000"/>
              </a:buClr>
              <a:buSzPct val="25000"/>
              <a:buFont typeface="Arial"/>
              <a:buNone/>
            </a:pPr>
            <a:r>
              <a:rPr lang="en-US" sz="1400" b="0" i="0" u="none" strike="noStrike" cap="none" dirty="0">
                <a:solidFill>
                  <a:srgbClr val="FFFFFF"/>
                </a:solidFill>
                <a:latin typeface="Arial"/>
                <a:ea typeface="Arial"/>
                <a:cs typeface="Arial"/>
                <a:sym typeface="Arial"/>
              </a:rPr>
              <a:t>Physical/ emotional manifestations</a:t>
            </a:r>
          </a:p>
        </p:txBody>
      </p:sp>
      <p:sp>
        <p:nvSpPr>
          <p:cNvPr id="271" name="Shape 271"/>
          <p:cNvSpPr/>
          <p:nvPr/>
        </p:nvSpPr>
        <p:spPr>
          <a:xfrm>
            <a:off x="457200" y="1447800"/>
            <a:ext cx="2174400" cy="1905000"/>
          </a:xfrm>
          <a:prstGeom prst="rightArrow">
            <a:avLst>
              <a:gd name="adj1" fmla="val 57472"/>
              <a:gd name="adj2" fmla="val 46080"/>
            </a:avLst>
          </a:prstGeom>
          <a:solidFill>
            <a:srgbClr val="8064A2"/>
          </a:solidFill>
          <a:ln w="9525" cap="flat" cmpd="sng">
            <a:solidFill>
              <a:srgbClr val="000000"/>
            </a:solidFill>
            <a:prstDash val="solid"/>
            <a:miter/>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SzPct val="25000"/>
              <a:buFont typeface="Arial"/>
              <a:buNone/>
            </a:pPr>
            <a:r>
              <a:rPr lang="en-US" sz="2000" b="1" i="0" u="none" strike="noStrike" cap="none" dirty="0">
                <a:solidFill>
                  <a:srgbClr val="000000"/>
                </a:solidFill>
                <a:latin typeface="Arial"/>
                <a:ea typeface="Arial"/>
                <a:cs typeface="Arial"/>
                <a:sym typeface="Arial"/>
              </a:rPr>
              <a:t>Protected Status</a:t>
            </a:r>
          </a:p>
        </p:txBody>
      </p:sp>
      <p:sp>
        <p:nvSpPr>
          <p:cNvPr id="272" name="Shape 272"/>
          <p:cNvSpPr/>
          <p:nvPr/>
        </p:nvSpPr>
        <p:spPr>
          <a:xfrm>
            <a:off x="3352800" y="1447800"/>
            <a:ext cx="2174542" cy="1905000"/>
          </a:xfrm>
          <a:prstGeom prst="rightArrow">
            <a:avLst>
              <a:gd name="adj1" fmla="val 57472"/>
              <a:gd name="adj2" fmla="val 46080"/>
            </a:avLst>
          </a:prstGeom>
          <a:gradFill>
            <a:gsLst>
              <a:gs pos="0">
                <a:srgbClr val="8064A2"/>
              </a:gs>
              <a:gs pos="21000">
                <a:srgbClr val="8064A2"/>
              </a:gs>
              <a:gs pos="90000">
                <a:srgbClr val="9BBB59"/>
              </a:gs>
              <a:gs pos="100000">
                <a:srgbClr val="9BBB59"/>
              </a:gs>
            </a:gsLst>
            <a:lin ang="0" scaled="0"/>
          </a:gradFill>
          <a:ln w="9525" cap="flat" cmpd="sng">
            <a:solidFill>
              <a:srgbClr val="000000"/>
            </a:solidFill>
            <a:prstDash val="solid"/>
            <a:miter/>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SzPct val="25000"/>
              <a:buFont typeface="Arial"/>
              <a:buNone/>
            </a:pPr>
            <a:r>
              <a:rPr lang="en-US" sz="2000" b="1" i="0" u="none" strike="noStrike" cap="none" dirty="0">
                <a:solidFill>
                  <a:srgbClr val="000000"/>
                </a:solidFill>
                <a:latin typeface="Arial"/>
                <a:ea typeface="Arial"/>
                <a:cs typeface="Arial"/>
                <a:sym typeface="Arial"/>
              </a:rPr>
              <a:t>Transition to Adulthood</a:t>
            </a:r>
          </a:p>
        </p:txBody>
      </p:sp>
      <p:sp>
        <p:nvSpPr>
          <p:cNvPr id="273" name="Shape 273"/>
          <p:cNvSpPr/>
          <p:nvPr/>
        </p:nvSpPr>
        <p:spPr>
          <a:xfrm>
            <a:off x="6248542" y="1447800"/>
            <a:ext cx="2281356" cy="1905000"/>
          </a:xfrm>
          <a:prstGeom prst="rightArrow">
            <a:avLst>
              <a:gd name="adj1" fmla="val 57472"/>
              <a:gd name="adj2" fmla="val 46080"/>
            </a:avLst>
          </a:prstGeom>
          <a:solidFill>
            <a:srgbClr val="9BBB59"/>
          </a:solidFill>
          <a:ln w="9525" cap="flat" cmpd="sng">
            <a:solidFill>
              <a:srgbClr val="000000"/>
            </a:solidFill>
            <a:prstDash val="solid"/>
            <a:miter/>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SzPct val="25000"/>
              <a:buFont typeface="Arial"/>
              <a:buNone/>
            </a:pPr>
            <a:r>
              <a:rPr lang="en-US" sz="2000" b="1" i="0" u="none" strike="noStrike" cap="none" dirty="0">
                <a:solidFill>
                  <a:srgbClr val="000000"/>
                </a:solidFill>
                <a:latin typeface="Arial"/>
                <a:ea typeface="Arial"/>
                <a:cs typeface="Arial"/>
                <a:sym typeface="Arial"/>
              </a:rPr>
              <a:t>Awake to a Nightmare</a:t>
            </a:r>
          </a:p>
        </p:txBody>
      </p:sp>
      <p:sp>
        <p:nvSpPr>
          <p:cNvPr id="274" name="Shape 274"/>
          <p:cNvSpPr txBox="1"/>
          <p:nvPr/>
        </p:nvSpPr>
        <p:spPr>
          <a:xfrm>
            <a:off x="381000" y="6192286"/>
            <a:ext cx="6063343" cy="648802"/>
          </a:xfrm>
          <a:prstGeom prst="rect">
            <a:avLst/>
          </a:prstGeom>
          <a:noFill/>
          <a:ln>
            <a:noFill/>
          </a:ln>
        </p:spPr>
        <p:txBody>
          <a:bodyPr lIns="91425" tIns="45700" rIns="91425" bIns="45700" anchor="t" anchorCtr="0">
            <a:noAutofit/>
          </a:bodyPr>
          <a:lstStyle/>
          <a:p>
            <a:r>
              <a:rPr lang="en-US" sz="1200" dirty="0">
                <a:solidFill>
                  <a:schemeClr val="tx1">
                    <a:lumMod val="50000"/>
                  </a:schemeClr>
                </a:solidFill>
              </a:rPr>
              <a:t>Gonzalez, Roberto G., Learning to be Illegal: Undocumented Youth and Shifting Legal Context in the Transition to Adulthood, Sage, American Sociological Review, 2011.</a:t>
            </a:r>
          </a:p>
        </p:txBody>
      </p:sp>
    </p:spTree>
    <p:extLst>
      <p:ext uri="{BB962C8B-B14F-4D97-AF65-F5344CB8AC3E}">
        <p14:creationId xmlns:p14="http://schemas.microsoft.com/office/powerpoint/2010/main" val="218068901"/>
      </p:ext>
    </p:extLst>
  </p:cSld>
  <p:clrMapOvr>
    <a:masterClrMapping/>
  </p:clrMapOvr>
  <p:transition spd="slow">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a:sym typeface="Raleway"/>
              </a:rPr>
              <a:t>Living in </a:t>
            </a:r>
            <a:r>
              <a:rPr lang="en-US" dirty="0" smtClean="0">
                <a:sym typeface="Raleway"/>
              </a:rPr>
              <a:t>fear</a:t>
            </a:r>
            <a:endParaRPr lang="en-US" dirty="0"/>
          </a:p>
        </p:txBody>
      </p:sp>
      <p:sp>
        <p:nvSpPr>
          <p:cNvPr id="3" name="Content Placeholder 2"/>
          <p:cNvSpPr>
            <a:spLocks noGrp="1"/>
          </p:cNvSpPr>
          <p:nvPr>
            <p:ph idx="1"/>
          </p:nvPr>
        </p:nvSpPr>
        <p:spPr/>
        <p:txBody>
          <a:bodyPr/>
          <a:lstStyle/>
          <a:p>
            <a:r>
              <a:rPr lang="en-US" sz="2400" dirty="0"/>
              <a:t>Immigrants face new challenges and trauma under Trump administration</a:t>
            </a:r>
          </a:p>
          <a:p>
            <a:pPr lvl="1"/>
            <a:r>
              <a:rPr lang="en-US" sz="2000" dirty="0"/>
              <a:t>Increased </a:t>
            </a:r>
            <a:r>
              <a:rPr lang="en-US" sz="2000" dirty="0" smtClean="0"/>
              <a:t>deportations/ICE </a:t>
            </a:r>
            <a:r>
              <a:rPr lang="en-US" sz="2000" dirty="0"/>
              <a:t>agents</a:t>
            </a:r>
          </a:p>
          <a:p>
            <a:pPr lvl="1"/>
            <a:r>
              <a:rPr lang="en-US" sz="2000" dirty="0"/>
              <a:t>Muslim ban</a:t>
            </a:r>
          </a:p>
          <a:p>
            <a:pPr lvl="1"/>
            <a:r>
              <a:rPr lang="en-US" sz="2000" dirty="0"/>
              <a:t>Threats against sanctuary cities</a:t>
            </a:r>
          </a:p>
          <a:p>
            <a:pPr lvl="1"/>
            <a:r>
              <a:rPr lang="en-US" sz="2000" dirty="0"/>
              <a:t>DACA rescission</a:t>
            </a:r>
          </a:p>
          <a:p>
            <a:pPr lvl="1"/>
            <a:r>
              <a:rPr lang="en-US" sz="2000" dirty="0" smtClean="0"/>
              <a:t>Scapegoating in the media</a:t>
            </a:r>
            <a:endParaRPr lang="en-US" sz="2000" dirty="0"/>
          </a:p>
          <a:p>
            <a:r>
              <a:rPr lang="en-US" sz="2400" dirty="0"/>
              <a:t>S</a:t>
            </a:r>
            <a:r>
              <a:rPr lang="en-US" sz="2400" dirty="0" smtClean="0"/>
              <a:t>tudents </a:t>
            </a:r>
            <a:r>
              <a:rPr lang="en-US" sz="2400" dirty="0"/>
              <a:t>have reported increased discrimination as a result of the </a:t>
            </a:r>
            <a:r>
              <a:rPr lang="en-US" sz="2400" dirty="0" smtClean="0"/>
              <a:t>above</a:t>
            </a:r>
            <a:r>
              <a:rPr lang="en-US" dirty="0" smtClean="0"/>
              <a:t> (</a:t>
            </a:r>
            <a:r>
              <a:rPr lang="en-US" dirty="0" smtClean="0">
                <a:hlinkClick r:id="rId2"/>
              </a:rPr>
              <a:t>The </a:t>
            </a:r>
            <a:r>
              <a:rPr lang="en-US" dirty="0">
                <a:hlinkClick r:id="rId2"/>
              </a:rPr>
              <a:t>Psychological Harm of Anti–Immigration Policies: webinar slides--start at </a:t>
            </a:r>
            <a:r>
              <a:rPr lang="en-US" dirty="0" smtClean="0">
                <a:hlinkClick r:id="rId2"/>
              </a:rPr>
              <a:t>16</a:t>
            </a:r>
            <a:r>
              <a:rPr lang="en-US" dirty="0" smtClean="0"/>
              <a:t>)</a:t>
            </a:r>
            <a:endParaRPr lang="en-US" dirty="0"/>
          </a:p>
        </p:txBody>
      </p:sp>
    </p:spTree>
    <p:extLst>
      <p:ext uri="{BB962C8B-B14F-4D97-AF65-F5344CB8AC3E}">
        <p14:creationId xmlns:p14="http://schemas.microsoft.com/office/powerpoint/2010/main" val="59912602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Political &amp; Legal Context</a:t>
            </a:r>
            <a:endParaRPr lang="en-US" dirty="0"/>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97712071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Stay informed about changing laws and policies</a:t>
            </a:r>
          </a:p>
        </p:txBody>
      </p:sp>
      <p:sp>
        <p:nvSpPr>
          <p:cNvPr id="3" name="Content Placeholder 2"/>
          <p:cNvSpPr>
            <a:spLocks noGrp="1"/>
          </p:cNvSpPr>
          <p:nvPr>
            <p:ph idx="1"/>
          </p:nvPr>
        </p:nvSpPr>
        <p:spPr/>
        <p:txBody>
          <a:bodyPr>
            <a:normAutofit/>
          </a:bodyPr>
          <a:lstStyle/>
          <a:p>
            <a:r>
              <a:rPr lang="en-US" sz="2400" dirty="0" smtClean="0"/>
              <a:t>Identify key laws affecting undocumented students</a:t>
            </a:r>
          </a:p>
          <a:p>
            <a:pPr lvl="1"/>
            <a:r>
              <a:rPr lang="en-US" sz="2000" dirty="0" smtClean="0"/>
              <a:t>Federal: DACA </a:t>
            </a:r>
          </a:p>
          <a:p>
            <a:pPr lvl="1"/>
            <a:r>
              <a:rPr lang="en-US" sz="2000" dirty="0" smtClean="0"/>
              <a:t>State: AB 540, AB 130/131, SB 1159</a:t>
            </a:r>
          </a:p>
          <a:p>
            <a:r>
              <a:rPr lang="en-US" sz="2400" dirty="0" smtClean="0"/>
              <a:t>Review district policies and FAQs</a:t>
            </a:r>
          </a:p>
          <a:p>
            <a:r>
              <a:rPr lang="en-US" sz="2400" dirty="0" smtClean="0"/>
              <a:t>Take advantage of professional learning opportunities</a:t>
            </a:r>
          </a:p>
          <a:p>
            <a:endParaRPr lang="en-US" sz="2400" dirty="0" smtClean="0"/>
          </a:p>
        </p:txBody>
      </p:sp>
    </p:spTree>
    <p:extLst>
      <p:ext uri="{BB962C8B-B14F-4D97-AF65-F5344CB8AC3E}">
        <p14:creationId xmlns:p14="http://schemas.microsoft.com/office/powerpoint/2010/main" val="3332290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Today’s Outcomes</a:t>
            </a:r>
            <a:endParaRPr lang="en-US" dirty="0"/>
          </a:p>
        </p:txBody>
      </p:sp>
      <p:sp>
        <p:nvSpPr>
          <p:cNvPr id="3" name="Content Placeholder 2"/>
          <p:cNvSpPr>
            <a:spLocks noGrp="1"/>
          </p:cNvSpPr>
          <p:nvPr>
            <p:ph idx="1"/>
          </p:nvPr>
        </p:nvSpPr>
        <p:spPr/>
        <p:txBody>
          <a:bodyPr/>
          <a:lstStyle/>
          <a:p>
            <a:pPr marL="457200" indent="-457200">
              <a:buFont typeface="+mj-lt"/>
              <a:buAutoNum type="arabicPeriod"/>
            </a:pPr>
            <a:r>
              <a:rPr lang="en-US" dirty="0" smtClean="0"/>
              <a:t>Acknowledge the challenges and opportunities facing our undocumented community </a:t>
            </a:r>
          </a:p>
          <a:p>
            <a:pPr marL="457200" indent="-457200">
              <a:buFont typeface="+mj-lt"/>
              <a:buAutoNum type="arabicPeriod"/>
            </a:pPr>
            <a:r>
              <a:rPr lang="en-US" dirty="0" smtClean="0"/>
              <a:t>Describe the current policies affecting our students: AB 540, CA DREAM Act, and DACA</a:t>
            </a:r>
          </a:p>
          <a:p>
            <a:pPr marL="457200" indent="-457200">
              <a:buFont typeface="+mj-lt"/>
              <a:buAutoNum type="arabicPeriod"/>
            </a:pPr>
            <a:r>
              <a:rPr lang="en-US" dirty="0" smtClean="0"/>
              <a:t>Identify strategies to support students and create institutional change</a:t>
            </a:r>
          </a:p>
        </p:txBody>
      </p:sp>
    </p:spTree>
    <p:extLst>
      <p:ext uri="{BB962C8B-B14F-4D97-AF65-F5344CB8AC3E}">
        <p14:creationId xmlns:p14="http://schemas.microsoft.com/office/powerpoint/2010/main" val="81918240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99678" y="1524000"/>
            <a:ext cx="6934200" cy="4267200"/>
          </a:xfrm>
        </p:spPr>
        <p:txBody>
          <a:bodyPr>
            <a:normAutofit/>
          </a:bodyPr>
          <a:lstStyle/>
          <a:p>
            <a:pPr marL="514350" indent="-514350">
              <a:buAutoNum type="alphaUcParenR"/>
            </a:pPr>
            <a:endParaRPr lang="en-US" dirty="0"/>
          </a:p>
          <a:p>
            <a:pPr marL="514350" indent="-514350">
              <a:buAutoNum type="alphaUcParenR"/>
            </a:pPr>
            <a:endParaRPr lang="en-US" dirty="0"/>
          </a:p>
          <a:p>
            <a:pPr marL="514350" indent="-514350">
              <a:buAutoNum type="alphaUcParenR"/>
            </a:pPr>
            <a:endParaRPr lang="en-US" dirty="0"/>
          </a:p>
          <a:p>
            <a:pPr marL="0" indent="0">
              <a:buNone/>
            </a:pPr>
            <a:endParaRPr lang="en-US" dirty="0"/>
          </a:p>
          <a:p>
            <a:pPr marL="514350" indent="-514350">
              <a:buAutoNum type="alphaUcParenR"/>
            </a:pPr>
            <a:endParaRPr lang="en-US" dirty="0"/>
          </a:p>
          <a:p>
            <a:pPr marL="514350" indent="-514350">
              <a:buAutoNum type="alphaUcParenR"/>
            </a:pPr>
            <a:endParaRPr lang="en-US" dirty="0"/>
          </a:p>
          <a:p>
            <a:pPr marL="514350" indent="-514350">
              <a:buAutoNum type="alphaUcParenR"/>
            </a:pPr>
            <a:endParaRPr lang="en-US" dirty="0"/>
          </a:p>
        </p:txBody>
      </p:sp>
      <p:sp>
        <p:nvSpPr>
          <p:cNvPr id="6" name="Title 5"/>
          <p:cNvSpPr>
            <a:spLocks noGrp="1"/>
          </p:cNvSpPr>
          <p:nvPr>
            <p:ph type="title"/>
          </p:nvPr>
        </p:nvSpPr>
        <p:spPr>
          <a:xfrm>
            <a:off x="762000" y="381000"/>
            <a:ext cx="6934200" cy="990600"/>
          </a:xfrm>
        </p:spPr>
        <p:txBody>
          <a:bodyPr>
            <a:normAutofit fontScale="90000"/>
          </a:bodyPr>
          <a:lstStyle/>
          <a:p>
            <a:r>
              <a:rPr lang="en-US" dirty="0" smtClean="0"/>
              <a:t>Undocumented Students:</a:t>
            </a:r>
            <a:br>
              <a:rPr lang="en-US" dirty="0" smtClean="0"/>
            </a:br>
            <a:r>
              <a:rPr lang="en-US" dirty="0" smtClean="0"/>
              <a:t>AB 540 and DACA</a:t>
            </a:r>
            <a:endParaRPr lang="en-US" dirty="0"/>
          </a:p>
        </p:txBody>
      </p:sp>
      <p:sp>
        <p:nvSpPr>
          <p:cNvPr id="7" name="Shape 284"/>
          <p:cNvSpPr/>
          <p:nvPr/>
        </p:nvSpPr>
        <p:spPr>
          <a:xfrm>
            <a:off x="3151966" y="1524000"/>
            <a:ext cx="4010833" cy="4042718"/>
          </a:xfrm>
          <a:prstGeom prst="ellipse">
            <a:avLst/>
          </a:prstGeom>
          <a:solidFill>
            <a:srgbClr val="002060">
              <a:alpha val="49803"/>
            </a:srgbClr>
          </a:solidFill>
          <a:ln w="12700" cap="flat">
            <a:solidFill>
              <a:srgbClr val="42719C"/>
            </a:solidFill>
            <a:prstDash val="solid"/>
            <a:miter/>
            <a:headEnd type="none" w="med" len="med"/>
            <a:tailEnd type="none" w="med" len="med"/>
          </a:ln>
        </p:spPr>
        <p:txBody>
          <a:bodyPr lIns="68569" tIns="34275" rIns="68569" bIns="34275" anchor="ctr" anchorCtr="0">
            <a:noAutofit/>
          </a:bodyPr>
          <a:lstStyle/>
          <a:p>
            <a:pPr algn="ctr"/>
            <a:endParaRPr sz="1350" kern="0">
              <a:solidFill>
                <a:srgbClr val="FFFFFF"/>
              </a:solidFill>
              <a:latin typeface="Calibri"/>
              <a:ea typeface="Calibri"/>
              <a:cs typeface="Calibri"/>
              <a:sym typeface="Calibri"/>
            </a:endParaRPr>
          </a:p>
        </p:txBody>
      </p:sp>
      <p:sp>
        <p:nvSpPr>
          <p:cNvPr id="9" name="Shape 285"/>
          <p:cNvSpPr txBox="1"/>
          <p:nvPr/>
        </p:nvSpPr>
        <p:spPr>
          <a:xfrm>
            <a:off x="4431768" y="2078971"/>
            <a:ext cx="2000249" cy="466828"/>
          </a:xfrm>
          <a:prstGeom prst="rect">
            <a:avLst/>
          </a:prstGeom>
          <a:noFill/>
          <a:ln>
            <a:noFill/>
          </a:ln>
        </p:spPr>
        <p:txBody>
          <a:bodyPr lIns="68569" tIns="34275" rIns="68569" bIns="34275" anchor="t" anchorCtr="0">
            <a:noAutofit/>
          </a:bodyPr>
          <a:lstStyle/>
          <a:p>
            <a:pPr algn="ctr">
              <a:buSzPct val="25000"/>
            </a:pPr>
            <a:r>
              <a:rPr lang="en-US" sz="1400" b="1" kern="0" dirty="0" smtClean="0">
                <a:solidFill>
                  <a:srgbClr val="000000"/>
                </a:solidFill>
                <a:latin typeface="Calibri"/>
                <a:ea typeface="Calibri"/>
                <a:cs typeface="Calibri"/>
                <a:sym typeface="Calibri"/>
              </a:rPr>
              <a:t>Undocumented</a:t>
            </a:r>
          </a:p>
          <a:p>
            <a:pPr algn="ctr">
              <a:buSzPct val="25000"/>
            </a:pPr>
            <a:r>
              <a:rPr lang="en-US" sz="1400" b="1" kern="0" dirty="0" smtClean="0">
                <a:solidFill>
                  <a:srgbClr val="000000"/>
                </a:solidFill>
                <a:latin typeface="Calibri"/>
                <a:ea typeface="Calibri"/>
                <a:cs typeface="Calibri"/>
                <a:sym typeface="Calibri"/>
              </a:rPr>
              <a:t>Students</a:t>
            </a:r>
            <a:endParaRPr lang="en-US" sz="1400" b="1" kern="0" dirty="0">
              <a:solidFill>
                <a:srgbClr val="000000"/>
              </a:solidFill>
              <a:latin typeface="Calibri"/>
              <a:ea typeface="Calibri"/>
              <a:cs typeface="Calibri"/>
              <a:sym typeface="Calibri"/>
            </a:endParaRPr>
          </a:p>
        </p:txBody>
      </p:sp>
      <p:sp>
        <p:nvSpPr>
          <p:cNvPr id="10" name="Shape 286"/>
          <p:cNvSpPr/>
          <p:nvPr/>
        </p:nvSpPr>
        <p:spPr>
          <a:xfrm>
            <a:off x="3301208" y="2690138"/>
            <a:ext cx="2464682" cy="2352016"/>
          </a:xfrm>
          <a:prstGeom prst="ellipse">
            <a:avLst/>
          </a:prstGeom>
          <a:solidFill>
            <a:srgbClr val="00B0F0">
              <a:alpha val="49803"/>
            </a:srgbClr>
          </a:solidFill>
          <a:ln w="12700" cap="flat">
            <a:solidFill>
              <a:srgbClr val="42719C"/>
            </a:solidFill>
            <a:prstDash val="solid"/>
            <a:miter/>
            <a:headEnd type="none" w="med" len="med"/>
            <a:tailEnd type="none" w="med" len="med"/>
          </a:ln>
        </p:spPr>
        <p:txBody>
          <a:bodyPr lIns="68569" tIns="34275" rIns="68569" bIns="34275" anchor="ctr" anchorCtr="0">
            <a:noAutofit/>
          </a:bodyPr>
          <a:lstStyle/>
          <a:p>
            <a:pPr algn="ctr"/>
            <a:endParaRPr sz="1350" kern="0">
              <a:solidFill>
                <a:srgbClr val="FFFFFF"/>
              </a:solidFill>
              <a:latin typeface="Calibri"/>
              <a:ea typeface="Calibri"/>
              <a:cs typeface="Calibri"/>
              <a:sym typeface="Calibri"/>
            </a:endParaRPr>
          </a:p>
        </p:txBody>
      </p:sp>
      <p:sp>
        <p:nvSpPr>
          <p:cNvPr id="11" name="Shape 287"/>
          <p:cNvSpPr txBox="1"/>
          <p:nvPr/>
        </p:nvSpPr>
        <p:spPr>
          <a:xfrm>
            <a:off x="4067906" y="3302985"/>
            <a:ext cx="1392072" cy="484748"/>
          </a:xfrm>
          <a:prstGeom prst="rect">
            <a:avLst/>
          </a:prstGeom>
          <a:noFill/>
          <a:ln>
            <a:noFill/>
          </a:ln>
        </p:spPr>
        <p:txBody>
          <a:bodyPr lIns="68569" tIns="34275" rIns="68569" bIns="34275" anchor="t" anchorCtr="0">
            <a:noAutofit/>
          </a:bodyPr>
          <a:lstStyle/>
          <a:p>
            <a:pPr algn="ctr">
              <a:buSzPct val="25000"/>
            </a:pPr>
            <a:r>
              <a:rPr lang="en-US" sz="1400" b="1" kern="0" dirty="0" smtClean="0">
                <a:solidFill>
                  <a:srgbClr val="000000"/>
                </a:solidFill>
                <a:latin typeface="Calibri"/>
                <a:ea typeface="Calibri"/>
                <a:cs typeface="Calibri"/>
                <a:sym typeface="Calibri"/>
              </a:rPr>
              <a:t>DACA</a:t>
            </a:r>
          </a:p>
          <a:p>
            <a:pPr algn="ctr">
              <a:buSzPct val="25000"/>
            </a:pPr>
            <a:r>
              <a:rPr lang="en-US" sz="1400" b="1" kern="0" dirty="0" smtClean="0">
                <a:solidFill>
                  <a:srgbClr val="000000"/>
                </a:solidFill>
                <a:latin typeface="Calibri"/>
                <a:ea typeface="Calibri"/>
                <a:cs typeface="Calibri"/>
                <a:sym typeface="Calibri"/>
              </a:rPr>
              <a:t>Students</a:t>
            </a:r>
            <a:endParaRPr lang="en-US" sz="1400" b="1" kern="0" dirty="0">
              <a:solidFill>
                <a:srgbClr val="000000"/>
              </a:solidFill>
              <a:latin typeface="Calibri"/>
              <a:ea typeface="Calibri"/>
              <a:cs typeface="Calibri"/>
              <a:sym typeface="Calibri"/>
            </a:endParaRPr>
          </a:p>
        </p:txBody>
      </p:sp>
      <p:sp>
        <p:nvSpPr>
          <p:cNvPr id="12" name="Shape 288"/>
          <p:cNvSpPr/>
          <p:nvPr/>
        </p:nvSpPr>
        <p:spPr>
          <a:xfrm>
            <a:off x="2024368" y="2997821"/>
            <a:ext cx="2283473" cy="2344415"/>
          </a:xfrm>
          <a:prstGeom prst="ellipse">
            <a:avLst/>
          </a:prstGeom>
          <a:solidFill>
            <a:srgbClr val="92D050">
              <a:alpha val="49803"/>
            </a:srgbClr>
          </a:solidFill>
          <a:ln w="12700" cap="flat">
            <a:solidFill>
              <a:srgbClr val="42719C"/>
            </a:solidFill>
            <a:prstDash val="solid"/>
            <a:miter/>
            <a:headEnd type="none" w="med" len="med"/>
            <a:tailEnd type="none" w="med" len="med"/>
          </a:ln>
        </p:spPr>
        <p:txBody>
          <a:bodyPr lIns="68569" tIns="34275" rIns="68569" bIns="34275" anchor="ctr" anchorCtr="0">
            <a:noAutofit/>
          </a:bodyPr>
          <a:lstStyle/>
          <a:p>
            <a:pPr algn="ctr"/>
            <a:endParaRPr sz="1350" kern="0">
              <a:solidFill>
                <a:srgbClr val="FFFFFF"/>
              </a:solidFill>
              <a:latin typeface="Calibri"/>
              <a:ea typeface="Calibri"/>
              <a:cs typeface="Calibri"/>
              <a:sym typeface="Calibri"/>
            </a:endParaRPr>
          </a:p>
        </p:txBody>
      </p:sp>
      <p:sp>
        <p:nvSpPr>
          <p:cNvPr id="13" name="Shape 289"/>
          <p:cNvSpPr txBox="1"/>
          <p:nvPr/>
        </p:nvSpPr>
        <p:spPr>
          <a:xfrm>
            <a:off x="2321353" y="4066029"/>
            <a:ext cx="819380" cy="484748"/>
          </a:xfrm>
          <a:prstGeom prst="rect">
            <a:avLst/>
          </a:prstGeom>
          <a:noFill/>
          <a:ln>
            <a:noFill/>
          </a:ln>
        </p:spPr>
        <p:txBody>
          <a:bodyPr lIns="68569" tIns="34275" rIns="68569" bIns="34275" anchor="t" anchorCtr="0">
            <a:noAutofit/>
          </a:bodyPr>
          <a:lstStyle/>
          <a:p>
            <a:pPr algn="ctr">
              <a:buSzPct val="25000"/>
            </a:pPr>
            <a:r>
              <a:rPr lang="en-US" sz="1350" b="1" kern="0" dirty="0">
                <a:solidFill>
                  <a:srgbClr val="000000"/>
                </a:solidFill>
                <a:latin typeface="Calibri"/>
                <a:ea typeface="Calibri"/>
                <a:cs typeface="Calibri"/>
                <a:sym typeface="Calibri"/>
              </a:rPr>
              <a:t>AB 540 Students</a:t>
            </a:r>
          </a:p>
        </p:txBody>
      </p:sp>
      <p:sp>
        <p:nvSpPr>
          <p:cNvPr id="14" name="TextBox 13"/>
          <p:cNvSpPr txBox="1"/>
          <p:nvPr/>
        </p:nvSpPr>
        <p:spPr>
          <a:xfrm>
            <a:off x="8025385" y="5042154"/>
            <a:ext cx="184731" cy="300082"/>
          </a:xfrm>
          <a:prstGeom prst="rect">
            <a:avLst/>
          </a:prstGeom>
          <a:noFill/>
        </p:spPr>
        <p:txBody>
          <a:bodyPr wrap="none" rtlCol="0">
            <a:spAutoFit/>
          </a:bodyPr>
          <a:lstStyle/>
          <a:p>
            <a:endParaRPr lang="en-US" sz="1350"/>
          </a:p>
        </p:txBody>
      </p:sp>
    </p:spTree>
    <p:extLst>
      <p:ext uri="{BB962C8B-B14F-4D97-AF65-F5344CB8AC3E}">
        <p14:creationId xmlns:p14="http://schemas.microsoft.com/office/powerpoint/2010/main" val="169376962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pic>
        <p:nvPicPr>
          <p:cNvPr id="208" name="Shape 208" descr="daca.jpg"/>
          <p:cNvPicPr preferRelativeResize="0"/>
          <p:nvPr/>
        </p:nvPicPr>
        <p:blipFill rotWithShape="1">
          <a:blip r:embed="rId3">
            <a:alphaModFix/>
          </a:blip>
          <a:srcRect l="5436" t="22478" r="4564" b="26036"/>
          <a:stretch/>
        </p:blipFill>
        <p:spPr>
          <a:xfrm>
            <a:off x="628650" y="2249749"/>
            <a:ext cx="7886700" cy="3383624"/>
          </a:xfrm>
          <a:prstGeom prst="rect">
            <a:avLst/>
          </a:prstGeom>
          <a:noFill/>
          <a:ln>
            <a:noFill/>
          </a:ln>
        </p:spPr>
      </p:pic>
      <p:sp>
        <p:nvSpPr>
          <p:cNvPr id="2" name="Title 1"/>
          <p:cNvSpPr>
            <a:spLocks noGrp="1"/>
          </p:cNvSpPr>
          <p:nvPr>
            <p:ph type="title"/>
          </p:nvPr>
        </p:nvSpPr>
        <p:spPr/>
        <p:txBody>
          <a:bodyPr/>
          <a:lstStyle/>
          <a:p>
            <a:pPr lvl="0"/>
            <a:r>
              <a:rPr lang="en-US" dirty="0" smtClean="0">
                <a:sym typeface="Raleway"/>
              </a:rPr>
              <a:t>Federal Policy: Deferred Action for Childhood Arrivals (DACA)</a:t>
            </a:r>
            <a:endParaRPr lang="en-US" dirty="0"/>
          </a:p>
        </p:txBody>
      </p:sp>
    </p:spTree>
    <p:extLst>
      <p:ext uri="{BB962C8B-B14F-4D97-AF65-F5344CB8AC3E}">
        <p14:creationId xmlns:p14="http://schemas.microsoft.com/office/powerpoint/2010/main" val="45036177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sp>
        <p:nvSpPr>
          <p:cNvPr id="309" name="Shape 309"/>
          <p:cNvSpPr txBox="1">
            <a:spLocks noGrp="1"/>
          </p:cNvSpPr>
          <p:nvPr>
            <p:ph type="title"/>
          </p:nvPr>
        </p:nvSpPr>
        <p:spPr/>
        <p:txBody>
          <a:bodyPr/>
          <a:lstStyle/>
          <a:p>
            <a:pPr lvl="0"/>
            <a:r>
              <a:rPr lang="en-US" smtClean="0"/>
              <a:t>DACA Fact Sheet</a:t>
            </a:r>
            <a:br>
              <a:rPr lang="en-US" smtClean="0"/>
            </a:br>
            <a:r>
              <a:rPr lang="en-US" smtClean="0"/>
              <a:t>defineamerican.com</a:t>
            </a:r>
            <a:endParaRPr lang="en-US" dirty="0"/>
          </a:p>
        </p:txBody>
      </p:sp>
      <p:sp>
        <p:nvSpPr>
          <p:cNvPr id="3" name="Content Placeholder 2"/>
          <p:cNvSpPr>
            <a:spLocks noGrp="1"/>
          </p:cNvSpPr>
          <p:nvPr>
            <p:ph idx="1"/>
          </p:nvPr>
        </p:nvSpPr>
        <p:spPr/>
        <p:txBody>
          <a:bodyPr/>
          <a:lstStyle/>
          <a:p>
            <a:endParaRPr lang="en-US"/>
          </a:p>
        </p:txBody>
      </p:sp>
      <p:pic>
        <p:nvPicPr>
          <p:cNvPr id="310" name="Shape 310" descr="results of DACA.PNG"/>
          <p:cNvPicPr preferRelativeResize="0"/>
          <p:nvPr/>
        </p:nvPicPr>
        <p:blipFill>
          <a:blip r:embed="rId3">
            <a:alphaModFix/>
          </a:blip>
          <a:stretch>
            <a:fillRect/>
          </a:stretch>
        </p:blipFill>
        <p:spPr>
          <a:xfrm>
            <a:off x="1075802" y="2490135"/>
            <a:ext cx="7000862" cy="3553081"/>
          </a:xfrm>
          <a:prstGeom prst="rect">
            <a:avLst/>
          </a:prstGeom>
          <a:noFill/>
          <a:ln>
            <a:noFill/>
          </a:ln>
        </p:spPr>
      </p:pic>
    </p:spTree>
    <p:extLst>
      <p:ext uri="{BB962C8B-B14F-4D97-AF65-F5344CB8AC3E}">
        <p14:creationId xmlns:p14="http://schemas.microsoft.com/office/powerpoint/2010/main" val="374954140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762000" y="381000"/>
            <a:ext cx="6934200" cy="990600"/>
          </a:xfrm>
        </p:spPr>
        <p:txBody>
          <a:bodyPr/>
          <a:lstStyle/>
          <a:p>
            <a:r>
              <a:rPr lang="en-US" dirty="0" smtClean="0"/>
              <a:t>September 5, 2017: DACA Rescission</a:t>
            </a:r>
            <a:endParaRPr lang="en-US" dirty="0"/>
          </a:p>
        </p:txBody>
      </p:sp>
      <p:pic>
        <p:nvPicPr>
          <p:cNvPr id="10" name="Picture 9"/>
          <p:cNvPicPr>
            <a:picLocks noChangeAspect="1"/>
          </p:cNvPicPr>
          <p:nvPr/>
        </p:nvPicPr>
        <p:blipFill>
          <a:blip r:embed="rId3" cstate="print">
            <a:alphaModFix amt="70000"/>
            <a:extLst>
              <a:ext uri="{28A0092B-C50C-407E-A947-70E740481C1C}">
                <a14:useLocalDpi xmlns:a14="http://schemas.microsoft.com/office/drawing/2010/main" val="0"/>
              </a:ext>
            </a:extLst>
          </a:blip>
          <a:stretch>
            <a:fillRect/>
          </a:stretch>
        </p:blipFill>
        <p:spPr>
          <a:xfrm>
            <a:off x="762000" y="1830660"/>
            <a:ext cx="3733800" cy="2734717"/>
          </a:xfrm>
          <a:prstGeom prst="rect">
            <a:avLst/>
          </a:prstGeom>
        </p:spPr>
      </p:pic>
      <p:sp>
        <p:nvSpPr>
          <p:cNvPr id="9" name="TextBox 8"/>
          <p:cNvSpPr txBox="1"/>
          <p:nvPr/>
        </p:nvSpPr>
        <p:spPr>
          <a:xfrm>
            <a:off x="1231454" y="2334521"/>
            <a:ext cx="1682512" cy="861774"/>
          </a:xfrm>
          <a:prstGeom prst="rect">
            <a:avLst/>
          </a:prstGeom>
          <a:noFill/>
        </p:spPr>
        <p:txBody>
          <a:bodyPr wrap="none" rtlCol="0">
            <a:spAutoFit/>
          </a:bodyPr>
          <a:lstStyle/>
          <a:p>
            <a:r>
              <a:rPr lang="en-US" sz="5000" b="1" dirty="0" smtClean="0"/>
              <a:t>DACA</a:t>
            </a:r>
          </a:p>
        </p:txBody>
      </p:sp>
      <p:pic>
        <p:nvPicPr>
          <p:cNvPr id="11" name="Picture 10"/>
          <p:cNvPicPr>
            <a:picLocks noChangeAspect="1"/>
          </p:cNvPicPr>
          <p:nvPr/>
        </p:nvPicPr>
        <p:blipFill>
          <a:blip r:embed="rId4">
            <a:alphaModFix amt="70000"/>
            <a:extLst>
              <a:ext uri="{28A0092B-C50C-407E-A947-70E740481C1C}">
                <a14:useLocalDpi xmlns:a14="http://schemas.microsoft.com/office/drawing/2010/main" val="0"/>
              </a:ext>
            </a:extLst>
          </a:blip>
          <a:stretch>
            <a:fillRect/>
          </a:stretch>
        </p:blipFill>
        <p:spPr>
          <a:xfrm>
            <a:off x="4749569" y="1829798"/>
            <a:ext cx="3946628" cy="2732994"/>
          </a:xfrm>
          <a:prstGeom prst="rect">
            <a:avLst/>
          </a:prstGeom>
        </p:spPr>
      </p:pic>
      <p:sp>
        <p:nvSpPr>
          <p:cNvPr id="4" name="TextBox 3"/>
          <p:cNvSpPr txBox="1"/>
          <p:nvPr/>
        </p:nvSpPr>
        <p:spPr>
          <a:xfrm>
            <a:off x="6339462" y="2334521"/>
            <a:ext cx="2356735" cy="861774"/>
          </a:xfrm>
          <a:prstGeom prst="rect">
            <a:avLst/>
          </a:prstGeom>
          <a:noFill/>
        </p:spPr>
        <p:txBody>
          <a:bodyPr wrap="none" rtlCol="0">
            <a:spAutoFit/>
          </a:bodyPr>
          <a:lstStyle/>
          <a:p>
            <a:r>
              <a:rPr lang="en-US" sz="5000" b="1" dirty="0" smtClean="0"/>
              <a:t>AB 540</a:t>
            </a:r>
            <a:endParaRPr lang="en-US" sz="5000" b="1" dirty="0"/>
          </a:p>
        </p:txBody>
      </p:sp>
    </p:spTree>
    <p:extLst>
      <p:ext uri="{BB962C8B-B14F-4D97-AF65-F5344CB8AC3E}">
        <p14:creationId xmlns:p14="http://schemas.microsoft.com/office/powerpoint/2010/main" val="7920126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Federal Policy: The End of DACA</a:t>
            </a:r>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690689"/>
            <a:ext cx="9144000" cy="4467378"/>
          </a:xfrm>
          <a:prstGeom prst="rect">
            <a:avLst/>
          </a:prstGeom>
        </p:spPr>
      </p:pic>
    </p:spTree>
    <p:extLst>
      <p:ext uri="{BB962C8B-B14F-4D97-AF65-F5344CB8AC3E}">
        <p14:creationId xmlns:p14="http://schemas.microsoft.com/office/powerpoint/2010/main" val="102932401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2" name="Shape 142"/>
          <p:cNvSpPr txBox="1">
            <a:spLocks noGrp="1"/>
          </p:cNvSpPr>
          <p:nvPr>
            <p:ph type="title"/>
          </p:nvPr>
        </p:nvSpPr>
        <p:spPr/>
        <p:txBody>
          <a:bodyPr/>
          <a:lstStyle/>
          <a:p>
            <a:pPr lvl="0"/>
            <a:r>
              <a:rPr lang="en-US" smtClean="0">
                <a:sym typeface="Raleway"/>
              </a:rPr>
              <a:t>State Policy</a:t>
            </a:r>
            <a:endParaRPr lang="en-US">
              <a:sym typeface="Raleway"/>
            </a:endParaRPr>
          </a:p>
        </p:txBody>
      </p:sp>
      <p:sp>
        <p:nvSpPr>
          <p:cNvPr id="141" name="Shape 141"/>
          <p:cNvSpPr txBox="1">
            <a:spLocks noGrp="1"/>
          </p:cNvSpPr>
          <p:nvPr>
            <p:ph type="body" idx="1"/>
          </p:nvPr>
        </p:nvSpPr>
        <p:spPr/>
        <p:txBody>
          <a:bodyPr/>
          <a:lstStyle/>
          <a:p>
            <a:pPr marL="0" indent="0">
              <a:buNone/>
            </a:pPr>
            <a:r>
              <a:rPr lang="en-US" sz="2400" dirty="0"/>
              <a:t>CA community colleges are open access institutions and serve all students regardless of immigration </a:t>
            </a:r>
            <a:r>
              <a:rPr lang="en-US" sz="2400" dirty="0" smtClean="0"/>
              <a:t>status</a:t>
            </a:r>
          </a:p>
          <a:p>
            <a:pPr marL="0" indent="0">
              <a:buNone/>
            </a:pPr>
            <a:endParaRPr lang="en-US" sz="2400" dirty="0" smtClean="0">
              <a:sym typeface="Raleway"/>
            </a:endParaRPr>
          </a:p>
          <a:p>
            <a:pPr marL="0" lvl="0" indent="0">
              <a:buNone/>
            </a:pPr>
            <a:r>
              <a:rPr lang="en-US" dirty="0" smtClean="0">
                <a:sym typeface="Raleway"/>
                <a:hlinkClick r:id="rId3"/>
              </a:rPr>
              <a:t>http://www.cccco.edu/ResourcesforUndocumentedStudents.aspx</a:t>
            </a:r>
            <a:endParaRPr lang="en-US" dirty="0">
              <a:sym typeface="Raleway"/>
              <a:hlinkClick r:id="rId3"/>
            </a:endParaRPr>
          </a:p>
        </p:txBody>
      </p:sp>
      <p:pic>
        <p:nvPicPr>
          <p:cNvPr id="144" name="Shape 144" descr="logo_inv.png"/>
          <p:cNvPicPr preferRelativeResize="0"/>
          <p:nvPr/>
        </p:nvPicPr>
        <p:blipFill>
          <a:blip r:embed="rId4">
            <a:alphaModFix/>
          </a:blip>
          <a:stretch>
            <a:fillRect/>
          </a:stretch>
        </p:blipFill>
        <p:spPr>
          <a:xfrm>
            <a:off x="4070375" y="802844"/>
            <a:ext cx="4444975" cy="450125"/>
          </a:xfrm>
          <a:prstGeom prst="rect">
            <a:avLst/>
          </a:prstGeom>
          <a:noFill/>
          <a:ln>
            <a:noFill/>
          </a:ln>
        </p:spPr>
      </p:pic>
    </p:spTree>
    <p:extLst>
      <p:ext uri="{BB962C8B-B14F-4D97-AF65-F5344CB8AC3E}">
        <p14:creationId xmlns:p14="http://schemas.microsoft.com/office/powerpoint/2010/main" val="7659091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Shape 193"/>
          <p:cNvSpPr txBox="1">
            <a:spLocks noGrp="1"/>
          </p:cNvSpPr>
          <p:nvPr>
            <p:ph type="title"/>
          </p:nvPr>
        </p:nvSpPr>
        <p:spPr/>
        <p:txBody>
          <a:bodyPr/>
          <a:lstStyle/>
          <a:p>
            <a:pPr lvl="0"/>
            <a:r>
              <a:rPr lang="en-US" dirty="0" smtClean="0">
                <a:sym typeface="Raleway"/>
              </a:rPr>
              <a:t>State Policy: California Legislation</a:t>
            </a:r>
            <a:endParaRPr lang="en-US" dirty="0">
              <a:sym typeface="Raleway"/>
            </a:endParaRPr>
          </a:p>
        </p:txBody>
      </p:sp>
      <p:pic>
        <p:nvPicPr>
          <p:cNvPr id="194" name="Shape 194"/>
          <p:cNvPicPr preferRelativeResize="0">
            <a:picLocks noGrp="1"/>
          </p:cNvPicPr>
          <p:nvPr>
            <p:ph type="body" idx="1"/>
          </p:nvPr>
        </p:nvPicPr>
        <p:blipFill rotWithShape="1">
          <a:blip r:embed="rId3">
            <a:alphaModFix/>
          </a:blip>
          <a:srcRect/>
          <a:stretch/>
        </p:blipFill>
        <p:spPr>
          <a:xfrm>
            <a:off x="628650" y="1690689"/>
            <a:ext cx="7687056" cy="3712464"/>
          </a:xfrm>
        </p:spPr>
      </p:pic>
    </p:spTree>
    <p:extLst>
      <p:ext uri="{BB962C8B-B14F-4D97-AF65-F5344CB8AC3E}">
        <p14:creationId xmlns:p14="http://schemas.microsoft.com/office/powerpoint/2010/main" val="73020690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6700"/>
            <a:ext cx="7886700" cy="775776"/>
          </a:xfrm>
        </p:spPr>
        <p:txBody>
          <a:bodyPr>
            <a:normAutofit/>
          </a:bodyPr>
          <a:lstStyle/>
          <a:p>
            <a:r>
              <a:rPr lang="en-US" dirty="0"/>
              <a:t>AB 540 </a:t>
            </a:r>
            <a:r>
              <a:rPr lang="en-US" dirty="0" smtClean="0"/>
              <a:t>Overview</a:t>
            </a:r>
            <a:endParaRPr lang="en-US" dirty="0"/>
          </a:p>
        </p:txBody>
      </p:sp>
      <p:sp>
        <p:nvSpPr>
          <p:cNvPr id="4" name="Content Placeholder 3"/>
          <p:cNvSpPr>
            <a:spLocks noGrp="1"/>
          </p:cNvSpPr>
          <p:nvPr>
            <p:ph sz="half" idx="2"/>
          </p:nvPr>
        </p:nvSpPr>
        <p:spPr>
          <a:xfrm>
            <a:off x="1257300" y="1828800"/>
            <a:ext cx="6605041" cy="3684588"/>
          </a:xfrm>
        </p:spPr>
        <p:txBody>
          <a:bodyPr/>
          <a:lstStyle/>
          <a:p>
            <a:pPr>
              <a:lnSpc>
                <a:spcPct val="100000"/>
              </a:lnSpc>
            </a:pPr>
            <a:r>
              <a:rPr lang="en-US" sz="2200" dirty="0"/>
              <a:t>Provides support for </a:t>
            </a:r>
            <a:r>
              <a:rPr lang="en-US" sz="2200" u="sng" dirty="0"/>
              <a:t>some, but not all </a:t>
            </a:r>
            <a:r>
              <a:rPr lang="en-US" sz="2200" dirty="0"/>
              <a:t>undocumented immigrant students</a:t>
            </a:r>
          </a:p>
          <a:p>
            <a:pPr>
              <a:lnSpc>
                <a:spcPct val="100000"/>
              </a:lnSpc>
            </a:pPr>
            <a:r>
              <a:rPr lang="en-US" sz="2200" dirty="0"/>
              <a:t>Came to </a:t>
            </a:r>
            <a:r>
              <a:rPr lang="en-US" sz="2200" dirty="0" smtClean="0"/>
              <a:t>U.S. </a:t>
            </a:r>
            <a:r>
              <a:rPr lang="en-US" sz="2200" dirty="0"/>
              <a:t>at an early age</a:t>
            </a:r>
          </a:p>
          <a:p>
            <a:pPr>
              <a:lnSpc>
                <a:spcPct val="100000"/>
              </a:lnSpc>
            </a:pPr>
            <a:r>
              <a:rPr lang="en-US" sz="2200" dirty="0"/>
              <a:t>Raised in </a:t>
            </a:r>
            <a:r>
              <a:rPr lang="en-US" sz="2200" dirty="0" smtClean="0"/>
              <a:t>U.S.</a:t>
            </a:r>
            <a:endParaRPr lang="en-US" sz="2200" dirty="0"/>
          </a:p>
          <a:p>
            <a:pPr>
              <a:lnSpc>
                <a:spcPct val="100000"/>
              </a:lnSpc>
            </a:pPr>
            <a:r>
              <a:rPr lang="en-US" sz="2200" dirty="0"/>
              <a:t>Often do not find out until high school graduation that </a:t>
            </a:r>
            <a:r>
              <a:rPr lang="en-US" sz="2200" dirty="0" smtClean="0"/>
              <a:t/>
            </a:r>
            <a:br>
              <a:rPr lang="en-US" sz="2200" dirty="0" smtClean="0"/>
            </a:br>
            <a:r>
              <a:rPr lang="en-US" sz="2200" dirty="0" smtClean="0"/>
              <a:t>they </a:t>
            </a:r>
            <a:r>
              <a:rPr lang="en-US" sz="2200" dirty="0"/>
              <a:t>are undocumented</a:t>
            </a:r>
          </a:p>
          <a:p>
            <a:pPr>
              <a:lnSpc>
                <a:spcPct val="100000"/>
              </a:lnSpc>
            </a:pPr>
            <a:r>
              <a:rPr lang="en-US" sz="2200" dirty="0"/>
              <a:t>Some are not covered as AB 540 students because </a:t>
            </a:r>
            <a:r>
              <a:rPr lang="en-US" sz="2200" dirty="0" smtClean="0"/>
              <a:t/>
            </a:r>
            <a:br>
              <a:rPr lang="en-US" sz="2200" dirty="0" smtClean="0"/>
            </a:br>
            <a:r>
              <a:rPr lang="en-US" sz="2200" dirty="0" smtClean="0"/>
              <a:t>of the </a:t>
            </a:r>
            <a:r>
              <a:rPr lang="en-US" sz="2200" dirty="0"/>
              <a:t>requirements</a:t>
            </a:r>
          </a:p>
          <a:p>
            <a:pPr>
              <a:lnSpc>
                <a:spcPct val="100000"/>
              </a:lnSpc>
            </a:pPr>
            <a:endParaRPr lang="en-US" dirty="0"/>
          </a:p>
        </p:txBody>
      </p:sp>
    </p:spTree>
    <p:extLst>
      <p:ext uri="{BB962C8B-B14F-4D97-AF65-F5344CB8AC3E}">
        <p14:creationId xmlns:p14="http://schemas.microsoft.com/office/powerpoint/2010/main" val="13004619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3" name="Shape 273"/>
          <p:cNvSpPr txBox="1">
            <a:spLocks noGrp="1"/>
          </p:cNvSpPr>
          <p:nvPr>
            <p:ph type="title"/>
          </p:nvPr>
        </p:nvSpPr>
        <p:spPr/>
        <p:txBody>
          <a:bodyPr/>
          <a:lstStyle/>
          <a:p>
            <a:pPr lvl="0"/>
            <a:r>
              <a:rPr lang="en-US" smtClean="0">
                <a:sym typeface="Book Antiqua"/>
              </a:rPr>
              <a:t>WHY AB 540 is SO IMPORTANT </a:t>
            </a:r>
            <a:br>
              <a:rPr lang="en-US" smtClean="0">
                <a:sym typeface="Book Antiqua"/>
              </a:rPr>
            </a:br>
            <a:r>
              <a:rPr lang="en-US" smtClean="0">
                <a:sym typeface="Book Antiqua"/>
              </a:rPr>
              <a:t>Resident vs. Non Resident Fees</a:t>
            </a:r>
            <a:endParaRPr lang="en-US" dirty="0">
              <a:sym typeface="Book Antiqua"/>
            </a:endParaRPr>
          </a:p>
        </p:txBody>
      </p:sp>
      <p:sp>
        <p:nvSpPr>
          <p:cNvPr id="3" name="Content Placeholder 2"/>
          <p:cNvSpPr>
            <a:spLocks noGrp="1"/>
          </p:cNvSpPr>
          <p:nvPr>
            <p:ph idx="1"/>
          </p:nvPr>
        </p:nvSpPr>
        <p:spPr/>
        <p:txBody>
          <a:bodyPr/>
          <a:lstStyle/>
          <a:p>
            <a:endParaRPr lang="en-US"/>
          </a:p>
        </p:txBody>
      </p:sp>
      <p:graphicFrame>
        <p:nvGraphicFramePr>
          <p:cNvPr id="274" name="Shape 274"/>
          <p:cNvGraphicFramePr/>
          <p:nvPr>
            <p:extLst>
              <p:ext uri="{D42A27DB-BD31-4B8C-83A1-F6EECF244321}">
                <p14:modId xmlns:p14="http://schemas.microsoft.com/office/powerpoint/2010/main" val="1101950773"/>
              </p:ext>
            </p:extLst>
          </p:nvPr>
        </p:nvGraphicFramePr>
        <p:xfrm>
          <a:off x="1045633" y="2523393"/>
          <a:ext cx="7061200" cy="3603540"/>
        </p:xfrm>
        <a:graphic>
          <a:graphicData uri="http://schemas.openxmlformats.org/drawingml/2006/table">
            <a:tbl>
              <a:tblPr>
                <a:noFill/>
              </a:tblPr>
              <a:tblGrid>
                <a:gridCol w="2118367">
                  <a:extLst>
                    <a:ext uri="{9D8B030D-6E8A-4147-A177-3AD203B41FA5}">
                      <a16:colId xmlns:a16="http://schemas.microsoft.com/office/drawing/2014/main" xmlns="" val="20000"/>
                    </a:ext>
                  </a:extLst>
                </a:gridCol>
                <a:gridCol w="1539282">
                  <a:extLst>
                    <a:ext uri="{9D8B030D-6E8A-4147-A177-3AD203B41FA5}">
                      <a16:colId xmlns:a16="http://schemas.microsoft.com/office/drawing/2014/main" xmlns="" val="20001"/>
                    </a:ext>
                  </a:extLst>
                </a:gridCol>
                <a:gridCol w="1702439">
                  <a:extLst>
                    <a:ext uri="{9D8B030D-6E8A-4147-A177-3AD203B41FA5}">
                      <a16:colId xmlns:a16="http://schemas.microsoft.com/office/drawing/2014/main" xmlns="" val="20002"/>
                    </a:ext>
                  </a:extLst>
                </a:gridCol>
                <a:gridCol w="1701112">
                  <a:extLst>
                    <a:ext uri="{9D8B030D-6E8A-4147-A177-3AD203B41FA5}">
                      <a16:colId xmlns:a16="http://schemas.microsoft.com/office/drawing/2014/main" xmlns="" val="20003"/>
                    </a:ext>
                  </a:extLst>
                </a:gridCol>
              </a:tblGrid>
              <a:tr h="1664019">
                <a:tc>
                  <a:txBody>
                    <a:bodyPr/>
                    <a:lstStyle/>
                    <a:p>
                      <a:pPr marL="0" marR="0" lvl="0" indent="0" algn="l" rtl="0">
                        <a:lnSpc>
                          <a:spcPct val="100000"/>
                        </a:lnSpc>
                        <a:spcBef>
                          <a:spcPts val="0"/>
                        </a:spcBef>
                        <a:spcAft>
                          <a:spcPts val="0"/>
                        </a:spcAft>
                        <a:buClr>
                          <a:srgbClr val="FFFFFF"/>
                        </a:buClr>
                        <a:buSzPct val="25000"/>
                        <a:buFont typeface="Book Antiqua"/>
                        <a:buNone/>
                      </a:pPr>
                      <a:r>
                        <a:rPr lang="en-US" sz="1800" b="1" i="0" u="none" strike="noStrike" cap="none" dirty="0">
                          <a:solidFill>
                            <a:srgbClr val="FFFFFF"/>
                          </a:solidFill>
                          <a:latin typeface="Book Antiqua"/>
                          <a:ea typeface="Book Antiqua"/>
                          <a:cs typeface="Book Antiqua"/>
                          <a:sym typeface="Book Antiqua"/>
                        </a:rPr>
                        <a:t>Full Time Tuition/Fees</a:t>
                      </a:r>
                    </a:p>
                    <a:p>
                      <a:pPr marL="0" marR="0" lvl="0" indent="0" algn="l" rtl="0">
                        <a:lnSpc>
                          <a:spcPct val="100000"/>
                        </a:lnSpc>
                        <a:spcBef>
                          <a:spcPts val="0"/>
                        </a:spcBef>
                        <a:spcAft>
                          <a:spcPts val="0"/>
                        </a:spcAft>
                        <a:buClr>
                          <a:schemeClr val="dk1"/>
                        </a:buClr>
                        <a:buSzPct val="25000"/>
                        <a:buFont typeface="Book Antiqua"/>
                        <a:buNone/>
                      </a:pPr>
                      <a:endParaRPr sz="1800" b="1" i="0" u="none" strike="noStrike" cap="none" dirty="0">
                        <a:solidFill>
                          <a:srgbClr val="FFFFFF"/>
                        </a:solidFill>
                        <a:latin typeface="Book Antiqua"/>
                        <a:ea typeface="Book Antiqua"/>
                        <a:cs typeface="Book Antiqua"/>
                        <a:sym typeface="Book Antiqua"/>
                      </a:endParaRPr>
                    </a:p>
                    <a:p>
                      <a:pPr marL="0" marR="0" lvl="0" indent="0" algn="l" rtl="0">
                        <a:lnSpc>
                          <a:spcPct val="100000"/>
                        </a:lnSpc>
                        <a:spcBef>
                          <a:spcPts val="0"/>
                        </a:spcBef>
                        <a:spcAft>
                          <a:spcPts val="0"/>
                        </a:spcAft>
                        <a:buClr>
                          <a:srgbClr val="FFFFFF"/>
                        </a:buClr>
                        <a:buSzPct val="25000"/>
                        <a:buFont typeface="Book Antiqua"/>
                        <a:buNone/>
                      </a:pPr>
                      <a:r>
                        <a:rPr lang="en-US" sz="1800" b="1" i="0" u="none" strike="noStrike" cap="none" dirty="0">
                          <a:solidFill>
                            <a:srgbClr val="FFFFFF"/>
                          </a:solidFill>
                          <a:latin typeface="Book Antiqua"/>
                          <a:ea typeface="Book Antiqua"/>
                          <a:cs typeface="Book Antiqua"/>
                          <a:sym typeface="Book Antiqua"/>
                        </a:rPr>
                        <a:t>12 units per Semester</a:t>
                      </a:r>
                    </a:p>
                  </a:txBody>
                  <a:tcPr marL="0" marR="0" marT="45675" marB="45675">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12700" cap="flat" cmpd="sng">
                      <a:solidFill>
                        <a:schemeClr val="lt1"/>
                      </a:solidFill>
                      <a:prstDash val="solid"/>
                      <a:round/>
                      <a:headEnd type="none" w="med" len="med"/>
                      <a:tailEnd type="none" w="med" len="med"/>
                    </a:lnT>
                    <a:lnB w="38100" cap="flat" cmpd="sng">
                      <a:solidFill>
                        <a:schemeClr val="lt1"/>
                      </a:solidFill>
                      <a:prstDash val="solid"/>
                      <a:round/>
                      <a:headEnd type="none" w="med" len="med"/>
                      <a:tailEnd type="none" w="med" len="med"/>
                    </a:lnB>
                    <a:solidFill>
                      <a:schemeClr val="accent1"/>
                    </a:solidFill>
                  </a:tcPr>
                </a:tc>
                <a:tc>
                  <a:txBody>
                    <a:bodyPr/>
                    <a:lstStyle/>
                    <a:p>
                      <a:pPr marL="0" marR="0" lvl="0" indent="0" algn="l" rtl="0">
                        <a:lnSpc>
                          <a:spcPct val="100000"/>
                        </a:lnSpc>
                        <a:spcBef>
                          <a:spcPts val="0"/>
                        </a:spcBef>
                        <a:spcAft>
                          <a:spcPts val="0"/>
                        </a:spcAft>
                        <a:buClr>
                          <a:srgbClr val="FFFFFF"/>
                        </a:buClr>
                        <a:buSzPct val="25000"/>
                        <a:buFont typeface="Book Antiqua"/>
                        <a:buNone/>
                      </a:pPr>
                      <a:r>
                        <a:rPr lang="en-US" sz="1800" b="1" dirty="0" smtClean="0">
                          <a:solidFill>
                            <a:srgbClr val="FFFFFF"/>
                          </a:solidFill>
                          <a:latin typeface="Book Antiqua"/>
                          <a:ea typeface="Book Antiqua"/>
                          <a:cs typeface="Book Antiqua"/>
                          <a:sym typeface="Book Antiqua"/>
                        </a:rPr>
                        <a:t>SMCCD</a:t>
                      </a:r>
                      <a:endParaRPr lang="en-US" sz="1800" b="1" i="0" u="none" strike="noStrike" cap="none" dirty="0">
                        <a:solidFill>
                          <a:srgbClr val="FFFFFF"/>
                        </a:solidFill>
                        <a:latin typeface="Book Antiqua"/>
                        <a:ea typeface="Book Antiqua"/>
                        <a:cs typeface="Book Antiqua"/>
                        <a:sym typeface="Book Antiqua"/>
                      </a:endParaRPr>
                    </a:p>
                  </a:txBody>
                  <a:tcPr marL="0" marR="0" marT="45675" marB="45675">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12700" cap="flat" cmpd="sng">
                      <a:solidFill>
                        <a:schemeClr val="lt1"/>
                      </a:solidFill>
                      <a:prstDash val="solid"/>
                      <a:round/>
                      <a:headEnd type="none" w="med" len="med"/>
                      <a:tailEnd type="none" w="med" len="med"/>
                    </a:lnT>
                    <a:lnB w="38100" cap="flat" cmpd="sng">
                      <a:solidFill>
                        <a:schemeClr val="lt1"/>
                      </a:solidFill>
                      <a:prstDash val="solid"/>
                      <a:round/>
                      <a:headEnd type="none" w="med" len="med"/>
                      <a:tailEnd type="none" w="med" len="med"/>
                    </a:lnB>
                    <a:solidFill>
                      <a:schemeClr val="accent1"/>
                    </a:solidFill>
                  </a:tcPr>
                </a:tc>
                <a:tc>
                  <a:txBody>
                    <a:bodyPr/>
                    <a:lstStyle/>
                    <a:p>
                      <a:pPr marL="0" marR="0" lvl="0" indent="0" algn="l" rtl="0">
                        <a:lnSpc>
                          <a:spcPct val="100000"/>
                        </a:lnSpc>
                        <a:spcBef>
                          <a:spcPts val="0"/>
                        </a:spcBef>
                        <a:spcAft>
                          <a:spcPts val="0"/>
                        </a:spcAft>
                        <a:buClr>
                          <a:srgbClr val="FFFFFF"/>
                        </a:buClr>
                        <a:buSzPct val="25000"/>
                        <a:buFont typeface="Book Antiqua"/>
                        <a:buNone/>
                      </a:pPr>
                      <a:r>
                        <a:rPr lang="en-US" sz="1800" b="1" dirty="0">
                          <a:solidFill>
                            <a:srgbClr val="FFFFFF"/>
                          </a:solidFill>
                          <a:latin typeface="Book Antiqua"/>
                          <a:ea typeface="Book Antiqua"/>
                          <a:cs typeface="Book Antiqua"/>
                          <a:sym typeface="Book Antiqua"/>
                        </a:rPr>
                        <a:t>San Francisco State University</a:t>
                      </a:r>
                    </a:p>
                  </a:txBody>
                  <a:tcPr marL="0" marR="0" marT="45675" marB="45675">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12700" cap="flat" cmpd="sng">
                      <a:solidFill>
                        <a:schemeClr val="lt1"/>
                      </a:solidFill>
                      <a:prstDash val="solid"/>
                      <a:round/>
                      <a:headEnd type="none" w="med" len="med"/>
                      <a:tailEnd type="none" w="med" len="med"/>
                    </a:lnT>
                    <a:lnB w="38100" cap="flat" cmpd="sng">
                      <a:solidFill>
                        <a:schemeClr val="lt1"/>
                      </a:solidFill>
                      <a:prstDash val="solid"/>
                      <a:round/>
                      <a:headEnd type="none" w="med" len="med"/>
                      <a:tailEnd type="none" w="med" len="med"/>
                    </a:lnB>
                    <a:solidFill>
                      <a:schemeClr val="accent1"/>
                    </a:solidFill>
                  </a:tcPr>
                </a:tc>
                <a:tc>
                  <a:txBody>
                    <a:bodyPr/>
                    <a:lstStyle/>
                    <a:p>
                      <a:pPr marL="0" marR="0" lvl="0" indent="0" algn="l" rtl="0">
                        <a:lnSpc>
                          <a:spcPct val="100000"/>
                        </a:lnSpc>
                        <a:spcBef>
                          <a:spcPts val="0"/>
                        </a:spcBef>
                        <a:spcAft>
                          <a:spcPts val="0"/>
                        </a:spcAft>
                        <a:buClr>
                          <a:srgbClr val="FFFFFF"/>
                        </a:buClr>
                        <a:buSzPct val="25000"/>
                        <a:buFont typeface="Book Antiqua"/>
                        <a:buNone/>
                      </a:pPr>
                      <a:r>
                        <a:rPr lang="en-US" sz="1800" b="1" dirty="0">
                          <a:solidFill>
                            <a:srgbClr val="FFFFFF"/>
                          </a:solidFill>
                          <a:latin typeface="Book Antiqua"/>
                          <a:ea typeface="Book Antiqua"/>
                          <a:cs typeface="Book Antiqua"/>
                          <a:sym typeface="Book Antiqua"/>
                        </a:rPr>
                        <a:t>Eligibility</a:t>
                      </a:r>
                      <a:r>
                        <a:rPr lang="en-US" sz="1800" b="1" i="0" u="none" strike="noStrike" cap="none" dirty="0">
                          <a:solidFill>
                            <a:srgbClr val="FFFFFF"/>
                          </a:solidFill>
                          <a:latin typeface="Book Antiqua"/>
                          <a:ea typeface="Book Antiqua"/>
                          <a:cs typeface="Book Antiqua"/>
                          <a:sym typeface="Book Antiqua"/>
                        </a:rPr>
                        <a:t> for CA Dream Act Financial Aid</a:t>
                      </a:r>
                    </a:p>
                  </a:txBody>
                  <a:tcPr marL="0" marR="0" marT="45675" marB="45675">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12700" cap="flat" cmpd="sng">
                      <a:solidFill>
                        <a:schemeClr val="lt1"/>
                      </a:solidFill>
                      <a:prstDash val="solid"/>
                      <a:round/>
                      <a:headEnd type="none" w="med" len="med"/>
                      <a:tailEnd type="none" w="med" len="med"/>
                    </a:lnT>
                    <a:lnB w="38100" cap="flat" cmpd="sng">
                      <a:solidFill>
                        <a:schemeClr val="lt1"/>
                      </a:solidFill>
                      <a:prstDash val="solid"/>
                      <a:round/>
                      <a:headEnd type="none" w="med" len="med"/>
                      <a:tailEnd type="none" w="med" len="med"/>
                    </a:lnB>
                    <a:solidFill>
                      <a:schemeClr val="accent1"/>
                    </a:solidFill>
                  </a:tcPr>
                </a:tc>
                <a:extLst>
                  <a:ext uri="{0D108BD9-81ED-4DB2-BD59-A6C34878D82A}">
                    <a16:rowId xmlns:a16="http://schemas.microsoft.com/office/drawing/2014/main" xmlns="" val="10000"/>
                  </a:ext>
                </a:extLst>
              </a:tr>
              <a:tr h="671350">
                <a:tc>
                  <a:txBody>
                    <a:bodyPr/>
                    <a:lstStyle/>
                    <a:p>
                      <a:pPr marL="0" marR="0" lvl="0" indent="0" algn="l" rtl="0">
                        <a:lnSpc>
                          <a:spcPct val="100000"/>
                        </a:lnSpc>
                        <a:spcBef>
                          <a:spcPts val="0"/>
                        </a:spcBef>
                        <a:spcAft>
                          <a:spcPts val="0"/>
                        </a:spcAft>
                        <a:buClr>
                          <a:srgbClr val="000000"/>
                        </a:buClr>
                        <a:buSzPct val="25000"/>
                        <a:buFont typeface="Book Antiqua"/>
                        <a:buNone/>
                      </a:pPr>
                      <a:r>
                        <a:rPr lang="en-US" sz="1800" b="0" i="0" u="none" strike="noStrike" cap="none">
                          <a:solidFill>
                            <a:srgbClr val="000000"/>
                          </a:solidFill>
                          <a:latin typeface="Book Antiqua"/>
                          <a:ea typeface="Book Antiqua"/>
                          <a:cs typeface="Book Antiqua"/>
                          <a:sym typeface="Book Antiqua"/>
                        </a:rPr>
                        <a:t>Resident, </a:t>
                      </a:r>
                      <a:br>
                        <a:rPr lang="en-US" sz="1800" b="0" i="0" u="none" strike="noStrike" cap="none">
                          <a:solidFill>
                            <a:srgbClr val="000000"/>
                          </a:solidFill>
                          <a:latin typeface="Book Antiqua"/>
                          <a:ea typeface="Book Antiqua"/>
                          <a:cs typeface="Book Antiqua"/>
                          <a:sym typeface="Book Antiqua"/>
                        </a:rPr>
                      </a:br>
                      <a:r>
                        <a:rPr lang="en-US" sz="1800" b="0" i="0" u="none" strike="noStrike" cap="none">
                          <a:solidFill>
                            <a:srgbClr val="000000"/>
                          </a:solidFill>
                          <a:latin typeface="Book Antiqua"/>
                          <a:ea typeface="Book Antiqua"/>
                          <a:cs typeface="Book Antiqua"/>
                          <a:sym typeface="Book Antiqua"/>
                        </a:rPr>
                        <a:t>AB 540 or 2000</a:t>
                      </a:r>
                    </a:p>
                  </a:txBody>
                  <a:tcPr marL="0" marR="0" marT="45675" marB="45675">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38100" cap="flat" cmpd="sng">
                      <a:solidFill>
                        <a:schemeClr val="lt1"/>
                      </a:solidFill>
                      <a:prstDash val="solid"/>
                      <a:round/>
                      <a:headEnd type="none" w="med" len="med"/>
                      <a:tailEnd type="none" w="med" len="med"/>
                    </a:lnT>
                    <a:lnB w="12700" cap="flat" cmpd="sng">
                      <a:solidFill>
                        <a:schemeClr val="lt1"/>
                      </a:solidFill>
                      <a:prstDash val="solid"/>
                      <a:round/>
                      <a:headEnd type="none" w="med" len="med"/>
                      <a:tailEnd type="none" w="med" len="med"/>
                    </a:lnB>
                    <a:solidFill>
                      <a:srgbClr val="D9CECC"/>
                    </a:solidFill>
                  </a:tcPr>
                </a:tc>
                <a:tc>
                  <a:txBody>
                    <a:bodyPr/>
                    <a:lstStyle/>
                    <a:p>
                      <a:pPr marL="0" marR="0" lvl="0" indent="0" algn="l" rtl="0">
                        <a:lnSpc>
                          <a:spcPct val="100000"/>
                        </a:lnSpc>
                        <a:spcBef>
                          <a:spcPts val="0"/>
                        </a:spcBef>
                        <a:spcAft>
                          <a:spcPts val="0"/>
                        </a:spcAft>
                        <a:buClr>
                          <a:srgbClr val="000000"/>
                        </a:buClr>
                        <a:buSzPct val="25000"/>
                        <a:buFont typeface="Book Antiqua"/>
                        <a:buNone/>
                      </a:pPr>
                      <a:r>
                        <a:rPr lang="en-US" sz="1800" b="0" i="0" u="none" strike="noStrike" cap="none">
                          <a:solidFill>
                            <a:srgbClr val="000000"/>
                          </a:solidFill>
                          <a:latin typeface="Book Antiqua"/>
                          <a:ea typeface="Book Antiqua"/>
                          <a:cs typeface="Book Antiqua"/>
                          <a:sym typeface="Book Antiqua"/>
                        </a:rPr>
                        <a:t>$5</a:t>
                      </a:r>
                      <a:r>
                        <a:rPr lang="en-US" sz="1800">
                          <a:latin typeface="Book Antiqua"/>
                          <a:ea typeface="Book Antiqua"/>
                          <a:cs typeface="Book Antiqua"/>
                          <a:sym typeface="Book Antiqua"/>
                        </a:rPr>
                        <a:t>52</a:t>
                      </a:r>
                    </a:p>
                  </a:txBody>
                  <a:tcPr marL="0" marR="0" marT="45675" marB="45675">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38100" cap="flat" cmpd="sng">
                      <a:solidFill>
                        <a:schemeClr val="lt1"/>
                      </a:solidFill>
                      <a:prstDash val="solid"/>
                      <a:round/>
                      <a:headEnd type="none" w="med" len="med"/>
                      <a:tailEnd type="none" w="med" len="med"/>
                    </a:lnT>
                    <a:lnB w="12700" cap="flat" cmpd="sng">
                      <a:solidFill>
                        <a:schemeClr val="lt1"/>
                      </a:solidFill>
                      <a:prstDash val="solid"/>
                      <a:round/>
                      <a:headEnd type="none" w="med" len="med"/>
                      <a:tailEnd type="none" w="med" len="med"/>
                    </a:lnB>
                    <a:solidFill>
                      <a:srgbClr val="D9CECC"/>
                    </a:solidFill>
                  </a:tcPr>
                </a:tc>
                <a:tc>
                  <a:txBody>
                    <a:bodyPr/>
                    <a:lstStyle/>
                    <a:p>
                      <a:pPr marL="0" marR="0" lvl="0" indent="0" algn="l" rtl="0">
                        <a:lnSpc>
                          <a:spcPct val="100000"/>
                        </a:lnSpc>
                        <a:spcBef>
                          <a:spcPts val="0"/>
                        </a:spcBef>
                        <a:spcAft>
                          <a:spcPts val="0"/>
                        </a:spcAft>
                        <a:buClr>
                          <a:srgbClr val="000000"/>
                        </a:buClr>
                        <a:buSzPct val="25000"/>
                        <a:buFont typeface="Book Antiqua"/>
                        <a:buNone/>
                      </a:pPr>
                      <a:r>
                        <a:rPr lang="en-US" sz="1800" b="0" i="0" u="none" strike="noStrike" cap="none">
                          <a:solidFill>
                            <a:srgbClr val="000000"/>
                          </a:solidFill>
                          <a:latin typeface="Book Antiqua"/>
                          <a:ea typeface="Book Antiqua"/>
                          <a:cs typeface="Book Antiqua"/>
                          <a:sym typeface="Book Antiqua"/>
                        </a:rPr>
                        <a:t>$3,190</a:t>
                      </a:r>
                    </a:p>
                  </a:txBody>
                  <a:tcPr marL="0" marR="0" marT="45675" marB="45675">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38100" cap="flat" cmpd="sng">
                      <a:solidFill>
                        <a:schemeClr val="lt1"/>
                      </a:solidFill>
                      <a:prstDash val="solid"/>
                      <a:round/>
                      <a:headEnd type="none" w="med" len="med"/>
                      <a:tailEnd type="none" w="med" len="med"/>
                    </a:lnT>
                    <a:lnB w="12700" cap="flat" cmpd="sng">
                      <a:solidFill>
                        <a:schemeClr val="lt1"/>
                      </a:solidFill>
                      <a:prstDash val="solid"/>
                      <a:round/>
                      <a:headEnd type="none" w="med" len="med"/>
                      <a:tailEnd type="none" w="med" len="med"/>
                    </a:lnB>
                    <a:solidFill>
                      <a:srgbClr val="D9CECC"/>
                    </a:solidFill>
                  </a:tcPr>
                </a:tc>
                <a:tc>
                  <a:txBody>
                    <a:bodyPr/>
                    <a:lstStyle/>
                    <a:p>
                      <a:pPr marL="0" marR="0" lvl="0" indent="0" algn="l" rtl="0">
                        <a:lnSpc>
                          <a:spcPct val="100000"/>
                        </a:lnSpc>
                        <a:spcBef>
                          <a:spcPts val="0"/>
                        </a:spcBef>
                        <a:spcAft>
                          <a:spcPts val="0"/>
                        </a:spcAft>
                        <a:buClr>
                          <a:srgbClr val="000000"/>
                        </a:buClr>
                        <a:buSzPct val="25000"/>
                        <a:buFont typeface="Book Antiqua"/>
                        <a:buNone/>
                      </a:pPr>
                      <a:r>
                        <a:rPr lang="en-US" sz="1800" b="0" i="0" u="none" strike="noStrike" cap="none">
                          <a:solidFill>
                            <a:srgbClr val="000000"/>
                          </a:solidFill>
                          <a:latin typeface="Book Antiqua"/>
                          <a:ea typeface="Book Antiqua"/>
                          <a:cs typeface="Book Antiqua"/>
                          <a:sym typeface="Book Antiqua"/>
                        </a:rPr>
                        <a:t>YES</a:t>
                      </a:r>
                    </a:p>
                  </a:txBody>
                  <a:tcPr marL="0" marR="0" marT="45675" marB="45675">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38100" cap="flat" cmpd="sng">
                      <a:solidFill>
                        <a:schemeClr val="lt1"/>
                      </a:solidFill>
                      <a:prstDash val="solid"/>
                      <a:round/>
                      <a:headEnd type="none" w="med" len="med"/>
                      <a:tailEnd type="none" w="med" len="med"/>
                    </a:lnT>
                    <a:lnB w="12700" cap="flat" cmpd="sng">
                      <a:solidFill>
                        <a:schemeClr val="lt1"/>
                      </a:solidFill>
                      <a:prstDash val="solid"/>
                      <a:round/>
                      <a:headEnd type="none" w="med" len="med"/>
                      <a:tailEnd type="none" w="med" len="med"/>
                    </a:lnB>
                    <a:solidFill>
                      <a:srgbClr val="D9CECC"/>
                    </a:solidFill>
                  </a:tcPr>
                </a:tc>
                <a:extLst>
                  <a:ext uri="{0D108BD9-81ED-4DB2-BD59-A6C34878D82A}">
                    <a16:rowId xmlns:a16="http://schemas.microsoft.com/office/drawing/2014/main" xmlns="" val="10001"/>
                  </a:ext>
                </a:extLst>
              </a:tr>
              <a:tr h="1268171">
                <a:tc>
                  <a:txBody>
                    <a:bodyPr/>
                    <a:lstStyle/>
                    <a:p>
                      <a:pPr marL="0" marR="0" lvl="0" indent="0" algn="l" rtl="0">
                        <a:lnSpc>
                          <a:spcPct val="100000"/>
                        </a:lnSpc>
                        <a:spcBef>
                          <a:spcPts val="0"/>
                        </a:spcBef>
                        <a:spcAft>
                          <a:spcPts val="0"/>
                        </a:spcAft>
                        <a:buClr>
                          <a:srgbClr val="000000"/>
                        </a:buClr>
                        <a:buSzPct val="25000"/>
                        <a:buFont typeface="Book Antiqua"/>
                        <a:buNone/>
                      </a:pPr>
                      <a:r>
                        <a:rPr lang="en-US" sz="1800" b="0" i="0" u="none" strike="noStrike" cap="none">
                          <a:solidFill>
                            <a:srgbClr val="000000"/>
                          </a:solidFill>
                          <a:latin typeface="Book Antiqua"/>
                          <a:ea typeface="Book Antiqua"/>
                          <a:cs typeface="Book Antiqua"/>
                          <a:sym typeface="Book Antiqua"/>
                        </a:rPr>
                        <a:t>Non-Resident, Undocumented or International</a:t>
                      </a:r>
                    </a:p>
                    <a:p>
                      <a:pPr marL="0" marR="0" lvl="0" indent="0" algn="l" rtl="0">
                        <a:spcBef>
                          <a:spcPts val="0"/>
                        </a:spcBef>
                        <a:buSzPct val="25000"/>
                        <a:buNone/>
                      </a:pPr>
                      <a:endParaRPr sz="1800" b="0" i="0" u="none">
                        <a:solidFill>
                          <a:srgbClr val="000000"/>
                        </a:solidFill>
                        <a:latin typeface="Book Antiqua"/>
                        <a:ea typeface="Book Antiqua"/>
                        <a:cs typeface="Book Antiqua"/>
                        <a:sym typeface="Book Antiqua"/>
                      </a:endParaRPr>
                    </a:p>
                  </a:txBody>
                  <a:tcPr marL="0" marR="0" marT="45675" marB="45675">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12700" cap="flat" cmpd="sng">
                      <a:solidFill>
                        <a:schemeClr val="lt1"/>
                      </a:solidFill>
                      <a:prstDash val="solid"/>
                      <a:round/>
                      <a:headEnd type="none" w="med" len="med"/>
                      <a:tailEnd type="none" w="med" len="med"/>
                    </a:lnT>
                    <a:lnB w="12700" cap="flat" cmpd="sng">
                      <a:solidFill>
                        <a:schemeClr val="lt1"/>
                      </a:solidFill>
                      <a:prstDash val="solid"/>
                      <a:round/>
                      <a:headEnd type="none" w="med" len="med"/>
                      <a:tailEnd type="none" w="med" len="med"/>
                    </a:lnB>
                    <a:solidFill>
                      <a:srgbClr val="EDE8E8"/>
                    </a:solidFill>
                  </a:tcPr>
                </a:tc>
                <a:tc>
                  <a:txBody>
                    <a:bodyPr/>
                    <a:lstStyle/>
                    <a:p>
                      <a:pPr marL="0" marR="0" lvl="0" indent="0" algn="l" rtl="0">
                        <a:lnSpc>
                          <a:spcPct val="100000"/>
                        </a:lnSpc>
                        <a:spcBef>
                          <a:spcPts val="0"/>
                        </a:spcBef>
                        <a:spcAft>
                          <a:spcPts val="0"/>
                        </a:spcAft>
                        <a:buClr>
                          <a:srgbClr val="000000"/>
                        </a:buClr>
                        <a:buSzPct val="25000"/>
                        <a:buFont typeface="Book Antiqua"/>
                        <a:buNone/>
                      </a:pPr>
                      <a:r>
                        <a:rPr lang="en-US" sz="1800" b="0" i="0" u="none">
                          <a:solidFill>
                            <a:srgbClr val="000000"/>
                          </a:solidFill>
                          <a:latin typeface="Book Antiqua"/>
                          <a:ea typeface="Book Antiqua"/>
                          <a:cs typeface="Book Antiqua"/>
                          <a:sym typeface="Book Antiqua"/>
                        </a:rPr>
                        <a:t>$3,</a:t>
                      </a:r>
                      <a:r>
                        <a:rPr lang="en-US" sz="1800">
                          <a:latin typeface="Book Antiqua"/>
                          <a:ea typeface="Book Antiqua"/>
                          <a:cs typeface="Book Antiqua"/>
                          <a:sym typeface="Book Antiqua"/>
                        </a:rPr>
                        <a:t>320</a:t>
                      </a:r>
                    </a:p>
                  </a:txBody>
                  <a:tcPr marL="0" marR="0" marT="45675" marB="45675">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12700" cap="flat" cmpd="sng">
                      <a:solidFill>
                        <a:schemeClr val="lt1"/>
                      </a:solidFill>
                      <a:prstDash val="solid"/>
                      <a:round/>
                      <a:headEnd type="none" w="med" len="med"/>
                      <a:tailEnd type="none" w="med" len="med"/>
                    </a:lnT>
                    <a:lnB w="12700" cap="flat" cmpd="sng">
                      <a:solidFill>
                        <a:schemeClr val="lt1"/>
                      </a:solidFill>
                      <a:prstDash val="solid"/>
                      <a:round/>
                      <a:headEnd type="none" w="med" len="med"/>
                      <a:tailEnd type="none" w="med" len="med"/>
                    </a:lnB>
                    <a:solidFill>
                      <a:srgbClr val="EDE8E8"/>
                    </a:solidFill>
                  </a:tcPr>
                </a:tc>
                <a:tc>
                  <a:txBody>
                    <a:bodyPr/>
                    <a:lstStyle/>
                    <a:p>
                      <a:pPr marL="0" marR="0" lvl="0" indent="0" algn="l" rtl="0">
                        <a:lnSpc>
                          <a:spcPct val="100000"/>
                        </a:lnSpc>
                        <a:spcBef>
                          <a:spcPts val="0"/>
                        </a:spcBef>
                        <a:spcAft>
                          <a:spcPts val="0"/>
                        </a:spcAft>
                        <a:buClr>
                          <a:srgbClr val="000000"/>
                        </a:buClr>
                        <a:buSzPct val="25000"/>
                        <a:buFont typeface="Book Antiqua"/>
                        <a:buNone/>
                      </a:pPr>
                      <a:r>
                        <a:rPr lang="en-US" sz="1800" b="0" i="0" u="none">
                          <a:solidFill>
                            <a:srgbClr val="000000"/>
                          </a:solidFill>
                          <a:latin typeface="Book Antiqua"/>
                          <a:ea typeface="Book Antiqua"/>
                          <a:cs typeface="Book Antiqua"/>
                          <a:sym typeface="Book Antiqua"/>
                        </a:rPr>
                        <a:t>$7,654</a:t>
                      </a:r>
                    </a:p>
                  </a:txBody>
                  <a:tcPr marL="0" marR="0" marT="45675" marB="45675">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12700" cap="flat" cmpd="sng">
                      <a:solidFill>
                        <a:schemeClr val="lt1"/>
                      </a:solidFill>
                      <a:prstDash val="solid"/>
                      <a:round/>
                      <a:headEnd type="none" w="med" len="med"/>
                      <a:tailEnd type="none" w="med" len="med"/>
                    </a:lnT>
                    <a:lnB w="12700" cap="flat" cmpd="sng">
                      <a:solidFill>
                        <a:schemeClr val="lt1"/>
                      </a:solidFill>
                      <a:prstDash val="solid"/>
                      <a:round/>
                      <a:headEnd type="none" w="med" len="med"/>
                      <a:tailEnd type="none" w="med" len="med"/>
                    </a:lnB>
                    <a:solidFill>
                      <a:srgbClr val="EDE8E8"/>
                    </a:solidFill>
                  </a:tcPr>
                </a:tc>
                <a:tc>
                  <a:txBody>
                    <a:bodyPr/>
                    <a:lstStyle/>
                    <a:p>
                      <a:pPr marL="0" marR="0" lvl="0" indent="0" algn="l" rtl="0">
                        <a:lnSpc>
                          <a:spcPct val="100000"/>
                        </a:lnSpc>
                        <a:spcBef>
                          <a:spcPts val="0"/>
                        </a:spcBef>
                        <a:spcAft>
                          <a:spcPts val="0"/>
                        </a:spcAft>
                        <a:buClr>
                          <a:srgbClr val="000000"/>
                        </a:buClr>
                        <a:buSzPct val="25000"/>
                        <a:buFont typeface="Book Antiqua"/>
                        <a:buNone/>
                      </a:pPr>
                      <a:r>
                        <a:rPr lang="en-US" sz="1800" b="0" i="0" u="none" dirty="0">
                          <a:solidFill>
                            <a:srgbClr val="000000"/>
                          </a:solidFill>
                          <a:latin typeface="Book Antiqua"/>
                          <a:ea typeface="Book Antiqua"/>
                          <a:cs typeface="Book Antiqua"/>
                          <a:sym typeface="Book Antiqua"/>
                        </a:rPr>
                        <a:t>NO</a:t>
                      </a:r>
                    </a:p>
                  </a:txBody>
                  <a:tcPr marL="0" marR="0" marT="45675" marB="45675">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12700" cap="flat" cmpd="sng">
                      <a:solidFill>
                        <a:schemeClr val="lt1"/>
                      </a:solidFill>
                      <a:prstDash val="solid"/>
                      <a:round/>
                      <a:headEnd type="none" w="med" len="med"/>
                      <a:tailEnd type="none" w="med" len="med"/>
                    </a:lnT>
                    <a:lnB w="12700" cap="flat" cmpd="sng">
                      <a:solidFill>
                        <a:schemeClr val="lt1"/>
                      </a:solidFill>
                      <a:prstDash val="solid"/>
                      <a:round/>
                      <a:headEnd type="none" w="med" len="med"/>
                      <a:tailEnd type="none" w="med" len="med"/>
                    </a:lnB>
                    <a:solidFill>
                      <a:srgbClr val="EDE8E8"/>
                    </a:solidFill>
                  </a:tcPr>
                </a:tc>
                <a:extLst>
                  <a:ext uri="{0D108BD9-81ED-4DB2-BD59-A6C34878D82A}">
                    <a16:rowId xmlns:a16="http://schemas.microsoft.com/office/drawing/2014/main" xmlns="" val="10002"/>
                  </a:ext>
                </a:extLst>
              </a:tr>
            </a:tbl>
          </a:graphicData>
        </a:graphic>
      </p:graphicFrame>
    </p:spTree>
    <p:extLst>
      <p:ext uri="{BB962C8B-B14F-4D97-AF65-F5344CB8AC3E}">
        <p14:creationId xmlns:p14="http://schemas.microsoft.com/office/powerpoint/2010/main" val="33575453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6700"/>
            <a:ext cx="7886700" cy="775776"/>
          </a:xfrm>
        </p:spPr>
        <p:txBody>
          <a:bodyPr>
            <a:normAutofit/>
          </a:bodyPr>
          <a:lstStyle/>
          <a:p>
            <a:r>
              <a:rPr lang="en-US" dirty="0"/>
              <a:t>Who is </a:t>
            </a:r>
            <a:r>
              <a:rPr lang="en-US" dirty="0" smtClean="0"/>
              <a:t>Eligible </a:t>
            </a:r>
            <a:r>
              <a:rPr lang="en-US" dirty="0"/>
              <a:t>f</a:t>
            </a:r>
            <a:r>
              <a:rPr lang="en-US" dirty="0" smtClean="0"/>
              <a:t>or </a:t>
            </a:r>
            <a:r>
              <a:rPr lang="en-US" dirty="0"/>
              <a:t>AB 540</a:t>
            </a:r>
            <a:r>
              <a:rPr lang="en-US" dirty="0" smtClean="0"/>
              <a:t>?</a:t>
            </a:r>
            <a:endParaRPr lang="en-US" dirty="0"/>
          </a:p>
        </p:txBody>
      </p:sp>
      <p:sp>
        <p:nvSpPr>
          <p:cNvPr id="4" name="Content Placeholder 3"/>
          <p:cNvSpPr>
            <a:spLocks noGrp="1"/>
          </p:cNvSpPr>
          <p:nvPr>
            <p:ph sz="half" idx="2"/>
          </p:nvPr>
        </p:nvSpPr>
        <p:spPr>
          <a:xfrm>
            <a:off x="1143000" y="1828800"/>
            <a:ext cx="7273977" cy="4637988"/>
          </a:xfrm>
        </p:spPr>
        <p:txBody>
          <a:bodyPr/>
          <a:lstStyle/>
          <a:p>
            <a:pPr>
              <a:lnSpc>
                <a:spcPct val="100000"/>
              </a:lnSpc>
            </a:pPr>
            <a:r>
              <a:rPr lang="en-US" sz="2200" dirty="0">
                <a:solidFill>
                  <a:schemeClr val="tx1"/>
                </a:solidFill>
              </a:rPr>
              <a:t>“</a:t>
            </a:r>
            <a:r>
              <a:rPr lang="en-US" sz="2200" i="1" dirty="0">
                <a:solidFill>
                  <a:schemeClr val="tx1"/>
                </a:solidFill>
              </a:rPr>
              <a:t>Any</a:t>
            </a:r>
            <a:r>
              <a:rPr lang="en-US" sz="2200" dirty="0">
                <a:solidFill>
                  <a:schemeClr val="tx1"/>
                </a:solidFill>
              </a:rPr>
              <a:t> student, </a:t>
            </a:r>
            <a:r>
              <a:rPr lang="en-US" sz="2200" i="1" dirty="0">
                <a:solidFill>
                  <a:schemeClr val="tx1"/>
                </a:solidFill>
              </a:rPr>
              <a:t>except a person in </a:t>
            </a:r>
            <a:r>
              <a:rPr lang="en-US" sz="2200" i="1" u="sng" dirty="0">
                <a:solidFill>
                  <a:schemeClr val="tx1"/>
                </a:solidFill>
              </a:rPr>
              <a:t>nonimmigrant status</a:t>
            </a:r>
            <a:r>
              <a:rPr lang="en-US" sz="2200" dirty="0">
                <a:solidFill>
                  <a:schemeClr val="tx1"/>
                </a:solidFill>
              </a:rPr>
              <a:t>, who </a:t>
            </a:r>
            <a:r>
              <a:rPr lang="en-US" sz="2200" dirty="0" smtClean="0">
                <a:solidFill>
                  <a:schemeClr val="tx1"/>
                </a:solidFill>
              </a:rPr>
              <a:t/>
            </a:r>
            <a:br>
              <a:rPr lang="en-US" sz="2200" dirty="0" smtClean="0">
                <a:solidFill>
                  <a:schemeClr val="tx1"/>
                </a:solidFill>
              </a:rPr>
            </a:br>
            <a:r>
              <a:rPr lang="en-US" sz="2200" dirty="0" smtClean="0">
                <a:solidFill>
                  <a:schemeClr val="tx1"/>
                </a:solidFill>
              </a:rPr>
              <a:t>meets </a:t>
            </a:r>
            <a:r>
              <a:rPr lang="en-US" sz="2200" dirty="0">
                <a:solidFill>
                  <a:schemeClr val="tx1"/>
                </a:solidFill>
              </a:rPr>
              <a:t>the </a:t>
            </a:r>
            <a:r>
              <a:rPr lang="en-US" sz="2200" u="sng" dirty="0">
                <a:solidFill>
                  <a:schemeClr val="tx1"/>
                </a:solidFill>
              </a:rPr>
              <a:t>specific requirements </a:t>
            </a:r>
            <a:r>
              <a:rPr lang="en-US" sz="2200" dirty="0">
                <a:solidFill>
                  <a:schemeClr val="tx1"/>
                </a:solidFill>
              </a:rPr>
              <a:t>shall be exempt from paying nonresident tuition at all public colleges and universities </a:t>
            </a:r>
            <a:r>
              <a:rPr lang="en-US" sz="2200" dirty="0" smtClean="0">
                <a:solidFill>
                  <a:schemeClr val="tx1"/>
                </a:solidFill>
              </a:rPr>
              <a:t>in California”</a:t>
            </a:r>
            <a:endParaRPr lang="en-US" sz="2200" dirty="0">
              <a:solidFill>
                <a:schemeClr val="tx1"/>
              </a:solidFill>
            </a:endParaRPr>
          </a:p>
          <a:p>
            <a:pPr>
              <a:lnSpc>
                <a:spcPct val="100000"/>
              </a:lnSpc>
            </a:pPr>
            <a:r>
              <a:rPr lang="en-US" sz="2200" dirty="0">
                <a:solidFill>
                  <a:schemeClr val="tx1"/>
                </a:solidFill>
              </a:rPr>
              <a:t>What does </a:t>
            </a:r>
            <a:r>
              <a:rPr lang="en-US" sz="2200" u="sng" dirty="0">
                <a:solidFill>
                  <a:schemeClr val="tx1"/>
                </a:solidFill>
              </a:rPr>
              <a:t>nonimmigrant status </a:t>
            </a:r>
            <a:r>
              <a:rPr lang="en-US" sz="2200" dirty="0">
                <a:solidFill>
                  <a:schemeClr val="tx1"/>
                </a:solidFill>
              </a:rPr>
              <a:t>mean?*</a:t>
            </a:r>
          </a:p>
          <a:p>
            <a:pPr lvl="1">
              <a:lnSpc>
                <a:spcPct val="100000"/>
              </a:lnSpc>
            </a:pPr>
            <a:r>
              <a:rPr lang="en-US" sz="2200" dirty="0">
                <a:solidFill>
                  <a:schemeClr val="tx1"/>
                </a:solidFill>
              </a:rPr>
              <a:t>Current nonimmigrant </a:t>
            </a:r>
            <a:r>
              <a:rPr lang="en-US" sz="2200" b="1" dirty="0">
                <a:solidFill>
                  <a:schemeClr val="tx1"/>
                </a:solidFill>
              </a:rPr>
              <a:t>visa holders </a:t>
            </a:r>
            <a:r>
              <a:rPr lang="en-US" sz="2200" dirty="0">
                <a:solidFill>
                  <a:schemeClr val="tx1"/>
                </a:solidFill>
              </a:rPr>
              <a:t>are not eligible </a:t>
            </a:r>
            <a:r>
              <a:rPr lang="en-US" sz="2200" dirty="0" smtClean="0">
                <a:solidFill>
                  <a:schemeClr val="tx1"/>
                </a:solidFill>
              </a:rPr>
              <a:t/>
            </a:r>
            <a:br>
              <a:rPr lang="en-US" sz="2200" dirty="0" smtClean="0">
                <a:solidFill>
                  <a:schemeClr val="tx1"/>
                </a:solidFill>
              </a:rPr>
            </a:br>
            <a:r>
              <a:rPr lang="en-US" sz="2200" dirty="0" smtClean="0">
                <a:solidFill>
                  <a:schemeClr val="tx1"/>
                </a:solidFill>
              </a:rPr>
              <a:t>for </a:t>
            </a:r>
            <a:r>
              <a:rPr lang="en-US" sz="2200" dirty="0">
                <a:solidFill>
                  <a:schemeClr val="tx1"/>
                </a:solidFill>
              </a:rPr>
              <a:t>this tuition exemption: </a:t>
            </a:r>
            <a:r>
              <a:rPr lang="en-US" sz="2200" dirty="0" smtClean="0">
                <a:solidFill>
                  <a:schemeClr val="tx1"/>
                </a:solidFill>
              </a:rPr>
              <a:t>Tourist (F visas) </a:t>
            </a:r>
            <a:r>
              <a:rPr lang="en-US" sz="2200" dirty="0">
                <a:solidFill>
                  <a:schemeClr val="tx1"/>
                </a:solidFill>
              </a:rPr>
              <a:t>and </a:t>
            </a:r>
            <a:r>
              <a:rPr lang="en-US" sz="2200" dirty="0" smtClean="0">
                <a:solidFill>
                  <a:schemeClr val="tx1"/>
                </a:solidFill>
              </a:rPr>
              <a:t>Student </a:t>
            </a:r>
            <a:br>
              <a:rPr lang="en-US" sz="2200" dirty="0" smtClean="0">
                <a:solidFill>
                  <a:schemeClr val="tx1"/>
                </a:solidFill>
              </a:rPr>
            </a:br>
            <a:r>
              <a:rPr lang="en-US" sz="2200" dirty="0" smtClean="0">
                <a:solidFill>
                  <a:schemeClr val="tx1"/>
                </a:solidFill>
              </a:rPr>
              <a:t>(B visas), </a:t>
            </a:r>
            <a:r>
              <a:rPr lang="en-US" sz="2200" dirty="0">
                <a:solidFill>
                  <a:schemeClr val="tx1"/>
                </a:solidFill>
              </a:rPr>
              <a:t>etc.*</a:t>
            </a:r>
          </a:p>
          <a:p>
            <a:pPr>
              <a:lnSpc>
                <a:spcPct val="100000"/>
              </a:lnSpc>
            </a:pPr>
            <a:endParaRPr lang="en-US" sz="2200" dirty="0"/>
          </a:p>
        </p:txBody>
      </p:sp>
    </p:spTree>
    <p:extLst>
      <p:ext uri="{BB962C8B-B14F-4D97-AF65-F5344CB8AC3E}">
        <p14:creationId xmlns:p14="http://schemas.microsoft.com/office/powerpoint/2010/main" val="51829141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3" name="Shape 163"/>
          <p:cNvSpPr txBox="1">
            <a:spLocks noGrp="1"/>
          </p:cNvSpPr>
          <p:nvPr>
            <p:ph type="title"/>
          </p:nvPr>
        </p:nvSpPr>
        <p:spPr/>
        <p:txBody>
          <a:bodyPr/>
          <a:lstStyle/>
          <a:p>
            <a:pPr lvl="0"/>
            <a:r>
              <a:rPr lang="en-US" smtClean="0"/>
              <a:t> Today’s Agenda</a:t>
            </a:r>
            <a:endParaRPr lang="en-US" dirty="0"/>
          </a:p>
        </p:txBody>
      </p:sp>
      <p:sp>
        <p:nvSpPr>
          <p:cNvPr id="162" name="Shape 162"/>
          <p:cNvSpPr txBox="1">
            <a:spLocks noGrp="1"/>
          </p:cNvSpPr>
          <p:nvPr>
            <p:ph idx="1"/>
          </p:nvPr>
        </p:nvSpPr>
        <p:spPr/>
        <p:txBody>
          <a:bodyPr/>
          <a:lstStyle/>
          <a:p>
            <a:pPr lvl="0"/>
            <a:r>
              <a:rPr lang="en-US" dirty="0" smtClean="0"/>
              <a:t>Introductions</a:t>
            </a:r>
          </a:p>
          <a:p>
            <a:pPr lvl="0"/>
            <a:r>
              <a:rPr lang="en-US" dirty="0" smtClean="0"/>
              <a:t>Testing Our Knowledge</a:t>
            </a:r>
          </a:p>
          <a:p>
            <a:r>
              <a:rPr lang="en-US" dirty="0"/>
              <a:t>Our Undocumented Community</a:t>
            </a:r>
          </a:p>
          <a:p>
            <a:pPr lvl="0"/>
            <a:r>
              <a:rPr lang="en-US" dirty="0" smtClean="0"/>
              <a:t>Political and Legal Context</a:t>
            </a:r>
          </a:p>
          <a:p>
            <a:pPr lvl="1"/>
            <a:r>
              <a:rPr lang="en-US" dirty="0" smtClean="0"/>
              <a:t>Educational Access in California</a:t>
            </a:r>
          </a:p>
          <a:p>
            <a:pPr lvl="1"/>
            <a:r>
              <a:rPr lang="en-US" dirty="0" smtClean="0"/>
              <a:t>Updates on DACA </a:t>
            </a:r>
          </a:p>
          <a:p>
            <a:pPr lvl="0"/>
            <a:r>
              <a:rPr lang="en-US" dirty="0" smtClean="0"/>
              <a:t>Becoming An Ally</a:t>
            </a:r>
          </a:p>
          <a:p>
            <a:pPr lvl="1"/>
            <a:r>
              <a:rPr lang="en-US" dirty="0" smtClean="0"/>
              <a:t>Effectively Supporting Students</a:t>
            </a:r>
          </a:p>
          <a:p>
            <a:pPr lvl="1"/>
            <a:r>
              <a:rPr lang="en-US" dirty="0" smtClean="0"/>
              <a:t>Creating Institutional Change</a:t>
            </a:r>
          </a:p>
        </p:txBody>
      </p:sp>
    </p:spTree>
    <p:extLst>
      <p:ext uri="{BB962C8B-B14F-4D97-AF65-F5344CB8AC3E}">
        <p14:creationId xmlns:p14="http://schemas.microsoft.com/office/powerpoint/2010/main" val="311315251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6" name="Shape 266"/>
          <p:cNvSpPr txBox="1">
            <a:spLocks noGrp="1"/>
          </p:cNvSpPr>
          <p:nvPr>
            <p:ph type="title"/>
          </p:nvPr>
        </p:nvSpPr>
        <p:spPr/>
        <p:txBody>
          <a:bodyPr/>
          <a:lstStyle/>
          <a:p>
            <a:pPr lvl="0"/>
            <a:r>
              <a:rPr lang="en-US" smtClean="0">
                <a:sym typeface="Arial"/>
              </a:rPr>
              <a:t>California Student Aid Commission Promises to Protect Dream Act Students </a:t>
            </a:r>
            <a:endParaRPr lang="en-US" dirty="0">
              <a:sym typeface="Arial"/>
            </a:endParaRPr>
          </a:p>
        </p:txBody>
      </p:sp>
      <p:sp>
        <p:nvSpPr>
          <p:cNvPr id="267" name="Shape 267"/>
          <p:cNvSpPr txBox="1">
            <a:spLocks noGrp="1"/>
          </p:cNvSpPr>
          <p:nvPr>
            <p:ph idx="1"/>
          </p:nvPr>
        </p:nvSpPr>
        <p:spPr/>
        <p:txBody>
          <a:bodyPr/>
          <a:lstStyle/>
          <a:p>
            <a:pPr lvl="0"/>
            <a:endParaRPr lang="en-US" dirty="0" smtClean="0">
              <a:sym typeface="Calibri"/>
            </a:endParaRPr>
          </a:p>
          <a:p>
            <a:pPr marL="0" lvl="0" indent="0">
              <a:buNone/>
            </a:pPr>
            <a:r>
              <a:rPr lang="en-US" dirty="0" smtClean="0">
                <a:sym typeface="Calibri"/>
              </a:rPr>
              <a:t>“CSAC promises not to share information with federal authorities and DACA status is not required to apply for CA Dream Act.”</a:t>
            </a:r>
          </a:p>
          <a:p>
            <a:pPr marL="0" lvl="0" indent="0">
              <a:buNone/>
            </a:pPr>
            <a:r>
              <a:rPr lang="en-US" dirty="0" smtClean="0">
                <a:sym typeface="Calibri"/>
              </a:rPr>
              <a:t> -Executive Director Lupita Cortez </a:t>
            </a:r>
            <a:r>
              <a:rPr lang="en-US" dirty="0" err="1" smtClean="0">
                <a:sym typeface="Calibri"/>
              </a:rPr>
              <a:t>Alcalá</a:t>
            </a:r>
            <a:r>
              <a:rPr lang="en-US" dirty="0" smtClean="0">
                <a:sym typeface="Calibri"/>
              </a:rPr>
              <a:t>			</a:t>
            </a:r>
          </a:p>
          <a:p>
            <a:pPr marL="0" lvl="0" indent="0">
              <a:buNone/>
            </a:pPr>
            <a:endParaRPr lang="en-US" dirty="0" smtClean="0">
              <a:sym typeface="Book Antiqua"/>
              <a:hlinkClick r:id="rId3"/>
            </a:endParaRPr>
          </a:p>
          <a:p>
            <a:pPr marL="0" lvl="0" indent="0">
              <a:buNone/>
            </a:pPr>
            <a:r>
              <a:rPr lang="en-US" dirty="0" smtClean="0">
                <a:sym typeface="Book Antiqua"/>
                <a:hlinkClick r:id="rId3"/>
              </a:rPr>
              <a:t>Ed Source Article  11/28/16</a:t>
            </a:r>
            <a:endParaRPr lang="en-US" dirty="0">
              <a:sym typeface="Book Antiqua"/>
              <a:hlinkClick r:id="rId3"/>
            </a:endParaRPr>
          </a:p>
        </p:txBody>
      </p:sp>
    </p:spTree>
    <p:extLst>
      <p:ext uri="{BB962C8B-B14F-4D97-AF65-F5344CB8AC3E}">
        <p14:creationId xmlns:p14="http://schemas.microsoft.com/office/powerpoint/2010/main" val="138387274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457200" y="266700"/>
            <a:ext cx="7886700" cy="775776"/>
          </a:xfrm>
        </p:spPr>
        <p:txBody>
          <a:bodyPr/>
          <a:lstStyle/>
          <a:p>
            <a:r>
              <a:rPr lang="en-US" dirty="0" smtClean="0"/>
              <a:t>California Law: SB 1159 (2014)</a:t>
            </a:r>
            <a:endParaRPr lang="en-US" dirty="0"/>
          </a:p>
        </p:txBody>
      </p:sp>
      <p:sp>
        <p:nvSpPr>
          <p:cNvPr id="8" name="Content Placeholder 2"/>
          <p:cNvSpPr>
            <a:spLocks noGrp="1"/>
          </p:cNvSpPr>
          <p:nvPr>
            <p:ph sz="half" idx="2"/>
          </p:nvPr>
        </p:nvSpPr>
        <p:spPr>
          <a:xfrm>
            <a:off x="1143000" y="1828800"/>
            <a:ext cx="7116580" cy="5104531"/>
          </a:xfrm>
        </p:spPr>
        <p:txBody>
          <a:bodyPr>
            <a:noAutofit/>
          </a:bodyPr>
          <a:lstStyle/>
          <a:p>
            <a:pPr marL="0" lvl="1" indent="0">
              <a:lnSpc>
                <a:spcPct val="100000"/>
              </a:lnSpc>
              <a:spcBef>
                <a:spcPts val="700"/>
              </a:spcBef>
              <a:spcAft>
                <a:spcPts val="1000"/>
              </a:spcAft>
              <a:buClr>
                <a:schemeClr val="accent2"/>
              </a:buClr>
              <a:buSzPct val="60000"/>
              <a:buNone/>
            </a:pPr>
            <a:r>
              <a:rPr lang="en-US" b="1" dirty="0" smtClean="0">
                <a:solidFill>
                  <a:schemeClr val="tx1"/>
                </a:solidFill>
                <a:latin typeface="Calibri" panose="020F0502020204030204" pitchFamily="34" charset="0"/>
              </a:rPr>
              <a:t>SB 1159: </a:t>
            </a:r>
            <a:r>
              <a:rPr lang="en-US" dirty="0" smtClean="0">
                <a:solidFill>
                  <a:schemeClr val="tx1"/>
                </a:solidFill>
                <a:latin typeface="Calibri" panose="020F0502020204030204" pitchFamily="34" charset="0"/>
              </a:rPr>
              <a:t>Effective no later than January 1, 2016, expands immigrants access to </a:t>
            </a:r>
            <a:r>
              <a:rPr lang="en-US" b="1" dirty="0" smtClean="0">
                <a:solidFill>
                  <a:schemeClr val="tx1"/>
                </a:solidFill>
                <a:latin typeface="Calibri" panose="020F0502020204030204" pitchFamily="34" charset="0"/>
              </a:rPr>
              <a:t>professional and occupational licenses </a:t>
            </a:r>
            <a:r>
              <a:rPr lang="en-US" dirty="0" smtClean="0">
                <a:solidFill>
                  <a:schemeClr val="tx1"/>
                </a:solidFill>
                <a:latin typeface="Calibri" panose="020F0502020204030204" pitchFamily="34" charset="0"/>
              </a:rPr>
              <a:t>by prohibiting state licensing boards within the Department of Consumer Affairs from denying licensure to an other-wise qualified applicant because of his or her citizenship or immigration status.  Allows applicants for a professional or occupational license to provide an Individual Taxpayer Identification Number (ITIN) </a:t>
            </a:r>
            <a:br>
              <a:rPr lang="en-US" dirty="0" smtClean="0">
                <a:solidFill>
                  <a:schemeClr val="tx1"/>
                </a:solidFill>
                <a:latin typeface="Calibri" panose="020F0502020204030204" pitchFamily="34" charset="0"/>
              </a:rPr>
            </a:br>
            <a:r>
              <a:rPr lang="en-US" dirty="0" smtClean="0">
                <a:solidFill>
                  <a:schemeClr val="tx1"/>
                </a:solidFill>
                <a:latin typeface="Calibri" panose="020F0502020204030204" pitchFamily="34" charset="0"/>
              </a:rPr>
              <a:t>in lieu of a Social Security number</a:t>
            </a:r>
          </a:p>
          <a:p>
            <a:pPr>
              <a:lnSpc>
                <a:spcPct val="100000"/>
              </a:lnSpc>
              <a:spcAft>
                <a:spcPts val="1000"/>
              </a:spcAft>
            </a:pPr>
            <a:endParaRPr lang="en-US" dirty="0"/>
          </a:p>
        </p:txBody>
      </p:sp>
    </p:spTree>
    <p:extLst>
      <p:ext uri="{BB962C8B-B14F-4D97-AF65-F5344CB8AC3E}">
        <p14:creationId xmlns:p14="http://schemas.microsoft.com/office/powerpoint/2010/main" val="82693441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66700"/>
            <a:ext cx="8324988" cy="775776"/>
          </a:xfrm>
        </p:spPr>
        <p:txBody>
          <a:bodyPr>
            <a:noAutofit/>
          </a:bodyPr>
          <a:lstStyle/>
          <a:p>
            <a:r>
              <a:rPr lang="en-US" dirty="0" smtClean="0"/>
              <a:t>California Law: SB 4 (2015)</a:t>
            </a:r>
            <a:endParaRPr lang="en-US" dirty="0"/>
          </a:p>
        </p:txBody>
      </p:sp>
      <p:sp>
        <p:nvSpPr>
          <p:cNvPr id="8" name="Content Placeholder 2"/>
          <p:cNvSpPr>
            <a:spLocks noGrp="1"/>
          </p:cNvSpPr>
          <p:nvPr>
            <p:ph sz="half" idx="2"/>
          </p:nvPr>
        </p:nvSpPr>
        <p:spPr>
          <a:xfrm>
            <a:off x="1257300" y="1828800"/>
            <a:ext cx="6694982" cy="4775200"/>
          </a:xfrm>
        </p:spPr>
        <p:txBody>
          <a:bodyPr>
            <a:noAutofit/>
          </a:bodyPr>
          <a:lstStyle/>
          <a:p>
            <a:pPr marL="0" indent="0">
              <a:lnSpc>
                <a:spcPct val="100000"/>
              </a:lnSpc>
              <a:spcBef>
                <a:spcPts val="700"/>
              </a:spcBef>
              <a:spcAft>
                <a:spcPts val="1000"/>
              </a:spcAft>
              <a:buNone/>
            </a:pPr>
            <a:r>
              <a:rPr lang="en-US" sz="1800" b="1" dirty="0" smtClean="0">
                <a:solidFill>
                  <a:schemeClr val="tx1"/>
                </a:solidFill>
              </a:rPr>
              <a:t>SB 4 (Lara) - HEALTH CARE COVERAGE REGARDLESS OF IMMIGRATION STATUS </a:t>
            </a:r>
            <a:r>
              <a:rPr lang="en-US" sz="1800" dirty="0" smtClean="0">
                <a:solidFill>
                  <a:schemeClr val="tx1"/>
                </a:solidFill>
              </a:rPr>
              <a:t>The 2015-2016 State Budget includes investments to expand eligibility to </a:t>
            </a:r>
            <a:r>
              <a:rPr lang="en-US" sz="1800" dirty="0" err="1" smtClean="0">
                <a:solidFill>
                  <a:schemeClr val="tx1"/>
                </a:solidFill>
              </a:rPr>
              <a:t>Medi</a:t>
            </a:r>
            <a:r>
              <a:rPr lang="en-US" sz="1800" dirty="0" smtClean="0">
                <a:solidFill>
                  <a:schemeClr val="tx1"/>
                </a:solidFill>
              </a:rPr>
              <a:t>-Cal to all children and youth ages 0-19, regardless of immigration status </a:t>
            </a:r>
            <a:endParaRPr lang="en-US" sz="1800" b="1" dirty="0" smtClean="0">
              <a:solidFill>
                <a:schemeClr val="tx1"/>
              </a:solidFill>
            </a:endParaRPr>
          </a:p>
          <a:p>
            <a:pPr>
              <a:lnSpc>
                <a:spcPct val="100000"/>
              </a:lnSpc>
              <a:spcBef>
                <a:spcPts val="700"/>
              </a:spcBef>
              <a:spcAft>
                <a:spcPts val="1000"/>
              </a:spcAft>
            </a:pPr>
            <a:endParaRPr lang="en-US" sz="1600" dirty="0"/>
          </a:p>
        </p:txBody>
      </p:sp>
    </p:spTree>
    <p:extLst>
      <p:ext uri="{BB962C8B-B14F-4D97-AF65-F5344CB8AC3E}">
        <p14:creationId xmlns:p14="http://schemas.microsoft.com/office/powerpoint/2010/main" val="89059210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California as a Sanctuary State</a:t>
            </a:r>
            <a:endParaRPr lang="en-US" dirty="0"/>
          </a:p>
        </p:txBody>
      </p:sp>
      <p:sp>
        <p:nvSpPr>
          <p:cNvPr id="3" name="Content Placeholder 2"/>
          <p:cNvSpPr>
            <a:spLocks noGrp="1"/>
          </p:cNvSpPr>
          <p:nvPr>
            <p:ph idx="1"/>
          </p:nvPr>
        </p:nvSpPr>
        <p:spPr/>
        <p:txBody>
          <a:bodyPr/>
          <a:lstStyle/>
          <a:p>
            <a:r>
              <a:rPr lang="en-US" dirty="0" smtClean="0"/>
              <a:t>SB54, by Senate President Pro Tem Kevin de León, D-Los Angeles, bars law enforcement officers in the state from asking about a person’s immigration status or participating in any joint task force with federal officials for the purpose of enforcing immigration laws</a:t>
            </a:r>
          </a:p>
          <a:p>
            <a:r>
              <a:rPr lang="en-US" dirty="0" smtClean="0"/>
              <a:t>Also bars local jails from holding immigrants for any reason if they are cleared for release on their state criminal cases</a:t>
            </a:r>
          </a:p>
          <a:p>
            <a:r>
              <a:rPr lang="en-US" dirty="0" smtClean="0"/>
              <a:t>Law went into effect Jan 1st 2018</a:t>
            </a:r>
            <a:endParaRPr lang="en-US" dirty="0"/>
          </a:p>
        </p:txBody>
      </p:sp>
    </p:spTree>
    <p:extLst>
      <p:ext uri="{BB962C8B-B14F-4D97-AF65-F5344CB8AC3E}">
        <p14:creationId xmlns:p14="http://schemas.microsoft.com/office/powerpoint/2010/main" val="22045553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Shape 149"/>
          <p:cNvSpPr txBox="1">
            <a:spLocks noGrp="1"/>
          </p:cNvSpPr>
          <p:nvPr>
            <p:ph type="title"/>
          </p:nvPr>
        </p:nvSpPr>
        <p:spPr/>
        <p:txBody>
          <a:bodyPr/>
          <a:lstStyle/>
          <a:p>
            <a:pPr lvl="0"/>
            <a:r>
              <a:rPr lang="en-US" smtClean="0">
                <a:sym typeface="Raleway"/>
              </a:rPr>
              <a:t>District Policy</a:t>
            </a:r>
            <a:endParaRPr lang="en-US">
              <a:sym typeface="Raleway"/>
            </a:endParaRPr>
          </a:p>
        </p:txBody>
      </p:sp>
      <p:sp>
        <p:nvSpPr>
          <p:cNvPr id="150" name="Shape 150"/>
          <p:cNvSpPr txBox="1">
            <a:spLocks noGrp="1"/>
          </p:cNvSpPr>
          <p:nvPr>
            <p:ph type="body" idx="1"/>
          </p:nvPr>
        </p:nvSpPr>
        <p:spPr/>
        <p:txBody>
          <a:bodyPr/>
          <a:lstStyle/>
          <a:p>
            <a:pPr lvl="0"/>
            <a:r>
              <a:rPr lang="en-US" sz="2400" dirty="0">
                <a:sym typeface="Raleway"/>
              </a:rPr>
              <a:t>SMCCD “supports, promotes, values, respects and protects all students and employees of the District, irrespective of their immigration status, or that of their families” </a:t>
            </a:r>
          </a:p>
          <a:p>
            <a:pPr lvl="0"/>
            <a:r>
              <a:rPr lang="en-US" sz="2400" dirty="0">
                <a:sym typeface="Raleway"/>
              </a:rPr>
              <a:t>Our colleges are “safe havens</a:t>
            </a:r>
            <a:r>
              <a:rPr lang="en-US" sz="2400" dirty="0" smtClean="0">
                <a:sym typeface="Raleway"/>
              </a:rPr>
              <a:t>”</a:t>
            </a:r>
          </a:p>
          <a:p>
            <a:pPr lvl="0"/>
            <a:endParaRPr lang="en-US" sz="2400" dirty="0">
              <a:sym typeface="Raleway"/>
            </a:endParaRPr>
          </a:p>
          <a:p>
            <a:pPr marL="0" lvl="0" indent="0">
              <a:buNone/>
            </a:pPr>
            <a:r>
              <a:rPr lang="en-US" dirty="0" smtClean="0">
                <a:sym typeface="Raleway"/>
                <a:hlinkClick r:id="rId3" invalidUrl="https://www.canadacollege.edu/professionallearning/docs/flexday/Board Resolution RE Protecting Undocumented Students - FINAL 2.pdf"/>
              </a:rPr>
              <a:t>“Resolution Affirming the San Mateo County Community College District’s Commitment to Supporting Undocumented Students and Student Privacy”</a:t>
            </a:r>
            <a:r>
              <a:rPr lang="en-US" dirty="0" smtClean="0">
                <a:sym typeface="Raleway"/>
              </a:rPr>
              <a:t> (Jan. 2017)</a:t>
            </a:r>
          </a:p>
          <a:p>
            <a:pPr lvl="0"/>
            <a:endParaRPr lang="en-US" dirty="0">
              <a:sym typeface="Raleway"/>
            </a:endParaRPr>
          </a:p>
        </p:txBody>
      </p:sp>
      <p:pic>
        <p:nvPicPr>
          <p:cNvPr id="152" name="Shape 152" descr="Horizontal blue (RGB) for online and screen(JPG).jpg"/>
          <p:cNvPicPr preferRelativeResize="0"/>
          <p:nvPr/>
        </p:nvPicPr>
        <p:blipFill>
          <a:blip r:embed="rId4">
            <a:alphaModFix/>
          </a:blip>
          <a:stretch>
            <a:fillRect/>
          </a:stretch>
        </p:blipFill>
        <p:spPr>
          <a:xfrm>
            <a:off x="6011276" y="652882"/>
            <a:ext cx="2504074" cy="750050"/>
          </a:xfrm>
          <a:prstGeom prst="rect">
            <a:avLst/>
          </a:prstGeom>
          <a:noFill/>
          <a:ln>
            <a:noFill/>
          </a:ln>
        </p:spPr>
      </p:pic>
    </p:spTree>
    <p:extLst>
      <p:ext uri="{BB962C8B-B14F-4D97-AF65-F5344CB8AC3E}">
        <p14:creationId xmlns:p14="http://schemas.microsoft.com/office/powerpoint/2010/main" val="114016807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Shape 157"/>
          <p:cNvSpPr txBox="1">
            <a:spLocks noGrp="1"/>
          </p:cNvSpPr>
          <p:nvPr>
            <p:ph type="title"/>
          </p:nvPr>
        </p:nvSpPr>
        <p:spPr/>
        <p:txBody>
          <a:bodyPr/>
          <a:lstStyle/>
          <a:p>
            <a:pPr lvl="0"/>
            <a:r>
              <a:rPr lang="en-US" smtClean="0">
                <a:sym typeface="Raleway"/>
              </a:rPr>
              <a:t>District Policy</a:t>
            </a:r>
            <a:endParaRPr lang="en-US">
              <a:sym typeface="Raleway"/>
            </a:endParaRPr>
          </a:p>
        </p:txBody>
      </p:sp>
      <p:sp>
        <p:nvSpPr>
          <p:cNvPr id="158" name="Shape 158"/>
          <p:cNvSpPr txBox="1">
            <a:spLocks noGrp="1"/>
          </p:cNvSpPr>
          <p:nvPr>
            <p:ph type="body" idx="1"/>
          </p:nvPr>
        </p:nvSpPr>
        <p:spPr/>
        <p:txBody>
          <a:bodyPr/>
          <a:lstStyle/>
          <a:p>
            <a:pPr marL="0" lvl="0" indent="0">
              <a:buNone/>
            </a:pPr>
            <a:r>
              <a:rPr lang="en-US" sz="2400" dirty="0" smtClean="0">
                <a:sym typeface="Raleway"/>
              </a:rPr>
              <a:t>Additional guidance for staff and faculty (Spring 2017) </a:t>
            </a:r>
          </a:p>
          <a:p>
            <a:pPr lvl="0"/>
            <a:r>
              <a:rPr lang="en-US" dirty="0" smtClean="0">
                <a:sym typeface="Raleway"/>
                <a:hlinkClick r:id="rId3" invalidUrl="https://www.canadacollege.edu/professionallearning/docs/flexday/FAQ - Undocumented and International Student Rights.docx"/>
              </a:rPr>
              <a:t>Undocumented &amp; International Students Rights</a:t>
            </a:r>
            <a:r>
              <a:rPr lang="en-US" dirty="0" smtClean="0">
                <a:sym typeface="Raleway"/>
              </a:rPr>
              <a:t> </a:t>
            </a:r>
          </a:p>
          <a:p>
            <a:pPr lvl="0"/>
            <a:r>
              <a:rPr lang="en-US" dirty="0" smtClean="0">
                <a:sym typeface="Raleway"/>
                <a:hlinkClick r:id="rId4" invalidUrl="https://www.canadacollege.edu/professionallearning/docs/flexday/FAQ - Third Party Request for Student Info.docx"/>
              </a:rPr>
              <a:t>How to Respond to Requests for Student Information or Whereabouts</a:t>
            </a:r>
          </a:p>
          <a:p>
            <a:pPr lvl="0"/>
            <a:endParaRPr lang="en-US" dirty="0" smtClean="0">
              <a:sym typeface="Raleway"/>
            </a:endParaRPr>
          </a:p>
          <a:p>
            <a:pPr lvl="0"/>
            <a:endParaRPr lang="en-US" dirty="0">
              <a:sym typeface="Raleway"/>
            </a:endParaRPr>
          </a:p>
        </p:txBody>
      </p:sp>
      <p:pic>
        <p:nvPicPr>
          <p:cNvPr id="160" name="Shape 160" descr="Horizontal blue (RGB) for online and screen(JPG).jpg"/>
          <p:cNvPicPr preferRelativeResize="0"/>
          <p:nvPr/>
        </p:nvPicPr>
        <p:blipFill>
          <a:blip r:embed="rId5">
            <a:alphaModFix/>
          </a:blip>
          <a:stretch>
            <a:fillRect/>
          </a:stretch>
        </p:blipFill>
        <p:spPr>
          <a:xfrm>
            <a:off x="6011276" y="652882"/>
            <a:ext cx="2504074" cy="750050"/>
          </a:xfrm>
          <a:prstGeom prst="rect">
            <a:avLst/>
          </a:prstGeom>
          <a:noFill/>
          <a:ln>
            <a:noFill/>
          </a:ln>
        </p:spPr>
      </p:pic>
    </p:spTree>
    <p:extLst>
      <p:ext uri="{BB962C8B-B14F-4D97-AF65-F5344CB8AC3E}">
        <p14:creationId xmlns:p14="http://schemas.microsoft.com/office/powerpoint/2010/main" val="47910968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66700"/>
            <a:ext cx="7886700" cy="775776"/>
          </a:xfrm>
        </p:spPr>
        <p:txBody>
          <a:bodyPr/>
          <a:lstStyle/>
          <a:p>
            <a:r>
              <a:rPr lang="en-US" dirty="0" smtClean="0"/>
              <a:t>Review</a:t>
            </a:r>
            <a:endParaRPr lang="en-US" dirty="0"/>
          </a:p>
        </p:txBody>
      </p:sp>
      <p:sp>
        <p:nvSpPr>
          <p:cNvPr id="8" name="Content Placeholder 2"/>
          <p:cNvSpPr>
            <a:spLocks noGrp="1"/>
          </p:cNvSpPr>
          <p:nvPr>
            <p:ph sz="half" idx="2"/>
          </p:nvPr>
        </p:nvSpPr>
        <p:spPr>
          <a:xfrm>
            <a:off x="1213866" y="1867988"/>
            <a:ext cx="6373368" cy="4316926"/>
          </a:xfrm>
        </p:spPr>
        <p:txBody>
          <a:bodyPr/>
          <a:lstStyle/>
          <a:p>
            <a:pPr>
              <a:lnSpc>
                <a:spcPct val="100000"/>
              </a:lnSpc>
            </a:pPr>
            <a:r>
              <a:rPr lang="en-US" sz="2200" dirty="0" smtClean="0">
                <a:solidFill>
                  <a:schemeClr val="tx1"/>
                </a:solidFill>
                <a:latin typeface="Calibri" panose="020F0502020204030204" pitchFamily="34" charset="0"/>
              </a:rPr>
              <a:t>What is AB 540?</a:t>
            </a:r>
          </a:p>
          <a:p>
            <a:pPr>
              <a:lnSpc>
                <a:spcPct val="100000"/>
              </a:lnSpc>
            </a:pPr>
            <a:r>
              <a:rPr lang="en-US" sz="2200" dirty="0" smtClean="0">
                <a:solidFill>
                  <a:schemeClr val="tx1"/>
                </a:solidFill>
                <a:latin typeface="Calibri" panose="020F0502020204030204" pitchFamily="34" charset="0"/>
              </a:rPr>
              <a:t>Will U.S. immigration know where to find a student after enrolling under AB 540?</a:t>
            </a:r>
          </a:p>
          <a:p>
            <a:pPr>
              <a:lnSpc>
                <a:spcPct val="100000"/>
              </a:lnSpc>
            </a:pPr>
            <a:r>
              <a:rPr lang="en-US" sz="2200" dirty="0" smtClean="0">
                <a:solidFill>
                  <a:schemeClr val="tx1"/>
                </a:solidFill>
                <a:latin typeface="Calibri" panose="020F0502020204030204" pitchFamily="34" charset="0"/>
              </a:rPr>
              <a:t>What are the difference between AB 540, CA Dream Act, and DACA?</a:t>
            </a:r>
          </a:p>
        </p:txBody>
      </p:sp>
    </p:spTree>
    <p:extLst>
      <p:ext uri="{BB962C8B-B14F-4D97-AF65-F5344CB8AC3E}">
        <p14:creationId xmlns:p14="http://schemas.microsoft.com/office/powerpoint/2010/main" val="136229901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59"/>
        <p:cNvGrpSpPr/>
        <p:nvPr/>
      </p:nvGrpSpPr>
      <p:grpSpPr>
        <a:xfrm>
          <a:off x="0" y="0"/>
          <a:ext cx="0" cy="0"/>
          <a:chOff x="0" y="0"/>
          <a:chExt cx="0" cy="0"/>
        </a:xfrm>
      </p:grpSpPr>
      <p:sp>
        <p:nvSpPr>
          <p:cNvPr id="361" name="Shape 361"/>
          <p:cNvSpPr txBox="1">
            <a:spLocks noGrp="1"/>
          </p:cNvSpPr>
          <p:nvPr>
            <p:ph type="title"/>
          </p:nvPr>
        </p:nvSpPr>
        <p:spPr/>
        <p:txBody>
          <a:bodyPr/>
          <a:lstStyle/>
          <a:p>
            <a:pPr lvl="0"/>
            <a:r>
              <a:rPr lang="en-US" dirty="0" smtClean="0">
                <a:sym typeface="Book Antiqua"/>
              </a:rPr>
              <a:t>Creating </a:t>
            </a:r>
            <a:r>
              <a:rPr lang="en-US" dirty="0" smtClean="0">
                <a:sym typeface="Book Antiqua"/>
              </a:rPr>
              <a:t>an </a:t>
            </a:r>
            <a:r>
              <a:rPr lang="en-US" dirty="0" err="1" smtClean="0">
                <a:sym typeface="Book Antiqua"/>
              </a:rPr>
              <a:t>Undocu</a:t>
            </a:r>
            <a:r>
              <a:rPr lang="en-US" dirty="0" smtClean="0">
                <a:sym typeface="Book Antiqua"/>
              </a:rPr>
              <a:t>-Friendly School</a:t>
            </a:r>
            <a:endParaRPr lang="en-US" dirty="0">
              <a:sym typeface="Book Antiqua"/>
              <a:hlinkClick r:id="rId3"/>
            </a:endParaRPr>
          </a:p>
        </p:txBody>
      </p:sp>
      <p:sp>
        <p:nvSpPr>
          <p:cNvPr id="360" name="Shape 360"/>
          <p:cNvSpPr txBox="1">
            <a:spLocks noGrp="1"/>
          </p:cNvSpPr>
          <p:nvPr>
            <p:ph idx="1"/>
          </p:nvPr>
        </p:nvSpPr>
        <p:spPr/>
        <p:txBody>
          <a:bodyPr/>
          <a:lstStyle/>
          <a:p>
            <a:pPr lvl="0"/>
            <a:endParaRPr lang="en-US" dirty="0" smtClean="0">
              <a:sym typeface="Book Antiqua"/>
            </a:endParaRPr>
          </a:p>
          <a:p>
            <a:pPr marL="0" lvl="0" indent="0">
              <a:buNone/>
            </a:pPr>
            <a:r>
              <a:rPr lang="en-US" dirty="0" smtClean="0">
                <a:sym typeface="Book Antiqua"/>
              </a:rPr>
              <a:t>“A school that is inviting and public about their support for undocumented students and invests resources in their students by providing information, scholarships and programs.”</a:t>
            </a:r>
          </a:p>
          <a:p>
            <a:pPr marL="0" lvl="0" indent="0">
              <a:buNone/>
            </a:pPr>
            <a:endParaRPr lang="en-US" dirty="0">
              <a:sym typeface="Book Antiqua"/>
            </a:endParaRPr>
          </a:p>
          <a:p>
            <a:pPr marL="0" lvl="0" indent="0">
              <a:buNone/>
            </a:pPr>
            <a:r>
              <a:rPr lang="en-US" dirty="0">
                <a:sym typeface="Book Antiqua"/>
                <a:hlinkClick r:id="rId3"/>
              </a:rPr>
              <a:t>#HeretoStay K-12 Toolkit for Educators</a:t>
            </a:r>
            <a:endParaRPr lang="en-US" dirty="0">
              <a:sym typeface="Book Antiqua"/>
            </a:endParaRPr>
          </a:p>
        </p:txBody>
      </p:sp>
    </p:spTree>
    <p:extLst>
      <p:ext uri="{BB962C8B-B14F-4D97-AF65-F5344CB8AC3E}">
        <p14:creationId xmlns:p14="http://schemas.microsoft.com/office/powerpoint/2010/main" val="321340141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Becoming An Ally</a:t>
            </a:r>
            <a:endParaRPr lang="en-US" dirty="0"/>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06955471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Becoming An Ally</a:t>
            </a:r>
            <a:endParaRPr lang="en-US" dirty="0"/>
          </a:p>
        </p:txBody>
      </p:sp>
      <p:sp>
        <p:nvSpPr>
          <p:cNvPr id="3" name="Content Placeholder 2"/>
          <p:cNvSpPr>
            <a:spLocks noGrp="1"/>
          </p:cNvSpPr>
          <p:nvPr>
            <p:ph idx="1"/>
          </p:nvPr>
        </p:nvSpPr>
        <p:spPr/>
        <p:txBody>
          <a:bodyPr/>
          <a:lstStyle/>
          <a:p>
            <a:r>
              <a:rPr lang="en-US" dirty="0" smtClean="0"/>
              <a:t>How do I create a welcoming, inclusive and equitable environment?</a:t>
            </a:r>
          </a:p>
          <a:p>
            <a:r>
              <a:rPr lang="en-US" dirty="0" smtClean="0"/>
              <a:t>How can I increase support for undocumented students in my office,  program, and/or department?</a:t>
            </a:r>
          </a:p>
          <a:p>
            <a:r>
              <a:rPr lang="en-US" dirty="0" smtClean="0"/>
              <a:t>How can I contribute to a conversation about increasing campus-wide capacity to support undocumented students?</a:t>
            </a:r>
          </a:p>
          <a:p>
            <a:r>
              <a:rPr lang="en-US" dirty="0" smtClean="0"/>
              <a:t>How can I be an </a:t>
            </a:r>
            <a:r>
              <a:rPr lang="en-US" smtClean="0"/>
              <a:t>effective ally and advocate</a:t>
            </a:r>
            <a:r>
              <a:rPr lang="en-US" dirty="0" smtClean="0"/>
              <a:t>?</a:t>
            </a:r>
          </a:p>
          <a:p>
            <a:r>
              <a:rPr lang="en-US" dirty="0" smtClean="0"/>
              <a:t>What commitment can I make today?</a:t>
            </a:r>
            <a:endParaRPr lang="en-US" dirty="0"/>
          </a:p>
        </p:txBody>
      </p:sp>
    </p:spTree>
    <p:extLst>
      <p:ext uri="{BB962C8B-B14F-4D97-AF65-F5344CB8AC3E}">
        <p14:creationId xmlns:p14="http://schemas.microsoft.com/office/powerpoint/2010/main" val="48980498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Staff Member </a:t>
            </a:r>
            <a:endParaRPr lang="en-US" dirty="0"/>
          </a:p>
        </p:txBody>
      </p:sp>
      <p:sp>
        <p:nvSpPr>
          <p:cNvPr id="3" name="Content Placeholder 2"/>
          <p:cNvSpPr>
            <a:spLocks noGrp="1"/>
          </p:cNvSpPr>
          <p:nvPr>
            <p:ph idx="1"/>
          </p:nvPr>
        </p:nvSpPr>
        <p:spPr/>
        <p:txBody>
          <a:bodyPr/>
          <a:lstStyle/>
          <a:p>
            <a:pPr marL="0" indent="0">
              <a:buNone/>
            </a:pPr>
            <a:r>
              <a:rPr lang="en-US" b="1" dirty="0" smtClean="0"/>
              <a:t>Brenda Martinez, </a:t>
            </a:r>
            <a:r>
              <a:rPr lang="en-US" b="1" dirty="0" smtClean="0"/>
              <a:t>Cañada Dream </a:t>
            </a:r>
            <a:r>
              <a:rPr lang="en-US" b="1" dirty="0" smtClean="0"/>
              <a:t>Center Staff Assistant</a:t>
            </a:r>
          </a:p>
          <a:p>
            <a:pPr marL="0" indent="0">
              <a:buNone/>
            </a:pPr>
            <a:endParaRPr lang="en-US" dirty="0" smtClean="0"/>
          </a:p>
          <a:p>
            <a:pPr marL="0" indent="0">
              <a:buNone/>
            </a:pPr>
            <a:r>
              <a:rPr lang="en-US" dirty="0" smtClean="0"/>
              <a:t>Location: Dream Center (9-219B)</a:t>
            </a:r>
          </a:p>
          <a:p>
            <a:pPr marL="0" indent="0">
              <a:buNone/>
            </a:pPr>
            <a:endParaRPr lang="en-US" dirty="0" smtClean="0"/>
          </a:p>
          <a:p>
            <a:pPr marL="0" indent="0">
              <a:buNone/>
            </a:pPr>
            <a:r>
              <a:rPr lang="en-US" dirty="0" smtClean="0"/>
              <a:t>Hours</a:t>
            </a:r>
            <a:r>
              <a:rPr lang="en-US" dirty="0" smtClean="0"/>
              <a:t>: </a:t>
            </a:r>
          </a:p>
          <a:p>
            <a:r>
              <a:rPr lang="en-US" dirty="0" smtClean="0"/>
              <a:t>Monday: 10:30am-6:00pm</a:t>
            </a:r>
          </a:p>
          <a:p>
            <a:r>
              <a:rPr lang="en-US" dirty="0" smtClean="0"/>
              <a:t>Thursday: 9:30am-3:30pm</a:t>
            </a:r>
          </a:p>
          <a:p>
            <a:r>
              <a:rPr lang="en-US" dirty="0" smtClean="0"/>
              <a:t>Friday: 9:30am-3:30pm </a:t>
            </a:r>
            <a:endParaRPr lang="en-US" dirty="0"/>
          </a:p>
        </p:txBody>
      </p:sp>
    </p:spTree>
    <p:extLst>
      <p:ext uri="{BB962C8B-B14F-4D97-AF65-F5344CB8AC3E}">
        <p14:creationId xmlns:p14="http://schemas.microsoft.com/office/powerpoint/2010/main" val="28017367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Characteristics of an Ally</a:t>
            </a:r>
            <a:endParaRPr lang="en-US" dirty="0"/>
          </a:p>
        </p:txBody>
      </p:sp>
      <p:sp>
        <p:nvSpPr>
          <p:cNvPr id="3" name="Content Placeholder 2"/>
          <p:cNvSpPr>
            <a:spLocks noGrp="1"/>
          </p:cNvSpPr>
          <p:nvPr>
            <p:ph idx="1"/>
          </p:nvPr>
        </p:nvSpPr>
        <p:spPr/>
        <p:txBody>
          <a:bodyPr>
            <a:normAutofit fontScale="92500"/>
          </a:bodyPr>
          <a:lstStyle/>
          <a:p>
            <a:pPr marL="0" indent="0">
              <a:buNone/>
            </a:pPr>
            <a:r>
              <a:rPr lang="en-US" dirty="0" smtClean="0"/>
              <a:t>Allies are knowledgeable, empathic, and willing professionals who:</a:t>
            </a:r>
          </a:p>
          <a:p>
            <a:endParaRPr lang="en-US" dirty="0" smtClean="0"/>
          </a:p>
          <a:p>
            <a:r>
              <a:rPr lang="en-US" dirty="0" smtClean="0"/>
              <a:t>Provide a safe, nondiscriminatory environment for undocumented students</a:t>
            </a:r>
          </a:p>
          <a:p>
            <a:endParaRPr lang="en-US" dirty="0" smtClean="0"/>
          </a:p>
          <a:p>
            <a:r>
              <a:rPr lang="en-US" dirty="0" smtClean="0"/>
              <a:t>Respond to incidences of discrimination and harassment</a:t>
            </a:r>
          </a:p>
          <a:p>
            <a:endParaRPr lang="en-US" dirty="0" smtClean="0"/>
          </a:p>
          <a:p>
            <a:r>
              <a:rPr lang="en-US" dirty="0" smtClean="0"/>
              <a:t>Understand, stay apprised of,  and act upon policies that support students</a:t>
            </a:r>
          </a:p>
          <a:p>
            <a:endParaRPr lang="en-US" dirty="0" smtClean="0"/>
          </a:p>
          <a:p>
            <a:r>
              <a:rPr lang="en-US" dirty="0" smtClean="0"/>
              <a:t>Assist colleagues to understand the fears, needs, concerns of students</a:t>
            </a:r>
          </a:p>
          <a:p>
            <a:endParaRPr lang="en-US" dirty="0" smtClean="0"/>
          </a:p>
          <a:p>
            <a:r>
              <a:rPr lang="en-US" dirty="0" smtClean="0"/>
              <a:t>Support the academic, professional, personal and social growth of students</a:t>
            </a:r>
          </a:p>
          <a:p>
            <a:pPr lvl="1"/>
            <a:endParaRPr lang="en-US" dirty="0" smtClean="0"/>
          </a:p>
          <a:p>
            <a:endParaRPr lang="en-US" dirty="0"/>
          </a:p>
        </p:txBody>
      </p:sp>
    </p:spTree>
    <p:extLst>
      <p:ext uri="{BB962C8B-B14F-4D97-AF65-F5344CB8AC3E}">
        <p14:creationId xmlns:p14="http://schemas.microsoft.com/office/powerpoint/2010/main" val="121743248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5 Things You Can Do to Support Our Undocumented Community</a:t>
            </a:r>
            <a:endParaRPr lang="en-US" dirty="0"/>
          </a:p>
        </p:txBody>
      </p:sp>
      <p:sp>
        <p:nvSpPr>
          <p:cNvPr id="3" name="Content Placeholder 2"/>
          <p:cNvSpPr>
            <a:spLocks noGrp="1"/>
          </p:cNvSpPr>
          <p:nvPr>
            <p:ph idx="1"/>
          </p:nvPr>
        </p:nvSpPr>
        <p:spPr/>
        <p:txBody>
          <a:bodyPr>
            <a:normAutofit/>
          </a:bodyPr>
          <a:lstStyle/>
          <a:p>
            <a:pPr marL="457200" indent="-457200">
              <a:buFont typeface="+mj-lt"/>
              <a:buAutoNum type="arabicPeriod"/>
            </a:pPr>
            <a:r>
              <a:rPr lang="en-US" sz="2400" dirty="0">
                <a:solidFill>
                  <a:srgbClr val="006633"/>
                </a:solidFill>
              </a:rPr>
              <a:t>Stay informed about changing laws and </a:t>
            </a:r>
            <a:r>
              <a:rPr lang="en-US" sz="2400" dirty="0" smtClean="0">
                <a:solidFill>
                  <a:srgbClr val="006633"/>
                </a:solidFill>
              </a:rPr>
              <a:t>policies </a:t>
            </a:r>
            <a:r>
              <a:rPr lang="en-US" sz="2400" dirty="0" smtClean="0">
                <a:solidFill>
                  <a:srgbClr val="006633"/>
                </a:solidFill>
                <a:sym typeface="Wingdings 2" panose="05020102010507070707" pitchFamily="18" charset="2"/>
              </a:rPr>
              <a:t></a:t>
            </a:r>
            <a:endParaRPr lang="en-US" sz="2400" dirty="0">
              <a:solidFill>
                <a:srgbClr val="006633"/>
              </a:solidFill>
            </a:endParaRPr>
          </a:p>
          <a:p>
            <a:pPr marL="457200" indent="-457200">
              <a:buFont typeface="+mj-lt"/>
              <a:buAutoNum type="arabicPeriod"/>
            </a:pPr>
            <a:r>
              <a:rPr lang="en-US" sz="2400" dirty="0"/>
              <a:t>Know campus resources</a:t>
            </a:r>
          </a:p>
          <a:p>
            <a:pPr marL="457200" indent="-457200">
              <a:buFont typeface="+mj-lt"/>
              <a:buAutoNum type="arabicPeriod"/>
            </a:pPr>
            <a:r>
              <a:rPr lang="en-US" sz="2400" dirty="0"/>
              <a:t>Communicate your support effectively to students</a:t>
            </a:r>
          </a:p>
          <a:p>
            <a:pPr marL="457200" indent="-457200">
              <a:buFont typeface="+mj-lt"/>
              <a:buAutoNum type="arabicPeriod"/>
            </a:pPr>
            <a:r>
              <a:rPr lang="en-US" sz="2400" dirty="0" smtClean="0"/>
              <a:t>Make </a:t>
            </a:r>
            <a:r>
              <a:rPr lang="en-US" sz="2400" dirty="0"/>
              <a:t>your support visible</a:t>
            </a:r>
          </a:p>
          <a:p>
            <a:pPr marL="457200" indent="-457200">
              <a:buFont typeface="+mj-lt"/>
              <a:buAutoNum type="arabicPeriod"/>
            </a:pPr>
            <a:r>
              <a:rPr lang="en-US" sz="2400" dirty="0" smtClean="0"/>
              <a:t>Review </a:t>
            </a:r>
            <a:r>
              <a:rPr lang="en-US" sz="2400" dirty="0"/>
              <a:t>policies in your work </a:t>
            </a:r>
            <a:r>
              <a:rPr lang="en-US" sz="2400" dirty="0" smtClean="0"/>
              <a:t>area</a:t>
            </a:r>
            <a:endParaRPr lang="en-US" sz="2400" dirty="0"/>
          </a:p>
        </p:txBody>
      </p:sp>
    </p:spTree>
    <p:extLst>
      <p:ext uri="{BB962C8B-B14F-4D97-AF65-F5344CB8AC3E}">
        <p14:creationId xmlns:p14="http://schemas.microsoft.com/office/powerpoint/2010/main" val="121551647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 Know </a:t>
            </a:r>
            <a:r>
              <a:rPr lang="en-US" dirty="0"/>
              <a:t>campus resources</a:t>
            </a:r>
          </a:p>
        </p:txBody>
      </p:sp>
      <p:sp>
        <p:nvSpPr>
          <p:cNvPr id="3" name="Content Placeholder 2"/>
          <p:cNvSpPr>
            <a:spLocks noGrp="1"/>
          </p:cNvSpPr>
          <p:nvPr>
            <p:ph idx="1"/>
          </p:nvPr>
        </p:nvSpPr>
        <p:spPr/>
        <p:txBody>
          <a:bodyPr>
            <a:normAutofit/>
          </a:bodyPr>
          <a:lstStyle/>
          <a:p>
            <a:r>
              <a:rPr lang="en-US" sz="2400" dirty="0" smtClean="0"/>
              <a:t>Familiarize yourself with the services and programs available to undocumented students</a:t>
            </a:r>
          </a:p>
          <a:p>
            <a:r>
              <a:rPr lang="en-US" sz="2400" dirty="0" smtClean="0"/>
              <a:t>Post flyers and share information in workshops, orientations, etc.</a:t>
            </a:r>
          </a:p>
        </p:txBody>
      </p:sp>
    </p:spTree>
    <p:extLst>
      <p:ext uri="{BB962C8B-B14F-4D97-AF65-F5344CB8AC3E}">
        <p14:creationId xmlns:p14="http://schemas.microsoft.com/office/powerpoint/2010/main" val="32849263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pic>
        <p:nvPicPr>
          <p:cNvPr id="222" name="Shape 222" descr="Sparkpoint clinic flyer 1.jpg"/>
          <p:cNvPicPr preferRelativeResize="0"/>
          <p:nvPr/>
        </p:nvPicPr>
        <p:blipFill rotWithShape="1">
          <a:blip r:embed="rId3">
            <a:alphaModFix/>
          </a:blip>
          <a:srcRect t="11082" r="36624" b="27005"/>
          <a:stretch/>
        </p:blipFill>
        <p:spPr>
          <a:xfrm>
            <a:off x="5836726" y="1847519"/>
            <a:ext cx="3193007" cy="4039250"/>
          </a:xfrm>
          <a:prstGeom prst="rect">
            <a:avLst/>
          </a:prstGeom>
          <a:noFill/>
          <a:ln w="9525" cap="flat" cmpd="sng">
            <a:solidFill>
              <a:schemeClr val="dk2"/>
            </a:solidFill>
            <a:prstDash val="solid"/>
            <a:round/>
            <a:headEnd type="none" w="med" len="med"/>
            <a:tailEnd type="none" w="med" len="med"/>
          </a:ln>
        </p:spPr>
      </p:pic>
      <p:pic>
        <p:nvPicPr>
          <p:cNvPr id="224" name="Shape 224" descr="club2.jpg"/>
          <p:cNvPicPr preferRelativeResize="0"/>
          <p:nvPr/>
        </p:nvPicPr>
        <p:blipFill rotWithShape="1">
          <a:blip r:embed="rId4">
            <a:alphaModFix/>
          </a:blip>
          <a:srcRect r="18260"/>
          <a:stretch/>
        </p:blipFill>
        <p:spPr>
          <a:xfrm>
            <a:off x="1434250" y="1847519"/>
            <a:ext cx="4402476" cy="4039250"/>
          </a:xfrm>
          <a:prstGeom prst="rect">
            <a:avLst/>
          </a:prstGeom>
          <a:noFill/>
          <a:ln w="9525" cap="flat" cmpd="sng">
            <a:solidFill>
              <a:schemeClr val="dk2"/>
            </a:solidFill>
            <a:prstDash val="solid"/>
            <a:round/>
            <a:headEnd type="none" w="med" len="med"/>
            <a:tailEnd type="none" w="med" len="med"/>
          </a:ln>
        </p:spPr>
      </p:pic>
      <p:pic>
        <p:nvPicPr>
          <p:cNvPr id="225" name="Shape 225"/>
          <p:cNvPicPr preferRelativeResize="0"/>
          <p:nvPr/>
        </p:nvPicPr>
        <p:blipFill rotWithShape="1">
          <a:blip r:embed="rId5">
            <a:extLst>
              <a:ext uri="{28A0092B-C50C-407E-A947-70E740481C1C}">
                <a14:useLocalDpi xmlns:a14="http://schemas.microsoft.com/office/drawing/2010/main" val="0"/>
              </a:ext>
            </a:extLst>
          </a:blip>
          <a:srcRect r="53681"/>
          <a:stretch/>
        </p:blipFill>
        <p:spPr>
          <a:xfrm>
            <a:off x="154654" y="1847519"/>
            <a:ext cx="1493172" cy="4039250"/>
          </a:xfrm>
          <a:prstGeom prst="rect">
            <a:avLst/>
          </a:prstGeom>
          <a:noFill/>
          <a:ln w="9525" cap="flat" cmpd="sng">
            <a:solidFill>
              <a:schemeClr val="dk2"/>
            </a:solidFill>
            <a:prstDash val="solid"/>
            <a:round/>
            <a:headEnd type="none" w="med" len="med"/>
            <a:tailEnd type="none" w="med" len="med"/>
          </a:ln>
        </p:spPr>
      </p:pic>
      <p:sp>
        <p:nvSpPr>
          <p:cNvPr id="4" name="Title 3"/>
          <p:cNvSpPr>
            <a:spLocks noGrp="1"/>
          </p:cNvSpPr>
          <p:nvPr>
            <p:ph type="title"/>
          </p:nvPr>
        </p:nvSpPr>
        <p:spPr/>
        <p:txBody>
          <a:bodyPr/>
          <a:lstStyle/>
          <a:p>
            <a:pPr lvl="0"/>
            <a:r>
              <a:rPr lang="en-US" dirty="0" smtClean="0">
                <a:sym typeface="Raleway"/>
              </a:rPr>
              <a:t>Cañada DREAM Center </a:t>
            </a:r>
            <a:r>
              <a:rPr lang="en-US" dirty="0" smtClean="0">
                <a:sym typeface="Raleway"/>
              </a:rPr>
              <a:t>(9-219B)</a:t>
            </a:r>
            <a:endParaRPr lang="en-US" dirty="0"/>
          </a:p>
        </p:txBody>
      </p:sp>
    </p:spTree>
    <p:extLst>
      <p:ext uri="{BB962C8B-B14F-4D97-AF65-F5344CB8AC3E}">
        <p14:creationId xmlns:p14="http://schemas.microsoft.com/office/powerpoint/2010/main" val="155852777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gradFill>
          <a:gsLst>
            <a:gs pos="0">
              <a:srgbClr val="006633">
                <a:alpha val="50196"/>
              </a:srgbClr>
            </a:gs>
            <a:gs pos="74000">
              <a:srgbClr val="FFDD33">
                <a:alpha val="25490"/>
              </a:srgbClr>
            </a:gs>
            <a:gs pos="83000">
              <a:srgbClr val="FFDD33">
                <a:alpha val="25098"/>
              </a:srgbClr>
            </a:gs>
            <a:gs pos="100000">
              <a:srgbClr val="FFDD33">
                <a:alpha val="24706"/>
              </a:srgbClr>
            </a:gs>
          </a:gsLst>
          <a:lin ang="5400000" scaled="1"/>
        </a:gradFill>
        <a:effectLst/>
      </p:bgPr>
    </p:bg>
    <p:spTree>
      <p:nvGrpSpPr>
        <p:cNvPr id="1" name="Shape 115"/>
        <p:cNvGrpSpPr/>
        <p:nvPr/>
      </p:nvGrpSpPr>
      <p:grpSpPr>
        <a:xfrm>
          <a:off x="0" y="0"/>
          <a:ext cx="0" cy="0"/>
          <a:chOff x="0" y="0"/>
          <a:chExt cx="0" cy="0"/>
        </a:xfrm>
      </p:grpSpPr>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16760" r="15646"/>
          <a:stretch/>
        </p:blipFill>
        <p:spPr>
          <a:xfrm>
            <a:off x="20" y="10"/>
            <a:ext cx="3476673" cy="6857990"/>
          </a:xfrm>
          <a:prstGeom prst="rect">
            <a:avLst/>
          </a:prstGeom>
          <a:effectLst/>
        </p:spPr>
      </p:pic>
      <p:cxnSp>
        <p:nvCxnSpPr>
          <p:cNvPr id="122" name="Straight Connector 121">
            <a:extLst>
              <a:ext uri="{FF2B5EF4-FFF2-40B4-BE49-F238E27FC236}">
                <a16:creationId xmlns="" xmlns:a16="http://schemas.microsoft.com/office/drawing/2014/main" id="{A7F400EE-A8A5-48AF-B4D6-291B52C6F0B0}"/>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3810700" y="2115117"/>
            <a:ext cx="4732020" cy="0"/>
          </a:xfrm>
          <a:prstGeom prst="line">
            <a:avLst/>
          </a:prstGeom>
          <a:ln>
            <a:solidFill>
              <a:srgbClr val="577960"/>
            </a:solidFill>
          </a:ln>
        </p:spPr>
        <p:style>
          <a:lnRef idx="1">
            <a:schemeClr val="accent1"/>
          </a:lnRef>
          <a:fillRef idx="0">
            <a:schemeClr val="accent1"/>
          </a:fillRef>
          <a:effectRef idx="0">
            <a:schemeClr val="accent1"/>
          </a:effectRef>
          <a:fontRef idx="minor">
            <a:schemeClr val="tx1"/>
          </a:fontRef>
        </p:style>
      </p:cxnSp>
      <p:sp>
        <p:nvSpPr>
          <p:cNvPr id="116" name="Shape 116"/>
          <p:cNvSpPr txBox="1">
            <a:spLocks noGrp="1"/>
          </p:cNvSpPr>
          <p:nvPr>
            <p:ph type="title"/>
          </p:nvPr>
        </p:nvSpPr>
        <p:spPr>
          <a:xfrm>
            <a:off x="3724072" y="629268"/>
            <a:ext cx="4939868" cy="1286160"/>
          </a:xfrm>
        </p:spPr>
        <p:txBody>
          <a:bodyPr anchor="b">
            <a:normAutofit/>
          </a:bodyPr>
          <a:lstStyle/>
          <a:p>
            <a:pPr lvl="0"/>
            <a:r>
              <a:rPr lang="en-US" dirty="0" err="1">
                <a:sym typeface="Raleway"/>
              </a:rPr>
              <a:t>DREAMers</a:t>
            </a:r>
            <a:r>
              <a:rPr lang="en-US" dirty="0">
                <a:sym typeface="Raleway"/>
              </a:rPr>
              <a:t> Task Force</a:t>
            </a:r>
          </a:p>
        </p:txBody>
      </p:sp>
      <p:sp>
        <p:nvSpPr>
          <p:cNvPr id="117" name="Shape 117"/>
          <p:cNvSpPr txBox="1">
            <a:spLocks noGrp="1"/>
          </p:cNvSpPr>
          <p:nvPr>
            <p:ph type="body" idx="1"/>
          </p:nvPr>
        </p:nvSpPr>
        <p:spPr>
          <a:xfrm>
            <a:off x="3724073" y="2438400"/>
            <a:ext cx="4939867" cy="3785419"/>
          </a:xfrm>
        </p:spPr>
        <p:txBody>
          <a:bodyPr>
            <a:normAutofit/>
          </a:bodyPr>
          <a:lstStyle/>
          <a:p>
            <a:r>
              <a:rPr lang="en-US" sz="2400" dirty="0">
                <a:sym typeface="Raleway"/>
              </a:rPr>
              <a:t>Part of ACES (Academic Committee for Equity and Success)</a:t>
            </a:r>
          </a:p>
          <a:p>
            <a:r>
              <a:rPr lang="en-US" sz="2400" dirty="0" smtClean="0">
                <a:sym typeface="Raleway"/>
              </a:rPr>
              <a:t>Group of faculty</a:t>
            </a:r>
            <a:r>
              <a:rPr lang="en-US" sz="2400" dirty="0">
                <a:sym typeface="Raleway"/>
              </a:rPr>
              <a:t>, staff, students and </a:t>
            </a:r>
            <a:r>
              <a:rPr lang="en-US" sz="2400" dirty="0" smtClean="0">
                <a:sym typeface="Raleway"/>
              </a:rPr>
              <a:t>administrators</a:t>
            </a:r>
            <a:endParaRPr lang="en-US" sz="2400" dirty="0">
              <a:sym typeface="Century Gothic"/>
            </a:endParaRPr>
          </a:p>
          <a:p>
            <a:pPr lvl="0"/>
            <a:r>
              <a:rPr lang="en-US" sz="2400" dirty="0" smtClean="0">
                <a:sym typeface="Raleway"/>
              </a:rPr>
              <a:t>Founded to institutionalize equitable pathways for undocumented students</a:t>
            </a:r>
          </a:p>
          <a:p>
            <a:pPr lvl="0"/>
            <a:endParaRPr lang="en-US" sz="1700" dirty="0">
              <a:sym typeface="Century Gothic"/>
            </a:endParaRPr>
          </a:p>
          <a:p>
            <a:pPr lvl="0"/>
            <a:endParaRPr lang="en-US" sz="1700" dirty="0">
              <a:sym typeface="Century Gothic"/>
            </a:endParaRPr>
          </a:p>
          <a:p>
            <a:pPr lvl="0"/>
            <a:endParaRPr lang="en-US" sz="1700" dirty="0">
              <a:sym typeface="Century Gothic"/>
            </a:endParaRPr>
          </a:p>
        </p:txBody>
      </p:sp>
    </p:spTree>
    <p:extLst>
      <p:ext uri="{BB962C8B-B14F-4D97-AF65-F5344CB8AC3E}">
        <p14:creationId xmlns:p14="http://schemas.microsoft.com/office/powerpoint/2010/main" val="289783459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gradFill>
          <a:gsLst>
            <a:gs pos="0">
              <a:srgbClr val="006633">
                <a:alpha val="50196"/>
              </a:srgbClr>
            </a:gs>
            <a:gs pos="74000">
              <a:srgbClr val="FFDD33">
                <a:alpha val="25490"/>
              </a:srgbClr>
            </a:gs>
            <a:gs pos="83000">
              <a:srgbClr val="FFDD33">
                <a:alpha val="25098"/>
              </a:srgbClr>
            </a:gs>
            <a:gs pos="100000">
              <a:srgbClr val="FFDD33">
                <a:alpha val="24706"/>
              </a:srgbClr>
            </a:gs>
          </a:gsLst>
          <a:lin ang="5400000" scaled="1"/>
        </a:gradFill>
        <a:effectLst/>
      </p:bgPr>
    </p:bg>
    <p:spTree>
      <p:nvGrpSpPr>
        <p:cNvPr id="1" name=""/>
        <p:cNvGrpSpPr/>
        <p:nvPr/>
      </p:nvGrpSpPr>
      <p:grpSpPr>
        <a:xfrm>
          <a:off x="0" y="0"/>
          <a:ext cx="0" cy="0"/>
          <a:chOff x="0" y="0"/>
          <a:chExt cx="0" cy="0"/>
        </a:xfrm>
      </p:grpSpPr>
      <p:pic>
        <p:nvPicPr>
          <p:cNvPr id="9" name="Content Placeholder 3"/>
          <p:cNvPicPr>
            <a:picLocks noGrp="1" noChangeAspect="1"/>
          </p:cNvPicPr>
          <p:nvPr>
            <p:ph idx="4294967295"/>
          </p:nvPr>
        </p:nvPicPr>
        <p:blipFill rotWithShape="1">
          <a:blip r:embed="rId3">
            <a:extLst>
              <a:ext uri="{28A0092B-C50C-407E-A947-70E740481C1C}">
                <a14:useLocalDpi xmlns:a14="http://schemas.microsoft.com/office/drawing/2010/main" val="0"/>
              </a:ext>
            </a:extLst>
          </a:blip>
          <a:srcRect t="2814" b="8298"/>
          <a:stretch/>
        </p:blipFill>
        <p:spPr>
          <a:xfrm>
            <a:off x="0" y="0"/>
            <a:ext cx="9144000" cy="4572000"/>
          </a:xfrm>
          <a:prstGeom prst="rect">
            <a:avLst/>
          </a:prstGeom>
        </p:spPr>
      </p:pic>
      <p:sp>
        <p:nvSpPr>
          <p:cNvPr id="5" name="Title 4"/>
          <p:cNvSpPr>
            <a:spLocks noGrp="1"/>
          </p:cNvSpPr>
          <p:nvPr>
            <p:ph type="title" idx="4294967295"/>
          </p:nvPr>
        </p:nvSpPr>
        <p:spPr>
          <a:xfrm>
            <a:off x="0" y="5091113"/>
            <a:ext cx="5875338" cy="1265237"/>
          </a:xfrm>
        </p:spPr>
        <p:txBody>
          <a:bodyPr vert="horz" lIns="91440" tIns="45720" rIns="91440" bIns="45720" rtlCol="0" anchor="ctr">
            <a:normAutofit/>
          </a:bodyPr>
          <a:lstStyle/>
          <a:p>
            <a:pPr algn="r" defTabSz="914400"/>
            <a:r>
              <a:rPr lang="en-US" sz="4200" dirty="0"/>
              <a:t>DREAMers Student Club</a:t>
            </a:r>
          </a:p>
        </p:txBody>
      </p:sp>
    </p:spTree>
    <p:extLst>
      <p:ext uri="{BB962C8B-B14F-4D97-AF65-F5344CB8AC3E}">
        <p14:creationId xmlns:p14="http://schemas.microsoft.com/office/powerpoint/2010/main" val="1499749700"/>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 Communicate </a:t>
            </a:r>
            <a:r>
              <a:rPr lang="en-US" dirty="0" smtClean="0"/>
              <a:t>your support effectively</a:t>
            </a:r>
            <a:endParaRPr lang="en-US" dirty="0"/>
          </a:p>
        </p:txBody>
      </p:sp>
      <p:sp>
        <p:nvSpPr>
          <p:cNvPr id="3" name="Content Placeholder 2"/>
          <p:cNvSpPr>
            <a:spLocks noGrp="1"/>
          </p:cNvSpPr>
          <p:nvPr>
            <p:ph idx="1"/>
          </p:nvPr>
        </p:nvSpPr>
        <p:spPr/>
        <p:txBody>
          <a:bodyPr>
            <a:normAutofit/>
          </a:bodyPr>
          <a:lstStyle/>
          <a:p>
            <a:r>
              <a:rPr lang="en-US" sz="2400" dirty="0"/>
              <a:t>Remember that political stances on immigration and supporting all of our students regardless of immigration status are two very different things</a:t>
            </a:r>
          </a:p>
          <a:p>
            <a:r>
              <a:rPr lang="en-US" sz="2400" dirty="0"/>
              <a:t>It is our job to support ALL </a:t>
            </a:r>
            <a:r>
              <a:rPr lang="en-US" sz="2400" dirty="0" smtClean="0"/>
              <a:t>students</a:t>
            </a:r>
            <a:endParaRPr lang="en-US" sz="2400" dirty="0" smtClean="0"/>
          </a:p>
          <a:p>
            <a:pPr fontAlgn="base"/>
            <a:r>
              <a:rPr lang="en-US" sz="2400" dirty="0" smtClean="0"/>
              <a:t>Use </a:t>
            </a:r>
            <a:r>
              <a:rPr lang="en-US" sz="2400" dirty="0"/>
              <a:t>affirmative language (“everyone is welcome here</a:t>
            </a:r>
            <a:r>
              <a:rPr lang="en-US" sz="2400" dirty="0" smtClean="0"/>
              <a:t>”)</a:t>
            </a:r>
          </a:p>
          <a:p>
            <a:pPr fontAlgn="base"/>
            <a:r>
              <a:rPr lang="en-US" sz="2400" dirty="0" smtClean="0"/>
              <a:t>Do not attempt to single out or identify undocumented students; instead, make resources for undocumented students available to everyone</a:t>
            </a:r>
            <a:endParaRPr lang="en-US" sz="2400" dirty="0"/>
          </a:p>
        </p:txBody>
      </p:sp>
    </p:spTree>
    <p:extLst>
      <p:ext uri="{BB962C8B-B14F-4D97-AF65-F5344CB8AC3E}">
        <p14:creationId xmlns:p14="http://schemas.microsoft.com/office/powerpoint/2010/main" val="111466567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 Communicate </a:t>
            </a:r>
            <a:r>
              <a:rPr lang="en-US" dirty="0" smtClean="0"/>
              <a:t>your support effectively</a:t>
            </a:r>
            <a:endParaRPr lang="en-US" dirty="0"/>
          </a:p>
        </p:txBody>
      </p:sp>
      <p:sp>
        <p:nvSpPr>
          <p:cNvPr id="3" name="Content Placeholder 2"/>
          <p:cNvSpPr>
            <a:spLocks noGrp="1"/>
          </p:cNvSpPr>
          <p:nvPr>
            <p:ph idx="1"/>
          </p:nvPr>
        </p:nvSpPr>
        <p:spPr/>
        <p:txBody>
          <a:bodyPr>
            <a:normAutofit/>
          </a:bodyPr>
          <a:lstStyle/>
          <a:p>
            <a:pPr fontAlgn="base"/>
            <a:r>
              <a:rPr lang="en-US" sz="2400" dirty="0" smtClean="0"/>
              <a:t>Never </a:t>
            </a:r>
            <a:r>
              <a:rPr lang="en-US" sz="2400" dirty="0"/>
              <a:t>ask a student to reveal their immigration status or that of a family </a:t>
            </a:r>
            <a:r>
              <a:rPr lang="en-US" sz="2400" dirty="0" smtClean="0"/>
              <a:t>member</a:t>
            </a:r>
            <a:endParaRPr lang="en-US" sz="2400" dirty="0"/>
          </a:p>
          <a:p>
            <a:pPr fontAlgn="base"/>
            <a:r>
              <a:rPr lang="en-US" sz="2400" dirty="0" smtClean="0"/>
              <a:t>If </a:t>
            </a:r>
            <a:r>
              <a:rPr lang="en-US" sz="2400" dirty="0"/>
              <a:t>a student does reveal their status:</a:t>
            </a:r>
          </a:p>
          <a:p>
            <a:pPr lvl="1" fontAlgn="base"/>
            <a:r>
              <a:rPr lang="en-US" sz="2400" dirty="0"/>
              <a:t>Tell them that they are not </a:t>
            </a:r>
            <a:r>
              <a:rPr lang="en-US" sz="2400" dirty="0" smtClean="0"/>
              <a:t>alone </a:t>
            </a:r>
            <a:r>
              <a:rPr lang="en-US" sz="2400" dirty="0"/>
              <a:t>(There are an estimated 11 million undocumented immigrants in the </a:t>
            </a:r>
            <a:r>
              <a:rPr lang="en-US" sz="2400" dirty="0" smtClean="0"/>
              <a:t>US)</a:t>
            </a:r>
            <a:endParaRPr lang="en-US" sz="2400" dirty="0"/>
          </a:p>
          <a:p>
            <a:pPr lvl="1" fontAlgn="base"/>
            <a:r>
              <a:rPr lang="en-US" sz="2400" dirty="0"/>
              <a:t>Ensure them that they have rights, and that their privacy is </a:t>
            </a:r>
            <a:r>
              <a:rPr lang="en-US" sz="2400" dirty="0" smtClean="0"/>
              <a:t>protected </a:t>
            </a:r>
            <a:r>
              <a:rPr lang="en-US" sz="2400" u="sng" dirty="0">
                <a:hlinkClick r:id="rId2"/>
              </a:rPr>
              <a:t>(District FAQs)</a:t>
            </a:r>
            <a:endParaRPr lang="en-US" sz="2400" dirty="0"/>
          </a:p>
          <a:p>
            <a:pPr lvl="1" fontAlgn="base"/>
            <a:r>
              <a:rPr lang="en-US" sz="2400" u="sng" dirty="0">
                <a:hlinkClick r:id="rId3"/>
              </a:rPr>
              <a:t>Connect them with </a:t>
            </a:r>
            <a:r>
              <a:rPr lang="en-US" sz="2400" u="sng" dirty="0" smtClean="0">
                <a:hlinkClick r:id="rId3"/>
              </a:rPr>
              <a:t>resources</a:t>
            </a:r>
            <a:endParaRPr lang="en-US" sz="2400" dirty="0"/>
          </a:p>
        </p:txBody>
      </p:sp>
    </p:spTree>
    <p:extLst>
      <p:ext uri="{BB962C8B-B14F-4D97-AF65-F5344CB8AC3E}">
        <p14:creationId xmlns:p14="http://schemas.microsoft.com/office/powerpoint/2010/main" val="189167734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Arrow Connector 9">
            <a:extLst>
              <a:ext uri="{FF2B5EF4-FFF2-40B4-BE49-F238E27FC236}">
                <a16:creationId xmlns="" xmlns:a16="http://schemas.microsoft.com/office/drawing/2014/main" id="{E4A809D5-3600-46D4-A466-67F2349A54FB}"/>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491490" y="2316480"/>
            <a:ext cx="370332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r="7945"/>
          <a:stretch/>
        </p:blipFill>
        <p:spPr>
          <a:xfrm>
            <a:off x="4409136" y="10"/>
            <a:ext cx="4734863" cy="6857987"/>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
        <p:nvSpPr>
          <p:cNvPr id="2" name="Title 1"/>
          <p:cNvSpPr>
            <a:spLocks noGrp="1"/>
          </p:cNvSpPr>
          <p:nvPr>
            <p:ph type="title"/>
          </p:nvPr>
        </p:nvSpPr>
        <p:spPr>
          <a:xfrm>
            <a:off x="491490" y="365125"/>
            <a:ext cx="4667106" cy="1692794"/>
          </a:xfrm>
        </p:spPr>
        <p:txBody>
          <a:bodyPr>
            <a:normAutofit/>
          </a:bodyPr>
          <a:lstStyle/>
          <a:p>
            <a:r>
              <a:rPr lang="en-US" dirty="0" smtClean="0"/>
              <a:t>4. Make </a:t>
            </a:r>
            <a:r>
              <a:rPr lang="en-US" dirty="0"/>
              <a:t>y</a:t>
            </a:r>
            <a:r>
              <a:rPr lang="en-US" dirty="0" smtClean="0"/>
              <a:t>our </a:t>
            </a:r>
            <a:r>
              <a:rPr lang="en-US" dirty="0"/>
              <a:t>s</a:t>
            </a:r>
            <a:r>
              <a:rPr lang="en-US" dirty="0" smtClean="0"/>
              <a:t>upport </a:t>
            </a:r>
            <a:r>
              <a:rPr lang="en-US" dirty="0"/>
              <a:t>v</a:t>
            </a:r>
            <a:r>
              <a:rPr lang="en-US" dirty="0" smtClean="0"/>
              <a:t>isible</a:t>
            </a:r>
            <a:endParaRPr lang="en-US" dirty="0"/>
          </a:p>
        </p:txBody>
      </p:sp>
      <p:sp>
        <p:nvSpPr>
          <p:cNvPr id="3" name="Content Placeholder 2"/>
          <p:cNvSpPr>
            <a:spLocks noGrp="1"/>
          </p:cNvSpPr>
          <p:nvPr>
            <p:ph idx="1"/>
          </p:nvPr>
        </p:nvSpPr>
        <p:spPr>
          <a:xfrm>
            <a:off x="491490" y="2575034"/>
            <a:ext cx="3840085" cy="3462228"/>
          </a:xfrm>
        </p:spPr>
        <p:txBody>
          <a:bodyPr>
            <a:normAutofit/>
          </a:bodyPr>
          <a:lstStyle/>
          <a:p>
            <a:r>
              <a:rPr lang="en-US" sz="2400" dirty="0"/>
              <a:t>Post a “migration is beautiful” butterfly sticker</a:t>
            </a:r>
          </a:p>
          <a:p>
            <a:r>
              <a:rPr lang="en-US" sz="2400" dirty="0"/>
              <a:t>Display an unafraid educator </a:t>
            </a:r>
            <a:r>
              <a:rPr lang="en-US" sz="2400" dirty="0" smtClean="0"/>
              <a:t>sign (see following slides for images)</a:t>
            </a:r>
            <a:endParaRPr lang="en-US" sz="2400" dirty="0"/>
          </a:p>
        </p:txBody>
      </p:sp>
    </p:spTree>
    <p:extLst>
      <p:ext uri="{BB962C8B-B14F-4D97-AF65-F5344CB8AC3E}">
        <p14:creationId xmlns:p14="http://schemas.microsoft.com/office/powerpoint/2010/main" val="162640791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98711" y="365126"/>
            <a:ext cx="7297347" cy="5638859"/>
          </a:xfrm>
        </p:spPr>
      </p:pic>
    </p:spTree>
    <p:extLst>
      <p:ext uri="{BB962C8B-B14F-4D97-AF65-F5344CB8AC3E}">
        <p14:creationId xmlns:p14="http://schemas.microsoft.com/office/powerpoint/2010/main" val="194611023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Testing Our Knowledge</a:t>
            </a:r>
            <a:endParaRPr lang="en-US" dirty="0"/>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11106961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graphicFrame>
        <p:nvGraphicFramePr>
          <p:cNvPr id="4" name="Object 3"/>
          <p:cNvGraphicFramePr>
            <a:graphicFrameLocks noChangeAspect="1"/>
          </p:cNvGraphicFramePr>
          <p:nvPr>
            <p:extLst>
              <p:ext uri="{D42A27DB-BD31-4B8C-83A1-F6EECF244321}">
                <p14:modId xmlns:p14="http://schemas.microsoft.com/office/powerpoint/2010/main" val="1420335715"/>
              </p:ext>
            </p:extLst>
          </p:nvPr>
        </p:nvGraphicFramePr>
        <p:xfrm>
          <a:off x="628650" y="365126"/>
          <a:ext cx="7543800" cy="5829300"/>
        </p:xfrm>
        <a:graphic>
          <a:graphicData uri="http://schemas.openxmlformats.org/presentationml/2006/ole">
            <mc:AlternateContent xmlns:mc="http://schemas.openxmlformats.org/markup-compatibility/2006">
              <mc:Choice xmlns:v="urn:schemas-microsoft-com:vml" Requires="v">
                <p:oleObj spid="_x0000_s1051" name="Acrobat Document" r:id="rId4" imgW="7543732" imgH="5829300" progId="Acrobat.Document.11">
                  <p:embed/>
                </p:oleObj>
              </mc:Choice>
              <mc:Fallback>
                <p:oleObj name="Acrobat Document" r:id="rId4" imgW="7543732" imgH="5829300" progId="Acrobat.Document.11">
                  <p:embed/>
                  <p:pic>
                    <p:nvPicPr>
                      <p:cNvPr id="0" name=""/>
                      <p:cNvPicPr/>
                      <p:nvPr/>
                    </p:nvPicPr>
                    <p:blipFill>
                      <a:blip r:embed="rId5"/>
                      <a:stretch>
                        <a:fillRect/>
                      </a:stretch>
                    </p:blipFill>
                    <p:spPr>
                      <a:xfrm>
                        <a:off x="628650" y="365126"/>
                        <a:ext cx="7543800" cy="5829300"/>
                      </a:xfrm>
                      <a:prstGeom prst="rect">
                        <a:avLst/>
                      </a:prstGeom>
                    </p:spPr>
                  </p:pic>
                </p:oleObj>
              </mc:Fallback>
            </mc:AlternateContent>
          </a:graphicData>
        </a:graphic>
      </p:graphicFrame>
    </p:spTree>
    <p:extLst>
      <p:ext uri="{BB962C8B-B14F-4D97-AF65-F5344CB8AC3E}">
        <p14:creationId xmlns:p14="http://schemas.microsoft.com/office/powerpoint/2010/main" val="196931524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5. Review </a:t>
            </a:r>
            <a:r>
              <a:rPr lang="en-US" dirty="0"/>
              <a:t>policies in your work area</a:t>
            </a:r>
          </a:p>
        </p:txBody>
      </p:sp>
      <p:sp>
        <p:nvSpPr>
          <p:cNvPr id="3" name="Content Placeholder 2"/>
          <p:cNvSpPr>
            <a:spLocks noGrp="1"/>
          </p:cNvSpPr>
          <p:nvPr>
            <p:ph idx="1"/>
          </p:nvPr>
        </p:nvSpPr>
        <p:spPr/>
        <p:txBody>
          <a:bodyPr>
            <a:normAutofit/>
          </a:bodyPr>
          <a:lstStyle/>
          <a:p>
            <a:r>
              <a:rPr lang="en-US" sz="2400" dirty="0" smtClean="0"/>
              <a:t>Review policies and procedures in your work area from the perspective of an undocumented student to identify barriers and opportunities for improving student access and outcomes</a:t>
            </a:r>
          </a:p>
          <a:p>
            <a:r>
              <a:rPr lang="en-US" sz="2400" dirty="0" smtClean="0"/>
              <a:t>Clarify procedures for undocumented </a:t>
            </a:r>
            <a:r>
              <a:rPr lang="en-US" sz="2400" smtClean="0"/>
              <a:t>students and always </a:t>
            </a:r>
            <a:r>
              <a:rPr lang="en-US" sz="2400" dirty="0" smtClean="0"/>
              <a:t>include that information for </a:t>
            </a:r>
            <a:r>
              <a:rPr lang="en-US" sz="2400" smtClean="0"/>
              <a:t>all students</a:t>
            </a:r>
            <a:endParaRPr lang="en-US" sz="2400" dirty="0"/>
          </a:p>
        </p:txBody>
      </p:sp>
    </p:spTree>
    <p:extLst>
      <p:ext uri="{BB962C8B-B14F-4D97-AF65-F5344CB8AC3E}">
        <p14:creationId xmlns:p14="http://schemas.microsoft.com/office/powerpoint/2010/main" val="2681458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388"/>
        <p:cNvGrpSpPr/>
        <p:nvPr/>
      </p:nvGrpSpPr>
      <p:grpSpPr>
        <a:xfrm>
          <a:off x="0" y="0"/>
          <a:ext cx="0" cy="0"/>
          <a:chOff x="0" y="0"/>
          <a:chExt cx="0" cy="0"/>
        </a:xfrm>
      </p:grpSpPr>
      <p:sp>
        <p:nvSpPr>
          <p:cNvPr id="389" name="Shape 389"/>
          <p:cNvSpPr txBox="1">
            <a:spLocks noGrp="1"/>
          </p:cNvSpPr>
          <p:nvPr>
            <p:ph type="title"/>
          </p:nvPr>
        </p:nvSpPr>
        <p:spPr/>
        <p:txBody>
          <a:bodyPr/>
          <a:lstStyle/>
          <a:p>
            <a:pPr lvl="0"/>
            <a:r>
              <a:rPr lang="en-US" smtClean="0"/>
              <a:t>Putting It Into Practice</a:t>
            </a:r>
            <a:endParaRPr lang="en-US" dirty="0"/>
          </a:p>
        </p:txBody>
      </p:sp>
      <p:sp>
        <p:nvSpPr>
          <p:cNvPr id="390" name="Shape 390"/>
          <p:cNvSpPr txBox="1">
            <a:spLocks noGrp="1"/>
          </p:cNvSpPr>
          <p:nvPr>
            <p:ph idx="1"/>
          </p:nvPr>
        </p:nvSpPr>
        <p:spPr/>
        <p:txBody>
          <a:bodyPr/>
          <a:lstStyle/>
          <a:p>
            <a:pPr marL="0" lvl="0" indent="0">
              <a:buNone/>
            </a:pPr>
            <a:r>
              <a:rPr lang="en-US" dirty="0" smtClean="0">
                <a:sym typeface="Open Sans"/>
              </a:rPr>
              <a:t>After you read the scenario, discuss:</a:t>
            </a:r>
          </a:p>
          <a:p>
            <a:endParaRPr lang="en-US" dirty="0" smtClean="0">
              <a:sym typeface="Open Sans"/>
            </a:endParaRPr>
          </a:p>
          <a:p>
            <a:r>
              <a:rPr lang="en-US" dirty="0" smtClean="0">
                <a:sym typeface="Open Sans"/>
              </a:rPr>
              <a:t>What would you say to this student?</a:t>
            </a:r>
          </a:p>
          <a:p>
            <a:endParaRPr lang="en-US" dirty="0" smtClean="0">
              <a:sym typeface="Open Sans"/>
            </a:endParaRPr>
          </a:p>
          <a:p>
            <a:r>
              <a:rPr lang="en-US" dirty="0" smtClean="0">
                <a:sym typeface="Open Sans"/>
              </a:rPr>
              <a:t>What resources would you give to this student?</a:t>
            </a:r>
          </a:p>
          <a:p>
            <a:endParaRPr lang="en-US" dirty="0" smtClean="0">
              <a:sym typeface="Open Sans"/>
            </a:endParaRPr>
          </a:p>
          <a:p>
            <a:r>
              <a:rPr lang="en-US" dirty="0" smtClean="0">
                <a:sym typeface="Open Sans"/>
              </a:rPr>
              <a:t>Who and/or where would you go to find additional information or support for this student?</a:t>
            </a:r>
          </a:p>
          <a:p>
            <a:pPr lvl="0"/>
            <a:endParaRPr lang="en-US" dirty="0"/>
          </a:p>
        </p:txBody>
      </p:sp>
    </p:spTree>
    <p:extLst>
      <p:ext uri="{BB962C8B-B14F-4D97-AF65-F5344CB8AC3E}">
        <p14:creationId xmlns:p14="http://schemas.microsoft.com/office/powerpoint/2010/main" val="261105244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380"/>
        <p:cNvGrpSpPr/>
        <p:nvPr/>
      </p:nvGrpSpPr>
      <p:grpSpPr>
        <a:xfrm>
          <a:off x="0" y="0"/>
          <a:ext cx="0" cy="0"/>
          <a:chOff x="0" y="0"/>
          <a:chExt cx="0" cy="0"/>
        </a:xfrm>
      </p:grpSpPr>
      <p:sp>
        <p:nvSpPr>
          <p:cNvPr id="381" name="Shape 381"/>
          <p:cNvSpPr txBox="1">
            <a:spLocks noGrp="1"/>
          </p:cNvSpPr>
          <p:nvPr>
            <p:ph type="title"/>
          </p:nvPr>
        </p:nvSpPr>
        <p:spPr/>
        <p:txBody>
          <a:bodyPr/>
          <a:lstStyle/>
          <a:p>
            <a:pPr lvl="0"/>
            <a:r>
              <a:rPr lang="en-US" smtClean="0"/>
              <a:t>What Would You Do?</a:t>
            </a:r>
            <a:endParaRPr lang="en-US" dirty="0"/>
          </a:p>
        </p:txBody>
      </p:sp>
      <p:sp>
        <p:nvSpPr>
          <p:cNvPr id="383" name="Shape 383"/>
          <p:cNvSpPr txBox="1">
            <a:spLocks noGrp="1"/>
          </p:cNvSpPr>
          <p:nvPr>
            <p:ph idx="1"/>
          </p:nvPr>
        </p:nvSpPr>
        <p:spPr/>
        <p:txBody>
          <a:bodyPr>
            <a:normAutofit/>
          </a:bodyPr>
          <a:lstStyle/>
          <a:p>
            <a:pPr marL="0" lvl="0" indent="0">
              <a:buNone/>
            </a:pPr>
            <a:r>
              <a:rPr lang="en-US" dirty="0" smtClean="0">
                <a:sym typeface="Arial"/>
              </a:rPr>
              <a:t>You observe that some of the undocumented students you know are visibly distraught, depressed, or absent after a recent legislative setback to a bill that would have given DACA recipients a path toward legalization. After asking them about it, some of them tell you that they feel like giving up on getting their degrees and exclaim, “It’s pointless!” </a:t>
            </a:r>
          </a:p>
          <a:p>
            <a:pPr marL="0" lvl="0" indent="0">
              <a:buNone/>
            </a:pPr>
            <a:r>
              <a:rPr lang="en-US" dirty="0" smtClean="0">
                <a:sym typeface="Arial"/>
              </a:rPr>
              <a:t>How could an ally respond to the students? </a:t>
            </a:r>
          </a:p>
          <a:p>
            <a:pPr lvl="0"/>
            <a:endParaRPr lang="en-US" dirty="0"/>
          </a:p>
        </p:txBody>
      </p:sp>
    </p:spTree>
    <p:extLst>
      <p:ext uri="{BB962C8B-B14F-4D97-AF65-F5344CB8AC3E}">
        <p14:creationId xmlns:p14="http://schemas.microsoft.com/office/powerpoint/2010/main" val="369526888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Shape 241"/>
          <p:cNvSpPr txBox="1">
            <a:spLocks noGrp="1"/>
          </p:cNvSpPr>
          <p:nvPr>
            <p:ph type="title"/>
          </p:nvPr>
        </p:nvSpPr>
        <p:spPr/>
        <p:txBody>
          <a:bodyPr/>
          <a:lstStyle/>
          <a:p>
            <a:pPr lvl="0"/>
            <a:r>
              <a:rPr lang="en-US" dirty="0" smtClean="0">
                <a:sym typeface="Raleway"/>
              </a:rPr>
              <a:t>Want to Learn More?</a:t>
            </a:r>
            <a:endParaRPr lang="en-US" dirty="0">
              <a:sym typeface="Raleway"/>
            </a:endParaRPr>
          </a:p>
        </p:txBody>
      </p:sp>
      <p:sp>
        <p:nvSpPr>
          <p:cNvPr id="5" name="Content Placeholder 4"/>
          <p:cNvSpPr>
            <a:spLocks noGrp="1"/>
          </p:cNvSpPr>
          <p:nvPr>
            <p:ph idx="1"/>
          </p:nvPr>
        </p:nvSpPr>
        <p:spPr/>
        <p:txBody>
          <a:bodyPr>
            <a:normAutofit/>
          </a:bodyPr>
          <a:lstStyle/>
          <a:p>
            <a:pPr marL="0" lvl="0" indent="0">
              <a:buNone/>
            </a:pPr>
            <a:endParaRPr lang="en-US" sz="2400" dirty="0">
              <a:sym typeface="Raleway"/>
            </a:endParaRPr>
          </a:p>
          <a:p>
            <a:r>
              <a:rPr lang="en-US" sz="2400" b="1" dirty="0" smtClean="0">
                <a:sym typeface="Raleway"/>
              </a:rPr>
              <a:t>DREAMers Task Force</a:t>
            </a:r>
            <a:r>
              <a:rPr lang="en-US" sz="2400" dirty="0" smtClean="0">
                <a:sym typeface="Raleway"/>
              </a:rPr>
              <a:t>: email Kristen Parks at </a:t>
            </a:r>
            <a:r>
              <a:rPr lang="en-US" sz="2400" dirty="0" smtClean="0">
                <a:sym typeface="Raleway"/>
                <a:hlinkClick r:id="rId3"/>
              </a:rPr>
              <a:t>parksk@smccd.edu</a:t>
            </a:r>
            <a:r>
              <a:rPr lang="en-US" sz="2400" dirty="0" smtClean="0">
                <a:sym typeface="Raleway"/>
              </a:rPr>
              <a:t> to </a:t>
            </a:r>
            <a:r>
              <a:rPr lang="en-US" sz="2400" dirty="0">
                <a:sym typeface="Raleway"/>
              </a:rPr>
              <a:t>join the Task </a:t>
            </a:r>
            <a:r>
              <a:rPr lang="en-US" sz="2400" dirty="0" smtClean="0">
                <a:sym typeface="Raleway"/>
              </a:rPr>
              <a:t>Force </a:t>
            </a:r>
          </a:p>
          <a:p>
            <a:pPr marL="0" indent="0">
              <a:buNone/>
            </a:pPr>
            <a:endParaRPr lang="en-US" sz="2400" b="1" dirty="0">
              <a:sym typeface="Raleway"/>
            </a:endParaRPr>
          </a:p>
          <a:p>
            <a:r>
              <a:rPr lang="en-US" sz="2400" b="1" dirty="0" smtClean="0">
                <a:sym typeface="Raleway"/>
              </a:rPr>
              <a:t>DREAMers Student Club</a:t>
            </a:r>
            <a:r>
              <a:rPr lang="en-US" sz="2400" dirty="0" smtClean="0">
                <a:sym typeface="Raleway"/>
              </a:rPr>
              <a:t>: Follow the club on Facebook at 		</a:t>
            </a:r>
            <a:r>
              <a:rPr lang="en-US" sz="2400" dirty="0" smtClean="0">
                <a:sym typeface="Raleway"/>
                <a:hlinkClick r:id="rId4"/>
              </a:rPr>
              <a:t>fb.com/CanDreamers</a:t>
            </a:r>
            <a:endParaRPr lang="en-US" sz="2400" dirty="0" smtClean="0">
              <a:sym typeface="Raleway"/>
            </a:endParaRPr>
          </a:p>
          <a:p>
            <a:endParaRPr lang="en-US" dirty="0"/>
          </a:p>
        </p:txBody>
      </p:sp>
      <p:pic>
        <p:nvPicPr>
          <p:cNvPr id="4" name="Shape 484"/>
          <p:cNvPicPr preferRelativeResize="0"/>
          <p:nvPr/>
        </p:nvPicPr>
        <p:blipFill rotWithShape="1">
          <a:blip r:embed="rId5">
            <a:alphaModFix/>
          </a:blip>
          <a:srcRect/>
          <a:stretch/>
        </p:blipFill>
        <p:spPr>
          <a:xfrm>
            <a:off x="887236" y="3866937"/>
            <a:ext cx="469800" cy="482700"/>
          </a:xfrm>
          <a:prstGeom prst="rect">
            <a:avLst/>
          </a:prstGeom>
          <a:noFill/>
          <a:ln>
            <a:noFill/>
          </a:ln>
        </p:spPr>
      </p:pic>
    </p:spTree>
    <p:extLst>
      <p:ext uri="{BB962C8B-B14F-4D97-AF65-F5344CB8AC3E}">
        <p14:creationId xmlns:p14="http://schemas.microsoft.com/office/powerpoint/2010/main" val="65507293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Our Undocumented Community</a:t>
            </a:r>
            <a:endParaRPr lang="en-US" dirty="0"/>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89062171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Shape 165"/>
          <p:cNvSpPr txBox="1">
            <a:spLocks noGrp="1"/>
          </p:cNvSpPr>
          <p:nvPr>
            <p:ph type="title"/>
          </p:nvPr>
        </p:nvSpPr>
        <p:spPr/>
        <p:txBody>
          <a:bodyPr/>
          <a:lstStyle/>
          <a:p>
            <a:pPr lvl="0"/>
            <a:r>
              <a:rPr lang="en-US" smtClean="0">
                <a:sym typeface="Raleway"/>
              </a:rPr>
              <a:t>Our Undocumented Community</a:t>
            </a:r>
            <a:endParaRPr lang="en-US" dirty="0">
              <a:sym typeface="Raleway"/>
            </a:endParaRPr>
          </a:p>
        </p:txBody>
      </p:sp>
      <p:sp>
        <p:nvSpPr>
          <p:cNvPr id="166" name="Shape 166"/>
          <p:cNvSpPr txBox="1">
            <a:spLocks noGrp="1"/>
          </p:cNvSpPr>
          <p:nvPr>
            <p:ph type="body" idx="1"/>
          </p:nvPr>
        </p:nvSpPr>
        <p:spPr/>
        <p:txBody>
          <a:bodyPr/>
          <a:lstStyle/>
          <a:p>
            <a:r>
              <a:rPr lang="en-US" b="1" dirty="0" smtClean="0">
                <a:sym typeface="Raleway"/>
              </a:rPr>
              <a:t>“Undocumented” </a:t>
            </a:r>
            <a:r>
              <a:rPr lang="en-US" dirty="0" smtClean="0">
                <a:sym typeface="Raleway"/>
              </a:rPr>
              <a:t>refers to a foreign national who entered the US without authorization OR entered legally as a nonimmigrant but remained without authorization</a:t>
            </a:r>
          </a:p>
          <a:p>
            <a:pPr lvl="1"/>
            <a:r>
              <a:rPr lang="en-US" dirty="0" smtClean="0">
                <a:sym typeface="Raleway"/>
              </a:rPr>
              <a:t>3 million undocumented immigrants in CA</a:t>
            </a:r>
          </a:p>
          <a:p>
            <a:pPr lvl="1"/>
            <a:r>
              <a:rPr lang="en-US" dirty="0" smtClean="0">
                <a:sym typeface="Raleway"/>
              </a:rPr>
              <a:t>57,000 undocumented people in SMC</a:t>
            </a:r>
          </a:p>
          <a:p>
            <a:pPr lvl="1"/>
            <a:endParaRPr lang="en-US" dirty="0" smtClean="0">
              <a:sym typeface="Raleway"/>
            </a:endParaRPr>
          </a:p>
          <a:p>
            <a:r>
              <a:rPr lang="en-US" dirty="0" smtClean="0"/>
              <a:t>A </a:t>
            </a:r>
            <a:r>
              <a:rPr lang="en-US" b="1" dirty="0" smtClean="0"/>
              <a:t>“mixed-status family” </a:t>
            </a:r>
            <a:r>
              <a:rPr lang="en-US" dirty="0" smtClean="0"/>
              <a:t>is a family whose members include people with different citizenship or immigration statuses</a:t>
            </a:r>
          </a:p>
          <a:p>
            <a:pPr lvl="1"/>
            <a:r>
              <a:rPr lang="en-US" dirty="0" smtClean="0"/>
              <a:t>Example: a family in which the parents are undocumented and the children are U.S.-born citizens</a:t>
            </a:r>
          </a:p>
          <a:p>
            <a:endParaRPr lang="en-US" dirty="0" smtClean="0">
              <a:sym typeface="Raleway"/>
            </a:endParaRPr>
          </a:p>
          <a:p>
            <a:pPr lvl="1"/>
            <a:endParaRPr lang="en-US" dirty="0" smtClean="0"/>
          </a:p>
          <a:p>
            <a:pPr lvl="1"/>
            <a:endParaRPr lang="en-US" dirty="0" smtClean="0">
              <a:sym typeface="Raleway"/>
            </a:endParaRPr>
          </a:p>
          <a:p>
            <a:pPr lvl="0"/>
            <a:endParaRPr lang="en-US" dirty="0" smtClean="0">
              <a:sym typeface="Raleway"/>
            </a:endParaRPr>
          </a:p>
        </p:txBody>
      </p:sp>
    </p:spTree>
    <p:extLst>
      <p:ext uri="{BB962C8B-B14F-4D97-AF65-F5344CB8AC3E}">
        <p14:creationId xmlns:p14="http://schemas.microsoft.com/office/powerpoint/2010/main" val="59990920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pic>
        <p:nvPicPr>
          <p:cNvPr id="228" name="Shape 228"/>
          <p:cNvPicPr preferRelativeResize="0"/>
          <p:nvPr/>
        </p:nvPicPr>
        <p:blipFill rotWithShape="1">
          <a:blip r:embed="rId3">
            <a:alphaModFix/>
          </a:blip>
          <a:srcRect r="-438"/>
          <a:stretch/>
        </p:blipFill>
        <p:spPr>
          <a:xfrm>
            <a:off x="730040" y="1185845"/>
            <a:ext cx="7718725" cy="4527256"/>
          </a:xfrm>
          <a:prstGeom prst="rect">
            <a:avLst/>
          </a:prstGeom>
          <a:noFill/>
          <a:ln>
            <a:noFill/>
          </a:ln>
        </p:spPr>
      </p:pic>
    </p:spTree>
    <p:extLst>
      <p:ext uri="{BB962C8B-B14F-4D97-AF65-F5344CB8AC3E}">
        <p14:creationId xmlns:p14="http://schemas.microsoft.com/office/powerpoint/2010/main" val="2763032641"/>
      </p:ext>
    </p:extLst>
  </p:cSld>
  <p:clrMapOvr>
    <a:masterClrMapping/>
  </p:clrMapOvr>
  <p:transition spd="slow">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Shape 165"/>
          <p:cNvSpPr txBox="1">
            <a:spLocks noGrp="1"/>
          </p:cNvSpPr>
          <p:nvPr>
            <p:ph type="title"/>
          </p:nvPr>
        </p:nvSpPr>
        <p:spPr/>
        <p:txBody>
          <a:bodyPr/>
          <a:lstStyle/>
          <a:p>
            <a:pPr lvl="0"/>
            <a:r>
              <a:rPr lang="en-US" smtClean="0">
                <a:sym typeface="Montserrat"/>
              </a:rPr>
              <a:t>Undocumented Immigrants in the U.S. </a:t>
            </a:r>
            <a:endParaRPr lang="en-US" dirty="0">
              <a:sym typeface="Montserrat"/>
            </a:endParaRPr>
          </a:p>
        </p:txBody>
      </p:sp>
      <p:sp>
        <p:nvSpPr>
          <p:cNvPr id="166" name="Shape 166"/>
          <p:cNvSpPr txBox="1">
            <a:spLocks noGrp="1"/>
          </p:cNvSpPr>
          <p:nvPr>
            <p:ph type="body" idx="1"/>
          </p:nvPr>
        </p:nvSpPr>
        <p:spPr/>
        <p:txBody>
          <a:bodyPr/>
          <a:lstStyle/>
          <a:p>
            <a:pPr lvl="0"/>
            <a:endParaRPr lang="en-US" dirty="0" smtClean="0">
              <a:sym typeface="Arial"/>
            </a:endParaRPr>
          </a:p>
          <a:p>
            <a:r>
              <a:rPr lang="en-US" dirty="0" smtClean="0">
                <a:sym typeface="Arial"/>
              </a:rPr>
              <a:t>About 11 million undocumented </a:t>
            </a:r>
          </a:p>
          <a:p>
            <a:pPr lvl="0"/>
            <a:r>
              <a:rPr lang="en-US" dirty="0" smtClean="0">
                <a:sym typeface="Arial"/>
              </a:rPr>
              <a:t>4.5M citizen children have at least one </a:t>
            </a:r>
            <a:r>
              <a:rPr lang="en-US" dirty="0" smtClean="0"/>
              <a:t>undocumented </a:t>
            </a:r>
            <a:r>
              <a:rPr lang="en-US" dirty="0" smtClean="0">
                <a:sym typeface="Arial"/>
              </a:rPr>
              <a:t>parent</a:t>
            </a:r>
          </a:p>
          <a:p>
            <a:pPr lvl="0"/>
            <a:r>
              <a:rPr lang="en-US" dirty="0" smtClean="0"/>
              <a:t>1.3M undocumented Asian immigrants</a:t>
            </a:r>
          </a:p>
          <a:p>
            <a:pPr lvl="0"/>
            <a:r>
              <a:rPr lang="en-US" dirty="0" smtClean="0"/>
              <a:t>400,000-600,000 undocumented immigrants of African, Afro Latino and West Indian descent </a:t>
            </a:r>
          </a:p>
          <a:p>
            <a:pPr lvl="0"/>
            <a:endParaRPr lang="en-US" dirty="0" smtClean="0">
              <a:sym typeface="Arial"/>
            </a:endParaRPr>
          </a:p>
          <a:p>
            <a:pPr lvl="0"/>
            <a:endParaRPr lang="en-US" dirty="0">
              <a:sym typeface="Arial"/>
            </a:endParaRPr>
          </a:p>
        </p:txBody>
      </p:sp>
      <p:sp>
        <p:nvSpPr>
          <p:cNvPr id="167" name="Shape 167"/>
          <p:cNvSpPr/>
          <p:nvPr/>
        </p:nvSpPr>
        <p:spPr>
          <a:xfrm>
            <a:off x="628650" y="5957956"/>
            <a:ext cx="3200399" cy="707886"/>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200" b="0" i="0" u="none" strike="noStrike" cap="none">
              <a:solidFill>
                <a:srgbClr val="002C40"/>
              </a:solidFill>
              <a:latin typeface="Source Sans Pro"/>
              <a:ea typeface="Source Sans Pro"/>
              <a:cs typeface="Source Sans Pro"/>
              <a:sym typeface="Source Sans Pro"/>
            </a:endParaRPr>
          </a:p>
          <a:p>
            <a:pPr marL="0" marR="0" lvl="0" indent="0" algn="l" rtl="0">
              <a:lnSpc>
                <a:spcPct val="100000"/>
              </a:lnSpc>
              <a:spcBef>
                <a:spcPts val="0"/>
              </a:spcBef>
              <a:spcAft>
                <a:spcPts val="0"/>
              </a:spcAft>
              <a:buClr>
                <a:srgbClr val="002C40"/>
              </a:buClr>
              <a:buSzPct val="25000"/>
              <a:buFont typeface="Source Sans Pro"/>
              <a:buNone/>
            </a:pPr>
            <a:r>
              <a:rPr lang="en-US" sz="1400" b="1" i="0" u="none" strike="noStrike" cap="none" dirty="0">
                <a:solidFill>
                  <a:srgbClr val="002C40"/>
                </a:solidFill>
                <a:latin typeface="Source Sans Pro"/>
                <a:ea typeface="Source Sans Pro"/>
                <a:cs typeface="Source Sans Pro"/>
                <a:sym typeface="Source Sans Pro"/>
              </a:rPr>
              <a:t>Source</a:t>
            </a:r>
            <a:r>
              <a:rPr lang="en-US" sz="1400" b="0" i="0" u="none" strike="noStrike" cap="none" dirty="0">
                <a:solidFill>
                  <a:srgbClr val="002C40"/>
                </a:solidFill>
                <a:latin typeface="Source Sans Pro"/>
                <a:ea typeface="Source Sans Pro"/>
                <a:cs typeface="Source Sans Pro"/>
                <a:sym typeface="Source Sans Pro"/>
              </a:rPr>
              <a:t>: Pew Hispanic Center and Department of Homeland Security</a:t>
            </a:r>
          </a:p>
        </p:txBody>
      </p:sp>
    </p:spTree>
    <p:extLst>
      <p:ext uri="{BB962C8B-B14F-4D97-AF65-F5344CB8AC3E}">
        <p14:creationId xmlns:p14="http://schemas.microsoft.com/office/powerpoint/2010/main" val="947764086"/>
      </p:ext>
    </p:extLst>
  </p:cSld>
  <p:clrMapOvr>
    <a:masterClrMapping/>
  </p:clrMapOvr>
  <p:transition spd="slow">
    <p:fade/>
  </p:transition>
  <p:timing>
    <p:tnLst>
      <p:par>
        <p:cTn id="1" dur="indefinite" restart="never" nodeType="tmRoot"/>
      </p:par>
    </p:tnLst>
  </p:timing>
</p:sld>
</file>

<file path=ppt/theme/theme1.xml><?xml version="1.0" encoding="utf-8"?>
<a:theme xmlns:a="http://schemas.openxmlformats.org/drawingml/2006/main" name="Office Theme">
  <a:themeElements>
    <a:clrScheme name="Yellow">
      <a:dk1>
        <a:sysClr val="windowText" lastClr="000000"/>
      </a:dk1>
      <a:lt1>
        <a:sysClr val="window" lastClr="FFFFFF"/>
      </a:lt1>
      <a:dk2>
        <a:srgbClr val="39302A"/>
      </a:dk2>
      <a:lt2>
        <a:srgbClr val="E5DEDB"/>
      </a:lt2>
      <a:accent1>
        <a:srgbClr val="FFCA08"/>
      </a:accent1>
      <a:accent2>
        <a:srgbClr val="F8931D"/>
      </a:accent2>
      <a:accent3>
        <a:srgbClr val="CE8D3E"/>
      </a:accent3>
      <a:accent4>
        <a:srgbClr val="EC7016"/>
      </a:accent4>
      <a:accent5>
        <a:srgbClr val="E64823"/>
      </a:accent5>
      <a:accent6>
        <a:srgbClr val="9C6A6A"/>
      </a:accent6>
      <a:hlink>
        <a:srgbClr val="2998E3"/>
      </a:hlink>
      <a:folHlink>
        <a:srgbClr val="7F723D"/>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829</TotalTime>
  <Words>2786</Words>
  <Application>Microsoft Office PowerPoint</Application>
  <PresentationFormat>On-screen Show (4:3)</PresentationFormat>
  <Paragraphs>324</Paragraphs>
  <Slides>54</Slides>
  <Notes>32</Notes>
  <HiddenSlides>0</HiddenSlides>
  <MMClips>0</MMClips>
  <ScaleCrop>false</ScaleCrop>
  <HeadingPairs>
    <vt:vector size="8" baseType="variant">
      <vt:variant>
        <vt:lpstr>Fonts Used</vt:lpstr>
      </vt:variant>
      <vt:variant>
        <vt:i4>12</vt:i4>
      </vt:variant>
      <vt:variant>
        <vt:lpstr>Theme</vt:lpstr>
      </vt:variant>
      <vt:variant>
        <vt:i4>1</vt:i4>
      </vt:variant>
      <vt:variant>
        <vt:lpstr>Embedded OLE Servers</vt:lpstr>
      </vt:variant>
      <vt:variant>
        <vt:i4>1</vt:i4>
      </vt:variant>
      <vt:variant>
        <vt:lpstr>Slide Titles</vt:lpstr>
      </vt:variant>
      <vt:variant>
        <vt:i4>54</vt:i4>
      </vt:variant>
    </vt:vector>
  </HeadingPairs>
  <TitlesOfParts>
    <vt:vector size="68" baseType="lpstr">
      <vt:lpstr>Arial</vt:lpstr>
      <vt:lpstr>Book Antiqua</vt:lpstr>
      <vt:lpstr>Calibri</vt:lpstr>
      <vt:lpstr>Candara</vt:lpstr>
      <vt:lpstr>Century Gothic</vt:lpstr>
      <vt:lpstr>Courier New</vt:lpstr>
      <vt:lpstr>Lustria</vt:lpstr>
      <vt:lpstr>Montserrat</vt:lpstr>
      <vt:lpstr>Open Sans</vt:lpstr>
      <vt:lpstr>Raleway</vt:lpstr>
      <vt:lpstr>Source Sans Pro</vt:lpstr>
      <vt:lpstr>Wingdings 2</vt:lpstr>
      <vt:lpstr>Office Theme</vt:lpstr>
      <vt:lpstr>Acrobat Document</vt:lpstr>
      <vt:lpstr>Supporting Our Undocumented Community</vt:lpstr>
      <vt:lpstr>Today’s Outcomes</vt:lpstr>
      <vt:lpstr> Today’s Agenda</vt:lpstr>
      <vt:lpstr>New Staff Member </vt:lpstr>
      <vt:lpstr>Testing Our Knowledge</vt:lpstr>
      <vt:lpstr>Our Undocumented Community</vt:lpstr>
      <vt:lpstr>Our Undocumented Community</vt:lpstr>
      <vt:lpstr>PowerPoint Presentation</vt:lpstr>
      <vt:lpstr>Undocumented Immigrants in the U.S. </vt:lpstr>
      <vt:lpstr>Recognize Diversity</vt:lpstr>
      <vt:lpstr>PowerPoint Presentation</vt:lpstr>
      <vt:lpstr>College-Going Undocumented Students </vt:lpstr>
      <vt:lpstr>Our Students</vt:lpstr>
      <vt:lpstr>Common Challenges Faced by Undocumented Students</vt:lpstr>
      <vt:lpstr>PowerPoint Presentation</vt:lpstr>
      <vt:lpstr>PowerPoint Presentation</vt:lpstr>
      <vt:lpstr>Living in fear</vt:lpstr>
      <vt:lpstr>Political &amp; Legal Context</vt:lpstr>
      <vt:lpstr>Stay informed about changing laws and policies</vt:lpstr>
      <vt:lpstr>Undocumented Students: AB 540 and DACA</vt:lpstr>
      <vt:lpstr>Federal Policy: Deferred Action for Childhood Arrivals (DACA)</vt:lpstr>
      <vt:lpstr>DACA Fact Sheet defineamerican.com</vt:lpstr>
      <vt:lpstr>September 5, 2017: DACA Rescission</vt:lpstr>
      <vt:lpstr>Federal Policy: The End of DACA</vt:lpstr>
      <vt:lpstr>State Policy</vt:lpstr>
      <vt:lpstr>State Policy: California Legislation</vt:lpstr>
      <vt:lpstr>AB 540 Overview</vt:lpstr>
      <vt:lpstr>WHY AB 540 is SO IMPORTANT  Resident vs. Non Resident Fees</vt:lpstr>
      <vt:lpstr>Who is Eligible for AB 540?</vt:lpstr>
      <vt:lpstr>California Student Aid Commission Promises to Protect Dream Act Students </vt:lpstr>
      <vt:lpstr>California Law: SB 1159 (2014)</vt:lpstr>
      <vt:lpstr>California Law: SB 4 (2015)</vt:lpstr>
      <vt:lpstr>California as a Sanctuary State</vt:lpstr>
      <vt:lpstr>District Policy</vt:lpstr>
      <vt:lpstr>District Policy</vt:lpstr>
      <vt:lpstr>Review</vt:lpstr>
      <vt:lpstr>Creating an Undocu-Friendly School</vt:lpstr>
      <vt:lpstr>Becoming An Ally</vt:lpstr>
      <vt:lpstr>Becoming An Ally</vt:lpstr>
      <vt:lpstr>Characteristics of an Ally</vt:lpstr>
      <vt:lpstr>5 Things You Can Do to Support Our Undocumented Community</vt:lpstr>
      <vt:lpstr>2. Know campus resources</vt:lpstr>
      <vt:lpstr>Cañada DREAM Center (9-219B)</vt:lpstr>
      <vt:lpstr>DREAMers Task Force</vt:lpstr>
      <vt:lpstr>DREAMers Student Club</vt:lpstr>
      <vt:lpstr>3. Communicate your support effectively</vt:lpstr>
      <vt:lpstr>3. Communicate your support effectively</vt:lpstr>
      <vt:lpstr>4. Make your support visible</vt:lpstr>
      <vt:lpstr>PowerPoint Presentation</vt:lpstr>
      <vt:lpstr>PowerPoint Presentation</vt:lpstr>
      <vt:lpstr>5. Review policies in your work area</vt:lpstr>
      <vt:lpstr>Putting It Into Practice</vt:lpstr>
      <vt:lpstr>What Would You Do?</vt:lpstr>
      <vt:lpstr>Want to Learn More?</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Kristen Parks</dc:creator>
  <cp:lastModifiedBy>Parks, Kristen</cp:lastModifiedBy>
  <cp:revision>69</cp:revision>
  <dcterms:created xsi:type="dcterms:W3CDTF">2017-12-13T05:22:18Z</dcterms:created>
  <dcterms:modified xsi:type="dcterms:W3CDTF">2018-01-17T21:21:03Z</dcterms:modified>
</cp:coreProperties>
</file>