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23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502557-5B63-414B-9A21-641CC554DF7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1B78F9-268A-4784-9E7D-ED145F71F024}">
      <dgm:prSet phldrT="[Text]"/>
      <dgm:spPr/>
      <dgm:t>
        <a:bodyPr/>
        <a:lstStyle/>
        <a:p>
          <a:r>
            <a:rPr lang="en-US" dirty="0" smtClean="0"/>
            <a:t>Brainstorm</a:t>
          </a:r>
        </a:p>
        <a:p>
          <a:r>
            <a:rPr lang="en-US" dirty="0" smtClean="0"/>
            <a:t>Dec. – Jan.</a:t>
          </a:r>
          <a:endParaRPr lang="en-US" dirty="0"/>
        </a:p>
      </dgm:t>
    </dgm:pt>
    <dgm:pt modelId="{7F475661-1D2C-4A78-8258-755B8948122C}" type="parTrans" cxnId="{B2A7D765-65B0-4165-A15E-346493BF603B}">
      <dgm:prSet/>
      <dgm:spPr/>
      <dgm:t>
        <a:bodyPr/>
        <a:lstStyle/>
        <a:p>
          <a:endParaRPr lang="en-US"/>
        </a:p>
      </dgm:t>
    </dgm:pt>
    <dgm:pt modelId="{129F8342-667C-4EB8-93BC-ABB23A5D2360}" type="sibTrans" cxnId="{B2A7D765-65B0-4165-A15E-346493BF603B}">
      <dgm:prSet/>
      <dgm:spPr/>
      <dgm:t>
        <a:bodyPr/>
        <a:lstStyle/>
        <a:p>
          <a:endParaRPr lang="en-US"/>
        </a:p>
      </dgm:t>
    </dgm:pt>
    <dgm:pt modelId="{99AADB13-CAD4-4A1A-B416-880074FAB1EB}">
      <dgm:prSet phldrT="[Text]"/>
      <dgm:spPr/>
      <dgm:t>
        <a:bodyPr/>
        <a:lstStyle/>
        <a:p>
          <a:r>
            <a:rPr lang="en-US" dirty="0" smtClean="0"/>
            <a:t>Review existing PD plans (Director of PD)</a:t>
          </a:r>
          <a:endParaRPr lang="en-US" dirty="0"/>
        </a:p>
      </dgm:t>
    </dgm:pt>
    <dgm:pt modelId="{74104D3E-240A-4A5B-8DBD-BADBD774AB26}" type="parTrans" cxnId="{EE395DBD-E957-4CBA-A14D-B80144621A6D}">
      <dgm:prSet/>
      <dgm:spPr/>
      <dgm:t>
        <a:bodyPr/>
        <a:lstStyle/>
        <a:p>
          <a:endParaRPr lang="en-US"/>
        </a:p>
      </dgm:t>
    </dgm:pt>
    <dgm:pt modelId="{8A77AF91-95D6-4F0C-9FE9-2B15245A888D}" type="sibTrans" cxnId="{EE395DBD-E957-4CBA-A14D-B80144621A6D}">
      <dgm:prSet/>
      <dgm:spPr/>
      <dgm:t>
        <a:bodyPr/>
        <a:lstStyle/>
        <a:p>
          <a:endParaRPr lang="en-US"/>
        </a:p>
      </dgm:t>
    </dgm:pt>
    <dgm:pt modelId="{F7371871-FC64-4E43-B51D-570F3AAE9B1C}">
      <dgm:prSet phldrT="[Text]"/>
      <dgm:spPr/>
      <dgm:t>
        <a:bodyPr/>
        <a:lstStyle/>
        <a:p>
          <a:r>
            <a:rPr lang="en-US" dirty="0" smtClean="0"/>
            <a:t>Develop a PD plan framework (Director of PD)</a:t>
          </a:r>
          <a:endParaRPr lang="en-US" dirty="0"/>
        </a:p>
      </dgm:t>
    </dgm:pt>
    <dgm:pt modelId="{70F20566-9ADA-4140-AAAD-3D3964612081}" type="parTrans" cxnId="{688AE310-0A23-4815-8804-ACB65871A1EF}">
      <dgm:prSet/>
      <dgm:spPr/>
      <dgm:t>
        <a:bodyPr/>
        <a:lstStyle/>
        <a:p>
          <a:endParaRPr lang="en-US"/>
        </a:p>
      </dgm:t>
    </dgm:pt>
    <dgm:pt modelId="{80A54F97-0BF6-42DD-991F-7751F214F2A0}" type="sibTrans" cxnId="{688AE310-0A23-4815-8804-ACB65871A1EF}">
      <dgm:prSet/>
      <dgm:spPr/>
      <dgm:t>
        <a:bodyPr/>
        <a:lstStyle/>
        <a:p>
          <a:endParaRPr lang="en-US"/>
        </a:p>
      </dgm:t>
    </dgm:pt>
    <dgm:pt modelId="{94870F00-D544-4D3D-9582-607DE67C1E56}">
      <dgm:prSet phldrT="[Text]"/>
      <dgm:spPr/>
      <dgm:t>
        <a:bodyPr/>
        <a:lstStyle/>
        <a:p>
          <a:r>
            <a:rPr lang="en-US" dirty="0" smtClean="0"/>
            <a:t>Draft</a:t>
          </a:r>
        </a:p>
        <a:p>
          <a:r>
            <a:rPr lang="en-US" dirty="0" smtClean="0"/>
            <a:t>Jan. – Feb.</a:t>
          </a:r>
          <a:endParaRPr lang="en-US" dirty="0"/>
        </a:p>
      </dgm:t>
    </dgm:pt>
    <dgm:pt modelId="{6368F03A-C67B-4915-8FE0-4605705FE6A8}" type="parTrans" cxnId="{074011FC-66B0-4926-B44C-8EF1843E3CEA}">
      <dgm:prSet/>
      <dgm:spPr/>
      <dgm:t>
        <a:bodyPr/>
        <a:lstStyle/>
        <a:p>
          <a:endParaRPr lang="en-US"/>
        </a:p>
      </dgm:t>
    </dgm:pt>
    <dgm:pt modelId="{A4E5206B-CB79-44AD-91F0-0B76684A084B}" type="sibTrans" cxnId="{074011FC-66B0-4926-B44C-8EF1843E3CEA}">
      <dgm:prSet/>
      <dgm:spPr/>
      <dgm:t>
        <a:bodyPr/>
        <a:lstStyle/>
        <a:p>
          <a:endParaRPr lang="en-US"/>
        </a:p>
      </dgm:t>
    </dgm:pt>
    <dgm:pt modelId="{F741D591-E3D9-4D9D-AC49-ADCC9B77D31A}">
      <dgm:prSet phldrT="[Text]"/>
      <dgm:spPr/>
      <dgm:t>
        <a:bodyPr/>
        <a:lstStyle/>
        <a:p>
          <a:r>
            <a:rPr lang="en-US" dirty="0" smtClean="0"/>
            <a:t>Collect information from campus committees (see list)</a:t>
          </a:r>
          <a:endParaRPr lang="en-US" dirty="0"/>
        </a:p>
      </dgm:t>
    </dgm:pt>
    <dgm:pt modelId="{A53E2386-12FC-490B-9161-57F7DDEC3A1B}" type="parTrans" cxnId="{AB509CD6-DEB4-41AE-A612-5A3F00818476}">
      <dgm:prSet/>
      <dgm:spPr/>
      <dgm:t>
        <a:bodyPr/>
        <a:lstStyle/>
        <a:p>
          <a:endParaRPr lang="en-US"/>
        </a:p>
      </dgm:t>
    </dgm:pt>
    <dgm:pt modelId="{B4D02265-BA25-42D9-82A1-F5A9C860AF53}" type="sibTrans" cxnId="{AB509CD6-DEB4-41AE-A612-5A3F00818476}">
      <dgm:prSet/>
      <dgm:spPr/>
      <dgm:t>
        <a:bodyPr/>
        <a:lstStyle/>
        <a:p>
          <a:endParaRPr lang="en-US"/>
        </a:p>
      </dgm:t>
    </dgm:pt>
    <dgm:pt modelId="{F08E263D-F473-4774-85B2-3DE4016DBB6E}">
      <dgm:prSet phldrT="[Text]"/>
      <dgm:spPr/>
      <dgm:t>
        <a:bodyPr/>
        <a:lstStyle/>
        <a:p>
          <a:r>
            <a:rPr lang="en-US" dirty="0" smtClean="0"/>
            <a:t>Format and organize information</a:t>
          </a:r>
          <a:endParaRPr lang="en-US" dirty="0"/>
        </a:p>
      </dgm:t>
    </dgm:pt>
    <dgm:pt modelId="{F9C567FF-E081-4910-BE65-69464D74808E}" type="parTrans" cxnId="{634D09CE-86BB-4EF6-B242-7D5F519EB18F}">
      <dgm:prSet/>
      <dgm:spPr/>
      <dgm:t>
        <a:bodyPr/>
        <a:lstStyle/>
        <a:p>
          <a:endParaRPr lang="en-US"/>
        </a:p>
      </dgm:t>
    </dgm:pt>
    <dgm:pt modelId="{F3AEAB43-A400-4FF8-9D26-EF29BE88CD87}" type="sibTrans" cxnId="{634D09CE-86BB-4EF6-B242-7D5F519EB18F}">
      <dgm:prSet/>
      <dgm:spPr/>
      <dgm:t>
        <a:bodyPr/>
        <a:lstStyle/>
        <a:p>
          <a:endParaRPr lang="en-US"/>
        </a:p>
      </dgm:t>
    </dgm:pt>
    <dgm:pt modelId="{C46140EA-8683-452D-9361-B1FA4B3B8600}">
      <dgm:prSet phldrT="[Text]"/>
      <dgm:spPr/>
      <dgm:t>
        <a:bodyPr/>
        <a:lstStyle/>
        <a:p>
          <a:r>
            <a:rPr lang="en-US" dirty="0" smtClean="0"/>
            <a:t>Finalize</a:t>
          </a:r>
        </a:p>
        <a:p>
          <a:r>
            <a:rPr lang="en-US" dirty="0" smtClean="0"/>
            <a:t>April</a:t>
          </a:r>
          <a:endParaRPr lang="en-US" dirty="0"/>
        </a:p>
      </dgm:t>
    </dgm:pt>
    <dgm:pt modelId="{22462EFA-F228-43F0-ABCA-2984101D94CF}" type="parTrans" cxnId="{16216FD3-8EF8-450C-8EAB-F0342C6E0F26}">
      <dgm:prSet/>
      <dgm:spPr/>
      <dgm:t>
        <a:bodyPr/>
        <a:lstStyle/>
        <a:p>
          <a:endParaRPr lang="en-US"/>
        </a:p>
      </dgm:t>
    </dgm:pt>
    <dgm:pt modelId="{38BBFE38-67A8-473A-A432-2404396D6034}" type="sibTrans" cxnId="{16216FD3-8EF8-450C-8EAB-F0342C6E0F26}">
      <dgm:prSet/>
      <dgm:spPr/>
      <dgm:t>
        <a:bodyPr/>
        <a:lstStyle/>
        <a:p>
          <a:endParaRPr lang="en-US"/>
        </a:p>
      </dgm:t>
    </dgm:pt>
    <dgm:pt modelId="{6C677D9A-375F-496A-BD02-51254C79ADFD}">
      <dgm:prSet phldrT="[Text]"/>
      <dgm:spPr/>
      <dgm:t>
        <a:bodyPr/>
        <a:lstStyle/>
        <a:p>
          <a:r>
            <a:rPr lang="en-US" dirty="0" smtClean="0"/>
            <a:t>Revise and edit draft and resubmit for approvals (senates and PBC)</a:t>
          </a:r>
          <a:endParaRPr lang="en-US" dirty="0"/>
        </a:p>
      </dgm:t>
    </dgm:pt>
    <dgm:pt modelId="{6B1982B3-E7DE-484A-AF7F-5D321D4B70E0}" type="parTrans" cxnId="{DE686E2F-253A-4068-BC1A-9FFFEC9231E7}">
      <dgm:prSet/>
      <dgm:spPr/>
      <dgm:t>
        <a:bodyPr/>
        <a:lstStyle/>
        <a:p>
          <a:endParaRPr lang="en-US"/>
        </a:p>
      </dgm:t>
    </dgm:pt>
    <dgm:pt modelId="{6594DECA-FC67-4FE1-9BE1-FB2108F794E5}" type="sibTrans" cxnId="{DE686E2F-253A-4068-BC1A-9FFFEC9231E7}">
      <dgm:prSet/>
      <dgm:spPr/>
      <dgm:t>
        <a:bodyPr/>
        <a:lstStyle/>
        <a:p>
          <a:endParaRPr lang="en-US"/>
        </a:p>
      </dgm:t>
    </dgm:pt>
    <dgm:pt modelId="{38E0801E-991C-4AD6-B734-6700FC3BB545}">
      <dgm:prSet phldrT="[Text]"/>
      <dgm:spPr/>
      <dgm:t>
        <a:bodyPr/>
        <a:lstStyle/>
        <a:p>
          <a:r>
            <a:rPr lang="en-US" dirty="0" smtClean="0"/>
            <a:t>Submit PD plan for final campus approvals (senates and PBC) by the end of spring semester 2016</a:t>
          </a:r>
          <a:endParaRPr lang="en-US" dirty="0"/>
        </a:p>
      </dgm:t>
    </dgm:pt>
    <dgm:pt modelId="{21ACF319-27AC-4E75-9778-67E90F1F9C8F}" type="parTrans" cxnId="{E2CBD4BA-B440-410A-9F2F-76942689BBD2}">
      <dgm:prSet/>
      <dgm:spPr/>
      <dgm:t>
        <a:bodyPr/>
        <a:lstStyle/>
        <a:p>
          <a:endParaRPr lang="en-US"/>
        </a:p>
      </dgm:t>
    </dgm:pt>
    <dgm:pt modelId="{B3BE2437-19D7-4842-96DA-3B95B68EAD6C}" type="sibTrans" cxnId="{E2CBD4BA-B440-410A-9F2F-76942689BBD2}">
      <dgm:prSet/>
      <dgm:spPr/>
      <dgm:t>
        <a:bodyPr/>
        <a:lstStyle/>
        <a:p>
          <a:endParaRPr lang="en-US"/>
        </a:p>
      </dgm:t>
    </dgm:pt>
    <dgm:pt modelId="{5FAA593E-2344-4595-8130-E34B205284D3}">
      <dgm:prSet phldrT="[Text]"/>
      <dgm:spPr/>
      <dgm:t>
        <a:bodyPr/>
        <a:lstStyle/>
        <a:p>
          <a:r>
            <a:rPr lang="en-US" dirty="0" smtClean="0"/>
            <a:t>Present formal draft for feedback (senates, and PBC)</a:t>
          </a:r>
          <a:endParaRPr lang="en-US" dirty="0"/>
        </a:p>
      </dgm:t>
    </dgm:pt>
    <dgm:pt modelId="{B501D6F5-1691-4A28-A89E-FE1F512D1A94}" type="parTrans" cxnId="{F2307639-A596-4B30-ABC2-E26E63360028}">
      <dgm:prSet/>
      <dgm:spPr/>
      <dgm:t>
        <a:bodyPr/>
        <a:lstStyle/>
        <a:p>
          <a:endParaRPr lang="en-US"/>
        </a:p>
      </dgm:t>
    </dgm:pt>
    <dgm:pt modelId="{A46F9F3B-38F0-4E73-8352-47292FF37848}" type="sibTrans" cxnId="{F2307639-A596-4B30-ABC2-E26E63360028}">
      <dgm:prSet/>
      <dgm:spPr/>
      <dgm:t>
        <a:bodyPr/>
        <a:lstStyle/>
        <a:p>
          <a:endParaRPr lang="en-US"/>
        </a:p>
      </dgm:t>
    </dgm:pt>
    <dgm:pt modelId="{5F23755F-BE94-4C16-AF38-5E4BC6D142EE}">
      <dgm:prSet phldrT="[Text]"/>
      <dgm:spPr/>
      <dgm:t>
        <a:bodyPr/>
        <a:lstStyle/>
        <a:p>
          <a:r>
            <a:rPr lang="en-US" dirty="0" smtClean="0"/>
            <a:t>Gather feedback on draft from Cabinet</a:t>
          </a:r>
          <a:endParaRPr lang="en-US" dirty="0"/>
        </a:p>
      </dgm:t>
    </dgm:pt>
    <dgm:pt modelId="{72FF2865-57BB-481C-99A8-BA2700A2C2B1}" type="parTrans" cxnId="{1128C267-9D89-47C4-A3C6-EE6481282EEB}">
      <dgm:prSet/>
      <dgm:spPr/>
      <dgm:t>
        <a:bodyPr/>
        <a:lstStyle/>
        <a:p>
          <a:endParaRPr lang="en-US"/>
        </a:p>
      </dgm:t>
    </dgm:pt>
    <dgm:pt modelId="{21091A50-5F4B-4874-9BEA-F6090F25BA8E}" type="sibTrans" cxnId="{1128C267-9D89-47C4-A3C6-EE6481282EEB}">
      <dgm:prSet/>
      <dgm:spPr/>
      <dgm:t>
        <a:bodyPr/>
        <a:lstStyle/>
        <a:p>
          <a:endParaRPr lang="en-US"/>
        </a:p>
      </dgm:t>
    </dgm:pt>
    <dgm:pt modelId="{33669B8E-B88C-43B9-81B4-F509E9F79411}" type="pres">
      <dgm:prSet presAssocID="{4D502557-5B63-414B-9A21-641CC554DF7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5D387FE-232E-4B64-A1E0-5A549058514F}" type="pres">
      <dgm:prSet presAssocID="{AF1B78F9-268A-4784-9E7D-ED145F71F024}" presName="composite" presStyleCnt="0"/>
      <dgm:spPr/>
    </dgm:pt>
    <dgm:pt modelId="{95C3C5F2-B040-4EFA-946B-3E37D56FC865}" type="pres">
      <dgm:prSet presAssocID="{AF1B78F9-268A-4784-9E7D-ED145F71F02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DCD944-7E55-4317-B9FC-072062493F13}" type="pres">
      <dgm:prSet presAssocID="{AF1B78F9-268A-4784-9E7D-ED145F71F024}" presName="descendantText" presStyleLbl="alignAcc1" presStyleIdx="0" presStyleCnt="3" custLinFactNeighborX="0" custLinFactNeighborY="39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1E1357-BFD6-45C0-BAAF-3DCAB00A60EE}" type="pres">
      <dgm:prSet presAssocID="{129F8342-667C-4EB8-93BC-ABB23A5D2360}" presName="sp" presStyleCnt="0"/>
      <dgm:spPr/>
    </dgm:pt>
    <dgm:pt modelId="{27679C68-CD10-4C7A-BB59-FE8155638C50}" type="pres">
      <dgm:prSet presAssocID="{94870F00-D544-4D3D-9582-607DE67C1E56}" presName="composite" presStyleCnt="0"/>
      <dgm:spPr/>
    </dgm:pt>
    <dgm:pt modelId="{138DA143-86FF-4343-92F3-D11373445E55}" type="pres">
      <dgm:prSet presAssocID="{94870F00-D544-4D3D-9582-607DE67C1E5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2E936B-A8BB-410E-9FDD-F4C33B2DFE0D}" type="pres">
      <dgm:prSet presAssocID="{94870F00-D544-4D3D-9582-607DE67C1E56}" presName="descendantText" presStyleLbl="alignAcc1" presStyleIdx="1" presStyleCnt="3" custScaleY="1367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12E646-809E-4291-91B1-4A4C82ED1F55}" type="pres">
      <dgm:prSet presAssocID="{A4E5206B-CB79-44AD-91F0-0B76684A084B}" presName="sp" presStyleCnt="0"/>
      <dgm:spPr/>
    </dgm:pt>
    <dgm:pt modelId="{CB7E8307-0986-4B5C-B2AA-6BF283901ACF}" type="pres">
      <dgm:prSet presAssocID="{C46140EA-8683-452D-9361-B1FA4B3B8600}" presName="composite" presStyleCnt="0"/>
      <dgm:spPr/>
    </dgm:pt>
    <dgm:pt modelId="{C6CE01D4-9764-4E11-9C04-3F1D0ED0D541}" type="pres">
      <dgm:prSet presAssocID="{C46140EA-8683-452D-9361-B1FA4B3B8600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0BCB58-A329-4846-AC1A-CF8D3D1120BD}" type="pres">
      <dgm:prSet presAssocID="{C46140EA-8683-452D-9361-B1FA4B3B8600}" presName="descendantText" presStyleLbl="alignAcc1" presStyleIdx="2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97CE420-D760-475F-B58E-EEB81098EE63}" type="presOf" srcId="{6C677D9A-375F-496A-BD02-51254C79ADFD}" destId="{0C0BCB58-A329-4846-AC1A-CF8D3D1120BD}" srcOrd="0" destOrd="0" presId="urn:microsoft.com/office/officeart/2005/8/layout/chevron2"/>
    <dgm:cxn modelId="{B7A74522-E37B-4C19-A206-15DC7392484F}" type="presOf" srcId="{38E0801E-991C-4AD6-B734-6700FC3BB545}" destId="{0C0BCB58-A329-4846-AC1A-CF8D3D1120BD}" srcOrd="0" destOrd="1" presId="urn:microsoft.com/office/officeart/2005/8/layout/chevron2"/>
    <dgm:cxn modelId="{9971F742-0966-477D-964D-B84E9E8ED5C2}" type="presOf" srcId="{5F23755F-BE94-4C16-AF38-5E4BC6D142EE}" destId="{AF2E936B-A8BB-410E-9FDD-F4C33B2DFE0D}" srcOrd="0" destOrd="2" presId="urn:microsoft.com/office/officeart/2005/8/layout/chevron2"/>
    <dgm:cxn modelId="{EE395DBD-E957-4CBA-A14D-B80144621A6D}" srcId="{AF1B78F9-268A-4784-9E7D-ED145F71F024}" destId="{99AADB13-CAD4-4A1A-B416-880074FAB1EB}" srcOrd="0" destOrd="0" parTransId="{74104D3E-240A-4A5B-8DBD-BADBD774AB26}" sibTransId="{8A77AF91-95D6-4F0C-9FE9-2B15245A888D}"/>
    <dgm:cxn modelId="{C1CB5ABA-E2B8-4860-B7C7-FE0FDA35CCB1}" type="presOf" srcId="{AF1B78F9-268A-4784-9E7D-ED145F71F024}" destId="{95C3C5F2-B040-4EFA-946B-3E37D56FC865}" srcOrd="0" destOrd="0" presId="urn:microsoft.com/office/officeart/2005/8/layout/chevron2"/>
    <dgm:cxn modelId="{634D09CE-86BB-4EF6-B242-7D5F519EB18F}" srcId="{94870F00-D544-4D3D-9582-607DE67C1E56}" destId="{F08E263D-F473-4774-85B2-3DE4016DBB6E}" srcOrd="1" destOrd="0" parTransId="{F9C567FF-E081-4910-BE65-69464D74808E}" sibTransId="{F3AEAB43-A400-4FF8-9D26-EF29BE88CD87}"/>
    <dgm:cxn modelId="{F2307639-A596-4B30-ABC2-E26E63360028}" srcId="{94870F00-D544-4D3D-9582-607DE67C1E56}" destId="{5FAA593E-2344-4595-8130-E34B205284D3}" srcOrd="3" destOrd="0" parTransId="{B501D6F5-1691-4A28-A89E-FE1F512D1A94}" sibTransId="{A46F9F3B-38F0-4E73-8352-47292FF37848}"/>
    <dgm:cxn modelId="{688AE310-0A23-4815-8804-ACB65871A1EF}" srcId="{AF1B78F9-268A-4784-9E7D-ED145F71F024}" destId="{F7371871-FC64-4E43-B51D-570F3AAE9B1C}" srcOrd="1" destOrd="0" parTransId="{70F20566-9ADA-4140-AAAD-3D3964612081}" sibTransId="{80A54F97-0BF6-42DD-991F-7751F214F2A0}"/>
    <dgm:cxn modelId="{E2CBD4BA-B440-410A-9F2F-76942689BBD2}" srcId="{C46140EA-8683-452D-9361-B1FA4B3B8600}" destId="{38E0801E-991C-4AD6-B734-6700FC3BB545}" srcOrd="1" destOrd="0" parTransId="{21ACF319-27AC-4E75-9778-67E90F1F9C8F}" sibTransId="{B3BE2437-19D7-4842-96DA-3B95B68EAD6C}"/>
    <dgm:cxn modelId="{AB509CD6-DEB4-41AE-A612-5A3F00818476}" srcId="{94870F00-D544-4D3D-9582-607DE67C1E56}" destId="{F741D591-E3D9-4D9D-AC49-ADCC9B77D31A}" srcOrd="0" destOrd="0" parTransId="{A53E2386-12FC-490B-9161-57F7DDEC3A1B}" sibTransId="{B4D02265-BA25-42D9-82A1-F5A9C860AF53}"/>
    <dgm:cxn modelId="{DE686E2F-253A-4068-BC1A-9FFFEC9231E7}" srcId="{C46140EA-8683-452D-9361-B1FA4B3B8600}" destId="{6C677D9A-375F-496A-BD02-51254C79ADFD}" srcOrd="0" destOrd="0" parTransId="{6B1982B3-E7DE-484A-AF7F-5D321D4B70E0}" sibTransId="{6594DECA-FC67-4FE1-9BE1-FB2108F794E5}"/>
    <dgm:cxn modelId="{E99B9102-8A6A-44BA-A4EE-0519F9FC3972}" type="presOf" srcId="{99AADB13-CAD4-4A1A-B416-880074FAB1EB}" destId="{8BDCD944-7E55-4317-B9FC-072062493F13}" srcOrd="0" destOrd="0" presId="urn:microsoft.com/office/officeart/2005/8/layout/chevron2"/>
    <dgm:cxn modelId="{AB2E0405-F7F2-4C4B-A3A2-86B866651BEF}" type="presOf" srcId="{F741D591-E3D9-4D9D-AC49-ADCC9B77D31A}" destId="{AF2E936B-A8BB-410E-9FDD-F4C33B2DFE0D}" srcOrd="0" destOrd="0" presId="urn:microsoft.com/office/officeart/2005/8/layout/chevron2"/>
    <dgm:cxn modelId="{653E4C59-87F0-40F3-A34A-51C331827D26}" type="presOf" srcId="{F08E263D-F473-4774-85B2-3DE4016DBB6E}" destId="{AF2E936B-A8BB-410E-9FDD-F4C33B2DFE0D}" srcOrd="0" destOrd="1" presId="urn:microsoft.com/office/officeart/2005/8/layout/chevron2"/>
    <dgm:cxn modelId="{074011FC-66B0-4926-B44C-8EF1843E3CEA}" srcId="{4D502557-5B63-414B-9A21-641CC554DF7E}" destId="{94870F00-D544-4D3D-9582-607DE67C1E56}" srcOrd="1" destOrd="0" parTransId="{6368F03A-C67B-4915-8FE0-4605705FE6A8}" sibTransId="{A4E5206B-CB79-44AD-91F0-0B76684A084B}"/>
    <dgm:cxn modelId="{16216FD3-8EF8-450C-8EAB-F0342C6E0F26}" srcId="{4D502557-5B63-414B-9A21-641CC554DF7E}" destId="{C46140EA-8683-452D-9361-B1FA4B3B8600}" srcOrd="2" destOrd="0" parTransId="{22462EFA-F228-43F0-ABCA-2984101D94CF}" sibTransId="{38BBFE38-67A8-473A-A432-2404396D6034}"/>
    <dgm:cxn modelId="{B2A7D765-65B0-4165-A15E-346493BF603B}" srcId="{4D502557-5B63-414B-9A21-641CC554DF7E}" destId="{AF1B78F9-268A-4784-9E7D-ED145F71F024}" srcOrd="0" destOrd="0" parTransId="{7F475661-1D2C-4A78-8258-755B8948122C}" sibTransId="{129F8342-667C-4EB8-93BC-ABB23A5D2360}"/>
    <dgm:cxn modelId="{87605C8B-AB59-4966-A284-7E12D62EAB38}" type="presOf" srcId="{94870F00-D544-4D3D-9582-607DE67C1E56}" destId="{138DA143-86FF-4343-92F3-D11373445E55}" srcOrd="0" destOrd="0" presId="urn:microsoft.com/office/officeart/2005/8/layout/chevron2"/>
    <dgm:cxn modelId="{21697C28-3D4C-43D8-B98E-24D7EAE90DA8}" type="presOf" srcId="{5FAA593E-2344-4595-8130-E34B205284D3}" destId="{AF2E936B-A8BB-410E-9FDD-F4C33B2DFE0D}" srcOrd="0" destOrd="3" presId="urn:microsoft.com/office/officeart/2005/8/layout/chevron2"/>
    <dgm:cxn modelId="{7542612D-D83E-4680-9E74-565629BBCF86}" type="presOf" srcId="{F7371871-FC64-4E43-B51D-570F3AAE9B1C}" destId="{8BDCD944-7E55-4317-B9FC-072062493F13}" srcOrd="0" destOrd="1" presId="urn:microsoft.com/office/officeart/2005/8/layout/chevron2"/>
    <dgm:cxn modelId="{E06DA4B0-0267-446D-9BF0-9145F27A2722}" type="presOf" srcId="{4D502557-5B63-414B-9A21-641CC554DF7E}" destId="{33669B8E-B88C-43B9-81B4-F509E9F79411}" srcOrd="0" destOrd="0" presId="urn:microsoft.com/office/officeart/2005/8/layout/chevron2"/>
    <dgm:cxn modelId="{1128C267-9D89-47C4-A3C6-EE6481282EEB}" srcId="{94870F00-D544-4D3D-9582-607DE67C1E56}" destId="{5F23755F-BE94-4C16-AF38-5E4BC6D142EE}" srcOrd="2" destOrd="0" parTransId="{72FF2865-57BB-481C-99A8-BA2700A2C2B1}" sibTransId="{21091A50-5F4B-4874-9BEA-F6090F25BA8E}"/>
    <dgm:cxn modelId="{EAC8B207-1677-47C2-BCBB-773BABE41E91}" type="presOf" srcId="{C46140EA-8683-452D-9361-B1FA4B3B8600}" destId="{C6CE01D4-9764-4E11-9C04-3F1D0ED0D541}" srcOrd="0" destOrd="0" presId="urn:microsoft.com/office/officeart/2005/8/layout/chevron2"/>
    <dgm:cxn modelId="{81721542-2C26-46A6-A4B4-94C6F04DB8C2}" type="presParOf" srcId="{33669B8E-B88C-43B9-81B4-F509E9F79411}" destId="{F5D387FE-232E-4B64-A1E0-5A549058514F}" srcOrd="0" destOrd="0" presId="urn:microsoft.com/office/officeart/2005/8/layout/chevron2"/>
    <dgm:cxn modelId="{82BEC4D7-5F6C-497F-8027-2625E5815F84}" type="presParOf" srcId="{F5D387FE-232E-4B64-A1E0-5A549058514F}" destId="{95C3C5F2-B040-4EFA-946B-3E37D56FC865}" srcOrd="0" destOrd="0" presId="urn:microsoft.com/office/officeart/2005/8/layout/chevron2"/>
    <dgm:cxn modelId="{68FF0D8C-757E-4FCA-B055-AC3D00118507}" type="presParOf" srcId="{F5D387FE-232E-4B64-A1E0-5A549058514F}" destId="{8BDCD944-7E55-4317-B9FC-072062493F13}" srcOrd="1" destOrd="0" presId="urn:microsoft.com/office/officeart/2005/8/layout/chevron2"/>
    <dgm:cxn modelId="{4FFB7FA5-B25C-4FD9-9DC1-F4FCB2D2F0A3}" type="presParOf" srcId="{33669B8E-B88C-43B9-81B4-F509E9F79411}" destId="{A31E1357-BFD6-45C0-BAAF-3DCAB00A60EE}" srcOrd="1" destOrd="0" presId="urn:microsoft.com/office/officeart/2005/8/layout/chevron2"/>
    <dgm:cxn modelId="{355747D7-4468-49F0-B077-7BDEA363E1ED}" type="presParOf" srcId="{33669B8E-B88C-43B9-81B4-F509E9F79411}" destId="{27679C68-CD10-4C7A-BB59-FE8155638C50}" srcOrd="2" destOrd="0" presId="urn:microsoft.com/office/officeart/2005/8/layout/chevron2"/>
    <dgm:cxn modelId="{6B1E05C8-ACA7-4A80-9E21-EE3ADDBD3F86}" type="presParOf" srcId="{27679C68-CD10-4C7A-BB59-FE8155638C50}" destId="{138DA143-86FF-4343-92F3-D11373445E55}" srcOrd="0" destOrd="0" presId="urn:microsoft.com/office/officeart/2005/8/layout/chevron2"/>
    <dgm:cxn modelId="{35454801-AB46-41D8-A78B-A7D68FAFE466}" type="presParOf" srcId="{27679C68-CD10-4C7A-BB59-FE8155638C50}" destId="{AF2E936B-A8BB-410E-9FDD-F4C33B2DFE0D}" srcOrd="1" destOrd="0" presId="urn:microsoft.com/office/officeart/2005/8/layout/chevron2"/>
    <dgm:cxn modelId="{4A308656-7D95-49CF-8689-74E1488BAB4D}" type="presParOf" srcId="{33669B8E-B88C-43B9-81B4-F509E9F79411}" destId="{2B12E646-809E-4291-91B1-4A4C82ED1F55}" srcOrd="3" destOrd="0" presId="urn:microsoft.com/office/officeart/2005/8/layout/chevron2"/>
    <dgm:cxn modelId="{0802631B-E029-4C69-B496-B5E56A077768}" type="presParOf" srcId="{33669B8E-B88C-43B9-81B4-F509E9F79411}" destId="{CB7E8307-0986-4B5C-B2AA-6BF283901ACF}" srcOrd="4" destOrd="0" presId="urn:microsoft.com/office/officeart/2005/8/layout/chevron2"/>
    <dgm:cxn modelId="{6C9AAB3E-5B4C-4B35-A0CC-8BEA0033058C}" type="presParOf" srcId="{CB7E8307-0986-4B5C-B2AA-6BF283901ACF}" destId="{C6CE01D4-9764-4E11-9C04-3F1D0ED0D541}" srcOrd="0" destOrd="0" presId="urn:microsoft.com/office/officeart/2005/8/layout/chevron2"/>
    <dgm:cxn modelId="{F358C85A-7F68-484B-B08A-86B43B46844C}" type="presParOf" srcId="{CB7E8307-0986-4B5C-B2AA-6BF283901ACF}" destId="{0C0BCB58-A329-4846-AC1A-CF8D3D1120B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C3C5F2-B040-4EFA-946B-3E37D56FC865}">
      <dsp:nvSpPr>
        <dsp:cNvPr id="0" name=""/>
        <dsp:cNvSpPr/>
      </dsp:nvSpPr>
      <dsp:spPr>
        <a:xfrm rot="5400000">
          <a:off x="-287466" y="288564"/>
          <a:ext cx="1916443" cy="1341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Brainstorm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Dec. – Jan.</a:t>
          </a:r>
          <a:endParaRPr lang="en-US" sz="1800" kern="1200" dirty="0"/>
        </a:p>
      </dsp:txBody>
      <dsp:txXfrm rot="-5400000">
        <a:off x="1" y="671852"/>
        <a:ext cx="1341510" cy="574933"/>
      </dsp:txXfrm>
    </dsp:sp>
    <dsp:sp modelId="{8BDCD944-7E55-4317-B9FC-072062493F13}">
      <dsp:nvSpPr>
        <dsp:cNvPr id="0" name=""/>
        <dsp:cNvSpPr/>
      </dsp:nvSpPr>
      <dsp:spPr>
        <a:xfrm rot="5400000">
          <a:off x="5550662" y="-4158662"/>
          <a:ext cx="1245688" cy="96639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Review existing PD plans (Director of PD)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Develop a PD plan framework (Director of PD)</a:t>
          </a:r>
          <a:endParaRPr lang="en-US" sz="2500" kern="1200" dirty="0"/>
        </a:p>
      </dsp:txBody>
      <dsp:txXfrm rot="-5400000">
        <a:off x="1341511" y="111298"/>
        <a:ext cx="9603182" cy="1124070"/>
      </dsp:txXfrm>
    </dsp:sp>
    <dsp:sp modelId="{138DA143-86FF-4343-92F3-D11373445E55}">
      <dsp:nvSpPr>
        <dsp:cNvPr id="0" name=""/>
        <dsp:cNvSpPr/>
      </dsp:nvSpPr>
      <dsp:spPr>
        <a:xfrm rot="5400000">
          <a:off x="-287466" y="2251301"/>
          <a:ext cx="1916443" cy="1341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Draft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Jan. – Feb.</a:t>
          </a:r>
          <a:endParaRPr lang="en-US" sz="1800" kern="1200" dirty="0"/>
        </a:p>
      </dsp:txBody>
      <dsp:txXfrm rot="-5400000">
        <a:off x="1" y="2634589"/>
        <a:ext cx="1341510" cy="574933"/>
      </dsp:txXfrm>
    </dsp:sp>
    <dsp:sp modelId="{AF2E936B-A8BB-410E-9FDD-F4C33B2DFE0D}">
      <dsp:nvSpPr>
        <dsp:cNvPr id="0" name=""/>
        <dsp:cNvSpPr/>
      </dsp:nvSpPr>
      <dsp:spPr>
        <a:xfrm rot="5400000">
          <a:off x="5321536" y="-2245316"/>
          <a:ext cx="1703939" cy="96639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Collect information from campus committees (see list)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Format and organize information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Gather feedback on draft from Cabinet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Present formal draft for feedback (senates, and PBC)</a:t>
          </a:r>
          <a:endParaRPr lang="en-US" sz="2500" kern="1200" dirty="0"/>
        </a:p>
      </dsp:txBody>
      <dsp:txXfrm rot="-5400000">
        <a:off x="1341511" y="1817888"/>
        <a:ext cx="9580812" cy="1537581"/>
      </dsp:txXfrm>
    </dsp:sp>
    <dsp:sp modelId="{C6CE01D4-9764-4E11-9C04-3F1D0ED0D541}">
      <dsp:nvSpPr>
        <dsp:cNvPr id="0" name=""/>
        <dsp:cNvSpPr/>
      </dsp:nvSpPr>
      <dsp:spPr>
        <a:xfrm rot="5400000">
          <a:off x="-287466" y="3984913"/>
          <a:ext cx="1916443" cy="1341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Finalize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April</a:t>
          </a:r>
          <a:endParaRPr lang="en-US" sz="1800" kern="1200" dirty="0"/>
        </a:p>
      </dsp:txBody>
      <dsp:txXfrm rot="-5400000">
        <a:off x="1" y="4368201"/>
        <a:ext cx="1341510" cy="574933"/>
      </dsp:txXfrm>
    </dsp:sp>
    <dsp:sp modelId="{0C0BCB58-A329-4846-AC1A-CF8D3D1120BD}">
      <dsp:nvSpPr>
        <dsp:cNvPr id="0" name=""/>
        <dsp:cNvSpPr/>
      </dsp:nvSpPr>
      <dsp:spPr>
        <a:xfrm rot="5400000">
          <a:off x="5550662" y="-511705"/>
          <a:ext cx="1245688" cy="96639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Revise and edit draft and resubmit for approvals (senates and PBC)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Submit PD plan for final campus approvals (senates and PBC) by the end of spring semester 2016</a:t>
          </a:r>
          <a:endParaRPr lang="en-US" sz="2500" kern="1200" dirty="0"/>
        </a:p>
      </dsp:txBody>
      <dsp:txXfrm rot="-5400000">
        <a:off x="1341511" y="3758255"/>
        <a:ext cx="9603182" cy="11240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D1137E6-7C1E-4AC8-9605-2C1C16AC0C30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57B06-EC6A-49EE-8FE9-C525AA27B23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5868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137E6-7C1E-4AC8-9605-2C1C16AC0C30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57B06-EC6A-49EE-8FE9-C525AA27B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57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137E6-7C1E-4AC8-9605-2C1C16AC0C30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57B06-EC6A-49EE-8FE9-C525AA27B23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5479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137E6-7C1E-4AC8-9605-2C1C16AC0C30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57B06-EC6A-49EE-8FE9-C525AA27B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49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137E6-7C1E-4AC8-9605-2C1C16AC0C30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57B06-EC6A-49EE-8FE9-C525AA27B23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5258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137E6-7C1E-4AC8-9605-2C1C16AC0C30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57B06-EC6A-49EE-8FE9-C525AA27B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76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137E6-7C1E-4AC8-9605-2C1C16AC0C30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57B06-EC6A-49EE-8FE9-C525AA27B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23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137E6-7C1E-4AC8-9605-2C1C16AC0C30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57B06-EC6A-49EE-8FE9-C525AA27B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726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137E6-7C1E-4AC8-9605-2C1C16AC0C30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57B06-EC6A-49EE-8FE9-C525AA27B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144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137E6-7C1E-4AC8-9605-2C1C16AC0C30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57B06-EC6A-49EE-8FE9-C525AA27B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420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137E6-7C1E-4AC8-9605-2C1C16AC0C30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57B06-EC6A-49EE-8FE9-C525AA27B23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2738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D1137E6-7C1E-4AC8-9605-2C1C16AC0C30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5357B06-EC6A-49EE-8FE9-C525AA27B23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6059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  <p:sldLayoutId id="2147484431" r:id="rId8"/>
    <p:sldLayoutId id="2147484432" r:id="rId9"/>
    <p:sldLayoutId id="2147484433" r:id="rId10"/>
    <p:sldLayoutId id="214748443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0890" y="140677"/>
            <a:ext cx="10515600" cy="48032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Professional Development Plan Process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8341396"/>
              </p:ext>
            </p:extLst>
          </p:nvPr>
        </p:nvGraphicFramePr>
        <p:xfrm>
          <a:off x="515939" y="901700"/>
          <a:ext cx="11005502" cy="5614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5173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Committees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r>
              <a:rPr lang="en-US" dirty="0" smtClean="0"/>
              <a:t>Academic Senate</a:t>
            </a:r>
          </a:p>
          <a:p>
            <a:r>
              <a:rPr lang="en-US" b="1" dirty="0" smtClean="0"/>
              <a:t>ACES Planning Group</a:t>
            </a:r>
          </a:p>
          <a:p>
            <a:r>
              <a:rPr lang="en-US" b="1" dirty="0" smtClean="0"/>
              <a:t>Administrative Planning Council</a:t>
            </a:r>
          </a:p>
          <a:p>
            <a:r>
              <a:rPr lang="en-US" b="1" dirty="0" smtClean="0"/>
              <a:t>ASCC</a:t>
            </a:r>
          </a:p>
          <a:p>
            <a:r>
              <a:rPr lang="en-US" dirty="0" smtClean="0"/>
              <a:t>Classified Senate</a:t>
            </a:r>
          </a:p>
          <a:p>
            <a:r>
              <a:rPr lang="en-US" dirty="0" smtClean="0"/>
              <a:t>College Council</a:t>
            </a:r>
          </a:p>
          <a:p>
            <a:r>
              <a:rPr lang="en-US" b="1" dirty="0" smtClean="0"/>
              <a:t>Communities of Practice Advisory</a:t>
            </a:r>
          </a:p>
          <a:p>
            <a:r>
              <a:rPr lang="en-US" b="1" dirty="0" smtClean="0"/>
              <a:t>Distance Education Advisory Committee (DEAC)</a:t>
            </a:r>
          </a:p>
          <a:p>
            <a:r>
              <a:rPr lang="en-US" dirty="0" smtClean="0"/>
              <a:t>Instructional Planning Council</a:t>
            </a:r>
          </a:p>
          <a:p>
            <a:r>
              <a:rPr lang="en-US" dirty="0" smtClean="0"/>
              <a:t>Planning and Budget Council</a:t>
            </a:r>
          </a:p>
          <a:p>
            <a:r>
              <a:rPr lang="en-US" dirty="0" smtClean="0"/>
              <a:t>Student Services Planning Council</a:t>
            </a:r>
          </a:p>
        </p:txBody>
      </p:sp>
    </p:spTree>
    <p:extLst>
      <p:ext uri="{BB962C8B-B14F-4D97-AF65-F5344CB8AC3E}">
        <p14:creationId xmlns:p14="http://schemas.microsoft.com/office/powerpoint/2010/main" val="4197395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 for New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Information from campus-wide Professional Development discussions indicate:</a:t>
            </a:r>
          </a:p>
          <a:p>
            <a:pPr lvl="1"/>
            <a:r>
              <a:rPr lang="en-US" dirty="0"/>
              <a:t>The need for a larger concept (framework) for PD before a plan</a:t>
            </a:r>
          </a:p>
          <a:p>
            <a:pPr lvl="1"/>
            <a:r>
              <a:rPr lang="en-US" dirty="0" smtClean="0"/>
              <a:t>Gaps/incomplete </a:t>
            </a:r>
            <a:r>
              <a:rPr lang="en-US" dirty="0" smtClean="0"/>
              <a:t>information</a:t>
            </a:r>
          </a:p>
          <a:p>
            <a:pPr lvl="1"/>
            <a:r>
              <a:rPr lang="en-US" dirty="0" smtClean="0"/>
              <a:t>Additional </a:t>
            </a:r>
            <a:r>
              <a:rPr lang="en-US" dirty="0" smtClean="0"/>
              <a:t>information needs to be gathered</a:t>
            </a:r>
          </a:p>
          <a:p>
            <a:pPr lvl="1"/>
            <a:r>
              <a:rPr lang="en-US" dirty="0" smtClean="0"/>
              <a:t>Information needs to be reviewed from multiple perspectives </a:t>
            </a:r>
            <a:endParaRPr lang="en-US" dirty="0" smtClean="0"/>
          </a:p>
          <a:p>
            <a:pPr lvl="1"/>
            <a:r>
              <a:rPr lang="en-US" dirty="0" smtClean="0"/>
              <a:t>Developing </a:t>
            </a:r>
            <a:r>
              <a:rPr lang="en-US" dirty="0" smtClean="0"/>
              <a:t>a plan needs input from a PD committee (to be discussed as a future </a:t>
            </a:r>
            <a:r>
              <a:rPr lang="en-US" dirty="0" smtClean="0"/>
              <a:t>PBC agenda </a:t>
            </a:r>
            <a:r>
              <a:rPr lang="en-US" dirty="0" smtClean="0"/>
              <a:t>item)</a:t>
            </a: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pPr lvl="3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762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506" y="0"/>
            <a:ext cx="10515600" cy="53520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New Timeline and Process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7834384"/>
              </p:ext>
            </p:extLst>
          </p:nvPr>
        </p:nvGraphicFramePr>
        <p:xfrm>
          <a:off x="655320" y="689317"/>
          <a:ext cx="10894255" cy="549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9745"/>
                <a:gridCol w="5106572"/>
                <a:gridCol w="372793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Spring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Collect</a:t>
                      </a:r>
                      <a:r>
                        <a:rPr lang="en-US" baseline="0" dirty="0" smtClean="0"/>
                        <a:t> information about the PD Plan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Director</a:t>
                      </a:r>
                      <a:r>
                        <a:rPr lang="en-US" baseline="0" dirty="0" smtClean="0"/>
                        <a:t> of PD </a:t>
                      </a:r>
                      <a:r>
                        <a:rPr lang="en-US" dirty="0" smtClean="0"/>
                        <a:t>&amp; Campus Committees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Spring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Gather additional information about PD from PBC and Divisions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Director of PD, PBC, and Divisions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Spring,</a:t>
                      </a:r>
                      <a:r>
                        <a:rPr lang="en-US" baseline="0" dirty="0" smtClean="0"/>
                        <a:t> Summer, Fall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Develop a PD framework using data from previous PD discussions and outside</a:t>
                      </a:r>
                      <a:r>
                        <a:rPr lang="en-US" baseline="0" dirty="0" smtClean="0"/>
                        <a:t> resources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Leading from the Middle</a:t>
                      </a:r>
                      <a:r>
                        <a:rPr lang="en-US" baseline="0" dirty="0" smtClean="0"/>
                        <a:t> with support from IEPI visit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Fall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Present a draft of the </a:t>
                      </a:r>
                      <a:r>
                        <a:rPr lang="en-US" baseline="0" dirty="0" smtClean="0"/>
                        <a:t>Cañada PD framework to campus committees for feedback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Leading from the Middle (LFM) team and Campus</a:t>
                      </a:r>
                      <a:r>
                        <a:rPr lang="en-US" baseline="0" dirty="0" smtClean="0"/>
                        <a:t> Committees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Fall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Present final draft of the Cañada PD framework to PBC for approval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LFM team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Fall</a:t>
                      </a:r>
                      <a:r>
                        <a:rPr lang="en-US" baseline="0" dirty="0" smtClean="0"/>
                        <a:t> 2016 – Spring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Develop</a:t>
                      </a:r>
                      <a:r>
                        <a:rPr lang="en-US" baseline="0" dirty="0" smtClean="0"/>
                        <a:t> a PD plan using data from previous professional development discussions and information from the PD framework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Director of PD</a:t>
                      </a:r>
                      <a:r>
                        <a:rPr lang="en-US" baseline="0" dirty="0" smtClean="0"/>
                        <a:t> and PD Committee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Spring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Present a draft of the Cañada PD plan to campus</a:t>
                      </a:r>
                      <a:r>
                        <a:rPr lang="en-US" baseline="0" dirty="0" smtClean="0"/>
                        <a:t> for feedback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Director of PD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Spring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Present final draft of the Cañada PD plan to PBC for approval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Director of PD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42612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784</TotalTime>
  <Words>369</Words>
  <Application>Microsoft Office PowerPoint</Application>
  <PresentationFormat>Widescreen</PresentationFormat>
  <Paragraphs>64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Tw Cen MT</vt:lpstr>
      <vt:lpstr>Tw Cen MT Condensed</vt:lpstr>
      <vt:lpstr>Wingdings 3</vt:lpstr>
      <vt:lpstr>Integral</vt:lpstr>
      <vt:lpstr>Professional Development Plan Process</vt:lpstr>
      <vt:lpstr>Committees</vt:lpstr>
      <vt:lpstr>Rationale for New Timeline</vt:lpstr>
      <vt:lpstr>New Timeline and Process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Moore, Erin</dc:creator>
  <cp:lastModifiedBy>Moore, Erin</cp:lastModifiedBy>
  <cp:revision>16</cp:revision>
  <dcterms:created xsi:type="dcterms:W3CDTF">2015-12-15T17:04:25Z</dcterms:created>
  <dcterms:modified xsi:type="dcterms:W3CDTF">2016-03-14T21:47:54Z</dcterms:modified>
</cp:coreProperties>
</file>