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 id="2147483718" r:id="rId4"/>
    <p:sldMasterId id="2147483719" r:id="rId5"/>
    <p:sldMasterId id="2147483720" r:id="rId6"/>
    <p:sldMasterId id="2147483721" r:id="rId7"/>
  </p:sldMasterIdLst>
  <p:notesMasterIdLst>
    <p:notesMasterId r:id="rId148"/>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Lst>
  <p:sldSz cx="9144000" cy="5143500" type="screen16x9"/>
  <p:notesSz cx="6858000" cy="9144000"/>
  <p:embeddedFontLst>
    <p:embeddedFont>
      <p:font typeface="Cambria" panose="02040503050406030204" pitchFamily="18" charset="0"/>
      <p:regular r:id="rId149"/>
      <p:bold r:id="rId150"/>
      <p:italic r:id="rId151"/>
      <p:boldItalic r:id="rId152"/>
    </p:embeddedFont>
    <p:embeddedFont>
      <p:font typeface="Century Gothic" panose="020B0502020202020204" pitchFamily="34" charset="0"/>
      <p:regular r:id="rId153"/>
      <p:bold r:id="rId154"/>
      <p:italic r:id="rId155"/>
      <p:boldItalic r:id="rId156"/>
    </p:embeddedFont>
    <p:embeddedFont>
      <p:font typeface="Rockwell" panose="02060603020205020403" pitchFamily="18" charset="0"/>
      <p:regular r:id="rId157"/>
      <p:bold r:id="rId158"/>
      <p:italic r:id="rId159"/>
      <p:boldItalic r:id="rId160"/>
    </p:embeddedFont>
    <p:embeddedFont>
      <p:font typeface="Calibri" panose="020F0502020204030204" pitchFamily="34" charset="0"/>
      <p:regular r:id="rId161"/>
      <p:bold r:id="rId162"/>
      <p:italic r:id="rId163"/>
      <p:boldItalic r:id="rId164"/>
    </p:embeddedFont>
    <p:embeddedFont>
      <p:font typeface="Gill Sans" panose="020B0604020202020204" charset="0"/>
      <p:regular r:id="rId165"/>
      <p:bold r:id="rId166"/>
    </p:embeddedFont>
    <p:embeddedFont>
      <p:font typeface="Arial Narrow" panose="020B0606020202030204" pitchFamily="34" charset="0"/>
      <p:regular r:id="rId167"/>
      <p:bold r:id="rId168"/>
      <p:italic r:id="rId169"/>
      <p:boldItalic r:id="rId170"/>
    </p:embeddedFont>
    <p:embeddedFont>
      <p:font typeface="Trebuchet MS" panose="020B0603020202020204" pitchFamily="34" charset="0"/>
      <p:regular r:id="rId171"/>
      <p:bold r:id="rId172"/>
      <p:italic r:id="rId173"/>
      <p:boldItalic r:id="rId1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font" Target="fonts/font11.fntdata"/><Relationship Id="rId170" Type="http://schemas.openxmlformats.org/officeDocument/2006/relationships/font" Target="fonts/font22.fnt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font" Target="fonts/font1.fntdata"/><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font" Target="fonts/font12.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font" Target="fonts/font2.fntdata"/><Relationship Id="rId171" Type="http://schemas.openxmlformats.org/officeDocument/2006/relationships/font" Target="fonts/font23.fntdata"/><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font" Target="fonts/font13.fntdata"/><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font" Target="fonts/font3.fntdata"/><Relationship Id="rId156" Type="http://schemas.openxmlformats.org/officeDocument/2006/relationships/font" Target="fonts/font8.fntdata"/><Relationship Id="rId177" Type="http://schemas.openxmlformats.org/officeDocument/2006/relationships/theme" Target="theme/theme1.xml"/><Relationship Id="rId172" Type="http://schemas.openxmlformats.org/officeDocument/2006/relationships/font" Target="fonts/font24.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font" Target="fonts/font19.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font" Target="fonts/font9.fntdata"/><Relationship Id="rId178"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font" Target="fonts/font4.fntdata"/><Relationship Id="rId173" Type="http://schemas.openxmlformats.org/officeDocument/2006/relationships/font" Target="fonts/font25.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font" Target="fonts/font2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font" Target="fonts/font5.fntdata"/><Relationship Id="rId174" Type="http://schemas.openxmlformats.org/officeDocument/2006/relationships/font" Target="fonts/font26.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notesMaster" Target="notesMasters/notesMaster1.xml"/><Relationship Id="rId164" Type="http://schemas.openxmlformats.org/officeDocument/2006/relationships/font" Target="fonts/font16.fntdata"/><Relationship Id="rId169"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font" Target="fonts/font6.fntdata"/><Relationship Id="rId175" Type="http://schemas.openxmlformats.org/officeDocument/2006/relationships/presProps" Target="presProp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font" Target="fonts/font17.fntdata"/><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font" Target="fonts/font7.fntdata"/><Relationship Id="rId176" Type="http://schemas.openxmlformats.org/officeDocument/2006/relationships/viewProps" Target="viewProp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font" Target="fonts/font18.fntdata"/><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scresearchcenter.org/wp-content/uploads/SignatureReport1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ces.ed.gov/pubs2016/2016405.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2" y="4343400"/>
            <a:ext cx="5486409"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8" name="Shape 32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391" name="Shape 39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79" name="Shape 1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Shape 118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84" name="Shape 1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90" name="Shape 1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97" name="Shape 1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05" name="Shape 1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Shape 12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13" name="Shape 1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Shape 12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21" name="Shape 1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28" name="Shape 1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35" name="Shape 1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Shape 12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40" name="Shape 1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Of first-time college students who enrolled in a community college in the fall of 2009, 38.1 percent earned a credential from a two- or four-year institution within six years </a:t>
            </a:r>
            <a:endParaRPr sz="1400"/>
          </a:p>
          <a:p>
            <a:pPr marL="0" marR="0" lvl="0" indent="0" algn="l" rtl="0">
              <a:spcBef>
                <a:spcPts val="0"/>
              </a:spcBef>
              <a:spcAft>
                <a:spcPts val="0"/>
              </a:spcAft>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None/>
            </a:pPr>
            <a:r>
              <a:rPr lang="en" sz="1200" b="0" i="0" u="sng" strike="noStrike" cap="none">
                <a:solidFill>
                  <a:schemeClr val="hlink"/>
                </a:solidFill>
                <a:latin typeface="Calibri"/>
                <a:ea typeface="Calibri"/>
                <a:cs typeface="Calibri"/>
                <a:sym typeface="Calibri"/>
                <a:hlinkClick r:id="rId3"/>
              </a:rPr>
              <a:t>National Student Clearinghouse Research Center, Shapiro &amp; Dundar, 2015</a:t>
            </a:r>
            <a:r>
              <a:rPr lang="en" sz="1200" b="1" i="0" u="none" strike="noStrike" cap="none">
                <a:solidFill>
                  <a:srgbClr val="7F7F7F"/>
                </a:solidFill>
                <a:latin typeface="Century Gothic"/>
                <a:ea typeface="Century Gothic"/>
                <a:cs typeface="Century Gothic"/>
                <a:sym typeface="Century Gothic"/>
              </a:rPr>
              <a:t> </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9" name="Shape 399"/>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Shape 124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47" name="Shape 1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Shape 12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52" name="Shape 1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Shape 125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59" name="Shape 1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Shape 126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67" name="Shape 1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Shape 12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75" name="Shape 1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83" name="Shape 1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90" name="Shape 1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Shape 129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299" name="Shape 1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05" name="Shape 1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12" name="Shape 1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lnSpc>
                <a:spcPct val="100000"/>
              </a:lnSpc>
              <a:spcBef>
                <a:spcPts val="0"/>
              </a:spcBef>
              <a:spcAft>
                <a:spcPts val="0"/>
              </a:spcAft>
              <a:buClr>
                <a:srgbClr val="938953"/>
              </a:buClr>
              <a:buSzPts val="1200"/>
              <a:buFont typeface="Calibri"/>
              <a:buNone/>
            </a:pPr>
            <a:r>
              <a:rPr lang="en" sz="1200" b="0" i="0" u="none" strike="noStrike" cap="none">
                <a:solidFill>
                  <a:srgbClr val="938953"/>
                </a:solidFill>
                <a:latin typeface="Calibri"/>
                <a:ea typeface="Calibri"/>
                <a:cs typeface="Calibri"/>
                <a:sym typeface="Calibri"/>
              </a:rPr>
              <a:t>Surprised to find that courses taken </a:t>
            </a:r>
            <a:r>
              <a:rPr lang="en" sz="1200" b="1" i="0" u="none" strike="noStrike" cap="none">
                <a:solidFill>
                  <a:srgbClr val="938953"/>
                </a:solidFill>
                <a:latin typeface="Calibri"/>
                <a:ea typeface="Calibri"/>
                <a:cs typeface="Calibri"/>
                <a:sym typeface="Calibri"/>
              </a:rPr>
              <a:t>do not count</a:t>
            </a:r>
            <a:r>
              <a:rPr lang="en" sz="1200" b="0" i="0" u="none" strike="noStrike" cap="none">
                <a:solidFill>
                  <a:srgbClr val="938953"/>
                </a:solidFill>
                <a:latin typeface="Calibri"/>
                <a:ea typeface="Calibri"/>
                <a:cs typeface="Calibri"/>
                <a:sym typeface="Calibri"/>
              </a:rPr>
              <a:t> towards credentials </a:t>
            </a:r>
            <a:r>
              <a:rPr lang="en" sz="1200" b="0" i="1" u="none" strike="noStrike" cap="none">
                <a:solidFill>
                  <a:srgbClr val="938953"/>
                </a:solidFill>
                <a:latin typeface="Calibri"/>
                <a:ea typeface="Calibri"/>
                <a:cs typeface="Calibri"/>
                <a:sym typeface="Calibri"/>
              </a:rPr>
              <a:t>(Nodine et al 2012)</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21" name="Shape 1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28" name="Shape 1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36" name="Shape 1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Shape 134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44" name="Shape 1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50" name="Shape 1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Shape 135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56" name="Shape 1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txBox="1">
            <a:spLocks noGrp="1"/>
          </p:cNvSpPr>
          <p:nvPr>
            <p:ph type="body" idx="1"/>
          </p:nvPr>
        </p:nvSpPr>
        <p:spPr>
          <a:xfrm>
            <a:off x="683427" y="4272197"/>
            <a:ext cx="5467500" cy="40473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62" name="Shape 1362"/>
          <p:cNvSpPr>
            <a:spLocks noGrp="1" noRot="1" noChangeAspect="1"/>
          </p:cNvSpPr>
          <p:nvPr>
            <p:ph type="sldImg" idx="2"/>
          </p:nvPr>
        </p:nvSpPr>
        <p:spPr>
          <a:xfrm>
            <a:off x="419100" y="674688"/>
            <a:ext cx="5995988" cy="3373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Shape 1370"/>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1" name="Shape 1371"/>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1372" name="Shape 1372"/>
          <p:cNvSpPr txBox="1">
            <a:spLocks noGrp="1"/>
          </p:cNvSpPr>
          <p:nvPr>
            <p:ph type="sldNum" idx="12"/>
          </p:nvPr>
        </p:nvSpPr>
        <p:spPr>
          <a:xfrm>
            <a:off x="3884621" y="8685214"/>
            <a:ext cx="2971800"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127</a:t>
            </a:fld>
            <a:endParaRPr sz="1200">
              <a:solidFill>
                <a:schemeClr val="dk1"/>
              </a:solidFill>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377" name="Shape 1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1386" name="Shape 138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414" name="Shape 41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3" name="Shape 1393"/>
          <p:cNvSpPr txBox="1">
            <a:spLocks noGrp="1"/>
          </p:cNvSpPr>
          <p:nvPr>
            <p:ph type="body" idx="1"/>
          </p:nvPr>
        </p:nvSpPr>
        <p:spPr>
          <a:xfrm>
            <a:off x="685801" y="4343400"/>
            <a:ext cx="5486400" cy="4114800"/>
          </a:xfrm>
          <a:prstGeom prst="rect">
            <a:avLst/>
          </a:prstGeom>
          <a:noFill/>
          <a:ln>
            <a:noFill/>
          </a:ln>
        </p:spPr>
        <p:txBody>
          <a:bodyPr wrap="square" lIns="91075" tIns="91075" rIns="91075" bIns="91075" anchor="t" anchorCtr="0">
            <a:noAutofit/>
          </a:bodyPr>
          <a:lstStyle/>
          <a:p>
            <a:pPr marL="0" marR="0" lvl="0" indent="76200" algn="l" rtl="0">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p:txBody>
      </p:sp>
      <p:sp>
        <p:nvSpPr>
          <p:cNvPr id="1394" name="Shape 1394"/>
          <p:cNvSpPr txBox="1">
            <a:spLocks noGrp="1"/>
          </p:cNvSpPr>
          <p:nvPr>
            <p:ph type="sldNum" idx="12"/>
          </p:nvPr>
        </p:nvSpPr>
        <p:spPr>
          <a:xfrm>
            <a:off x="3884613" y="8685214"/>
            <a:ext cx="2971800" cy="457200"/>
          </a:xfrm>
          <a:prstGeom prst="rect">
            <a:avLst/>
          </a:prstGeom>
          <a:noFill/>
          <a:ln>
            <a:noFill/>
          </a:ln>
        </p:spPr>
        <p:txBody>
          <a:bodyPr wrap="square" lIns="91075" tIns="45525" rIns="91075" bIns="45525" anchor="b" anchorCtr="0">
            <a:noAutofit/>
          </a:bodyPr>
          <a:lstStyle/>
          <a:p>
            <a:pPr marL="0" marR="0" lvl="0" indent="0" algn="l"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130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Shape 1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1" name="Shape 14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1" y="4343400"/>
            <a:ext cx="5486400" cy="4114800"/>
          </a:xfrm>
          <a:prstGeom prst="rect">
            <a:avLst/>
          </a:prstGeom>
          <a:noFill/>
          <a:ln>
            <a:noFill/>
          </a:ln>
        </p:spPr>
        <p:txBody>
          <a:bodyPr wrap="square" lIns="91075" tIns="91075" rIns="91075" bIns="91075" anchor="t" anchorCtr="0">
            <a:noAutofit/>
          </a:bodyPr>
          <a:lstStyle/>
          <a:p>
            <a:pPr marL="0" marR="0" lvl="0" indent="6350" algn="l" rtl="0">
              <a:spcBef>
                <a:spcPts val="0"/>
              </a:spcBef>
              <a:spcAft>
                <a:spcPts val="0"/>
              </a:spcAft>
              <a:buClr>
                <a:schemeClr val="dk1"/>
              </a:buClr>
              <a:buSzPts val="1100"/>
              <a:buFont typeface="Calibri"/>
              <a:buChar char="●"/>
            </a:pPr>
            <a:r>
              <a:rPr lang="en" sz="1100" b="0" i="0" u="none" strike="noStrike" cap="none">
                <a:solidFill>
                  <a:schemeClr val="dk1"/>
                </a:solidFill>
                <a:latin typeface="Calibri"/>
                <a:ea typeface="Calibri"/>
                <a:cs typeface="Calibri"/>
                <a:sym typeface="Calibri"/>
              </a:rPr>
              <a:t>Rebecca</a:t>
            </a:r>
            <a:endParaRPr sz="1300"/>
          </a:p>
          <a:p>
            <a:pPr marL="0" marR="0" lvl="0" indent="6350" algn="l" rtl="0">
              <a:spcBef>
                <a:spcPts val="0"/>
              </a:spcBef>
              <a:spcAft>
                <a:spcPts val="0"/>
              </a:spcAft>
              <a:buClr>
                <a:schemeClr val="dk1"/>
              </a:buClr>
              <a:buSzPts val="1100"/>
              <a:buFont typeface="Calibri"/>
              <a:buChar char="●"/>
            </a:pPr>
            <a:r>
              <a:rPr lang="en" sz="1100" b="0" i="0" u="none" strike="noStrike" cap="none">
                <a:solidFill>
                  <a:schemeClr val="dk1"/>
                </a:solidFill>
                <a:latin typeface="Calibri"/>
                <a:ea typeface="Calibri"/>
                <a:cs typeface="Calibri"/>
                <a:sym typeface="Calibri"/>
              </a:rPr>
              <a:t>In addition to those recently named in the philanthropic project, several in CA leading their own transformation.</a:t>
            </a:r>
            <a:endParaRPr sz="1300"/>
          </a:p>
          <a:p>
            <a:pPr marL="0" marR="0" lvl="0" indent="76200" algn="l" rtl="0">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4"/>
            <a:ext cx="2971800" cy="457200"/>
          </a:xfrm>
          <a:prstGeom prst="rect">
            <a:avLst/>
          </a:prstGeom>
          <a:noFill/>
          <a:ln>
            <a:noFill/>
          </a:ln>
        </p:spPr>
        <p:txBody>
          <a:bodyPr wrap="square" lIns="91075" tIns="45525" rIns="91075" bIns="45525" anchor="b" anchorCtr="0">
            <a:noAutofit/>
          </a:bodyPr>
          <a:lstStyle/>
          <a:p>
            <a:pPr marL="0" marR="0" lvl="0" indent="0" algn="l"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132</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Shape 1449"/>
          <p:cNvSpPr txBox="1">
            <a:spLocks noGrp="1"/>
          </p:cNvSpPr>
          <p:nvPr>
            <p:ph type="body" idx="1"/>
          </p:nvPr>
        </p:nvSpPr>
        <p:spPr>
          <a:xfrm>
            <a:off x="685801" y="4343400"/>
            <a:ext cx="5486400" cy="4114800"/>
          </a:xfrm>
          <a:prstGeom prst="rect">
            <a:avLst/>
          </a:prstGeom>
          <a:noFill/>
          <a:ln>
            <a:noFill/>
          </a:ln>
        </p:spPr>
        <p:txBody>
          <a:bodyPr wrap="square" lIns="86175" tIns="86175" rIns="86175" bIns="86175" anchor="ctr" anchorCtr="0">
            <a:noAutofit/>
          </a:bodyPr>
          <a:lstStyle/>
          <a:p>
            <a:pPr marL="0" lvl="0" indent="0" rtl="0">
              <a:spcBef>
                <a:spcPts val="0"/>
              </a:spcBef>
              <a:spcAft>
                <a:spcPts val="0"/>
              </a:spcAft>
              <a:buNone/>
            </a:pPr>
            <a:endParaRPr/>
          </a:p>
        </p:txBody>
      </p:sp>
      <p:sp>
        <p:nvSpPr>
          <p:cNvPr id="1450" name="Shape 1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Shape 1462"/>
          <p:cNvSpPr txBox="1">
            <a:spLocks noGrp="1"/>
          </p:cNvSpPr>
          <p:nvPr>
            <p:ph type="body" idx="1"/>
          </p:nvPr>
        </p:nvSpPr>
        <p:spPr>
          <a:xfrm>
            <a:off x="685801" y="4343400"/>
            <a:ext cx="5486400" cy="4114800"/>
          </a:xfrm>
          <a:prstGeom prst="rect">
            <a:avLst/>
          </a:prstGeom>
          <a:noFill/>
          <a:ln>
            <a:noFill/>
          </a:ln>
        </p:spPr>
        <p:txBody>
          <a:bodyPr wrap="square" lIns="86175" tIns="86175" rIns="86175" bIns="86175" anchor="ctr" anchorCtr="0">
            <a:noAutofit/>
          </a:bodyPr>
          <a:lstStyle/>
          <a:p>
            <a:pPr marL="0" lvl="0" indent="0" rtl="0">
              <a:spcBef>
                <a:spcPts val="0"/>
              </a:spcBef>
              <a:spcAft>
                <a:spcPts val="0"/>
              </a:spcAft>
              <a:buNone/>
            </a:pPr>
            <a:endParaRPr/>
          </a:p>
        </p:txBody>
      </p:sp>
      <p:sp>
        <p:nvSpPr>
          <p:cNvPr id="1463" name="Shape 14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2" name="Shape 1472"/>
          <p:cNvSpPr txBox="1">
            <a:spLocks noGrp="1"/>
          </p:cNvSpPr>
          <p:nvPr>
            <p:ph type="body" idx="1"/>
          </p:nvPr>
        </p:nvSpPr>
        <p:spPr>
          <a:xfrm>
            <a:off x="685801" y="4343400"/>
            <a:ext cx="5486400" cy="4114800"/>
          </a:xfrm>
          <a:prstGeom prst="rect">
            <a:avLst/>
          </a:prstGeom>
          <a:noFill/>
          <a:ln>
            <a:noFill/>
          </a:ln>
        </p:spPr>
        <p:txBody>
          <a:bodyPr wrap="square" lIns="91075" tIns="91075" rIns="91075" bIns="91075" anchor="t" anchorCtr="0">
            <a:noAutofit/>
          </a:bodyPr>
          <a:lstStyle/>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Rebecca</a:t>
            </a:r>
            <a:endParaRPr sz="1300"/>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Another example – organic development from college work, but also “looking outside for brilliance” _ Lost Momentum Framework from Completion by Design</a:t>
            </a:r>
            <a:endParaRPr sz="1300"/>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Heat map of Data – needed to present data in a visual way to improve understanding</a:t>
            </a:r>
            <a:endParaRPr sz="1300"/>
          </a:p>
          <a:p>
            <a:pPr marL="431800" marR="0" lvl="1" indent="-12700" algn="l" rtl="0">
              <a:lnSpc>
                <a:spcPct val="80000"/>
              </a:lnSpc>
              <a:spcBef>
                <a:spcPts val="0"/>
              </a:spcBef>
              <a:spcAft>
                <a:spcPts val="0"/>
              </a:spcAft>
              <a:buClr>
                <a:schemeClr val="dk1"/>
              </a:buClr>
              <a:buSzPts val="800"/>
              <a:buFont typeface="Noto Sans Symbols"/>
              <a:buNone/>
            </a:pPr>
            <a:r>
              <a:rPr lang="en" sz="800" b="0" i="0" u="none" strike="noStrike" cap="none">
                <a:solidFill>
                  <a:schemeClr val="dk1"/>
                </a:solidFill>
                <a:latin typeface="Calibri"/>
                <a:ea typeface="Calibri"/>
                <a:cs typeface="Calibri"/>
                <a:sym typeface="Calibri"/>
              </a:rPr>
              <a:t>7 Major areas of focus developed on Jun 7 Retreat: </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Implement Peer Check-ins</a:t>
            </a:r>
            <a:r>
              <a:rPr lang="en" sz="800" b="0" i="0" u="none" strike="noStrike" cap="none">
                <a:solidFill>
                  <a:schemeClr val="dk1"/>
                </a:solidFill>
                <a:latin typeface="Calibri"/>
                <a:ea typeface="Calibri"/>
                <a:cs typeface="Calibri"/>
                <a:sym typeface="Calibri"/>
              </a:rPr>
              <a:t> (phone calls to students)— examples include phone calls to applicants who apply but don’t register, “At Risk” students, students registered in the Fall and didn’t come back in the Spring. </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Re-Engineer Early Alert Program </a:t>
            </a:r>
            <a:r>
              <a:rPr lang="en" sz="800" b="0" i="0" u="none" strike="noStrike" cap="none">
                <a:solidFill>
                  <a:schemeClr val="dk1"/>
                </a:solidFill>
                <a:latin typeface="Calibri"/>
                <a:ea typeface="Calibri"/>
                <a:cs typeface="Calibri"/>
                <a:sym typeface="Calibri"/>
              </a:rPr>
              <a:t>- combined outreach program to students for behavioral/emotional/academic needs</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Increase Career Exploration </a:t>
            </a:r>
            <a:r>
              <a:rPr lang="en" sz="800" b="0" i="0" u="none" strike="noStrike" cap="none">
                <a:solidFill>
                  <a:schemeClr val="dk1"/>
                </a:solidFill>
                <a:latin typeface="Calibri"/>
                <a:ea typeface="Calibri"/>
                <a:cs typeface="Calibri"/>
                <a:sym typeface="Calibri"/>
              </a:rPr>
              <a:t>– including presenting students with career clusters to help them make more informed major choices, workshops, outreach to students with educational goal of Liberal Arts &amp; Sciences, etc.</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Develop and Expand Guided Pathways </a:t>
            </a:r>
            <a:r>
              <a:rPr lang="en" sz="800" b="0" i="0" u="none" strike="noStrike" cap="none">
                <a:solidFill>
                  <a:schemeClr val="dk1"/>
                </a:solidFill>
                <a:latin typeface="Calibri"/>
                <a:ea typeface="Calibri"/>
                <a:cs typeface="Calibri"/>
                <a:sym typeface="Calibri"/>
              </a:rPr>
              <a:t>– helping students get on a path, stay on a path and reach their educational goals.</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Develop Equity Minded Practitioners </a:t>
            </a:r>
            <a:r>
              <a:rPr lang="en" sz="800" b="0" i="0" u="none" strike="noStrike" cap="none">
                <a:solidFill>
                  <a:schemeClr val="dk1"/>
                </a:solidFill>
                <a:latin typeface="Calibri"/>
                <a:ea typeface="Calibri"/>
                <a:cs typeface="Calibri"/>
                <a:sym typeface="Calibri"/>
              </a:rPr>
              <a:t>professional development for faculty and staff, including addressing </a:t>
            </a:r>
            <a:r>
              <a:rPr lang="en" sz="800" b="1" i="0" u="none" strike="noStrike" cap="none">
                <a:solidFill>
                  <a:schemeClr val="dk1"/>
                </a:solidFill>
                <a:latin typeface="Calibri"/>
                <a:ea typeface="Calibri"/>
                <a:cs typeface="Calibri"/>
                <a:sym typeface="Calibri"/>
              </a:rPr>
              <a:t>implicit bias </a:t>
            </a:r>
            <a:r>
              <a:rPr lang="en" sz="800" b="0" i="0" u="none" strike="noStrike" cap="none">
                <a:solidFill>
                  <a:schemeClr val="dk1"/>
                </a:solidFill>
                <a:latin typeface="Calibri"/>
                <a:ea typeface="Calibri"/>
                <a:cs typeface="Calibri"/>
                <a:sym typeface="Calibri"/>
              </a:rPr>
              <a:t>and helping faculty and staff develop a </a:t>
            </a:r>
            <a:r>
              <a:rPr lang="en" sz="800" b="1" i="0" u="none" strike="noStrike" cap="none">
                <a:solidFill>
                  <a:schemeClr val="dk1"/>
                </a:solidFill>
                <a:latin typeface="Calibri"/>
                <a:ea typeface="Calibri"/>
                <a:cs typeface="Calibri"/>
                <a:sym typeface="Calibri"/>
              </a:rPr>
              <a:t>college mindset</a:t>
            </a:r>
            <a:r>
              <a:rPr lang="en" sz="800" b="0" i="0" u="none" strike="noStrike" cap="none">
                <a:solidFill>
                  <a:schemeClr val="dk1"/>
                </a:solidFill>
                <a:latin typeface="Calibri"/>
                <a:ea typeface="Calibri"/>
                <a:cs typeface="Calibri"/>
                <a:sym typeface="Calibri"/>
              </a:rPr>
              <a:t> that supports Canyons Completes.</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Enhance Noncredit program</a:t>
            </a:r>
            <a:r>
              <a:rPr lang="en" sz="800" b="0" i="0" u="none" strike="noStrike" cap="none">
                <a:solidFill>
                  <a:schemeClr val="dk1"/>
                </a:solidFill>
                <a:latin typeface="Calibri"/>
                <a:ea typeface="Calibri"/>
                <a:cs typeface="Calibri"/>
                <a:sym typeface="Calibri"/>
              </a:rPr>
              <a:t>– aligned with the Innovation and Effectiveness Plan developed through the College’s Partnership Resource Team process.</a:t>
            </a:r>
            <a:endParaRPr sz="1300"/>
          </a:p>
          <a:p>
            <a:pPr marL="431800" marR="0" lvl="1" indent="-12700" algn="l" rtl="0">
              <a:lnSpc>
                <a:spcPct val="80000"/>
              </a:lnSpc>
              <a:spcBef>
                <a:spcPts val="0"/>
              </a:spcBef>
              <a:spcAft>
                <a:spcPts val="0"/>
              </a:spcAft>
              <a:buClr>
                <a:schemeClr val="dk1"/>
              </a:buClr>
              <a:buSzPts val="800"/>
              <a:buFont typeface="Noto Sans Symbols"/>
              <a:buChar char="➢"/>
            </a:pPr>
            <a:r>
              <a:rPr lang="en" sz="800" b="1" i="0" u="none" strike="noStrike" cap="none">
                <a:solidFill>
                  <a:schemeClr val="dk1"/>
                </a:solidFill>
                <a:latin typeface="Calibri"/>
                <a:ea typeface="Calibri"/>
                <a:cs typeface="Calibri"/>
                <a:sym typeface="Calibri"/>
              </a:rPr>
              <a:t>Improve communication to students </a:t>
            </a:r>
            <a:r>
              <a:rPr lang="en" sz="800" b="0" i="0" u="none" strike="noStrike" cap="none">
                <a:solidFill>
                  <a:schemeClr val="dk1"/>
                </a:solidFill>
                <a:latin typeface="Calibri"/>
                <a:ea typeface="Calibri"/>
                <a:cs typeface="Calibri"/>
                <a:sym typeface="Calibri"/>
              </a:rPr>
              <a:t>(electronic, in-person and print) – notification of important dates, deadlines and other important information to help students throughout their time at College of the Canyons (e.g., drop dates, petition to graduate, etc.).</a:t>
            </a:r>
            <a:endParaRPr sz="1300"/>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Skyline Promise launched 2016:  Scholarship; laptop/tablet; transportation and food assistance as needed. Student contracts to go full-time, keep on track and in good standing.  In exchange, college promises to “get it’s act together” -- </a:t>
            </a:r>
            <a:endParaRPr sz="1300"/>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Grew out of “comprehensive diversity framework” systematic look at causes of inequitable student outcomes.</a:t>
            </a:r>
            <a:endParaRPr sz="1300"/>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Note: lots of pre-work – particularly on leadership – widening the circle.  </a:t>
            </a:r>
            <a:endParaRPr sz="1300"/>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A broadly inclusive, iterative approach that uses cross functional, interdisciplinary teams for the design work (discipline, GE, counseling, math and English faculty for example on design teams for each meta major)</a:t>
            </a:r>
            <a:endParaRPr sz="1300"/>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Note need for development of technology infrastructure:</a:t>
            </a:r>
            <a:br>
              <a:rPr lang="en" sz="800" b="0" i="0" u="none" strike="noStrike" cap="none">
                <a:solidFill>
                  <a:schemeClr val="dk1"/>
                </a:solidFill>
                <a:latin typeface="Calibri"/>
                <a:ea typeface="Calibri"/>
                <a:cs typeface="Calibri"/>
                <a:sym typeface="Calibri"/>
              </a:rPr>
            </a:br>
            <a:r>
              <a:rPr lang="en" sz="800" b="0" i="0" u="none" strike="noStrike" cap="none">
                <a:solidFill>
                  <a:schemeClr val="dk1"/>
                </a:solidFill>
                <a:latin typeface="Calibri"/>
                <a:ea typeface="Calibri"/>
                <a:cs typeface="Calibri"/>
                <a:sym typeface="Calibri"/>
              </a:rPr>
              <a:t>Student retention, analytics for course scheduling, manage relations with students and keep them on track, and so students know where they are on pathway/what need to do.</a:t>
            </a:r>
            <a:endParaRPr sz="1300"/>
          </a:p>
          <a:p>
            <a:pPr marL="0" marR="0" lvl="0" indent="50800" algn="l" rtl="0">
              <a:lnSpc>
                <a:spcPct val="80000"/>
              </a:lnSpc>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800"/>
              <a:buFont typeface="Calibri"/>
              <a:buChar char="●"/>
            </a:pPr>
            <a:r>
              <a:rPr lang="en" sz="800" b="0" i="0" u="none" strike="noStrike" cap="none">
                <a:solidFill>
                  <a:schemeClr val="dk1"/>
                </a:solidFill>
                <a:latin typeface="Calibri"/>
                <a:ea typeface="Calibri"/>
                <a:cs typeface="Calibri"/>
                <a:sym typeface="Calibri"/>
              </a:rPr>
              <a:t>This is also part of a district initiative at SMCCCD – </a:t>
            </a:r>
            <a:endParaRPr sz="1300"/>
          </a:p>
          <a:p>
            <a:pPr marL="215900" marR="0" lvl="0" indent="-215900" algn="l" rtl="0">
              <a:lnSpc>
                <a:spcPct val="80000"/>
              </a:lnSpc>
              <a:spcBef>
                <a:spcPts val="200"/>
              </a:spcBef>
              <a:spcAft>
                <a:spcPts val="0"/>
              </a:spcAft>
              <a:buClr>
                <a:schemeClr val="dk1"/>
              </a:buClr>
              <a:buSzPts val="800"/>
              <a:buFont typeface="Arial"/>
              <a:buAutoNum type="arabicPeriod"/>
            </a:pPr>
            <a:r>
              <a:rPr lang="en" sz="800" b="0" i="0" u="none" strike="noStrike" cap="none">
                <a:solidFill>
                  <a:schemeClr val="dk1"/>
                </a:solidFill>
                <a:latin typeface="Calibri"/>
                <a:ea typeface="Calibri"/>
                <a:cs typeface="Calibri"/>
                <a:sym typeface="Calibri"/>
              </a:rPr>
              <a:t>MM across the whole district </a:t>
            </a:r>
            <a:endParaRPr sz="1300"/>
          </a:p>
          <a:p>
            <a:pPr marL="215900" marR="0" lvl="0" indent="-215900" algn="l" rtl="0">
              <a:lnSpc>
                <a:spcPct val="80000"/>
              </a:lnSpc>
              <a:spcBef>
                <a:spcPts val="200"/>
              </a:spcBef>
              <a:spcAft>
                <a:spcPts val="0"/>
              </a:spcAft>
              <a:buClr>
                <a:schemeClr val="dk1"/>
              </a:buClr>
              <a:buSzPts val="800"/>
              <a:buFont typeface="Arial"/>
              <a:buAutoNum type="arabicPeriod"/>
            </a:pPr>
            <a:r>
              <a:rPr lang="en" sz="800" b="0" i="0" u="none" strike="noStrike" cap="none">
                <a:solidFill>
                  <a:schemeClr val="dk1"/>
                </a:solidFill>
                <a:latin typeface="Calibri"/>
                <a:ea typeface="Calibri"/>
                <a:cs typeface="Calibri"/>
                <a:sym typeface="Calibri"/>
              </a:rPr>
              <a:t>District approach to dual Enrollment </a:t>
            </a:r>
            <a:endParaRPr sz="1300"/>
          </a:p>
          <a:p>
            <a:pPr marL="215900" marR="0" lvl="0" indent="-215900" algn="l" rtl="0">
              <a:lnSpc>
                <a:spcPct val="80000"/>
              </a:lnSpc>
              <a:spcBef>
                <a:spcPts val="200"/>
              </a:spcBef>
              <a:spcAft>
                <a:spcPts val="0"/>
              </a:spcAft>
              <a:buClr>
                <a:schemeClr val="dk1"/>
              </a:buClr>
              <a:buSzPts val="800"/>
              <a:buFont typeface="Arial"/>
              <a:buAutoNum type="arabicPeriod"/>
            </a:pPr>
            <a:r>
              <a:rPr lang="en" sz="800" b="0" i="0" u="none" strike="noStrike" cap="none">
                <a:solidFill>
                  <a:schemeClr val="dk1"/>
                </a:solidFill>
                <a:latin typeface="Calibri"/>
                <a:ea typeface="Calibri"/>
                <a:cs typeface="Calibri"/>
                <a:sym typeface="Calibri"/>
              </a:rPr>
              <a:t>All three colleges, CSM, Cañada College and Skyline College working on guided pathways, in varying stages of development.</a:t>
            </a:r>
            <a:endParaRPr sz="1300"/>
          </a:p>
        </p:txBody>
      </p:sp>
      <p:sp>
        <p:nvSpPr>
          <p:cNvPr id="1473" name="Shape 1473"/>
          <p:cNvSpPr txBox="1">
            <a:spLocks noGrp="1"/>
          </p:cNvSpPr>
          <p:nvPr>
            <p:ph type="sldNum" idx="12"/>
          </p:nvPr>
        </p:nvSpPr>
        <p:spPr>
          <a:xfrm>
            <a:off x="3884613" y="8685214"/>
            <a:ext cx="2971800" cy="457200"/>
          </a:xfrm>
          <a:prstGeom prst="rect">
            <a:avLst/>
          </a:prstGeom>
          <a:noFill/>
          <a:ln>
            <a:noFill/>
          </a:ln>
        </p:spPr>
        <p:txBody>
          <a:bodyPr wrap="square" lIns="91075" tIns="45525" rIns="91075" bIns="45525" anchor="b" anchorCtr="0">
            <a:noAutofit/>
          </a:bodyPr>
          <a:lstStyle/>
          <a:p>
            <a:pPr marL="0" marR="0" lvl="0" indent="0" algn="l"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135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Shape 1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0" name="Shape 148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Putting the design principle ingredients together</a:t>
            </a:r>
            <a:endParaRPr sz="1200" b="0" i="0" u="none" strike="noStrike" cap="none">
              <a:solidFill>
                <a:schemeClr val="dk1"/>
              </a:solidFill>
              <a:latin typeface="Calibri"/>
              <a:ea typeface="Calibri"/>
              <a:cs typeface="Calibri"/>
              <a:sym typeface="Calibri"/>
            </a:endParaRPr>
          </a:p>
        </p:txBody>
      </p:sp>
      <p:sp>
        <p:nvSpPr>
          <p:cNvPr id="1481" name="Shape 148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136</a:t>
            </a:fld>
            <a:endParaRPr sz="1200">
              <a:solidFill>
                <a:schemeClr val="dk1"/>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0" name="Shape 14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6" name="Shape 1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4" name="Shape 15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2" name="Shape 422"/>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requirements can appear simple—but it’s a tangled web of prerequisites</a:t>
            </a:r>
            <a:endParaRPr sz="1400"/>
          </a:p>
        </p:txBody>
      </p:sp>
      <p:sp>
        <p:nvSpPr>
          <p:cNvPr id="423" name="Shape 423"/>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1511" name="Shape 151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3428" y="4343400"/>
            <a:ext cx="5467426"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r>
              <a:rPr lang="en" sz="1200" b="1" i="0" u="none" strike="noStrike" cap="none">
                <a:solidFill>
                  <a:srgbClr val="446680"/>
                </a:solidFill>
                <a:latin typeface="Arial"/>
                <a:ea typeface="Arial"/>
                <a:cs typeface="Arial"/>
                <a:sym typeface="Arial"/>
              </a:rPr>
              <a:t>Overwhelming and Unstructured Choice (Scott-Clayton)</a:t>
            </a:r>
            <a:endParaRPr sz="1400"/>
          </a:p>
          <a:p>
            <a:pPr marL="0" marR="0" lvl="0" indent="0" algn="l" rtl="0">
              <a:spcBef>
                <a:spcPts val="0"/>
              </a:spcBef>
              <a:spcAft>
                <a:spcPts val="0"/>
              </a:spcAft>
              <a:buNone/>
            </a:pPr>
            <a:endParaRPr sz="1200" b="1" i="0" u="none" strike="noStrike" cap="none">
              <a:solidFill>
                <a:srgbClr val="446680"/>
              </a:solidFill>
              <a:latin typeface="Arial"/>
              <a:ea typeface="Arial"/>
              <a:cs typeface="Arial"/>
              <a:sym typeface="Arial"/>
            </a:endParaRPr>
          </a:p>
          <a:p>
            <a:pPr marL="0" marR="0" lvl="0" indent="0" algn="l" rtl="0">
              <a:spcBef>
                <a:spcPts val="0"/>
              </a:spcBef>
              <a:spcAft>
                <a:spcPts val="0"/>
              </a:spcAft>
              <a:buNone/>
            </a:pPr>
            <a:r>
              <a:rPr lang="en" sz="1200" b="1" i="0" u="none" strike="noStrike" cap="none">
                <a:solidFill>
                  <a:srgbClr val="446680"/>
                </a:solidFill>
                <a:latin typeface="Arial"/>
                <a:ea typeface="Arial"/>
                <a:cs typeface="Arial"/>
                <a:sym typeface="Arial"/>
              </a:rPr>
              <a:t>Unclear Program Requirements</a:t>
            </a:r>
            <a:endParaRPr sz="1400"/>
          </a:p>
          <a:p>
            <a:pPr marL="0" marR="0" lvl="0" indent="0" algn="l" rtl="0">
              <a:spcBef>
                <a:spcPts val="0"/>
              </a:spcBef>
              <a:spcAft>
                <a:spcPts val="0"/>
              </a:spcAft>
              <a:buNone/>
            </a:pPr>
            <a:endParaRPr sz="1200" b="1" i="0" u="none" strike="noStrike" cap="none">
              <a:solidFill>
                <a:srgbClr val="446680"/>
              </a:solidFill>
              <a:latin typeface="Arial"/>
              <a:ea typeface="Arial"/>
              <a:cs typeface="Arial"/>
              <a:sym typeface="Arial"/>
            </a:endParaRPr>
          </a:p>
          <a:p>
            <a:pPr marL="0" marR="0" lvl="0" indent="0" algn="l" rtl="0">
              <a:spcBef>
                <a:spcPts val="0"/>
              </a:spcBef>
              <a:spcAft>
                <a:spcPts val="0"/>
              </a:spcAft>
              <a:buNone/>
            </a:pPr>
            <a:r>
              <a:rPr lang="en" sz="1200" b="1" i="0" u="none" strike="noStrike" cap="none">
                <a:solidFill>
                  <a:srgbClr val="446680"/>
                </a:solidFill>
                <a:latin typeface="Arial"/>
                <a:ea typeface="Arial"/>
                <a:cs typeface="Arial"/>
                <a:sym typeface="Arial"/>
              </a:rPr>
              <a:t>Many Program/Transfer Options</a:t>
            </a:r>
            <a:endParaRPr sz="1400"/>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431" name="Shape 431"/>
          <p:cNvSpPr txBox="1">
            <a:spLocks noGrp="1"/>
          </p:cNvSpPr>
          <p:nvPr>
            <p:ph type="sldNum" idx="12"/>
          </p:nvPr>
        </p:nvSpPr>
        <p:spPr>
          <a:xfrm>
            <a:off x="3884620" y="8829968"/>
            <a:ext cx="2971687" cy="464700"/>
          </a:xfrm>
          <a:prstGeom prst="rect">
            <a:avLst/>
          </a:prstGeom>
          <a:noFill/>
          <a:ln>
            <a:noFill/>
          </a:ln>
        </p:spPr>
        <p:txBody>
          <a:bodyPr wrap="square" lIns="91700" tIns="45850" rIns="91700" bIns="45850" anchor="t"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71180" y="8685215"/>
            <a:ext cx="2961522" cy="458787"/>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800">
                <a:solidFill>
                  <a:srgbClr val="000000"/>
                </a:solidFill>
                <a:latin typeface="Arial"/>
                <a:ea typeface="Arial"/>
                <a:cs typeface="Arial"/>
                <a:sym typeface="Arial"/>
              </a:rPr>
              <a:t>17</a:t>
            </a:fld>
            <a:endParaRPr sz="1800">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requirements can appear simple—but it’s a tangled web of prerequisites</a:t>
            </a:r>
            <a:endParaRPr sz="1400"/>
          </a:p>
        </p:txBody>
      </p:sp>
      <p:sp>
        <p:nvSpPr>
          <p:cNvPr id="458" name="Shape 458"/>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336" name="Shape 33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3428" y="4343400"/>
            <a:ext cx="5467426"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r>
              <a:rPr lang="en" sz="1200" b="0" i="0" u="none" strike="noStrike" cap="none">
                <a:solidFill>
                  <a:schemeClr val="dk1"/>
                </a:solidFill>
                <a:latin typeface="Arial"/>
                <a:ea typeface="Arial"/>
                <a:cs typeface="Arial"/>
                <a:sym typeface="Arial"/>
              </a:rPr>
              <a:t>The course schedule says that for AA in Business he needs to take Calculus for Business during the first semester and then each semester the Business, Econ and Stats…</a:t>
            </a:r>
            <a:endParaRPr sz="1400"/>
          </a:p>
        </p:txBody>
      </p:sp>
      <p:sp>
        <p:nvSpPr>
          <p:cNvPr id="466" name="Shape 466"/>
          <p:cNvSpPr txBox="1">
            <a:spLocks noGrp="1"/>
          </p:cNvSpPr>
          <p:nvPr>
            <p:ph type="sldNum" idx="12"/>
          </p:nvPr>
        </p:nvSpPr>
        <p:spPr>
          <a:xfrm>
            <a:off x="3884620" y="8829968"/>
            <a:ext cx="2971687" cy="464700"/>
          </a:xfrm>
          <a:prstGeom prst="rect">
            <a:avLst/>
          </a:prstGeom>
          <a:noFill/>
          <a:ln>
            <a:noFill/>
          </a:ln>
        </p:spPr>
        <p:txBody>
          <a:bodyPr wrap="square" lIns="91700" tIns="45850" rIns="91700" bIns="45850" anchor="t"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4" name="Shape 474"/>
          <p:cNvSpPr txBox="1">
            <a:spLocks noGrp="1"/>
          </p:cNvSpPr>
          <p:nvPr>
            <p:ph type="body" idx="1"/>
          </p:nvPr>
        </p:nvSpPr>
        <p:spPr>
          <a:xfrm>
            <a:off x="683428" y="4343400"/>
            <a:ext cx="5467426"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r>
              <a:rPr lang="en" sz="1200" b="0" i="0" u="none" strike="noStrike" cap="none">
                <a:solidFill>
                  <a:schemeClr val="dk1"/>
                </a:solidFill>
                <a:latin typeface="Arial"/>
                <a:ea typeface="Arial"/>
                <a:cs typeface="Arial"/>
                <a:sym typeface="Arial"/>
              </a:rPr>
              <a:t>Course based pre-req</a:t>
            </a:r>
            <a:endParaRPr sz="1400"/>
          </a:p>
          <a:p>
            <a:pPr marL="0" marR="0" lvl="0" indent="0" algn="l" rtl="0">
              <a:spcBef>
                <a:spcPts val="0"/>
              </a:spcBef>
              <a:spcAft>
                <a:spcPts val="0"/>
              </a:spcAft>
              <a:buNone/>
            </a:pPr>
            <a:r>
              <a:rPr lang="en" sz="1200" b="0" i="0" u="none" strike="noStrike" cap="none">
                <a:solidFill>
                  <a:schemeClr val="dk1"/>
                </a:solidFill>
                <a:latin typeface="Arial"/>
                <a:ea typeface="Arial"/>
                <a:cs typeface="Arial"/>
                <a:sym typeface="Arial"/>
              </a:rPr>
              <a:t>No big picture, priority</a:t>
            </a:r>
            <a:endParaRPr sz="1400"/>
          </a:p>
        </p:txBody>
      </p:sp>
      <p:sp>
        <p:nvSpPr>
          <p:cNvPr id="475" name="Shape 475"/>
          <p:cNvSpPr txBox="1">
            <a:spLocks noGrp="1"/>
          </p:cNvSpPr>
          <p:nvPr>
            <p:ph type="sldNum" idx="12"/>
          </p:nvPr>
        </p:nvSpPr>
        <p:spPr>
          <a:xfrm>
            <a:off x="3884620" y="8829968"/>
            <a:ext cx="2971687" cy="464700"/>
          </a:xfrm>
          <a:prstGeom prst="rect">
            <a:avLst/>
          </a:prstGeom>
          <a:noFill/>
          <a:ln>
            <a:noFill/>
          </a:ln>
        </p:spPr>
        <p:txBody>
          <a:bodyPr wrap="square" lIns="91700" tIns="45850" rIns="91700" bIns="45850" anchor="t"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3428" y="4343400"/>
            <a:ext cx="5467426"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r>
              <a:rPr lang="en" sz="1200">
                <a:solidFill>
                  <a:schemeClr val="dk1"/>
                </a:solidFill>
              </a:rPr>
              <a:t>G</a:t>
            </a:r>
            <a:r>
              <a:rPr lang="en" sz="1200" b="0" i="0" u="none" strike="noStrike" cap="none">
                <a:solidFill>
                  <a:schemeClr val="dk1"/>
                </a:solidFill>
                <a:latin typeface="Arial"/>
                <a:ea typeface="Arial"/>
                <a:cs typeface="Arial"/>
                <a:sym typeface="Arial"/>
              </a:rPr>
              <a:t>ood example of how focusing pre-requisits on course success in siloes</a:t>
            </a:r>
            <a:endParaRPr sz="1400"/>
          </a:p>
        </p:txBody>
      </p:sp>
      <p:sp>
        <p:nvSpPr>
          <p:cNvPr id="483" name="Shape 483"/>
          <p:cNvSpPr txBox="1">
            <a:spLocks noGrp="1"/>
          </p:cNvSpPr>
          <p:nvPr>
            <p:ph type="sldNum" idx="12"/>
          </p:nvPr>
        </p:nvSpPr>
        <p:spPr>
          <a:xfrm>
            <a:off x="3884620" y="8829968"/>
            <a:ext cx="2971687" cy="464700"/>
          </a:xfrm>
          <a:prstGeom prst="rect">
            <a:avLst/>
          </a:prstGeom>
          <a:noFill/>
          <a:ln>
            <a:noFill/>
          </a:ln>
        </p:spPr>
        <p:txBody>
          <a:bodyPr wrap="square" lIns="91700" tIns="45850" rIns="91700" bIns="45850" anchor="t"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91" name="Shape 491"/>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8" name="Shape 498"/>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requirements can appear simple—but it’s a tangled web of prerequisites</a:t>
            </a:r>
            <a:endParaRPr sz="1400"/>
          </a:p>
        </p:txBody>
      </p:sp>
      <p:sp>
        <p:nvSpPr>
          <p:cNvPr id="499" name="Shape 499"/>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419100" y="674688"/>
            <a:ext cx="5995988" cy="33734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is again from national data sample. It shows nationally only 11% in 3 levels of Math remediation complete their first math sequence. We lost most students because of issues unrelated to instruction</a:t>
            </a:r>
            <a:endParaRPr sz="1200" b="0" i="0" u="none" strike="noStrike" cap="none">
              <a:solidFill>
                <a:schemeClr val="dk1"/>
              </a:solidFill>
              <a:latin typeface="Calibri"/>
              <a:ea typeface="Calibri"/>
              <a:cs typeface="Calibri"/>
              <a:sym typeface="Calibri"/>
            </a:endParaRPr>
          </a:p>
        </p:txBody>
      </p:sp>
      <p:sp>
        <p:nvSpPr>
          <p:cNvPr id="507" name="Shape 507"/>
          <p:cNvSpPr txBox="1">
            <a:spLocks noGrp="1"/>
          </p:cNvSpPr>
          <p:nvPr>
            <p:ph type="sldNum" idx="12"/>
          </p:nvPr>
        </p:nvSpPr>
        <p:spPr>
          <a:xfrm>
            <a:off x="3870594" y="8542550"/>
            <a:ext cx="2962141" cy="450013"/>
          </a:xfrm>
          <a:prstGeom prst="rect">
            <a:avLst/>
          </a:prstGeom>
          <a:noFill/>
          <a:ln>
            <a:noFill/>
          </a:ln>
        </p:spPr>
        <p:txBody>
          <a:bodyPr wrap="square" lIns="89025" tIns="44500" rIns="89025" bIns="445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25</a:t>
            </a:fld>
            <a:endParaRPr sz="1200">
              <a:solidFill>
                <a:srgbClr val="000000"/>
              </a:solidFill>
              <a:latin typeface="Arial"/>
              <a:ea typeface="Arial"/>
              <a:cs typeface="Arial"/>
              <a:sym typeface="Arial"/>
            </a:endParaRPr>
          </a:p>
        </p:txBody>
      </p:sp>
      <p:sp>
        <p:nvSpPr>
          <p:cNvPr id="508" name="Shape 508"/>
          <p:cNvSpPr txBox="1">
            <a:spLocks noGrp="1"/>
          </p:cNvSpPr>
          <p:nvPr>
            <p:ph type="hdr" idx="3"/>
          </p:nvPr>
        </p:nvSpPr>
        <p:spPr>
          <a:xfrm>
            <a:off x="1" y="0"/>
            <a:ext cx="2962141" cy="450013"/>
          </a:xfrm>
          <a:prstGeom prst="rect">
            <a:avLst/>
          </a:prstGeom>
          <a:noFill/>
          <a:ln>
            <a:noFill/>
          </a:ln>
        </p:spPr>
        <p:txBody>
          <a:bodyPr wrap="square" lIns="89025" tIns="44500" rIns="89025" bIns="44500" anchor="t" anchorCtr="0">
            <a:noAutofit/>
          </a:bodyPr>
          <a:lstStyle/>
          <a:p>
            <a:pPr marL="0" marR="0" lvl="0" indent="0" algn="l" rtl="0">
              <a:spcBef>
                <a:spcPts val="0"/>
              </a:spcBef>
              <a:spcAft>
                <a:spcPts val="0"/>
              </a:spcAft>
              <a:buNone/>
            </a:pPr>
            <a:endParaRPr sz="1200">
              <a:solidFill>
                <a:srgbClr val="000000"/>
              </a:solidFill>
              <a:latin typeface="Arial"/>
              <a:ea typeface="Arial"/>
              <a:cs typeface="Arial"/>
              <a:sym typeface="Arial"/>
            </a:endParaRPr>
          </a:p>
        </p:txBody>
      </p:sp>
      <p:sp>
        <p:nvSpPr>
          <p:cNvPr id="509" name="Shape 509"/>
          <p:cNvSpPr txBox="1">
            <a:spLocks noGrp="1"/>
          </p:cNvSpPr>
          <p:nvPr>
            <p:ph type="dt" idx="10"/>
          </p:nvPr>
        </p:nvSpPr>
        <p:spPr>
          <a:xfrm>
            <a:off x="3870594" y="0"/>
            <a:ext cx="2962141" cy="450013"/>
          </a:xfrm>
          <a:prstGeom prst="rect">
            <a:avLst/>
          </a:prstGeom>
          <a:noFill/>
          <a:ln>
            <a:noFill/>
          </a:ln>
        </p:spPr>
        <p:txBody>
          <a:bodyPr wrap="square" lIns="89025" tIns="44500" rIns="89025" bIns="44500" anchor="t" anchorCtr="0">
            <a:noAutofit/>
          </a:bodyPr>
          <a:lstStyle/>
          <a:p>
            <a:pPr marL="0" marR="0" lvl="0" indent="0" algn="r" rtl="0">
              <a:spcBef>
                <a:spcPts val="0"/>
              </a:spcBef>
              <a:spcAft>
                <a:spcPts val="0"/>
              </a:spcAft>
              <a:buNone/>
            </a:pPr>
            <a:endParaRPr sz="120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419100" y="674688"/>
            <a:ext cx="5995988" cy="33734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7" name="Shape 517"/>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we know that the students being placed in remediation are disproportionately students of color, especially black and latino.</a:t>
            </a:r>
            <a:endParaRPr sz="1400"/>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At public two-year colleges, 78 percent of Black students, 75 percent of Hispanic students, and 64 percent of White students take remedial courses. Of students in the lowest income group, 76 percent take remedial courses, compared with 59 percent in the highest income group (</a:t>
            </a:r>
            <a:r>
              <a:rPr lang="en" sz="1200" b="0" i="0" u="sng" strike="noStrike" cap="none">
                <a:solidFill>
                  <a:schemeClr val="hlink"/>
                </a:solidFill>
                <a:latin typeface="Calibri"/>
                <a:ea typeface="Calibri"/>
                <a:cs typeface="Calibri"/>
                <a:sym typeface="Calibri"/>
                <a:hlinkClick r:id="rId3"/>
              </a:rPr>
              <a:t>Chen &amp; Simone, 2016</a:t>
            </a:r>
            <a:r>
              <a:rPr lang="en" sz="1200" b="0" i="0" u="none" strike="noStrike" cap="none">
                <a:solidFill>
                  <a:schemeClr val="dk1"/>
                </a:solidFill>
                <a:latin typeface="Calibri"/>
                <a:ea typeface="Calibri"/>
                <a:cs typeface="Calibri"/>
                <a:sym typeface="Calibri"/>
              </a:rPr>
              <a:t>).</a:t>
            </a:r>
            <a:endParaRPr sz="1400"/>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At public four-year colleges, 66 percent of Black students, 53 percent of Hispanic students, and 36 percent of White students take remedial courses. Of students in the lowest income group, 52 percent take remedial courses, compared with 33 percent in the highest income group (</a:t>
            </a:r>
            <a:r>
              <a:rPr lang="en" sz="1200" b="0" i="0" u="sng" strike="noStrike" cap="none">
                <a:solidFill>
                  <a:schemeClr val="hlink"/>
                </a:solidFill>
                <a:latin typeface="Calibri"/>
                <a:ea typeface="Calibri"/>
                <a:cs typeface="Calibri"/>
                <a:sym typeface="Calibri"/>
                <a:hlinkClick r:id="rId3"/>
              </a:rPr>
              <a:t>Chen &amp; Simone, 2016</a:t>
            </a:r>
            <a:r>
              <a:rPr lang="en" sz="1200" b="0" i="0" u="none" strike="noStrike" cap="none">
                <a:solidFill>
                  <a:schemeClr val="dk1"/>
                </a:solidFill>
                <a:latin typeface="Calibri"/>
                <a:ea typeface="Calibri"/>
                <a:cs typeface="Calibri"/>
                <a:sym typeface="Calibri"/>
              </a:rPr>
              <a:t>).</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18" name="Shape 518"/>
          <p:cNvSpPr txBox="1">
            <a:spLocks noGrp="1"/>
          </p:cNvSpPr>
          <p:nvPr>
            <p:ph type="sldNum" idx="12"/>
          </p:nvPr>
        </p:nvSpPr>
        <p:spPr>
          <a:xfrm>
            <a:off x="3870594" y="8542550"/>
            <a:ext cx="2962141" cy="450013"/>
          </a:xfrm>
          <a:prstGeom prst="rect">
            <a:avLst/>
          </a:prstGeom>
          <a:noFill/>
          <a:ln>
            <a:noFill/>
          </a:ln>
        </p:spPr>
        <p:txBody>
          <a:bodyPr wrap="square" lIns="89025" tIns="44500" rIns="89025" bIns="445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525" name="Shape 525"/>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531" name="Shape 53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536" name="Shape 53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lnSpc>
                <a:spcPct val="100000"/>
              </a:lnSpc>
              <a:spcBef>
                <a:spcPts val="0"/>
              </a:spcBef>
              <a:spcAft>
                <a:spcPts val="0"/>
              </a:spcAft>
              <a:buClr>
                <a:srgbClr val="7F7F7F"/>
              </a:buClr>
              <a:buSzPts val="1200"/>
              <a:buFont typeface="Calibri"/>
              <a:buNone/>
            </a:pPr>
            <a:r>
              <a:rPr lang="en" sz="1200" b="0" i="0" u="none" strike="noStrike" cap="none">
                <a:solidFill>
                  <a:srgbClr val="7F7F7F"/>
                </a:solidFill>
                <a:latin typeface="Calibri"/>
                <a:ea typeface="Calibri"/>
                <a:cs typeface="Calibri"/>
                <a:sym typeface="Calibri"/>
              </a:rPr>
              <a:t>Answer the following questions:</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465138" y="681038"/>
            <a:ext cx="6056312" cy="34067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A Plethora of Reforms, Initiatives and Structures</a:t>
            </a:r>
            <a:endParaRPr sz="1200" b="0" i="0" u="none" strike="noStrike" cap="none">
              <a:solidFill>
                <a:schemeClr val="lt1"/>
              </a:solidFill>
              <a:latin typeface="Calibri"/>
              <a:ea typeface="Calibri"/>
              <a:cs typeface="Calibri"/>
              <a:sym typeface="Calibri"/>
            </a:endParaRPr>
          </a:p>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All well meaning and pointing in same direction – BUT Can be overwhelming if not aligned and integrated</a:t>
            </a:r>
            <a:endParaRPr sz="1400"/>
          </a:p>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Many siloed WITHIN institutions themselves – as well as ACROSS institutions</a:t>
            </a:r>
            <a:endParaRPr sz="1200" b="0" i="0" u="none" strike="noStrike" cap="none">
              <a:solidFill>
                <a:schemeClr val="lt1"/>
              </a:solidFill>
              <a:latin typeface="Calibri"/>
              <a:ea typeface="Calibri"/>
              <a:cs typeface="Calibri"/>
              <a:sym typeface="Calibri"/>
            </a:endParaRPr>
          </a:p>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We can build on these initiatives – and some of the solid work being accomplished</a:t>
            </a:r>
            <a:endParaRPr sz="1400"/>
          </a:p>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But, need to build on existing efforts, using data and evidence-based practice – and an overarching framework and vision that can integrate the many funding streams, efforts and structures</a:t>
            </a:r>
            <a:endParaRPr sz="1200" b="0" i="0" u="none" strike="noStrike" cap="none">
              <a:solidFill>
                <a:schemeClr val="lt1"/>
              </a:solidFill>
              <a:latin typeface="Calibri"/>
              <a:ea typeface="Calibri"/>
              <a:cs typeface="Calibri"/>
              <a:sym typeface="Calibri"/>
            </a:endParaRPr>
          </a:p>
          <a:p>
            <a:pPr marL="177800" marR="0" lvl="0" indent="-177800" algn="l" rtl="0">
              <a:spcBef>
                <a:spcPts val="0"/>
              </a:spcBef>
              <a:spcAft>
                <a:spcPts val="0"/>
              </a:spcAft>
              <a:buClr>
                <a:schemeClr val="lt1"/>
              </a:buClr>
              <a:buSzPts val="1200"/>
              <a:buFont typeface="Arial"/>
              <a:buChar char="•"/>
            </a:pPr>
            <a:r>
              <a:rPr lang="en" sz="1200" b="0" i="0" u="none" strike="noStrike" cap="none">
                <a:solidFill>
                  <a:schemeClr val="lt1"/>
                </a:solidFill>
                <a:latin typeface="Calibri"/>
                <a:ea typeface="Calibri"/>
                <a:cs typeface="Calibri"/>
                <a:sym typeface="Calibri"/>
              </a:rPr>
              <a:t>Notice growing focus on </a:t>
            </a:r>
            <a:r>
              <a:rPr lang="en" sz="1200" b="1" i="0" u="none" strike="noStrike" cap="none">
                <a:solidFill>
                  <a:schemeClr val="lt1"/>
                </a:solidFill>
                <a:latin typeface="Calibri"/>
                <a:ea typeface="Calibri"/>
                <a:cs typeface="Calibri"/>
                <a:sym typeface="Calibri"/>
              </a:rPr>
              <a:t>regionalism</a:t>
            </a:r>
            <a:r>
              <a:rPr lang="en" sz="1200" b="0" i="0" u="none" strike="noStrike" cap="none">
                <a:solidFill>
                  <a:schemeClr val="lt1"/>
                </a:solidFill>
                <a:latin typeface="Calibri"/>
                <a:ea typeface="Calibri"/>
                <a:cs typeface="Calibri"/>
                <a:sym typeface="Calibri"/>
              </a:rPr>
              <a:t> – across many of these.</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3" name="Shape 553"/>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Similarly, there has been rapid and successive introduction of new  initiatives, legislation and grant funding streams in the </a:t>
            </a:r>
            <a:r>
              <a:rPr lang="en" sz="1100" b="1" i="0" u="none" strike="noStrike" cap="none">
                <a:solidFill>
                  <a:schemeClr val="dk1"/>
                </a:solidFill>
                <a:latin typeface="Calibri"/>
                <a:ea typeface="Calibri"/>
                <a:cs typeface="Calibri"/>
                <a:sym typeface="Calibri"/>
              </a:rPr>
              <a:t>federally funded workforce development system</a:t>
            </a:r>
            <a:r>
              <a:rPr lang="en" sz="1100" b="0" i="0" u="none" strike="noStrike" cap="none">
                <a:solidFill>
                  <a:schemeClr val="dk1"/>
                </a:solidFill>
                <a:latin typeface="Calibri"/>
                <a:ea typeface="Calibri"/>
                <a:cs typeface="Calibri"/>
                <a:sym typeface="Calibri"/>
              </a:rPr>
              <a:t>, which exists often alongside, rather than integrated with our major education institutions – as well as alongside other federal competitive funding streams. </a:t>
            </a:r>
            <a:endParaRPr sz="1400"/>
          </a:p>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Co-existing, but largely disconnected economic and workforce development and support programs are offered by a </a:t>
            </a:r>
            <a:r>
              <a:rPr lang="en" sz="1100" b="1" i="0" u="none" strike="noStrike" cap="none">
                <a:solidFill>
                  <a:schemeClr val="dk1"/>
                </a:solidFill>
                <a:latin typeface="Calibri"/>
                <a:ea typeface="Calibri"/>
                <a:cs typeface="Calibri"/>
                <a:sym typeface="Calibri"/>
              </a:rPr>
              <a:t>host of other CA agencies</a:t>
            </a:r>
            <a:r>
              <a:rPr lang="en" sz="1100" b="0" i="0" u="none" strike="noStrike" cap="none">
                <a:solidFill>
                  <a:schemeClr val="dk1"/>
                </a:solidFill>
                <a:latin typeface="Calibri"/>
                <a:ea typeface="Calibri"/>
                <a:cs typeface="Calibri"/>
                <a:sym typeface="Calibri"/>
              </a:rPr>
              <a:t>, all with separate funding streams, metrics and reporting requirements</a:t>
            </a:r>
            <a:endParaRPr sz="1400"/>
          </a:p>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These various programs are often aimed at the same populations, but offered in isolation from one another.</a:t>
            </a:r>
            <a:endParaRPr sz="1400"/>
          </a:p>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There have also been in this timeframe, </a:t>
            </a:r>
            <a:r>
              <a:rPr lang="en" sz="1100" b="1" i="0" u="none" strike="noStrike" cap="none">
                <a:solidFill>
                  <a:schemeClr val="dk1"/>
                </a:solidFill>
                <a:latin typeface="Calibri"/>
                <a:ea typeface="Calibri"/>
                <a:cs typeface="Calibri"/>
                <a:sym typeface="Calibri"/>
              </a:rPr>
              <a:t>a proliferation of regional initiatives, and structures—as well as “collective impact” efforts</a:t>
            </a:r>
            <a:r>
              <a:rPr lang="en" sz="1100" b="0" i="0" u="none" strike="noStrike" cap="none">
                <a:solidFill>
                  <a:schemeClr val="dk1"/>
                </a:solidFill>
                <a:latin typeface="Calibri"/>
                <a:ea typeface="Calibri"/>
                <a:cs typeface="Calibri"/>
                <a:sym typeface="Calibri"/>
              </a:rPr>
              <a:t>—working (and often overlapping and sometimes competing) to provide regional coherence and relevance to the regional economy. </a:t>
            </a:r>
            <a:endParaRPr sz="1400"/>
          </a:p>
          <a:p>
            <a:pPr marL="0" marR="0" lvl="0" indent="0" algn="l" rtl="0">
              <a:spcBef>
                <a:spcPts val="0"/>
              </a:spcBef>
              <a:spcAft>
                <a:spcPts val="0"/>
              </a:spcAft>
              <a:buNone/>
            </a:pPr>
            <a:r>
              <a:rPr lang="en" sz="1100" b="0" i="0" u="none" strike="noStrike" cap="none">
                <a:solidFill>
                  <a:schemeClr val="dk1"/>
                </a:solidFill>
                <a:latin typeface="Calibri"/>
                <a:ea typeface="Calibri"/>
                <a:cs typeface="Calibri"/>
                <a:sym typeface="Calibri"/>
              </a:rPr>
              <a:t>Each region has it’s own array of efforts and “tables.” Here we detail </a:t>
            </a:r>
            <a:r>
              <a:rPr lang="en" sz="1100" b="1" i="0" u="none" strike="noStrike" cap="none">
                <a:solidFill>
                  <a:schemeClr val="dk1"/>
                </a:solidFill>
                <a:latin typeface="Calibri"/>
                <a:ea typeface="Calibri"/>
                <a:cs typeface="Calibri"/>
                <a:sym typeface="Calibri"/>
              </a:rPr>
              <a:t>just</a:t>
            </a:r>
            <a:r>
              <a:rPr lang="en" sz="1100" b="0" i="0" u="none" strike="noStrike" cap="none">
                <a:solidFill>
                  <a:schemeClr val="dk1"/>
                </a:solidFill>
                <a:latin typeface="Calibri"/>
                <a:ea typeface="Calibri"/>
                <a:cs typeface="Calibri"/>
                <a:sym typeface="Calibri"/>
              </a:rPr>
              <a:t> </a:t>
            </a:r>
            <a:r>
              <a:rPr lang="en" sz="1100" b="1" i="0" u="none" strike="noStrike" cap="none">
                <a:solidFill>
                  <a:schemeClr val="dk1"/>
                </a:solidFill>
                <a:latin typeface="Calibri"/>
                <a:ea typeface="Calibri"/>
                <a:cs typeface="Calibri"/>
                <a:sym typeface="Calibri"/>
              </a:rPr>
              <a:t>a few examples from the LA region </a:t>
            </a:r>
            <a:r>
              <a:rPr lang="en" sz="1100" b="0" i="0" u="none" strike="noStrike" cap="none">
                <a:solidFill>
                  <a:schemeClr val="dk1"/>
                </a:solidFill>
                <a:latin typeface="Calibri"/>
                <a:ea typeface="Calibri"/>
                <a:cs typeface="Calibri"/>
                <a:sym typeface="Calibri"/>
              </a:rPr>
              <a:t>for purposes of illustration.</a:t>
            </a:r>
            <a:endParaRPr sz="1400"/>
          </a:p>
          <a:p>
            <a:pPr marL="0" marR="0" lvl="0" indent="0" algn="l" rtl="0">
              <a:lnSpc>
                <a:spcPct val="100000"/>
              </a:lnSpc>
              <a:spcBef>
                <a:spcPts val="0"/>
              </a:spcBef>
              <a:spcAft>
                <a:spcPts val="0"/>
              </a:spcAft>
              <a:buClr>
                <a:schemeClr val="dk1"/>
              </a:buClr>
              <a:buSzPts val="1100"/>
              <a:buFont typeface="Calibri"/>
              <a:buNone/>
            </a:pPr>
            <a:r>
              <a:rPr lang="en" sz="1100" b="0" i="0" u="none" strike="noStrike" cap="none">
                <a:solidFill>
                  <a:schemeClr val="dk1"/>
                </a:solidFill>
                <a:latin typeface="Calibri"/>
                <a:ea typeface="Calibri"/>
                <a:cs typeface="Calibri"/>
                <a:sym typeface="Calibri"/>
              </a:rPr>
              <a:t>Note that  in many regions, these generally are not generally connected to the range of regional education efforts and consortia funded by the K12 and CCC systems.</a:t>
            </a:r>
            <a:endParaRPr sz="1400"/>
          </a:p>
          <a:p>
            <a:pPr marL="0" marR="0" lvl="0" indent="0" algn="l" rtl="0">
              <a:lnSpc>
                <a:spcPct val="100000"/>
              </a:lnSpc>
              <a:spcBef>
                <a:spcPts val="0"/>
              </a:spcBef>
              <a:spcAft>
                <a:spcPts val="0"/>
              </a:spcAft>
              <a:buClr>
                <a:schemeClr val="dk1"/>
              </a:buClr>
              <a:buSzPts val="1100"/>
              <a:buFont typeface="Calibri"/>
              <a:buNone/>
            </a:pPr>
            <a:r>
              <a:rPr lang="en" sz="1100" b="0" i="0" u="none" strike="noStrike" cap="none">
                <a:solidFill>
                  <a:schemeClr val="dk1"/>
                </a:solidFill>
                <a:latin typeface="Calibri"/>
                <a:ea typeface="Calibri"/>
                <a:cs typeface="Calibri"/>
                <a:sym typeface="Calibri"/>
              </a:rPr>
              <a:t>Figuring out whether and how to bridge, align, blend and leverage these diverse funding streams and efforts is a huge issue – yet one that could better direct resources to develop California’s talent base, provide skilled labor for CA employers, open opportunities for continuing educational and career advancement, and support diverse as well as low-income communities and populations in achieving credentials that matter in the workplace. </a:t>
            </a:r>
            <a:endParaRPr sz="1400"/>
          </a:p>
          <a:p>
            <a:pPr marL="0" marR="0" lvl="0" indent="0" algn="l" rtl="0">
              <a:lnSpc>
                <a:spcPct val="100000"/>
              </a:lnSpc>
              <a:spcBef>
                <a:spcPts val="0"/>
              </a:spcBef>
              <a:spcAft>
                <a:spcPts val="0"/>
              </a:spcAft>
              <a:buClr>
                <a:schemeClr val="dk1"/>
              </a:buClr>
              <a:buSzPts val="1100"/>
              <a:buFont typeface="Calibri"/>
              <a:buNone/>
            </a:pPr>
            <a:r>
              <a:rPr lang="en" sz="1100" b="0" i="0" u="none" strike="noStrike" cap="none">
                <a:solidFill>
                  <a:schemeClr val="dk1"/>
                </a:solidFill>
                <a:latin typeface="Calibri"/>
                <a:ea typeface="Calibri"/>
                <a:cs typeface="Calibri"/>
                <a:sym typeface="Calibri"/>
              </a:rPr>
              <a:t>At the policy level, simplifying funding streams and providing overarching vision for talent development would help.</a:t>
            </a:r>
            <a:endParaRPr sz="1400"/>
          </a:p>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554" name="Shape 554"/>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564" name="Shape 56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570" name="Shape 570"/>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8" name="Shape 588"/>
          <p:cNvSpPr txBox="1">
            <a:spLocks noGrp="1"/>
          </p:cNvSpPr>
          <p:nvPr>
            <p:ph type="body" idx="1"/>
          </p:nvPr>
        </p:nvSpPr>
        <p:spPr>
          <a:xfrm>
            <a:off x="685801" y="4343400"/>
            <a:ext cx="5486399" cy="4114800"/>
          </a:xfrm>
          <a:prstGeom prst="rect">
            <a:avLst/>
          </a:prstGeom>
          <a:noFill/>
          <a:ln>
            <a:noFill/>
          </a:ln>
        </p:spPr>
        <p:txBody>
          <a:bodyPr wrap="square" lIns="91075" tIns="91075" rIns="91075" bIns="91075" anchor="t" anchorCtr="0">
            <a:noAutofit/>
          </a:bodyPr>
          <a:lstStyle/>
          <a:p>
            <a:pPr marL="0" marR="0" lvl="0" indent="0" algn="l" rtl="0">
              <a:spcBef>
                <a:spcPts val="0"/>
              </a:spcBef>
              <a:spcAft>
                <a:spcPts val="0"/>
              </a:spcAft>
              <a:buNone/>
            </a:pPr>
            <a:endParaRPr sz="1300"/>
          </a:p>
          <a:p>
            <a:pPr marL="0" marR="0" lvl="0" indent="76200" algn="l" rtl="0">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p:txBody>
      </p:sp>
      <p:sp>
        <p:nvSpPr>
          <p:cNvPr id="589" name="Shape 589"/>
          <p:cNvSpPr txBox="1">
            <a:spLocks noGrp="1"/>
          </p:cNvSpPr>
          <p:nvPr>
            <p:ph type="sldNum" idx="12"/>
          </p:nvPr>
        </p:nvSpPr>
        <p:spPr>
          <a:xfrm>
            <a:off x="3884613" y="8685214"/>
            <a:ext cx="2971799" cy="457200"/>
          </a:xfrm>
          <a:prstGeom prst="rect">
            <a:avLst/>
          </a:prstGeom>
          <a:noFill/>
          <a:ln>
            <a:noFill/>
          </a:ln>
        </p:spPr>
        <p:txBody>
          <a:bodyPr wrap="square" lIns="91075" tIns="45525" rIns="91075" bIns="45525" anchor="b" anchorCtr="0">
            <a:noAutofit/>
          </a:bodyPr>
          <a:lstStyle/>
          <a:p>
            <a:pPr marL="0" marR="0" lvl="0" indent="0" algn="l"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34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5" name="Shape 635"/>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Meat of the work---learning </a:t>
            </a:r>
            <a:endParaRPr sz="1200" b="0" i="0" u="none" strike="noStrike" cap="none">
              <a:solidFill>
                <a:schemeClr val="dk1"/>
              </a:solidFill>
              <a:latin typeface="Calibri"/>
              <a:ea typeface="Calibri"/>
              <a:cs typeface="Calibri"/>
              <a:sym typeface="Calibri"/>
            </a:endParaRPr>
          </a:p>
        </p:txBody>
      </p:sp>
      <p:sp>
        <p:nvSpPr>
          <p:cNvPr id="636" name="Shape 636"/>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643" name="Shape 643"/>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658" name="Shape 65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350" name="Shape 350"/>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665" name="Shape 665"/>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737" name="Shape 73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9" name="Shape 759"/>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is a visual representation of meta majors—this is what we mean.  </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0" name="Shape 760"/>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6" name="Shape 766"/>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7" name="Shape 767"/>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43</a:t>
            </a:fld>
            <a:endParaRPr sz="1200">
              <a:solidFill>
                <a:srgbClr val="000000"/>
              </a:solidFill>
              <a:latin typeface="Arial"/>
              <a:ea typeface="Arial"/>
              <a:cs typeface="Arial"/>
              <a:sym typeface="Arial"/>
            </a:endParaRPr>
          </a:p>
        </p:txBody>
      </p:sp>
      <p:sp>
        <p:nvSpPr>
          <p:cNvPr id="768" name="Shape 768"/>
          <p:cNvSpPr txBox="1">
            <a:spLocks noGrp="1"/>
          </p:cNvSpPr>
          <p:nvPr>
            <p:ph type="hdr" idx="3"/>
          </p:nvPr>
        </p:nvSpPr>
        <p:spPr>
          <a:xfrm>
            <a:off x="0" y="0"/>
            <a:ext cx="2971806" cy="4572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a:solidFill>
                <a:srgbClr val="000000"/>
              </a:solidFill>
              <a:latin typeface="Arial"/>
              <a:ea typeface="Arial"/>
              <a:cs typeface="Arial"/>
              <a:sym typeface="Arial"/>
            </a:endParaRPr>
          </a:p>
        </p:txBody>
      </p:sp>
      <p:sp>
        <p:nvSpPr>
          <p:cNvPr id="769" name="Shape 769"/>
          <p:cNvSpPr txBox="1">
            <a:spLocks noGrp="1"/>
          </p:cNvSpPr>
          <p:nvPr>
            <p:ph type="dt" idx="10"/>
          </p:nvPr>
        </p:nvSpPr>
        <p:spPr>
          <a:xfrm>
            <a:off x="3884621" y="0"/>
            <a:ext cx="2971806" cy="457200"/>
          </a:xfrm>
          <a:prstGeom prst="rect">
            <a:avLst/>
          </a:prstGeom>
          <a:noFill/>
          <a:ln>
            <a:noFill/>
          </a:ln>
        </p:spPr>
        <p:txBody>
          <a:bodyPr wrap="square" lIns="91700" tIns="45850" rIns="91700" bIns="45850" anchor="t" anchorCtr="0">
            <a:noAutofit/>
          </a:bodyPr>
          <a:lstStyle/>
          <a:p>
            <a:pPr marL="0" marR="0" lvl="0" indent="0" algn="r" rtl="0">
              <a:spcBef>
                <a:spcPts val="0"/>
              </a:spcBef>
              <a:spcAft>
                <a:spcPts val="0"/>
              </a:spcAft>
              <a:buNone/>
            </a:pPr>
            <a:endParaRPr sz="1200">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a:spLocks noGrp="1" noRot="1" noChangeAspect="1"/>
          </p:cNvSpPr>
          <p:nvPr>
            <p:ph type="sldImg" idx="2"/>
          </p:nvPr>
        </p:nvSpPr>
        <p:spPr>
          <a:xfrm>
            <a:off x="311150" y="698500"/>
            <a:ext cx="6205538"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5" name="Shape 775"/>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Here’s an example from City Colleges of Chicago—10 meta majors</a:t>
            </a:r>
            <a:endParaRPr sz="1400"/>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Name other examples</a:t>
            </a:r>
            <a:endParaRPr sz="1400"/>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Analysis of other colleges meta-majors</a:t>
            </a:r>
            <a:endParaRPr sz="1200" b="1"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781" name="Shape 78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6" name="Shape 7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793" name="Shape 793"/>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04" name="Shape 80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lnSpc>
                <a:spcPct val="100000"/>
              </a:lnSpc>
              <a:spcBef>
                <a:spcPts val="0"/>
              </a:spcBef>
              <a:spcAft>
                <a:spcPts val="0"/>
              </a:spcAft>
              <a:buClr>
                <a:srgbClr val="7F7F7F"/>
              </a:buClr>
              <a:buSzPts val="1200"/>
              <a:buFont typeface="Calibri"/>
              <a:buNone/>
            </a:pP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1" name="Shape 811"/>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12" name="Shape 812"/>
          <p:cNvSpPr txBox="1">
            <a:spLocks noGrp="1"/>
          </p:cNvSpPr>
          <p:nvPr>
            <p:ph type="sldNum" idx="12"/>
          </p:nvPr>
        </p:nvSpPr>
        <p:spPr>
          <a:xfrm>
            <a:off x="3870690" y="8685864"/>
            <a:ext cx="2962040" cy="456575"/>
          </a:xfrm>
          <a:prstGeom prst="rect">
            <a:avLst/>
          </a:prstGeom>
          <a:noFill/>
          <a:ln>
            <a:noFill/>
          </a:ln>
        </p:spPr>
        <p:txBody>
          <a:bodyPr wrap="square" lIns="90225" tIns="45100" rIns="90225" bIns="451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18" name="Shape 81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Shape 825"/>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26" name="Shape 82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Shape 833"/>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34" name="Shape 83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0" name="Shape 8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45" name="Shape 845"/>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50" name="Shape 850"/>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859" name="Shape 859"/>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7" name="Shape 867"/>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We continue to improve the process and get students on the right track. Through critical tracking, more than 80% of our students are off to a good start and registered for the right courses.</a:t>
            </a:r>
            <a:endParaRPr sz="1400"/>
          </a:p>
        </p:txBody>
      </p:sp>
      <p:sp>
        <p:nvSpPr>
          <p:cNvPr id="868" name="Shape 868"/>
          <p:cNvSpPr txBox="1">
            <a:spLocks noGrp="1"/>
          </p:cNvSpPr>
          <p:nvPr>
            <p:ph type="sldNum" idx="12"/>
          </p:nvPr>
        </p:nvSpPr>
        <p:spPr>
          <a:xfrm>
            <a:off x="3870395" y="8684926"/>
            <a:ext cx="2962310" cy="457513"/>
          </a:xfrm>
          <a:prstGeom prst="rect">
            <a:avLst/>
          </a:prstGeom>
          <a:noFill/>
          <a:ln>
            <a:noFill/>
          </a:ln>
        </p:spPr>
        <p:txBody>
          <a:bodyPr wrap="square" lIns="90725" tIns="45350" rIns="90725" bIns="4535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58</a:t>
            </a:fld>
            <a:endParaRPr sz="1200">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4" name="Shape 874"/>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entury Gothic"/>
                <a:ea typeface="Century Gothic"/>
                <a:cs typeface="Century Gothic"/>
                <a:sym typeface="Century Gothic"/>
              </a:rPr>
              <a:t>Guttman Community College enrolled its first class of 289 students in fall 2012 </a:t>
            </a:r>
            <a:r>
              <a:rPr lang="en" sz="1400" b="0" i="0" u="none" strike="noStrike" cap="none">
                <a:solidFill>
                  <a:schemeClr val="dk1"/>
                </a:solidFill>
                <a:latin typeface="Century Gothic"/>
                <a:ea typeface="Century Gothic"/>
                <a:cs typeface="Century Gothic"/>
                <a:sym typeface="Century Gothic"/>
              </a:rPr>
              <a:t>with</a:t>
            </a:r>
            <a:r>
              <a:rPr lang="en" sz="1200" b="0" i="0" u="none" strike="noStrike" cap="none">
                <a:solidFill>
                  <a:schemeClr val="dk1"/>
                </a:solidFill>
                <a:latin typeface="Century Gothic"/>
                <a:ea typeface="Century Gothic"/>
                <a:cs typeface="Century Gothic"/>
                <a:sym typeface="Century Gothic"/>
              </a:rPr>
              <a:t> the goal of achieving a three-year graduation rate of 35% for its first cohort. After two years, approximately 80 students from the College’s inaugural class (around 28%) will graduate on August 27, which is significantly higher than the two-year national graduation rate at Large City community colleges (6.3%, IPEDS Graduation Rate Survey). In addition, the College is on track to meet or exceed its three-year graduation goal, which will be considerably higher than the three-year national graduation rate at Large City community colleges (14.6%, IPEDS Graduation Rate Survey).</a:t>
            </a:r>
            <a:endParaRPr sz="2400" b="0" i="0" u="none" strike="noStrike" cap="none">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5" name="Shape 875"/>
          <p:cNvSpPr txBox="1">
            <a:spLocks noGrp="1"/>
          </p:cNvSpPr>
          <p:nvPr>
            <p:ph type="sldNum" idx="12"/>
          </p:nvPr>
        </p:nvSpPr>
        <p:spPr>
          <a:xfrm>
            <a:off x="3870395" y="8684926"/>
            <a:ext cx="2962310" cy="457513"/>
          </a:xfrm>
          <a:prstGeom prst="rect">
            <a:avLst/>
          </a:prstGeom>
          <a:noFill/>
          <a:ln>
            <a:noFill/>
          </a:ln>
        </p:spPr>
        <p:txBody>
          <a:bodyPr wrap="square" lIns="90725" tIns="45350" rIns="90725" bIns="453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882" name="Shape 882"/>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7" name="Shape 88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Putting the design principle ingredients together</a:t>
            </a:r>
            <a:endParaRPr sz="1200" b="0" i="0" u="none" strike="noStrike" cap="none">
              <a:solidFill>
                <a:schemeClr val="dk1"/>
              </a:solidFill>
              <a:latin typeface="Calibri"/>
              <a:ea typeface="Calibri"/>
              <a:cs typeface="Calibri"/>
              <a:sym typeface="Calibri"/>
            </a:endParaRPr>
          </a:p>
        </p:txBody>
      </p:sp>
      <p:sp>
        <p:nvSpPr>
          <p:cNvPr id="888" name="Shape 88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7" name="Shape 8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419100" y="674688"/>
            <a:ext cx="5995988" cy="33734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683428" y="4272197"/>
            <a:ext cx="5467500" cy="4047300"/>
          </a:xfrm>
          <a:prstGeom prst="rect">
            <a:avLst/>
          </a:prstGeom>
          <a:noFill/>
          <a:ln>
            <a:noFill/>
          </a:ln>
        </p:spPr>
        <p:txBody>
          <a:bodyPr wrap="square" lIns="90725" tIns="90725" rIns="90725" bIns="90725"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Should we list for the AM session? College Design team, inquiry (student focus groups, data, etc.)?</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r>
              <a:rPr lang="en"/>
              <a:t>May not need. Add to the back of the FAQ?</a:t>
            </a:r>
            <a:endParaRPr/>
          </a:p>
        </p:txBody>
      </p:sp>
      <p:sp>
        <p:nvSpPr>
          <p:cNvPr id="909" name="Shape 909"/>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Clr>
                <a:schemeClr val="dk1"/>
              </a:buClr>
              <a:buSzPts val="1100"/>
              <a:buFont typeface="Arial"/>
              <a:buNone/>
            </a:pPr>
            <a:r>
              <a:rPr lang="en">
                <a:solidFill>
                  <a:schemeClr val="dk1"/>
                </a:solidFill>
              </a:rPr>
              <a:t>May not need. Add to the back of the FAQ?</a:t>
            </a:r>
            <a:endParaRPr/>
          </a:p>
        </p:txBody>
      </p:sp>
      <p:sp>
        <p:nvSpPr>
          <p:cNvPr id="918" name="Shape 91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927" name="Shape 92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3" name="Shape 933"/>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934" name="Shape 934"/>
          <p:cNvSpPr txBox="1">
            <a:spLocks noGrp="1"/>
          </p:cNvSpPr>
          <p:nvPr>
            <p:ph type="sldNum" idx="12"/>
          </p:nvPr>
        </p:nvSpPr>
        <p:spPr>
          <a:xfrm>
            <a:off x="3884621" y="8685214"/>
            <a:ext cx="2971800"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txBox="1">
            <a:spLocks noGrp="1"/>
          </p:cNvSpPr>
          <p:nvPr>
            <p:ph type="body" idx="1"/>
          </p:nvPr>
        </p:nvSpPr>
        <p:spPr>
          <a:xfrm>
            <a:off x="685802" y="4343400"/>
            <a:ext cx="5486400" cy="4114800"/>
          </a:xfrm>
          <a:prstGeom prst="rect">
            <a:avLst/>
          </a:prstGeom>
          <a:noFill/>
          <a:ln>
            <a:noFill/>
          </a:ln>
        </p:spPr>
        <p:txBody>
          <a:bodyPr wrap="square" lIns="91700" tIns="91700" rIns="91700" bIns="91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Linda and Kris - 5 minutes</a:t>
            </a:r>
            <a:endParaRPr sz="1200" b="0" i="0" u="none" strike="noStrike" cap="none">
              <a:solidFill>
                <a:schemeClr val="dk1"/>
              </a:solidFill>
              <a:latin typeface="Calibri"/>
              <a:ea typeface="Calibri"/>
              <a:cs typeface="Calibri"/>
              <a:sym typeface="Calibri"/>
            </a:endParaRPr>
          </a:p>
        </p:txBody>
      </p:sp>
      <p:sp>
        <p:nvSpPr>
          <p:cNvPr id="939" name="Shape 939"/>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947" name="Shape 947"/>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373" name="Shape 373"/>
          <p:cNvSpPr txBox="1">
            <a:spLocks noGrp="1"/>
          </p:cNvSpPr>
          <p:nvPr>
            <p:ph type="sldNum" idx="12"/>
          </p:nvPr>
        </p:nvSpPr>
        <p:spPr>
          <a:xfrm>
            <a:off x="3884621" y="8685214"/>
            <a:ext cx="2971806"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txBox="1">
            <a:spLocks noGrp="1"/>
          </p:cNvSpPr>
          <p:nvPr>
            <p:ph type="body" idx="1"/>
          </p:nvPr>
        </p:nvSpPr>
        <p:spPr>
          <a:xfrm>
            <a:off x="685802" y="4343400"/>
            <a:ext cx="5486400" cy="4114800"/>
          </a:xfrm>
          <a:prstGeom prst="rect">
            <a:avLst/>
          </a:prstGeom>
          <a:noFill/>
          <a:ln>
            <a:noFill/>
          </a:ln>
        </p:spPr>
        <p:txBody>
          <a:bodyPr wrap="square" lIns="90725" tIns="90725" rIns="90725" bIns="90725" anchor="ctr" anchorCtr="0">
            <a:noAutofit/>
          </a:bodyPr>
          <a:lstStyle/>
          <a:p>
            <a:pPr marL="0" lvl="0" indent="0" rtl="0">
              <a:spcBef>
                <a:spcPts val="0"/>
              </a:spcBef>
              <a:spcAft>
                <a:spcPts val="0"/>
              </a:spcAft>
              <a:buNone/>
            </a:pPr>
            <a:endParaRPr/>
          </a:p>
        </p:txBody>
      </p:sp>
      <p:sp>
        <p:nvSpPr>
          <p:cNvPr id="953" name="Shape 953"/>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1" name="Shape 961"/>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lnSpc>
                <a:spcPct val="100000"/>
              </a:lnSpc>
              <a:spcBef>
                <a:spcPts val="0"/>
              </a:spcBef>
              <a:spcAft>
                <a:spcPts val="0"/>
              </a:spcAft>
              <a:buClr>
                <a:srgbClr val="7F7F7F"/>
              </a:buClr>
              <a:buSzPts val="1200"/>
              <a:buFont typeface="Calibri"/>
              <a:buNone/>
            </a:pPr>
            <a:r>
              <a:rPr lang="en" sz="1200" b="0" i="0" u="none" strike="noStrike" cap="none">
                <a:solidFill>
                  <a:srgbClr val="7F7F7F"/>
                </a:solidFill>
                <a:latin typeface="Calibri"/>
                <a:ea typeface="Calibri"/>
                <a:cs typeface="Calibri"/>
                <a:sym typeface="Calibri"/>
              </a:rPr>
              <a:t>Answer the following questions:</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lnSpc>
                <a:spcPct val="100000"/>
              </a:lnSpc>
              <a:spcBef>
                <a:spcPts val="0"/>
              </a:spcBef>
              <a:spcAft>
                <a:spcPts val="0"/>
              </a:spcAft>
              <a:buClr>
                <a:srgbClr val="7F7F7F"/>
              </a:buClr>
              <a:buSzPts val="1200"/>
              <a:buFont typeface="Calibri"/>
              <a:buNone/>
            </a:pPr>
            <a:r>
              <a:rPr lang="en" sz="1200" b="0" i="0" u="none" strike="noStrike" cap="none">
                <a:solidFill>
                  <a:srgbClr val="7F7F7F"/>
                </a:solidFill>
                <a:latin typeface="Calibri"/>
                <a:ea typeface="Calibri"/>
                <a:cs typeface="Calibri"/>
                <a:sym typeface="Calibri"/>
              </a:rPr>
              <a:t>Answer the following questions:</a:t>
            </a:r>
            <a:endParaRPr sz="140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7" name="Shape 9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3" name="Shape 983"/>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984" name="Shape 984"/>
          <p:cNvSpPr txBox="1">
            <a:spLocks noGrp="1"/>
          </p:cNvSpPr>
          <p:nvPr>
            <p:ph type="sldNum" idx="12"/>
          </p:nvPr>
        </p:nvSpPr>
        <p:spPr>
          <a:xfrm>
            <a:off x="3884621" y="8685214"/>
            <a:ext cx="2971800"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9" name="Shape 98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rgbClr val="7F7F7F"/>
                </a:solidFill>
                <a:latin typeface="Arial"/>
                <a:ea typeface="Arial"/>
                <a:cs typeface="Arial"/>
                <a:sym typeface="Arial"/>
              </a:rPr>
              <a:t>Cross-disciplinary meta major teams map majors, cluster and sequence courses (administrators, counseling and instructional faculty, staff across departments)</a:t>
            </a:r>
            <a:endParaRPr sz="1200" b="0" i="0" u="none" strike="noStrike" cap="none">
              <a:solidFill>
                <a:srgbClr val="7F7F7F"/>
              </a:solidFill>
              <a:latin typeface="Arial"/>
              <a:ea typeface="Arial"/>
              <a:cs typeface="Arial"/>
              <a:sym typeface="Arial"/>
            </a:endParaRPr>
          </a:p>
          <a:p>
            <a:pPr marL="349415" marR="0" lvl="0" indent="-349415" algn="l" rtl="0">
              <a:spcBef>
                <a:spcPts val="0"/>
              </a:spcBef>
              <a:spcAft>
                <a:spcPts val="0"/>
              </a:spcAft>
              <a:buClr>
                <a:srgbClr val="7F7F7F"/>
              </a:buClr>
              <a:buSzPts val="1200"/>
              <a:buFont typeface="Arial"/>
              <a:buChar char="•"/>
            </a:pPr>
            <a:r>
              <a:rPr lang="en" sz="1200" b="0" i="0" u="none" strike="noStrike" cap="none">
                <a:solidFill>
                  <a:srgbClr val="7F7F7F"/>
                </a:solidFill>
                <a:latin typeface="Arial"/>
                <a:ea typeface="Arial"/>
                <a:cs typeface="Arial"/>
                <a:sym typeface="Arial"/>
              </a:rPr>
              <a:t>Student input: student meta-major mapping</a:t>
            </a:r>
            <a:endParaRPr/>
          </a:p>
          <a:p>
            <a:pPr marL="349415" marR="0" lvl="0" indent="-349415" algn="l" rtl="0">
              <a:spcBef>
                <a:spcPts val="0"/>
              </a:spcBef>
              <a:spcAft>
                <a:spcPts val="0"/>
              </a:spcAft>
              <a:buClr>
                <a:srgbClr val="7F7F7F"/>
              </a:buClr>
              <a:buSzPts val="1200"/>
              <a:buFont typeface="Arial"/>
              <a:buChar char="•"/>
            </a:pPr>
            <a:r>
              <a:rPr lang="en" sz="1200" b="0" i="0" u="none" strike="noStrike" cap="none">
                <a:solidFill>
                  <a:srgbClr val="7F7F7F"/>
                </a:solidFill>
                <a:latin typeface="Arial"/>
                <a:ea typeface="Arial"/>
                <a:cs typeface="Arial"/>
                <a:sym typeface="Arial"/>
              </a:rPr>
              <a:t>Backward mapping from competencies</a:t>
            </a:r>
            <a:endParaRPr/>
          </a:p>
          <a:p>
            <a:pPr marL="349415" marR="0" lvl="0" indent="-349415" algn="l" rtl="0">
              <a:spcBef>
                <a:spcPts val="0"/>
              </a:spcBef>
              <a:spcAft>
                <a:spcPts val="0"/>
              </a:spcAft>
              <a:buClr>
                <a:srgbClr val="7F7F7F"/>
              </a:buClr>
              <a:buSzPts val="1200"/>
              <a:buFont typeface="Arial"/>
              <a:buChar char="•"/>
            </a:pPr>
            <a:r>
              <a:rPr lang="en" sz="1200" b="0" i="0" u="none" strike="noStrike" cap="none">
                <a:solidFill>
                  <a:srgbClr val="7F7F7F"/>
                </a:solidFill>
                <a:latin typeface="Arial"/>
                <a:ea typeface="Arial"/>
                <a:cs typeface="Arial"/>
                <a:sym typeface="Arial"/>
              </a:rPr>
              <a:t>Look at gateway courses</a:t>
            </a:r>
            <a:endParaRPr/>
          </a:p>
          <a:p>
            <a:pPr marL="349415" marR="0" lvl="0" indent="-349415" algn="l" rtl="0">
              <a:spcBef>
                <a:spcPts val="0"/>
              </a:spcBef>
              <a:spcAft>
                <a:spcPts val="0"/>
              </a:spcAft>
              <a:buClr>
                <a:srgbClr val="7F7F7F"/>
              </a:buClr>
              <a:buSzPts val="1200"/>
              <a:buFont typeface="Arial"/>
              <a:buChar char="•"/>
            </a:pPr>
            <a:r>
              <a:rPr lang="en" sz="1200" b="0" i="0" u="none" strike="noStrike" cap="none">
                <a:solidFill>
                  <a:srgbClr val="7F7F7F"/>
                </a:solidFill>
                <a:latin typeface="Arial"/>
                <a:ea typeface="Arial"/>
                <a:cs typeface="Arial"/>
                <a:sym typeface="Arial"/>
              </a:rPr>
              <a:t>Look at co-requisite possibilities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90" name="Shape 990"/>
          <p:cNvSpPr txBox="1">
            <a:spLocks noGrp="1"/>
          </p:cNvSpPr>
          <p:nvPr>
            <p:ph type="sldNum" idx="12"/>
          </p:nvPr>
        </p:nvSpPr>
        <p:spPr>
          <a:xfrm>
            <a:off x="3970938" y="8829967"/>
            <a:ext cx="3037800" cy="4647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Arial"/>
                <a:ea typeface="Arial"/>
                <a:cs typeface="Arial"/>
                <a:sym typeface="Arial"/>
              </a:rPr>
              <a:t>75</a:t>
            </a:fld>
            <a:endParaRPr sz="1200">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5" name="Shape 995"/>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What problem are we solving?</a:t>
            </a:r>
            <a:endParaRPr sz="1200" b="0" i="0" u="none" strike="noStrike" cap="none">
              <a:solidFill>
                <a:schemeClr val="dk1"/>
              </a:solidFill>
              <a:latin typeface="Calibri"/>
              <a:ea typeface="Calibri"/>
              <a:cs typeface="Calibri"/>
              <a:sym typeface="Calibri"/>
            </a:endParaRPr>
          </a:p>
        </p:txBody>
      </p:sp>
      <p:sp>
        <p:nvSpPr>
          <p:cNvPr id="996" name="Shape 996"/>
          <p:cNvSpPr txBox="1">
            <a:spLocks noGrp="1"/>
          </p:cNvSpPr>
          <p:nvPr>
            <p:ph type="sldNum" idx="12"/>
          </p:nvPr>
        </p:nvSpPr>
        <p:spPr>
          <a:xfrm>
            <a:off x="3884621" y="8685214"/>
            <a:ext cx="2971800" cy="457200"/>
          </a:xfrm>
          <a:prstGeom prst="rect">
            <a:avLst/>
          </a:prstGeom>
          <a:noFill/>
          <a:ln>
            <a:noFill/>
          </a:ln>
        </p:spPr>
        <p:txBody>
          <a:bodyPr wrap="square" lIns="91700" tIns="45850" rIns="91700" bIns="458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Putting the design principle ingredients together</a:t>
            </a:r>
            <a:endParaRPr sz="1200" b="0" i="0" u="none" strike="noStrike" cap="none">
              <a:solidFill>
                <a:schemeClr val="dk1"/>
              </a:solidFill>
              <a:latin typeface="Calibri"/>
              <a:ea typeface="Calibri"/>
              <a:cs typeface="Calibri"/>
              <a:sym typeface="Calibri"/>
            </a:endParaRPr>
          </a:p>
        </p:txBody>
      </p:sp>
      <p:sp>
        <p:nvSpPr>
          <p:cNvPr id="1002" name="Shape 100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1" name="Shape 10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7" name="Shape 101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Putting the design principle ingredients together</a:t>
            </a:r>
            <a:endParaRPr sz="1200" b="0" i="0" u="none" strike="noStrike" cap="none">
              <a:solidFill>
                <a:schemeClr val="dk1"/>
              </a:solidFill>
              <a:latin typeface="Calibri"/>
              <a:ea typeface="Calibri"/>
              <a:cs typeface="Calibri"/>
              <a:sym typeface="Calibri"/>
            </a:endParaRPr>
          </a:p>
        </p:txBody>
      </p:sp>
      <p:sp>
        <p:nvSpPr>
          <p:cNvPr id="1018" name="Shape 101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2" y="4343400"/>
            <a:ext cx="5486410" cy="4114800"/>
          </a:xfrm>
          <a:prstGeom prst="rect">
            <a:avLst/>
          </a:prstGeom>
          <a:noFill/>
          <a:ln>
            <a:noFill/>
          </a:ln>
        </p:spPr>
        <p:txBody>
          <a:bodyPr wrap="square" lIns="90725" tIns="90725" rIns="90725" bIns="90725" anchor="ctr" anchorCtr="0">
            <a:noAutofit/>
          </a:bodyPr>
          <a:lstStyle/>
          <a:p>
            <a:pPr marL="0" lvl="0" indent="0">
              <a:spcBef>
                <a:spcPts val="0"/>
              </a:spcBef>
              <a:spcAft>
                <a:spcPts val="0"/>
              </a:spcAft>
              <a:buNone/>
            </a:pPr>
            <a:endParaRPr/>
          </a:p>
        </p:txBody>
      </p:sp>
      <p:sp>
        <p:nvSpPr>
          <p:cNvPr id="378" name="Shape 378"/>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25" name="Shape 10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32" name="Shape 10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40" name="Shape 10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049" name="Shape 10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685801" y="4343399"/>
            <a:ext cx="54867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56" name="Shape 1056"/>
          <p:cNvSpPr>
            <a:spLocks noGrp="1" noRot="1" noChangeAspect="1"/>
          </p:cNvSpPr>
          <p:nvPr>
            <p:ph type="sldImg" idx="2"/>
          </p:nvPr>
        </p:nvSpPr>
        <p:spPr>
          <a:xfrm>
            <a:off x="3810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2" name="Shape 1062"/>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69" name="Shape 10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76" name="Shape 10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4" name="Shape 108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MINA--“Cross-functional” was the key phrase. It was very helpful to have faculty from across instructional departments collaborating with counseling faculty on designating and finalizing required courses and sequence for each program.</a:t>
            </a:r>
            <a:endParaRPr/>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a:t>
            </a:r>
            <a:r>
              <a:rPr lang="en" sz="1200" b="0" i="0" u="none" strike="noStrike" cap="none">
                <a:solidFill>
                  <a:schemeClr val="dk1"/>
                </a:solidFill>
                <a:latin typeface="Calibri"/>
                <a:ea typeface="Calibri"/>
                <a:cs typeface="Calibri"/>
                <a:sym typeface="Calibri"/>
              </a:rPr>
              <a:t>Start with the end in mind.” Begin with learning outcomes and create consensus around those learning outcomes, and then see which courses meet those competencies. That early work helped faculty decide which GE courses would meet the competencies of each Meta Major. Next, address capstone courses that touch on several competencies.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85" name="Shape 1085"/>
          <p:cNvSpPr txBox="1">
            <a:spLocks noGrp="1"/>
          </p:cNvSpPr>
          <p:nvPr>
            <p:ph type="sldNum" idx="12"/>
          </p:nvPr>
        </p:nvSpPr>
        <p:spPr>
          <a:xfrm>
            <a:off x="3883827" y="8829675"/>
            <a:ext cx="2972700" cy="465000"/>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88</a:t>
            </a:fld>
            <a:endParaRPr sz="1200">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095" name="Shape 10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2" y="4343400"/>
            <a:ext cx="548641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3" name="Shape 110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10" name="Shape 1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Shape 1116"/>
          <p:cNvSpPr>
            <a:spLocks noGrp="1" noRot="1" noChangeAspect="1"/>
          </p:cNvSpPr>
          <p:nvPr>
            <p:ph type="sldImg" idx="2"/>
          </p:nvPr>
        </p:nvSpPr>
        <p:spPr>
          <a:xfrm>
            <a:off x="368300" y="685800"/>
            <a:ext cx="6097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7" name="Shape 1117"/>
          <p:cNvSpPr txBox="1">
            <a:spLocks noGrp="1"/>
          </p:cNvSpPr>
          <p:nvPr>
            <p:ph type="body" idx="1"/>
          </p:nvPr>
        </p:nvSpPr>
        <p:spPr>
          <a:xfrm>
            <a:off x="685802" y="4343400"/>
            <a:ext cx="5486400" cy="4114800"/>
          </a:xfrm>
          <a:prstGeom prst="rect">
            <a:avLst/>
          </a:prstGeom>
          <a:noFill/>
          <a:ln>
            <a:noFill/>
          </a:ln>
        </p:spPr>
        <p:txBody>
          <a:bodyPr wrap="square" lIns="91700" tIns="45850" rIns="91700" bIns="458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Shape 112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124" name="Shape 1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131" name="Shape 1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Shape 113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9" name="Shape 113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MINA--“Cross-functional” was the key phrase. It was very helpful to have faculty from across instructional departments collaborating with counseling faculty on designating and finalizing required courses and sequence for each program.</a:t>
            </a:r>
            <a:endParaRPr/>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1" i="0" u="none" strike="noStrike" cap="none">
                <a:solidFill>
                  <a:schemeClr val="dk1"/>
                </a:solidFill>
                <a:latin typeface="Calibri"/>
                <a:ea typeface="Calibri"/>
                <a:cs typeface="Calibri"/>
                <a:sym typeface="Calibri"/>
              </a:rPr>
              <a:t>“</a:t>
            </a:r>
            <a:r>
              <a:rPr lang="en" sz="1200" b="0" i="0" u="none" strike="noStrike" cap="none">
                <a:solidFill>
                  <a:schemeClr val="dk1"/>
                </a:solidFill>
                <a:latin typeface="Calibri"/>
                <a:ea typeface="Calibri"/>
                <a:cs typeface="Calibri"/>
                <a:sym typeface="Calibri"/>
              </a:rPr>
              <a:t>Start with the end in mind.” Begin with learning outcomes and create consensus around those learning outcomes, and then see which courses meet those competencies. That early work helped faculty decide which GE courses would meet the competencies of each Meta Major. Next, address capstone courses that touch on several competencies.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40" name="Shape 1140"/>
          <p:cNvSpPr txBox="1">
            <a:spLocks noGrp="1"/>
          </p:cNvSpPr>
          <p:nvPr>
            <p:ph type="sldNum" idx="12"/>
          </p:nvPr>
        </p:nvSpPr>
        <p:spPr>
          <a:xfrm>
            <a:off x="3883827" y="8829675"/>
            <a:ext cx="2972590" cy="465138"/>
          </a:xfrm>
          <a:prstGeom prst="rect">
            <a:avLst/>
          </a:prstGeom>
          <a:noFill/>
          <a:ln>
            <a:noFill/>
          </a:ln>
        </p:spPr>
        <p:txBody>
          <a:bodyPr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Arial"/>
                <a:ea typeface="Arial"/>
                <a:cs typeface="Arial"/>
                <a:sym typeface="Arial"/>
              </a:rPr>
              <a:t>95</a:t>
            </a:fld>
            <a:endParaRPr sz="1200">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Shape 11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150" name="Shape 1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8" name="Shape 115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Shape 11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65" name="Shape 1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endParaRPr/>
          </a:p>
        </p:txBody>
      </p:sp>
      <p:sp>
        <p:nvSpPr>
          <p:cNvPr id="1172" name="Shape 1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Shape 53"/>
        <p:cNvGrpSpPr/>
        <p:nvPr/>
      </p:nvGrpSpPr>
      <p:grpSpPr>
        <a:xfrm>
          <a:off x="0" y="0"/>
          <a:ext cx="0" cy="0"/>
          <a:chOff x="0" y="0"/>
          <a:chExt cx="0" cy="0"/>
        </a:xfrm>
      </p:grpSpPr>
      <p:pic>
        <p:nvPicPr>
          <p:cNvPr id="54" name="Shape 54" descr="CLP_2016_Logo (blue).png"/>
          <p:cNvPicPr preferRelativeResize="0"/>
          <p:nvPr/>
        </p:nvPicPr>
        <p:blipFill rotWithShape="1">
          <a:blip r:embed="rId2">
            <a:alphaModFix/>
          </a:blip>
          <a:srcRect/>
          <a:stretch/>
        </p:blipFill>
        <p:spPr>
          <a:xfrm>
            <a:off x="184691" y="4722562"/>
            <a:ext cx="1079509" cy="351872"/>
          </a:xfrm>
          <a:prstGeom prst="rect">
            <a:avLst/>
          </a:prstGeom>
          <a:noFill/>
          <a:ln>
            <a:noFill/>
          </a:ln>
        </p:spPr>
      </p:pic>
      <p:pic>
        <p:nvPicPr>
          <p:cNvPr id="55" name="Shape 55"/>
          <p:cNvPicPr preferRelativeResize="0"/>
          <p:nvPr/>
        </p:nvPicPr>
        <p:blipFill rotWithShape="1">
          <a:blip r:embed="rId3">
            <a:alphaModFix/>
          </a:blip>
          <a:srcRect/>
          <a:stretch/>
        </p:blipFill>
        <p:spPr>
          <a:xfrm>
            <a:off x="8559294" y="4722562"/>
            <a:ext cx="584706" cy="42101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5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ig number">
    <p:spTree>
      <p:nvGrpSpPr>
        <p:cNvPr id="1" name="Shape 5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5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457200" y="1110854"/>
            <a:ext cx="8229600" cy="3394471"/>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rgbClr val="7F7F7F"/>
              </a:buClr>
              <a:buSzPts val="3200"/>
              <a:buFont typeface="Arial"/>
              <a:buChar char="•"/>
              <a:defRPr sz="3200">
                <a:solidFill>
                  <a:srgbClr val="7F7F7F"/>
                </a:solidFill>
                <a:latin typeface="Century Gothic"/>
                <a:ea typeface="Century Gothic"/>
                <a:cs typeface="Century Gothic"/>
                <a:sym typeface="Century Gothic"/>
              </a:defRPr>
            </a:lvl1pPr>
            <a:lvl2pPr marL="914400" marR="0" lvl="1" indent="-406400" algn="l" rtl="0">
              <a:spcBef>
                <a:spcPts val="560"/>
              </a:spcBef>
              <a:spcAft>
                <a:spcPts val="0"/>
              </a:spcAft>
              <a:buClr>
                <a:srgbClr val="7F7F7F"/>
              </a:buClr>
              <a:buSzPts val="2800"/>
              <a:buFont typeface="Arial"/>
              <a:buChar char="–"/>
              <a:defRPr sz="2800" b="0" i="0" u="none" strike="noStrike" cap="none">
                <a:solidFill>
                  <a:srgbClr val="7F7F7F"/>
                </a:solidFill>
                <a:latin typeface="Century Gothic"/>
                <a:ea typeface="Century Gothic"/>
                <a:cs typeface="Century Gothic"/>
                <a:sym typeface="Century Gothic"/>
              </a:defRPr>
            </a:lvl2pPr>
            <a:lvl3pPr marL="1371600" marR="0" lvl="2" indent="-381000" algn="l" rtl="0">
              <a:spcBef>
                <a:spcPts val="480"/>
              </a:spcBef>
              <a:spcAft>
                <a:spcPts val="0"/>
              </a:spcAft>
              <a:buClr>
                <a:srgbClr val="7F7F7F"/>
              </a:buClr>
              <a:buSzPts val="2400"/>
              <a:buFont typeface="Arial"/>
              <a:buChar char="•"/>
              <a:defRPr sz="2400" b="0" i="0" u="none" strike="noStrike" cap="none">
                <a:solidFill>
                  <a:srgbClr val="7F7F7F"/>
                </a:solidFill>
                <a:latin typeface="Century Gothic"/>
                <a:ea typeface="Century Gothic"/>
                <a:cs typeface="Century Gothic"/>
                <a:sym typeface="Century Gothic"/>
              </a:defRPr>
            </a:lvl3pPr>
            <a:lvl4pPr marL="1828800" marR="0" lvl="3" indent="-355600" algn="l" rtl="0">
              <a:spcBef>
                <a:spcPts val="400"/>
              </a:spcBef>
              <a:spcAft>
                <a:spcPts val="0"/>
              </a:spcAft>
              <a:buClr>
                <a:srgbClr val="7F7F7F"/>
              </a:buClr>
              <a:buSzPts val="2000"/>
              <a:buFont typeface="Arial"/>
              <a:buChar char="–"/>
              <a:defRPr sz="2000" b="0" i="0" u="none" strike="noStrike" cap="none">
                <a:solidFill>
                  <a:srgbClr val="7F7F7F"/>
                </a:solidFill>
                <a:latin typeface="Century Gothic"/>
                <a:ea typeface="Century Gothic"/>
                <a:cs typeface="Century Gothic"/>
                <a:sym typeface="Century Gothic"/>
              </a:defRPr>
            </a:lvl4pPr>
            <a:lvl5pPr marL="2286000" marR="0" lvl="4" indent="-355600" algn="l" rtl="0">
              <a:spcBef>
                <a:spcPts val="400"/>
              </a:spcBef>
              <a:spcAft>
                <a:spcPts val="0"/>
              </a:spcAft>
              <a:buClr>
                <a:srgbClr val="7F7F7F"/>
              </a:buClr>
              <a:buSzPts val="2000"/>
              <a:buFont typeface="Arial"/>
              <a:buChar char="»"/>
              <a:defRPr sz="2000" b="0" i="0" u="none" strike="noStrike" cap="none">
                <a:solidFill>
                  <a:srgbClr val="7F7F7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title"/>
          </p:nvPr>
        </p:nvSpPr>
        <p:spPr>
          <a:xfrm>
            <a:off x="457200" y="205978"/>
            <a:ext cx="8229600" cy="857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rgbClr val="665A00"/>
              </a:buClr>
              <a:buSzPts val="4400"/>
              <a:buFont typeface="Batang"/>
              <a:buNone/>
              <a:defRPr sz="4400" b="0">
                <a:solidFill>
                  <a:srgbClr val="665A00"/>
                </a:solidFill>
                <a:latin typeface="Batang"/>
                <a:ea typeface="Batang"/>
                <a:cs typeface="Batang"/>
                <a:sym typeface="Batang"/>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2" name="Shape 62"/>
          <p:cNvSpPr txBox="1">
            <a:spLocks noGrp="1"/>
          </p:cNvSpPr>
          <p:nvPr>
            <p:ph type="dt" idx="10"/>
          </p:nvPr>
        </p:nvSpPr>
        <p:spPr>
          <a:xfrm>
            <a:off x="6727825" y="4806554"/>
            <a:ext cx="1919288"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4379914" y="4806554"/>
            <a:ext cx="2351087"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8647113" y="4806554"/>
            <a:ext cx="366712"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rgbClr val="000000"/>
                </a:solidFill>
                <a:latin typeface="Arial"/>
                <a:ea typeface="Arial"/>
                <a:cs typeface="Arial"/>
                <a:sym typeface="Arial"/>
              </a:rPr>
              <a:t>‹#›</a:t>
            </a:fld>
            <a:endParaRPr sz="1800">
              <a:solidFill>
                <a:srgbClr val="000000"/>
              </a:solidFill>
              <a:latin typeface="Arial"/>
              <a:ea typeface="Arial"/>
              <a:cs typeface="Arial"/>
              <a:sym typeface="Arial"/>
            </a:endParaRPr>
          </a:p>
        </p:txBody>
      </p:sp>
      <p:sp>
        <p:nvSpPr>
          <p:cNvPr id="65" name="Shape 65"/>
          <p:cNvSpPr/>
          <p:nvPr/>
        </p:nvSpPr>
        <p:spPr>
          <a:xfrm>
            <a:off x="0" y="4457700"/>
            <a:ext cx="9144000" cy="685800"/>
          </a:xfrm>
          <a:prstGeom prst="rect">
            <a:avLst/>
          </a:prstGeom>
          <a:solidFill>
            <a:srgbClr val="234E80"/>
          </a:soli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 name="Shape 66" descr="CLP Logo for PPT white).png"/>
          <p:cNvPicPr preferRelativeResize="0"/>
          <p:nvPr/>
        </p:nvPicPr>
        <p:blipFill rotWithShape="1">
          <a:blip r:embed="rId2">
            <a:alphaModFix/>
          </a:blip>
          <a:srcRect/>
          <a:stretch/>
        </p:blipFill>
        <p:spPr>
          <a:xfrm>
            <a:off x="228600" y="4539853"/>
            <a:ext cx="514350" cy="4436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391350"/>
            <a:ext cx="8520600" cy="626100"/>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9" name="Shape 69"/>
          <p:cNvSpPr txBox="1">
            <a:spLocks noGrp="1"/>
          </p:cNvSpPr>
          <p:nvPr>
            <p:ph type="body" idx="1"/>
          </p:nvPr>
        </p:nvSpPr>
        <p:spPr>
          <a:xfrm>
            <a:off x="311700" y="1152475"/>
            <a:ext cx="3999900" cy="3416400"/>
          </a:xfrm>
          <a:prstGeom prst="rect">
            <a:avLst/>
          </a:prstGeom>
          <a:noFill/>
          <a:ln>
            <a:noFill/>
          </a:ln>
        </p:spPr>
        <p:txBody>
          <a:bodyPr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832400" y="1152475"/>
            <a:ext cx="3999900" cy="3416400"/>
          </a:xfrm>
          <a:prstGeom prst="rect">
            <a:avLst/>
          </a:prstGeom>
          <a:noFill/>
          <a:ln>
            <a:noFill/>
          </a:ln>
        </p:spPr>
        <p:txBody>
          <a:bodyPr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4_Title Slide">
    <p:spTree>
      <p:nvGrpSpPr>
        <p:cNvPr id="1" name="Shape 7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 y="327653"/>
            <a:ext cx="9144000" cy="321469"/>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5" name="Shape 75"/>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685800" y="1597819"/>
            <a:ext cx="7772400" cy="1102519"/>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8" name="Shape 78"/>
          <p:cNvSpPr txBox="1">
            <a:spLocks noGrp="1"/>
          </p:cNvSpPr>
          <p:nvPr>
            <p:ph type="subTitle" idx="1"/>
          </p:nvPr>
        </p:nvSpPr>
        <p:spPr>
          <a:xfrm>
            <a:off x="1371600" y="2914650"/>
            <a:ext cx="6400800" cy="131445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4767263"/>
            <a:ext cx="21336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ftr" idx="11"/>
          </p:nvPr>
        </p:nvSpPr>
        <p:spPr>
          <a:xfrm>
            <a:off x="3124200" y="4767263"/>
            <a:ext cx="28956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sldNum" idx="12"/>
          </p:nvPr>
        </p:nvSpPr>
        <p:spPr>
          <a:xfrm>
            <a:off x="6553200" y="4767263"/>
            <a:ext cx="2133600"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Layout">
    <p:spTree>
      <p:nvGrpSpPr>
        <p:cNvPr id="1" name="Shape 8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334963" y="1506616"/>
            <a:ext cx="8229600" cy="335637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8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8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8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8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334963" y="1506617"/>
            <a:ext cx="8229600" cy="335637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28650" y="273845"/>
            <a:ext cx="7886700" cy="994172"/>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93" name="Shape 93"/>
          <p:cNvSpPr txBox="1">
            <a:spLocks noGrp="1"/>
          </p:cNvSpPr>
          <p:nvPr>
            <p:ph type="body" idx="1"/>
          </p:nvPr>
        </p:nvSpPr>
        <p:spPr>
          <a:xfrm>
            <a:off x="628650" y="1369219"/>
            <a:ext cx="3886200" cy="3263504"/>
          </a:xfrm>
          <a:prstGeom prst="rect">
            <a:avLst/>
          </a:prstGeom>
          <a:noFill/>
          <a:ln>
            <a:noFill/>
          </a:ln>
        </p:spPr>
        <p:txBody>
          <a:bodyPr wrap="square" lIns="91425" tIns="91425" rIns="91425" bIns="91425" anchor="t" anchorCtr="0"/>
          <a:lstStyle>
            <a:lvl1pPr marL="457200" marR="0" lvl="0" indent="-314325" algn="l" rtl="0">
              <a:spcBef>
                <a:spcPts val="270"/>
              </a:spcBef>
              <a:spcAft>
                <a:spcPts val="0"/>
              </a:spcAft>
              <a:buClr>
                <a:schemeClr val="dk1"/>
              </a:buClr>
              <a:buSzPts val="1350"/>
              <a:buFont typeface="Arial"/>
              <a:buChar char="•"/>
              <a:defRPr sz="135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4629150" y="1369219"/>
            <a:ext cx="3886200" cy="3263504"/>
          </a:xfrm>
          <a:prstGeom prst="rect">
            <a:avLst/>
          </a:prstGeom>
          <a:noFill/>
          <a:ln>
            <a:noFill/>
          </a:ln>
        </p:spPr>
        <p:txBody>
          <a:bodyPr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a:solidFill>
                  <a:schemeClr val="dk1"/>
                </a:solidFill>
                <a:latin typeface="Calibri"/>
                <a:ea typeface="Calibri"/>
                <a:cs typeface="Calibri"/>
                <a:sym typeface="Calibri"/>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
        <p:nvSpPr>
          <p:cNvPr id="98" name="Shape 98"/>
          <p:cNvSpPr/>
          <p:nvPr/>
        </p:nvSpPr>
        <p:spPr>
          <a:xfrm>
            <a:off x="0" y="4562856"/>
            <a:ext cx="9144000" cy="580644"/>
          </a:xfrm>
          <a:prstGeom prst="rect">
            <a:avLst/>
          </a:prstGeom>
          <a:solidFill>
            <a:srgbClr val="C1392B"/>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9" name="Shape 99"/>
          <p:cNvPicPr preferRelativeResize="0"/>
          <p:nvPr/>
        </p:nvPicPr>
        <p:blipFill rotWithShape="1">
          <a:blip r:embed="rId2">
            <a:alphaModFix/>
          </a:blip>
          <a:srcRect/>
          <a:stretch/>
        </p:blipFill>
        <p:spPr>
          <a:xfrm>
            <a:off x="-130799" y="4426393"/>
            <a:ext cx="894588" cy="894588"/>
          </a:xfrm>
          <a:prstGeom prst="rect">
            <a:avLst/>
          </a:prstGeom>
          <a:noFill/>
          <a:ln>
            <a:noFill/>
          </a:ln>
        </p:spPr>
      </p:pic>
      <p:pic>
        <p:nvPicPr>
          <p:cNvPr id="100" name="Shape 100"/>
          <p:cNvPicPr preferRelativeResize="0"/>
          <p:nvPr/>
        </p:nvPicPr>
        <p:blipFill rotWithShape="1">
          <a:blip r:embed="rId3">
            <a:alphaModFix/>
          </a:blip>
          <a:srcRect/>
          <a:stretch/>
        </p:blipFill>
        <p:spPr>
          <a:xfrm>
            <a:off x="7991856" y="4696923"/>
            <a:ext cx="1059347" cy="361398"/>
          </a:xfrm>
          <a:prstGeom prst="rect">
            <a:avLst/>
          </a:prstGeom>
          <a:noFill/>
          <a:ln>
            <a:noFill/>
          </a:ln>
        </p:spPr>
      </p:pic>
      <p:cxnSp>
        <p:nvCxnSpPr>
          <p:cNvPr id="101" name="Shape 101"/>
          <p:cNvCxnSpPr/>
          <p:nvPr/>
        </p:nvCxnSpPr>
        <p:spPr>
          <a:xfrm>
            <a:off x="0" y="4562856"/>
            <a:ext cx="9144000" cy="0"/>
          </a:xfrm>
          <a:prstGeom prst="straightConnector1">
            <a:avLst/>
          </a:prstGeom>
          <a:noFill/>
          <a:ln w="76200" cap="flat" cmpd="sng">
            <a:solidFill>
              <a:srgbClr val="7F7F7F"/>
            </a:solidFill>
            <a:prstDash val="solid"/>
            <a:round/>
            <a:headEnd type="none" w="med" len="med"/>
            <a:tailEnd type="none" w="med" len="med"/>
          </a:ln>
        </p:spPr>
      </p:cxnSp>
      <p:pic>
        <p:nvPicPr>
          <p:cNvPr id="102" name="Shape 102"/>
          <p:cNvPicPr preferRelativeResize="0"/>
          <p:nvPr/>
        </p:nvPicPr>
        <p:blipFill rotWithShape="1">
          <a:blip r:embed="rId4">
            <a:alphaModFix/>
          </a:blip>
          <a:srcRect t="33438" r="2169" b="36147"/>
          <a:stretch/>
        </p:blipFill>
        <p:spPr>
          <a:xfrm>
            <a:off x="763789" y="4575064"/>
            <a:ext cx="1735607" cy="5395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0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10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6"/>
        <p:cNvGrpSpPr/>
        <p:nvPr/>
      </p:nvGrpSpPr>
      <p:grpSpPr>
        <a:xfrm>
          <a:off x="0" y="0"/>
          <a:ext cx="0" cy="0"/>
          <a:chOff x="0" y="0"/>
          <a:chExt cx="0" cy="0"/>
        </a:xfrm>
      </p:grpSpPr>
      <p:pic>
        <p:nvPicPr>
          <p:cNvPr id="107" name="Shape 107" descr="CLP_2016_Logo (blue).png"/>
          <p:cNvPicPr preferRelativeResize="0"/>
          <p:nvPr/>
        </p:nvPicPr>
        <p:blipFill rotWithShape="1">
          <a:blip r:embed="rId2">
            <a:alphaModFix/>
          </a:blip>
          <a:srcRect/>
          <a:stretch/>
        </p:blipFill>
        <p:spPr>
          <a:xfrm>
            <a:off x="184691" y="4722562"/>
            <a:ext cx="1079509" cy="351872"/>
          </a:xfrm>
          <a:prstGeom prst="rect">
            <a:avLst/>
          </a:prstGeom>
          <a:noFill/>
          <a:ln>
            <a:noFill/>
          </a:ln>
        </p:spPr>
      </p:pic>
      <p:pic>
        <p:nvPicPr>
          <p:cNvPr id="108" name="Shape 108"/>
          <p:cNvPicPr preferRelativeResize="0"/>
          <p:nvPr/>
        </p:nvPicPr>
        <p:blipFill rotWithShape="1">
          <a:blip r:embed="rId3">
            <a:alphaModFix/>
          </a:blip>
          <a:srcRect/>
          <a:stretch/>
        </p:blipFill>
        <p:spPr>
          <a:xfrm>
            <a:off x="8559294" y="4722562"/>
            <a:ext cx="584706" cy="42101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ig number">
    <p:spTree>
      <p:nvGrpSpPr>
        <p:cNvPr id="1" name="Shape 11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11"/>
        <p:cNvGrpSpPr/>
        <p:nvPr/>
      </p:nvGrpSpPr>
      <p:grpSpPr>
        <a:xfrm>
          <a:off x="0" y="0"/>
          <a:ext cx="0" cy="0"/>
          <a:chOff x="0" y="0"/>
          <a:chExt cx="0" cy="0"/>
        </a:xfrm>
      </p:grpSpPr>
      <p:pic>
        <p:nvPicPr>
          <p:cNvPr id="112" name="Shape 112" descr="CLP_2016_Logo (blue).png"/>
          <p:cNvPicPr preferRelativeResize="0"/>
          <p:nvPr/>
        </p:nvPicPr>
        <p:blipFill rotWithShape="1">
          <a:blip r:embed="rId2">
            <a:alphaModFix/>
          </a:blip>
          <a:srcRect/>
          <a:stretch/>
        </p:blipFill>
        <p:spPr>
          <a:xfrm>
            <a:off x="184691" y="4722562"/>
            <a:ext cx="1079509" cy="351872"/>
          </a:xfrm>
          <a:prstGeom prst="rect">
            <a:avLst/>
          </a:prstGeom>
          <a:noFill/>
          <a:ln>
            <a:noFill/>
          </a:ln>
        </p:spPr>
      </p:pic>
      <p:pic>
        <p:nvPicPr>
          <p:cNvPr id="113" name="Shape 113"/>
          <p:cNvPicPr preferRelativeResize="0"/>
          <p:nvPr/>
        </p:nvPicPr>
        <p:blipFill rotWithShape="1">
          <a:blip r:embed="rId3">
            <a:alphaModFix/>
          </a:blip>
          <a:srcRect/>
          <a:stretch/>
        </p:blipFill>
        <p:spPr>
          <a:xfrm>
            <a:off x="8559294" y="4722562"/>
            <a:ext cx="584706" cy="42101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1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391350"/>
            <a:ext cx="8520600" cy="626100"/>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7" name="Shape 117"/>
          <p:cNvSpPr txBox="1">
            <a:spLocks noGrp="1"/>
          </p:cNvSpPr>
          <p:nvPr>
            <p:ph type="body" idx="1"/>
          </p:nvPr>
        </p:nvSpPr>
        <p:spPr>
          <a:xfrm>
            <a:off x="311700" y="1152475"/>
            <a:ext cx="3999900" cy="3416400"/>
          </a:xfrm>
          <a:prstGeom prst="rect">
            <a:avLst/>
          </a:prstGeom>
          <a:noFill/>
          <a:ln>
            <a:noFill/>
          </a:ln>
        </p:spPr>
        <p:txBody>
          <a:bodyPr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832400" y="1152475"/>
            <a:ext cx="3999900" cy="3416400"/>
          </a:xfrm>
          <a:prstGeom prst="rect">
            <a:avLst/>
          </a:prstGeom>
          <a:noFill/>
          <a:ln>
            <a:noFill/>
          </a:ln>
        </p:spPr>
        <p:txBody>
          <a:bodyPr wrap="square" lIns="91425" tIns="91425" rIns="91425" bIns="91425" anchor="t" anchorCtr="0"/>
          <a:lstStyle>
            <a:lvl1pPr marL="457200" marR="0" lvl="0" indent="-317500" algn="l" rtl="0">
              <a:spcBef>
                <a:spcPts val="0"/>
              </a:spcBef>
              <a:spcAft>
                <a:spcPts val="0"/>
              </a:spcAft>
              <a:buClr>
                <a:schemeClr val="dk1"/>
              </a:buClr>
              <a:buSzPts val="1400"/>
              <a:buFont typeface="Arial"/>
              <a:buChar char="•"/>
              <a:defRPr sz="1400">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8650" y="273845"/>
            <a:ext cx="7886700" cy="994172"/>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2" name="Shape 122"/>
          <p:cNvSpPr txBox="1">
            <a:spLocks noGrp="1"/>
          </p:cNvSpPr>
          <p:nvPr>
            <p:ph type="body" idx="1"/>
          </p:nvPr>
        </p:nvSpPr>
        <p:spPr>
          <a:xfrm>
            <a:off x="628650" y="1369219"/>
            <a:ext cx="7886700" cy="3263504"/>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id="126" name="Shape 126" descr="CLP_2016_Logo (blue).png"/>
          <p:cNvPicPr preferRelativeResize="0"/>
          <p:nvPr/>
        </p:nvPicPr>
        <p:blipFill rotWithShape="1">
          <a:blip r:embed="rId2">
            <a:alphaModFix/>
          </a:blip>
          <a:srcRect/>
          <a:stretch/>
        </p:blipFill>
        <p:spPr>
          <a:xfrm>
            <a:off x="184691" y="4722562"/>
            <a:ext cx="1079509" cy="351872"/>
          </a:xfrm>
          <a:prstGeom prst="rect">
            <a:avLst/>
          </a:prstGeom>
          <a:noFill/>
          <a:ln>
            <a:noFill/>
          </a:ln>
        </p:spPr>
      </p:pic>
      <p:pic>
        <p:nvPicPr>
          <p:cNvPr id="127" name="Shape 127"/>
          <p:cNvPicPr preferRelativeResize="0"/>
          <p:nvPr/>
        </p:nvPicPr>
        <p:blipFill rotWithShape="1">
          <a:blip r:embed="rId3">
            <a:alphaModFix/>
          </a:blip>
          <a:srcRect/>
          <a:stretch/>
        </p:blipFill>
        <p:spPr>
          <a:xfrm>
            <a:off x="8559294" y="4722562"/>
            <a:ext cx="584706" cy="42101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623888" y="1282304"/>
            <a:ext cx="7886700" cy="2139553"/>
          </a:xfrm>
          <a:prstGeom prst="rect">
            <a:avLst/>
          </a:prstGeom>
          <a:noFill/>
          <a:ln>
            <a:noFill/>
          </a:ln>
        </p:spPr>
        <p:txBody>
          <a:bodyPr wrap="square" lIns="91425" tIns="91425" rIns="91425" bIns="91425" anchor="b" anchorCtr="0"/>
          <a:lstStyle>
            <a:lvl1pPr marL="0" marR="0" lvl="0" indent="0" algn="ctr" rtl="0">
              <a:spcBef>
                <a:spcPts val="0"/>
              </a:spcBef>
              <a:spcAft>
                <a:spcPts val="0"/>
              </a:spcAft>
              <a:buClr>
                <a:schemeClr val="dk1"/>
              </a:buClr>
              <a:buSzPts val="4500"/>
              <a:buFont typeface="Calibri"/>
              <a:buNone/>
              <a:defRPr sz="4500">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0" name="Shape 130"/>
          <p:cNvSpPr txBox="1">
            <a:spLocks noGrp="1"/>
          </p:cNvSpPr>
          <p:nvPr>
            <p:ph type="body" idx="1"/>
          </p:nvPr>
        </p:nvSpPr>
        <p:spPr>
          <a:xfrm>
            <a:off x="623888" y="3442098"/>
            <a:ext cx="7886700" cy="1125140"/>
          </a:xfrm>
          <a:prstGeom prst="rect">
            <a:avLst/>
          </a:prstGeom>
          <a:noFill/>
          <a:ln>
            <a:noFill/>
          </a:ln>
        </p:spPr>
        <p:txBody>
          <a:bodyPr wrap="square" lIns="91425" tIns="91425" rIns="91425" bIns="91425" anchor="t" anchorCtr="0"/>
          <a:lstStyle>
            <a:lvl1pPr marL="457200" marR="0" lvl="0" indent="-228600" algn="l" rtl="0">
              <a:spcBef>
                <a:spcPts val="360"/>
              </a:spcBef>
              <a:spcAft>
                <a:spcPts val="0"/>
              </a:spcAft>
              <a:buClr>
                <a:srgbClr val="888888"/>
              </a:buClr>
              <a:buSzPts val="1800"/>
              <a:buFont typeface="Arial"/>
              <a:buNone/>
              <a:defRPr sz="1800">
                <a:solidFill>
                  <a:srgbClr val="888888"/>
                </a:solidFill>
                <a:latin typeface="Calibri"/>
                <a:ea typeface="Calibri"/>
                <a:cs typeface="Calibri"/>
                <a:sym typeface="Calibri"/>
              </a:defRPr>
            </a:lvl1pPr>
            <a:lvl2pPr marL="914400" marR="0" lvl="1" indent="-228600" algn="l" rtl="0">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spcBef>
                <a:spcPts val="27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spcBef>
                <a:spcPts val="24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628650" y="4767263"/>
            <a:ext cx="20574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6235"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2472"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68709"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4943"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1179"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37415"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19365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49885"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 name="Shape 133"/>
          <p:cNvSpPr txBox="1">
            <a:spLocks noGrp="1"/>
          </p:cNvSpPr>
          <p:nvPr>
            <p:ph type="sldNum" idx="12"/>
          </p:nvPr>
        </p:nvSpPr>
        <p:spPr>
          <a:xfrm>
            <a:off x="6457950" y="4767263"/>
            <a:ext cx="2057400" cy="27384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rgbClr val="888888"/>
                </a:solidFill>
                <a:latin typeface="Arial"/>
                <a:ea typeface="Arial"/>
                <a:cs typeface="Arial"/>
                <a:sym typeface="Arial"/>
              </a:rPr>
              <a:t>‹#›</a:t>
            </a:fld>
            <a:endParaRPr sz="1800">
              <a:solidFill>
                <a:srgbClr val="888888"/>
              </a:solidFill>
              <a:latin typeface="Arial"/>
              <a:ea typeface="Arial"/>
              <a:cs typeface="Arial"/>
              <a:sym typeface="Arial"/>
            </a:endParaRPr>
          </a:p>
        </p:txBody>
      </p:sp>
      <p:pic>
        <p:nvPicPr>
          <p:cNvPr id="134" name="Shape 134"/>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35" name="Shape 135"/>
          <p:cNvPicPr preferRelativeResize="0"/>
          <p:nvPr/>
        </p:nvPicPr>
        <p:blipFill rotWithShape="1">
          <a:blip r:embed="rId3">
            <a:alphaModFix/>
          </a:blip>
          <a:srcRect/>
          <a:stretch/>
        </p:blipFill>
        <p:spPr>
          <a:xfrm>
            <a:off x="8145780" y="4767263"/>
            <a:ext cx="913766" cy="2978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Blank">
    <p:spTree>
      <p:nvGrpSpPr>
        <p:cNvPr id="1" name="Shape 136"/>
        <p:cNvGrpSpPr/>
        <p:nvPr/>
      </p:nvGrpSpPr>
      <p:grpSpPr>
        <a:xfrm>
          <a:off x="0" y="0"/>
          <a:ext cx="0" cy="0"/>
          <a:chOff x="0" y="0"/>
          <a:chExt cx="0" cy="0"/>
        </a:xfrm>
      </p:grpSpPr>
      <p:sp>
        <p:nvSpPr>
          <p:cNvPr id="137" name="Shape 137"/>
          <p:cNvSpPr txBox="1">
            <a:spLocks noGrp="1"/>
          </p:cNvSpPr>
          <p:nvPr>
            <p:ph type="sldNum" idx="12"/>
          </p:nvPr>
        </p:nvSpPr>
        <p:spPr>
          <a:xfrm>
            <a:off x="8255000" y="4848230"/>
            <a:ext cx="431800" cy="192881"/>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rgbClr val="888888"/>
                </a:solidFill>
                <a:latin typeface="Arial"/>
                <a:ea typeface="Arial"/>
                <a:cs typeface="Arial"/>
                <a:sym typeface="Arial"/>
              </a:rPr>
              <a:t>‹#›</a:t>
            </a:fld>
            <a:endParaRPr sz="1800">
              <a:solidFill>
                <a:srgbClr val="888888"/>
              </a:solidFill>
              <a:latin typeface="Arial"/>
              <a:ea typeface="Arial"/>
              <a:cs typeface="Arial"/>
              <a:sym typeface="Arial"/>
            </a:endParaRPr>
          </a:p>
        </p:txBody>
      </p:sp>
      <p:sp>
        <p:nvSpPr>
          <p:cNvPr id="138" name="Shape 138"/>
          <p:cNvSpPr/>
          <p:nvPr/>
        </p:nvSpPr>
        <p:spPr>
          <a:xfrm>
            <a:off x="0" y="4"/>
            <a:ext cx="9144000" cy="987029"/>
          </a:xfrm>
          <a:prstGeom prst="rect">
            <a:avLst/>
          </a:prstGeom>
          <a:solidFill>
            <a:schemeClr val="accent3"/>
          </a:solidFill>
          <a:ln>
            <a:noFill/>
          </a:ln>
          <a:effectLst>
            <a:outerShdw blurRad="50800" dist="38100" dir="5400000" algn="t" rotWithShape="0">
              <a:srgbClr val="000000">
                <a:alpha val="40000"/>
              </a:srgbClr>
            </a:outerShdw>
          </a:effectLst>
        </p:spPr>
        <p:txBody>
          <a:bodyPr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39" name="Shape 139"/>
          <p:cNvSpPr txBox="1">
            <a:spLocks noGrp="1"/>
          </p:cNvSpPr>
          <p:nvPr>
            <p:ph type="title"/>
          </p:nvPr>
        </p:nvSpPr>
        <p:spPr>
          <a:xfrm>
            <a:off x="11" y="130294"/>
            <a:ext cx="9143999" cy="857250"/>
          </a:xfrm>
          <a:prstGeom prst="rect">
            <a:avLst/>
          </a:prstGeom>
          <a:noFill/>
          <a:ln>
            <a:noFill/>
          </a:ln>
        </p:spPr>
        <p:txBody>
          <a:bodyPr wrap="square" lIns="91425" tIns="91425" rIns="91425" bIns="91425" anchor="t" anchorCtr="0"/>
          <a:lstStyle>
            <a:lvl1pPr marL="0" marR="0" lvl="0" indent="0" algn="ctr" rtl="0">
              <a:lnSpc>
                <a:spcPct val="90000"/>
              </a:lnSpc>
              <a:spcBef>
                <a:spcPts val="0"/>
              </a:spcBef>
              <a:spcAft>
                <a:spcPts val="0"/>
              </a:spcAft>
              <a:buClr>
                <a:schemeClr val="lt1"/>
              </a:buClr>
              <a:buSzPts val="2700"/>
              <a:buFont typeface="Calibri"/>
              <a:buNone/>
              <a:defRPr sz="2700">
                <a:solidFill>
                  <a:schemeClr val="lt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40" name="Shape 140"/>
          <p:cNvSpPr txBox="1">
            <a:spLocks noGrp="1"/>
          </p:cNvSpPr>
          <p:nvPr>
            <p:ph type="body" idx="1"/>
          </p:nvPr>
        </p:nvSpPr>
        <p:spPr>
          <a:xfrm>
            <a:off x="501651" y="1200154"/>
            <a:ext cx="8185150" cy="3394472"/>
          </a:xfrm>
          <a:prstGeom prst="rect">
            <a:avLst/>
          </a:prstGeom>
          <a:noFill/>
          <a:ln>
            <a:noFill/>
          </a:ln>
        </p:spPr>
        <p:txBody>
          <a:bodyPr wrap="square" lIns="91425" tIns="91425" rIns="91425" bIns="91425" anchor="t" anchorCtr="0"/>
          <a:lstStyle>
            <a:lvl1pPr marL="457200" marR="0" lvl="0" indent="-361950" algn="l" rtl="0">
              <a:spcBef>
                <a:spcPts val="420"/>
              </a:spcBef>
              <a:spcAft>
                <a:spcPts val="0"/>
              </a:spcAft>
              <a:buClr>
                <a:schemeClr val="accent3"/>
              </a:buClr>
              <a:buSzPts val="2100"/>
              <a:buFont typeface="Arial"/>
              <a:buChar char="•"/>
              <a:defRPr sz="2100">
                <a:solidFill>
                  <a:schemeClr val="dk1"/>
                </a:solidFill>
                <a:latin typeface="Calibri"/>
                <a:ea typeface="Calibri"/>
                <a:cs typeface="Calibri"/>
                <a:sym typeface="Calibri"/>
              </a:defRPr>
            </a:lvl1pPr>
            <a:lvl2pPr marL="914400" marR="0" lvl="1" indent="-342900" algn="l" rtl="0">
              <a:spcBef>
                <a:spcPts val="450"/>
              </a:spcBef>
              <a:spcAft>
                <a:spcPts val="0"/>
              </a:spcAft>
              <a:buClr>
                <a:schemeClr val="accent3"/>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spcBef>
                <a:spcPts val="450"/>
              </a:spcBef>
              <a:spcAft>
                <a:spcPts val="0"/>
              </a:spcAft>
              <a:buClr>
                <a:schemeClr val="dk1"/>
              </a:buClr>
              <a:buSzPts val="1500"/>
              <a:buFont typeface="Calibri"/>
              <a:buChar char="–"/>
              <a:defRPr sz="1500" b="0" i="0" u="none" strike="noStrike" cap="none">
                <a:solidFill>
                  <a:schemeClr val="dk1"/>
                </a:solidFill>
                <a:latin typeface="Calibri"/>
                <a:ea typeface="Calibri"/>
                <a:cs typeface="Calibri"/>
                <a:sym typeface="Calibri"/>
              </a:defRPr>
            </a:lvl3pPr>
            <a:lvl4pPr marL="1828800" marR="0" lvl="3" indent="-355600" algn="l" rtl="0">
              <a:spcBef>
                <a:spcPts val="4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4_Title Slide">
    <p:spTree>
      <p:nvGrpSpPr>
        <p:cNvPr id="1" name="Shape 141"/>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8"/>
        <p:cNvGrpSpPr/>
        <p:nvPr/>
      </p:nvGrpSpPr>
      <p:grpSpPr>
        <a:xfrm>
          <a:off x="0" y="0"/>
          <a:ext cx="0" cy="0"/>
          <a:chOff x="0" y="0"/>
          <a:chExt cx="0" cy="0"/>
        </a:xfrm>
      </p:grpSpPr>
      <p:sp>
        <p:nvSpPr>
          <p:cNvPr id="149" name="Shape 149"/>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pic>
        <p:nvPicPr>
          <p:cNvPr id="152" name="Shape 152"/>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53" name="Shape 153"/>
          <p:cNvPicPr preferRelativeResize="0"/>
          <p:nvPr/>
        </p:nvPicPr>
        <p:blipFill rotWithShape="1">
          <a:blip r:embed="rId3">
            <a:alphaModFix/>
          </a:blip>
          <a:srcRect/>
          <a:stretch/>
        </p:blipFill>
        <p:spPr>
          <a:xfrm>
            <a:off x="8145780" y="4767263"/>
            <a:ext cx="913765" cy="297847"/>
          </a:xfrm>
          <a:prstGeom prst="rect">
            <a:avLst/>
          </a:prstGeom>
          <a:noFill/>
          <a:ln>
            <a:noFill/>
          </a:ln>
        </p:spPr>
      </p:pic>
      <p:pic>
        <p:nvPicPr>
          <p:cNvPr id="154" name="Shape 154"/>
          <p:cNvPicPr preferRelativeResize="0"/>
          <p:nvPr/>
        </p:nvPicPr>
        <p:blipFill rotWithShape="1">
          <a:blip r:embed="rId3">
            <a:alphaModFix/>
          </a:blip>
          <a:srcRect/>
          <a:stretch/>
        </p:blipFill>
        <p:spPr>
          <a:xfrm>
            <a:off x="8260080" y="4881563"/>
            <a:ext cx="913765" cy="29784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57" name="Shape 157"/>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pic>
        <p:nvPicPr>
          <p:cNvPr id="161" name="Shape 161"/>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62" name="Shape 162"/>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623888" y="1282304"/>
            <a:ext cx="7886700" cy="2139553"/>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rgbClr val="7F7F7F"/>
              </a:buClr>
              <a:buSzPts val="4500"/>
              <a:buFont typeface="Calibri"/>
              <a:buNone/>
              <a:defRPr sz="45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65" name="Shape 165"/>
          <p:cNvSpPr txBox="1">
            <a:spLocks noGrp="1"/>
          </p:cNvSpPr>
          <p:nvPr>
            <p:ph type="body" idx="1"/>
          </p:nvPr>
        </p:nvSpPr>
        <p:spPr>
          <a:xfrm>
            <a:off x="623888" y="3442097"/>
            <a:ext cx="7886700" cy="1125140"/>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6" name="Shape 166"/>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169" name="Shape 169"/>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70" name="Shape 170"/>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1143000" y="841772"/>
            <a:ext cx="6858000" cy="1790700"/>
          </a:xfrm>
          <a:prstGeom prst="rect">
            <a:avLst/>
          </a:prstGeom>
          <a:noFill/>
          <a:ln>
            <a:noFill/>
          </a:ln>
        </p:spPr>
        <p:txBody>
          <a:bodyPr wrap="square" lIns="68575" tIns="68575" rIns="68575" bIns="68575" anchor="b" anchorCtr="0"/>
          <a:lstStyle>
            <a:lvl1pPr marL="0" marR="0" lvl="0" indent="0" algn="ctr" rtl="0">
              <a:lnSpc>
                <a:spcPct val="90000"/>
              </a:lnSpc>
              <a:spcBef>
                <a:spcPts val="0"/>
              </a:spcBef>
              <a:spcAft>
                <a:spcPts val="0"/>
              </a:spcAft>
              <a:buClr>
                <a:srgbClr val="7F7F7F"/>
              </a:buClr>
              <a:buSzPts val="4500"/>
              <a:buFont typeface="Calibri"/>
              <a:buNone/>
              <a:defRPr sz="45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73" name="Shape 173"/>
          <p:cNvSpPr txBox="1">
            <a:spLocks noGrp="1"/>
          </p:cNvSpPr>
          <p:nvPr>
            <p:ph type="subTitle" idx="1"/>
          </p:nvPr>
        </p:nvSpPr>
        <p:spPr>
          <a:xfrm>
            <a:off x="1143000" y="2701528"/>
            <a:ext cx="6858000" cy="1241821"/>
          </a:xfrm>
          <a:prstGeom prst="rect">
            <a:avLst/>
          </a:prstGeom>
          <a:noFill/>
          <a:ln>
            <a:noFill/>
          </a:ln>
        </p:spPr>
        <p:txBody>
          <a:bodyPr wrap="square" lIns="68575" tIns="68575" rIns="68575" bIns="68575" anchor="t" anchorCtr="0"/>
          <a:lstStyle>
            <a:lvl1pPr marL="0" marR="0" lvl="0" indent="0" algn="ctr" rtl="0">
              <a:lnSpc>
                <a:spcPct val="90000"/>
              </a:lnSpc>
              <a:spcBef>
                <a:spcPts val="800"/>
              </a:spcBef>
              <a:spcAft>
                <a:spcPts val="0"/>
              </a:spcAft>
              <a:buClr>
                <a:srgbClr val="7F7F7F"/>
              </a:buClr>
              <a:buSzPts val="1800"/>
              <a:buFont typeface="Arial"/>
              <a:buNone/>
              <a:defRPr sz="1800" b="0" i="0" u="none" strike="noStrike" cap="none">
                <a:solidFill>
                  <a:srgbClr val="7F7F7F"/>
                </a:solidFill>
                <a:latin typeface="Calibri"/>
                <a:ea typeface="Calibri"/>
                <a:cs typeface="Calibri"/>
                <a:sym typeface="Calibri"/>
              </a:defRPr>
            </a:lvl1pPr>
            <a:lvl2pPr marL="342900" marR="0" lvl="1" indent="0" algn="ctr" rtl="0">
              <a:lnSpc>
                <a:spcPct val="90000"/>
              </a:lnSpc>
              <a:spcBef>
                <a:spcPts val="400"/>
              </a:spcBef>
              <a:spcAft>
                <a:spcPts val="0"/>
              </a:spcAft>
              <a:buClr>
                <a:srgbClr val="7F7F7F"/>
              </a:buClr>
              <a:buSzPts val="1500"/>
              <a:buFont typeface="Arial"/>
              <a:buNone/>
              <a:defRPr sz="1500" b="0" i="0" u="none" strike="noStrike" cap="none">
                <a:solidFill>
                  <a:srgbClr val="7F7F7F"/>
                </a:solidFill>
                <a:latin typeface="Calibri"/>
                <a:ea typeface="Calibri"/>
                <a:cs typeface="Calibri"/>
                <a:sym typeface="Calibri"/>
              </a:defRPr>
            </a:lvl2pPr>
            <a:lvl3pPr marL="685800" marR="0" lvl="2" indent="0" algn="ctr" rtl="0">
              <a:lnSpc>
                <a:spcPct val="90000"/>
              </a:lnSpc>
              <a:spcBef>
                <a:spcPts val="4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3pPr>
            <a:lvl4pPr marL="1028700" marR="0" lvl="3" indent="0" algn="ctr" rtl="0">
              <a:lnSpc>
                <a:spcPct val="90000"/>
              </a:lnSpc>
              <a:spcBef>
                <a:spcPts val="400"/>
              </a:spcBef>
              <a:spcAft>
                <a:spcPts val="0"/>
              </a:spcAft>
              <a:buClr>
                <a:srgbClr val="7F7F7F"/>
              </a:buClr>
              <a:buSzPts val="1200"/>
              <a:buFont typeface="Arial"/>
              <a:buNone/>
              <a:defRPr sz="1200" b="0" i="0" u="none" strike="noStrike" cap="none">
                <a:solidFill>
                  <a:srgbClr val="7F7F7F"/>
                </a:solidFill>
                <a:latin typeface="Calibri"/>
                <a:ea typeface="Calibri"/>
                <a:cs typeface="Calibri"/>
                <a:sym typeface="Calibri"/>
              </a:defRPr>
            </a:lvl4pPr>
            <a:lvl5pPr marL="1371600" marR="0" lvl="4" indent="0" algn="ctr" rtl="0">
              <a:lnSpc>
                <a:spcPct val="90000"/>
              </a:lnSpc>
              <a:spcBef>
                <a:spcPts val="400"/>
              </a:spcBef>
              <a:spcAft>
                <a:spcPts val="0"/>
              </a:spcAft>
              <a:buClr>
                <a:srgbClr val="7F7F7F"/>
              </a:buClr>
              <a:buSzPts val="1200"/>
              <a:buFont typeface="Arial"/>
              <a:buNone/>
              <a:defRPr sz="1200" b="0" i="0" u="none" strike="noStrike" cap="none">
                <a:solidFill>
                  <a:srgbClr val="7F7F7F"/>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177" name="Shape 177"/>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78" name="Shape 178"/>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81" name="Shape 181"/>
          <p:cNvSpPr txBox="1">
            <a:spLocks noGrp="1"/>
          </p:cNvSpPr>
          <p:nvPr>
            <p:ph type="body" idx="1"/>
          </p:nvPr>
        </p:nvSpPr>
        <p:spPr>
          <a:xfrm>
            <a:off x="628650" y="1369219"/>
            <a:ext cx="38862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2"/>
          </p:nvPr>
        </p:nvSpPr>
        <p:spPr>
          <a:xfrm>
            <a:off x="4629150" y="1369219"/>
            <a:ext cx="38862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186" name="Shape 186"/>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87" name="Shape 187"/>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29841"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90" name="Shape 190"/>
          <p:cNvSpPr txBox="1">
            <a:spLocks noGrp="1"/>
          </p:cNvSpPr>
          <p:nvPr>
            <p:ph type="body" idx="1"/>
          </p:nvPr>
        </p:nvSpPr>
        <p:spPr>
          <a:xfrm>
            <a:off x="629841" y="1260872"/>
            <a:ext cx="3868340" cy="617934"/>
          </a:xfrm>
          <a:prstGeom prst="rect">
            <a:avLst/>
          </a:prstGeom>
          <a:noFill/>
          <a:ln>
            <a:noFill/>
          </a:ln>
        </p:spPr>
        <p:txBody>
          <a:bodyPr wrap="square" lIns="68575" tIns="68575" rIns="68575" bIns="68575" anchor="b" anchorCtr="0"/>
          <a:lstStyle>
            <a:lvl1pPr marL="457200" marR="0" lvl="0" indent="-228600" algn="l" rtl="0">
              <a:lnSpc>
                <a:spcPct val="90000"/>
              </a:lnSpc>
              <a:spcBef>
                <a:spcPts val="800"/>
              </a:spcBef>
              <a:spcAft>
                <a:spcPts val="0"/>
              </a:spcAft>
              <a:buClr>
                <a:srgbClr val="7F7F7F"/>
              </a:buClr>
              <a:buSzPts val="1800"/>
              <a:buFont typeface="Arial"/>
              <a:buNone/>
              <a:defRPr sz="18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rgbClr val="7F7F7F"/>
              </a:buClr>
              <a:buSzPts val="1500"/>
              <a:buFont typeface="Arial"/>
              <a:buNone/>
              <a:defRPr sz="1500" b="1"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400"/>
              </a:spcBef>
              <a:spcAft>
                <a:spcPts val="0"/>
              </a:spcAft>
              <a:buClr>
                <a:srgbClr val="7F7F7F"/>
              </a:buClr>
              <a:buSzPts val="1400"/>
              <a:buFont typeface="Arial"/>
              <a:buNone/>
              <a:defRPr sz="1400" b="1"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4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4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2"/>
          </p:nvPr>
        </p:nvSpPr>
        <p:spPr>
          <a:xfrm>
            <a:off x="629841" y="1878806"/>
            <a:ext cx="3868340" cy="2763441"/>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3"/>
          </p:nvPr>
        </p:nvSpPr>
        <p:spPr>
          <a:xfrm>
            <a:off x="4629150" y="1260872"/>
            <a:ext cx="3887391" cy="617934"/>
          </a:xfrm>
          <a:prstGeom prst="rect">
            <a:avLst/>
          </a:prstGeom>
          <a:noFill/>
          <a:ln>
            <a:noFill/>
          </a:ln>
        </p:spPr>
        <p:txBody>
          <a:bodyPr wrap="square" lIns="68575" tIns="68575" rIns="68575" bIns="68575" anchor="b" anchorCtr="0"/>
          <a:lstStyle>
            <a:lvl1pPr marL="457200" marR="0" lvl="0" indent="-228600" algn="l" rtl="0">
              <a:lnSpc>
                <a:spcPct val="90000"/>
              </a:lnSpc>
              <a:spcBef>
                <a:spcPts val="800"/>
              </a:spcBef>
              <a:spcAft>
                <a:spcPts val="0"/>
              </a:spcAft>
              <a:buClr>
                <a:srgbClr val="7F7F7F"/>
              </a:buClr>
              <a:buSzPts val="1800"/>
              <a:buFont typeface="Arial"/>
              <a:buNone/>
              <a:defRPr sz="1800" b="1"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rgbClr val="7F7F7F"/>
              </a:buClr>
              <a:buSzPts val="1500"/>
              <a:buFont typeface="Arial"/>
              <a:buNone/>
              <a:defRPr sz="1500" b="1"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400"/>
              </a:spcBef>
              <a:spcAft>
                <a:spcPts val="0"/>
              </a:spcAft>
              <a:buClr>
                <a:srgbClr val="7F7F7F"/>
              </a:buClr>
              <a:buSzPts val="1400"/>
              <a:buFont typeface="Arial"/>
              <a:buNone/>
              <a:defRPr sz="1400" b="1"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4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400"/>
              </a:spcBef>
              <a:spcAft>
                <a:spcPts val="0"/>
              </a:spcAft>
              <a:buClr>
                <a:srgbClr val="7F7F7F"/>
              </a:buClr>
              <a:buSzPts val="1200"/>
              <a:buFont typeface="Arial"/>
              <a:buNone/>
              <a:defRPr sz="1200" b="1" i="0" u="none" strike="noStrike" cap="none">
                <a:solidFill>
                  <a:srgbClr val="7F7F7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body" idx="4"/>
          </p:nvPr>
        </p:nvSpPr>
        <p:spPr>
          <a:xfrm>
            <a:off x="4629150" y="1878806"/>
            <a:ext cx="3887391" cy="2763441"/>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197" name="Shape 197"/>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198" name="Shape 198"/>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01" name="Shape 201"/>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204" name="Shape 204"/>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205" name="Shape 205"/>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629841" y="342900"/>
            <a:ext cx="2949178" cy="120015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rgbClr val="7F7F7F"/>
              </a:buClr>
              <a:buSzPts val="2400"/>
              <a:buFont typeface="Calibri"/>
              <a:buNone/>
              <a:defRPr sz="24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08" name="Shape 208"/>
          <p:cNvSpPr txBox="1">
            <a:spLocks noGrp="1"/>
          </p:cNvSpPr>
          <p:nvPr>
            <p:ph type="body" idx="1"/>
          </p:nvPr>
        </p:nvSpPr>
        <p:spPr>
          <a:xfrm>
            <a:off x="3887391" y="740569"/>
            <a:ext cx="4629150" cy="3655219"/>
          </a:xfrm>
          <a:prstGeom prst="rect">
            <a:avLst/>
          </a:prstGeom>
          <a:noFill/>
          <a:ln>
            <a:noFill/>
          </a:ln>
        </p:spPr>
        <p:txBody>
          <a:bodyPr wrap="square" lIns="68575" tIns="68575" rIns="68575" bIns="68575" anchor="t" anchorCtr="0"/>
          <a:lstStyle>
            <a:lvl1pPr marL="457200" marR="0" lvl="0" indent="-381000" algn="l" rtl="0">
              <a:lnSpc>
                <a:spcPct val="90000"/>
              </a:lnSpc>
              <a:spcBef>
                <a:spcPts val="800"/>
              </a:spcBef>
              <a:spcAft>
                <a:spcPts val="0"/>
              </a:spcAft>
              <a:buClr>
                <a:srgbClr val="7F7F7F"/>
              </a:buClr>
              <a:buSzPts val="2400"/>
              <a:buFont typeface="Arial"/>
              <a:buChar char="•"/>
              <a:defRPr sz="2400" b="0" i="0" u="none" strike="noStrike" cap="none">
                <a:solidFill>
                  <a:srgbClr val="7F7F7F"/>
                </a:solidFill>
                <a:latin typeface="Calibri"/>
                <a:ea typeface="Calibri"/>
                <a:cs typeface="Calibri"/>
                <a:sym typeface="Calibri"/>
              </a:defRPr>
            </a:lvl1pPr>
            <a:lvl2pPr marL="914400" marR="0" lvl="1" indent="-361950" algn="l" rtl="0">
              <a:lnSpc>
                <a:spcPct val="90000"/>
              </a:lnSpc>
              <a:spcBef>
                <a:spcPts val="4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2pPr>
            <a:lvl3pPr marL="1371600" marR="0" lvl="2"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3pPr>
            <a:lvl4pPr marL="1828800" marR="0" lvl="3"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4pPr>
            <a:lvl5pPr marL="2286000" marR="0" lvl="4"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body" idx="2"/>
          </p:nvPr>
        </p:nvSpPr>
        <p:spPr>
          <a:xfrm>
            <a:off x="629841" y="1543050"/>
            <a:ext cx="2949178" cy="2858691"/>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rgbClr val="7F7F7F"/>
              </a:buClr>
              <a:buSzPts val="1200"/>
              <a:buFont typeface="Arial"/>
              <a:buNone/>
              <a:defRPr sz="12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400"/>
              </a:spcBef>
              <a:spcAft>
                <a:spcPts val="0"/>
              </a:spcAft>
              <a:buClr>
                <a:srgbClr val="7F7F7F"/>
              </a:buClr>
              <a:buSzPts val="900"/>
              <a:buFont typeface="Arial"/>
              <a:buNone/>
              <a:defRPr sz="9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400"/>
              </a:spcBef>
              <a:spcAft>
                <a:spcPts val="0"/>
              </a:spcAft>
              <a:buClr>
                <a:srgbClr val="7F7F7F"/>
              </a:buClr>
              <a:buSzPts val="800"/>
              <a:buFont typeface="Arial"/>
              <a:buNone/>
              <a:defRPr sz="8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400"/>
              </a:spcBef>
              <a:spcAft>
                <a:spcPts val="0"/>
              </a:spcAft>
              <a:buClr>
                <a:srgbClr val="7F7F7F"/>
              </a:buClr>
              <a:buSzPts val="800"/>
              <a:buFont typeface="Arial"/>
              <a:buNone/>
              <a:defRPr sz="800" b="0" i="0" u="none" strike="noStrike" cap="none">
                <a:solidFill>
                  <a:srgbClr val="7F7F7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213" name="Shape 213"/>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214" name="Shape 214"/>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29841" y="342900"/>
            <a:ext cx="2949178" cy="120015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rgbClr val="7F7F7F"/>
              </a:buClr>
              <a:buSzPts val="2400"/>
              <a:buFont typeface="Calibri"/>
              <a:buNone/>
              <a:defRPr sz="24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17" name="Shape 217"/>
          <p:cNvSpPr>
            <a:spLocks noGrp="1"/>
          </p:cNvSpPr>
          <p:nvPr>
            <p:ph type="pic" idx="2"/>
          </p:nvPr>
        </p:nvSpPr>
        <p:spPr>
          <a:xfrm>
            <a:off x="3887391" y="740569"/>
            <a:ext cx="4629150" cy="3655219"/>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rgbClr val="7F7F7F"/>
              </a:buClr>
              <a:buSzPts val="2400"/>
              <a:buFont typeface="Arial"/>
              <a:buNone/>
              <a:defRPr sz="2400" b="0" i="0" u="none" strike="noStrike" cap="none">
                <a:solidFill>
                  <a:srgbClr val="7F7F7F"/>
                </a:solidFill>
                <a:latin typeface="Calibri"/>
                <a:ea typeface="Calibri"/>
                <a:cs typeface="Calibri"/>
                <a:sym typeface="Calibri"/>
              </a:defRPr>
            </a:lvl1pPr>
            <a:lvl2pPr marL="342900" marR="0" lvl="1" indent="0" algn="l" rtl="0">
              <a:lnSpc>
                <a:spcPct val="90000"/>
              </a:lnSpc>
              <a:spcBef>
                <a:spcPts val="400"/>
              </a:spcBef>
              <a:spcAft>
                <a:spcPts val="0"/>
              </a:spcAft>
              <a:buClr>
                <a:srgbClr val="7F7F7F"/>
              </a:buClr>
              <a:buSzPts val="2100"/>
              <a:buFont typeface="Arial"/>
              <a:buNone/>
              <a:defRPr sz="2100" b="0" i="0" u="none" strike="noStrike" cap="none">
                <a:solidFill>
                  <a:srgbClr val="7F7F7F"/>
                </a:solidFill>
                <a:latin typeface="Calibri"/>
                <a:ea typeface="Calibri"/>
                <a:cs typeface="Calibri"/>
                <a:sym typeface="Calibri"/>
              </a:defRPr>
            </a:lvl2pPr>
            <a:lvl3pPr marL="685800" marR="0" lvl="2" indent="0" algn="l" rtl="0">
              <a:lnSpc>
                <a:spcPct val="90000"/>
              </a:lnSpc>
              <a:spcBef>
                <a:spcPts val="400"/>
              </a:spcBef>
              <a:spcAft>
                <a:spcPts val="0"/>
              </a:spcAft>
              <a:buClr>
                <a:srgbClr val="7F7F7F"/>
              </a:buClr>
              <a:buSzPts val="1800"/>
              <a:buFont typeface="Arial"/>
              <a:buNone/>
              <a:defRPr sz="1800" b="0" i="0" u="none" strike="noStrike" cap="none">
                <a:solidFill>
                  <a:srgbClr val="7F7F7F"/>
                </a:solidFill>
                <a:latin typeface="Calibri"/>
                <a:ea typeface="Calibri"/>
                <a:cs typeface="Calibri"/>
                <a:sym typeface="Calibri"/>
              </a:defRPr>
            </a:lvl3pPr>
            <a:lvl4pPr marL="1028700" marR="0" lvl="3" indent="0" algn="l" rtl="0">
              <a:lnSpc>
                <a:spcPct val="90000"/>
              </a:lnSpc>
              <a:spcBef>
                <a:spcPts val="400"/>
              </a:spcBef>
              <a:spcAft>
                <a:spcPts val="0"/>
              </a:spcAft>
              <a:buClr>
                <a:srgbClr val="7F7F7F"/>
              </a:buClr>
              <a:buSzPts val="1500"/>
              <a:buFont typeface="Arial"/>
              <a:buNone/>
              <a:defRPr sz="1500" b="0" i="0" u="none" strike="noStrike" cap="none">
                <a:solidFill>
                  <a:srgbClr val="7F7F7F"/>
                </a:solidFill>
                <a:latin typeface="Calibri"/>
                <a:ea typeface="Calibri"/>
                <a:cs typeface="Calibri"/>
                <a:sym typeface="Calibri"/>
              </a:defRPr>
            </a:lvl4pPr>
            <a:lvl5pPr marL="1371600" marR="0" lvl="4" indent="0" algn="l" rtl="0">
              <a:lnSpc>
                <a:spcPct val="90000"/>
              </a:lnSpc>
              <a:spcBef>
                <a:spcPts val="400"/>
              </a:spcBef>
              <a:spcAft>
                <a:spcPts val="0"/>
              </a:spcAft>
              <a:buClr>
                <a:srgbClr val="7F7F7F"/>
              </a:buClr>
              <a:buSzPts val="1500"/>
              <a:buFont typeface="Arial"/>
              <a:buNone/>
              <a:defRPr sz="1500" b="0" i="0" u="none" strike="noStrike" cap="none">
                <a:solidFill>
                  <a:srgbClr val="7F7F7F"/>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body" idx="1"/>
          </p:nvPr>
        </p:nvSpPr>
        <p:spPr>
          <a:xfrm>
            <a:off x="629841" y="1543050"/>
            <a:ext cx="2949178" cy="2858691"/>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rgbClr val="7F7F7F"/>
              </a:buClr>
              <a:buSzPts val="1200"/>
              <a:buFont typeface="Arial"/>
              <a:buNone/>
              <a:defRPr sz="12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400"/>
              </a:spcBef>
              <a:spcAft>
                <a:spcPts val="0"/>
              </a:spcAft>
              <a:buClr>
                <a:srgbClr val="7F7F7F"/>
              </a:buClr>
              <a:buSzPts val="1100"/>
              <a:buFont typeface="Arial"/>
              <a:buNone/>
              <a:defRPr sz="11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400"/>
              </a:spcBef>
              <a:spcAft>
                <a:spcPts val="0"/>
              </a:spcAft>
              <a:buClr>
                <a:srgbClr val="7F7F7F"/>
              </a:buClr>
              <a:buSzPts val="900"/>
              <a:buFont typeface="Arial"/>
              <a:buNone/>
              <a:defRPr sz="9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400"/>
              </a:spcBef>
              <a:spcAft>
                <a:spcPts val="0"/>
              </a:spcAft>
              <a:buClr>
                <a:srgbClr val="7F7F7F"/>
              </a:buClr>
              <a:buSzPts val="800"/>
              <a:buFont typeface="Arial"/>
              <a:buNone/>
              <a:defRPr sz="8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400"/>
              </a:spcBef>
              <a:spcAft>
                <a:spcPts val="0"/>
              </a:spcAft>
              <a:buClr>
                <a:srgbClr val="7F7F7F"/>
              </a:buClr>
              <a:buSzPts val="800"/>
              <a:buFont typeface="Arial"/>
              <a:buNone/>
              <a:defRPr sz="800" b="0" i="0" u="none" strike="noStrike" cap="none">
                <a:solidFill>
                  <a:srgbClr val="7F7F7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222" name="Shape 222"/>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223" name="Shape 223"/>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26" name="Shape 226"/>
          <p:cNvSpPr txBox="1">
            <a:spLocks noGrp="1"/>
          </p:cNvSpPr>
          <p:nvPr>
            <p:ph type="body" idx="1"/>
          </p:nvPr>
        </p:nvSpPr>
        <p:spPr>
          <a:xfrm rot="5400000">
            <a:off x="2940248" y="-942379"/>
            <a:ext cx="3263504" cy="7886700"/>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230" name="Shape 230"/>
          <p:cNvPicPr preferRelativeResize="0"/>
          <p:nvPr/>
        </p:nvPicPr>
        <p:blipFill rotWithShape="1">
          <a:blip r:embed="rId2">
            <a:alphaModFix/>
          </a:blip>
          <a:srcRect/>
          <a:stretch/>
        </p:blipFill>
        <p:spPr>
          <a:xfrm>
            <a:off x="7801613" y="3855715"/>
            <a:ext cx="1342387" cy="1287785"/>
          </a:xfrm>
          <a:prstGeom prst="rect">
            <a:avLst/>
          </a:prstGeom>
          <a:noFill/>
          <a:ln>
            <a:noFill/>
          </a:ln>
        </p:spPr>
      </p:pic>
      <p:pic>
        <p:nvPicPr>
          <p:cNvPr id="231" name="Shape 231"/>
          <p:cNvPicPr preferRelativeResize="0"/>
          <p:nvPr/>
        </p:nvPicPr>
        <p:blipFill rotWithShape="1">
          <a:blip r:embed="rId3">
            <a:alphaModFix/>
          </a:blip>
          <a:srcRect/>
          <a:stretch/>
        </p:blipFill>
        <p:spPr>
          <a:xfrm>
            <a:off x="8145780" y="4767263"/>
            <a:ext cx="913765" cy="2978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rot="5400000">
            <a:off x="5350073" y="1467446"/>
            <a:ext cx="4358879" cy="1971675"/>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34" name="Shape 234"/>
          <p:cNvSpPr txBox="1">
            <a:spLocks noGrp="1"/>
          </p:cNvSpPr>
          <p:nvPr>
            <p:ph type="body" idx="1"/>
          </p:nvPr>
        </p:nvSpPr>
        <p:spPr>
          <a:xfrm rot="5400000">
            <a:off x="1349573" y="-447079"/>
            <a:ext cx="4358879" cy="5800725"/>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pic>
        <p:nvPicPr>
          <p:cNvPr id="238" name="Shape 238"/>
          <p:cNvPicPr preferRelativeResize="0"/>
          <p:nvPr/>
        </p:nvPicPr>
        <p:blipFill rotWithShape="1">
          <a:blip r:embed="rId2">
            <a:alphaModFix/>
          </a:blip>
          <a:srcRect/>
          <a:stretch/>
        </p:blipFill>
        <p:spPr>
          <a:xfrm>
            <a:off x="7801613" y="3855715"/>
            <a:ext cx="1342387" cy="128778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2"/>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3"/>
        <p:cNvGrpSpPr/>
        <p:nvPr/>
      </p:nvGrpSpPr>
      <p:grpSpPr>
        <a:xfrm>
          <a:off x="0" y="0"/>
          <a:ext cx="0" cy="0"/>
          <a:chOff x="0" y="0"/>
          <a:chExt cx="0" cy="0"/>
        </a:xfrm>
      </p:grpSpPr>
      <p:sp>
        <p:nvSpPr>
          <p:cNvPr id="244" name="Shape 244"/>
          <p:cNvSpPr txBox="1">
            <a:spLocks noGrp="1"/>
          </p:cNvSpPr>
          <p:nvPr>
            <p:ph type="ctrTitle"/>
          </p:nvPr>
        </p:nvSpPr>
        <p:spPr>
          <a:xfrm>
            <a:off x="1143000" y="841772"/>
            <a:ext cx="6858000" cy="1790700"/>
          </a:xfrm>
          <a:prstGeom prst="rect">
            <a:avLst/>
          </a:prstGeom>
          <a:noFill/>
          <a:ln>
            <a:noFill/>
          </a:ln>
        </p:spPr>
        <p:txBody>
          <a:bodyPr wrap="square" lIns="68575" tIns="68575" rIns="68575" bIns="68575" anchor="b" anchorCtr="0"/>
          <a:lstStyle>
            <a:lvl1pPr marL="0" marR="0" lvl="0" indent="0" algn="ctr" rtl="0">
              <a:lnSpc>
                <a:spcPct val="90000"/>
              </a:lnSpc>
              <a:spcBef>
                <a:spcPts val="0"/>
              </a:spcBef>
              <a:spcAft>
                <a:spcPts val="0"/>
              </a:spcAft>
              <a:buClr>
                <a:srgbClr val="1E4E79"/>
              </a:buClr>
              <a:buSzPts val="4500"/>
              <a:buFont typeface="Calibri"/>
              <a:buNone/>
              <a:defRPr sz="4500" b="0" i="0" u="none" strike="noStrike" cap="none">
                <a:solidFill>
                  <a:srgbClr val="1E4E79"/>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45" name="Shape 245"/>
          <p:cNvSpPr txBox="1">
            <a:spLocks noGrp="1"/>
          </p:cNvSpPr>
          <p:nvPr>
            <p:ph type="subTitle" idx="1"/>
          </p:nvPr>
        </p:nvSpPr>
        <p:spPr>
          <a:xfrm>
            <a:off x="1143000" y="2701528"/>
            <a:ext cx="6858000" cy="1241821"/>
          </a:xfrm>
          <a:prstGeom prst="rect">
            <a:avLst/>
          </a:prstGeom>
          <a:noFill/>
          <a:ln>
            <a:noFill/>
          </a:ln>
        </p:spPr>
        <p:txBody>
          <a:bodyPr wrap="square" lIns="68575" tIns="68575" rIns="68575" bIns="68575" anchor="t" anchorCtr="0"/>
          <a:lstStyle>
            <a:lvl1pPr marL="0" marR="0" lvl="0" indent="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1E4E79"/>
              </a:buClr>
              <a:buSzPts val="3300"/>
              <a:buFont typeface="Calibri"/>
              <a:buNone/>
              <a:defRPr sz="3300" b="0" i="0" u="none" strike="noStrike" cap="none">
                <a:solidFill>
                  <a:srgbClr val="1E4E79"/>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48" name="Shape 248"/>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57" name="Shape 257"/>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9" name="Shape 259"/>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0" name="Shape 260"/>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1"/>
        <p:cNvGrpSpPr/>
        <p:nvPr/>
      </p:nvGrpSpPr>
      <p:grpSpPr>
        <a:xfrm>
          <a:off x="0" y="0"/>
          <a:ext cx="0" cy="0"/>
          <a:chOff x="0" y="0"/>
          <a:chExt cx="0" cy="0"/>
        </a:xfrm>
      </p:grpSpPr>
      <p:sp>
        <p:nvSpPr>
          <p:cNvPr id="262" name="Shape 262"/>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3" name="Shape 263"/>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4" name="Shape 264"/>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5"/>
        <p:cNvGrpSpPr/>
        <p:nvPr/>
      </p:nvGrpSpPr>
      <p:grpSpPr>
        <a:xfrm>
          <a:off x="0" y="0"/>
          <a:ext cx="0" cy="0"/>
          <a:chOff x="0" y="0"/>
          <a:chExt cx="0" cy="0"/>
        </a:xfrm>
      </p:grpSpPr>
      <p:sp>
        <p:nvSpPr>
          <p:cNvPr id="266" name="Shape 266"/>
          <p:cNvSpPr txBox="1">
            <a:spLocks noGrp="1"/>
          </p:cNvSpPr>
          <p:nvPr>
            <p:ph type="ctrTitle"/>
          </p:nvPr>
        </p:nvSpPr>
        <p:spPr>
          <a:xfrm>
            <a:off x="1143000" y="841772"/>
            <a:ext cx="6858000" cy="1790700"/>
          </a:xfrm>
          <a:prstGeom prst="rect">
            <a:avLst/>
          </a:prstGeom>
          <a:noFill/>
          <a:ln>
            <a:noFill/>
          </a:ln>
        </p:spPr>
        <p:txBody>
          <a:bodyPr wrap="square" lIns="68575" tIns="68575" rIns="68575" bIns="68575" anchor="b" anchorCtr="0"/>
          <a:lstStyle>
            <a:lvl1pPr marL="0" marR="0" lvl="0" indent="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67" name="Shape 267"/>
          <p:cNvSpPr txBox="1">
            <a:spLocks noGrp="1"/>
          </p:cNvSpPr>
          <p:nvPr>
            <p:ph type="subTitle" idx="1"/>
          </p:nvPr>
        </p:nvSpPr>
        <p:spPr>
          <a:xfrm>
            <a:off x="1143000" y="2701528"/>
            <a:ext cx="6858000" cy="1241821"/>
          </a:xfrm>
          <a:prstGeom prst="rect">
            <a:avLst/>
          </a:prstGeom>
          <a:noFill/>
          <a:ln>
            <a:noFill/>
          </a:ln>
        </p:spPr>
        <p:txBody>
          <a:bodyPr wrap="square" lIns="68575" tIns="68575" rIns="68575" bIns="68575" anchor="t" anchorCtr="0"/>
          <a:lstStyle>
            <a:lvl1pPr marL="0" marR="0" lvl="0" indent="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9" name="Shape 269"/>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0" name="Shape 270"/>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623888" y="1282304"/>
            <a:ext cx="7886700" cy="2139553"/>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73" name="Shape 273"/>
          <p:cNvSpPr txBox="1">
            <a:spLocks noGrp="1"/>
          </p:cNvSpPr>
          <p:nvPr>
            <p:ph type="body" idx="1"/>
          </p:nvPr>
        </p:nvSpPr>
        <p:spPr>
          <a:xfrm>
            <a:off x="623888" y="3442097"/>
            <a:ext cx="7886700" cy="1125140"/>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74" name="Shape 274"/>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5" name="Shape 275"/>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76" name="Shape 276"/>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79" name="Shape 279"/>
          <p:cNvSpPr txBox="1">
            <a:spLocks noGrp="1"/>
          </p:cNvSpPr>
          <p:nvPr>
            <p:ph type="body" idx="1"/>
          </p:nvPr>
        </p:nvSpPr>
        <p:spPr>
          <a:xfrm>
            <a:off x="628650" y="1369219"/>
            <a:ext cx="38862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body" idx="2"/>
          </p:nvPr>
        </p:nvSpPr>
        <p:spPr>
          <a:xfrm>
            <a:off x="4629150" y="1369219"/>
            <a:ext cx="38862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2" name="Shape 282"/>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3" name="Shape 283"/>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629841"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86" name="Shape 286"/>
          <p:cNvSpPr txBox="1">
            <a:spLocks noGrp="1"/>
          </p:cNvSpPr>
          <p:nvPr>
            <p:ph type="body" idx="1"/>
          </p:nvPr>
        </p:nvSpPr>
        <p:spPr>
          <a:xfrm>
            <a:off x="629841" y="1260872"/>
            <a:ext cx="3868340" cy="617934"/>
          </a:xfrm>
          <a:prstGeom prst="rect">
            <a:avLst/>
          </a:prstGeom>
          <a:noFill/>
          <a:ln>
            <a:noFill/>
          </a:ln>
        </p:spPr>
        <p:txBody>
          <a:bodyPr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body" idx="2"/>
          </p:nvPr>
        </p:nvSpPr>
        <p:spPr>
          <a:xfrm>
            <a:off x="629841" y="1878806"/>
            <a:ext cx="3868340" cy="2763441"/>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body" idx="3"/>
          </p:nvPr>
        </p:nvSpPr>
        <p:spPr>
          <a:xfrm>
            <a:off x="4629150" y="1260872"/>
            <a:ext cx="3887391" cy="617934"/>
          </a:xfrm>
          <a:prstGeom prst="rect">
            <a:avLst/>
          </a:prstGeom>
          <a:noFill/>
          <a:ln>
            <a:noFill/>
          </a:ln>
        </p:spPr>
        <p:txBody>
          <a:bodyPr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body" idx="4"/>
          </p:nvPr>
        </p:nvSpPr>
        <p:spPr>
          <a:xfrm>
            <a:off x="4629150" y="1878806"/>
            <a:ext cx="3887391" cy="2763441"/>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1" name="Shape 291"/>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2" name="Shape 292"/>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95" name="Shape 295"/>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6" name="Shape 296"/>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97" name="Shape 297"/>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629841" y="342900"/>
            <a:ext cx="2949178" cy="120015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300" name="Shape 300"/>
          <p:cNvSpPr txBox="1">
            <a:spLocks noGrp="1"/>
          </p:cNvSpPr>
          <p:nvPr>
            <p:ph type="body" idx="1"/>
          </p:nvPr>
        </p:nvSpPr>
        <p:spPr>
          <a:xfrm>
            <a:off x="3887391" y="740569"/>
            <a:ext cx="4629150" cy="3655219"/>
          </a:xfrm>
          <a:prstGeom prst="rect">
            <a:avLst/>
          </a:prstGeom>
          <a:noFill/>
          <a:ln>
            <a:noFill/>
          </a:ln>
        </p:spPr>
        <p:txBody>
          <a:bodyPr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body" idx="2"/>
          </p:nvPr>
        </p:nvSpPr>
        <p:spPr>
          <a:xfrm>
            <a:off x="629841" y="1543050"/>
            <a:ext cx="2949178" cy="2858691"/>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3" name="Shape 303"/>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4" name="Shape 304"/>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629841" y="342900"/>
            <a:ext cx="2949178" cy="120015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307" name="Shape 307"/>
          <p:cNvSpPr>
            <a:spLocks noGrp="1"/>
          </p:cNvSpPr>
          <p:nvPr>
            <p:ph type="pic" idx="2"/>
          </p:nvPr>
        </p:nvSpPr>
        <p:spPr>
          <a:xfrm>
            <a:off x="3887391" y="740569"/>
            <a:ext cx="4629150" cy="3655219"/>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08" name="Shape 308"/>
          <p:cNvSpPr txBox="1">
            <a:spLocks noGrp="1"/>
          </p:cNvSpPr>
          <p:nvPr>
            <p:ph type="body" idx="1"/>
          </p:nvPr>
        </p:nvSpPr>
        <p:spPr>
          <a:xfrm>
            <a:off x="629841" y="1543050"/>
            <a:ext cx="2949178" cy="2858691"/>
          </a:xfrm>
          <a:prstGeom prst="rect">
            <a:avLst/>
          </a:prstGeom>
          <a:noFill/>
          <a:ln>
            <a:noFill/>
          </a:ln>
        </p:spPr>
        <p:txBody>
          <a:bodyPr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0" name="Shape 310"/>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1" name="Shape 311"/>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314" name="Shape 314"/>
          <p:cNvSpPr txBox="1">
            <a:spLocks noGrp="1"/>
          </p:cNvSpPr>
          <p:nvPr>
            <p:ph type="body" idx="1"/>
          </p:nvPr>
        </p:nvSpPr>
        <p:spPr>
          <a:xfrm rot="5400000">
            <a:off x="2940248" y="-942379"/>
            <a:ext cx="3263504" cy="7886700"/>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6" name="Shape 316"/>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7" name="Shape 317"/>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rot="5400000">
            <a:off x="5350073" y="1467446"/>
            <a:ext cx="4358879" cy="1971675"/>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320" name="Shape 320"/>
          <p:cNvSpPr txBox="1">
            <a:spLocks noGrp="1"/>
          </p:cNvSpPr>
          <p:nvPr>
            <p:ph type="body" idx="1"/>
          </p:nvPr>
        </p:nvSpPr>
        <p:spPr>
          <a:xfrm rot="5400000">
            <a:off x="1349573" y="-447079"/>
            <a:ext cx="4358879" cy="5800725"/>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2" name="Shape 322"/>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3" name="Shape 323"/>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Arial"/>
              <a:buNone/>
            </a:pPr>
            <a:fld id="{00000000-1234-1234-1234-123412341234}" type="slidenum">
              <a:rPr lang="en" sz="900" b="0" i="0" u="none" strike="noStrike" cap="none">
                <a:solidFill>
                  <a:srgbClr val="888888"/>
                </a:solidFill>
                <a:latin typeface="Arial"/>
                <a:ea typeface="Arial"/>
                <a:cs typeface="Arial"/>
                <a:sym typeface="Arial"/>
              </a:rPr>
              <a:t>‹#›</a:t>
            </a:fld>
            <a:endParaRPr sz="9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dk2"/>
                </a:solidFill>
              </a:rPr>
              <a:t>‹#›</a:t>
            </a:fld>
            <a:endParaRP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50"/>
        <p:cNvGrpSpPr/>
        <p:nvPr/>
      </p:nvGrpSpPr>
      <p:grpSpPr>
        <a:xfrm>
          <a:off x="0" y="0"/>
          <a:ext cx="0" cy="0"/>
          <a:chOff x="0" y="0"/>
          <a:chExt cx="0" cy="0"/>
        </a:xfrm>
      </p:grpSpPr>
      <p:sp>
        <p:nvSpPr>
          <p:cNvPr id="51" name="Shape 51"/>
          <p:cNvSpPr txBox="1"/>
          <p:nvPr/>
        </p:nvSpPr>
        <p:spPr>
          <a:xfrm>
            <a:off x="1979100" y="1104825"/>
            <a:ext cx="3835500" cy="19581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endParaRPr sz="1800">
              <a:solidFill>
                <a:srgbClr val="434343"/>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7F7F7F"/>
              </a:buClr>
              <a:buSzPts val="3300"/>
              <a:buFont typeface="Calibri"/>
              <a:buNone/>
              <a:defRPr sz="3300" b="0" i="0" u="none" strike="noStrike" cap="none">
                <a:solidFill>
                  <a:srgbClr val="7F7F7F"/>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144" name="Shape 144"/>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rgbClr val="7F7F7F"/>
              </a:buClr>
              <a:buSzPts val="2100"/>
              <a:buFont typeface="Arial"/>
              <a:buChar char="•"/>
              <a:defRPr sz="2100" b="0" i="0" u="none" strike="noStrike" cap="none">
                <a:solidFill>
                  <a:srgbClr val="7F7F7F"/>
                </a:solidFill>
                <a:latin typeface="Calibri"/>
                <a:ea typeface="Calibri"/>
                <a:cs typeface="Calibri"/>
                <a:sym typeface="Calibri"/>
              </a:defRPr>
            </a:lvl1pPr>
            <a:lvl2pPr marL="914400" marR="0" lvl="1" indent="-342900" algn="l" rtl="0">
              <a:lnSpc>
                <a:spcPct val="90000"/>
              </a:lnSpc>
              <a:spcBef>
                <a:spcPts val="400"/>
              </a:spcBef>
              <a:spcAft>
                <a:spcPts val="0"/>
              </a:spcAft>
              <a:buClr>
                <a:srgbClr val="7F7F7F"/>
              </a:buClr>
              <a:buSzPts val="1800"/>
              <a:buFont typeface="Arial"/>
              <a:buChar char="•"/>
              <a:defRPr sz="1800" b="0" i="0" u="none" strike="noStrike" cap="none">
                <a:solidFill>
                  <a:srgbClr val="7F7F7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7F7F7F"/>
              </a:buClr>
              <a:buSzPts val="1500"/>
              <a:buFont typeface="Arial"/>
              <a:buChar char="•"/>
              <a:defRPr sz="1500" b="0" i="0" u="none" strike="noStrike" cap="none">
                <a:solidFill>
                  <a:srgbClr val="7F7F7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7F7F7F"/>
              </a:buClr>
              <a:buSzPts val="1400"/>
              <a:buFont typeface="Arial"/>
              <a:buChar char="•"/>
              <a:defRPr sz="1400" b="0" i="0" u="none" strike="noStrike" cap="none">
                <a:solidFill>
                  <a:srgbClr val="7F7F7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rgbClr val="1E4E79"/>
              </a:buClr>
              <a:buSzPts val="3300"/>
              <a:buFont typeface="Calibri"/>
              <a:buNone/>
              <a:defRPr sz="3300" b="0" i="0" u="none" strike="noStrike" cap="none">
                <a:solidFill>
                  <a:srgbClr val="1E4E79"/>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41" name="Shape 241"/>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628650" y="273844"/>
            <a:ext cx="7886700" cy="994172"/>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100"/>
              <a:buNone/>
              <a:defRPr sz="1400"/>
            </a:lvl2pPr>
            <a:lvl3pPr lvl="2" indent="0">
              <a:spcBef>
                <a:spcPts val="0"/>
              </a:spcBef>
              <a:spcAft>
                <a:spcPts val="0"/>
              </a:spcAft>
              <a:buSzPts val="1100"/>
              <a:buNone/>
              <a:defRPr sz="1400"/>
            </a:lvl3pPr>
            <a:lvl4pPr lvl="3" indent="0">
              <a:spcBef>
                <a:spcPts val="0"/>
              </a:spcBef>
              <a:spcAft>
                <a:spcPts val="0"/>
              </a:spcAft>
              <a:buSzPts val="1100"/>
              <a:buNone/>
              <a:defRPr sz="1400"/>
            </a:lvl4pPr>
            <a:lvl5pPr lvl="4" indent="0">
              <a:spcBef>
                <a:spcPts val="0"/>
              </a:spcBef>
              <a:spcAft>
                <a:spcPts val="0"/>
              </a:spcAft>
              <a:buSzPts val="1100"/>
              <a:buNone/>
              <a:defRPr sz="1400"/>
            </a:lvl5pPr>
            <a:lvl6pPr lvl="5" indent="0">
              <a:spcBef>
                <a:spcPts val="0"/>
              </a:spcBef>
              <a:spcAft>
                <a:spcPts val="0"/>
              </a:spcAft>
              <a:buSzPts val="1100"/>
              <a:buNone/>
              <a:defRPr sz="1400"/>
            </a:lvl6pPr>
            <a:lvl7pPr lvl="6" indent="0">
              <a:spcBef>
                <a:spcPts val="0"/>
              </a:spcBef>
              <a:spcAft>
                <a:spcPts val="0"/>
              </a:spcAft>
              <a:buSzPts val="1100"/>
              <a:buNone/>
              <a:defRPr sz="1400"/>
            </a:lvl7pPr>
            <a:lvl8pPr lvl="7" indent="0">
              <a:spcBef>
                <a:spcPts val="0"/>
              </a:spcBef>
              <a:spcAft>
                <a:spcPts val="0"/>
              </a:spcAft>
              <a:buSzPts val="1100"/>
              <a:buNone/>
              <a:defRPr sz="1400"/>
            </a:lvl8pPr>
            <a:lvl9pPr lvl="8" indent="0">
              <a:spcBef>
                <a:spcPts val="0"/>
              </a:spcBef>
              <a:spcAft>
                <a:spcPts val="0"/>
              </a:spcAft>
              <a:buSzPts val="1100"/>
              <a:buNone/>
              <a:defRPr sz="1400"/>
            </a:lvl9pPr>
          </a:lstStyle>
          <a:p>
            <a:endParaRPr/>
          </a:p>
        </p:txBody>
      </p:sp>
      <p:sp>
        <p:nvSpPr>
          <p:cNvPr id="251" name="Shape 251"/>
          <p:cNvSpPr txBox="1">
            <a:spLocks noGrp="1"/>
          </p:cNvSpPr>
          <p:nvPr>
            <p:ph type="body" idx="1"/>
          </p:nvPr>
        </p:nvSpPr>
        <p:spPr>
          <a:xfrm>
            <a:off x="628650" y="1369219"/>
            <a:ext cx="7886700" cy="3263504"/>
          </a:xfrm>
          <a:prstGeom prst="rect">
            <a:avLst/>
          </a:prstGeom>
          <a:noFill/>
          <a:ln>
            <a:noFill/>
          </a:ln>
        </p:spPr>
        <p:txBody>
          <a:bodyPr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dt" idx="10"/>
          </p:nvPr>
        </p:nvSpPr>
        <p:spPr>
          <a:xfrm>
            <a:off x="628650" y="4767263"/>
            <a:ext cx="2057400" cy="273844"/>
          </a:xfrm>
          <a:prstGeom prst="rect">
            <a:avLst/>
          </a:prstGeom>
          <a:noFill/>
          <a:ln>
            <a:noFill/>
          </a:ln>
        </p:spPr>
        <p:txBody>
          <a:bodyPr wrap="square" lIns="68575" tIns="68575" rIns="68575" bIns="68575" anchor="ctr" anchorCtr="0"/>
          <a:lstStyle>
            <a:lvl1pPr marL="0" marR="0" lvl="0" indent="0" algn="l"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3" name="Shape 253"/>
          <p:cNvSpPr txBox="1">
            <a:spLocks noGrp="1"/>
          </p:cNvSpPr>
          <p:nvPr>
            <p:ph type="ftr" idx="11"/>
          </p:nvPr>
        </p:nvSpPr>
        <p:spPr>
          <a:xfrm>
            <a:off x="3028950" y="4767263"/>
            <a:ext cx="3086100" cy="273844"/>
          </a:xfrm>
          <a:prstGeom prst="rect">
            <a:avLst/>
          </a:prstGeom>
          <a:noFill/>
          <a:ln>
            <a:noFill/>
          </a:ln>
        </p:spPr>
        <p:txBody>
          <a:bodyPr wrap="square" lIns="68575" tIns="68575" rIns="68575" bIns="68575" anchor="ctr" anchorCtr="0"/>
          <a:lstStyle>
            <a:lvl1pPr marL="0" marR="0" lvl="0" indent="0" algn="ct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4" name="Shape 254"/>
          <p:cNvSpPr txBox="1">
            <a:spLocks noGrp="1"/>
          </p:cNvSpPr>
          <p:nvPr>
            <p:ph type="sldNum" idx="12"/>
          </p:nvPr>
        </p:nvSpPr>
        <p:spPr>
          <a:xfrm>
            <a:off x="6457950" y="4767263"/>
            <a:ext cx="2057400" cy="273844"/>
          </a:xfrm>
          <a:prstGeom prst="rect">
            <a:avLst/>
          </a:prstGeom>
          <a:noFill/>
          <a:ln>
            <a:noFill/>
          </a:ln>
        </p:spPr>
        <p:txBody>
          <a:bodyPr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32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3.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54.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55.xml"/><Relationship Id="rId5" Type="http://schemas.openxmlformats.org/officeDocument/2006/relationships/image" Target="../media/image1.png"/><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3.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nces.ed.gov/pubs2012/2012253.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hyperlink" Target="https://nscresearchcenter.org/wp-content/uploads/SignatureReport10.pdf" TargetMode="External"/><Relationship Id="rId4" Type="http://schemas.openxmlformats.org/officeDocument/2006/relationships/hyperlink" Target="http://ccrc.tc.columbia.edu/publications/tracking-transfer-institutional-state-effectiveness.html"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1.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2.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4.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5.xml"/><Relationship Id="rId1" Type="http://schemas.openxmlformats.org/officeDocument/2006/relationships/slideLayout" Target="../slideLayouts/slideLayout55.xml"/><Relationship Id="rId5" Type="http://schemas.openxmlformats.org/officeDocument/2006/relationships/image" Target="../media/image1.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6.xml"/><Relationship Id="rId1" Type="http://schemas.openxmlformats.org/officeDocument/2006/relationships/slideLayout" Target="../slideLayouts/slideLayout55.xml"/><Relationship Id="rId5" Type="http://schemas.openxmlformats.org/officeDocument/2006/relationships/image" Target="../media/image1.png"/><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3.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55.xml"/><Relationship Id="rId5" Type="http://schemas.openxmlformats.org/officeDocument/2006/relationships/image" Target="../media/image75.png"/><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9.xml"/><Relationship Id="rId1" Type="http://schemas.openxmlformats.org/officeDocument/2006/relationships/slideLayout" Target="../slideLayouts/slideLayout55.xml"/><Relationship Id="rId5" Type="http://schemas.openxmlformats.org/officeDocument/2006/relationships/image" Target="../media/image76.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completecollege.org/docs/GPS_Summary_FINAL.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0.xml"/><Relationship Id="rId1" Type="http://schemas.openxmlformats.org/officeDocument/2006/relationships/slideLayout" Target="../slideLayouts/slideLayout55.xml"/><Relationship Id="rId5" Type="http://schemas.openxmlformats.org/officeDocument/2006/relationships/image" Target="../media/image77.png"/><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1.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2.xml"/><Relationship Id="rId1" Type="http://schemas.openxmlformats.org/officeDocument/2006/relationships/slideLayout" Target="../slideLayouts/slideLayout55.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png"/><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8.xml"/><Relationship Id="rId1" Type="http://schemas.openxmlformats.org/officeDocument/2006/relationships/slideLayout" Target="../slideLayouts/slideLayout37.xml"/><Relationship Id="rId4" Type="http://schemas.openxmlformats.org/officeDocument/2006/relationships/image" Target="../media/image80.jpg"/></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ccrc.tc.columbia.edu/publications/understanding-excess-credits.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0.xml"/><Relationship Id="rId1" Type="http://schemas.openxmlformats.org/officeDocument/2006/relationships/slideLayout" Target="../slideLayouts/slideLayout67.xml"/><Relationship Id="rId4" Type="http://schemas.openxmlformats.org/officeDocument/2006/relationships/image" Target="../media/image82.png"/></Relationships>
</file>

<file path=ppt/slides/_rels/slide1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2.xml"/><Relationship Id="rId1" Type="http://schemas.openxmlformats.org/officeDocument/2006/relationships/slideLayout" Target="../slideLayouts/slideLayout56.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3.xml"/><Relationship Id="rId1" Type="http://schemas.openxmlformats.org/officeDocument/2006/relationships/slideLayout" Target="../slideLayouts/slideLayout67.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4.xml"/><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1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5.xml"/><Relationship Id="rId1" Type="http://schemas.openxmlformats.org/officeDocument/2006/relationships/slideLayout" Target="../slideLayouts/slideLayout57.xml"/></Relationships>
</file>

<file path=ppt/slides/_rels/slide1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6.xml"/><Relationship Id="rId1" Type="http://schemas.openxmlformats.org/officeDocument/2006/relationships/slideLayout" Target="../slideLayouts/slideLayout35.xml"/><Relationship Id="rId4" Type="http://schemas.openxmlformats.org/officeDocument/2006/relationships/hyperlink" Target="https://infograph.venngage.com/s/FRCr8Zp0mJU"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hyperlink" Target="mailto:mkbergman@careerladdersproject.org" TargetMode="External"/><Relationship Id="rId2" Type="http://schemas.openxmlformats.org/officeDocument/2006/relationships/notesSlide" Target="../notesSlides/notesSlide140.xml"/><Relationship Id="rId1" Type="http://schemas.openxmlformats.org/officeDocument/2006/relationships/slideLayout" Target="../slideLayouts/slideLayout13.xml"/><Relationship Id="rId5" Type="http://schemas.openxmlformats.org/officeDocument/2006/relationships/image" Target="../media/image57.jpg"/><Relationship Id="rId4" Type="http://schemas.openxmlformats.org/officeDocument/2006/relationships/hyperlink" Target="mailto:cfischerhall@careerladdersproject.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nces.ed.gov/pubs2016/2016405.pdf"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s://nces.ed.gov/pubs2016/2016405.pdf"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hyperlink" Target="http://www.aacc.nche.edu/Resources/aaccprograms/pathways/Documents/DeployingGuidedPathways%20at%20Scals_TimRenick_IngridThompsonSellers.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5.xml"/><Relationship Id="rId4" Type="http://schemas.openxmlformats.org/officeDocument/2006/relationships/hyperlink" Target="https://infograph.venngage.com/s/FRCr8Zp0mJU"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hyperlink" Target="http://ccrc.tc.columbia.edu/publications/redesigning-americas-community-colleges.html" TargetMode="External"/><Relationship Id="rId7" Type="http://schemas.openxmlformats.org/officeDocument/2006/relationships/hyperlink" Target="http://ccrc.tc.columbia.edu/media/k2/attachments/structure-student-decision-making-brief.pdf"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hyperlink" Target="https://www.irsc.edu/uploadedFiles/FacultyStaff/Redesigning-Community-Colleges-For-Student-Success.pdf" TargetMode="External"/><Relationship Id="rId5" Type="http://schemas.openxmlformats.org/officeDocument/2006/relationships/hyperlink" Target="http://www.aacc.nche.edu/Resources/aaccprograms/pathways/Documents/PathwaysModelDescription1021.pdf" TargetMode="External"/><Relationship Id="rId4" Type="http://schemas.openxmlformats.org/officeDocument/2006/relationships/hyperlink" Target="http://ccrc.tc.columbia.edu/media/k2/attachments/Implementing-Guided-Pathways-Tips-Tools.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aacc.nche.edu/Resources/aaccprograms/pathways/Documents/AACCPathways_Planning_Implementation_Graphic_FINAL.pdf"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hyperlink" Target="http://completionbydesign.org/sites/default/files/site-uploads/main-site/pdf/ncii-inquiry-guides-principles-of-redesign.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mkbergman@careerladdersproject.org"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57.jpg"/><Relationship Id="rId4" Type="http://schemas.openxmlformats.org/officeDocument/2006/relationships/hyperlink" Target="mailto:cfischerhall@careerladdersproject.org"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35.xml"/><Relationship Id="rId4" Type="http://schemas.openxmlformats.org/officeDocument/2006/relationships/hyperlink" Target="https://infograph.venngage.com/s/FRCr8Zp0mJU"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35.xml"/><Relationship Id="rId4" Type="http://schemas.openxmlformats.org/officeDocument/2006/relationships/image" Target="../media/image34.jp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jp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6.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7.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9.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0.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1.xml"/><Relationship Id="rId1" Type="http://schemas.openxmlformats.org/officeDocument/2006/relationships/slideLayout" Target="../slideLayouts/slideLayout35.xml"/><Relationship Id="rId4" Type="http://schemas.openxmlformats.org/officeDocument/2006/relationships/image" Target="../media/image34.jp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3.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9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4.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6.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7.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8.xml"/><Relationship Id="rId1" Type="http://schemas.openxmlformats.org/officeDocument/2006/relationships/slideLayout" Target="../slideLayouts/slideLayout35.xml"/><Relationship Id="rId4" Type="http://schemas.openxmlformats.org/officeDocument/2006/relationships/image" Target="../media/image34.jpg"/></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p:nvPr/>
        </p:nvSpPr>
        <p:spPr>
          <a:xfrm>
            <a:off x="813294" y="3108733"/>
            <a:ext cx="3134358" cy="1459421"/>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None/>
            </a:pPr>
            <a:r>
              <a:rPr lang="en" sz="1400" b="0" i="0" u="none" strike="noStrike" cap="none">
                <a:solidFill>
                  <a:schemeClr val="dk1"/>
                </a:solidFill>
                <a:latin typeface="Arial"/>
                <a:ea typeface="Arial"/>
                <a:cs typeface="Arial"/>
                <a:sym typeface="Arial"/>
              </a:rPr>
              <a:t/>
            </a:r>
            <a:br>
              <a:rPr lang="en" sz="1400" b="0" i="0" u="none" strike="noStrike" cap="none">
                <a:solidFill>
                  <a:schemeClr val="dk1"/>
                </a:solidFill>
                <a:latin typeface="Arial"/>
                <a:ea typeface="Arial"/>
                <a:cs typeface="Arial"/>
                <a:sym typeface="Arial"/>
              </a:rPr>
            </a:br>
            <a:endParaRPr>
              <a:solidFill>
                <a:schemeClr val="dk1"/>
              </a:solidFill>
            </a:endParaRPr>
          </a:p>
          <a:p>
            <a:pPr marL="0" marR="0" lvl="0" indent="0" algn="l" rtl="0">
              <a:lnSpc>
                <a:spcPct val="80000"/>
              </a:lnSpc>
              <a:spcBef>
                <a:spcPts val="0"/>
              </a:spcBef>
              <a:spcAft>
                <a:spcPts val="0"/>
              </a:spcAft>
              <a:buNone/>
            </a:pPr>
            <a:r>
              <a:rPr lang="en">
                <a:solidFill>
                  <a:schemeClr val="dk1"/>
                </a:solidFill>
              </a:rPr>
              <a:t>12 January 2018 </a:t>
            </a:r>
            <a:endParaRPr>
              <a:solidFill>
                <a:schemeClr val="dk1"/>
              </a:solidFill>
            </a:endParaRPr>
          </a:p>
          <a:p>
            <a:pPr marL="0" marR="0" lvl="0" indent="0" algn="l" rtl="0">
              <a:lnSpc>
                <a:spcPct val="80000"/>
              </a:lnSpc>
              <a:spcBef>
                <a:spcPts val="280"/>
              </a:spcBef>
              <a:spcAft>
                <a:spcPts val="0"/>
              </a:spcAft>
              <a:buClr>
                <a:srgbClr val="595959"/>
              </a:buClr>
              <a:buSzPts val="4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80000"/>
              </a:lnSpc>
              <a:spcBef>
                <a:spcPts val="280"/>
              </a:spcBef>
              <a:spcAft>
                <a:spcPts val="0"/>
              </a:spcAft>
              <a:buClr>
                <a:srgbClr val="595959"/>
              </a:buClr>
              <a:buSzPts val="400"/>
              <a:buFont typeface="Arial"/>
              <a:buNone/>
            </a:pPr>
            <a:endParaRPr sz="1600" b="0" i="0" u="none" strike="noStrike" cap="none">
              <a:solidFill>
                <a:srgbClr val="595959"/>
              </a:solidFill>
              <a:latin typeface="Calibri"/>
              <a:ea typeface="Calibri"/>
              <a:cs typeface="Calibri"/>
              <a:sym typeface="Calibri"/>
            </a:endParaRPr>
          </a:p>
          <a:p>
            <a:pPr marL="0" marR="0" lvl="0" indent="0" algn="l" rtl="0">
              <a:spcBef>
                <a:spcPts val="280"/>
              </a:spcBef>
              <a:spcAft>
                <a:spcPts val="0"/>
              </a:spcAft>
              <a:buClr>
                <a:srgbClr val="595959"/>
              </a:buClr>
              <a:buSzPts val="1600"/>
              <a:buFont typeface="Arial"/>
              <a:buNone/>
            </a:pPr>
            <a:endParaRPr sz="1600" b="0" i="0" u="none" strike="noStrike" cap="none">
              <a:solidFill>
                <a:srgbClr val="68686D"/>
              </a:solidFill>
              <a:latin typeface="Calibri"/>
              <a:ea typeface="Calibri"/>
              <a:cs typeface="Calibri"/>
              <a:sym typeface="Calibri"/>
            </a:endParaRPr>
          </a:p>
          <a:p>
            <a:pPr marL="0" marR="0" lvl="0" indent="0" algn="l" rtl="0">
              <a:lnSpc>
                <a:spcPct val="75000"/>
              </a:lnSpc>
              <a:spcBef>
                <a:spcPts val="280"/>
              </a:spcBef>
              <a:spcAft>
                <a:spcPts val="0"/>
              </a:spcAft>
              <a:buClr>
                <a:srgbClr val="888888"/>
              </a:buClr>
              <a:buSzPts val="1600"/>
              <a:buFont typeface="Arial"/>
              <a:buNone/>
            </a:pPr>
            <a:endParaRPr sz="1600" b="0" i="0" u="none" strike="noStrike" cap="none">
              <a:solidFill>
                <a:srgbClr val="68686D"/>
              </a:solidFill>
              <a:latin typeface="Calibri"/>
              <a:ea typeface="Calibri"/>
              <a:cs typeface="Calibri"/>
              <a:sym typeface="Calibri"/>
            </a:endParaRPr>
          </a:p>
        </p:txBody>
      </p:sp>
      <p:pic>
        <p:nvPicPr>
          <p:cNvPr id="331" name="Shape 331"/>
          <p:cNvPicPr preferRelativeResize="0"/>
          <p:nvPr/>
        </p:nvPicPr>
        <p:blipFill rotWithShape="1">
          <a:blip r:embed="rId3">
            <a:alphaModFix/>
          </a:blip>
          <a:srcRect/>
          <a:stretch/>
        </p:blipFill>
        <p:spPr>
          <a:xfrm>
            <a:off x="6241774" y="3106634"/>
            <a:ext cx="2902325" cy="2036939"/>
          </a:xfrm>
          <a:prstGeom prst="rect">
            <a:avLst/>
          </a:prstGeom>
          <a:noFill/>
          <a:ln>
            <a:noFill/>
          </a:ln>
        </p:spPr>
      </p:pic>
      <p:sp>
        <p:nvSpPr>
          <p:cNvPr id="332" name="Shape 332"/>
          <p:cNvSpPr txBox="1"/>
          <p:nvPr/>
        </p:nvSpPr>
        <p:spPr>
          <a:xfrm>
            <a:off x="813294" y="1712444"/>
            <a:ext cx="7985021" cy="126957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rgbClr val="7F7F7F"/>
                </a:solidFill>
                <a:latin typeface="Calibri"/>
                <a:ea typeface="Calibri"/>
                <a:cs typeface="Calibri"/>
                <a:sym typeface="Calibri"/>
              </a:rPr>
              <a:t>Cañada College</a:t>
            </a:r>
            <a:endParaRPr/>
          </a:p>
          <a:p>
            <a:pPr marL="0" marR="0" lvl="0" indent="0" algn="l" rtl="0">
              <a:spcBef>
                <a:spcPts val="0"/>
              </a:spcBef>
              <a:spcAft>
                <a:spcPts val="0"/>
              </a:spcAft>
              <a:buNone/>
            </a:pPr>
            <a:r>
              <a:rPr lang="en" sz="2400" b="1">
                <a:solidFill>
                  <a:srgbClr val="7F7F7F"/>
                </a:solidFill>
                <a:latin typeface="Calibri"/>
                <a:ea typeface="Calibri"/>
                <a:cs typeface="Calibri"/>
                <a:sym typeface="Calibri"/>
              </a:rPr>
              <a:t>Flex Day: Morning Session   </a:t>
            </a:r>
            <a:endParaRPr sz="2400" b="1">
              <a:solidFill>
                <a:srgbClr val="7F7F7F"/>
              </a:solidFill>
              <a:latin typeface="Calibri"/>
              <a:ea typeface="Calibri"/>
              <a:cs typeface="Calibri"/>
              <a:sym typeface="Calibri"/>
            </a:endParaRPr>
          </a:p>
          <a:p>
            <a:pPr marL="0" marR="0" lvl="0" indent="0" algn="l" rtl="0">
              <a:spcBef>
                <a:spcPts val="0"/>
              </a:spcBef>
              <a:spcAft>
                <a:spcPts val="0"/>
              </a:spcAft>
              <a:buNone/>
            </a:pPr>
            <a:endParaRPr sz="2000" i="1">
              <a:solidFill>
                <a:srgbClr val="7F7F7F"/>
              </a:solidFill>
              <a:latin typeface="Calibri"/>
              <a:ea typeface="Calibri"/>
              <a:cs typeface="Calibri"/>
              <a:sym typeface="Calibri"/>
            </a:endParaRPr>
          </a:p>
          <a:p>
            <a:pPr marL="0" marR="0" lvl="0" indent="0" algn="l" rtl="0">
              <a:spcBef>
                <a:spcPts val="0"/>
              </a:spcBef>
              <a:spcAft>
                <a:spcPts val="0"/>
              </a:spcAft>
              <a:buNone/>
            </a:pPr>
            <a:r>
              <a:rPr lang="en" sz="2000" i="1">
                <a:solidFill>
                  <a:srgbClr val="7F7F7F"/>
                </a:solidFill>
                <a:latin typeface="Calibri"/>
                <a:ea typeface="Calibri"/>
                <a:cs typeface="Calibri"/>
                <a:sym typeface="Calibri"/>
              </a:rPr>
              <a:t>Guided Pathways</a:t>
            </a:r>
            <a:endParaRPr sz="2000" i="1">
              <a:solidFill>
                <a:srgbClr val="7F7F7F"/>
              </a:solidFill>
              <a:latin typeface="Calibri"/>
              <a:ea typeface="Calibri"/>
              <a:cs typeface="Calibri"/>
              <a:sym typeface="Calibri"/>
            </a:endParaRPr>
          </a:p>
          <a:p>
            <a:pPr marL="0" marR="0" lvl="0" indent="0" algn="l" rtl="0">
              <a:spcBef>
                <a:spcPts val="0"/>
              </a:spcBef>
              <a:spcAft>
                <a:spcPts val="0"/>
              </a:spcAft>
              <a:buNone/>
            </a:pPr>
            <a:endParaRPr sz="1600" i="1">
              <a:solidFill>
                <a:srgbClr val="7F7F7F"/>
              </a:solidFill>
              <a:latin typeface="Arial"/>
              <a:ea typeface="Arial"/>
              <a:cs typeface="Arial"/>
              <a:sym typeface="Arial"/>
            </a:endParaRPr>
          </a:p>
        </p:txBody>
      </p:sp>
      <p:pic>
        <p:nvPicPr>
          <p:cNvPr id="333" name="Shape 333" descr="CLP_2016_Logo (blue).png"/>
          <p:cNvPicPr preferRelativeResize="0"/>
          <p:nvPr/>
        </p:nvPicPr>
        <p:blipFill rotWithShape="1">
          <a:blip r:embed="rId4">
            <a:alphaModFix amt="91000"/>
          </a:blip>
          <a:srcRect/>
          <a:stretch/>
        </p:blipFill>
        <p:spPr>
          <a:xfrm>
            <a:off x="955386" y="891016"/>
            <a:ext cx="1500412" cy="489067"/>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Shape 393"/>
          <p:cNvPicPr preferRelativeResize="0"/>
          <p:nvPr/>
        </p:nvPicPr>
        <p:blipFill rotWithShape="1">
          <a:blip r:embed="rId3">
            <a:alphaModFix/>
          </a:blip>
          <a:srcRect l="16642" t="19203" r="17342" b="5127"/>
          <a:stretch/>
        </p:blipFill>
        <p:spPr>
          <a:xfrm>
            <a:off x="135228" y="1"/>
            <a:ext cx="8896082" cy="4641573"/>
          </a:xfrm>
          <a:prstGeom prst="rect">
            <a:avLst/>
          </a:prstGeom>
          <a:noFill/>
          <a:ln>
            <a:noFill/>
          </a:ln>
        </p:spPr>
      </p:pic>
      <p:sp>
        <p:nvSpPr>
          <p:cNvPr id="394" name="Shape 394"/>
          <p:cNvSpPr/>
          <p:nvPr/>
        </p:nvSpPr>
        <p:spPr>
          <a:xfrm>
            <a:off x="6027122" y="1356270"/>
            <a:ext cx="203033" cy="1177591"/>
          </a:xfrm>
          <a:prstGeom prst="rightBrace">
            <a:avLst>
              <a:gd name="adj1" fmla="val 8333"/>
              <a:gd name="adj2" fmla="val 50000"/>
            </a:avLst>
          </a:prstGeom>
          <a:noFill/>
          <a:ln w="222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3038">
              <a:solidFill>
                <a:schemeClr val="dk1"/>
              </a:solidFill>
              <a:latin typeface="Arial"/>
              <a:ea typeface="Arial"/>
              <a:cs typeface="Arial"/>
              <a:sym typeface="Arial"/>
            </a:endParaRPr>
          </a:p>
        </p:txBody>
      </p:sp>
      <p:sp>
        <p:nvSpPr>
          <p:cNvPr id="395" name="Shape 395"/>
          <p:cNvSpPr txBox="1"/>
          <p:nvPr/>
        </p:nvSpPr>
        <p:spPr>
          <a:xfrm>
            <a:off x="6230155" y="1766531"/>
            <a:ext cx="759294" cy="679609"/>
          </a:xfrm>
          <a:prstGeom prst="rect">
            <a:avLst/>
          </a:prstGeom>
          <a:solidFill>
            <a:schemeClr val="lt1"/>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2644" b="1">
                <a:solidFill>
                  <a:schemeClr val="dk1"/>
                </a:solidFill>
                <a:latin typeface="Arial"/>
                <a:ea typeface="Arial"/>
                <a:cs typeface="Arial"/>
                <a:sym typeface="Arial"/>
              </a:rPr>
              <a:t>62%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1180"/>
        <p:cNvGrpSpPr/>
        <p:nvPr/>
      </p:nvGrpSpPr>
      <p:grpSpPr>
        <a:xfrm>
          <a:off x="0" y="0"/>
          <a:ext cx="0" cy="0"/>
          <a:chOff x="0" y="0"/>
          <a:chExt cx="0" cy="0"/>
        </a:xfrm>
      </p:grpSpPr>
      <p:sp>
        <p:nvSpPr>
          <p:cNvPr id="1181" name="Shape 1181"/>
          <p:cNvSpPr txBox="1"/>
          <p:nvPr/>
        </p:nvSpPr>
        <p:spPr>
          <a:xfrm>
            <a:off x="659130" y="1157764"/>
            <a:ext cx="7814400" cy="27285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7F7F7F"/>
              </a:buClr>
              <a:buSzPts val="3600"/>
              <a:buFont typeface="Calibri"/>
              <a:buNone/>
            </a:pPr>
            <a:r>
              <a:rPr lang="en" sz="3600" b="1">
                <a:solidFill>
                  <a:srgbClr val="7F7F7F"/>
                </a:solidFill>
                <a:latin typeface="Calibri"/>
                <a:ea typeface="Calibri"/>
                <a:cs typeface="Calibri"/>
                <a:sym typeface="Calibri"/>
              </a:rPr>
              <a:t>With CSM and Skyline faculty and staff, CLP</a:t>
            </a:r>
            <a:r>
              <a:rPr lang="en" sz="3600" b="1" i="0" u="none" strike="noStrike" cap="none">
                <a:solidFill>
                  <a:srgbClr val="7F7F7F"/>
                </a:solidFill>
                <a:latin typeface="Calibri"/>
                <a:ea typeface="Calibri"/>
                <a:cs typeface="Calibri"/>
                <a:sym typeface="Calibri"/>
              </a:rPr>
              <a:t> conducted a series of focus groups with students</a:t>
            </a:r>
            <a:r>
              <a:rPr lang="en" sz="3600" b="1">
                <a:solidFill>
                  <a:srgbClr val="7F7F7F"/>
                </a:solidFill>
                <a:latin typeface="Calibri"/>
                <a:ea typeface="Calibri"/>
                <a:cs typeface="Calibri"/>
                <a:sym typeface="Calibri"/>
              </a:rPr>
              <a:t> </a:t>
            </a:r>
            <a:r>
              <a:rPr lang="en" sz="3600" b="1" i="0" u="none" strike="noStrike" cap="none">
                <a:solidFill>
                  <a:srgbClr val="7F7F7F"/>
                </a:solidFill>
                <a:latin typeface="Calibri"/>
                <a:ea typeface="Calibri"/>
                <a:cs typeface="Calibri"/>
                <a:sym typeface="Calibri"/>
              </a:rPr>
              <a:t>to explore how we can best serve our students. </a:t>
            </a:r>
            <a:endParaRPr sz="3600" b="1"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body" idx="1"/>
          </p:nvPr>
        </p:nvSpPr>
        <p:spPr>
          <a:xfrm>
            <a:off x="720090" y="1464670"/>
            <a:ext cx="7886700" cy="3263400"/>
          </a:xfrm>
          <a:prstGeom prst="rect">
            <a:avLst/>
          </a:prstGeom>
          <a:noFill/>
          <a:ln>
            <a:noFill/>
          </a:ln>
        </p:spPr>
        <p:txBody>
          <a:bodyPr wrap="square" lIns="68575" tIns="34275" rIns="68575" bIns="34275" anchor="t" anchorCtr="0">
            <a:noAutofit/>
          </a:bodyPr>
          <a:lstStyle/>
          <a:p>
            <a:pPr marL="685800" marR="0" lvl="2" indent="0" algn="l" rtl="0">
              <a:lnSpc>
                <a:spcPct val="90000"/>
              </a:lnSpc>
              <a:spcBef>
                <a:spcPts val="0"/>
              </a:spcBef>
              <a:spcAft>
                <a:spcPts val="0"/>
              </a:spcAft>
              <a:buClr>
                <a:srgbClr val="7F7F7F"/>
              </a:buClr>
              <a:buSzPts val="2100"/>
              <a:buFont typeface="Arial"/>
              <a:buNone/>
            </a:pPr>
            <a:endParaRPr sz="2100" b="0" i="0" u="none" strike="noStrike" cap="none">
              <a:solidFill>
                <a:srgbClr val="7F7F7F"/>
              </a:solidFill>
              <a:latin typeface="Calibri"/>
              <a:ea typeface="Calibri"/>
              <a:cs typeface="Calibri"/>
              <a:sym typeface="Calibri"/>
            </a:endParaRPr>
          </a:p>
          <a:p>
            <a:pPr marL="863600" marR="0" lvl="2" indent="-171450" algn="l" rtl="0">
              <a:lnSpc>
                <a:spcPct val="90000"/>
              </a:lnSpc>
              <a:spcBef>
                <a:spcPts val="0"/>
              </a:spcBef>
              <a:spcAft>
                <a:spcPts val="0"/>
              </a:spcAft>
              <a:buClr>
                <a:srgbClr val="7F7F7F"/>
              </a:buClr>
              <a:buSzPts val="2100"/>
              <a:buFont typeface="Arial"/>
              <a:buChar char="•"/>
            </a:pPr>
            <a:r>
              <a:rPr lang="en" sz="2100"/>
              <a:t>Sought to reflect diversity of campus, including but not limited to l</a:t>
            </a:r>
            <a:r>
              <a:rPr lang="en" sz="2100" b="0" i="0" u="none" strike="noStrike" cap="none">
                <a:solidFill>
                  <a:srgbClr val="7F7F7F"/>
                </a:solidFill>
                <a:latin typeface="Calibri"/>
                <a:ea typeface="Calibri"/>
                <a:cs typeface="Calibri"/>
                <a:sym typeface="Calibri"/>
              </a:rPr>
              <a:t>earning communities and adult schools </a:t>
            </a:r>
            <a:r>
              <a:rPr lang="en" sz="2100"/>
              <a:t>graduates </a:t>
            </a:r>
            <a:endParaRPr sz="1100"/>
          </a:p>
          <a:p>
            <a:pPr marL="863600" marR="0" lvl="2" indent="-171450" algn="l" rtl="0">
              <a:lnSpc>
                <a:spcPct val="90000"/>
              </a:lnSpc>
              <a:spcBef>
                <a:spcPts val="9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Students attending evening and day classes</a:t>
            </a:r>
            <a:endParaRPr sz="1100"/>
          </a:p>
          <a:p>
            <a:pPr marL="863600" marR="0" lvl="2" indent="-171450" algn="l" rtl="0">
              <a:lnSpc>
                <a:spcPct val="90000"/>
              </a:lnSpc>
              <a:spcBef>
                <a:spcPts val="9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Students aged 15 - 61 (roughly 50% were 25 and under) </a:t>
            </a:r>
            <a:endParaRPr sz="1100"/>
          </a:p>
          <a:p>
            <a:pPr marL="863600" marR="0" lvl="2" indent="-171450" algn="l" rtl="0">
              <a:lnSpc>
                <a:spcPct val="90000"/>
              </a:lnSpc>
              <a:spcBef>
                <a:spcPts val="9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Race/Ethnicity: White (32.4%), Hispanic (20.6%), Multi Races (20.6%), Asian (14.7%), Pacific Islander and Filipino (7.4%), Black (2.9%), and Unknown (1.5%)  </a:t>
            </a:r>
            <a:endParaRPr sz="1100"/>
          </a:p>
          <a:p>
            <a:pPr marL="863600" marR="0" lvl="2" indent="-171450" algn="l" rtl="0">
              <a:lnSpc>
                <a:spcPct val="90000"/>
              </a:lnSpc>
              <a:spcBef>
                <a:spcPts val="9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64 % women and 36% men </a:t>
            </a:r>
            <a:endParaRPr sz="1100"/>
          </a:p>
          <a:p>
            <a:pPr marL="342900" marR="0" lvl="1" indent="0" algn="l" rtl="0">
              <a:lnSpc>
                <a:spcPct val="90000"/>
              </a:lnSpc>
              <a:spcBef>
                <a:spcPts val="130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342900" marR="0" lvl="1" indent="0" algn="l" rtl="0">
              <a:lnSpc>
                <a:spcPct val="90000"/>
              </a:lnSpc>
              <a:spcBef>
                <a:spcPts val="40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177800" marR="0" lvl="0" indent="0" algn="l" rtl="0">
              <a:lnSpc>
                <a:spcPct val="90000"/>
              </a:lnSpc>
              <a:spcBef>
                <a:spcPts val="800"/>
              </a:spcBef>
              <a:spcAft>
                <a:spcPts val="0"/>
              </a:spcAft>
              <a:buClr>
                <a:srgbClr val="7F7F7F"/>
              </a:buClr>
              <a:buSzPts val="2700"/>
              <a:buFont typeface="Courier New"/>
              <a:buNone/>
            </a:pPr>
            <a:endParaRPr sz="2700" b="0" i="0" u="none" strike="noStrike" cap="none">
              <a:solidFill>
                <a:srgbClr val="7F7F7F"/>
              </a:solidFill>
              <a:latin typeface="Calibri"/>
              <a:ea typeface="Calibri"/>
              <a:cs typeface="Calibri"/>
              <a:sym typeface="Calibri"/>
            </a:endParaRPr>
          </a:p>
        </p:txBody>
      </p:sp>
      <p:sp>
        <p:nvSpPr>
          <p:cNvPr id="1187" name="Shape 1187"/>
          <p:cNvSpPr txBox="1">
            <a:spLocks noGrp="1"/>
          </p:cNvSpPr>
          <p:nvPr>
            <p:ph type="title"/>
          </p:nvPr>
        </p:nvSpPr>
        <p:spPr>
          <a:xfrm>
            <a:off x="491490" y="639604"/>
            <a:ext cx="7886700" cy="9942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000"/>
              <a:buFont typeface="Calibri"/>
              <a:buNone/>
            </a:pPr>
            <a:r>
              <a:rPr lang="en" sz="3000" b="1"/>
              <a:t>CSM Case Study: </a:t>
            </a:r>
            <a:r>
              <a:rPr lang="en" sz="3000" b="1" i="0" u="none" strike="noStrike" cap="none">
                <a:solidFill>
                  <a:srgbClr val="7F7F7F"/>
                </a:solidFill>
                <a:latin typeface="Calibri"/>
                <a:ea typeface="Calibri"/>
                <a:cs typeface="Calibri"/>
                <a:sym typeface="Calibri"/>
              </a:rPr>
              <a:t>Seven focus groups with 78 CSM students representing</a:t>
            </a:r>
            <a:r>
              <a:rPr lang="en" sz="3000" b="1"/>
              <a:t>...</a:t>
            </a:r>
            <a:r>
              <a:rPr lang="en" sz="3000" b="1" i="0" u="none" strike="noStrike" cap="none">
                <a:solidFill>
                  <a:srgbClr val="7F7F7F"/>
                </a:solidFill>
                <a:latin typeface="Calibri"/>
                <a:ea typeface="Calibri"/>
                <a:cs typeface="Calibri"/>
                <a:sym typeface="Calibri"/>
              </a:rPr>
              <a:t/>
            </a:r>
            <a:br>
              <a:rPr lang="en" sz="3000" b="1" i="0" u="none" strike="noStrike" cap="none">
                <a:solidFill>
                  <a:srgbClr val="7F7F7F"/>
                </a:solidFill>
                <a:latin typeface="Calibri"/>
                <a:ea typeface="Calibri"/>
                <a:cs typeface="Calibri"/>
                <a:sym typeface="Calibri"/>
              </a:rPr>
            </a:br>
            <a:endParaRPr sz="3000" b="0" i="0" u="none" strike="noStrike" cap="none">
              <a:solidFill>
                <a:srgbClr val="7F7F7F"/>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body" idx="1"/>
          </p:nvPr>
        </p:nvSpPr>
        <p:spPr>
          <a:xfrm>
            <a:off x="5329989" y="733926"/>
            <a:ext cx="3465000" cy="4090500"/>
          </a:xfrm>
          <a:prstGeom prst="rect">
            <a:avLst/>
          </a:prstGeom>
          <a:noFill/>
          <a:ln>
            <a:noFill/>
          </a:ln>
        </p:spPr>
        <p:txBody>
          <a:bodyPr wrap="square" lIns="68575" tIns="34275" rIns="68575" bIns="34275" anchor="t" anchorCtr="0">
            <a:noAutofit/>
          </a:bodyPr>
          <a:lstStyle/>
          <a:p>
            <a:pPr marL="342900" marR="0" lvl="1" indent="0" algn="l" rtl="0">
              <a:lnSpc>
                <a:spcPct val="90000"/>
              </a:lnSpc>
              <a:spcBef>
                <a:spcPts val="0"/>
              </a:spcBef>
              <a:spcAft>
                <a:spcPts val="0"/>
              </a:spcAft>
              <a:buClr>
                <a:srgbClr val="7F7F7F"/>
              </a:buClr>
              <a:buSzPts val="1800"/>
              <a:buFont typeface="Arial"/>
              <a:buNone/>
            </a:pPr>
            <a:r>
              <a:rPr lang="en" sz="1800" b="1" i="0" u="none" strike="noStrike" cap="none">
                <a:solidFill>
                  <a:srgbClr val="7F7F7F"/>
                </a:solidFill>
                <a:latin typeface="Calibri"/>
                <a:ea typeface="Calibri"/>
                <a:cs typeface="Calibri"/>
                <a:sym typeface="Calibri"/>
              </a:rPr>
              <a:t>Attempted and completed units: </a:t>
            </a:r>
            <a:endParaRPr sz="1100"/>
          </a:p>
          <a:p>
            <a:pPr marL="520700" marR="0" lvl="1" indent="-177800" algn="l" rtl="0">
              <a:lnSpc>
                <a:spcPct val="90000"/>
              </a:lnSpc>
              <a:spcBef>
                <a:spcPts val="400"/>
              </a:spcBef>
              <a:spcAft>
                <a:spcPts val="0"/>
              </a:spcAft>
              <a:buClr>
                <a:srgbClr val="7F7F7F"/>
              </a:buClr>
              <a:buSzPts val="1800"/>
              <a:buFont typeface="Arial"/>
              <a:buChar char="•"/>
            </a:pPr>
            <a:r>
              <a:rPr lang="en" sz="1800" b="0" i="0" u="none" strike="noStrike" cap="none">
                <a:solidFill>
                  <a:srgbClr val="7F7F7F"/>
                </a:solidFill>
                <a:latin typeface="Calibri"/>
                <a:ea typeface="Calibri"/>
                <a:cs typeface="Calibri"/>
                <a:sym typeface="Calibri"/>
              </a:rPr>
              <a:t>43% 0-24 units attempted </a:t>
            </a:r>
            <a:endParaRPr sz="1100"/>
          </a:p>
          <a:p>
            <a:pPr marL="520700" marR="0" lvl="1" indent="-177800" algn="l" rtl="0">
              <a:lnSpc>
                <a:spcPct val="90000"/>
              </a:lnSpc>
              <a:spcBef>
                <a:spcPts val="400"/>
              </a:spcBef>
              <a:spcAft>
                <a:spcPts val="0"/>
              </a:spcAft>
              <a:buClr>
                <a:srgbClr val="7F7F7F"/>
              </a:buClr>
              <a:buSzPts val="1800"/>
              <a:buFont typeface="Arial"/>
              <a:buChar char="•"/>
            </a:pPr>
            <a:r>
              <a:rPr lang="en" sz="1800" b="0" i="0" u="none" strike="noStrike" cap="none">
                <a:solidFill>
                  <a:srgbClr val="7F7F7F"/>
                </a:solidFill>
                <a:latin typeface="Calibri"/>
                <a:ea typeface="Calibri"/>
                <a:cs typeface="Calibri"/>
                <a:sym typeface="Calibri"/>
              </a:rPr>
              <a:t>50% 0-24 units completed</a:t>
            </a:r>
            <a:endParaRPr sz="1100"/>
          </a:p>
          <a:p>
            <a:pPr marL="342900" marR="0" lvl="1" indent="0" algn="l" rtl="0">
              <a:lnSpc>
                <a:spcPct val="90000"/>
              </a:lnSpc>
              <a:spcBef>
                <a:spcPts val="400"/>
              </a:spcBef>
              <a:spcAft>
                <a:spcPts val="0"/>
              </a:spcAft>
              <a:buClr>
                <a:srgbClr val="7F7F7F"/>
              </a:buClr>
              <a:buSzPts val="1800"/>
              <a:buFont typeface="Arial"/>
              <a:buNone/>
            </a:pPr>
            <a:r>
              <a:rPr lang="en" sz="1800" b="0" i="0" u="none" strike="noStrike" cap="none">
                <a:solidFill>
                  <a:srgbClr val="7F7F7F"/>
                </a:solidFill>
                <a:latin typeface="Calibri"/>
                <a:ea typeface="Calibri"/>
                <a:cs typeface="Calibri"/>
                <a:sym typeface="Calibri"/>
              </a:rPr>
              <a:t>(equivalent to 1 year or less full-time coursework) </a:t>
            </a:r>
            <a:endParaRPr sz="1100"/>
          </a:p>
          <a:p>
            <a:pPr marL="342900" marR="0" lvl="1" indent="0" algn="l" rtl="0">
              <a:lnSpc>
                <a:spcPct val="90000"/>
              </a:lnSpc>
              <a:spcBef>
                <a:spcPts val="400"/>
              </a:spcBef>
              <a:spcAft>
                <a:spcPts val="0"/>
              </a:spcAft>
              <a:buClr>
                <a:srgbClr val="7F7F7F"/>
              </a:buClr>
              <a:buSzPts val="1800"/>
              <a:buFont typeface="Arial"/>
              <a:buNone/>
            </a:pPr>
            <a:endParaRPr sz="1800" b="0" i="0" u="none" strike="noStrike" cap="none">
              <a:solidFill>
                <a:srgbClr val="7F7F7F"/>
              </a:solidFill>
              <a:latin typeface="Calibri"/>
              <a:ea typeface="Calibri"/>
              <a:cs typeface="Calibri"/>
              <a:sym typeface="Calibri"/>
            </a:endParaRPr>
          </a:p>
          <a:p>
            <a:pPr marL="342900" marR="0" lvl="1" indent="0" algn="l" rtl="0">
              <a:lnSpc>
                <a:spcPct val="90000"/>
              </a:lnSpc>
              <a:spcBef>
                <a:spcPts val="400"/>
              </a:spcBef>
              <a:spcAft>
                <a:spcPts val="0"/>
              </a:spcAft>
              <a:buClr>
                <a:srgbClr val="7F7F7F"/>
              </a:buClr>
              <a:buSzPts val="1800"/>
              <a:buFont typeface="Arial"/>
              <a:buNone/>
            </a:pPr>
            <a:r>
              <a:rPr lang="en" sz="1800" b="1" i="0" u="none" strike="noStrike" cap="none">
                <a:solidFill>
                  <a:srgbClr val="7F7F7F"/>
                </a:solidFill>
                <a:latin typeface="Calibri"/>
                <a:ea typeface="Calibri"/>
                <a:cs typeface="Calibri"/>
                <a:sym typeface="Calibri"/>
              </a:rPr>
              <a:t>Length of enrollment</a:t>
            </a:r>
            <a:r>
              <a:rPr lang="en" sz="1800" b="0" i="0" u="none" strike="noStrike" cap="none">
                <a:solidFill>
                  <a:srgbClr val="7F7F7F"/>
                </a:solidFill>
                <a:latin typeface="Calibri"/>
                <a:ea typeface="Calibri"/>
                <a:cs typeface="Calibri"/>
                <a:sym typeface="Calibri"/>
              </a:rPr>
              <a:t>: ranged from 1st semester students to those who first enrolled in 1986</a:t>
            </a:r>
            <a:endParaRPr sz="1800" b="0" i="0" u="none" strike="noStrike" cap="none">
              <a:solidFill>
                <a:srgbClr val="7F7F7F"/>
              </a:solidFill>
              <a:latin typeface="Calibri"/>
              <a:ea typeface="Calibri"/>
              <a:cs typeface="Calibri"/>
              <a:sym typeface="Calibri"/>
            </a:endParaRPr>
          </a:p>
          <a:p>
            <a:pPr marL="520700" marR="0" lvl="1" indent="-177800" algn="l" rtl="0">
              <a:lnSpc>
                <a:spcPct val="90000"/>
              </a:lnSpc>
              <a:spcBef>
                <a:spcPts val="400"/>
              </a:spcBef>
              <a:spcAft>
                <a:spcPts val="0"/>
              </a:spcAft>
              <a:buClr>
                <a:srgbClr val="7F7F7F"/>
              </a:buClr>
              <a:buSzPts val="1800"/>
              <a:buFont typeface="Arial"/>
              <a:buChar char="•"/>
            </a:pPr>
            <a:r>
              <a:rPr lang="en" sz="1800" b="0" i="0" u="none" strike="noStrike" cap="none">
                <a:solidFill>
                  <a:srgbClr val="7F7F7F"/>
                </a:solidFill>
                <a:latin typeface="Calibri"/>
                <a:ea typeface="Calibri"/>
                <a:cs typeface="Calibri"/>
                <a:sym typeface="Calibri"/>
              </a:rPr>
              <a:t>50% enrolled after 2016</a:t>
            </a:r>
            <a:endParaRPr sz="1800" b="0" i="0" u="none" strike="noStrike" cap="none">
              <a:solidFill>
                <a:srgbClr val="7F7F7F"/>
              </a:solidFill>
              <a:latin typeface="Calibri"/>
              <a:ea typeface="Calibri"/>
              <a:cs typeface="Calibri"/>
              <a:sym typeface="Calibri"/>
            </a:endParaRPr>
          </a:p>
          <a:p>
            <a:pPr marL="520700" marR="0" lvl="1" indent="-177800" algn="l" rtl="0">
              <a:lnSpc>
                <a:spcPct val="90000"/>
              </a:lnSpc>
              <a:spcBef>
                <a:spcPts val="400"/>
              </a:spcBef>
              <a:spcAft>
                <a:spcPts val="0"/>
              </a:spcAft>
              <a:buClr>
                <a:srgbClr val="7F7F7F"/>
              </a:buClr>
              <a:buSzPts val="1800"/>
              <a:buFont typeface="Arial"/>
              <a:buChar char="•"/>
            </a:pPr>
            <a:r>
              <a:rPr lang="en" sz="1800" b="0" i="0" u="none" strike="noStrike" cap="none">
                <a:solidFill>
                  <a:srgbClr val="7F7F7F"/>
                </a:solidFill>
                <a:latin typeface="Calibri"/>
                <a:ea typeface="Calibri"/>
                <a:cs typeface="Calibri"/>
                <a:sym typeface="Calibri"/>
              </a:rPr>
              <a:t>25% enrolled between 2013 and 2015</a:t>
            </a:r>
            <a:endParaRPr sz="1800" b="0" i="0" u="none" strike="noStrike" cap="none">
              <a:solidFill>
                <a:srgbClr val="7F7F7F"/>
              </a:solidFill>
              <a:latin typeface="Calibri"/>
              <a:ea typeface="Calibri"/>
              <a:cs typeface="Calibri"/>
              <a:sym typeface="Calibri"/>
            </a:endParaRPr>
          </a:p>
          <a:p>
            <a:pPr marL="342900" marR="0" lvl="1" indent="0" algn="l" rtl="0">
              <a:lnSpc>
                <a:spcPct val="90000"/>
              </a:lnSpc>
              <a:spcBef>
                <a:spcPts val="40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177800" marR="0" lvl="0" indent="0" algn="l" rtl="0">
              <a:lnSpc>
                <a:spcPct val="90000"/>
              </a:lnSpc>
              <a:spcBef>
                <a:spcPts val="800"/>
              </a:spcBef>
              <a:spcAft>
                <a:spcPts val="0"/>
              </a:spcAft>
              <a:buClr>
                <a:srgbClr val="7F7F7F"/>
              </a:buClr>
              <a:buSzPts val="2700"/>
              <a:buFont typeface="Courier New"/>
              <a:buNone/>
            </a:pPr>
            <a:endParaRPr sz="2700" b="0" i="0" u="none" strike="noStrike" cap="none">
              <a:solidFill>
                <a:srgbClr val="7F7F7F"/>
              </a:solidFill>
              <a:latin typeface="Calibri"/>
              <a:ea typeface="Calibri"/>
              <a:cs typeface="Calibri"/>
              <a:sym typeface="Calibri"/>
            </a:endParaRPr>
          </a:p>
        </p:txBody>
      </p:sp>
      <p:sp>
        <p:nvSpPr>
          <p:cNvPr id="1193" name="Shape 1193"/>
          <p:cNvSpPr txBox="1">
            <a:spLocks noGrp="1"/>
          </p:cNvSpPr>
          <p:nvPr>
            <p:ph type="title"/>
          </p:nvPr>
        </p:nvSpPr>
        <p:spPr>
          <a:xfrm>
            <a:off x="491490" y="591478"/>
            <a:ext cx="7886700" cy="3711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000"/>
              <a:buFont typeface="Calibri"/>
              <a:buNone/>
            </a:pPr>
            <a:r>
              <a:rPr lang="en" sz="3000" b="1" i="0" u="none" strike="noStrike" cap="none">
                <a:solidFill>
                  <a:srgbClr val="7F7F7F"/>
                </a:solidFill>
                <a:latin typeface="Calibri"/>
                <a:ea typeface="Calibri"/>
                <a:cs typeface="Calibri"/>
                <a:sym typeface="Calibri"/>
              </a:rPr>
              <a:t/>
            </a:r>
            <a:br>
              <a:rPr lang="en" sz="3000" b="1" i="0" u="none" strike="noStrike" cap="none">
                <a:solidFill>
                  <a:srgbClr val="7F7F7F"/>
                </a:solidFill>
                <a:latin typeface="Calibri"/>
                <a:ea typeface="Calibri"/>
                <a:cs typeface="Calibri"/>
                <a:sym typeface="Calibri"/>
              </a:rPr>
            </a:br>
            <a:r>
              <a:rPr lang="en" sz="3000" b="1" i="0" u="none" strike="noStrike" cap="none">
                <a:solidFill>
                  <a:srgbClr val="7F7F7F"/>
                </a:solidFill>
                <a:latin typeface="Calibri"/>
                <a:ea typeface="Calibri"/>
                <a:cs typeface="Calibri"/>
                <a:sym typeface="Calibri"/>
              </a:rPr>
              <a:t>Focus group participants:</a:t>
            </a:r>
            <a:br>
              <a:rPr lang="en" sz="3000" b="1" i="0" u="none" strike="noStrike" cap="none">
                <a:solidFill>
                  <a:srgbClr val="7F7F7F"/>
                </a:solidFill>
                <a:latin typeface="Calibri"/>
                <a:ea typeface="Calibri"/>
                <a:cs typeface="Calibri"/>
                <a:sym typeface="Calibri"/>
              </a:rPr>
            </a:br>
            <a:endParaRPr sz="3000" b="0" i="0" u="none" strike="noStrike" cap="none">
              <a:solidFill>
                <a:srgbClr val="7F7F7F"/>
              </a:solidFill>
              <a:latin typeface="Calibri"/>
              <a:ea typeface="Calibri"/>
              <a:cs typeface="Calibri"/>
              <a:sym typeface="Calibri"/>
            </a:endParaRPr>
          </a:p>
        </p:txBody>
      </p:sp>
      <p:pic>
        <p:nvPicPr>
          <p:cNvPr id="1194" name="Shape 1194"/>
          <p:cNvPicPr preferRelativeResize="0"/>
          <p:nvPr/>
        </p:nvPicPr>
        <p:blipFill rotWithShape="1">
          <a:blip r:embed="rId3">
            <a:alphaModFix/>
          </a:blip>
          <a:srcRect/>
          <a:stretch/>
        </p:blipFill>
        <p:spPr>
          <a:xfrm>
            <a:off x="336884" y="1263316"/>
            <a:ext cx="5065294" cy="305602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1198"/>
        <p:cNvGrpSpPr/>
        <p:nvPr/>
      </p:nvGrpSpPr>
      <p:grpSpPr>
        <a:xfrm>
          <a:off x="0" y="0"/>
          <a:ext cx="0" cy="0"/>
          <a:chOff x="0" y="0"/>
          <a:chExt cx="0" cy="0"/>
        </a:xfrm>
      </p:grpSpPr>
      <p:sp>
        <p:nvSpPr>
          <p:cNvPr id="1199" name="Shape 1199"/>
          <p:cNvSpPr txBox="1">
            <a:spLocks noGrp="1"/>
          </p:cNvSpPr>
          <p:nvPr>
            <p:ph type="body" idx="1"/>
          </p:nvPr>
        </p:nvSpPr>
        <p:spPr>
          <a:xfrm>
            <a:off x="720090" y="1536859"/>
            <a:ext cx="7886700" cy="3263400"/>
          </a:xfrm>
          <a:prstGeom prst="rect">
            <a:avLst/>
          </a:prstGeom>
          <a:noFill/>
          <a:ln>
            <a:noFill/>
          </a:ln>
        </p:spPr>
        <p:txBody>
          <a:bodyPr wrap="square" lIns="68575" tIns="34275" rIns="68575" bIns="34275" anchor="t" anchorCtr="0">
            <a:noAutofit/>
          </a:bodyPr>
          <a:lstStyle/>
          <a:p>
            <a:pPr marL="342900" marR="0" lvl="1" indent="0" algn="l" rtl="0">
              <a:lnSpc>
                <a:spcPct val="90000"/>
              </a:lnSpc>
              <a:spcBef>
                <a:spcPts val="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342900" marR="0" lvl="1" indent="0" algn="l" rtl="0">
              <a:lnSpc>
                <a:spcPct val="90000"/>
              </a:lnSpc>
              <a:spcBef>
                <a:spcPts val="40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177800" marR="0" lvl="0" indent="0" algn="l" rtl="0">
              <a:lnSpc>
                <a:spcPct val="90000"/>
              </a:lnSpc>
              <a:spcBef>
                <a:spcPts val="800"/>
              </a:spcBef>
              <a:spcAft>
                <a:spcPts val="0"/>
              </a:spcAft>
              <a:buClr>
                <a:srgbClr val="7F7F7F"/>
              </a:buClr>
              <a:buSzPts val="2700"/>
              <a:buFont typeface="Courier New"/>
              <a:buNone/>
            </a:pPr>
            <a:endParaRPr sz="2700" b="0" i="0" u="none" strike="noStrike" cap="none">
              <a:solidFill>
                <a:srgbClr val="7F7F7F"/>
              </a:solidFill>
              <a:latin typeface="Calibri"/>
              <a:ea typeface="Calibri"/>
              <a:cs typeface="Calibri"/>
              <a:sym typeface="Calibri"/>
            </a:endParaRPr>
          </a:p>
        </p:txBody>
      </p:sp>
      <p:sp>
        <p:nvSpPr>
          <p:cNvPr id="1200" name="Shape 1200"/>
          <p:cNvSpPr txBox="1">
            <a:spLocks noGrp="1"/>
          </p:cNvSpPr>
          <p:nvPr>
            <p:ph type="title"/>
          </p:nvPr>
        </p:nvSpPr>
        <p:spPr>
          <a:xfrm>
            <a:off x="491490" y="591478"/>
            <a:ext cx="7886700" cy="479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000"/>
              <a:buFont typeface="Calibri"/>
              <a:buNone/>
            </a:pPr>
            <a:r>
              <a:rPr lang="en" sz="3000" b="1" i="0" u="none" strike="noStrike" cap="none">
                <a:solidFill>
                  <a:srgbClr val="7F7F7F"/>
                </a:solidFill>
                <a:latin typeface="Calibri"/>
                <a:ea typeface="Calibri"/>
                <a:cs typeface="Calibri"/>
                <a:sym typeface="Calibri"/>
              </a:rPr>
              <a:t/>
            </a:r>
            <a:br>
              <a:rPr lang="en" sz="3000" b="1" i="0" u="none" strike="noStrike" cap="none">
                <a:solidFill>
                  <a:srgbClr val="7F7F7F"/>
                </a:solidFill>
                <a:latin typeface="Calibri"/>
                <a:ea typeface="Calibri"/>
                <a:cs typeface="Calibri"/>
                <a:sym typeface="Calibri"/>
              </a:rPr>
            </a:br>
            <a:r>
              <a:rPr lang="en" sz="3000" b="1" i="0" u="none" strike="noStrike" cap="none">
                <a:solidFill>
                  <a:srgbClr val="7F7F7F"/>
                </a:solidFill>
                <a:latin typeface="Calibri"/>
                <a:ea typeface="Calibri"/>
                <a:cs typeface="Calibri"/>
                <a:sym typeface="Calibri"/>
              </a:rPr>
              <a:t>Focus group </a:t>
            </a:r>
            <a:r>
              <a:rPr lang="en" sz="2700" b="1" i="0" u="none" strike="noStrike" cap="none">
                <a:solidFill>
                  <a:srgbClr val="7F7F7F"/>
                </a:solidFill>
                <a:latin typeface="Calibri"/>
                <a:ea typeface="Calibri"/>
                <a:cs typeface="Calibri"/>
                <a:sym typeface="Calibri"/>
              </a:rPr>
              <a:t>participants</a:t>
            </a:r>
            <a:r>
              <a:rPr lang="en" sz="3000" b="1" i="0" u="none" strike="noStrike" cap="none">
                <a:solidFill>
                  <a:srgbClr val="7F7F7F"/>
                </a:solidFill>
                <a:latin typeface="Calibri"/>
                <a:ea typeface="Calibri"/>
                <a:cs typeface="Calibri"/>
                <a:sym typeface="Calibri"/>
              </a:rPr>
              <a:t>:</a:t>
            </a:r>
            <a:br>
              <a:rPr lang="en" sz="3000" b="1" i="0" u="none" strike="noStrike" cap="none">
                <a:solidFill>
                  <a:srgbClr val="7F7F7F"/>
                </a:solidFill>
                <a:latin typeface="Calibri"/>
                <a:ea typeface="Calibri"/>
                <a:cs typeface="Calibri"/>
                <a:sym typeface="Calibri"/>
              </a:rPr>
            </a:br>
            <a:endParaRPr sz="3000" b="0" i="0" u="none" strike="noStrike" cap="none">
              <a:solidFill>
                <a:srgbClr val="7F7F7F"/>
              </a:solidFill>
              <a:latin typeface="Calibri"/>
              <a:ea typeface="Calibri"/>
              <a:cs typeface="Calibri"/>
              <a:sym typeface="Calibri"/>
            </a:endParaRPr>
          </a:p>
        </p:txBody>
      </p:sp>
      <p:sp>
        <p:nvSpPr>
          <p:cNvPr id="1201" name="Shape 1201"/>
          <p:cNvSpPr/>
          <p:nvPr/>
        </p:nvSpPr>
        <p:spPr>
          <a:xfrm>
            <a:off x="5510464" y="1243323"/>
            <a:ext cx="3308700" cy="339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None/>
            </a:pPr>
            <a:r>
              <a:rPr lang="en" sz="1800" b="1" i="0" u="none" strike="noStrike" cap="none">
                <a:solidFill>
                  <a:srgbClr val="7F7F7F"/>
                </a:solidFill>
                <a:latin typeface="Calibri"/>
                <a:ea typeface="Calibri"/>
                <a:cs typeface="Calibri"/>
                <a:sym typeface="Calibri"/>
              </a:rPr>
              <a:t>Educational goals: </a:t>
            </a:r>
            <a:endParaRPr sz="1100"/>
          </a:p>
          <a:p>
            <a:pPr marL="254000" marR="0" lvl="0" indent="-254000" algn="l" rtl="0">
              <a:spcBef>
                <a:spcPts val="0"/>
              </a:spcBef>
              <a:spcAft>
                <a:spcPts val="0"/>
              </a:spcAft>
              <a:buClr>
                <a:srgbClr val="7F7F7F"/>
              </a:buClr>
              <a:buSzPts val="1800"/>
              <a:buFont typeface="Arial"/>
              <a:buChar char="•"/>
            </a:pPr>
            <a:r>
              <a:rPr lang="en" sz="1800">
                <a:solidFill>
                  <a:srgbClr val="7F7F7F"/>
                </a:solidFill>
                <a:latin typeface="Calibri"/>
                <a:ea typeface="Calibri"/>
                <a:cs typeface="Calibri"/>
                <a:sym typeface="Calibri"/>
              </a:rPr>
              <a:t>68% seeking a degree (associates and/or transfer)</a:t>
            </a:r>
            <a:endParaRPr sz="1100"/>
          </a:p>
          <a:p>
            <a:pPr marL="254000" marR="0" lvl="0" indent="-254000" algn="l" rtl="0">
              <a:spcBef>
                <a:spcPts val="0"/>
              </a:spcBef>
              <a:spcAft>
                <a:spcPts val="0"/>
              </a:spcAft>
              <a:buClr>
                <a:srgbClr val="7F7F7F"/>
              </a:buClr>
              <a:buSzPts val="1800"/>
              <a:buFont typeface="Arial"/>
              <a:buChar char="•"/>
            </a:pPr>
            <a:r>
              <a:rPr lang="en" sz="1800">
                <a:solidFill>
                  <a:srgbClr val="7F7F7F"/>
                </a:solidFill>
                <a:latin typeface="Calibri"/>
                <a:ea typeface="Calibri"/>
                <a:cs typeface="Calibri"/>
                <a:sym typeface="Calibri"/>
              </a:rPr>
              <a:t>28% other educational &amp; job skills related goals</a:t>
            </a:r>
            <a:endParaRPr sz="1100"/>
          </a:p>
          <a:p>
            <a:pPr marL="254000" marR="0" lvl="0" indent="-254000" algn="l" rtl="0">
              <a:spcBef>
                <a:spcPts val="0"/>
              </a:spcBef>
              <a:spcAft>
                <a:spcPts val="0"/>
              </a:spcAft>
              <a:buClr>
                <a:srgbClr val="7F7F7F"/>
              </a:buClr>
              <a:buSzPts val="1800"/>
              <a:buFont typeface="Arial"/>
              <a:buChar char="•"/>
            </a:pPr>
            <a:r>
              <a:rPr lang="en" sz="1800">
                <a:solidFill>
                  <a:srgbClr val="7F7F7F"/>
                </a:solidFill>
                <a:latin typeface="Calibri"/>
                <a:ea typeface="Calibri"/>
                <a:cs typeface="Calibri"/>
                <a:sym typeface="Calibri"/>
              </a:rPr>
              <a:t>4% undecided </a:t>
            </a:r>
            <a:endParaRPr sz="1100"/>
          </a:p>
          <a:p>
            <a:pPr marL="254000" marR="0" lvl="0" indent="-139700" algn="l" rtl="0">
              <a:spcBef>
                <a:spcPts val="0"/>
              </a:spcBef>
              <a:spcAft>
                <a:spcPts val="0"/>
              </a:spcAft>
              <a:buClr>
                <a:schemeClr val="dk1"/>
              </a:buClr>
              <a:buSzPts val="1800"/>
              <a:buFont typeface="Arial"/>
              <a:buNone/>
            </a:pPr>
            <a:endParaRPr sz="1800">
              <a:solidFill>
                <a:srgbClr val="7F7F7F"/>
              </a:solidFill>
              <a:latin typeface="Calibri"/>
              <a:ea typeface="Calibri"/>
              <a:cs typeface="Calibri"/>
              <a:sym typeface="Calibri"/>
            </a:endParaRPr>
          </a:p>
          <a:p>
            <a:pPr marL="0" marR="0" lvl="0" indent="0" algn="l" rtl="0">
              <a:spcBef>
                <a:spcPts val="0"/>
              </a:spcBef>
              <a:spcAft>
                <a:spcPts val="0"/>
              </a:spcAft>
              <a:buNone/>
            </a:pPr>
            <a:r>
              <a:rPr lang="en" sz="1800" b="1">
                <a:solidFill>
                  <a:srgbClr val="7F7F7F"/>
                </a:solidFill>
                <a:latin typeface="Calibri"/>
                <a:ea typeface="Calibri"/>
                <a:cs typeface="Calibri"/>
                <a:sym typeface="Calibri"/>
              </a:rPr>
              <a:t>Majors: </a:t>
            </a:r>
            <a:r>
              <a:rPr lang="en" sz="1800">
                <a:solidFill>
                  <a:srgbClr val="7F7F7F"/>
                </a:solidFill>
                <a:latin typeface="Calibri"/>
                <a:ea typeface="Calibri"/>
                <a:cs typeface="Calibri"/>
                <a:sym typeface="Calibri"/>
              </a:rPr>
              <a:t>range of majors represented, which (for the purpose of visual representation) CLP clustered into 5 major areas</a:t>
            </a:r>
            <a:endParaRPr sz="1800">
              <a:solidFill>
                <a:srgbClr val="7F7F7F"/>
              </a:solidFill>
              <a:latin typeface="Calibri"/>
              <a:ea typeface="Calibri"/>
              <a:cs typeface="Calibri"/>
              <a:sym typeface="Calibri"/>
            </a:endParaRPr>
          </a:p>
          <a:p>
            <a:pPr marL="0" marR="0" lvl="0" indent="0" algn="l" rtl="0">
              <a:spcBef>
                <a:spcPts val="0"/>
              </a:spcBef>
              <a:spcAft>
                <a:spcPts val="0"/>
              </a:spcAft>
              <a:buNone/>
            </a:pPr>
            <a:endParaRPr sz="1800" b="1">
              <a:solidFill>
                <a:srgbClr val="7F7F7F"/>
              </a:solidFill>
              <a:latin typeface="Calibri"/>
              <a:ea typeface="Calibri"/>
              <a:cs typeface="Calibri"/>
              <a:sym typeface="Calibri"/>
            </a:endParaRPr>
          </a:p>
        </p:txBody>
      </p:sp>
      <p:pic>
        <p:nvPicPr>
          <p:cNvPr id="1202" name="Shape 1202"/>
          <p:cNvPicPr preferRelativeResize="0"/>
          <p:nvPr/>
        </p:nvPicPr>
        <p:blipFill rotWithShape="1">
          <a:blip r:embed="rId3">
            <a:alphaModFix/>
          </a:blip>
          <a:srcRect/>
          <a:stretch/>
        </p:blipFill>
        <p:spPr>
          <a:xfrm>
            <a:off x="325546" y="1311443"/>
            <a:ext cx="5040539" cy="30319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ctrTitle"/>
          </p:nvPr>
        </p:nvSpPr>
        <p:spPr>
          <a:xfrm>
            <a:off x="276823" y="556230"/>
            <a:ext cx="7100400" cy="57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spcAft>
                <a:spcPts val="0"/>
              </a:spcAft>
              <a:buClr>
                <a:srgbClr val="002060"/>
              </a:buClr>
              <a:buSzPts val="4100"/>
              <a:buFont typeface="Calibri"/>
              <a:buNone/>
            </a:pPr>
            <a:r>
              <a:rPr lang="en" sz="4100" b="1" i="0" u="none" strike="noStrike" cap="none">
                <a:solidFill>
                  <a:srgbClr val="002060"/>
                </a:solidFill>
                <a:latin typeface="Calibri"/>
                <a:ea typeface="Calibri"/>
                <a:cs typeface="Calibri"/>
                <a:sym typeface="Calibri"/>
              </a:rPr>
              <a:t>What we asked students:</a:t>
            </a:r>
            <a:endParaRPr sz="4100" b="1" i="0" u="none" strike="noStrike" cap="none">
              <a:solidFill>
                <a:srgbClr val="002060"/>
              </a:solidFill>
              <a:latin typeface="Calibri"/>
              <a:ea typeface="Calibri"/>
              <a:cs typeface="Calibri"/>
              <a:sym typeface="Calibri"/>
            </a:endParaRPr>
          </a:p>
        </p:txBody>
      </p:sp>
      <p:sp>
        <p:nvSpPr>
          <p:cNvPr id="1208" name="Shape 1208"/>
          <p:cNvSpPr txBox="1">
            <a:spLocks noGrp="1"/>
          </p:cNvSpPr>
          <p:nvPr>
            <p:ph type="subTitle" idx="1"/>
          </p:nvPr>
        </p:nvSpPr>
        <p:spPr>
          <a:xfrm>
            <a:off x="1278309" y="1676344"/>
            <a:ext cx="7500000" cy="1897500"/>
          </a:xfrm>
          <a:prstGeom prst="rect">
            <a:avLst/>
          </a:prstGeom>
          <a:noFill/>
          <a:ln>
            <a:noFill/>
          </a:ln>
        </p:spPr>
        <p:txBody>
          <a:bodyPr wrap="square" lIns="68575" tIns="34275" rIns="68575" bIns="34275" anchor="t" anchorCtr="0">
            <a:noAutofit/>
          </a:bodyPr>
          <a:lstStyle/>
          <a:p>
            <a:pPr marL="381000" marR="0" lvl="0" indent="-381000" algn="l" rtl="0">
              <a:lnSpc>
                <a:spcPct val="90000"/>
              </a:lnSpc>
              <a:spcBef>
                <a:spcPts val="0"/>
              </a:spcBef>
              <a:spcAft>
                <a:spcPts val="0"/>
              </a:spcAft>
              <a:buClr>
                <a:srgbClr val="595959"/>
              </a:buClr>
              <a:buSzPts val="2400"/>
              <a:buFont typeface="Calibri"/>
              <a:buAutoNum type="arabicPeriod"/>
            </a:pPr>
            <a:r>
              <a:rPr lang="en" sz="2400" b="0" i="0" u="none" strike="noStrike" cap="none">
                <a:solidFill>
                  <a:srgbClr val="595959"/>
                </a:solidFill>
                <a:latin typeface="Calibri"/>
                <a:ea typeface="Calibri"/>
                <a:cs typeface="Calibri"/>
                <a:sym typeface="Calibri"/>
              </a:rPr>
              <a:t>How do you choose a major?</a:t>
            </a:r>
            <a:endParaRPr sz="1100"/>
          </a:p>
          <a:p>
            <a:pPr marL="381000" marR="0" lvl="0" indent="-381000" algn="l" rtl="0">
              <a:lnSpc>
                <a:spcPct val="90000"/>
              </a:lnSpc>
              <a:spcBef>
                <a:spcPts val="800"/>
              </a:spcBef>
              <a:spcAft>
                <a:spcPts val="0"/>
              </a:spcAft>
              <a:buClr>
                <a:srgbClr val="595959"/>
              </a:buClr>
              <a:buSzPts val="2400"/>
              <a:buFont typeface="Calibri"/>
              <a:buAutoNum type="arabicPeriod"/>
            </a:pPr>
            <a:r>
              <a:rPr lang="en" sz="2400" b="0" i="0" u="none" strike="noStrike" cap="none">
                <a:solidFill>
                  <a:srgbClr val="595959"/>
                </a:solidFill>
                <a:latin typeface="Calibri"/>
                <a:ea typeface="Calibri"/>
                <a:cs typeface="Calibri"/>
                <a:sym typeface="Calibri"/>
              </a:rPr>
              <a:t>How do you choose courses each semester?</a:t>
            </a:r>
            <a:endParaRPr sz="1100"/>
          </a:p>
          <a:p>
            <a:pPr marL="381000" marR="0" lvl="0" indent="-381000" algn="l" rtl="0">
              <a:lnSpc>
                <a:spcPct val="90000"/>
              </a:lnSpc>
              <a:spcBef>
                <a:spcPts val="800"/>
              </a:spcBef>
              <a:spcAft>
                <a:spcPts val="0"/>
              </a:spcAft>
              <a:buClr>
                <a:srgbClr val="595959"/>
              </a:buClr>
              <a:buSzPts val="2400"/>
              <a:buFont typeface="Calibri"/>
              <a:buAutoNum type="arabicPeriod"/>
            </a:pPr>
            <a:r>
              <a:rPr lang="en" sz="2400" b="0" i="0" u="none" strike="noStrike" cap="none">
                <a:solidFill>
                  <a:srgbClr val="595959"/>
                </a:solidFill>
                <a:latin typeface="Calibri"/>
                <a:ea typeface="Calibri"/>
                <a:cs typeface="Calibri"/>
                <a:sym typeface="Calibri"/>
              </a:rPr>
              <a:t>Which supports are helpful or would be helpful to you?</a:t>
            </a:r>
            <a:endParaRPr sz="2400" b="0" i="0" u="none" strike="noStrike" cap="none">
              <a:solidFill>
                <a:srgbClr val="595959"/>
              </a:solidFill>
              <a:latin typeface="Calibri"/>
              <a:ea typeface="Calibri"/>
              <a:cs typeface="Calibri"/>
              <a:sym typeface="Calibri"/>
            </a:endParaRPr>
          </a:p>
        </p:txBody>
      </p:sp>
      <p:pic>
        <p:nvPicPr>
          <p:cNvPr id="1209" name="Shape 1209"/>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10" name="Shape 1210"/>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p:nvPr>
        </p:nvSpPr>
        <p:spPr>
          <a:xfrm>
            <a:off x="188289" y="266224"/>
            <a:ext cx="7886700" cy="9942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002060"/>
              </a:buClr>
              <a:buSzPts val="4100"/>
              <a:buFont typeface="Calibri"/>
              <a:buNone/>
            </a:pPr>
            <a:r>
              <a:rPr lang="en" sz="4100" b="1">
                <a:solidFill>
                  <a:srgbClr val="002060"/>
                </a:solidFill>
              </a:rPr>
              <a:t>Synthesis of </a:t>
            </a:r>
            <a:r>
              <a:rPr lang="en" sz="4100" b="1" i="0" u="none" strike="noStrike" cap="none">
                <a:solidFill>
                  <a:srgbClr val="002060"/>
                </a:solidFill>
                <a:latin typeface="Calibri"/>
                <a:ea typeface="Calibri"/>
                <a:cs typeface="Calibri"/>
                <a:sym typeface="Calibri"/>
              </a:rPr>
              <a:t>Findings: </a:t>
            </a:r>
            <a:endParaRPr sz="4100" b="1" i="0" u="none" strike="noStrike" cap="none">
              <a:solidFill>
                <a:srgbClr val="002060"/>
              </a:solidFill>
              <a:latin typeface="Calibri"/>
              <a:ea typeface="Calibri"/>
              <a:cs typeface="Calibri"/>
              <a:sym typeface="Calibri"/>
            </a:endParaRPr>
          </a:p>
        </p:txBody>
      </p:sp>
      <p:sp>
        <p:nvSpPr>
          <p:cNvPr id="1216" name="Shape 1216"/>
          <p:cNvSpPr txBox="1">
            <a:spLocks noGrp="1"/>
          </p:cNvSpPr>
          <p:nvPr>
            <p:ph type="body" idx="1"/>
          </p:nvPr>
        </p:nvSpPr>
        <p:spPr>
          <a:xfrm>
            <a:off x="910590" y="1376839"/>
            <a:ext cx="7886700" cy="3263400"/>
          </a:xfrm>
          <a:prstGeom prst="rect">
            <a:avLst/>
          </a:prstGeom>
          <a:noFill/>
          <a:ln>
            <a:noFill/>
          </a:ln>
        </p:spPr>
        <p:txBody>
          <a:bodyPr wrap="square" lIns="68575" tIns="34275" rIns="68575" bIns="34275" anchor="t" anchorCtr="0">
            <a:noAutofit/>
          </a:bodyPr>
          <a:lstStyle/>
          <a:p>
            <a:pPr marL="381000" marR="0" lvl="0" indent="-374650" algn="l" rtl="0">
              <a:lnSpc>
                <a:spcPct val="90000"/>
              </a:lnSpc>
              <a:spcBef>
                <a:spcPts val="0"/>
              </a:spcBef>
              <a:spcAft>
                <a:spcPts val="0"/>
              </a:spcAft>
              <a:buClr>
                <a:srgbClr val="595959"/>
              </a:buClr>
              <a:buSzPts val="2100"/>
              <a:buFont typeface="Calibri"/>
              <a:buAutoNum type="arabicPeriod"/>
            </a:pPr>
            <a:r>
              <a:rPr lang="en" sz="2100" b="0" i="0" u="none" strike="noStrike" cap="none">
                <a:solidFill>
                  <a:srgbClr val="595959"/>
                </a:solidFill>
                <a:latin typeface="Calibri"/>
                <a:ea typeface="Calibri"/>
                <a:cs typeface="Calibri"/>
                <a:sym typeface="Calibri"/>
              </a:rPr>
              <a:t>Most students found choosing a major to be a daunting task.</a:t>
            </a:r>
            <a:endParaRPr sz="1100"/>
          </a:p>
          <a:p>
            <a:pPr marL="381000" marR="0" lvl="0" indent="-374650" algn="l" rtl="0">
              <a:lnSpc>
                <a:spcPct val="90000"/>
              </a:lnSpc>
              <a:spcBef>
                <a:spcPts val="800"/>
              </a:spcBef>
              <a:spcAft>
                <a:spcPts val="0"/>
              </a:spcAft>
              <a:buClr>
                <a:srgbClr val="595959"/>
              </a:buClr>
              <a:buSzPts val="2100"/>
              <a:buFont typeface="Calibri"/>
              <a:buAutoNum type="arabicPeriod"/>
            </a:pPr>
            <a:r>
              <a:rPr lang="en" sz="2100" b="0" i="0" u="none" strike="noStrike" cap="none">
                <a:solidFill>
                  <a:srgbClr val="595959"/>
                </a:solidFill>
                <a:latin typeface="Calibri"/>
                <a:ea typeface="Calibri"/>
                <a:cs typeface="Calibri"/>
                <a:sym typeface="Calibri"/>
              </a:rPr>
              <a:t>Choosing courses and getting into the right class was challenging.</a:t>
            </a:r>
            <a:endParaRPr sz="1100"/>
          </a:p>
          <a:p>
            <a:pPr marL="381000" marR="0" lvl="0" indent="-374650" algn="l" rtl="0">
              <a:lnSpc>
                <a:spcPct val="90000"/>
              </a:lnSpc>
              <a:spcBef>
                <a:spcPts val="800"/>
              </a:spcBef>
              <a:spcAft>
                <a:spcPts val="0"/>
              </a:spcAft>
              <a:buClr>
                <a:srgbClr val="595959"/>
              </a:buClr>
              <a:buSzPts val="2100"/>
              <a:buFont typeface="Calibri"/>
              <a:buAutoNum type="arabicPeriod"/>
            </a:pPr>
            <a:r>
              <a:rPr lang="en" sz="2100" b="0" i="0" u="none" strike="noStrike" cap="none">
                <a:solidFill>
                  <a:srgbClr val="595959"/>
                </a:solidFill>
                <a:latin typeface="Calibri"/>
                <a:ea typeface="Calibri"/>
                <a:cs typeface="Calibri"/>
                <a:sym typeface="Calibri"/>
              </a:rPr>
              <a:t>Students found available supports helpful, but many were unaware of the different types of supports that exist.</a:t>
            </a:r>
            <a:endParaRPr sz="1100"/>
          </a:p>
          <a:p>
            <a:pPr marL="381000" marR="0" lvl="0" indent="-374650" algn="l" rtl="0">
              <a:lnSpc>
                <a:spcPct val="90000"/>
              </a:lnSpc>
              <a:spcBef>
                <a:spcPts val="800"/>
              </a:spcBef>
              <a:spcAft>
                <a:spcPts val="0"/>
              </a:spcAft>
              <a:buClr>
                <a:srgbClr val="595959"/>
              </a:buClr>
              <a:buSzPts val="2100"/>
              <a:buFont typeface="Calibri"/>
              <a:buAutoNum type="arabicPeriod"/>
            </a:pPr>
            <a:r>
              <a:rPr lang="en" sz="2100" b="0" i="0" u="none" strike="noStrike" cap="none">
                <a:solidFill>
                  <a:srgbClr val="595959"/>
                </a:solidFill>
                <a:latin typeface="Calibri"/>
                <a:ea typeface="Calibri"/>
                <a:cs typeface="Calibri"/>
                <a:sym typeface="Calibri"/>
              </a:rPr>
              <a:t>Some students yearn for a sense of community and peer connection.</a:t>
            </a:r>
            <a:endParaRPr>
              <a:solidFill>
                <a:srgbClr val="595959"/>
              </a:solidFill>
            </a:endParaRPr>
          </a:p>
          <a:p>
            <a:pPr marL="381000" marR="0" lvl="0" indent="-374650" algn="l" rtl="0">
              <a:lnSpc>
                <a:spcPct val="90000"/>
              </a:lnSpc>
              <a:spcBef>
                <a:spcPts val="800"/>
              </a:spcBef>
              <a:spcAft>
                <a:spcPts val="0"/>
              </a:spcAft>
              <a:buClr>
                <a:srgbClr val="595959"/>
              </a:buClr>
              <a:buSzPts val="2100"/>
              <a:buFont typeface="Calibri"/>
              <a:buAutoNum type="arabicPeriod"/>
            </a:pPr>
            <a:r>
              <a:rPr lang="en">
                <a:solidFill>
                  <a:srgbClr val="595959"/>
                </a:solidFill>
              </a:rPr>
              <a:t>Students valued counseling faculty and desired long-term relationships.</a:t>
            </a:r>
            <a:endParaRPr>
              <a:solidFill>
                <a:srgbClr val="595959"/>
              </a:solidFill>
            </a:endParaRPr>
          </a:p>
        </p:txBody>
      </p:sp>
      <p:pic>
        <p:nvPicPr>
          <p:cNvPr id="1217" name="Shape 1217"/>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18" name="Shape 1218"/>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pic>
        <p:nvPicPr>
          <p:cNvPr id="1223" name="Shape 1223"/>
          <p:cNvPicPr preferRelativeResize="0"/>
          <p:nvPr/>
        </p:nvPicPr>
        <p:blipFill rotWithShape="1">
          <a:blip r:embed="rId3">
            <a:alphaModFix/>
          </a:blip>
          <a:srcRect/>
          <a:stretch/>
        </p:blipFill>
        <p:spPr>
          <a:xfrm>
            <a:off x="0" y="832724"/>
            <a:ext cx="7404974" cy="1282530"/>
          </a:xfrm>
          <a:prstGeom prst="rect">
            <a:avLst/>
          </a:prstGeom>
          <a:noFill/>
          <a:ln>
            <a:noFill/>
          </a:ln>
        </p:spPr>
      </p:pic>
      <p:pic>
        <p:nvPicPr>
          <p:cNvPr id="1224" name="Shape 1224"/>
          <p:cNvPicPr preferRelativeResize="0"/>
          <p:nvPr/>
        </p:nvPicPr>
        <p:blipFill rotWithShape="1">
          <a:blip r:embed="rId4">
            <a:alphaModFix/>
          </a:blip>
          <a:srcRect/>
          <a:stretch/>
        </p:blipFill>
        <p:spPr>
          <a:xfrm>
            <a:off x="7704022" y="3688080"/>
            <a:ext cx="1439978" cy="1455420"/>
          </a:xfrm>
          <a:prstGeom prst="rect">
            <a:avLst/>
          </a:prstGeom>
          <a:noFill/>
          <a:ln>
            <a:noFill/>
          </a:ln>
        </p:spPr>
      </p:pic>
      <p:pic>
        <p:nvPicPr>
          <p:cNvPr id="1225" name="Shape 1225"/>
          <p:cNvPicPr preferRelativeResize="0"/>
          <p:nvPr/>
        </p:nvPicPr>
        <p:blipFill rotWithShape="1">
          <a:blip r:embed="rId5">
            <a:alphaModFix/>
          </a:blip>
          <a:srcRect/>
          <a:stretch/>
        </p:blipFill>
        <p:spPr>
          <a:xfrm>
            <a:off x="188289" y="4467922"/>
            <a:ext cx="1721946" cy="56127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Shape 1229"/>
        <p:cNvGrpSpPr/>
        <p:nvPr/>
      </p:nvGrpSpPr>
      <p:grpSpPr>
        <a:xfrm>
          <a:off x="0" y="0"/>
          <a:ext cx="0" cy="0"/>
          <a:chOff x="0" y="0"/>
          <a:chExt cx="0" cy="0"/>
        </a:xfrm>
      </p:grpSpPr>
      <p:sp>
        <p:nvSpPr>
          <p:cNvPr id="1230" name="Shape 1230"/>
          <p:cNvSpPr txBox="1">
            <a:spLocks noGrp="1"/>
          </p:cNvSpPr>
          <p:nvPr>
            <p:ph type="body" idx="1"/>
          </p:nvPr>
        </p:nvSpPr>
        <p:spPr>
          <a:xfrm>
            <a:off x="422910" y="1064419"/>
            <a:ext cx="8538300" cy="25551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FF5B49"/>
              </a:buClr>
              <a:buSzPts val="2200"/>
              <a:buFont typeface="Arial"/>
              <a:buNone/>
            </a:pPr>
            <a:r>
              <a:rPr lang="en" sz="2200" b="1" i="0" u="none" strike="noStrike" cap="none">
                <a:solidFill>
                  <a:srgbClr val="FF5B49"/>
                </a:solidFill>
                <a:latin typeface="Calibri"/>
                <a:ea typeface="Calibri"/>
                <a:cs typeface="Calibri"/>
                <a:sym typeface="Calibri"/>
              </a:rPr>
              <a:t>“I’ve been guilty of this—and it is a common thing in here—where you take class after class and you kind of forget your end goal… </a:t>
            </a:r>
            <a:r>
              <a:rPr lang="en" sz="3300" b="1" i="0" u="none" strike="noStrike" cap="none">
                <a:solidFill>
                  <a:srgbClr val="FF5B49"/>
                </a:solidFill>
                <a:latin typeface="Calibri"/>
                <a:ea typeface="Calibri"/>
                <a:cs typeface="Calibri"/>
                <a:sym typeface="Calibri"/>
              </a:rPr>
              <a:t>but it would be great to have something tangible like a shadowing program or something else that would get you excited about picking a major.” </a:t>
            </a:r>
            <a:endParaRPr sz="3300" b="1" i="0" u="none" strike="noStrike" cap="none">
              <a:solidFill>
                <a:srgbClr val="FF5B49"/>
              </a:solidFill>
              <a:latin typeface="Calibri"/>
              <a:ea typeface="Calibri"/>
              <a:cs typeface="Calibri"/>
              <a:sym typeface="Calibri"/>
            </a:endParaRPr>
          </a:p>
          <a:p>
            <a:pPr marL="342900" marR="0" lvl="1" indent="0" algn="l" rtl="0">
              <a:lnSpc>
                <a:spcPct val="90000"/>
              </a:lnSpc>
              <a:spcBef>
                <a:spcPts val="400"/>
              </a:spcBef>
              <a:spcAft>
                <a:spcPts val="0"/>
              </a:spcAft>
              <a:buClr>
                <a:srgbClr val="FF5B49"/>
              </a:buClr>
              <a:buSzPts val="1700"/>
              <a:buFont typeface="Arial"/>
              <a:buNone/>
            </a:pPr>
            <a:r>
              <a:rPr lang="en" sz="1700" b="1" i="0" u="none" strike="noStrike" cap="none">
                <a:solidFill>
                  <a:srgbClr val="FF5B49"/>
                </a:solidFill>
                <a:latin typeface="Calibri"/>
                <a:ea typeface="Calibri"/>
                <a:cs typeface="Calibri"/>
                <a:sym typeface="Calibri"/>
              </a:rPr>
              <a:t>– California Community College Student</a:t>
            </a:r>
            <a:endParaRPr sz="1100"/>
          </a:p>
        </p:txBody>
      </p:sp>
      <p:pic>
        <p:nvPicPr>
          <p:cNvPr id="1231" name="Shape 1231"/>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32" name="Shape 1232"/>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1236"/>
        <p:cNvGrpSpPr/>
        <p:nvPr/>
      </p:nvGrpSpPr>
      <p:grpSpPr>
        <a:xfrm>
          <a:off x="0" y="0"/>
          <a:ext cx="0" cy="0"/>
          <a:chOff x="0" y="0"/>
          <a:chExt cx="0" cy="0"/>
        </a:xfrm>
      </p:grpSpPr>
      <p:sp>
        <p:nvSpPr>
          <p:cNvPr id="1237" name="Shape 1237"/>
          <p:cNvSpPr txBox="1">
            <a:spLocks noGrp="1"/>
          </p:cNvSpPr>
          <p:nvPr>
            <p:ph type="body" idx="1"/>
          </p:nvPr>
        </p:nvSpPr>
        <p:spPr>
          <a:xfrm>
            <a:off x="918210" y="1346359"/>
            <a:ext cx="7886700" cy="32634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7F7F7F"/>
              </a:buClr>
              <a:buSzPts val="2700"/>
              <a:buFont typeface="Arial"/>
              <a:buNone/>
            </a:pPr>
            <a:r>
              <a:rPr lang="en" sz="2700" b="1" i="1" u="none" strike="noStrike" cap="none">
                <a:solidFill>
                  <a:srgbClr val="7F7F7F"/>
                </a:solidFill>
                <a:latin typeface="Calibri"/>
                <a:ea typeface="Calibri"/>
                <a:cs typeface="Calibri"/>
                <a:sym typeface="Calibri"/>
              </a:rPr>
              <a:t>“What would have been great for me is for somebody to say, "This percentage of people, with this degree, don't get jobs in their field when they graduate, this percent of people do.”</a:t>
            </a:r>
            <a:endParaRPr sz="2700" b="1" i="1" u="none" strike="noStrike" cap="none">
              <a:solidFill>
                <a:srgbClr val="7F7F7F"/>
              </a:solidFill>
              <a:latin typeface="Calibri"/>
              <a:ea typeface="Calibri"/>
              <a:cs typeface="Calibri"/>
              <a:sym typeface="Calibri"/>
            </a:endParaRPr>
          </a:p>
          <a:p>
            <a:pPr marL="0" marR="0" lvl="0" indent="0" algn="l" rtl="0">
              <a:lnSpc>
                <a:spcPct val="90000"/>
              </a:lnSpc>
              <a:spcBef>
                <a:spcPts val="800"/>
              </a:spcBef>
              <a:spcAft>
                <a:spcPts val="0"/>
              </a:spcAft>
              <a:buClr>
                <a:srgbClr val="7F7F7F"/>
              </a:buClr>
              <a:buSzPts val="2100"/>
              <a:buFont typeface="Arial"/>
              <a:buNone/>
            </a:pPr>
            <a:endParaRPr sz="2100" b="1" i="1"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358140" y="887968"/>
            <a:ext cx="8233500" cy="3527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FF5B49"/>
              </a:buClr>
              <a:buSzPts val="2100"/>
              <a:buFont typeface="Arial"/>
              <a:buNone/>
            </a:pPr>
            <a:r>
              <a:rPr lang="en" sz="2100" b="1" i="0" u="none" strike="noStrike" cap="none">
                <a:solidFill>
                  <a:srgbClr val="FF5B49"/>
                </a:solidFill>
                <a:latin typeface="Calibri"/>
                <a:ea typeface="Calibri"/>
                <a:cs typeface="Calibri"/>
                <a:sym typeface="Calibri"/>
              </a:rPr>
              <a:t>“I know a lot of people who have been here for 5 or 7 years, and they switched their major so many times, and that is why they are here for so long… and I think that happens so often because there isn’t really someone to sit down with them and say </a:t>
            </a:r>
            <a:r>
              <a:rPr lang="en" sz="3000" b="1" i="0" u="none" strike="noStrike" cap="none">
                <a:solidFill>
                  <a:srgbClr val="FF5B49"/>
                </a:solidFill>
                <a:latin typeface="Calibri"/>
                <a:ea typeface="Calibri"/>
                <a:cs typeface="Calibri"/>
                <a:sym typeface="Calibri"/>
              </a:rPr>
              <a:t>“Here , these are your strengths, these are careers that would be good for you, and these ones aren’t,”</a:t>
            </a:r>
            <a:r>
              <a:rPr lang="en" sz="2400" b="1" i="0" u="none" strike="noStrike" cap="none">
                <a:solidFill>
                  <a:srgbClr val="FF5B49"/>
                </a:solidFill>
                <a:latin typeface="Calibri"/>
                <a:ea typeface="Calibri"/>
                <a:cs typeface="Calibri"/>
                <a:sym typeface="Calibri"/>
              </a:rPr>
              <a:t>… </a:t>
            </a:r>
            <a:r>
              <a:rPr lang="en" sz="2100" b="1" i="0" u="none" strike="noStrike" cap="none">
                <a:solidFill>
                  <a:srgbClr val="FF5B49"/>
                </a:solidFill>
                <a:latin typeface="Calibri"/>
                <a:ea typeface="Calibri"/>
                <a:cs typeface="Calibri"/>
                <a:sym typeface="Calibri"/>
              </a:rPr>
              <a:t>so that is why they keep jumping around.”</a:t>
            </a:r>
            <a:endParaRPr sz="1100"/>
          </a:p>
          <a:p>
            <a:pPr marL="342900" marR="0" lvl="1" indent="0" algn="l" rtl="0">
              <a:lnSpc>
                <a:spcPct val="90000"/>
              </a:lnSpc>
              <a:spcBef>
                <a:spcPts val="400"/>
              </a:spcBef>
              <a:spcAft>
                <a:spcPts val="0"/>
              </a:spcAft>
              <a:buClr>
                <a:srgbClr val="FF5B49"/>
              </a:buClr>
              <a:buSzPts val="1800"/>
              <a:buFont typeface="Arial"/>
              <a:buNone/>
            </a:pPr>
            <a:r>
              <a:rPr lang="en" sz="1800" b="1" i="0" u="none" strike="noStrike" cap="none">
                <a:solidFill>
                  <a:srgbClr val="FF5B49"/>
                </a:solidFill>
                <a:latin typeface="Calibri"/>
                <a:ea typeface="Calibri"/>
                <a:cs typeface="Calibri"/>
                <a:sym typeface="Calibri"/>
              </a:rPr>
              <a:t>- California Community College Student</a:t>
            </a:r>
            <a:endParaRPr sz="1800" b="1" i="0" u="none" strike="noStrike" cap="none">
              <a:solidFill>
                <a:srgbClr val="FF5B49"/>
              </a:solidFill>
              <a:latin typeface="Calibri"/>
              <a:ea typeface="Calibri"/>
              <a:cs typeface="Calibri"/>
              <a:sym typeface="Calibri"/>
            </a:endParaRPr>
          </a:p>
        </p:txBody>
      </p:sp>
      <p:pic>
        <p:nvPicPr>
          <p:cNvPr id="1243" name="Shape 1243"/>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44" name="Shape 1244"/>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400"/>
        <p:cNvGrpSpPr/>
        <p:nvPr/>
      </p:nvGrpSpPr>
      <p:grpSpPr>
        <a:xfrm>
          <a:off x="0" y="0"/>
          <a:ext cx="0" cy="0"/>
          <a:chOff x="0" y="0"/>
          <a:chExt cx="0" cy="0"/>
        </a:xfrm>
      </p:grpSpPr>
      <p:sp>
        <p:nvSpPr>
          <p:cNvPr id="401" name="Shape 401"/>
          <p:cNvSpPr txBox="1"/>
          <p:nvPr/>
        </p:nvSpPr>
        <p:spPr>
          <a:xfrm>
            <a:off x="207087" y="111003"/>
            <a:ext cx="5426700" cy="300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000" b="1">
                <a:solidFill>
                  <a:srgbClr val="073763"/>
                </a:solidFill>
                <a:latin typeface="Century Gothic"/>
                <a:ea typeface="Century Gothic"/>
                <a:cs typeface="Century Gothic"/>
                <a:sym typeface="Century Gothic"/>
              </a:rPr>
              <a:t>Completion Crisis</a:t>
            </a:r>
            <a:endParaRPr sz="3000" b="1">
              <a:solidFill>
                <a:srgbClr val="073763"/>
              </a:solidFill>
              <a:latin typeface="Century Gothic"/>
              <a:ea typeface="Century Gothic"/>
              <a:cs typeface="Century Gothic"/>
              <a:sym typeface="Century Gothic"/>
            </a:endParaRPr>
          </a:p>
        </p:txBody>
      </p:sp>
      <p:sp>
        <p:nvSpPr>
          <p:cNvPr id="402" name="Shape 402"/>
          <p:cNvSpPr txBox="1"/>
          <p:nvPr/>
        </p:nvSpPr>
        <p:spPr>
          <a:xfrm>
            <a:off x="242750" y="688925"/>
            <a:ext cx="6557100" cy="4267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434343"/>
                </a:solidFill>
                <a:latin typeface="Century Gothic"/>
                <a:ea typeface="Century Gothic"/>
                <a:cs typeface="Century Gothic"/>
                <a:sym typeface="Century Gothic"/>
              </a:rPr>
              <a:t>81% </a:t>
            </a:r>
            <a:r>
              <a:rPr lang="en">
                <a:solidFill>
                  <a:srgbClr val="434343"/>
                </a:solidFill>
                <a:latin typeface="Century Gothic"/>
                <a:ea typeface="Century Gothic"/>
                <a:cs typeface="Century Gothic"/>
                <a:sym typeface="Century Gothic"/>
              </a:rPr>
              <a:t>of entering community college students indicate they want to earn a bachelor's degree or higher</a:t>
            </a: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b="1">
                <a:solidFill>
                  <a:srgbClr val="434343"/>
                </a:solidFill>
                <a:latin typeface="Century Gothic"/>
                <a:ea typeface="Century Gothic"/>
                <a:cs typeface="Century Gothic"/>
                <a:sym typeface="Century Gothic"/>
              </a:rPr>
              <a:t>33% </a:t>
            </a:r>
            <a:r>
              <a:rPr lang="en">
                <a:solidFill>
                  <a:srgbClr val="434343"/>
                </a:solidFill>
                <a:latin typeface="Century Gothic"/>
                <a:ea typeface="Century Gothic"/>
                <a:cs typeface="Century Gothic"/>
                <a:sym typeface="Century Gothic"/>
              </a:rPr>
              <a:t>of entering students actually transfer to a four-year institution within six years </a:t>
            </a: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a:solidFill>
                  <a:srgbClr val="434343"/>
                </a:solidFill>
                <a:latin typeface="Century Gothic"/>
                <a:ea typeface="Century Gothic"/>
                <a:cs typeface="Century Gothic"/>
                <a:sym typeface="Century Gothic"/>
              </a:rPr>
              <a:t>Of those transferring, </a:t>
            </a:r>
            <a:r>
              <a:rPr lang="en" b="1">
                <a:solidFill>
                  <a:srgbClr val="434343"/>
                </a:solidFill>
                <a:latin typeface="Century Gothic"/>
                <a:ea typeface="Century Gothic"/>
                <a:cs typeface="Century Gothic"/>
                <a:sym typeface="Century Gothic"/>
              </a:rPr>
              <a:t>42% </a:t>
            </a:r>
            <a:r>
              <a:rPr lang="en">
                <a:solidFill>
                  <a:srgbClr val="434343"/>
                </a:solidFill>
                <a:latin typeface="Century Gothic"/>
                <a:ea typeface="Century Gothic"/>
                <a:cs typeface="Century Gothic"/>
                <a:sym typeface="Century Gothic"/>
              </a:rPr>
              <a:t>earn a bachelors degree.  </a:t>
            </a: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b="1">
                <a:solidFill>
                  <a:srgbClr val="434343"/>
                </a:solidFill>
                <a:latin typeface="Century Gothic"/>
                <a:ea typeface="Century Gothic"/>
                <a:cs typeface="Century Gothic"/>
                <a:sym typeface="Century Gothic"/>
              </a:rPr>
              <a:t>14% </a:t>
            </a:r>
            <a:r>
              <a:rPr lang="en">
                <a:solidFill>
                  <a:srgbClr val="434343"/>
                </a:solidFill>
                <a:latin typeface="Century Gothic"/>
                <a:ea typeface="Century Gothic"/>
                <a:cs typeface="Century Gothic"/>
                <a:sym typeface="Century Gothic"/>
              </a:rPr>
              <a:t>of the entire cohort of entering community college students earns a bachelor's degree within six years</a:t>
            </a: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u="sng">
              <a:solidFill>
                <a:schemeClr val="hlink"/>
              </a:solidFill>
              <a:latin typeface="Century Gothic"/>
              <a:ea typeface="Century Gothic"/>
              <a:cs typeface="Century Gothic"/>
              <a:sym typeface="Century Gothic"/>
              <a:hlinkClick r:id="rId3"/>
            </a:endParaRPr>
          </a:p>
          <a:p>
            <a:pPr marL="0" marR="0" lvl="0" indent="0" algn="l" rtl="0">
              <a:spcBef>
                <a:spcPts val="0"/>
              </a:spcBef>
              <a:spcAft>
                <a:spcPts val="0"/>
              </a:spcAft>
              <a:buNone/>
            </a:pPr>
            <a:r>
              <a:rPr lang="en" u="sng">
                <a:solidFill>
                  <a:schemeClr val="hlink"/>
                </a:solidFill>
                <a:latin typeface="Century Gothic"/>
                <a:ea typeface="Century Gothic"/>
                <a:cs typeface="Century Gothic"/>
                <a:sym typeface="Century Gothic"/>
                <a:hlinkClick r:id="rId3"/>
              </a:rPr>
              <a:t>Horn &amp; Skomsvold, 2011</a:t>
            </a:r>
            <a:r>
              <a:rPr lang="en">
                <a:solidFill>
                  <a:schemeClr val="dk1"/>
                </a:solidFill>
                <a:latin typeface="Century Gothic"/>
                <a:ea typeface="Century Gothic"/>
                <a:cs typeface="Century Gothic"/>
                <a:sym typeface="Century Gothic"/>
              </a:rPr>
              <a:t>; </a:t>
            </a:r>
            <a:r>
              <a:rPr lang="en" u="sng">
                <a:solidFill>
                  <a:schemeClr val="hlink"/>
                </a:solidFill>
                <a:latin typeface="Century Gothic"/>
                <a:ea typeface="Century Gothic"/>
                <a:cs typeface="Century Gothic"/>
                <a:sym typeface="Century Gothic"/>
                <a:hlinkClick r:id="rId4"/>
              </a:rPr>
              <a:t>Jenkins &amp; Fink, 2016</a:t>
            </a:r>
            <a:endParaRPr>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a:solidFill>
                  <a:srgbClr val="434343"/>
                </a:solidFill>
                <a:latin typeface="Century Gothic"/>
                <a:ea typeface="Century Gothic"/>
                <a:cs typeface="Century Gothic"/>
                <a:sym typeface="Century Gothic"/>
              </a:rPr>
              <a:t>Of first-time college students who enrolled in a community college in the fall of 2009, </a:t>
            </a:r>
            <a:r>
              <a:rPr lang="en" b="1">
                <a:solidFill>
                  <a:srgbClr val="434343"/>
                </a:solidFill>
                <a:latin typeface="Century Gothic"/>
                <a:ea typeface="Century Gothic"/>
                <a:cs typeface="Century Gothic"/>
                <a:sym typeface="Century Gothic"/>
              </a:rPr>
              <a:t>38.1% </a:t>
            </a:r>
            <a:r>
              <a:rPr lang="en">
                <a:solidFill>
                  <a:srgbClr val="434343"/>
                </a:solidFill>
                <a:latin typeface="Century Gothic"/>
                <a:ea typeface="Century Gothic"/>
                <a:cs typeface="Century Gothic"/>
                <a:sym typeface="Century Gothic"/>
              </a:rPr>
              <a:t>earned a credential from a two- or four-year institution within six years </a:t>
            </a:r>
            <a:endParaRPr>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u="sng">
              <a:solidFill>
                <a:schemeClr val="hlink"/>
              </a:solidFill>
              <a:latin typeface="Century Gothic"/>
              <a:ea typeface="Century Gothic"/>
              <a:cs typeface="Century Gothic"/>
              <a:sym typeface="Century Gothic"/>
              <a:hlinkClick r:id="rId5"/>
            </a:endParaRPr>
          </a:p>
          <a:p>
            <a:pPr marL="0" marR="0" lvl="0" indent="0" algn="l" rtl="0">
              <a:spcBef>
                <a:spcPts val="0"/>
              </a:spcBef>
              <a:spcAft>
                <a:spcPts val="0"/>
              </a:spcAft>
              <a:buNone/>
            </a:pPr>
            <a:r>
              <a:rPr lang="en" u="sng">
                <a:solidFill>
                  <a:schemeClr val="hlink"/>
                </a:solidFill>
                <a:latin typeface="Century Gothic"/>
                <a:ea typeface="Century Gothic"/>
                <a:cs typeface="Century Gothic"/>
                <a:sym typeface="Century Gothic"/>
                <a:hlinkClick r:id="rId5"/>
              </a:rPr>
              <a:t>National Student Clearinghouse Research Center, Shapiro &amp; Dundar, 2015</a:t>
            </a:r>
            <a:r>
              <a:rPr lang="en" b="1">
                <a:solidFill>
                  <a:srgbClr val="7F7F7F"/>
                </a:solidFill>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marR="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a:solidFill>
                <a:schemeClr val="dk1"/>
              </a:solidFill>
              <a:latin typeface="Century Gothic"/>
              <a:ea typeface="Century Gothic"/>
              <a:cs typeface="Century Gothic"/>
              <a:sym typeface="Century Gothic"/>
            </a:endParaRPr>
          </a:p>
        </p:txBody>
      </p:sp>
      <p:pic>
        <p:nvPicPr>
          <p:cNvPr id="403" name="Shape 403"/>
          <p:cNvPicPr preferRelativeResize="0"/>
          <p:nvPr/>
        </p:nvPicPr>
        <p:blipFill rotWithShape="1">
          <a:blip r:embed="rId6">
            <a:alphaModFix/>
          </a:blip>
          <a:srcRect/>
          <a:stretch/>
        </p:blipFill>
        <p:spPr>
          <a:xfrm>
            <a:off x="6799852" y="880355"/>
            <a:ext cx="2302564" cy="24152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body" idx="1"/>
          </p:nvPr>
        </p:nvSpPr>
        <p:spPr>
          <a:xfrm>
            <a:off x="666750" y="1072039"/>
            <a:ext cx="7886700" cy="32634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7F7F7F"/>
              </a:buClr>
              <a:buSzPts val="3000"/>
              <a:buFont typeface="Arial"/>
              <a:buNone/>
            </a:pPr>
            <a:r>
              <a:rPr lang="en" sz="3000" b="1" i="1" u="none" strike="noStrike" cap="none">
                <a:solidFill>
                  <a:srgbClr val="7F7F7F"/>
                </a:solidFill>
                <a:latin typeface="Calibri"/>
                <a:ea typeface="Calibri"/>
                <a:cs typeface="Calibri"/>
                <a:sym typeface="Calibri"/>
              </a:rPr>
              <a:t>“This is the third time that I came back, and this time, I took the career assessment. I wish that I would have taken that the very first time because it would have set my path and maybe things wouldn't have been so out of reach.”</a:t>
            </a:r>
            <a:endParaRPr sz="3000" b="1" i="1" u="none" strike="noStrike" cap="none">
              <a:solidFill>
                <a:srgbClr val="7F7F7F"/>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Shape 1254"/>
          <p:cNvSpPr txBox="1">
            <a:spLocks noGrp="1"/>
          </p:cNvSpPr>
          <p:nvPr>
            <p:ph type="body" idx="1"/>
          </p:nvPr>
        </p:nvSpPr>
        <p:spPr>
          <a:xfrm>
            <a:off x="521970" y="1064419"/>
            <a:ext cx="8248500" cy="32181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FF5B49"/>
              </a:buClr>
              <a:buSzPts val="2400"/>
              <a:buFont typeface="Arial"/>
              <a:buNone/>
            </a:pPr>
            <a:r>
              <a:rPr lang="en" sz="2400" b="1" i="0" u="none" strike="noStrike" cap="none">
                <a:solidFill>
                  <a:srgbClr val="FF5B49"/>
                </a:solidFill>
                <a:latin typeface="Calibri"/>
                <a:ea typeface="Calibri"/>
                <a:cs typeface="Calibri"/>
                <a:sym typeface="Calibri"/>
              </a:rPr>
              <a:t>“At least for me, it was about not knowing where to go. Like Communications, Okay, where do you go from there? Do I become a professor? Do I work in TV? What kind of jobs do people have? </a:t>
            </a:r>
            <a:r>
              <a:rPr lang="en" sz="3600" b="1" i="0" u="none" strike="noStrike" cap="none">
                <a:solidFill>
                  <a:srgbClr val="FF5B49"/>
                </a:solidFill>
                <a:latin typeface="Calibri"/>
                <a:ea typeface="Calibri"/>
                <a:cs typeface="Calibri"/>
                <a:sym typeface="Calibri"/>
              </a:rPr>
              <a:t>It sounds corny, but are they happy in those job?”</a:t>
            </a:r>
            <a:endParaRPr sz="1100"/>
          </a:p>
          <a:p>
            <a:pPr marL="342900" marR="0" lvl="1" indent="0" algn="l" rtl="0">
              <a:lnSpc>
                <a:spcPct val="90000"/>
              </a:lnSpc>
              <a:spcBef>
                <a:spcPts val="400"/>
              </a:spcBef>
              <a:spcAft>
                <a:spcPts val="0"/>
              </a:spcAft>
              <a:buClr>
                <a:srgbClr val="FF5B49"/>
              </a:buClr>
              <a:buSzPts val="1800"/>
              <a:buFont typeface="Arial"/>
              <a:buNone/>
            </a:pPr>
            <a:r>
              <a:rPr lang="en" sz="1800" b="1" i="0" u="none" strike="noStrike" cap="none">
                <a:solidFill>
                  <a:srgbClr val="FF5B49"/>
                </a:solidFill>
                <a:latin typeface="Calibri"/>
                <a:ea typeface="Calibri"/>
                <a:cs typeface="Calibri"/>
                <a:sym typeface="Calibri"/>
              </a:rPr>
              <a:t>- California Community College Student</a:t>
            </a:r>
            <a:endParaRPr sz="1800" b="1" i="0" u="none" strike="noStrike" cap="none">
              <a:solidFill>
                <a:srgbClr val="FF5B49"/>
              </a:solidFill>
              <a:latin typeface="Calibri"/>
              <a:ea typeface="Calibri"/>
              <a:cs typeface="Calibri"/>
              <a:sym typeface="Calibri"/>
            </a:endParaRPr>
          </a:p>
        </p:txBody>
      </p:sp>
      <p:pic>
        <p:nvPicPr>
          <p:cNvPr id="1255" name="Shape 1255"/>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56" name="Shape 1256"/>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Shape 1261"/>
          <p:cNvSpPr txBox="1">
            <a:spLocks noGrp="1"/>
          </p:cNvSpPr>
          <p:nvPr>
            <p:ph type="title"/>
          </p:nvPr>
        </p:nvSpPr>
        <p:spPr>
          <a:xfrm>
            <a:off x="188289" y="257854"/>
            <a:ext cx="8231700" cy="9378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1E4E79"/>
              </a:buClr>
              <a:buSzPts val="3300"/>
              <a:buFont typeface="Calibri"/>
              <a:buNone/>
            </a:pPr>
            <a:r>
              <a:rPr lang="en" sz="3300" b="1" i="0" u="none" strike="noStrike" cap="none">
                <a:solidFill>
                  <a:srgbClr val="1E4E79"/>
                </a:solidFill>
                <a:latin typeface="Calibri"/>
                <a:ea typeface="Calibri"/>
                <a:cs typeface="Calibri"/>
                <a:sym typeface="Calibri"/>
              </a:rPr>
              <a:t>Most students found choosing a major to be a daunting task:</a:t>
            </a:r>
            <a:endParaRPr sz="3300" b="1" i="0" u="none" strike="noStrike" cap="none">
              <a:solidFill>
                <a:srgbClr val="1E4E79"/>
              </a:solidFill>
              <a:latin typeface="Calibri"/>
              <a:ea typeface="Calibri"/>
              <a:cs typeface="Calibri"/>
              <a:sym typeface="Calibri"/>
            </a:endParaRPr>
          </a:p>
        </p:txBody>
      </p:sp>
      <p:sp>
        <p:nvSpPr>
          <p:cNvPr id="1262" name="Shape 1262"/>
          <p:cNvSpPr txBox="1">
            <a:spLocks noGrp="1"/>
          </p:cNvSpPr>
          <p:nvPr>
            <p:ph type="body" idx="1"/>
          </p:nvPr>
        </p:nvSpPr>
        <p:spPr>
          <a:xfrm>
            <a:off x="1174294" y="1385972"/>
            <a:ext cx="7265700" cy="3180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3F3F3F"/>
              </a:buClr>
              <a:buSzPts val="2100"/>
              <a:buFont typeface="Arial"/>
              <a:buChar char="•"/>
            </a:pPr>
            <a:r>
              <a:rPr lang="en" sz="2100" b="0" i="0" u="none" strike="noStrike" cap="none">
                <a:solidFill>
                  <a:srgbClr val="3F3F3F"/>
                </a:solidFill>
                <a:latin typeface="Calibri"/>
                <a:ea typeface="Calibri"/>
                <a:cs typeface="Calibri"/>
                <a:sym typeface="Calibri"/>
              </a:rPr>
              <a:t>Difficulty in choosing a major was identified as a barrier to finishing on time.</a:t>
            </a:r>
            <a:endParaRPr sz="1100"/>
          </a:p>
          <a:p>
            <a:pPr marL="177800" marR="0" lvl="0" indent="-139700" algn="l" rtl="0">
              <a:lnSpc>
                <a:spcPct val="90000"/>
              </a:lnSpc>
              <a:spcBef>
                <a:spcPts val="800"/>
              </a:spcBef>
              <a:spcAft>
                <a:spcPts val="0"/>
              </a:spcAft>
              <a:buClr>
                <a:schemeClr val="dk1"/>
              </a:buClr>
              <a:buSzPts val="700"/>
              <a:buFont typeface="Arial"/>
              <a:buNone/>
            </a:pPr>
            <a:endParaRPr sz="700" b="0" i="0" u="none" strike="noStrike" cap="none">
              <a:solidFill>
                <a:srgbClr val="3F3F3F"/>
              </a:solidFill>
              <a:latin typeface="Calibri"/>
              <a:ea typeface="Calibri"/>
              <a:cs typeface="Calibri"/>
              <a:sym typeface="Calibri"/>
            </a:endParaRPr>
          </a:p>
          <a:p>
            <a:pPr marL="177800" marR="0" lvl="0" indent="-171450" algn="l" rtl="0">
              <a:lnSpc>
                <a:spcPct val="90000"/>
              </a:lnSpc>
              <a:spcBef>
                <a:spcPts val="800"/>
              </a:spcBef>
              <a:spcAft>
                <a:spcPts val="0"/>
              </a:spcAft>
              <a:buClr>
                <a:srgbClr val="3F3F3F"/>
              </a:buClr>
              <a:buSzPts val="2100"/>
              <a:buFont typeface="Arial"/>
              <a:buChar char="•"/>
            </a:pPr>
            <a:r>
              <a:rPr lang="en" sz="2100" b="0" i="0" u="none" strike="noStrike" cap="none">
                <a:solidFill>
                  <a:srgbClr val="3F3F3F"/>
                </a:solidFill>
                <a:latin typeface="Calibri"/>
                <a:ea typeface="Calibri"/>
                <a:cs typeface="Calibri"/>
                <a:sym typeface="Calibri"/>
              </a:rPr>
              <a:t>Student attributed the difficulty in choosing a major to there being few opportunities to explore careers, and link how majors connect with those careers.</a:t>
            </a:r>
            <a:endParaRPr sz="1100"/>
          </a:p>
          <a:p>
            <a:pPr marL="177800" marR="0" lvl="0" indent="-139700" algn="l" rtl="0">
              <a:lnSpc>
                <a:spcPct val="90000"/>
              </a:lnSpc>
              <a:spcBef>
                <a:spcPts val="800"/>
              </a:spcBef>
              <a:spcAft>
                <a:spcPts val="0"/>
              </a:spcAft>
              <a:buClr>
                <a:schemeClr val="dk1"/>
              </a:buClr>
              <a:buSzPts val="700"/>
              <a:buFont typeface="Arial"/>
              <a:buNone/>
            </a:pPr>
            <a:endParaRPr sz="700" b="0" i="0" u="none" strike="noStrike" cap="none">
              <a:solidFill>
                <a:srgbClr val="3F3F3F"/>
              </a:solidFill>
              <a:latin typeface="Calibri"/>
              <a:ea typeface="Calibri"/>
              <a:cs typeface="Calibri"/>
              <a:sym typeface="Calibri"/>
            </a:endParaRPr>
          </a:p>
          <a:p>
            <a:pPr marL="177800" marR="0" lvl="0" indent="-171450" algn="l" rtl="0">
              <a:lnSpc>
                <a:spcPct val="90000"/>
              </a:lnSpc>
              <a:spcBef>
                <a:spcPts val="800"/>
              </a:spcBef>
              <a:spcAft>
                <a:spcPts val="0"/>
              </a:spcAft>
              <a:buClr>
                <a:srgbClr val="3F3F3F"/>
              </a:buClr>
              <a:buSzPts val="2100"/>
              <a:buFont typeface="Arial"/>
              <a:buChar char="•"/>
            </a:pPr>
            <a:r>
              <a:rPr lang="en" sz="2100" b="0" i="0" u="none" strike="noStrike" cap="none">
                <a:solidFill>
                  <a:srgbClr val="3F3F3F"/>
                </a:solidFill>
                <a:latin typeface="Calibri"/>
                <a:ea typeface="Calibri"/>
                <a:cs typeface="Calibri"/>
                <a:sym typeface="Calibri"/>
              </a:rPr>
              <a:t>Most students felt taking courses was not a helpful strategy for career exploration. </a:t>
            </a:r>
            <a:endParaRPr sz="1100"/>
          </a:p>
          <a:p>
            <a:pPr marL="177800" marR="0" lvl="0" indent="-38100" algn="l" rtl="0">
              <a:lnSpc>
                <a:spcPct val="90000"/>
              </a:lnSpc>
              <a:spcBef>
                <a:spcPts val="800"/>
              </a:spcBef>
              <a:spcAft>
                <a:spcPts val="0"/>
              </a:spcAft>
              <a:buClr>
                <a:schemeClr val="dk1"/>
              </a:buClr>
              <a:buSzPts val="2100"/>
              <a:buFont typeface="Arial"/>
              <a:buNone/>
            </a:pPr>
            <a:endParaRPr sz="2100" b="0" i="0" u="none" strike="noStrike" cap="none">
              <a:solidFill>
                <a:srgbClr val="3F3F3F"/>
              </a:solidFill>
              <a:latin typeface="Calibri"/>
              <a:ea typeface="Calibri"/>
              <a:cs typeface="Calibri"/>
              <a:sym typeface="Calibri"/>
            </a:endParaRPr>
          </a:p>
        </p:txBody>
      </p:sp>
      <p:pic>
        <p:nvPicPr>
          <p:cNvPr id="1263" name="Shape 1263"/>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64" name="Shape 1264"/>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title"/>
          </p:nvPr>
        </p:nvSpPr>
        <p:spPr>
          <a:xfrm>
            <a:off x="188289" y="199298"/>
            <a:ext cx="4896300" cy="12201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1E4E79"/>
              </a:buClr>
              <a:buSzPts val="3600"/>
              <a:buFont typeface="Calibri"/>
              <a:buNone/>
            </a:pPr>
            <a:r>
              <a:rPr lang="en" sz="3600" b="1" i="0" u="none" strike="noStrike" cap="none">
                <a:solidFill>
                  <a:srgbClr val="1E4E79"/>
                </a:solidFill>
                <a:latin typeface="Calibri"/>
                <a:ea typeface="Calibri"/>
                <a:cs typeface="Calibri"/>
                <a:sym typeface="Calibri"/>
              </a:rPr>
              <a:t>Students’ Questions about Choosing a Major:</a:t>
            </a:r>
            <a:endParaRPr sz="3600" b="1" i="0" u="none" strike="noStrike" cap="none">
              <a:solidFill>
                <a:srgbClr val="1E4E79"/>
              </a:solidFill>
              <a:latin typeface="Calibri"/>
              <a:ea typeface="Calibri"/>
              <a:cs typeface="Calibri"/>
              <a:sym typeface="Calibri"/>
            </a:endParaRPr>
          </a:p>
        </p:txBody>
      </p:sp>
      <p:sp>
        <p:nvSpPr>
          <p:cNvPr id="1270" name="Shape 1270"/>
          <p:cNvSpPr txBox="1">
            <a:spLocks noGrp="1"/>
          </p:cNvSpPr>
          <p:nvPr>
            <p:ph type="body" idx="1"/>
          </p:nvPr>
        </p:nvSpPr>
        <p:spPr>
          <a:xfrm>
            <a:off x="1088450" y="1592069"/>
            <a:ext cx="7071300" cy="2530800"/>
          </a:xfrm>
          <a:prstGeom prst="rect">
            <a:avLst/>
          </a:prstGeom>
          <a:noFill/>
          <a:ln>
            <a:noFill/>
          </a:ln>
        </p:spPr>
        <p:txBody>
          <a:bodyPr wrap="square" lIns="68575" tIns="34275" rIns="68575" bIns="34275" anchor="t" anchorCtr="0">
            <a:noAutofit/>
          </a:bodyPr>
          <a:lstStyle/>
          <a:p>
            <a:pPr marL="381000" marR="0" lvl="0" indent="-374650" algn="l" rtl="0">
              <a:lnSpc>
                <a:spcPct val="90000"/>
              </a:lnSpc>
              <a:spcBef>
                <a:spcPts val="0"/>
              </a:spcBef>
              <a:spcAft>
                <a:spcPts val="0"/>
              </a:spcAft>
              <a:buClr>
                <a:srgbClr val="3F3F3F"/>
              </a:buClr>
              <a:buSzPts val="2100"/>
              <a:buFont typeface="Calibri"/>
              <a:buAutoNum type="arabicPeriod"/>
            </a:pPr>
            <a:r>
              <a:rPr lang="en" sz="2100" b="0" i="0" u="none" strike="noStrike" cap="none">
                <a:solidFill>
                  <a:srgbClr val="3F3F3F"/>
                </a:solidFill>
                <a:latin typeface="Calibri"/>
                <a:ea typeface="Calibri"/>
                <a:cs typeface="Calibri"/>
                <a:sym typeface="Calibri"/>
              </a:rPr>
              <a:t>What are my career options? How do I get more information about those careers?</a:t>
            </a:r>
            <a:endParaRPr sz="1100"/>
          </a:p>
          <a:p>
            <a:pPr marL="381000" marR="0" lvl="0" indent="-330200" algn="l" rtl="0">
              <a:lnSpc>
                <a:spcPct val="90000"/>
              </a:lnSpc>
              <a:spcBef>
                <a:spcPts val="800"/>
              </a:spcBef>
              <a:spcAft>
                <a:spcPts val="0"/>
              </a:spcAft>
              <a:buClr>
                <a:schemeClr val="dk1"/>
              </a:buClr>
              <a:buSzPts val="800"/>
              <a:buFont typeface="Calibri"/>
              <a:buNone/>
            </a:pPr>
            <a:endParaRPr sz="800" b="0" i="0" u="none" strike="noStrike" cap="none">
              <a:solidFill>
                <a:srgbClr val="3F3F3F"/>
              </a:solidFill>
              <a:latin typeface="Calibri"/>
              <a:ea typeface="Calibri"/>
              <a:cs typeface="Calibri"/>
              <a:sym typeface="Calibri"/>
            </a:endParaRPr>
          </a:p>
          <a:p>
            <a:pPr marL="381000" marR="0" lvl="0" indent="-374650" algn="l" rtl="0">
              <a:lnSpc>
                <a:spcPct val="90000"/>
              </a:lnSpc>
              <a:spcBef>
                <a:spcPts val="800"/>
              </a:spcBef>
              <a:spcAft>
                <a:spcPts val="0"/>
              </a:spcAft>
              <a:buClr>
                <a:srgbClr val="3F3F3F"/>
              </a:buClr>
              <a:buSzPts val="2100"/>
              <a:buFont typeface="Calibri"/>
              <a:buAutoNum type="arabicPeriod"/>
            </a:pPr>
            <a:r>
              <a:rPr lang="en" sz="2100" b="0" i="0" u="none" strike="noStrike" cap="none">
                <a:solidFill>
                  <a:srgbClr val="3F3F3F"/>
                </a:solidFill>
                <a:latin typeface="Calibri"/>
                <a:ea typeface="Calibri"/>
                <a:cs typeface="Calibri"/>
                <a:sym typeface="Calibri"/>
              </a:rPr>
              <a:t>What are the different types of jobs that various majors lead to?</a:t>
            </a:r>
            <a:endParaRPr sz="1100"/>
          </a:p>
          <a:p>
            <a:pPr marL="381000" marR="0" lvl="0" indent="-330200" algn="l" rtl="0">
              <a:lnSpc>
                <a:spcPct val="90000"/>
              </a:lnSpc>
              <a:spcBef>
                <a:spcPts val="800"/>
              </a:spcBef>
              <a:spcAft>
                <a:spcPts val="0"/>
              </a:spcAft>
              <a:buClr>
                <a:schemeClr val="dk1"/>
              </a:buClr>
              <a:buSzPts val="800"/>
              <a:buFont typeface="Calibri"/>
              <a:buNone/>
            </a:pPr>
            <a:endParaRPr sz="800" b="0" i="0" u="none" strike="noStrike" cap="none">
              <a:solidFill>
                <a:srgbClr val="3F3F3F"/>
              </a:solidFill>
              <a:latin typeface="Calibri"/>
              <a:ea typeface="Calibri"/>
              <a:cs typeface="Calibri"/>
              <a:sym typeface="Calibri"/>
            </a:endParaRPr>
          </a:p>
          <a:p>
            <a:pPr marL="381000" marR="0" lvl="0" indent="-374650" algn="l" rtl="0">
              <a:lnSpc>
                <a:spcPct val="90000"/>
              </a:lnSpc>
              <a:spcBef>
                <a:spcPts val="800"/>
              </a:spcBef>
              <a:spcAft>
                <a:spcPts val="0"/>
              </a:spcAft>
              <a:buClr>
                <a:srgbClr val="3F3F3F"/>
              </a:buClr>
              <a:buSzPts val="2100"/>
              <a:buFont typeface="Calibri"/>
              <a:buAutoNum type="arabicPeriod"/>
            </a:pPr>
            <a:r>
              <a:rPr lang="en" sz="2100" b="0" i="0" u="none" strike="noStrike" cap="none">
                <a:solidFill>
                  <a:srgbClr val="3F3F3F"/>
                </a:solidFill>
                <a:latin typeface="Calibri"/>
                <a:ea typeface="Calibri"/>
                <a:cs typeface="Calibri"/>
                <a:sym typeface="Calibri"/>
              </a:rPr>
              <a:t>Is the major I am pursuing “practical” in terms of my ability to find a job with a decent salary later on?</a:t>
            </a:r>
            <a:endParaRPr sz="2100" b="0" i="0" u="none" strike="noStrike" cap="none">
              <a:solidFill>
                <a:srgbClr val="3F3F3F"/>
              </a:solidFill>
              <a:latin typeface="Calibri"/>
              <a:ea typeface="Calibri"/>
              <a:cs typeface="Calibri"/>
              <a:sym typeface="Calibri"/>
            </a:endParaRPr>
          </a:p>
        </p:txBody>
      </p:sp>
      <p:pic>
        <p:nvPicPr>
          <p:cNvPr id="1271" name="Shape 1271"/>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72" name="Shape 1272"/>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Shape 1277"/>
          <p:cNvSpPr txBox="1">
            <a:spLocks noGrp="1"/>
          </p:cNvSpPr>
          <p:nvPr>
            <p:ph type="title"/>
          </p:nvPr>
        </p:nvSpPr>
        <p:spPr>
          <a:xfrm>
            <a:off x="188289" y="327184"/>
            <a:ext cx="8400900" cy="10443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1E4E79"/>
              </a:buClr>
              <a:buSzPts val="3300"/>
              <a:buFont typeface="Calibri"/>
              <a:buNone/>
            </a:pPr>
            <a:r>
              <a:rPr lang="en" sz="3300" b="1" i="0" u="none" strike="noStrike" cap="none">
                <a:solidFill>
                  <a:srgbClr val="1E4E79"/>
                </a:solidFill>
                <a:latin typeface="Calibri"/>
                <a:ea typeface="Calibri"/>
                <a:cs typeface="Calibri"/>
                <a:sym typeface="Calibri"/>
              </a:rPr>
              <a:t>Students’ suggestions for what resources would help them choose a major:</a:t>
            </a:r>
            <a:endParaRPr sz="3300" b="1" i="0" u="none" strike="noStrike" cap="none">
              <a:solidFill>
                <a:srgbClr val="1E4E79"/>
              </a:solidFill>
              <a:latin typeface="Calibri"/>
              <a:ea typeface="Calibri"/>
              <a:cs typeface="Calibri"/>
              <a:sym typeface="Calibri"/>
            </a:endParaRPr>
          </a:p>
        </p:txBody>
      </p:sp>
      <p:sp>
        <p:nvSpPr>
          <p:cNvPr id="1278" name="Shape 1278"/>
          <p:cNvSpPr txBox="1">
            <a:spLocks noGrp="1"/>
          </p:cNvSpPr>
          <p:nvPr>
            <p:ph type="body" idx="1"/>
          </p:nvPr>
        </p:nvSpPr>
        <p:spPr>
          <a:xfrm>
            <a:off x="923925" y="1485057"/>
            <a:ext cx="7886700" cy="32634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595959"/>
              </a:buClr>
              <a:buSzPts val="2100"/>
              <a:buFont typeface="Arial"/>
              <a:buChar char="•"/>
            </a:pPr>
            <a:r>
              <a:rPr lang="en" sz="2100" b="1" i="0" u="none" strike="noStrike" cap="none">
                <a:solidFill>
                  <a:srgbClr val="595959"/>
                </a:solidFill>
                <a:latin typeface="Calibri"/>
                <a:ea typeface="Calibri"/>
                <a:cs typeface="Calibri"/>
                <a:sym typeface="Calibri"/>
              </a:rPr>
              <a:t>Learning about different careers including:</a:t>
            </a:r>
            <a:endParaRPr sz="1100"/>
          </a:p>
          <a:p>
            <a:pPr marL="520700" marR="0" lvl="1" indent="-177800" algn="l" rtl="0">
              <a:lnSpc>
                <a:spcPct val="90000"/>
              </a:lnSpc>
              <a:spcBef>
                <a:spcPts val="400"/>
              </a:spcBef>
              <a:spcAft>
                <a:spcPts val="0"/>
              </a:spcAft>
              <a:buClr>
                <a:srgbClr val="595959"/>
              </a:buClr>
              <a:buSzPts val="1800"/>
              <a:buFont typeface="Arial"/>
              <a:buChar char="•"/>
            </a:pPr>
            <a:r>
              <a:rPr lang="en" sz="1800" b="0" i="0" u="none" strike="noStrike" cap="none">
                <a:solidFill>
                  <a:srgbClr val="595959"/>
                </a:solidFill>
                <a:latin typeface="Calibri"/>
                <a:ea typeface="Calibri"/>
                <a:cs typeface="Calibri"/>
                <a:sym typeface="Calibri"/>
              </a:rPr>
              <a:t>Guest speakers, daylong seminars, workshops, career fairs</a:t>
            </a:r>
            <a:endParaRPr sz="1100"/>
          </a:p>
          <a:p>
            <a:pPr marL="520700" marR="0" lvl="1" indent="-177800" algn="l" rtl="0">
              <a:lnSpc>
                <a:spcPct val="90000"/>
              </a:lnSpc>
              <a:spcBef>
                <a:spcPts val="400"/>
              </a:spcBef>
              <a:spcAft>
                <a:spcPts val="0"/>
              </a:spcAft>
              <a:buClr>
                <a:srgbClr val="595959"/>
              </a:buClr>
              <a:buSzPts val="1800"/>
              <a:buFont typeface="Arial"/>
              <a:buChar char="•"/>
            </a:pPr>
            <a:r>
              <a:rPr lang="en" sz="1800" b="0" i="0" u="none" strike="noStrike" cap="none">
                <a:solidFill>
                  <a:srgbClr val="595959"/>
                </a:solidFill>
                <a:latin typeface="Calibri"/>
                <a:ea typeface="Calibri"/>
                <a:cs typeface="Calibri"/>
                <a:sym typeface="Calibri"/>
              </a:rPr>
              <a:t>Shadowing/ internship opportunities</a:t>
            </a:r>
            <a:endParaRPr sz="1100"/>
          </a:p>
          <a:p>
            <a:pPr marL="520700" marR="0" lvl="1" indent="-177800" algn="l" rtl="0">
              <a:lnSpc>
                <a:spcPct val="90000"/>
              </a:lnSpc>
              <a:spcBef>
                <a:spcPts val="400"/>
              </a:spcBef>
              <a:spcAft>
                <a:spcPts val="0"/>
              </a:spcAft>
              <a:buClr>
                <a:srgbClr val="595959"/>
              </a:buClr>
              <a:buSzPts val="1800"/>
              <a:buFont typeface="Arial"/>
              <a:buChar char="•"/>
            </a:pPr>
            <a:r>
              <a:rPr lang="en" sz="1800" b="0" i="0" u="none" strike="noStrike" cap="none">
                <a:solidFill>
                  <a:srgbClr val="595959"/>
                </a:solidFill>
                <a:latin typeface="Calibri"/>
                <a:ea typeface="Calibri"/>
                <a:cs typeface="Calibri"/>
                <a:sym typeface="Calibri"/>
              </a:rPr>
              <a:t>Opportunities to be around students with similar areas of interest</a:t>
            </a:r>
            <a:endParaRPr sz="1100"/>
          </a:p>
          <a:p>
            <a:pPr marL="177800" marR="0" lvl="0" indent="-171450" algn="l" rtl="0">
              <a:lnSpc>
                <a:spcPct val="90000"/>
              </a:lnSpc>
              <a:spcBef>
                <a:spcPts val="800"/>
              </a:spcBef>
              <a:spcAft>
                <a:spcPts val="0"/>
              </a:spcAft>
              <a:buClr>
                <a:srgbClr val="595959"/>
              </a:buClr>
              <a:buSzPts val="2100"/>
              <a:buFont typeface="Arial"/>
              <a:buChar char="•"/>
            </a:pPr>
            <a:r>
              <a:rPr lang="en" sz="2100" b="1" i="0" u="none" strike="noStrike" cap="none">
                <a:solidFill>
                  <a:srgbClr val="595959"/>
                </a:solidFill>
                <a:latin typeface="Calibri"/>
                <a:ea typeface="Calibri"/>
                <a:cs typeface="Calibri"/>
                <a:sym typeface="Calibri"/>
              </a:rPr>
              <a:t>A class that would provide overview of different majors and link them with careers.</a:t>
            </a:r>
            <a:endParaRPr sz="1100"/>
          </a:p>
          <a:p>
            <a:pPr marL="177800" marR="0" lvl="0" indent="-171450" algn="l" rtl="0">
              <a:lnSpc>
                <a:spcPct val="90000"/>
              </a:lnSpc>
              <a:spcBef>
                <a:spcPts val="800"/>
              </a:spcBef>
              <a:spcAft>
                <a:spcPts val="0"/>
              </a:spcAft>
              <a:buClr>
                <a:srgbClr val="595959"/>
              </a:buClr>
              <a:buSzPts val="2100"/>
              <a:buFont typeface="Arial"/>
              <a:buChar char="•"/>
            </a:pPr>
            <a:r>
              <a:rPr lang="en" sz="2100" b="1" i="0" u="none" strike="noStrike" cap="none">
                <a:solidFill>
                  <a:srgbClr val="595959"/>
                </a:solidFill>
                <a:latin typeface="Calibri"/>
                <a:ea typeface="Calibri"/>
                <a:cs typeface="Calibri"/>
                <a:sym typeface="Calibri"/>
              </a:rPr>
              <a:t>Having all students take MBTI personality and Strong Interest Inventory assessment at the beginning of college.</a:t>
            </a:r>
            <a:endParaRPr sz="1100"/>
          </a:p>
          <a:p>
            <a:pPr marL="0" marR="0" lvl="0" indent="0" algn="l" rtl="0">
              <a:lnSpc>
                <a:spcPct val="90000"/>
              </a:lnSpc>
              <a:spcBef>
                <a:spcPts val="800"/>
              </a:spcBef>
              <a:spcAft>
                <a:spcPts val="0"/>
              </a:spcAft>
              <a:buClr>
                <a:schemeClr val="dk1"/>
              </a:buClr>
              <a:buSzPts val="2100"/>
              <a:buFont typeface="Arial"/>
              <a:buNone/>
            </a:pPr>
            <a:endParaRPr sz="2100" b="1" i="0" u="none" strike="noStrike" cap="none">
              <a:solidFill>
                <a:schemeClr val="dk1"/>
              </a:solidFill>
              <a:latin typeface="Calibri"/>
              <a:ea typeface="Calibri"/>
              <a:cs typeface="Calibri"/>
              <a:sym typeface="Calibri"/>
            </a:endParaRPr>
          </a:p>
        </p:txBody>
      </p:sp>
      <p:pic>
        <p:nvPicPr>
          <p:cNvPr id="1279" name="Shape 1279"/>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280" name="Shape 1280"/>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pic>
        <p:nvPicPr>
          <p:cNvPr id="1285" name="Shape 1285"/>
          <p:cNvPicPr preferRelativeResize="0"/>
          <p:nvPr/>
        </p:nvPicPr>
        <p:blipFill rotWithShape="1">
          <a:blip r:embed="rId3">
            <a:alphaModFix/>
          </a:blip>
          <a:srcRect/>
          <a:stretch/>
        </p:blipFill>
        <p:spPr>
          <a:xfrm>
            <a:off x="0" y="897969"/>
            <a:ext cx="5687616" cy="1278934"/>
          </a:xfrm>
          <a:prstGeom prst="rect">
            <a:avLst/>
          </a:prstGeom>
          <a:noFill/>
          <a:ln>
            <a:noFill/>
          </a:ln>
        </p:spPr>
      </p:pic>
      <p:pic>
        <p:nvPicPr>
          <p:cNvPr id="1286" name="Shape 1286"/>
          <p:cNvPicPr preferRelativeResize="0"/>
          <p:nvPr/>
        </p:nvPicPr>
        <p:blipFill rotWithShape="1">
          <a:blip r:embed="rId4">
            <a:alphaModFix/>
          </a:blip>
          <a:srcRect/>
          <a:stretch/>
        </p:blipFill>
        <p:spPr>
          <a:xfrm>
            <a:off x="7704022" y="3688080"/>
            <a:ext cx="1439978" cy="1455420"/>
          </a:xfrm>
          <a:prstGeom prst="rect">
            <a:avLst/>
          </a:prstGeom>
          <a:noFill/>
          <a:ln>
            <a:noFill/>
          </a:ln>
        </p:spPr>
      </p:pic>
      <p:pic>
        <p:nvPicPr>
          <p:cNvPr id="1287" name="Shape 1287"/>
          <p:cNvPicPr preferRelativeResize="0"/>
          <p:nvPr/>
        </p:nvPicPr>
        <p:blipFill rotWithShape="1">
          <a:blip r:embed="rId5">
            <a:alphaModFix/>
          </a:blip>
          <a:srcRect/>
          <a:stretch/>
        </p:blipFill>
        <p:spPr>
          <a:xfrm>
            <a:off x="188289" y="4467922"/>
            <a:ext cx="1721946" cy="56127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631063" y="872967"/>
            <a:ext cx="7073100" cy="11265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FF5B49"/>
              </a:buClr>
              <a:buSzPts val="2100"/>
              <a:buFont typeface="Arial"/>
              <a:buNone/>
            </a:pPr>
            <a:r>
              <a:rPr lang="en" sz="2100" b="1" i="0" u="none" strike="noStrike" cap="none">
                <a:solidFill>
                  <a:srgbClr val="FF5B49"/>
                </a:solidFill>
                <a:latin typeface="Calibri"/>
                <a:ea typeface="Calibri"/>
                <a:cs typeface="Calibri"/>
                <a:sym typeface="Calibri"/>
              </a:rPr>
              <a:t>“I found it really hard to find classes because I’m a big fan of not wasting time. So, I was like, I’m not going to take anything I don’t need to take. It was really hard.”</a:t>
            </a:r>
            <a:endParaRPr sz="1100"/>
          </a:p>
          <a:p>
            <a:pPr marL="0" marR="0" lvl="0" indent="0" algn="l" rtl="0">
              <a:lnSpc>
                <a:spcPct val="90000"/>
              </a:lnSpc>
              <a:spcBef>
                <a:spcPts val="800"/>
              </a:spcBef>
              <a:spcAft>
                <a:spcPts val="0"/>
              </a:spcAft>
              <a:buClr>
                <a:schemeClr val="dk1"/>
              </a:buClr>
              <a:buSzPts val="2100"/>
              <a:buFont typeface="Arial"/>
              <a:buNone/>
            </a:pPr>
            <a:endParaRPr sz="2100" b="1" i="0" u="none" strike="noStrike" cap="none">
              <a:solidFill>
                <a:srgbClr val="FF5B49"/>
              </a:solidFill>
              <a:latin typeface="Calibri"/>
              <a:ea typeface="Calibri"/>
              <a:cs typeface="Calibri"/>
              <a:sym typeface="Calibri"/>
            </a:endParaRPr>
          </a:p>
        </p:txBody>
      </p:sp>
      <p:pic>
        <p:nvPicPr>
          <p:cNvPr id="1293" name="Shape 1293"/>
          <p:cNvPicPr preferRelativeResize="0"/>
          <p:nvPr/>
        </p:nvPicPr>
        <p:blipFill rotWithShape="1">
          <a:blip r:embed="rId3">
            <a:alphaModFix/>
          </a:blip>
          <a:srcRect/>
          <a:stretch/>
        </p:blipFill>
        <p:spPr>
          <a:xfrm>
            <a:off x="2522423" y="2010446"/>
            <a:ext cx="5181600" cy="2534884"/>
          </a:xfrm>
          <a:prstGeom prst="rect">
            <a:avLst/>
          </a:prstGeom>
          <a:noFill/>
          <a:ln>
            <a:noFill/>
          </a:ln>
        </p:spPr>
      </p:pic>
      <p:pic>
        <p:nvPicPr>
          <p:cNvPr id="1294" name="Shape 1294"/>
          <p:cNvPicPr preferRelativeResize="0"/>
          <p:nvPr/>
        </p:nvPicPr>
        <p:blipFill rotWithShape="1">
          <a:blip r:embed="rId4">
            <a:alphaModFix/>
          </a:blip>
          <a:srcRect/>
          <a:stretch/>
        </p:blipFill>
        <p:spPr>
          <a:xfrm>
            <a:off x="7704022" y="3688080"/>
            <a:ext cx="1439978" cy="1455420"/>
          </a:xfrm>
          <a:prstGeom prst="rect">
            <a:avLst/>
          </a:prstGeom>
          <a:noFill/>
          <a:ln>
            <a:noFill/>
          </a:ln>
        </p:spPr>
      </p:pic>
      <p:pic>
        <p:nvPicPr>
          <p:cNvPr id="1295" name="Shape 1295"/>
          <p:cNvPicPr preferRelativeResize="0"/>
          <p:nvPr/>
        </p:nvPicPr>
        <p:blipFill rotWithShape="1">
          <a:blip r:embed="rId5">
            <a:alphaModFix/>
          </a:blip>
          <a:srcRect/>
          <a:stretch/>
        </p:blipFill>
        <p:spPr>
          <a:xfrm>
            <a:off x="188289" y="4467922"/>
            <a:ext cx="1721946" cy="561278"/>
          </a:xfrm>
          <a:prstGeom prst="rect">
            <a:avLst/>
          </a:prstGeom>
          <a:noFill/>
          <a:ln>
            <a:noFill/>
          </a:ln>
        </p:spPr>
      </p:pic>
      <p:sp>
        <p:nvSpPr>
          <p:cNvPr id="1296" name="Shape 1296"/>
          <p:cNvSpPr/>
          <p:nvPr/>
        </p:nvSpPr>
        <p:spPr>
          <a:xfrm>
            <a:off x="188289" y="218555"/>
            <a:ext cx="8665500" cy="5310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None/>
            </a:pPr>
            <a:r>
              <a:rPr lang="en" sz="3000" b="1" i="0" u="none" strike="noStrike" cap="none">
                <a:solidFill>
                  <a:srgbClr val="002060"/>
                </a:solidFill>
                <a:latin typeface="Calibri"/>
                <a:ea typeface="Calibri"/>
                <a:cs typeface="Calibri"/>
                <a:sym typeface="Calibri"/>
              </a:rPr>
              <a:t>Quotes from California Community College Students:</a:t>
            </a:r>
            <a:endParaRPr sz="3000" b="1">
              <a:solidFill>
                <a:srgbClr val="002060"/>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Shape 1301"/>
          <p:cNvSpPr txBox="1">
            <a:spLocks noGrp="1"/>
          </p:cNvSpPr>
          <p:nvPr>
            <p:ph type="title"/>
          </p:nvPr>
        </p:nvSpPr>
        <p:spPr>
          <a:xfrm>
            <a:off x="491490" y="591503"/>
            <a:ext cx="4080600" cy="7776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600"/>
              <a:buFont typeface="Calibri"/>
              <a:buNone/>
            </a:pPr>
            <a:r>
              <a:rPr lang="en" sz="3600" b="1" i="0" u="none" strike="noStrike" cap="none">
                <a:solidFill>
                  <a:srgbClr val="7F7F7F"/>
                </a:solidFill>
                <a:latin typeface="Calibri"/>
                <a:ea typeface="Calibri"/>
                <a:cs typeface="Calibri"/>
                <a:sym typeface="Calibri"/>
              </a:rPr>
              <a:t>Choosing courses </a:t>
            </a:r>
            <a:endParaRPr sz="1100"/>
          </a:p>
        </p:txBody>
      </p:sp>
      <p:sp>
        <p:nvSpPr>
          <p:cNvPr id="1302" name="Shape 1302"/>
          <p:cNvSpPr txBox="1">
            <a:spLocks noGrp="1"/>
          </p:cNvSpPr>
          <p:nvPr>
            <p:ph type="body" idx="1"/>
          </p:nvPr>
        </p:nvSpPr>
        <p:spPr>
          <a:xfrm>
            <a:off x="817245" y="1491139"/>
            <a:ext cx="7509600" cy="17169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7F7F7F"/>
              </a:buClr>
              <a:buSzPts val="3000"/>
              <a:buFont typeface="Arial"/>
              <a:buNone/>
            </a:pPr>
            <a:r>
              <a:rPr lang="en" sz="3000" b="0" i="0" u="none" strike="noStrike" cap="none">
                <a:solidFill>
                  <a:srgbClr val="7F7F7F"/>
                </a:solidFill>
                <a:latin typeface="Calibri"/>
                <a:ea typeface="Calibri"/>
                <a:cs typeface="Calibri"/>
                <a:sym typeface="Calibri"/>
              </a:rPr>
              <a:t>Choosing courses and getting into the right class was often challenging, sometimes because a class was full, other times because the time the class was offered did not work with the students’ academic or work schedule.</a:t>
            </a:r>
            <a:endParaRPr sz="1100"/>
          </a:p>
          <a:p>
            <a:pPr marL="0" marR="0" lvl="0" indent="0" algn="l" rtl="0">
              <a:lnSpc>
                <a:spcPct val="90000"/>
              </a:lnSpc>
              <a:spcBef>
                <a:spcPts val="800"/>
              </a:spcBef>
              <a:spcAft>
                <a:spcPts val="0"/>
              </a:spcAft>
              <a:buClr>
                <a:srgbClr val="7F7F7F"/>
              </a:buClr>
              <a:buSzPts val="3000"/>
              <a:buFont typeface="Arial"/>
              <a:buNone/>
            </a:pPr>
            <a:endParaRPr sz="3000" b="0" i="0" u="none" strike="noStrike" cap="none">
              <a:solidFill>
                <a:srgbClr val="7F7F7F"/>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Shape 1307"/>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308" name="Shape 1308"/>
          <p:cNvPicPr preferRelativeResize="0"/>
          <p:nvPr/>
        </p:nvPicPr>
        <p:blipFill rotWithShape="1">
          <a:blip r:embed="rId4">
            <a:alphaModFix/>
          </a:blip>
          <a:srcRect/>
          <a:stretch/>
        </p:blipFill>
        <p:spPr>
          <a:xfrm>
            <a:off x="188289" y="4467922"/>
            <a:ext cx="1721946" cy="561278"/>
          </a:xfrm>
          <a:prstGeom prst="rect">
            <a:avLst/>
          </a:prstGeom>
          <a:noFill/>
          <a:ln>
            <a:noFill/>
          </a:ln>
        </p:spPr>
      </p:pic>
      <p:pic>
        <p:nvPicPr>
          <p:cNvPr id="1309" name="Shape 1309"/>
          <p:cNvPicPr preferRelativeResize="0"/>
          <p:nvPr/>
        </p:nvPicPr>
        <p:blipFill rotWithShape="1">
          <a:blip r:embed="rId5">
            <a:alphaModFix/>
          </a:blip>
          <a:srcRect/>
          <a:stretch/>
        </p:blipFill>
        <p:spPr>
          <a:xfrm>
            <a:off x="0" y="722471"/>
            <a:ext cx="5472113" cy="190023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Shape 1314"/>
          <p:cNvSpPr txBox="1">
            <a:spLocks noGrp="1"/>
          </p:cNvSpPr>
          <p:nvPr>
            <p:ph type="body" idx="1"/>
          </p:nvPr>
        </p:nvSpPr>
        <p:spPr>
          <a:xfrm>
            <a:off x="1590017" y="2637405"/>
            <a:ext cx="6571500" cy="15798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1" i="0" u="none" strike="noStrike" cap="none">
              <a:solidFill>
                <a:srgbClr val="FF5B49"/>
              </a:solidFill>
              <a:latin typeface="Calibri"/>
              <a:ea typeface="Calibri"/>
              <a:cs typeface="Calibri"/>
              <a:sym typeface="Calibri"/>
            </a:endParaRPr>
          </a:p>
          <a:p>
            <a:pPr marL="0" marR="0" lvl="0" indent="0" algn="l" rtl="0">
              <a:lnSpc>
                <a:spcPct val="90000"/>
              </a:lnSpc>
              <a:spcBef>
                <a:spcPts val="800"/>
              </a:spcBef>
              <a:spcAft>
                <a:spcPts val="0"/>
              </a:spcAft>
              <a:buClr>
                <a:srgbClr val="FF5B49"/>
              </a:buClr>
              <a:buSzPts val="2400"/>
              <a:buFont typeface="Arial"/>
              <a:buNone/>
            </a:pPr>
            <a:r>
              <a:rPr lang="en" sz="2400" b="1" i="0" u="none" strike="noStrike" cap="none">
                <a:solidFill>
                  <a:srgbClr val="FF5B49"/>
                </a:solidFill>
                <a:latin typeface="Calibri"/>
                <a:ea typeface="Calibri"/>
                <a:cs typeface="Calibri"/>
                <a:sym typeface="Calibri"/>
              </a:rPr>
              <a:t>“ …though my learning community I got to know about so many resources here on campus, like TRIO, Spark Point, EOPS.”</a:t>
            </a:r>
            <a:endParaRPr sz="1100"/>
          </a:p>
        </p:txBody>
      </p:sp>
      <p:pic>
        <p:nvPicPr>
          <p:cNvPr id="1315" name="Shape 1315"/>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316" name="Shape 1316"/>
          <p:cNvPicPr preferRelativeResize="0"/>
          <p:nvPr/>
        </p:nvPicPr>
        <p:blipFill rotWithShape="1">
          <a:blip r:embed="rId4">
            <a:alphaModFix/>
          </a:blip>
          <a:srcRect/>
          <a:stretch/>
        </p:blipFill>
        <p:spPr>
          <a:xfrm>
            <a:off x="188289" y="4467922"/>
            <a:ext cx="1721946" cy="561278"/>
          </a:xfrm>
          <a:prstGeom prst="rect">
            <a:avLst/>
          </a:prstGeom>
          <a:noFill/>
          <a:ln>
            <a:noFill/>
          </a:ln>
        </p:spPr>
      </p:pic>
      <p:pic>
        <p:nvPicPr>
          <p:cNvPr id="1317" name="Shape 1317"/>
          <p:cNvPicPr preferRelativeResize="0"/>
          <p:nvPr/>
        </p:nvPicPr>
        <p:blipFill rotWithShape="1">
          <a:blip r:embed="rId5">
            <a:alphaModFix/>
          </a:blip>
          <a:srcRect/>
          <a:stretch/>
        </p:blipFill>
        <p:spPr>
          <a:xfrm>
            <a:off x="349398" y="939962"/>
            <a:ext cx="5286375" cy="1878806"/>
          </a:xfrm>
          <a:prstGeom prst="rect">
            <a:avLst/>
          </a:prstGeom>
          <a:noFill/>
          <a:ln>
            <a:noFill/>
          </a:ln>
        </p:spPr>
      </p:pic>
      <p:sp>
        <p:nvSpPr>
          <p:cNvPr id="1318" name="Shape 1318"/>
          <p:cNvSpPr/>
          <p:nvPr/>
        </p:nvSpPr>
        <p:spPr>
          <a:xfrm>
            <a:off x="188289" y="173061"/>
            <a:ext cx="8665500" cy="5310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None/>
            </a:pPr>
            <a:r>
              <a:rPr lang="en" sz="3000" b="1">
                <a:solidFill>
                  <a:srgbClr val="002060"/>
                </a:solidFill>
                <a:latin typeface="Calibri"/>
                <a:ea typeface="Calibri"/>
                <a:cs typeface="Calibri"/>
                <a:sym typeface="Calibri"/>
              </a:rPr>
              <a:t>Quotes from California Community College Student’s:</a:t>
            </a:r>
            <a:endParaRPr sz="3000" b="1">
              <a:solidFill>
                <a:srgbClr val="00206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287100" y="203550"/>
            <a:ext cx="8856900" cy="587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000" b="1">
                <a:solidFill>
                  <a:srgbClr val="073763"/>
                </a:solidFill>
                <a:latin typeface="Century Gothic"/>
                <a:ea typeface="Century Gothic"/>
                <a:cs typeface="Century Gothic"/>
                <a:sym typeface="Century Gothic"/>
              </a:rPr>
              <a:t>Student Credit Accumulation: Excess Credits? </a:t>
            </a:r>
            <a:endParaRPr sz="3000" b="1">
              <a:solidFill>
                <a:srgbClr val="073763"/>
              </a:solidFill>
              <a:latin typeface="Century Gothic"/>
              <a:ea typeface="Century Gothic"/>
              <a:cs typeface="Century Gothic"/>
              <a:sym typeface="Century Gothic"/>
            </a:endParaRPr>
          </a:p>
        </p:txBody>
      </p:sp>
      <p:sp>
        <p:nvSpPr>
          <p:cNvPr id="410" name="Shape 410"/>
          <p:cNvSpPr/>
          <p:nvPr/>
        </p:nvSpPr>
        <p:spPr>
          <a:xfrm>
            <a:off x="64536" y="4119643"/>
            <a:ext cx="8484378" cy="311624"/>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a:solidFill>
                  <a:srgbClr val="7F7F7F"/>
                </a:solidFill>
                <a:latin typeface="Arial"/>
                <a:ea typeface="Arial"/>
                <a:cs typeface="Arial"/>
                <a:sym typeface="Arial"/>
              </a:rPr>
              <a:t>Guided Pathway to Success: Boosting College Completion Complete College America</a:t>
            </a:r>
            <a:endParaRPr/>
          </a:p>
          <a:p>
            <a:pPr marL="0" marR="0" lvl="0" indent="0" algn="l" rtl="0">
              <a:spcBef>
                <a:spcPts val="0"/>
              </a:spcBef>
              <a:spcAft>
                <a:spcPts val="0"/>
              </a:spcAft>
              <a:buNone/>
            </a:pPr>
            <a:r>
              <a:rPr lang="en" sz="1050" u="sng">
                <a:solidFill>
                  <a:schemeClr val="hlink"/>
                </a:solidFill>
                <a:latin typeface="Arial"/>
                <a:ea typeface="Arial"/>
                <a:cs typeface="Arial"/>
                <a:sym typeface="Arial"/>
                <a:hlinkClick r:id="rId3"/>
              </a:rPr>
              <a:t>http://completecollege.org/docs/GPS_Summary_FINAL.pdf</a:t>
            </a:r>
            <a:r>
              <a:rPr lang="en" sz="1050">
                <a:solidFill>
                  <a:srgbClr val="7F7F7F"/>
                </a:solidFill>
                <a:latin typeface="Arial"/>
                <a:ea typeface="Arial"/>
                <a:cs typeface="Arial"/>
                <a:sym typeface="Arial"/>
              </a:rPr>
              <a:t> </a:t>
            </a:r>
            <a:endParaRPr/>
          </a:p>
        </p:txBody>
      </p:sp>
      <p:pic>
        <p:nvPicPr>
          <p:cNvPr id="411" name="Shape 411"/>
          <p:cNvPicPr preferRelativeResize="0"/>
          <p:nvPr/>
        </p:nvPicPr>
        <p:blipFill rotWithShape="1">
          <a:blip r:embed="rId4">
            <a:alphaModFix/>
          </a:blip>
          <a:srcRect/>
          <a:stretch/>
        </p:blipFill>
        <p:spPr>
          <a:xfrm>
            <a:off x="-1" y="886905"/>
            <a:ext cx="9123851" cy="3172733"/>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Shape 1323"/>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324" name="Shape 1324"/>
          <p:cNvPicPr preferRelativeResize="0"/>
          <p:nvPr/>
        </p:nvPicPr>
        <p:blipFill rotWithShape="1">
          <a:blip r:embed="rId4">
            <a:alphaModFix/>
          </a:blip>
          <a:srcRect/>
          <a:stretch/>
        </p:blipFill>
        <p:spPr>
          <a:xfrm>
            <a:off x="188289" y="4467922"/>
            <a:ext cx="1721946" cy="561278"/>
          </a:xfrm>
          <a:prstGeom prst="rect">
            <a:avLst/>
          </a:prstGeom>
          <a:noFill/>
          <a:ln>
            <a:noFill/>
          </a:ln>
        </p:spPr>
      </p:pic>
      <p:pic>
        <p:nvPicPr>
          <p:cNvPr id="1325" name="Shape 1325"/>
          <p:cNvPicPr preferRelativeResize="0"/>
          <p:nvPr/>
        </p:nvPicPr>
        <p:blipFill rotWithShape="1">
          <a:blip r:embed="rId5">
            <a:alphaModFix/>
          </a:blip>
          <a:srcRect/>
          <a:stretch/>
        </p:blipFill>
        <p:spPr>
          <a:xfrm>
            <a:off x="0" y="637460"/>
            <a:ext cx="5968776" cy="17857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Shape 1330"/>
          <p:cNvSpPr txBox="1">
            <a:spLocks noGrp="1"/>
          </p:cNvSpPr>
          <p:nvPr>
            <p:ph type="body" idx="1"/>
          </p:nvPr>
        </p:nvSpPr>
        <p:spPr>
          <a:xfrm>
            <a:off x="659231" y="1076087"/>
            <a:ext cx="7886700" cy="32634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0"/>
              </a:spcBef>
              <a:spcAft>
                <a:spcPts val="0"/>
              </a:spcAft>
              <a:buClr>
                <a:srgbClr val="FF5B49"/>
              </a:buClr>
              <a:buSzPts val="2100"/>
              <a:buFont typeface="Arial"/>
              <a:buNone/>
            </a:pPr>
            <a:r>
              <a:rPr lang="en" sz="2100" b="1" i="0" u="none" strike="noStrike" cap="none">
                <a:solidFill>
                  <a:srgbClr val="FF5B49"/>
                </a:solidFill>
                <a:latin typeface="Calibri"/>
                <a:ea typeface="Calibri"/>
                <a:cs typeface="Calibri"/>
                <a:sym typeface="Calibri"/>
              </a:rPr>
              <a:t>“One thing that I think would help me, I think is to set up study groups… or even a classmate that is at your level to help you along– somebody you can communicate with and deal with to try to keep you motivated”</a:t>
            </a:r>
            <a:endParaRPr sz="1100"/>
          </a:p>
          <a:p>
            <a:pPr marL="0" marR="0" lvl="0" indent="0" algn="l" rtl="0">
              <a:lnSpc>
                <a:spcPct val="80000"/>
              </a:lnSpc>
              <a:spcBef>
                <a:spcPts val="800"/>
              </a:spcBef>
              <a:spcAft>
                <a:spcPts val="0"/>
              </a:spcAft>
              <a:buClr>
                <a:schemeClr val="dk1"/>
              </a:buClr>
              <a:buSzPts val="1500"/>
              <a:buFont typeface="Arial"/>
              <a:buNone/>
            </a:pPr>
            <a:endParaRPr sz="1500" b="1" i="0" u="none" strike="noStrike" cap="none">
              <a:solidFill>
                <a:srgbClr val="FF5B49"/>
              </a:solidFill>
              <a:latin typeface="Calibri"/>
              <a:ea typeface="Calibri"/>
              <a:cs typeface="Calibri"/>
              <a:sym typeface="Calibri"/>
            </a:endParaRPr>
          </a:p>
          <a:p>
            <a:pPr marL="0" marR="0" lvl="0" indent="0" algn="l" rtl="0">
              <a:lnSpc>
                <a:spcPct val="80000"/>
              </a:lnSpc>
              <a:spcBef>
                <a:spcPts val="800"/>
              </a:spcBef>
              <a:spcAft>
                <a:spcPts val="0"/>
              </a:spcAft>
              <a:buClr>
                <a:srgbClr val="FF5B49"/>
              </a:buClr>
              <a:buSzPts val="2100"/>
              <a:buFont typeface="Arial"/>
              <a:buNone/>
            </a:pPr>
            <a:r>
              <a:rPr lang="en" sz="2100" b="1" i="0" u="none" strike="noStrike" cap="none">
                <a:solidFill>
                  <a:srgbClr val="FF5B49"/>
                </a:solidFill>
                <a:latin typeface="Calibri"/>
                <a:ea typeface="Calibri"/>
                <a:cs typeface="Calibri"/>
                <a:sym typeface="Calibri"/>
              </a:rPr>
              <a:t>“I feel like one of the biggest things that’s missing at college is a celebration of culture. Not just ethnic culture, but I mean even with in each major there’s a certain kind of unity… people just come in and out, and of course they’re not going to run into these services like TRIO or EOPS, because they’re not looking at bulletin boards or their email.”</a:t>
            </a:r>
            <a:endParaRPr sz="2100" b="1" i="0" u="none" strike="noStrike" cap="none">
              <a:solidFill>
                <a:srgbClr val="FF5B49"/>
              </a:solidFill>
              <a:latin typeface="Calibri"/>
              <a:ea typeface="Calibri"/>
              <a:cs typeface="Calibri"/>
              <a:sym typeface="Calibri"/>
            </a:endParaRPr>
          </a:p>
        </p:txBody>
      </p:sp>
      <p:pic>
        <p:nvPicPr>
          <p:cNvPr id="1331" name="Shape 1331"/>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332" name="Shape 1332"/>
          <p:cNvPicPr preferRelativeResize="0"/>
          <p:nvPr/>
        </p:nvPicPr>
        <p:blipFill rotWithShape="1">
          <a:blip r:embed="rId4">
            <a:alphaModFix/>
          </a:blip>
          <a:srcRect/>
          <a:stretch/>
        </p:blipFill>
        <p:spPr>
          <a:xfrm>
            <a:off x="188289" y="4467922"/>
            <a:ext cx="1721946" cy="561278"/>
          </a:xfrm>
          <a:prstGeom prst="rect">
            <a:avLst/>
          </a:prstGeom>
          <a:noFill/>
          <a:ln>
            <a:noFill/>
          </a:ln>
        </p:spPr>
      </p:pic>
      <p:sp>
        <p:nvSpPr>
          <p:cNvPr id="1333" name="Shape 1333"/>
          <p:cNvSpPr/>
          <p:nvPr/>
        </p:nvSpPr>
        <p:spPr>
          <a:xfrm>
            <a:off x="188289" y="256027"/>
            <a:ext cx="8665500" cy="5310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None/>
            </a:pPr>
            <a:r>
              <a:rPr lang="en" sz="3000" b="1">
                <a:solidFill>
                  <a:srgbClr val="002060"/>
                </a:solidFill>
                <a:latin typeface="Calibri"/>
                <a:ea typeface="Calibri"/>
                <a:cs typeface="Calibri"/>
                <a:sym typeface="Calibri"/>
              </a:rPr>
              <a:t>Quotes from California Community College Student’s:</a:t>
            </a:r>
            <a:endParaRPr sz="3000" b="1">
              <a:solidFill>
                <a:srgbClr val="002060"/>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Shape 1338"/>
          <p:cNvSpPr txBox="1">
            <a:spLocks noGrp="1"/>
          </p:cNvSpPr>
          <p:nvPr>
            <p:ph type="title"/>
          </p:nvPr>
        </p:nvSpPr>
        <p:spPr>
          <a:xfrm>
            <a:off x="188300" y="143749"/>
            <a:ext cx="7615800" cy="8388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1E4E79"/>
              </a:buClr>
              <a:buSzPts val="4100"/>
              <a:buFont typeface="Calibri"/>
              <a:buNone/>
            </a:pPr>
            <a:r>
              <a:rPr lang="en" sz="4100" b="1" i="0" u="none" strike="noStrike" cap="none">
                <a:solidFill>
                  <a:srgbClr val="1E4E79"/>
                </a:solidFill>
                <a:latin typeface="Calibri"/>
                <a:ea typeface="Calibri"/>
                <a:cs typeface="Calibri"/>
                <a:sym typeface="Calibri"/>
              </a:rPr>
              <a:t>Counseling: </a:t>
            </a:r>
            <a:endParaRPr sz="4100" b="1" i="0" u="none" strike="noStrike" cap="none">
              <a:solidFill>
                <a:srgbClr val="1E4E79"/>
              </a:solidFill>
              <a:latin typeface="Calibri"/>
              <a:ea typeface="Calibri"/>
              <a:cs typeface="Calibri"/>
              <a:sym typeface="Calibri"/>
            </a:endParaRPr>
          </a:p>
        </p:txBody>
      </p:sp>
      <p:sp>
        <p:nvSpPr>
          <p:cNvPr id="1339" name="Shape 1339"/>
          <p:cNvSpPr txBox="1">
            <a:spLocks noGrp="1"/>
          </p:cNvSpPr>
          <p:nvPr>
            <p:ph type="body" idx="1"/>
          </p:nvPr>
        </p:nvSpPr>
        <p:spPr>
          <a:xfrm>
            <a:off x="113050" y="982550"/>
            <a:ext cx="8884200" cy="3225900"/>
          </a:xfrm>
          <a:prstGeom prst="rect">
            <a:avLst/>
          </a:prstGeom>
          <a:noFill/>
          <a:ln>
            <a:noFill/>
          </a:ln>
        </p:spPr>
        <p:txBody>
          <a:bodyPr wrap="square" lIns="68575" tIns="34275" rIns="68575" bIns="34275" anchor="t" anchorCtr="0">
            <a:noAutofit/>
          </a:bodyPr>
          <a:lstStyle/>
          <a:p>
            <a:pPr marL="177800" marR="0" lvl="0" indent="-177800" algn="l" rtl="0">
              <a:lnSpc>
                <a:spcPct val="90000"/>
              </a:lnSpc>
              <a:spcBef>
                <a:spcPts val="0"/>
              </a:spcBef>
              <a:spcAft>
                <a:spcPts val="0"/>
              </a:spcAft>
              <a:buClr>
                <a:srgbClr val="666666"/>
              </a:buClr>
              <a:buSzPts val="2400"/>
              <a:buFont typeface="Arial"/>
              <a:buChar char="•"/>
            </a:pPr>
            <a:r>
              <a:rPr lang="en" sz="2400" b="0" i="0" u="none" strike="noStrike" cap="none">
                <a:solidFill>
                  <a:srgbClr val="666666"/>
                </a:solidFill>
                <a:latin typeface="Calibri"/>
                <a:ea typeface="Calibri"/>
                <a:cs typeface="Calibri"/>
                <a:sym typeface="Calibri"/>
              </a:rPr>
              <a:t>Students wished they could see the same counselors every time.</a:t>
            </a:r>
            <a:endParaRPr sz="900" b="0" i="0" u="none" strike="noStrike" cap="none">
              <a:solidFill>
                <a:srgbClr val="666666"/>
              </a:solidFill>
              <a:latin typeface="Calibri"/>
              <a:ea typeface="Calibri"/>
              <a:cs typeface="Calibri"/>
              <a:sym typeface="Calibri"/>
            </a:endParaRPr>
          </a:p>
          <a:p>
            <a:pPr marL="177800" marR="0" lvl="0" indent="-177800" algn="l" rtl="0">
              <a:lnSpc>
                <a:spcPct val="90000"/>
              </a:lnSpc>
              <a:spcBef>
                <a:spcPts val="800"/>
              </a:spcBef>
              <a:spcAft>
                <a:spcPts val="0"/>
              </a:spcAft>
              <a:buClr>
                <a:srgbClr val="666666"/>
              </a:buClr>
              <a:buSzPts val="2400"/>
              <a:buFont typeface="Arial"/>
              <a:buChar char="•"/>
            </a:pPr>
            <a:r>
              <a:rPr lang="en" sz="2400" b="0" i="0" u="none" strike="noStrike" cap="none">
                <a:solidFill>
                  <a:srgbClr val="666666"/>
                </a:solidFill>
                <a:latin typeface="Calibri"/>
                <a:ea typeface="Calibri"/>
                <a:cs typeface="Calibri"/>
                <a:sym typeface="Calibri"/>
              </a:rPr>
              <a:t>Students wished counselors had more specialized knowledge about a program.</a:t>
            </a:r>
            <a:endParaRPr sz="900" b="0" i="0" u="none" strike="noStrike" cap="none">
              <a:solidFill>
                <a:srgbClr val="666666"/>
              </a:solidFill>
              <a:latin typeface="Calibri"/>
              <a:ea typeface="Calibri"/>
              <a:cs typeface="Calibri"/>
              <a:sym typeface="Calibri"/>
            </a:endParaRPr>
          </a:p>
          <a:p>
            <a:pPr marL="177800" marR="0" lvl="0" indent="-177800" algn="l" rtl="0">
              <a:lnSpc>
                <a:spcPct val="90000"/>
              </a:lnSpc>
              <a:spcBef>
                <a:spcPts val="800"/>
              </a:spcBef>
              <a:spcAft>
                <a:spcPts val="0"/>
              </a:spcAft>
              <a:buClr>
                <a:srgbClr val="666666"/>
              </a:buClr>
              <a:buSzPts val="2400"/>
              <a:buFont typeface="Arial"/>
              <a:buChar char="•"/>
            </a:pPr>
            <a:r>
              <a:rPr lang="en" sz="2400" b="0" i="0" u="none" strike="noStrike" cap="none">
                <a:solidFill>
                  <a:srgbClr val="666666"/>
                </a:solidFill>
                <a:latin typeface="Calibri"/>
                <a:ea typeface="Calibri"/>
                <a:cs typeface="Calibri"/>
                <a:sym typeface="Calibri"/>
              </a:rPr>
              <a:t>Students wanted more time with counselors and for them to be available during the evenings.</a:t>
            </a:r>
            <a:endParaRPr sz="2400" b="0" i="0" u="none" strike="noStrike" cap="none">
              <a:solidFill>
                <a:srgbClr val="666666"/>
              </a:solidFill>
              <a:latin typeface="Calibri"/>
              <a:ea typeface="Calibri"/>
              <a:cs typeface="Calibri"/>
              <a:sym typeface="Calibri"/>
            </a:endParaRPr>
          </a:p>
          <a:p>
            <a:pPr marL="177800" lvl="0" indent="-158750" rtl="0">
              <a:spcBef>
                <a:spcPts val="800"/>
              </a:spcBef>
              <a:spcAft>
                <a:spcPts val="0"/>
              </a:spcAft>
              <a:buClr>
                <a:srgbClr val="666666"/>
              </a:buClr>
              <a:buSzPts val="2100"/>
              <a:buFont typeface="Calibri"/>
              <a:buChar char="•"/>
            </a:pPr>
            <a:r>
              <a:rPr lang="en">
                <a:solidFill>
                  <a:srgbClr val="666666"/>
                </a:solidFill>
              </a:rPr>
              <a:t>Students appreciated SEP (student education plans) however found choosing a major difficult without </a:t>
            </a:r>
            <a:endParaRPr sz="1100">
              <a:solidFill>
                <a:srgbClr val="666666"/>
              </a:solidFill>
            </a:endParaRPr>
          </a:p>
          <a:p>
            <a:pPr marL="520700" lvl="1" indent="-177800" rtl="0">
              <a:spcBef>
                <a:spcPts val="400"/>
              </a:spcBef>
              <a:spcAft>
                <a:spcPts val="0"/>
              </a:spcAft>
              <a:buClr>
                <a:srgbClr val="666666"/>
              </a:buClr>
              <a:buSzPts val="1800"/>
              <a:buFont typeface="Calibri"/>
              <a:buChar char="•"/>
            </a:pPr>
            <a:r>
              <a:rPr lang="en">
                <a:solidFill>
                  <a:srgbClr val="666666"/>
                </a:solidFill>
              </a:rPr>
              <a:t>answering questions about careers</a:t>
            </a:r>
            <a:endParaRPr sz="1100">
              <a:solidFill>
                <a:srgbClr val="666666"/>
              </a:solidFill>
            </a:endParaRPr>
          </a:p>
          <a:p>
            <a:pPr marL="520700" lvl="1" indent="-177800" rtl="0">
              <a:spcBef>
                <a:spcPts val="400"/>
              </a:spcBef>
              <a:spcAft>
                <a:spcPts val="0"/>
              </a:spcAft>
              <a:buClr>
                <a:srgbClr val="666666"/>
              </a:buClr>
              <a:buSzPts val="1800"/>
              <a:buFont typeface="Calibri"/>
              <a:buChar char="•"/>
            </a:pPr>
            <a:r>
              <a:rPr lang="en">
                <a:solidFill>
                  <a:srgbClr val="666666"/>
                </a:solidFill>
              </a:rPr>
              <a:t>work experience</a:t>
            </a:r>
            <a:endParaRPr sz="2400">
              <a:solidFill>
                <a:srgbClr val="666666"/>
              </a:solidFill>
            </a:endParaRPr>
          </a:p>
        </p:txBody>
      </p:sp>
      <p:pic>
        <p:nvPicPr>
          <p:cNvPr id="1340" name="Shape 1340"/>
          <p:cNvPicPr preferRelativeResize="0"/>
          <p:nvPr/>
        </p:nvPicPr>
        <p:blipFill rotWithShape="1">
          <a:blip r:embed="rId3">
            <a:alphaModFix/>
          </a:blip>
          <a:srcRect/>
          <a:stretch/>
        </p:blipFill>
        <p:spPr>
          <a:xfrm>
            <a:off x="7704022" y="3688080"/>
            <a:ext cx="1439978" cy="1455420"/>
          </a:xfrm>
          <a:prstGeom prst="rect">
            <a:avLst/>
          </a:prstGeom>
          <a:noFill/>
          <a:ln>
            <a:noFill/>
          </a:ln>
        </p:spPr>
      </p:pic>
      <p:pic>
        <p:nvPicPr>
          <p:cNvPr id="1341" name="Shape 1341"/>
          <p:cNvPicPr preferRelativeResize="0"/>
          <p:nvPr/>
        </p:nvPicPr>
        <p:blipFill rotWithShape="1">
          <a:blip r:embed="rId4">
            <a:alphaModFix/>
          </a:blip>
          <a:srcRect/>
          <a:stretch/>
        </p:blipFill>
        <p:spPr>
          <a:xfrm>
            <a:off x="188289" y="4467922"/>
            <a:ext cx="1721946" cy="56127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Shape 1345"/>
        <p:cNvGrpSpPr/>
        <p:nvPr/>
      </p:nvGrpSpPr>
      <p:grpSpPr>
        <a:xfrm>
          <a:off x="0" y="0"/>
          <a:ext cx="0" cy="0"/>
          <a:chOff x="0" y="0"/>
          <a:chExt cx="0" cy="0"/>
        </a:xfrm>
      </p:grpSpPr>
      <p:sp>
        <p:nvSpPr>
          <p:cNvPr id="1346" name="Shape 1346"/>
          <p:cNvSpPr txBox="1">
            <a:spLocks noGrp="1"/>
          </p:cNvSpPr>
          <p:nvPr>
            <p:ph type="title"/>
          </p:nvPr>
        </p:nvSpPr>
        <p:spPr>
          <a:xfrm>
            <a:off x="628650" y="273844"/>
            <a:ext cx="7886700" cy="9942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300"/>
              <a:buFont typeface="Calibri"/>
              <a:buNone/>
            </a:pPr>
            <a:r>
              <a:rPr lang="en"/>
              <a:t>CSM Case Study: </a:t>
            </a:r>
            <a:r>
              <a:rPr lang="en" sz="3300" b="0" i="0" u="none" strike="noStrike" cap="none">
                <a:solidFill>
                  <a:srgbClr val="7F7F7F"/>
                </a:solidFill>
                <a:latin typeface="Calibri"/>
                <a:ea typeface="Calibri"/>
                <a:cs typeface="Calibri"/>
                <a:sym typeface="Calibri"/>
              </a:rPr>
              <a:t>Student Education Planning Data  </a:t>
            </a:r>
            <a:endParaRPr sz="3300" b="0" i="0" u="none" strike="noStrike" cap="none">
              <a:solidFill>
                <a:srgbClr val="7F7F7F"/>
              </a:solidFill>
              <a:latin typeface="Calibri"/>
              <a:ea typeface="Calibri"/>
              <a:cs typeface="Calibri"/>
              <a:sym typeface="Calibri"/>
            </a:endParaRPr>
          </a:p>
        </p:txBody>
      </p:sp>
      <p:sp>
        <p:nvSpPr>
          <p:cNvPr id="1347" name="Shape 1347"/>
          <p:cNvSpPr txBox="1">
            <a:spLocks noGrp="1"/>
          </p:cNvSpPr>
          <p:nvPr>
            <p:ph type="body" idx="1"/>
          </p:nvPr>
        </p:nvSpPr>
        <p:spPr>
          <a:xfrm>
            <a:off x="628650" y="1369219"/>
            <a:ext cx="7886700" cy="32634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For Spring 2017</a:t>
            </a:r>
            <a:endParaRPr sz="1100"/>
          </a:p>
          <a:p>
            <a:pPr marL="177800" marR="0" lvl="0" indent="-171450" algn="l" rtl="0">
              <a:lnSpc>
                <a:spcPct val="90000"/>
              </a:lnSpc>
              <a:spcBef>
                <a:spcPts val="8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6715 students identified at least one educational goal</a:t>
            </a:r>
            <a:endParaRPr sz="1100"/>
          </a:p>
          <a:p>
            <a:pPr marL="177800" marR="0" lvl="0" indent="-171450" algn="l" rtl="0">
              <a:lnSpc>
                <a:spcPct val="90000"/>
              </a:lnSpc>
              <a:spcBef>
                <a:spcPts val="8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3753 (55.9%) of those students DID NOT have a comprehensive SEP on file</a:t>
            </a:r>
            <a:endParaRPr sz="1100"/>
          </a:p>
          <a:p>
            <a:pPr marL="177800" marR="0" lvl="0" indent="-171450" algn="l" rtl="0">
              <a:lnSpc>
                <a:spcPct val="90000"/>
              </a:lnSpc>
              <a:spcBef>
                <a:spcPts val="8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2227 (33.2%) did not have a current SEP on file.</a:t>
            </a:r>
            <a:endParaRPr sz="1100"/>
          </a:p>
          <a:p>
            <a:pPr marL="177800" marR="0" lvl="0" indent="-171450" algn="l" rtl="0">
              <a:lnSpc>
                <a:spcPct val="90000"/>
              </a:lnSpc>
              <a:spcBef>
                <a:spcPts val="800"/>
              </a:spcBef>
              <a:spcAft>
                <a:spcPts val="0"/>
              </a:spcAft>
              <a:buClr>
                <a:srgbClr val="7F7F7F"/>
              </a:buClr>
              <a:buSzPts val="2100"/>
              <a:buFont typeface="Arial"/>
              <a:buChar char="•"/>
            </a:pPr>
            <a:r>
              <a:rPr lang="en" sz="2100" b="0" i="0" u="none" strike="noStrike" cap="none">
                <a:solidFill>
                  <a:srgbClr val="7F7F7F"/>
                </a:solidFill>
                <a:latin typeface="Calibri"/>
                <a:ea typeface="Calibri"/>
                <a:cs typeface="Calibri"/>
                <a:sym typeface="Calibri"/>
              </a:rPr>
              <a:t>Based on State Chancellor’s Office data, 56.7% of CSM students who identify an educational goal actually complete it with in 6 years</a:t>
            </a:r>
            <a:endParaRPr sz="1100"/>
          </a:p>
          <a:p>
            <a:pPr marL="177800" marR="0" lvl="0" indent="-38100" algn="l" rtl="0">
              <a:lnSpc>
                <a:spcPct val="90000"/>
              </a:lnSpc>
              <a:spcBef>
                <a:spcPts val="800"/>
              </a:spcBef>
              <a:spcAft>
                <a:spcPts val="0"/>
              </a:spcAft>
              <a:buClr>
                <a:srgbClr val="7F7F7F"/>
              </a:buClr>
              <a:buSzPts val="2100"/>
              <a:buFont typeface="Arial"/>
              <a:buNone/>
            </a:pPr>
            <a:endParaRPr sz="2100" b="0"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720090" y="1536859"/>
            <a:ext cx="7886700" cy="3263400"/>
          </a:xfrm>
          <a:prstGeom prst="rect">
            <a:avLst/>
          </a:prstGeom>
          <a:noFill/>
          <a:ln>
            <a:noFill/>
          </a:ln>
        </p:spPr>
        <p:txBody>
          <a:bodyPr wrap="square" lIns="68575" tIns="34275" rIns="68575" bIns="34275" anchor="t" anchorCtr="0">
            <a:noAutofit/>
          </a:bodyPr>
          <a:lstStyle/>
          <a:p>
            <a:pPr marL="177800" marR="0" lvl="0" indent="-177800" algn="l" rtl="0">
              <a:lnSpc>
                <a:spcPct val="90000"/>
              </a:lnSpc>
              <a:spcBef>
                <a:spcPts val="0"/>
              </a:spcBef>
              <a:spcAft>
                <a:spcPts val="0"/>
              </a:spcAft>
              <a:buClr>
                <a:srgbClr val="7F7F7F"/>
              </a:buClr>
              <a:buSzPts val="2400"/>
              <a:buFont typeface="Arial"/>
              <a:buChar char="•"/>
            </a:pPr>
            <a:r>
              <a:rPr lang="en" sz="2400" b="0" i="0" u="none" strike="noStrike" cap="none">
                <a:solidFill>
                  <a:srgbClr val="7F7F7F"/>
                </a:solidFill>
                <a:latin typeface="Calibri"/>
                <a:ea typeface="Calibri"/>
                <a:cs typeface="Calibri"/>
                <a:sym typeface="Calibri"/>
              </a:rPr>
              <a:t> </a:t>
            </a:r>
            <a:r>
              <a:rPr lang="en" sz="2400" b="0" i="1" u="none" strike="noStrike" cap="none">
                <a:solidFill>
                  <a:srgbClr val="7F7F7F"/>
                </a:solidFill>
                <a:latin typeface="Calibri"/>
                <a:ea typeface="Calibri"/>
                <a:cs typeface="Calibri"/>
                <a:sym typeface="Calibri"/>
              </a:rPr>
              <a:t>Please join a table, try to sit with those you don’t get to work with often. </a:t>
            </a:r>
            <a:endParaRPr sz="2400" b="0" i="0" u="none" strike="noStrike" cap="none">
              <a:solidFill>
                <a:srgbClr val="7F7F7F"/>
              </a:solidFill>
              <a:latin typeface="Calibri"/>
              <a:ea typeface="Calibri"/>
              <a:cs typeface="Calibri"/>
              <a:sym typeface="Calibri"/>
            </a:endParaRPr>
          </a:p>
          <a:p>
            <a:pPr marL="177800" marR="0" lvl="0" indent="-177800" algn="l" rtl="0">
              <a:lnSpc>
                <a:spcPct val="90000"/>
              </a:lnSpc>
              <a:spcBef>
                <a:spcPts val="800"/>
              </a:spcBef>
              <a:spcAft>
                <a:spcPts val="0"/>
              </a:spcAft>
              <a:buClr>
                <a:srgbClr val="7F7F7F"/>
              </a:buClr>
              <a:buSzPts val="2400"/>
              <a:buFont typeface="Arial"/>
              <a:buChar char="•"/>
            </a:pPr>
            <a:r>
              <a:rPr lang="en" sz="2400" b="0" i="1" u="none" strike="noStrike" cap="none">
                <a:solidFill>
                  <a:srgbClr val="7F7F7F"/>
                </a:solidFill>
                <a:latin typeface="Calibri"/>
                <a:ea typeface="Calibri"/>
                <a:cs typeface="Calibri"/>
                <a:sym typeface="Calibri"/>
              </a:rPr>
              <a:t>Please select a leader and a note taker for your table.</a:t>
            </a:r>
            <a:endParaRPr sz="2400" b="0" i="0" u="none" strike="noStrike" cap="none">
              <a:solidFill>
                <a:srgbClr val="7F7F7F"/>
              </a:solidFill>
              <a:latin typeface="Calibri"/>
              <a:ea typeface="Calibri"/>
              <a:cs typeface="Calibri"/>
              <a:sym typeface="Calibri"/>
            </a:endParaRPr>
          </a:p>
          <a:p>
            <a:pPr marL="177800" marR="0" lvl="0" indent="-177800" algn="l" rtl="0">
              <a:lnSpc>
                <a:spcPct val="90000"/>
              </a:lnSpc>
              <a:spcBef>
                <a:spcPts val="800"/>
              </a:spcBef>
              <a:spcAft>
                <a:spcPts val="0"/>
              </a:spcAft>
              <a:buClr>
                <a:srgbClr val="7F7F7F"/>
              </a:buClr>
              <a:buSzPts val="2400"/>
              <a:buFont typeface="Arial"/>
              <a:buChar char="•"/>
            </a:pPr>
            <a:r>
              <a:rPr lang="en" sz="2400" b="0" i="1" u="none" strike="noStrike" cap="none">
                <a:solidFill>
                  <a:srgbClr val="7F7F7F"/>
                </a:solidFill>
                <a:latin typeface="Calibri"/>
                <a:ea typeface="Calibri"/>
                <a:cs typeface="Calibri"/>
                <a:sym typeface="Calibri"/>
              </a:rPr>
              <a:t>Work to answer all the questions. </a:t>
            </a:r>
            <a:endParaRPr sz="1100"/>
          </a:p>
          <a:p>
            <a:pPr marL="177800" marR="0" lvl="0" indent="-177800" algn="l" rtl="0">
              <a:lnSpc>
                <a:spcPct val="90000"/>
              </a:lnSpc>
              <a:spcBef>
                <a:spcPts val="800"/>
              </a:spcBef>
              <a:spcAft>
                <a:spcPts val="0"/>
              </a:spcAft>
              <a:buClr>
                <a:srgbClr val="7F7F7F"/>
              </a:buClr>
              <a:buSzPts val="2400"/>
              <a:buFont typeface="Arial"/>
              <a:buChar char="•"/>
            </a:pPr>
            <a:r>
              <a:rPr lang="en" sz="2400" b="0" i="1" u="none" strike="noStrike" cap="none">
                <a:solidFill>
                  <a:srgbClr val="7F7F7F"/>
                </a:solidFill>
                <a:latin typeface="Calibri"/>
                <a:ea typeface="Calibri"/>
                <a:cs typeface="Calibri"/>
                <a:sym typeface="Calibri"/>
              </a:rPr>
              <a:t>Allow roughly 10 minutes for each question.</a:t>
            </a:r>
            <a:endParaRPr sz="1100"/>
          </a:p>
          <a:p>
            <a:pPr marL="177800" marR="0" lvl="0" indent="-177800" algn="l" rtl="0">
              <a:lnSpc>
                <a:spcPct val="90000"/>
              </a:lnSpc>
              <a:spcBef>
                <a:spcPts val="800"/>
              </a:spcBef>
              <a:spcAft>
                <a:spcPts val="0"/>
              </a:spcAft>
              <a:buClr>
                <a:srgbClr val="7F7F7F"/>
              </a:buClr>
              <a:buSzPts val="2400"/>
              <a:buFont typeface="Arial"/>
              <a:buChar char="•"/>
            </a:pPr>
            <a:r>
              <a:rPr lang="en" sz="2400" b="0" i="1" u="none" strike="noStrike" cap="none">
                <a:solidFill>
                  <a:srgbClr val="7F7F7F"/>
                </a:solidFill>
                <a:latin typeface="Calibri"/>
                <a:ea typeface="Calibri"/>
                <a:cs typeface="Calibri"/>
                <a:sym typeface="Calibri"/>
              </a:rPr>
              <a:t>Chart paper is available to capture your table’s responses. </a:t>
            </a:r>
            <a:endParaRPr sz="2400" b="0" i="0" u="none" strike="noStrike" cap="none">
              <a:solidFill>
                <a:srgbClr val="7F7F7F"/>
              </a:solidFill>
              <a:latin typeface="Calibri"/>
              <a:ea typeface="Calibri"/>
              <a:cs typeface="Calibri"/>
              <a:sym typeface="Calibri"/>
            </a:endParaRPr>
          </a:p>
          <a:p>
            <a:pPr marL="177800" marR="0" lvl="0" indent="-177800" algn="l" rtl="0">
              <a:lnSpc>
                <a:spcPct val="90000"/>
              </a:lnSpc>
              <a:spcBef>
                <a:spcPts val="800"/>
              </a:spcBef>
              <a:spcAft>
                <a:spcPts val="0"/>
              </a:spcAft>
              <a:buClr>
                <a:srgbClr val="7F7F7F"/>
              </a:buClr>
              <a:buSzPts val="2400"/>
              <a:buFont typeface="Arial"/>
              <a:buChar char="•"/>
            </a:pPr>
            <a:r>
              <a:rPr lang="en" sz="2400" b="0" i="1" u="none" strike="noStrike" cap="none">
                <a:solidFill>
                  <a:srgbClr val="7F7F7F"/>
                </a:solidFill>
                <a:latin typeface="Calibri"/>
                <a:ea typeface="Calibri"/>
                <a:cs typeface="Calibri"/>
                <a:sym typeface="Calibri"/>
              </a:rPr>
              <a:t>Responses will be synthesized to share back with the college community. </a:t>
            </a:r>
            <a:endParaRPr sz="2400" b="0" i="1" u="none" strike="noStrike" cap="none">
              <a:solidFill>
                <a:srgbClr val="7F7F7F"/>
              </a:solidFill>
              <a:latin typeface="Calibri"/>
              <a:ea typeface="Calibri"/>
              <a:cs typeface="Calibri"/>
              <a:sym typeface="Calibri"/>
            </a:endParaRPr>
          </a:p>
          <a:p>
            <a:pPr marL="342900" marR="0" lvl="1" indent="0" algn="l" rtl="0">
              <a:lnSpc>
                <a:spcPct val="90000"/>
              </a:lnSpc>
              <a:spcBef>
                <a:spcPts val="400"/>
              </a:spcBef>
              <a:spcAft>
                <a:spcPts val="0"/>
              </a:spcAft>
              <a:buClr>
                <a:srgbClr val="7F7F7F"/>
              </a:buClr>
              <a:buSzPts val="2400"/>
              <a:buFont typeface="Arial"/>
              <a:buNone/>
            </a:pPr>
            <a:endParaRPr sz="2400" b="0" i="0" u="none" strike="noStrike" cap="none">
              <a:solidFill>
                <a:srgbClr val="7F7F7F"/>
              </a:solidFill>
              <a:latin typeface="Calibri"/>
              <a:ea typeface="Calibri"/>
              <a:cs typeface="Calibri"/>
              <a:sym typeface="Calibri"/>
            </a:endParaRPr>
          </a:p>
          <a:p>
            <a:pPr marL="177800" marR="0" lvl="0" indent="0" algn="l" rtl="0">
              <a:lnSpc>
                <a:spcPct val="90000"/>
              </a:lnSpc>
              <a:spcBef>
                <a:spcPts val="800"/>
              </a:spcBef>
              <a:spcAft>
                <a:spcPts val="0"/>
              </a:spcAft>
              <a:buClr>
                <a:srgbClr val="7F7F7F"/>
              </a:buClr>
              <a:buSzPts val="2700"/>
              <a:buFont typeface="Courier New"/>
              <a:buNone/>
            </a:pPr>
            <a:endParaRPr sz="2700" b="0" i="0" u="none" strike="noStrike" cap="none">
              <a:solidFill>
                <a:srgbClr val="7F7F7F"/>
              </a:solidFill>
              <a:latin typeface="Calibri"/>
              <a:ea typeface="Calibri"/>
              <a:cs typeface="Calibri"/>
              <a:sym typeface="Calibri"/>
            </a:endParaRPr>
          </a:p>
        </p:txBody>
      </p:sp>
      <p:sp>
        <p:nvSpPr>
          <p:cNvPr id="1353" name="Shape 1353"/>
          <p:cNvSpPr txBox="1">
            <a:spLocks noGrp="1"/>
          </p:cNvSpPr>
          <p:nvPr>
            <p:ph type="title"/>
          </p:nvPr>
        </p:nvSpPr>
        <p:spPr>
          <a:xfrm>
            <a:off x="491490" y="639604"/>
            <a:ext cx="7886700" cy="9942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rgbClr val="7F7F7F"/>
              </a:buClr>
              <a:buSzPts val="3000"/>
              <a:buFont typeface="Calibri"/>
              <a:buNone/>
            </a:pPr>
            <a:r>
              <a:rPr lang="en" sz="3000" b="1" i="0" u="none" strike="noStrike" cap="none">
                <a:solidFill>
                  <a:srgbClr val="7F7F7F"/>
                </a:solidFill>
                <a:latin typeface="Calibri"/>
                <a:ea typeface="Calibri"/>
                <a:cs typeface="Calibri"/>
                <a:sym typeface="Calibri"/>
              </a:rPr>
              <a:t>Small Group Discussion: Faculty &amp; Staff Inquiry</a:t>
            </a:r>
            <a:br>
              <a:rPr lang="en" sz="3000" b="1" i="0" u="none" strike="noStrike" cap="none">
                <a:solidFill>
                  <a:srgbClr val="7F7F7F"/>
                </a:solidFill>
                <a:latin typeface="Calibri"/>
                <a:ea typeface="Calibri"/>
                <a:cs typeface="Calibri"/>
                <a:sym typeface="Calibri"/>
              </a:rPr>
            </a:br>
            <a:endParaRPr sz="3000" b="0" i="0" u="none" strike="noStrike" cap="none">
              <a:solidFill>
                <a:srgbClr val="7F7F7F"/>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Shape 1358"/>
          <p:cNvSpPr txBox="1">
            <a:spLocks noGrp="1"/>
          </p:cNvSpPr>
          <p:nvPr>
            <p:ph type="title"/>
          </p:nvPr>
        </p:nvSpPr>
        <p:spPr>
          <a:xfrm>
            <a:off x="628650" y="273844"/>
            <a:ext cx="7886700" cy="99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4400"/>
              <a:buFont typeface="Calibri"/>
              <a:buNone/>
            </a:pPr>
            <a:r>
              <a:rPr lang="en"/>
              <a:t>Table Team Activity: </a:t>
            </a:r>
            <a:endParaRPr/>
          </a:p>
          <a:p>
            <a:pPr marL="0" marR="0" lvl="0" indent="0" algn="l" rtl="0">
              <a:spcBef>
                <a:spcPts val="0"/>
              </a:spcBef>
              <a:spcAft>
                <a:spcPts val="0"/>
              </a:spcAft>
              <a:buClr>
                <a:schemeClr val="dk1"/>
              </a:buClr>
              <a:buSzPts val="4400"/>
              <a:buFont typeface="Calibri"/>
              <a:buNone/>
            </a:pPr>
            <a:r>
              <a:rPr lang="en" sz="4400">
                <a:solidFill>
                  <a:schemeClr val="dk1"/>
                </a:solidFill>
                <a:latin typeface="Calibri"/>
                <a:ea typeface="Calibri"/>
                <a:cs typeface="Calibri"/>
                <a:sym typeface="Calibri"/>
              </a:rPr>
              <a:t>Are these student voices reflective of your students? </a:t>
            </a:r>
            <a:endParaRPr sz="4400">
              <a:solidFill>
                <a:schemeClr val="dk1"/>
              </a:solidFill>
              <a:latin typeface="Calibri"/>
              <a:ea typeface="Calibri"/>
              <a:cs typeface="Calibri"/>
              <a:sym typeface="Calibri"/>
            </a:endParaRPr>
          </a:p>
        </p:txBody>
      </p:sp>
      <p:sp>
        <p:nvSpPr>
          <p:cNvPr id="1359" name="Shape 1359"/>
          <p:cNvSpPr txBox="1">
            <a:spLocks noGrp="1"/>
          </p:cNvSpPr>
          <p:nvPr>
            <p:ph type="body" idx="1"/>
          </p:nvPr>
        </p:nvSpPr>
        <p:spPr>
          <a:xfrm>
            <a:off x="628650" y="1369219"/>
            <a:ext cx="7886700" cy="3263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a:p>
          <a:p>
            <a:pPr marL="0" marR="0" lvl="0" indent="0" algn="l" rtl="0">
              <a:spcBef>
                <a:spcPts val="0"/>
              </a:spcBef>
              <a:spcAft>
                <a:spcPts val="0"/>
              </a:spcAft>
              <a:buNone/>
            </a:pPr>
            <a:endParaRPr/>
          </a:p>
          <a:p>
            <a:pPr marL="0" marR="0" lvl="0" indent="0" algn="l" rtl="0">
              <a:spcBef>
                <a:spcPts val="0"/>
              </a:spcBef>
              <a:spcAft>
                <a:spcPts val="0"/>
              </a:spcAft>
              <a:buNone/>
            </a:pPr>
            <a:endParaRPr/>
          </a:p>
          <a:p>
            <a:pPr marL="342177" marR="0" lvl="0" indent="-342177" algn="l" rtl="0">
              <a:spcBef>
                <a:spcPts val="0"/>
              </a:spcBef>
              <a:spcAft>
                <a:spcPts val="0"/>
              </a:spcAft>
              <a:buClr>
                <a:schemeClr val="dk1"/>
              </a:buClr>
              <a:buSzPts val="3200"/>
              <a:buFont typeface="Arial"/>
              <a:buChar char="•"/>
            </a:pPr>
            <a:r>
              <a:rPr lang="en" sz="3200">
                <a:solidFill>
                  <a:schemeClr val="dk1"/>
                </a:solidFill>
                <a:latin typeface="Calibri"/>
                <a:ea typeface="Calibri"/>
                <a:cs typeface="Calibri"/>
                <a:sym typeface="Calibri"/>
              </a:rPr>
              <a:t>What else do your students say?</a:t>
            </a:r>
            <a:endParaRPr sz="3200">
              <a:solidFill>
                <a:schemeClr val="dk1"/>
              </a:solidFill>
              <a:latin typeface="Calibri"/>
              <a:ea typeface="Calibri"/>
              <a:cs typeface="Calibri"/>
              <a:sym typeface="Calibri"/>
            </a:endParaRPr>
          </a:p>
          <a:p>
            <a:pPr marL="342177" marR="0" lvl="0" indent="-342177" algn="l" rtl="0">
              <a:spcBef>
                <a:spcPts val="0"/>
              </a:spcBef>
              <a:spcAft>
                <a:spcPts val="0"/>
              </a:spcAft>
              <a:buClr>
                <a:schemeClr val="dk1"/>
              </a:buClr>
              <a:buSzPts val="3200"/>
              <a:buFont typeface="Arial"/>
              <a:buChar char="•"/>
            </a:pPr>
            <a:r>
              <a:rPr lang="en"/>
              <a:t>What else should we ask? </a:t>
            </a:r>
            <a:endParaRPr/>
          </a:p>
          <a:p>
            <a:pPr marL="0" marR="0" lvl="0" indent="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363"/>
        <p:cNvGrpSpPr/>
        <p:nvPr/>
      </p:nvGrpSpPr>
      <p:grpSpPr>
        <a:xfrm>
          <a:off x="0" y="0"/>
          <a:ext cx="0" cy="0"/>
          <a:chOff x="0" y="0"/>
          <a:chExt cx="0" cy="0"/>
        </a:xfrm>
      </p:grpSpPr>
      <p:sp>
        <p:nvSpPr>
          <p:cNvPr id="1364" name="Shape 1364"/>
          <p:cNvSpPr txBox="1"/>
          <p:nvPr/>
        </p:nvSpPr>
        <p:spPr>
          <a:xfrm>
            <a:off x="3294330" y="1446991"/>
            <a:ext cx="5005200" cy="1463700"/>
          </a:xfrm>
          <a:prstGeom prst="rect">
            <a:avLst/>
          </a:prstGeom>
          <a:noFill/>
          <a:ln>
            <a:noFill/>
          </a:ln>
        </p:spPr>
        <p:txBody>
          <a:bodyPr wrap="square" lIns="68550" tIns="34250" rIns="68550" bIns="34250" anchor="t" anchorCtr="0">
            <a:noAutofit/>
          </a:bodyPr>
          <a:lstStyle/>
          <a:p>
            <a:pPr marL="0" marR="0" lvl="0" indent="0" algn="l" rtl="0">
              <a:lnSpc>
                <a:spcPct val="80000"/>
              </a:lnSpc>
              <a:spcBef>
                <a:spcPts val="0"/>
              </a:spcBef>
              <a:spcAft>
                <a:spcPts val="0"/>
              </a:spcAft>
              <a:buNone/>
            </a:pPr>
            <a:endParaRPr sz="1100" b="1" i="0" u="none" strike="noStrike" cap="none">
              <a:solidFill>
                <a:srgbClr val="446680"/>
              </a:solidFill>
              <a:latin typeface="Calibri"/>
              <a:ea typeface="Calibri"/>
              <a:cs typeface="Calibri"/>
              <a:sym typeface="Calibri"/>
            </a:endParaRPr>
          </a:p>
          <a:p>
            <a:pPr marL="0" marR="0" lvl="0" indent="0" algn="l" rtl="0">
              <a:lnSpc>
                <a:spcPct val="80000"/>
              </a:lnSpc>
              <a:spcBef>
                <a:spcPts val="200"/>
              </a:spcBef>
              <a:spcAft>
                <a:spcPts val="0"/>
              </a:spcAft>
              <a:buNone/>
            </a:pPr>
            <a:r>
              <a:rPr lang="en" sz="1800" b="1" i="0" u="none" strike="noStrike" cap="none">
                <a:solidFill>
                  <a:srgbClr val="44668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80000"/>
              </a:lnSpc>
              <a:spcBef>
                <a:spcPts val="200"/>
              </a:spcBef>
              <a:spcAft>
                <a:spcPts val="0"/>
              </a:spcAft>
              <a:buNone/>
            </a:pPr>
            <a:endParaRPr sz="1100" b="0" i="0" u="none" strike="noStrike" cap="none">
              <a:solidFill>
                <a:srgbClr val="7F7F7F"/>
              </a:solidFill>
              <a:latin typeface="Calibri"/>
              <a:ea typeface="Calibri"/>
              <a:cs typeface="Calibri"/>
              <a:sym typeface="Calibri"/>
            </a:endParaRPr>
          </a:p>
          <a:p>
            <a:pPr marL="0" marR="0" lvl="0" indent="0" algn="l" rtl="0">
              <a:lnSpc>
                <a:spcPct val="80000"/>
              </a:lnSpc>
              <a:spcBef>
                <a:spcPts val="200"/>
              </a:spcBef>
              <a:spcAft>
                <a:spcPts val="0"/>
              </a:spcAft>
              <a:buNone/>
            </a:pPr>
            <a:endParaRPr sz="1100" b="0" i="0" u="none" strike="noStrike" cap="none">
              <a:solidFill>
                <a:srgbClr val="7F7F7F"/>
              </a:solidFill>
              <a:latin typeface="Calibri"/>
              <a:ea typeface="Calibri"/>
              <a:cs typeface="Calibri"/>
              <a:sym typeface="Calibri"/>
            </a:endParaRPr>
          </a:p>
          <a:p>
            <a:pPr marL="0" marR="0" lvl="0" indent="0" algn="l" rtl="0">
              <a:lnSpc>
                <a:spcPct val="80000"/>
              </a:lnSpc>
              <a:spcBef>
                <a:spcPts val="200"/>
              </a:spcBef>
              <a:spcAft>
                <a:spcPts val="0"/>
              </a:spcAft>
              <a:buNone/>
            </a:pPr>
            <a:endParaRPr sz="1100" b="0" i="0" u="none" strike="noStrike" cap="none">
              <a:solidFill>
                <a:srgbClr val="595959"/>
              </a:solidFill>
              <a:latin typeface="Calibri"/>
              <a:ea typeface="Calibri"/>
              <a:cs typeface="Calibri"/>
              <a:sym typeface="Calibri"/>
            </a:endParaRPr>
          </a:p>
          <a:p>
            <a:pPr marL="0" marR="0" lvl="0" indent="0" algn="l" rtl="0">
              <a:lnSpc>
                <a:spcPct val="80000"/>
              </a:lnSpc>
              <a:spcBef>
                <a:spcPts val="200"/>
              </a:spcBef>
              <a:spcAft>
                <a:spcPts val="0"/>
              </a:spcAft>
              <a:buNone/>
            </a:pPr>
            <a:endParaRPr sz="1100" b="0" i="0" u="none" strike="noStrike" cap="none">
              <a:solidFill>
                <a:srgbClr val="595959"/>
              </a:solidFill>
              <a:latin typeface="Calibri"/>
              <a:ea typeface="Calibri"/>
              <a:cs typeface="Calibri"/>
              <a:sym typeface="Calibri"/>
            </a:endParaRPr>
          </a:p>
          <a:p>
            <a:pPr marL="0" marR="0" lvl="0" indent="0" algn="l" rtl="0">
              <a:spcBef>
                <a:spcPts val="200"/>
              </a:spcBef>
              <a:spcAft>
                <a:spcPts val="0"/>
              </a:spcAft>
              <a:buNone/>
            </a:pPr>
            <a:endParaRPr sz="1100" b="0" i="0" u="none" strike="noStrike" cap="none">
              <a:solidFill>
                <a:srgbClr val="68686D"/>
              </a:solidFill>
              <a:latin typeface="Calibri"/>
              <a:ea typeface="Calibri"/>
              <a:cs typeface="Calibri"/>
              <a:sym typeface="Calibri"/>
            </a:endParaRPr>
          </a:p>
          <a:p>
            <a:pPr marL="0" marR="0" lvl="0" indent="0" algn="l" rtl="0">
              <a:lnSpc>
                <a:spcPct val="75000"/>
              </a:lnSpc>
              <a:spcBef>
                <a:spcPts val="200"/>
              </a:spcBef>
              <a:spcAft>
                <a:spcPts val="0"/>
              </a:spcAft>
              <a:buNone/>
            </a:pPr>
            <a:endParaRPr sz="1100" b="0" i="0" u="none" strike="noStrike" cap="none">
              <a:solidFill>
                <a:srgbClr val="68686D"/>
              </a:solidFill>
              <a:latin typeface="Calibri"/>
              <a:ea typeface="Calibri"/>
              <a:cs typeface="Calibri"/>
              <a:sym typeface="Calibri"/>
            </a:endParaRPr>
          </a:p>
        </p:txBody>
      </p:sp>
      <p:sp>
        <p:nvSpPr>
          <p:cNvPr id="1365" name="Shape 1365"/>
          <p:cNvSpPr txBox="1"/>
          <p:nvPr/>
        </p:nvSpPr>
        <p:spPr>
          <a:xfrm>
            <a:off x="205898" y="327994"/>
            <a:ext cx="5328900" cy="948600"/>
          </a:xfrm>
          <a:prstGeom prst="rect">
            <a:avLst/>
          </a:prstGeom>
          <a:noFill/>
          <a:ln>
            <a:noFill/>
          </a:ln>
        </p:spPr>
        <p:txBody>
          <a:bodyPr wrap="square" lIns="68550" tIns="68550" rIns="68550" bIns="68550" anchor="b" anchorCtr="0">
            <a:noAutofit/>
          </a:bodyPr>
          <a:lstStyle/>
          <a:p>
            <a:pPr marL="0" marR="0" lvl="0" indent="0" algn="l" rtl="0">
              <a:spcBef>
                <a:spcPts val="0"/>
              </a:spcBef>
              <a:spcAft>
                <a:spcPts val="0"/>
              </a:spcAft>
              <a:buClr>
                <a:srgbClr val="002060"/>
              </a:buClr>
              <a:buSzPts val="3000"/>
              <a:buFont typeface="Calibri"/>
              <a:buNone/>
            </a:pPr>
            <a:r>
              <a:rPr lang="en" sz="3000" b="1" i="0" u="none" strike="noStrike" cap="none">
                <a:solidFill>
                  <a:srgbClr val="002060"/>
                </a:solidFill>
                <a:latin typeface="Calibri"/>
                <a:ea typeface="Calibri"/>
                <a:cs typeface="Calibri"/>
                <a:sym typeface="Calibri"/>
              </a:rPr>
              <a:t>BRINGING STUDENT VOICES TO GUIDED PATHWAYS DESIGN</a:t>
            </a:r>
            <a:endParaRPr sz="3000" b="1" i="0" u="none" strike="noStrike" cap="none">
              <a:solidFill>
                <a:srgbClr val="002060"/>
              </a:solidFill>
              <a:latin typeface="Calibri"/>
              <a:ea typeface="Calibri"/>
              <a:cs typeface="Calibri"/>
              <a:sym typeface="Calibri"/>
            </a:endParaRPr>
          </a:p>
        </p:txBody>
      </p:sp>
      <p:pic>
        <p:nvPicPr>
          <p:cNvPr id="1366" name="Shape 1366"/>
          <p:cNvPicPr preferRelativeResize="0"/>
          <p:nvPr/>
        </p:nvPicPr>
        <p:blipFill rotWithShape="1">
          <a:blip r:embed="rId3">
            <a:alphaModFix/>
          </a:blip>
          <a:srcRect/>
          <a:stretch/>
        </p:blipFill>
        <p:spPr>
          <a:xfrm>
            <a:off x="5534681" y="347588"/>
            <a:ext cx="3454161" cy="4485790"/>
          </a:xfrm>
          <a:prstGeom prst="rect">
            <a:avLst/>
          </a:prstGeom>
          <a:noFill/>
          <a:ln w="9525" cap="flat" cmpd="sng">
            <a:solidFill>
              <a:srgbClr val="BFBFBF"/>
            </a:solidFill>
            <a:prstDash val="solid"/>
            <a:round/>
            <a:headEnd type="none" w="med" len="med"/>
            <a:tailEnd type="none" w="med" len="med"/>
          </a:ln>
          <a:effectLst>
            <a:outerShdw blurRad="165100" dist="139700" dir="13500000" algn="br" rotWithShape="0">
              <a:srgbClr val="000000">
                <a:alpha val="40000"/>
              </a:srgbClr>
            </a:outerShdw>
          </a:effectLst>
        </p:spPr>
      </p:pic>
      <p:pic>
        <p:nvPicPr>
          <p:cNvPr id="1367" name="Shape 1367"/>
          <p:cNvPicPr preferRelativeResize="0"/>
          <p:nvPr/>
        </p:nvPicPr>
        <p:blipFill rotWithShape="1">
          <a:blip r:embed="rId4">
            <a:alphaModFix/>
          </a:blip>
          <a:srcRect/>
          <a:stretch/>
        </p:blipFill>
        <p:spPr>
          <a:xfrm>
            <a:off x="1401150" y="1648743"/>
            <a:ext cx="2391337" cy="2380825"/>
          </a:xfrm>
          <a:prstGeom prst="rect">
            <a:avLst/>
          </a:prstGeom>
          <a:noFill/>
          <a:ln>
            <a:noFill/>
          </a:ln>
        </p:spPr>
      </p:pic>
      <p:pic>
        <p:nvPicPr>
          <p:cNvPr id="1368" name="Shape 1368"/>
          <p:cNvPicPr preferRelativeResize="0"/>
          <p:nvPr/>
        </p:nvPicPr>
        <p:blipFill rotWithShape="1">
          <a:blip r:embed="rId5">
            <a:alphaModFix/>
          </a:blip>
          <a:srcRect/>
          <a:stretch/>
        </p:blipFill>
        <p:spPr>
          <a:xfrm>
            <a:off x="323464" y="4356796"/>
            <a:ext cx="1721946" cy="561278"/>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1373"/>
        <p:cNvGrpSpPr/>
        <p:nvPr/>
      </p:nvGrpSpPr>
      <p:grpSpPr>
        <a:xfrm>
          <a:off x="0" y="0"/>
          <a:ext cx="0" cy="0"/>
          <a:chOff x="0" y="0"/>
          <a:chExt cx="0" cy="0"/>
        </a:xfrm>
      </p:grpSpPr>
      <p:sp>
        <p:nvSpPr>
          <p:cNvPr id="1374" name="Shape 1374"/>
          <p:cNvSpPr txBox="1">
            <a:spLocks noGrp="1"/>
          </p:cNvSpPr>
          <p:nvPr>
            <p:ph type="title"/>
          </p:nvPr>
        </p:nvSpPr>
        <p:spPr>
          <a:xfrm>
            <a:off x="521275" y="3121954"/>
            <a:ext cx="6396000" cy="784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 sz="2800">
                <a:solidFill>
                  <a:schemeClr val="lt1"/>
                </a:solidFill>
                <a:latin typeface="Century Gothic"/>
                <a:ea typeface="Century Gothic"/>
                <a:cs typeface="Century Gothic"/>
                <a:sym typeface="Century Gothic"/>
              </a:rPr>
              <a:t>Who?</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82194" y="936450"/>
            <a:ext cx="9061800" cy="4695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2400"/>
              <a:buFont typeface="Calibri"/>
              <a:buNone/>
            </a:pPr>
            <a:r>
              <a:rPr lang="en" sz="2400">
                <a:solidFill>
                  <a:schemeClr val="dk1"/>
                </a:solidFill>
                <a:latin typeface="Calibri"/>
                <a:ea typeface="Calibri"/>
                <a:cs typeface="Calibri"/>
                <a:sym typeface="Calibri"/>
              </a:rPr>
              <a:t>Cross-Functional Teams: Rich Experience &amp; Perspective</a:t>
            </a:r>
            <a:endParaRPr/>
          </a:p>
        </p:txBody>
      </p:sp>
      <p:sp>
        <p:nvSpPr>
          <p:cNvPr id="1380" name="Shape 1380"/>
          <p:cNvSpPr txBox="1">
            <a:spLocks noGrp="1"/>
          </p:cNvSpPr>
          <p:nvPr>
            <p:ph type="body" idx="1"/>
          </p:nvPr>
        </p:nvSpPr>
        <p:spPr>
          <a:xfrm>
            <a:off x="311700" y="1507294"/>
            <a:ext cx="4763700" cy="2562300"/>
          </a:xfrm>
          <a:prstGeom prst="rect">
            <a:avLst/>
          </a:prstGeom>
          <a:noFill/>
          <a:ln>
            <a:noFill/>
          </a:ln>
        </p:spPr>
        <p:txBody>
          <a:bodyPr wrap="square" lIns="91425" tIns="91425" rIns="91425" bIns="91425" anchor="t" anchorCtr="0">
            <a:noAutofit/>
          </a:bodyPr>
          <a:lstStyle/>
          <a:p>
            <a:pPr marL="342177" marR="0" lvl="0" indent="-253277"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sp>
        <p:nvSpPr>
          <p:cNvPr id="1381" name="Shape 1381"/>
          <p:cNvSpPr txBox="1">
            <a:spLocks noGrp="1"/>
          </p:cNvSpPr>
          <p:nvPr>
            <p:ph type="body" idx="2"/>
          </p:nvPr>
        </p:nvSpPr>
        <p:spPr>
          <a:xfrm>
            <a:off x="5856270" y="1507294"/>
            <a:ext cx="2976000" cy="2562300"/>
          </a:xfrm>
          <a:prstGeom prst="rect">
            <a:avLst/>
          </a:prstGeom>
          <a:noFill/>
          <a:ln>
            <a:noFill/>
          </a:ln>
        </p:spPr>
        <p:txBody>
          <a:bodyPr wrap="square" lIns="91425" tIns="91425" rIns="91425" bIns="91425" anchor="t" anchorCtr="0">
            <a:noAutofit/>
          </a:bodyPr>
          <a:lstStyle/>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Instructional, Counseling &amp; Student Support Faculty and Staff</a:t>
            </a:r>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Public Safety</a:t>
            </a:r>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Facilities </a:t>
            </a:r>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IT </a:t>
            </a:r>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Finance</a:t>
            </a:r>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IR</a:t>
            </a:r>
            <a:endParaRPr/>
          </a:p>
          <a:p>
            <a:pPr marL="342177" marR="0" lvl="0" indent="-253277"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AND, most importantly…Students! </a:t>
            </a:r>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382" name="Shape 1382"/>
          <p:cNvPicPr preferRelativeResize="0"/>
          <p:nvPr/>
        </p:nvPicPr>
        <p:blipFill rotWithShape="1">
          <a:blip r:embed="rId3">
            <a:alphaModFix/>
          </a:blip>
          <a:srcRect/>
          <a:stretch/>
        </p:blipFill>
        <p:spPr>
          <a:xfrm>
            <a:off x="311700" y="1507294"/>
            <a:ext cx="3973398" cy="2648932"/>
          </a:xfrm>
          <a:prstGeom prst="rect">
            <a:avLst/>
          </a:prstGeom>
          <a:noFill/>
          <a:ln>
            <a:noFill/>
          </a:ln>
        </p:spPr>
      </p:pic>
      <p:pic>
        <p:nvPicPr>
          <p:cNvPr id="1383" name="Shape 1383"/>
          <p:cNvPicPr preferRelativeResize="0"/>
          <p:nvPr/>
        </p:nvPicPr>
        <p:blipFill rotWithShape="1">
          <a:blip r:embed="rId4">
            <a:alphaModFix/>
          </a:blip>
          <a:srcRect/>
          <a:stretch/>
        </p:blipFill>
        <p:spPr>
          <a:xfrm>
            <a:off x="3292292" y="3158924"/>
            <a:ext cx="1981206" cy="1157024"/>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Shape 1388"/>
          <p:cNvSpPr txBox="1"/>
          <p:nvPr/>
        </p:nvSpPr>
        <p:spPr>
          <a:xfrm>
            <a:off x="463827" y="317404"/>
            <a:ext cx="7262100" cy="346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434343"/>
                </a:solidFill>
                <a:latin typeface="Century Gothic"/>
                <a:ea typeface="Century Gothic"/>
                <a:cs typeface="Century Gothic"/>
                <a:sym typeface="Century Gothic"/>
              </a:rPr>
              <a:t>Case Study: </a:t>
            </a:r>
            <a:r>
              <a:rPr lang="en" sz="2400">
                <a:solidFill>
                  <a:srgbClr val="434343"/>
                </a:solidFill>
                <a:latin typeface="Century Gothic"/>
                <a:ea typeface="Century Gothic"/>
                <a:cs typeface="Century Gothic"/>
                <a:sym typeface="Century Gothic"/>
              </a:rPr>
              <a:t>Skyline College, Campus-Wide Participation </a:t>
            </a:r>
            <a:endParaRPr sz="2400">
              <a:solidFill>
                <a:srgbClr val="434343"/>
              </a:solidFill>
              <a:latin typeface="Century Gothic"/>
              <a:ea typeface="Century Gothic"/>
              <a:cs typeface="Century Gothic"/>
              <a:sym typeface="Century Gothic"/>
            </a:endParaRPr>
          </a:p>
        </p:txBody>
      </p:sp>
      <p:sp>
        <p:nvSpPr>
          <p:cNvPr id="1389" name="Shape 1389"/>
          <p:cNvSpPr txBox="1"/>
          <p:nvPr/>
        </p:nvSpPr>
        <p:spPr>
          <a:xfrm>
            <a:off x="463825" y="1033675"/>
            <a:ext cx="5352600" cy="34131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CLP supported with models from colleges</a:t>
            </a:r>
            <a:endParaRPr sz="1800">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Skyline VPs and Deans began the process</a:t>
            </a:r>
            <a:endParaRPr sz="1800">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In Spring after MM drafting, developing process roles and responsibilities:</a:t>
            </a:r>
            <a:endParaRPr sz="1800">
              <a:solidFill>
                <a:srgbClr val="434343"/>
              </a:solidFill>
              <a:latin typeface="Century Gothic"/>
              <a:ea typeface="Century Gothic"/>
              <a:cs typeface="Century Gothic"/>
              <a:sym typeface="Century Gothic"/>
            </a:endParaRPr>
          </a:p>
          <a:p>
            <a:pPr marL="741984" marR="0" lvl="1" indent="-285750" algn="l" rtl="0">
              <a:spcBef>
                <a:spcPts val="0"/>
              </a:spcBef>
              <a:spcAft>
                <a:spcPts val="0"/>
              </a:spcAft>
              <a:buClr>
                <a:srgbClr val="434343"/>
              </a:buClr>
              <a:buSzPts val="1800"/>
              <a:buFont typeface="Century Gothic"/>
              <a:buChar char="•"/>
            </a:pPr>
            <a:r>
              <a:rPr lang="en" sz="1800" i="0" u="none" strike="noStrike" cap="none">
                <a:solidFill>
                  <a:srgbClr val="434343"/>
                </a:solidFill>
                <a:latin typeface="Century Gothic"/>
                <a:ea typeface="Century Gothic"/>
                <a:cs typeface="Century Gothic"/>
                <a:sym typeface="Century Gothic"/>
              </a:rPr>
              <a:t>Design Team</a:t>
            </a:r>
            <a:endParaRPr sz="1800">
              <a:solidFill>
                <a:srgbClr val="434343"/>
              </a:solidFill>
              <a:latin typeface="Century Gothic"/>
              <a:ea typeface="Century Gothic"/>
              <a:cs typeface="Century Gothic"/>
              <a:sym typeface="Century Gothic"/>
            </a:endParaRPr>
          </a:p>
          <a:p>
            <a:pPr marL="1198222" marR="0" lvl="2" indent="-285750" algn="l" rtl="0">
              <a:spcBef>
                <a:spcPts val="0"/>
              </a:spcBef>
              <a:spcAft>
                <a:spcPts val="0"/>
              </a:spcAft>
              <a:buClr>
                <a:srgbClr val="434343"/>
              </a:buClr>
              <a:buSzPts val="1800"/>
              <a:buFont typeface="Century Gothic"/>
              <a:buChar char="•"/>
            </a:pPr>
            <a:r>
              <a:rPr lang="en" sz="1800" i="0" u="none" strike="noStrike" cap="none">
                <a:solidFill>
                  <a:srgbClr val="434343"/>
                </a:solidFill>
                <a:latin typeface="Century Gothic"/>
                <a:ea typeface="Century Gothic"/>
                <a:cs typeface="Century Gothic"/>
                <a:sym typeface="Century Gothic"/>
              </a:rPr>
              <a:t>I/SS Deans</a:t>
            </a:r>
            <a:endParaRPr sz="1800">
              <a:solidFill>
                <a:srgbClr val="434343"/>
              </a:solidFill>
              <a:latin typeface="Century Gothic"/>
              <a:ea typeface="Century Gothic"/>
              <a:cs typeface="Century Gothic"/>
              <a:sym typeface="Century Gothic"/>
            </a:endParaRPr>
          </a:p>
          <a:p>
            <a:pPr marL="1198222" marR="0" lvl="2" indent="-285750" algn="l" rtl="0">
              <a:spcBef>
                <a:spcPts val="0"/>
              </a:spcBef>
              <a:spcAft>
                <a:spcPts val="0"/>
              </a:spcAft>
              <a:buClr>
                <a:srgbClr val="434343"/>
              </a:buClr>
              <a:buSzPts val="1800"/>
              <a:buFont typeface="Century Gothic"/>
              <a:buChar char="•"/>
            </a:pPr>
            <a:r>
              <a:rPr lang="en" sz="1800" i="0" u="none" strike="noStrike" cap="none">
                <a:solidFill>
                  <a:srgbClr val="434343"/>
                </a:solidFill>
                <a:latin typeface="Century Gothic"/>
                <a:ea typeface="Century Gothic"/>
                <a:cs typeface="Century Gothic"/>
                <a:sym typeface="Century Gothic"/>
              </a:rPr>
              <a:t>Counseling, Student Support, and Instru</a:t>
            </a:r>
            <a:endParaRPr sz="1800" i="0" u="none" strike="noStrike" cap="none">
              <a:solidFill>
                <a:srgbClr val="434343"/>
              </a:solidFill>
              <a:latin typeface="Century Gothic"/>
              <a:ea typeface="Century Gothic"/>
              <a:cs typeface="Century Gothic"/>
              <a:sym typeface="Century Gothic"/>
            </a:endParaRPr>
          </a:p>
          <a:p>
            <a:pPr marL="741984" marR="0" lvl="1" indent="-285750" algn="l" rtl="0">
              <a:spcBef>
                <a:spcPts val="0"/>
              </a:spcBef>
              <a:spcAft>
                <a:spcPts val="0"/>
              </a:spcAft>
              <a:buClr>
                <a:srgbClr val="434343"/>
              </a:buClr>
              <a:buSzPts val="1800"/>
              <a:buFont typeface="Century Gothic"/>
              <a:buChar char="•"/>
            </a:pPr>
            <a:r>
              <a:rPr lang="en" sz="1800" i="0" u="none" strike="noStrike" cap="none">
                <a:solidFill>
                  <a:srgbClr val="434343"/>
                </a:solidFill>
                <a:latin typeface="Century Gothic"/>
                <a:ea typeface="Century Gothic"/>
                <a:cs typeface="Century Gothic"/>
                <a:sym typeface="Century Gothic"/>
              </a:rPr>
              <a:t>Meta Major Work Groups</a:t>
            </a:r>
            <a:endParaRPr sz="1800">
              <a:solidFill>
                <a:srgbClr val="434343"/>
              </a:solidFill>
              <a:latin typeface="Century Gothic"/>
              <a:ea typeface="Century Gothic"/>
              <a:cs typeface="Century Gothic"/>
              <a:sym typeface="Century Gothic"/>
            </a:endParaRPr>
          </a:p>
          <a:p>
            <a:pPr marL="1198222" marR="0" lvl="2" indent="-285750" algn="l" rtl="0">
              <a:spcBef>
                <a:spcPts val="0"/>
              </a:spcBef>
              <a:spcAft>
                <a:spcPts val="0"/>
              </a:spcAft>
              <a:buClr>
                <a:srgbClr val="434343"/>
              </a:buClr>
              <a:buSzPts val="1800"/>
              <a:buFont typeface="Century Gothic"/>
              <a:buChar char="•"/>
            </a:pPr>
            <a:r>
              <a:rPr lang="en" sz="1800" i="0" u="none" strike="noStrike" cap="none">
                <a:solidFill>
                  <a:srgbClr val="434343"/>
                </a:solidFill>
                <a:latin typeface="Century Gothic"/>
                <a:ea typeface="Century Gothic"/>
                <a:cs typeface="Century Gothic"/>
                <a:sym typeface="Century Gothic"/>
              </a:rPr>
              <a:t>Faculty and staff from across the campus funded to participate</a:t>
            </a:r>
            <a:endParaRPr sz="1800">
              <a:solidFill>
                <a:srgbClr val="434343"/>
              </a:solidFill>
              <a:latin typeface="Century Gothic"/>
              <a:ea typeface="Century Gothic"/>
              <a:cs typeface="Century Gothic"/>
              <a:sym typeface="Century Gothic"/>
            </a:endParaRPr>
          </a:p>
        </p:txBody>
      </p:sp>
      <p:pic>
        <p:nvPicPr>
          <p:cNvPr id="1390" name="Shape 1390"/>
          <p:cNvPicPr preferRelativeResize="0"/>
          <p:nvPr/>
        </p:nvPicPr>
        <p:blipFill rotWithShape="1">
          <a:blip r:embed="rId3">
            <a:alphaModFix/>
          </a:blip>
          <a:srcRect/>
          <a:stretch/>
        </p:blipFill>
        <p:spPr>
          <a:xfrm>
            <a:off x="6308435" y="3053753"/>
            <a:ext cx="1850231" cy="13930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p:nvPr/>
        </p:nvSpPr>
        <p:spPr>
          <a:xfrm>
            <a:off x="0" y="173124"/>
            <a:ext cx="9143999" cy="34624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Arial"/>
                <a:ea typeface="Arial"/>
                <a:cs typeface="Arial"/>
                <a:sym typeface="Arial"/>
              </a:rPr>
              <a:t>Excess Credits: Impact on Student Learning &amp; Resources </a:t>
            </a:r>
            <a:endParaRPr sz="2400" b="1">
              <a:solidFill>
                <a:srgbClr val="073763"/>
              </a:solidFill>
              <a:latin typeface="Arial"/>
              <a:ea typeface="Arial"/>
              <a:cs typeface="Arial"/>
              <a:sym typeface="Arial"/>
            </a:endParaRPr>
          </a:p>
        </p:txBody>
      </p:sp>
      <p:sp>
        <p:nvSpPr>
          <p:cNvPr id="417" name="Shape 417"/>
          <p:cNvSpPr txBox="1"/>
          <p:nvPr/>
        </p:nvSpPr>
        <p:spPr>
          <a:xfrm>
            <a:off x="0" y="602824"/>
            <a:ext cx="8062200" cy="4041000"/>
          </a:xfrm>
          <a:prstGeom prst="rect">
            <a:avLst/>
          </a:prstGeom>
          <a:noFill/>
          <a:ln>
            <a:noFill/>
          </a:ln>
        </p:spPr>
        <p:txBody>
          <a:bodyPr wrap="square" lIns="91425" tIns="45700" rIns="91425" bIns="45700" anchor="t" anchorCtr="0">
            <a:noAutofit/>
          </a:bodyPr>
          <a:lstStyle/>
          <a:p>
            <a:pPr marL="285750" marR="0" lvl="0" indent="-260350" algn="l" rtl="0">
              <a:spcBef>
                <a:spcPts val="0"/>
              </a:spcBef>
              <a:spcAft>
                <a:spcPts val="0"/>
              </a:spcAft>
              <a:buClr>
                <a:srgbClr val="434343"/>
              </a:buClr>
              <a:buSzPts val="1400"/>
              <a:buFont typeface="Century Gothic"/>
              <a:buChar char="•"/>
            </a:pPr>
            <a:r>
              <a:rPr lang="en" b="1">
                <a:solidFill>
                  <a:srgbClr val="434343"/>
                </a:solidFill>
                <a:latin typeface="Century Gothic"/>
                <a:ea typeface="Century Gothic"/>
                <a:cs typeface="Century Gothic"/>
                <a:sym typeface="Century Gothic"/>
              </a:rPr>
              <a:t>Student Learning</a:t>
            </a:r>
            <a:endParaRPr>
              <a:solidFill>
                <a:srgbClr val="434343"/>
              </a:solidFill>
              <a:latin typeface="Century Gothic"/>
              <a:ea typeface="Century Gothic"/>
              <a:cs typeface="Century Gothic"/>
              <a:sym typeface="Century Gothic"/>
            </a:endParaRPr>
          </a:p>
          <a:p>
            <a:pPr marL="741985" marR="0" lvl="1" indent="-260350" algn="l" rtl="0">
              <a:spcBef>
                <a:spcPts val="0"/>
              </a:spcBef>
              <a:spcAft>
                <a:spcPts val="0"/>
              </a:spcAft>
              <a:buClr>
                <a:srgbClr val="434343"/>
              </a:buClr>
              <a:buSzPts val="1400"/>
              <a:buFont typeface="Century Gothic"/>
              <a:buChar char="•"/>
            </a:pPr>
            <a:r>
              <a:rPr lang="en" b="1" i="0" u="none" strike="noStrike" cap="none">
                <a:solidFill>
                  <a:srgbClr val="434343"/>
                </a:solidFill>
                <a:latin typeface="Century Gothic"/>
                <a:ea typeface="Century Gothic"/>
                <a:cs typeface="Century Gothic"/>
                <a:sym typeface="Century Gothic"/>
              </a:rPr>
              <a:t>Degree and Transfer</a:t>
            </a:r>
            <a:endParaRPr>
              <a:solidFill>
                <a:srgbClr val="434343"/>
              </a:solidFill>
              <a:latin typeface="Century Gothic"/>
              <a:ea typeface="Century Gothic"/>
              <a:cs typeface="Century Gothic"/>
              <a:sym typeface="Century Gothic"/>
            </a:endParaRPr>
          </a:p>
          <a:p>
            <a:pPr marL="1198222" marR="0" lvl="2" indent="-260350" algn="l" rtl="0">
              <a:spcBef>
                <a:spcPts val="0"/>
              </a:spcBef>
              <a:spcAft>
                <a:spcPts val="0"/>
              </a:spcAft>
              <a:buClr>
                <a:srgbClr val="434343"/>
              </a:buClr>
              <a:buSzPts val="1400"/>
              <a:buFont typeface="Arial"/>
              <a:buChar char="•"/>
            </a:pPr>
            <a:r>
              <a:rPr lang="en" i="0" u="none" strike="noStrike" cap="none">
                <a:solidFill>
                  <a:srgbClr val="434343"/>
                </a:solidFill>
                <a:latin typeface="Century Gothic"/>
                <a:ea typeface="Century Gothic"/>
                <a:cs typeface="Century Gothic"/>
                <a:sym typeface="Century Gothic"/>
              </a:rPr>
              <a:t>Students are surprised to find that courses taken </a:t>
            </a:r>
            <a:r>
              <a:rPr lang="en" b="1" i="0" u="none" strike="noStrike" cap="none">
                <a:solidFill>
                  <a:srgbClr val="434343"/>
                </a:solidFill>
                <a:latin typeface="Century Gothic"/>
                <a:ea typeface="Century Gothic"/>
                <a:cs typeface="Century Gothic"/>
                <a:sym typeface="Century Gothic"/>
              </a:rPr>
              <a:t>do not count</a:t>
            </a:r>
            <a:r>
              <a:rPr lang="en" i="0" u="none" strike="noStrike" cap="none">
                <a:solidFill>
                  <a:srgbClr val="434343"/>
                </a:solidFill>
                <a:latin typeface="Century Gothic"/>
                <a:ea typeface="Century Gothic"/>
                <a:cs typeface="Century Gothic"/>
                <a:sym typeface="Century Gothic"/>
              </a:rPr>
              <a:t> towards credentials </a:t>
            </a:r>
            <a:r>
              <a:rPr lang="en" i="1" u="none" strike="noStrike" cap="none">
                <a:solidFill>
                  <a:srgbClr val="434343"/>
                </a:solidFill>
                <a:latin typeface="Century Gothic"/>
                <a:ea typeface="Century Gothic"/>
                <a:cs typeface="Century Gothic"/>
                <a:sym typeface="Century Gothic"/>
              </a:rPr>
              <a:t>(Nodine et al 2012)</a:t>
            </a:r>
            <a:endParaRPr>
              <a:solidFill>
                <a:srgbClr val="434343"/>
              </a:solidFill>
              <a:latin typeface="Century Gothic"/>
              <a:ea typeface="Century Gothic"/>
              <a:cs typeface="Century Gothic"/>
              <a:sym typeface="Century Gothic"/>
            </a:endParaRPr>
          </a:p>
          <a:p>
            <a:pPr marL="741985" marR="0" lvl="1" indent="-260350" algn="l" rtl="0">
              <a:spcBef>
                <a:spcPts val="0"/>
              </a:spcBef>
              <a:spcAft>
                <a:spcPts val="0"/>
              </a:spcAft>
              <a:buClr>
                <a:srgbClr val="434343"/>
              </a:buClr>
              <a:buSzPts val="1400"/>
              <a:buFont typeface="Century Gothic"/>
              <a:buChar char="•"/>
            </a:pPr>
            <a:r>
              <a:rPr lang="en" b="1" i="0" u="none" strike="noStrike" cap="none">
                <a:solidFill>
                  <a:srgbClr val="434343"/>
                </a:solidFill>
                <a:latin typeface="Century Gothic"/>
                <a:ea typeface="Century Gothic"/>
                <a:cs typeface="Century Gothic"/>
                <a:sym typeface="Century Gothic"/>
              </a:rPr>
              <a:t>Completion</a:t>
            </a:r>
            <a:endParaRPr>
              <a:solidFill>
                <a:srgbClr val="434343"/>
              </a:solidFill>
              <a:latin typeface="Century Gothic"/>
              <a:ea typeface="Century Gothic"/>
              <a:cs typeface="Century Gothic"/>
              <a:sym typeface="Century Gothic"/>
            </a:endParaRPr>
          </a:p>
          <a:p>
            <a:pPr marL="1198222" marR="0" lvl="2" indent="-260350" algn="l" rtl="0">
              <a:spcBef>
                <a:spcPts val="0"/>
              </a:spcBef>
              <a:spcAft>
                <a:spcPts val="0"/>
              </a:spcAft>
              <a:buClr>
                <a:srgbClr val="434343"/>
              </a:buClr>
              <a:buSzPts val="1400"/>
              <a:buFont typeface="Arial"/>
              <a:buChar char="•"/>
            </a:pPr>
            <a:r>
              <a:rPr lang="en" i="0" u="none" strike="noStrike" cap="none">
                <a:solidFill>
                  <a:srgbClr val="434343"/>
                </a:solidFill>
                <a:latin typeface="Century Gothic"/>
                <a:ea typeface="Century Gothic"/>
                <a:cs typeface="Century Gothic"/>
                <a:sym typeface="Century Gothic"/>
              </a:rPr>
              <a:t>Students are not </a:t>
            </a:r>
            <a:r>
              <a:rPr lang="en" b="1" i="0" u="none" strike="noStrike" cap="none">
                <a:solidFill>
                  <a:srgbClr val="434343"/>
                </a:solidFill>
                <a:latin typeface="Century Gothic"/>
                <a:ea typeface="Century Gothic"/>
                <a:cs typeface="Century Gothic"/>
                <a:sym typeface="Century Gothic"/>
              </a:rPr>
              <a:t>able to complete </a:t>
            </a:r>
            <a:r>
              <a:rPr lang="en" i="0" u="none" strike="noStrike" cap="none">
                <a:solidFill>
                  <a:srgbClr val="434343"/>
                </a:solidFill>
                <a:latin typeface="Century Gothic"/>
                <a:ea typeface="Century Gothic"/>
                <a:cs typeface="Century Gothic"/>
                <a:sym typeface="Century Gothic"/>
              </a:rPr>
              <a:t>upon transfer because of </a:t>
            </a:r>
            <a:r>
              <a:rPr lang="en" b="1" i="0" u="none" strike="noStrike" cap="none">
                <a:solidFill>
                  <a:srgbClr val="434343"/>
                </a:solidFill>
                <a:latin typeface="Century Gothic"/>
                <a:ea typeface="Century Gothic"/>
                <a:cs typeface="Century Gothic"/>
                <a:sym typeface="Century Gothic"/>
              </a:rPr>
              <a:t>loss of financial aid </a:t>
            </a:r>
            <a:r>
              <a:rPr lang="en" i="0" u="none" strike="noStrike" cap="none">
                <a:solidFill>
                  <a:srgbClr val="434343"/>
                </a:solidFill>
                <a:latin typeface="Century Gothic"/>
                <a:ea typeface="Century Gothic"/>
                <a:cs typeface="Century Gothic"/>
                <a:sym typeface="Century Gothic"/>
              </a:rPr>
              <a:t>(Federal Aggregate Student Loan Limit=Associates +Bachelors)</a:t>
            </a:r>
            <a:endParaRPr i="0" u="none" strike="noStrike" cap="none">
              <a:solidFill>
                <a:srgbClr val="434343"/>
              </a:solidFill>
              <a:latin typeface="Century Gothic"/>
              <a:ea typeface="Century Gothic"/>
              <a:cs typeface="Century Gothic"/>
              <a:sym typeface="Century Gothic"/>
            </a:endParaRPr>
          </a:p>
          <a:p>
            <a:pPr marL="741985" marR="0" lvl="1" indent="-171450" algn="l" rtl="0">
              <a:spcBef>
                <a:spcPts val="0"/>
              </a:spcBef>
              <a:spcAft>
                <a:spcPts val="0"/>
              </a:spcAft>
              <a:buClr>
                <a:schemeClr val="dk1"/>
              </a:buClr>
              <a:buSzPts val="1800"/>
              <a:buFont typeface="Arial"/>
              <a:buNone/>
            </a:pPr>
            <a:endParaRPr b="1" i="0" u="none" strike="noStrike" cap="none">
              <a:solidFill>
                <a:srgbClr val="434343"/>
              </a:solidFill>
              <a:latin typeface="Century Gothic"/>
              <a:ea typeface="Century Gothic"/>
              <a:cs typeface="Century Gothic"/>
              <a:sym typeface="Century Gothic"/>
            </a:endParaRPr>
          </a:p>
          <a:p>
            <a:pPr marL="285750" marR="0" lvl="0" indent="-260350" algn="l" rtl="0">
              <a:spcBef>
                <a:spcPts val="0"/>
              </a:spcBef>
              <a:spcAft>
                <a:spcPts val="0"/>
              </a:spcAft>
              <a:buClr>
                <a:srgbClr val="434343"/>
              </a:buClr>
              <a:buSzPts val="1400"/>
              <a:buFont typeface="Century Gothic"/>
              <a:buChar char="•"/>
            </a:pPr>
            <a:r>
              <a:rPr lang="en" b="1">
                <a:solidFill>
                  <a:srgbClr val="434343"/>
                </a:solidFill>
                <a:latin typeface="Century Gothic"/>
                <a:ea typeface="Century Gothic"/>
                <a:cs typeface="Century Gothic"/>
                <a:sym typeface="Century Gothic"/>
              </a:rPr>
              <a:t>Student Resources</a:t>
            </a:r>
            <a:endParaRPr b="1">
              <a:solidFill>
                <a:srgbClr val="434343"/>
              </a:solidFill>
              <a:latin typeface="Century Gothic"/>
              <a:ea typeface="Century Gothic"/>
              <a:cs typeface="Century Gothic"/>
              <a:sym typeface="Century Gothic"/>
            </a:endParaRPr>
          </a:p>
          <a:p>
            <a:pPr marL="741985" marR="0" lvl="1" indent="-260350" algn="l" rtl="0">
              <a:spcBef>
                <a:spcPts val="0"/>
              </a:spcBef>
              <a:spcAft>
                <a:spcPts val="0"/>
              </a:spcAft>
              <a:buClr>
                <a:srgbClr val="434343"/>
              </a:buClr>
              <a:buSzPts val="1400"/>
              <a:buFont typeface="Century Gothic"/>
              <a:buChar char="•"/>
            </a:pPr>
            <a:r>
              <a:rPr lang="en" b="1" i="0" u="none" strike="noStrike" cap="none">
                <a:solidFill>
                  <a:srgbClr val="434343"/>
                </a:solidFill>
                <a:latin typeface="Century Gothic"/>
                <a:ea typeface="Century Gothic"/>
                <a:cs typeface="Century Gothic"/>
                <a:sym typeface="Century Gothic"/>
              </a:rPr>
              <a:t>Time</a:t>
            </a:r>
            <a:endParaRPr>
              <a:solidFill>
                <a:srgbClr val="434343"/>
              </a:solidFill>
              <a:latin typeface="Century Gothic"/>
              <a:ea typeface="Century Gothic"/>
              <a:cs typeface="Century Gothic"/>
              <a:sym typeface="Century Gothic"/>
            </a:endParaRPr>
          </a:p>
          <a:p>
            <a:pPr marL="1198222" marR="0" lvl="2" indent="-260350" algn="l" rtl="0">
              <a:spcBef>
                <a:spcPts val="0"/>
              </a:spcBef>
              <a:spcAft>
                <a:spcPts val="0"/>
              </a:spcAft>
              <a:buClr>
                <a:srgbClr val="434343"/>
              </a:buClr>
              <a:buSzPts val="1400"/>
              <a:buFont typeface="Century Gothic"/>
              <a:buChar char="•"/>
            </a:pPr>
            <a:r>
              <a:rPr lang="en" i="0" u="none" strike="noStrike" cap="none">
                <a:solidFill>
                  <a:srgbClr val="434343"/>
                </a:solidFill>
                <a:latin typeface="Century Gothic"/>
                <a:ea typeface="Century Gothic"/>
                <a:cs typeface="Century Gothic"/>
                <a:sym typeface="Century Gothic"/>
              </a:rPr>
              <a:t>Longer time to complete increases cost of attendance (school and living expenses) </a:t>
            </a:r>
            <a:endParaRPr>
              <a:solidFill>
                <a:srgbClr val="434343"/>
              </a:solidFill>
              <a:latin typeface="Century Gothic"/>
              <a:ea typeface="Century Gothic"/>
              <a:cs typeface="Century Gothic"/>
              <a:sym typeface="Century Gothic"/>
            </a:endParaRPr>
          </a:p>
          <a:p>
            <a:pPr marL="741985" marR="0" lvl="1" indent="-260350" algn="l" rtl="0">
              <a:spcBef>
                <a:spcPts val="0"/>
              </a:spcBef>
              <a:spcAft>
                <a:spcPts val="0"/>
              </a:spcAft>
              <a:buClr>
                <a:srgbClr val="434343"/>
              </a:buClr>
              <a:buSzPts val="1400"/>
              <a:buFont typeface="Century Gothic"/>
              <a:buChar char="•"/>
            </a:pPr>
            <a:r>
              <a:rPr lang="en" b="1" i="0" u="none" strike="noStrike" cap="none">
                <a:solidFill>
                  <a:srgbClr val="434343"/>
                </a:solidFill>
                <a:latin typeface="Century Gothic"/>
                <a:ea typeface="Century Gothic"/>
                <a:cs typeface="Century Gothic"/>
                <a:sym typeface="Century Gothic"/>
              </a:rPr>
              <a:t>Money</a:t>
            </a:r>
            <a:endParaRPr>
              <a:solidFill>
                <a:srgbClr val="434343"/>
              </a:solidFill>
              <a:latin typeface="Century Gothic"/>
              <a:ea typeface="Century Gothic"/>
              <a:cs typeface="Century Gothic"/>
              <a:sym typeface="Century Gothic"/>
            </a:endParaRPr>
          </a:p>
          <a:p>
            <a:pPr marL="1198222" marR="0" lvl="2" indent="-260350" algn="l" rtl="0">
              <a:spcBef>
                <a:spcPts val="0"/>
              </a:spcBef>
              <a:spcAft>
                <a:spcPts val="0"/>
              </a:spcAft>
              <a:buClr>
                <a:srgbClr val="434343"/>
              </a:buClr>
              <a:buSzPts val="1400"/>
              <a:buFont typeface="Century Gothic"/>
              <a:buChar char="•"/>
            </a:pPr>
            <a:r>
              <a:rPr lang="en" i="0" u="none" strike="noStrike" cap="none">
                <a:solidFill>
                  <a:srgbClr val="434343"/>
                </a:solidFill>
                <a:latin typeface="Century Gothic"/>
                <a:ea typeface="Century Gothic"/>
                <a:cs typeface="Century Gothic"/>
                <a:sym typeface="Century Gothic"/>
              </a:rPr>
              <a:t>Additional credits Cost Students additional $8 </a:t>
            </a:r>
            <a:r>
              <a:rPr lang="en">
                <a:solidFill>
                  <a:srgbClr val="434343"/>
                </a:solidFill>
                <a:latin typeface="Century Gothic"/>
                <a:ea typeface="Century Gothic"/>
                <a:cs typeface="Century Gothic"/>
                <a:sym typeface="Century Gothic"/>
              </a:rPr>
              <a:t>b</a:t>
            </a:r>
            <a:r>
              <a:rPr lang="en" i="0" u="none" strike="noStrike" cap="none">
                <a:solidFill>
                  <a:srgbClr val="434343"/>
                </a:solidFill>
                <a:latin typeface="Century Gothic"/>
                <a:ea typeface="Century Gothic"/>
                <a:cs typeface="Century Gothic"/>
                <a:sym typeface="Century Gothic"/>
              </a:rPr>
              <a:t>illion</a:t>
            </a:r>
            <a:endParaRPr>
              <a:solidFill>
                <a:srgbClr val="434343"/>
              </a:solidFill>
              <a:latin typeface="Century Gothic"/>
              <a:ea typeface="Century Gothic"/>
              <a:cs typeface="Century Gothic"/>
              <a:sym typeface="Century Gothic"/>
            </a:endParaRPr>
          </a:p>
          <a:p>
            <a:pPr marL="1198222" marR="0" lvl="2" indent="-260350" algn="l" rtl="0">
              <a:spcBef>
                <a:spcPts val="0"/>
              </a:spcBef>
              <a:spcAft>
                <a:spcPts val="0"/>
              </a:spcAft>
              <a:buClr>
                <a:srgbClr val="434343"/>
              </a:buClr>
              <a:buSzPts val="1400"/>
              <a:buFont typeface="Century Gothic"/>
              <a:buChar char="•"/>
            </a:pPr>
            <a:r>
              <a:rPr lang="en" i="0" u="none" strike="noStrike" cap="none">
                <a:solidFill>
                  <a:srgbClr val="434343"/>
                </a:solidFill>
                <a:latin typeface="Century Gothic"/>
                <a:ea typeface="Century Gothic"/>
                <a:cs typeface="Century Gothic"/>
                <a:sym typeface="Century Gothic"/>
              </a:rPr>
              <a:t>Cost to government $11B, potential federal student loan changes</a:t>
            </a:r>
            <a:endParaRPr>
              <a:solidFill>
                <a:srgbClr val="434343"/>
              </a:solidFill>
              <a:latin typeface="Century Gothic"/>
              <a:ea typeface="Century Gothic"/>
              <a:cs typeface="Century Gothic"/>
              <a:sym typeface="Century Gothic"/>
            </a:endParaRPr>
          </a:p>
          <a:p>
            <a:pPr marL="456235" marR="0" lvl="1" indent="0" algn="l" rtl="0">
              <a:spcBef>
                <a:spcPts val="0"/>
              </a:spcBef>
              <a:spcAft>
                <a:spcPts val="0"/>
              </a:spcAft>
              <a:buNone/>
            </a:pPr>
            <a:endParaRPr b="0" i="0" u="none" strike="noStrike" cap="none">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18" name="Shape 418"/>
          <p:cNvPicPr preferRelativeResize="0"/>
          <p:nvPr/>
        </p:nvPicPr>
        <p:blipFill rotWithShape="1">
          <a:blip r:embed="rId3">
            <a:alphaModFix/>
          </a:blip>
          <a:srcRect/>
          <a:stretch/>
        </p:blipFill>
        <p:spPr>
          <a:xfrm>
            <a:off x="8062176" y="683283"/>
            <a:ext cx="959680" cy="3720706"/>
          </a:xfrm>
          <a:prstGeom prst="rect">
            <a:avLst/>
          </a:prstGeom>
          <a:noFill/>
          <a:ln>
            <a:noFill/>
          </a:ln>
        </p:spPr>
      </p:pic>
      <p:sp>
        <p:nvSpPr>
          <p:cNvPr id="419" name="Shape 419"/>
          <p:cNvSpPr txBox="1"/>
          <p:nvPr/>
        </p:nvSpPr>
        <p:spPr>
          <a:xfrm>
            <a:off x="616485" y="4030066"/>
            <a:ext cx="7445700" cy="1315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rgbClr val="434343"/>
                </a:solidFill>
                <a:latin typeface="Arial"/>
                <a:ea typeface="Arial"/>
                <a:cs typeface="Arial"/>
                <a:sym typeface="Arial"/>
              </a:rPr>
              <a:t>Matthew Zeidenberg, Valuable Learning or "Spinning Their Wheels"? Understanding Excess Credits Earned by Community College Associate Degree Completers </a:t>
            </a:r>
            <a:r>
              <a:rPr lang="en" sz="1200" u="sng">
                <a:solidFill>
                  <a:schemeClr val="hlink"/>
                </a:solidFill>
                <a:latin typeface="Arial"/>
                <a:ea typeface="Arial"/>
                <a:cs typeface="Arial"/>
                <a:sym typeface="Arial"/>
                <a:hlinkClick r:id="rId4"/>
              </a:rPr>
              <a:t>http://ccrc.tc.columbia.edu/publications/understanding-excess-credits.html</a:t>
            </a:r>
            <a:r>
              <a:rPr lang="en" sz="1200">
                <a:solidFill>
                  <a:schemeClr val="dk1"/>
                </a:solidFill>
                <a:latin typeface="Arial"/>
                <a:ea typeface="Arial"/>
                <a:cs typeface="Arial"/>
                <a:sym typeface="Arial"/>
              </a:rPr>
              <a:t> </a:t>
            </a:r>
            <a:endParaRPr sz="1200"/>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Shape 1396"/>
          <p:cNvSpPr/>
          <p:nvPr/>
        </p:nvSpPr>
        <p:spPr>
          <a:xfrm>
            <a:off x="0" y="110871"/>
            <a:ext cx="1450500" cy="857100"/>
          </a:xfrm>
          <a:prstGeom prst="rect">
            <a:avLst/>
          </a:prstGeom>
          <a:blipFill rotWithShape="1">
            <a:blip r:embed="rId3">
              <a:alphaModFix/>
            </a:blip>
            <a:stretch>
              <a:fillRect/>
            </a:stretch>
          </a:blip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397" name="Shape 1397" descr="Design Team Structure Graphic_alt color.pdf"/>
          <p:cNvPicPr preferRelativeResize="0"/>
          <p:nvPr/>
        </p:nvPicPr>
        <p:blipFill rotWithShape="1">
          <a:blip r:embed="rId4">
            <a:alphaModFix/>
          </a:blip>
          <a:srcRect l="1127" t="1322"/>
          <a:stretch/>
        </p:blipFill>
        <p:spPr>
          <a:xfrm>
            <a:off x="4136423" y="0"/>
            <a:ext cx="4403412" cy="4968081"/>
          </a:xfrm>
          <a:prstGeom prst="rect">
            <a:avLst/>
          </a:prstGeom>
          <a:noFill/>
          <a:ln>
            <a:noFill/>
          </a:ln>
        </p:spPr>
      </p:pic>
      <p:sp>
        <p:nvSpPr>
          <p:cNvPr id="1398" name="Shape 1398"/>
          <p:cNvSpPr/>
          <p:nvPr/>
        </p:nvSpPr>
        <p:spPr>
          <a:xfrm>
            <a:off x="0" y="1656400"/>
            <a:ext cx="4203000" cy="15234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200"/>
              <a:buFont typeface="Calibri"/>
              <a:buNone/>
            </a:pPr>
            <a:r>
              <a:rPr lang="en" sz="3200" b="0" i="1" u="none" strike="noStrike" cap="none">
                <a:solidFill>
                  <a:srgbClr val="000000"/>
                </a:solidFill>
                <a:latin typeface="Calibri"/>
                <a:ea typeface="Calibri"/>
                <a:cs typeface="Calibri"/>
                <a:sym typeface="Calibri"/>
              </a:rPr>
              <a:t>Create an inclusive</a:t>
            </a:r>
            <a:endParaRPr sz="1100"/>
          </a:p>
          <a:p>
            <a:pPr marL="0" marR="0" lvl="0" indent="0" algn="ctr" rtl="0">
              <a:lnSpc>
                <a:spcPct val="100000"/>
              </a:lnSpc>
              <a:spcBef>
                <a:spcPts val="0"/>
              </a:spcBef>
              <a:spcAft>
                <a:spcPts val="0"/>
              </a:spcAft>
              <a:buClr>
                <a:srgbClr val="000000"/>
              </a:buClr>
              <a:buSzPts val="3200"/>
              <a:buFont typeface="Calibri"/>
              <a:buNone/>
            </a:pPr>
            <a:r>
              <a:rPr lang="en" sz="3200" b="0" i="1" u="none" strike="noStrike" cap="none">
                <a:solidFill>
                  <a:srgbClr val="000000"/>
                </a:solidFill>
                <a:latin typeface="Calibri"/>
                <a:ea typeface="Calibri"/>
                <a:cs typeface="Calibri"/>
                <a:sym typeface="Calibri"/>
              </a:rPr>
              <a:t> inquiry</a:t>
            </a:r>
            <a:endParaRPr sz="1100"/>
          </a:p>
          <a:p>
            <a:pPr marL="0" marR="0" lvl="0" indent="0" algn="ctr" rtl="0">
              <a:lnSpc>
                <a:spcPct val="100000"/>
              </a:lnSpc>
              <a:spcBef>
                <a:spcPts val="0"/>
              </a:spcBef>
              <a:spcAft>
                <a:spcPts val="0"/>
              </a:spcAft>
              <a:buClr>
                <a:srgbClr val="000000"/>
              </a:buClr>
              <a:buSzPts val="3200"/>
              <a:buFont typeface="Calibri"/>
              <a:buNone/>
            </a:pPr>
            <a:r>
              <a:rPr lang="en" sz="3200" b="0" i="1" u="none" strike="noStrike" cap="none">
                <a:solidFill>
                  <a:srgbClr val="000000"/>
                </a:solidFill>
                <a:latin typeface="Calibri"/>
                <a:ea typeface="Calibri"/>
                <a:cs typeface="Calibri"/>
                <a:sym typeface="Calibri"/>
              </a:rPr>
              <a:t> and work infrastructure</a:t>
            </a:r>
            <a:endParaRPr sz="11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Shape 1403"/>
          <p:cNvSpPr txBox="1">
            <a:spLocks noGrp="1"/>
          </p:cNvSpPr>
          <p:nvPr>
            <p:ph type="title"/>
          </p:nvPr>
        </p:nvSpPr>
        <p:spPr>
          <a:xfrm>
            <a:off x="311700" y="391350"/>
            <a:ext cx="8520600" cy="626100"/>
          </a:xfrm>
          <a:prstGeom prst="rect">
            <a:avLst/>
          </a:prstGeom>
        </p:spPr>
        <p:txBody>
          <a:bodyPr wrap="square" lIns="91425" tIns="91425" rIns="91425" bIns="91425" anchor="t" anchorCtr="0">
            <a:noAutofit/>
          </a:bodyPr>
          <a:lstStyle/>
          <a:p>
            <a:pPr marL="0" lvl="0" indent="0" algn="l" rtl="0">
              <a:spcBef>
                <a:spcPts val="0"/>
              </a:spcBef>
              <a:spcAft>
                <a:spcPts val="0"/>
              </a:spcAft>
              <a:buNone/>
            </a:pPr>
            <a:r>
              <a:rPr lang="en"/>
              <a:t>Case Study: Sierra College</a:t>
            </a:r>
            <a:endParaRPr/>
          </a:p>
        </p:txBody>
      </p:sp>
      <p:sp>
        <p:nvSpPr>
          <p:cNvPr id="1404" name="Shape 1404"/>
          <p:cNvSpPr txBox="1">
            <a:spLocks noGrp="1"/>
          </p:cNvSpPr>
          <p:nvPr>
            <p:ph type="body" idx="1"/>
          </p:nvPr>
        </p:nvSpPr>
        <p:spPr>
          <a:xfrm>
            <a:off x="311700" y="1503675"/>
            <a:ext cx="8520600" cy="3065100"/>
          </a:xfrm>
          <a:prstGeom prst="rect">
            <a:avLst/>
          </a:prstGeom>
        </p:spPr>
        <p:txBody>
          <a:bodyPr wrap="square" lIns="91425" tIns="91425" rIns="91425" bIns="91425" anchor="t" anchorCtr="0">
            <a:noAutofit/>
          </a:bodyPr>
          <a:lstStyle/>
          <a:p>
            <a:pPr marL="0" lvl="0" indent="0" rtl="0">
              <a:lnSpc>
                <a:spcPct val="135714"/>
              </a:lnSpc>
              <a:spcBef>
                <a:spcPts val="0"/>
              </a:spcBef>
              <a:spcAft>
                <a:spcPts val="0"/>
              </a:spcAft>
              <a:buNone/>
            </a:pPr>
            <a:r>
              <a:rPr lang="en">
                <a:solidFill>
                  <a:srgbClr val="3C3C3C"/>
                </a:solidFill>
                <a:latin typeface="Trebuchet MS"/>
                <a:ea typeface="Trebuchet MS"/>
                <a:cs typeface="Trebuchet MS"/>
                <a:sym typeface="Trebuchet MS"/>
              </a:rPr>
              <a:t>The task force is primarily comprised of instructional and special services faculty and educational administrators, selected for their roles and perspectives at the college; however, that body will employ full collaboration practices to ensure stakeholders are engaged, informed, and have every opportunity to provide input and feedback as the work unfolds. To support and inform its work, the task force will be evaluating effective practices around the state and the country and will bring best practices back to discuss with the college community at large.</a:t>
            </a:r>
            <a:endParaRPr>
              <a:solidFill>
                <a:srgbClr val="3C3C3C"/>
              </a:solidFill>
              <a:latin typeface="Trebuchet MS"/>
              <a:ea typeface="Trebuchet MS"/>
              <a:cs typeface="Trebuchet MS"/>
              <a:sym typeface="Trebuchet MS"/>
            </a:endParaRPr>
          </a:p>
          <a:p>
            <a:pPr marL="0" lvl="0" indent="0" rtl="0">
              <a:lnSpc>
                <a:spcPct val="135714"/>
              </a:lnSpc>
              <a:spcBef>
                <a:spcPts val="0"/>
              </a:spcBef>
              <a:spcAft>
                <a:spcPts val="0"/>
              </a:spcAft>
              <a:buClr>
                <a:schemeClr val="dk1"/>
              </a:buClr>
              <a:buSzPts val="1100"/>
              <a:buFont typeface="Arial"/>
              <a:buNone/>
            </a:pPr>
            <a:endParaRPr>
              <a:solidFill>
                <a:srgbClr val="3C3C3C"/>
              </a:solidFill>
              <a:latin typeface="Trebuchet MS"/>
              <a:ea typeface="Trebuchet MS"/>
              <a:cs typeface="Trebuchet MS"/>
              <a:sym typeface="Trebuchet MS"/>
            </a:endParaRPr>
          </a:p>
          <a:p>
            <a:pPr marL="0" lvl="0" indent="0" rtl="0">
              <a:lnSpc>
                <a:spcPct val="135714"/>
              </a:lnSpc>
              <a:spcBef>
                <a:spcPts val="0"/>
              </a:spcBef>
              <a:spcAft>
                <a:spcPts val="0"/>
              </a:spcAft>
              <a:buClr>
                <a:schemeClr val="dk1"/>
              </a:buClr>
              <a:buSzPts val="1100"/>
              <a:buFont typeface="Arial"/>
              <a:buNone/>
            </a:pPr>
            <a:r>
              <a:rPr lang="en">
                <a:solidFill>
                  <a:srgbClr val="3C3C3C"/>
                </a:solidFill>
                <a:latin typeface="Trebuchet MS"/>
                <a:ea typeface="Trebuchet MS"/>
                <a:cs typeface="Trebuchet MS"/>
                <a:sym typeface="Trebuchet MS"/>
              </a:rPr>
              <a:t>The task force has a two-year charter. Spring 2016 will primarily be spent researching and seeking input from the college; it expects to start making recommendations by 2016-17 and implementing changes as they are approved with a full rollout in 2017-18.</a:t>
            </a:r>
            <a:endParaRPr>
              <a:solidFill>
                <a:srgbClr val="3C3C3C"/>
              </a:solidFill>
              <a:latin typeface="Trebuchet MS"/>
              <a:ea typeface="Trebuchet MS"/>
              <a:cs typeface="Trebuchet MS"/>
              <a:sym typeface="Trebuchet MS"/>
            </a:endParaRPr>
          </a:p>
          <a:p>
            <a:pPr marL="342178" lvl="0" indent="-253278" rtl="0">
              <a:spcBef>
                <a:spcPts val="0"/>
              </a:spcBef>
              <a:spcAft>
                <a:spcPts val="0"/>
              </a:spcAft>
              <a:buNone/>
            </a:pPr>
            <a:endParaRPr/>
          </a:p>
        </p:txBody>
      </p:sp>
      <p:pic>
        <p:nvPicPr>
          <p:cNvPr id="1405" name="Shape 1405"/>
          <p:cNvPicPr preferRelativeResize="0"/>
          <p:nvPr/>
        </p:nvPicPr>
        <p:blipFill>
          <a:blip r:embed="rId3">
            <a:alphaModFix/>
          </a:blip>
          <a:stretch>
            <a:fillRect/>
          </a:stretch>
        </p:blipFill>
        <p:spPr>
          <a:xfrm>
            <a:off x="6504775" y="274938"/>
            <a:ext cx="1905000" cy="12287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1274009" y="200918"/>
            <a:ext cx="6591600" cy="3570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rgbClr val="FFFFFF"/>
              </a:buClr>
              <a:buSzPts val="2300"/>
              <a:buFont typeface="Rockwell"/>
              <a:buNone/>
            </a:pPr>
            <a:r>
              <a:rPr lang="en" sz="2300" b="1" i="0" u="none" strike="noStrike" cap="none">
                <a:solidFill>
                  <a:srgbClr val="FFFFFF"/>
                </a:solidFill>
                <a:latin typeface="Rockwell"/>
                <a:ea typeface="Rockwell"/>
                <a:cs typeface="Rockwell"/>
                <a:sym typeface="Rockwell"/>
              </a:rPr>
              <a:t>Integrated Planning to Foster Student Success</a:t>
            </a:r>
            <a:endParaRPr sz="1100"/>
          </a:p>
        </p:txBody>
      </p:sp>
      <p:grpSp>
        <p:nvGrpSpPr>
          <p:cNvPr id="1412" name="Shape 1412"/>
          <p:cNvGrpSpPr/>
          <p:nvPr/>
        </p:nvGrpSpPr>
        <p:grpSpPr>
          <a:xfrm>
            <a:off x="4697002" y="727798"/>
            <a:ext cx="3841209" cy="3824524"/>
            <a:chOff x="366" y="226352"/>
            <a:chExt cx="5121612" cy="5099365"/>
          </a:xfrm>
        </p:grpSpPr>
        <p:sp>
          <p:nvSpPr>
            <p:cNvPr id="1413" name="Shape 1413"/>
            <p:cNvSpPr/>
            <p:nvPr/>
          </p:nvSpPr>
          <p:spPr>
            <a:xfrm>
              <a:off x="1500681" y="1737852"/>
              <a:ext cx="2121000" cy="21210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14" name="Shape 1414"/>
            <p:cNvSpPr txBox="1"/>
            <p:nvPr/>
          </p:nvSpPr>
          <p:spPr>
            <a:xfrm>
              <a:off x="1811289" y="2048460"/>
              <a:ext cx="1499700" cy="1499700"/>
            </a:xfrm>
            <a:prstGeom prst="rect">
              <a:avLst/>
            </a:prstGeom>
            <a:noFill/>
            <a:ln>
              <a:noFill/>
            </a:ln>
          </p:spPr>
          <p:txBody>
            <a:bodyPr wrap="square" lIns="20000" tIns="20000" rIns="20000" bIns="200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 sz="1600" b="0" i="0" u="none" strike="noStrike" cap="none">
                  <a:solidFill>
                    <a:schemeClr val="dk1"/>
                  </a:solidFill>
                  <a:latin typeface="Arial"/>
                  <a:ea typeface="Arial"/>
                  <a:cs typeface="Arial"/>
                  <a:sym typeface="Arial"/>
                </a:rPr>
                <a:t>Institutional Effectiveness &amp; Inclusive Excellence</a:t>
              </a:r>
              <a:endParaRPr sz="1100"/>
            </a:p>
          </p:txBody>
        </p:sp>
        <p:sp>
          <p:nvSpPr>
            <p:cNvPr id="1415" name="Shape 1415"/>
            <p:cNvSpPr/>
            <p:nvPr/>
          </p:nvSpPr>
          <p:spPr>
            <a:xfrm>
              <a:off x="2030922" y="226352"/>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16" name="Shape 1416"/>
            <p:cNvSpPr txBox="1"/>
            <p:nvPr/>
          </p:nvSpPr>
          <p:spPr>
            <a:xfrm>
              <a:off x="2186226" y="381656"/>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SSSP</a:t>
              </a:r>
              <a:endParaRPr sz="1100"/>
            </a:p>
          </p:txBody>
        </p:sp>
        <p:sp>
          <p:nvSpPr>
            <p:cNvPr id="1417" name="Shape 1417"/>
            <p:cNvSpPr/>
            <p:nvPr/>
          </p:nvSpPr>
          <p:spPr>
            <a:xfrm>
              <a:off x="2861373" y="402869"/>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18" name="Shape 1418"/>
            <p:cNvSpPr txBox="1"/>
            <p:nvPr/>
          </p:nvSpPr>
          <p:spPr>
            <a:xfrm>
              <a:off x="3016677" y="558173"/>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Strong Workforce</a:t>
              </a:r>
              <a:endParaRPr sz="700" b="0" i="0" u="none" strike="noStrike" cap="none">
                <a:solidFill>
                  <a:schemeClr val="dk1"/>
                </a:solidFill>
                <a:latin typeface="Arial"/>
                <a:ea typeface="Arial"/>
                <a:cs typeface="Arial"/>
                <a:sym typeface="Arial"/>
              </a:endParaRPr>
            </a:p>
          </p:txBody>
        </p:sp>
        <p:sp>
          <p:nvSpPr>
            <p:cNvPr id="1419" name="Shape 1419"/>
            <p:cNvSpPr/>
            <p:nvPr/>
          </p:nvSpPr>
          <p:spPr>
            <a:xfrm>
              <a:off x="3548231" y="901901"/>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20" name="Shape 1420"/>
            <p:cNvSpPr txBox="1"/>
            <p:nvPr/>
          </p:nvSpPr>
          <p:spPr>
            <a:xfrm>
              <a:off x="3703535" y="1057205"/>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S4S</a:t>
              </a:r>
              <a:endParaRPr sz="1100"/>
            </a:p>
          </p:txBody>
        </p:sp>
        <p:sp>
          <p:nvSpPr>
            <p:cNvPr id="1421" name="Shape 1421"/>
            <p:cNvSpPr/>
            <p:nvPr/>
          </p:nvSpPr>
          <p:spPr>
            <a:xfrm>
              <a:off x="3972733" y="1637160"/>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22" name="Shape 1422"/>
            <p:cNvSpPr txBox="1"/>
            <p:nvPr/>
          </p:nvSpPr>
          <p:spPr>
            <a:xfrm>
              <a:off x="4128037" y="1792464"/>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ASG</a:t>
              </a:r>
              <a:endParaRPr sz="1100"/>
            </a:p>
          </p:txBody>
        </p:sp>
        <p:sp>
          <p:nvSpPr>
            <p:cNvPr id="1423" name="Shape 1423"/>
            <p:cNvSpPr/>
            <p:nvPr/>
          </p:nvSpPr>
          <p:spPr>
            <a:xfrm>
              <a:off x="4061478" y="2481513"/>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24" name="Shape 1424"/>
            <p:cNvSpPr txBox="1"/>
            <p:nvPr/>
          </p:nvSpPr>
          <p:spPr>
            <a:xfrm>
              <a:off x="4216782" y="2636817"/>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Equity</a:t>
              </a:r>
              <a:endParaRPr sz="1100"/>
            </a:p>
          </p:txBody>
        </p:sp>
        <p:sp>
          <p:nvSpPr>
            <p:cNvPr id="1425" name="Shape 1425"/>
            <p:cNvSpPr/>
            <p:nvPr/>
          </p:nvSpPr>
          <p:spPr>
            <a:xfrm>
              <a:off x="3799121" y="3288963"/>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26" name="Shape 1426"/>
            <p:cNvSpPr txBox="1"/>
            <p:nvPr/>
          </p:nvSpPr>
          <p:spPr>
            <a:xfrm>
              <a:off x="3954425" y="3444267"/>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PAC-B</a:t>
              </a:r>
              <a:endParaRPr sz="1100"/>
            </a:p>
          </p:txBody>
        </p:sp>
        <p:sp>
          <p:nvSpPr>
            <p:cNvPr id="1427" name="Shape 1427"/>
            <p:cNvSpPr/>
            <p:nvPr/>
          </p:nvSpPr>
          <p:spPr>
            <a:xfrm>
              <a:off x="3268563" y="3926307"/>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28" name="Shape 1428"/>
            <p:cNvSpPr txBox="1"/>
            <p:nvPr/>
          </p:nvSpPr>
          <p:spPr>
            <a:xfrm>
              <a:off x="3423867" y="4081611"/>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HR/ </a:t>
              </a:r>
              <a:br>
                <a:rPr lang="en" sz="700" b="0" i="0" u="none" strike="noStrike" cap="none">
                  <a:solidFill>
                    <a:schemeClr val="dk1"/>
                  </a:solidFill>
                  <a:latin typeface="Arial"/>
                  <a:ea typeface="Arial"/>
                  <a:cs typeface="Arial"/>
                  <a:sym typeface="Arial"/>
                </a:rPr>
              </a:br>
              <a:r>
                <a:rPr lang="en" sz="700" b="0" i="0" u="none" strike="noStrike" cap="none">
                  <a:solidFill>
                    <a:schemeClr val="dk1"/>
                  </a:solidFill>
                  <a:latin typeface="Arial"/>
                  <a:ea typeface="Arial"/>
                  <a:cs typeface="Arial"/>
                  <a:sym typeface="Arial"/>
                </a:rPr>
                <a:t>Prof. Dev.</a:t>
              </a:r>
              <a:endParaRPr sz="700" b="0" i="0" u="none" strike="noStrike" cap="none">
                <a:solidFill>
                  <a:schemeClr val="dk1"/>
                </a:solidFill>
                <a:latin typeface="Arial"/>
                <a:ea typeface="Arial"/>
                <a:cs typeface="Arial"/>
                <a:sym typeface="Arial"/>
              </a:endParaRPr>
            </a:p>
          </p:txBody>
        </p:sp>
        <p:sp>
          <p:nvSpPr>
            <p:cNvPr id="1429" name="Shape 1429"/>
            <p:cNvSpPr/>
            <p:nvPr/>
          </p:nvSpPr>
          <p:spPr>
            <a:xfrm>
              <a:off x="2428623" y="4232910"/>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30" name="Shape 1430"/>
            <p:cNvSpPr txBox="1"/>
            <p:nvPr/>
          </p:nvSpPr>
          <p:spPr>
            <a:xfrm>
              <a:off x="2583927" y="4388214"/>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CASL</a:t>
              </a:r>
              <a:endParaRPr sz="1100"/>
            </a:p>
          </p:txBody>
        </p:sp>
        <p:sp>
          <p:nvSpPr>
            <p:cNvPr id="1431" name="Shape 1431"/>
            <p:cNvSpPr/>
            <p:nvPr/>
          </p:nvSpPr>
          <p:spPr>
            <a:xfrm>
              <a:off x="1606420" y="4265217"/>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32" name="Shape 1432"/>
            <p:cNvSpPr txBox="1"/>
            <p:nvPr/>
          </p:nvSpPr>
          <p:spPr>
            <a:xfrm>
              <a:off x="1761724" y="4420521"/>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Non-credit</a:t>
              </a:r>
              <a:endParaRPr sz="1100"/>
            </a:p>
          </p:txBody>
        </p:sp>
        <p:sp>
          <p:nvSpPr>
            <p:cNvPr id="1433" name="Shape 1433"/>
            <p:cNvSpPr/>
            <p:nvPr/>
          </p:nvSpPr>
          <p:spPr>
            <a:xfrm>
              <a:off x="830816" y="3919896"/>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34" name="Shape 1434"/>
            <p:cNvSpPr txBox="1"/>
            <p:nvPr/>
          </p:nvSpPr>
          <p:spPr>
            <a:xfrm>
              <a:off x="986120" y="4075200"/>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Curriculum Committee</a:t>
              </a:r>
              <a:endParaRPr sz="1100"/>
            </a:p>
          </p:txBody>
        </p:sp>
        <p:sp>
          <p:nvSpPr>
            <p:cNvPr id="1435" name="Shape 1435"/>
            <p:cNvSpPr/>
            <p:nvPr/>
          </p:nvSpPr>
          <p:spPr>
            <a:xfrm>
              <a:off x="262722" y="3288963"/>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36" name="Shape 1436"/>
            <p:cNvSpPr txBox="1"/>
            <p:nvPr/>
          </p:nvSpPr>
          <p:spPr>
            <a:xfrm>
              <a:off x="418026" y="3444267"/>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Performance Indicators</a:t>
              </a:r>
              <a:endParaRPr sz="1100"/>
            </a:p>
          </p:txBody>
        </p:sp>
        <p:sp>
          <p:nvSpPr>
            <p:cNvPr id="1437" name="Shape 1437"/>
            <p:cNvSpPr/>
            <p:nvPr/>
          </p:nvSpPr>
          <p:spPr>
            <a:xfrm>
              <a:off x="366" y="2481513"/>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38" name="Shape 1438"/>
            <p:cNvSpPr txBox="1"/>
            <p:nvPr/>
          </p:nvSpPr>
          <p:spPr>
            <a:xfrm>
              <a:off x="155670" y="2636817"/>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Title V</a:t>
              </a:r>
              <a:endParaRPr sz="1100"/>
            </a:p>
          </p:txBody>
        </p:sp>
        <p:sp>
          <p:nvSpPr>
            <p:cNvPr id="1439" name="Shape 1439"/>
            <p:cNvSpPr/>
            <p:nvPr/>
          </p:nvSpPr>
          <p:spPr>
            <a:xfrm>
              <a:off x="89111" y="1637160"/>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40" name="Shape 1440"/>
            <p:cNvSpPr txBox="1"/>
            <p:nvPr/>
          </p:nvSpPr>
          <p:spPr>
            <a:xfrm>
              <a:off x="244415" y="1792464"/>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Business Services</a:t>
              </a:r>
              <a:endParaRPr sz="1100"/>
            </a:p>
          </p:txBody>
        </p:sp>
        <p:sp>
          <p:nvSpPr>
            <p:cNvPr id="1441" name="Shape 1441"/>
            <p:cNvSpPr/>
            <p:nvPr/>
          </p:nvSpPr>
          <p:spPr>
            <a:xfrm>
              <a:off x="513612" y="901901"/>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42" name="Shape 1442"/>
            <p:cNvSpPr txBox="1"/>
            <p:nvPr/>
          </p:nvSpPr>
          <p:spPr>
            <a:xfrm>
              <a:off x="668916" y="1057205"/>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Program Review</a:t>
              </a:r>
              <a:endParaRPr sz="1100"/>
            </a:p>
          </p:txBody>
        </p:sp>
        <p:sp>
          <p:nvSpPr>
            <p:cNvPr id="1443" name="Shape 1443"/>
            <p:cNvSpPr/>
            <p:nvPr/>
          </p:nvSpPr>
          <p:spPr>
            <a:xfrm>
              <a:off x="1200471" y="402869"/>
              <a:ext cx="1060500" cy="1060500"/>
            </a:xfrm>
            <a:prstGeom prst="ellipse">
              <a:avLst/>
            </a:prstGeom>
            <a:solidFill>
              <a:srgbClr val="599BD5">
                <a:alpha val="49800"/>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1444" name="Shape 1444"/>
            <p:cNvSpPr txBox="1"/>
            <p:nvPr/>
          </p:nvSpPr>
          <p:spPr>
            <a:xfrm>
              <a:off x="1355775" y="558173"/>
              <a:ext cx="750000" cy="750000"/>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Academic Senate</a:t>
              </a:r>
              <a:endParaRPr sz="1100"/>
            </a:p>
          </p:txBody>
        </p:sp>
      </p:grpSp>
      <p:pic>
        <p:nvPicPr>
          <p:cNvPr id="1445" name="Shape 1445"/>
          <p:cNvPicPr preferRelativeResize="0"/>
          <p:nvPr/>
        </p:nvPicPr>
        <p:blipFill rotWithShape="1">
          <a:blip r:embed="rId3">
            <a:alphaModFix/>
          </a:blip>
          <a:srcRect/>
          <a:stretch/>
        </p:blipFill>
        <p:spPr>
          <a:xfrm>
            <a:off x="685276" y="72310"/>
            <a:ext cx="3328551" cy="2862130"/>
          </a:xfrm>
          <a:prstGeom prst="rect">
            <a:avLst/>
          </a:prstGeom>
          <a:noFill/>
          <a:ln>
            <a:noFill/>
          </a:ln>
        </p:spPr>
      </p:pic>
      <p:sp>
        <p:nvSpPr>
          <p:cNvPr id="1446" name="Shape 1446"/>
          <p:cNvSpPr txBox="1">
            <a:spLocks noGrp="1"/>
          </p:cNvSpPr>
          <p:nvPr>
            <p:ph type="body" idx="1"/>
          </p:nvPr>
        </p:nvSpPr>
        <p:spPr>
          <a:xfrm>
            <a:off x="692387" y="2471870"/>
            <a:ext cx="3415500" cy="3013800"/>
          </a:xfrm>
          <a:prstGeom prst="rect">
            <a:avLst/>
          </a:prstGeom>
          <a:noFill/>
          <a:ln>
            <a:noFill/>
          </a:ln>
        </p:spPr>
        <p:txBody>
          <a:bodyPr wrap="square" lIns="68575" tIns="34275" rIns="68575" bIns="34275" anchor="t" anchorCtr="0">
            <a:noAutofit/>
          </a:bodyPr>
          <a:lstStyle/>
          <a:p>
            <a:pPr marL="177800" marR="0" lvl="0" indent="-184150" algn="l" rtl="0">
              <a:lnSpc>
                <a:spcPct val="90000"/>
              </a:lnSpc>
              <a:spcBef>
                <a:spcPts val="0"/>
              </a:spcBef>
              <a:spcAft>
                <a:spcPts val="0"/>
              </a:spcAft>
              <a:buClr>
                <a:schemeClr val="dk1"/>
              </a:buClr>
              <a:buSzPts val="1900"/>
              <a:buFont typeface="Arial"/>
              <a:buChar char="•"/>
            </a:pPr>
            <a:r>
              <a:rPr lang="en" sz="1900" b="1" i="0" u="none" strike="noStrike" cap="none">
                <a:solidFill>
                  <a:schemeClr val="dk1"/>
                </a:solidFill>
                <a:latin typeface="Rockwell"/>
                <a:ea typeface="Rockwell"/>
                <a:cs typeface="Rockwell"/>
                <a:sym typeface="Rockwell"/>
              </a:rPr>
              <a:t>Institutional Effectiveness &amp; Inclusive Excellence (IE)</a:t>
            </a:r>
            <a:r>
              <a:rPr lang="en" sz="1900" b="1" i="0" u="none" strike="noStrike" cap="none" baseline="30000">
                <a:solidFill>
                  <a:schemeClr val="dk1"/>
                </a:solidFill>
                <a:latin typeface="Rockwell"/>
                <a:ea typeface="Rockwell"/>
                <a:cs typeface="Rockwell"/>
                <a:sym typeface="Rockwell"/>
              </a:rPr>
              <a:t>2</a:t>
            </a:r>
            <a:r>
              <a:rPr lang="en" sz="1900" b="1" i="0" u="none" strike="noStrike" cap="none">
                <a:solidFill>
                  <a:schemeClr val="dk1"/>
                </a:solidFill>
                <a:latin typeface="Rockwell"/>
                <a:ea typeface="Rockwell"/>
                <a:cs typeface="Rockwell"/>
                <a:sym typeface="Rockwell"/>
              </a:rPr>
              <a:t> committee </a:t>
            </a:r>
            <a:r>
              <a:rPr lang="en" sz="1900" b="0" i="0" u="none" strike="noStrike" cap="none">
                <a:solidFill>
                  <a:schemeClr val="dk1"/>
                </a:solidFill>
                <a:latin typeface="Rockwell"/>
                <a:ea typeface="Rockwell"/>
                <a:cs typeface="Rockwell"/>
                <a:sym typeface="Rockwell"/>
              </a:rPr>
              <a:t>coordinates student success data and supporting activities</a:t>
            </a:r>
            <a:endParaRPr sz="1100"/>
          </a:p>
          <a:p>
            <a:pPr marL="139700" marR="0" lvl="0" indent="0" algn="l" rtl="0">
              <a:lnSpc>
                <a:spcPct val="90000"/>
              </a:lnSpc>
              <a:spcBef>
                <a:spcPts val="800"/>
              </a:spcBef>
              <a:spcAft>
                <a:spcPts val="0"/>
              </a:spcAft>
              <a:buClr>
                <a:schemeClr val="dk1"/>
              </a:buClr>
              <a:buSzPts val="1900"/>
              <a:buFont typeface="Arial"/>
              <a:buNone/>
            </a:pPr>
            <a:endParaRPr sz="1900" b="0" i="0" u="none" strike="noStrike" cap="none">
              <a:solidFill>
                <a:schemeClr val="dk1"/>
              </a:solidFill>
              <a:latin typeface="Rockwell"/>
              <a:ea typeface="Rockwell"/>
              <a:cs typeface="Rockwell"/>
              <a:sym typeface="Rockwell"/>
            </a:endParaRPr>
          </a:p>
          <a:p>
            <a:pPr marL="177800" marR="0" lvl="0" indent="-3810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1447" name="Shape 1447"/>
          <p:cNvSpPr txBox="1"/>
          <p:nvPr/>
        </p:nvSpPr>
        <p:spPr>
          <a:xfrm>
            <a:off x="0" y="0"/>
            <a:ext cx="8989500" cy="5580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CoC Integrated Planning</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Shape 1451"/>
        <p:cNvGrpSpPr/>
        <p:nvPr/>
      </p:nvGrpSpPr>
      <p:grpSpPr>
        <a:xfrm>
          <a:off x="0" y="0"/>
          <a:ext cx="0" cy="0"/>
          <a:chOff x="0" y="0"/>
          <a:chExt cx="0" cy="0"/>
        </a:xfrm>
      </p:grpSpPr>
      <p:sp>
        <p:nvSpPr>
          <p:cNvPr id="1452" name="Shape 1452"/>
          <p:cNvSpPr txBox="1"/>
          <p:nvPr/>
        </p:nvSpPr>
        <p:spPr>
          <a:xfrm>
            <a:off x="90427" y="201763"/>
            <a:ext cx="3920700" cy="3912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Clr>
                <a:srgbClr val="000000"/>
              </a:buClr>
              <a:buSzPts val="2400"/>
              <a:buFont typeface="Calibri"/>
              <a:buNone/>
            </a:pPr>
            <a:r>
              <a:rPr lang="en" sz="2400" b="0" i="0" u="none" strike="noStrike" cap="none">
                <a:solidFill>
                  <a:srgbClr val="000000"/>
                </a:solidFill>
                <a:latin typeface="Calibri"/>
                <a:ea typeface="Calibri"/>
                <a:cs typeface="Calibri"/>
                <a:sym typeface="Calibri"/>
              </a:rPr>
              <a:t>Q8: When you started at COC, how long did you think it would take to complete your education goal?</a:t>
            </a:r>
            <a:endParaRPr sz="2400" b="0" i="0" u="none" strike="noStrike" cap="none">
              <a:solidFill>
                <a:srgbClr val="000000"/>
              </a:solidFill>
              <a:latin typeface="Calibri"/>
              <a:ea typeface="Calibri"/>
              <a:cs typeface="Calibri"/>
              <a:sym typeface="Calibri"/>
            </a:endParaRPr>
          </a:p>
        </p:txBody>
      </p:sp>
      <p:sp>
        <p:nvSpPr>
          <p:cNvPr id="1453" name="Shape 1453"/>
          <p:cNvSpPr txBox="1"/>
          <p:nvPr/>
        </p:nvSpPr>
        <p:spPr>
          <a:xfrm>
            <a:off x="90427" y="1517417"/>
            <a:ext cx="5332500" cy="249000"/>
          </a:xfrm>
          <a:prstGeom prst="rect">
            <a:avLst/>
          </a:prstGeom>
          <a:noFill/>
          <a:ln>
            <a:noFill/>
          </a:ln>
        </p:spPr>
        <p:txBody>
          <a:bodyPr wrap="square" lIns="68575" tIns="34275" rIns="68575" bIns="34275" anchor="t" anchorCtr="0">
            <a:noAutofit/>
          </a:bodyPr>
          <a:lstStyle/>
          <a:p>
            <a:pPr marL="177800" marR="0" lvl="0" indent="-1778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Answered</a:t>
            </a:r>
            <a:r>
              <a:rPr lang="en" sz="2100" b="0" i="0" u="none" strike="noStrike" cap="none">
                <a:solidFill>
                  <a:srgbClr val="000000"/>
                </a:solidFill>
                <a:latin typeface="Calibri"/>
                <a:ea typeface="Calibri"/>
                <a:cs typeface="Calibri"/>
                <a:sym typeface="Calibri"/>
              </a:rPr>
              <a:t>: </a:t>
            </a:r>
            <a:r>
              <a:rPr lang="en" sz="1800" b="0" i="0" u="none" strike="noStrike" cap="none">
                <a:solidFill>
                  <a:srgbClr val="000000"/>
                </a:solidFill>
                <a:latin typeface="Calibri"/>
                <a:ea typeface="Calibri"/>
                <a:cs typeface="Calibri"/>
                <a:sym typeface="Calibri"/>
              </a:rPr>
              <a:t>642    Skipped: 7</a:t>
            </a:r>
            <a:endParaRPr sz="1800" b="0" i="0" u="none" strike="noStrike" cap="none">
              <a:solidFill>
                <a:srgbClr val="000000"/>
              </a:solidFill>
              <a:latin typeface="Calibri"/>
              <a:ea typeface="Calibri"/>
              <a:cs typeface="Calibri"/>
              <a:sym typeface="Calibri"/>
            </a:endParaRPr>
          </a:p>
        </p:txBody>
      </p:sp>
      <p:pic>
        <p:nvPicPr>
          <p:cNvPr id="1454" name="Shape 1454" descr="table10783820900.png"/>
          <p:cNvPicPr preferRelativeResize="0"/>
          <p:nvPr/>
        </p:nvPicPr>
        <p:blipFill rotWithShape="1">
          <a:blip r:embed="rId3">
            <a:alphaModFix/>
          </a:blip>
          <a:srcRect/>
          <a:stretch/>
        </p:blipFill>
        <p:spPr>
          <a:xfrm>
            <a:off x="262758" y="2325493"/>
            <a:ext cx="3563008" cy="1781347"/>
          </a:xfrm>
          <a:prstGeom prst="rect">
            <a:avLst/>
          </a:prstGeom>
          <a:noFill/>
          <a:ln>
            <a:noFill/>
          </a:ln>
        </p:spPr>
      </p:pic>
      <p:grpSp>
        <p:nvGrpSpPr>
          <p:cNvPr id="1455" name="Shape 1455"/>
          <p:cNvGrpSpPr/>
          <p:nvPr/>
        </p:nvGrpSpPr>
        <p:grpSpPr>
          <a:xfrm>
            <a:off x="3941438" y="984307"/>
            <a:ext cx="4866489" cy="3493797"/>
            <a:chOff x="1482212" y="984307"/>
            <a:chExt cx="6705000" cy="3493797"/>
          </a:xfrm>
        </p:grpSpPr>
        <p:pic>
          <p:nvPicPr>
            <p:cNvPr id="1456" name="Shape 1456"/>
            <p:cNvPicPr preferRelativeResize="0"/>
            <p:nvPr/>
          </p:nvPicPr>
          <p:blipFill rotWithShape="1">
            <a:blip r:embed="rId4">
              <a:alphaModFix/>
            </a:blip>
            <a:srcRect/>
            <a:stretch/>
          </p:blipFill>
          <p:spPr>
            <a:xfrm>
              <a:off x="1482212" y="1104904"/>
              <a:ext cx="6705000" cy="3373200"/>
            </a:xfrm>
            <a:prstGeom prst="rect">
              <a:avLst/>
            </a:prstGeom>
            <a:noFill/>
            <a:ln>
              <a:noFill/>
            </a:ln>
          </p:spPr>
        </p:pic>
        <p:cxnSp>
          <p:nvCxnSpPr>
            <p:cNvPr id="1457" name="Shape 1457"/>
            <p:cNvCxnSpPr/>
            <p:nvPr/>
          </p:nvCxnSpPr>
          <p:spPr>
            <a:xfrm>
              <a:off x="3829651" y="985793"/>
              <a:ext cx="0" cy="3183600"/>
            </a:xfrm>
            <a:prstGeom prst="straightConnector1">
              <a:avLst/>
            </a:prstGeom>
            <a:noFill/>
            <a:ln w="12700" cap="flat" cmpd="sng">
              <a:solidFill>
                <a:schemeClr val="accent1"/>
              </a:solidFill>
              <a:prstDash val="solid"/>
              <a:miter lim="800000"/>
              <a:headEnd type="none" w="med" len="med"/>
              <a:tailEnd type="none" w="med" len="med"/>
            </a:ln>
          </p:spPr>
        </p:cxnSp>
        <p:cxnSp>
          <p:nvCxnSpPr>
            <p:cNvPr id="1458" name="Shape 1458"/>
            <p:cNvCxnSpPr/>
            <p:nvPr/>
          </p:nvCxnSpPr>
          <p:spPr>
            <a:xfrm flipH="1">
              <a:off x="5255238" y="984307"/>
              <a:ext cx="24300" cy="3185100"/>
            </a:xfrm>
            <a:prstGeom prst="straightConnector1">
              <a:avLst/>
            </a:prstGeom>
            <a:noFill/>
            <a:ln w="12700" cap="flat" cmpd="sng">
              <a:solidFill>
                <a:schemeClr val="accent1"/>
              </a:solidFill>
              <a:prstDash val="solid"/>
              <a:miter lim="800000"/>
              <a:headEnd type="none" w="med" len="med"/>
              <a:tailEnd type="none" w="med" len="med"/>
            </a:ln>
          </p:spPr>
        </p:cxnSp>
        <p:cxnSp>
          <p:nvCxnSpPr>
            <p:cNvPr id="1459" name="Shape 1459"/>
            <p:cNvCxnSpPr/>
            <p:nvPr/>
          </p:nvCxnSpPr>
          <p:spPr>
            <a:xfrm flipH="1">
              <a:off x="6560308" y="984308"/>
              <a:ext cx="24300" cy="3185100"/>
            </a:xfrm>
            <a:prstGeom prst="straightConnector1">
              <a:avLst/>
            </a:prstGeom>
            <a:noFill/>
            <a:ln w="12700" cap="flat" cmpd="sng">
              <a:solidFill>
                <a:schemeClr val="accent1"/>
              </a:solidFill>
              <a:prstDash val="solid"/>
              <a:miter lim="800000"/>
              <a:headEnd type="none" w="med" len="med"/>
              <a:tailEnd type="none" w="med" len="med"/>
            </a:ln>
          </p:spPr>
        </p:cxnSp>
      </p:grpSp>
      <p:sp>
        <p:nvSpPr>
          <p:cNvPr id="1460" name="Shape 1460"/>
          <p:cNvSpPr txBox="1"/>
          <p:nvPr/>
        </p:nvSpPr>
        <p:spPr>
          <a:xfrm>
            <a:off x="3998947" y="201763"/>
            <a:ext cx="4751100" cy="391200"/>
          </a:xfrm>
          <a:prstGeom prst="rect">
            <a:avLst/>
          </a:prstGeom>
          <a:noFill/>
          <a:ln>
            <a:noFill/>
          </a:ln>
        </p:spPr>
        <p:txBody>
          <a:bodyPr wrap="square" lIns="91425" tIns="45725" rIns="91425" bIns="45725" anchor="b" anchorCtr="0">
            <a:noAutofit/>
          </a:bodyPr>
          <a:lstStyle/>
          <a:p>
            <a:pPr marL="0" marR="0" lvl="0" indent="0" algn="l" rtl="0">
              <a:lnSpc>
                <a:spcPct val="100000"/>
              </a:lnSpc>
              <a:spcBef>
                <a:spcPts val="0"/>
              </a:spcBef>
              <a:spcAft>
                <a:spcPts val="0"/>
              </a:spcAft>
              <a:buClr>
                <a:srgbClr val="333333"/>
              </a:buClr>
              <a:buSzPts val="1800"/>
              <a:buFont typeface="Arial"/>
              <a:buNone/>
            </a:pPr>
            <a:r>
              <a:rPr lang="en" sz="1800" b="1" i="0" u="none" strike="noStrike" cap="none">
                <a:solidFill>
                  <a:srgbClr val="333333"/>
                </a:solidFill>
                <a:latin typeface="Arial"/>
                <a:ea typeface="Arial"/>
                <a:cs typeface="Arial"/>
                <a:sym typeface="Arial"/>
              </a:rPr>
              <a:t>Time to Completion: Expected vs. Actual</a:t>
            </a:r>
            <a:endParaRPr sz="1800" b="1" i="0" u="none" strike="noStrike" cap="none">
              <a:solidFill>
                <a:srgbClr val="33333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Shape 1464"/>
        <p:cNvGrpSpPr/>
        <p:nvPr/>
      </p:nvGrpSpPr>
      <p:grpSpPr>
        <a:xfrm>
          <a:off x="0" y="0"/>
          <a:ext cx="0" cy="0"/>
          <a:chOff x="0" y="0"/>
          <a:chExt cx="0" cy="0"/>
        </a:xfrm>
      </p:grpSpPr>
      <p:sp>
        <p:nvSpPr>
          <p:cNvPr id="1465" name="Shape 1465"/>
          <p:cNvSpPr txBox="1">
            <a:spLocks noGrp="1"/>
          </p:cNvSpPr>
          <p:nvPr>
            <p:ph type="title"/>
          </p:nvPr>
        </p:nvSpPr>
        <p:spPr>
          <a:xfrm>
            <a:off x="628650" y="273844"/>
            <a:ext cx="7886700" cy="9942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College of the Canyons Math Placement</a:t>
            </a:r>
            <a:endParaRPr sz="3300" b="0" i="0" u="none" strike="noStrike" cap="none">
              <a:solidFill>
                <a:schemeClr val="dk1"/>
              </a:solidFill>
              <a:latin typeface="Calibri"/>
              <a:ea typeface="Calibri"/>
              <a:cs typeface="Calibri"/>
              <a:sym typeface="Calibri"/>
            </a:endParaRPr>
          </a:p>
        </p:txBody>
      </p:sp>
      <p:grpSp>
        <p:nvGrpSpPr>
          <p:cNvPr id="1466" name="Shape 1466"/>
          <p:cNvGrpSpPr/>
          <p:nvPr/>
        </p:nvGrpSpPr>
        <p:grpSpPr>
          <a:xfrm>
            <a:off x="523521" y="1350669"/>
            <a:ext cx="8360940" cy="3497079"/>
            <a:chOff x="635000" y="2514600"/>
            <a:chExt cx="11210700" cy="6034649"/>
          </a:xfrm>
        </p:grpSpPr>
        <p:pic>
          <p:nvPicPr>
            <p:cNvPr id="1467" name="Shape 1467"/>
            <p:cNvPicPr preferRelativeResize="0"/>
            <p:nvPr/>
          </p:nvPicPr>
          <p:blipFill rotWithShape="1">
            <a:blip r:embed="rId3">
              <a:alphaModFix/>
            </a:blip>
            <a:srcRect/>
            <a:stretch/>
          </p:blipFill>
          <p:spPr>
            <a:xfrm>
              <a:off x="635000" y="2514600"/>
              <a:ext cx="11210700" cy="5350800"/>
            </a:xfrm>
            <a:prstGeom prst="rect">
              <a:avLst/>
            </a:prstGeom>
            <a:noFill/>
            <a:ln>
              <a:noFill/>
            </a:ln>
          </p:spPr>
        </p:pic>
        <p:pic>
          <p:nvPicPr>
            <p:cNvPr id="1468" name="Shape 1468"/>
            <p:cNvPicPr preferRelativeResize="0"/>
            <p:nvPr/>
          </p:nvPicPr>
          <p:blipFill rotWithShape="1">
            <a:blip r:embed="rId4">
              <a:alphaModFix/>
            </a:blip>
            <a:srcRect/>
            <a:stretch/>
          </p:blipFill>
          <p:spPr>
            <a:xfrm>
              <a:off x="944909" y="7728365"/>
              <a:ext cx="10762594" cy="820884"/>
            </a:xfrm>
            <a:prstGeom prst="rect">
              <a:avLst/>
            </a:prstGeom>
            <a:noFill/>
            <a:ln>
              <a:noFill/>
            </a:ln>
          </p:spPr>
        </p:pic>
        <p:cxnSp>
          <p:nvCxnSpPr>
            <p:cNvPr id="1469" name="Shape 1469"/>
            <p:cNvCxnSpPr/>
            <p:nvPr/>
          </p:nvCxnSpPr>
          <p:spPr>
            <a:xfrm flipH="1">
              <a:off x="3012544" y="2514600"/>
              <a:ext cx="1200" cy="5256300"/>
            </a:xfrm>
            <a:prstGeom prst="straightConnector1">
              <a:avLst/>
            </a:prstGeom>
            <a:noFill/>
            <a:ln w="9525" cap="flat" cmpd="sng">
              <a:solidFill>
                <a:schemeClr val="dk1"/>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1474"/>
        <p:cNvGrpSpPr/>
        <p:nvPr/>
      </p:nvGrpSpPr>
      <p:grpSpPr>
        <a:xfrm>
          <a:off x="0" y="0"/>
          <a:ext cx="0" cy="0"/>
          <a:chOff x="0" y="0"/>
          <a:chExt cx="0" cy="0"/>
        </a:xfrm>
      </p:grpSpPr>
      <p:sp>
        <p:nvSpPr>
          <p:cNvPr id="1475" name="Shape 1475"/>
          <p:cNvSpPr txBox="1"/>
          <p:nvPr/>
        </p:nvSpPr>
        <p:spPr>
          <a:xfrm>
            <a:off x="1274009" y="241102"/>
            <a:ext cx="6591600" cy="3570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rgbClr val="FFFFFF"/>
              </a:buClr>
              <a:buSzPts val="2300"/>
              <a:buFont typeface="Rockwell"/>
              <a:buNone/>
            </a:pPr>
            <a:r>
              <a:rPr lang="en" sz="2300" b="1" i="0" u="none" strike="noStrike" cap="none">
                <a:solidFill>
                  <a:srgbClr val="FFFFFF"/>
                </a:solidFill>
                <a:latin typeface="Rockwell"/>
                <a:ea typeface="Rockwell"/>
                <a:cs typeface="Rockwell"/>
                <a:sym typeface="Rockwell"/>
              </a:rPr>
              <a:t>Integrated Planning to Foster Student Success</a:t>
            </a:r>
            <a:endParaRPr sz="1100"/>
          </a:p>
        </p:txBody>
      </p:sp>
      <p:sp>
        <p:nvSpPr>
          <p:cNvPr id="1476" name="Shape 1476"/>
          <p:cNvSpPr/>
          <p:nvPr/>
        </p:nvSpPr>
        <p:spPr>
          <a:xfrm>
            <a:off x="150816" y="763084"/>
            <a:ext cx="3597600" cy="3412200"/>
          </a:xfrm>
          <a:prstGeom prst="rect">
            <a:avLst/>
          </a:prstGeom>
          <a:noFill/>
          <a:ln>
            <a:noFill/>
          </a:ln>
        </p:spPr>
        <p:txBody>
          <a:bodyPr wrap="square" lIns="68575" tIns="34275" rIns="68575" bIns="34275" anchor="t" anchorCtr="0">
            <a:noAutofit/>
          </a:bodyPr>
          <a:lstStyle/>
          <a:p>
            <a:pPr marL="546100" marR="0" lvl="1" indent="-3111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Rockwell"/>
                <a:ea typeface="Rockwell"/>
                <a:cs typeface="Rockwell"/>
                <a:sym typeface="Rockwell"/>
              </a:rPr>
              <a:t>Year 1 – Focus was on the Data</a:t>
            </a:r>
            <a:endParaRPr sz="1100"/>
          </a:p>
          <a:p>
            <a:pPr marL="787400" marR="0" lvl="2" indent="-3111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Rockwell"/>
                <a:ea typeface="Rockwell"/>
                <a:cs typeface="Rockwell"/>
                <a:sym typeface="Rockwell"/>
              </a:rPr>
              <a:t>Result: Canyons Completes</a:t>
            </a:r>
            <a:endParaRPr sz="1100"/>
          </a:p>
          <a:p>
            <a:pPr marL="342900" marR="0" lvl="1"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ockwell"/>
              <a:ea typeface="Rockwell"/>
              <a:cs typeface="Rockwell"/>
              <a:sym typeface="Rockwell"/>
            </a:endParaRPr>
          </a:p>
          <a:p>
            <a:pPr marL="546100" marR="0" lvl="1" indent="-3111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Rockwell"/>
                <a:ea typeface="Rockwell"/>
                <a:cs typeface="Rockwell"/>
                <a:sym typeface="Rockwell"/>
              </a:rPr>
              <a:t>Year 2 – Lost Momentum Framework &amp; identifying areas to focus</a:t>
            </a:r>
            <a:endParaRPr sz="1100"/>
          </a:p>
          <a:p>
            <a:pPr marL="787400" marR="0" lvl="2" indent="-311150" algn="l" rtl="0">
              <a:lnSpc>
                <a:spcPct val="100000"/>
              </a:lnSpc>
              <a:spcBef>
                <a:spcPts val="0"/>
              </a:spcBef>
              <a:spcAft>
                <a:spcPts val="0"/>
              </a:spcAft>
              <a:buClr>
                <a:srgbClr val="000000"/>
              </a:buClr>
              <a:buSzPts val="1900"/>
              <a:buFont typeface="Arial"/>
              <a:buChar char="•"/>
            </a:pPr>
            <a:r>
              <a:rPr lang="en" sz="1900" b="0" i="0" u="none" strike="noStrike" cap="none">
                <a:solidFill>
                  <a:srgbClr val="000000"/>
                </a:solidFill>
                <a:latin typeface="Rockwell"/>
                <a:ea typeface="Rockwell"/>
                <a:cs typeface="Rockwell"/>
                <a:sym typeface="Rockwell"/>
              </a:rPr>
              <a:t>Result: 7 major areas for our 3-year work plan </a:t>
            </a:r>
            <a:endParaRPr sz="1100"/>
          </a:p>
          <a:p>
            <a:pPr marL="546100" marR="0" lvl="1" indent="-20320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Rockwell"/>
              <a:ea typeface="Rockwell"/>
              <a:cs typeface="Rockwell"/>
              <a:sym typeface="Rockwell"/>
            </a:endParaRPr>
          </a:p>
          <a:p>
            <a:pPr marL="1028700" marR="0" lvl="3" indent="-19050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Rockwell"/>
              <a:ea typeface="Rockwell"/>
              <a:cs typeface="Rockwell"/>
              <a:sym typeface="Rockwell"/>
            </a:endParaRPr>
          </a:p>
        </p:txBody>
      </p:sp>
      <p:pic>
        <p:nvPicPr>
          <p:cNvPr id="1477" name="Shape 1477"/>
          <p:cNvPicPr preferRelativeResize="0"/>
          <p:nvPr/>
        </p:nvPicPr>
        <p:blipFill rotWithShape="1">
          <a:blip r:embed="rId3">
            <a:alphaModFix/>
          </a:blip>
          <a:srcRect/>
          <a:stretch/>
        </p:blipFill>
        <p:spPr>
          <a:xfrm>
            <a:off x="3748342" y="1018006"/>
            <a:ext cx="5159713" cy="29023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0" y="305991"/>
            <a:ext cx="9144000" cy="33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477EA2"/>
              </a:buClr>
              <a:buSzPts val="2000"/>
              <a:buFont typeface="Arial"/>
              <a:buNone/>
            </a:pPr>
            <a:r>
              <a:rPr lang="en" sz="2000" b="1">
                <a:solidFill>
                  <a:srgbClr val="477EA2"/>
                </a:solidFill>
                <a:latin typeface="Arial"/>
                <a:ea typeface="Arial"/>
                <a:cs typeface="Arial"/>
                <a:sym typeface="Arial"/>
              </a:rPr>
              <a:t>   </a:t>
            </a:r>
            <a:endParaRPr sz="2000" b="1">
              <a:solidFill>
                <a:srgbClr val="477EA2"/>
              </a:solidFill>
              <a:latin typeface="Arial"/>
              <a:ea typeface="Arial"/>
              <a:cs typeface="Arial"/>
              <a:sym typeface="Arial"/>
            </a:endParaRPr>
          </a:p>
        </p:txBody>
      </p:sp>
      <p:pic>
        <p:nvPicPr>
          <p:cNvPr id="1484" name="Shape 1484"/>
          <p:cNvPicPr preferRelativeResize="0"/>
          <p:nvPr/>
        </p:nvPicPr>
        <p:blipFill>
          <a:blip r:embed="rId3">
            <a:alphaModFix/>
          </a:blip>
          <a:stretch>
            <a:fillRect/>
          </a:stretch>
        </p:blipFill>
        <p:spPr>
          <a:xfrm>
            <a:off x="3945775" y="56375"/>
            <a:ext cx="4551650" cy="5010699"/>
          </a:xfrm>
          <a:prstGeom prst="rect">
            <a:avLst/>
          </a:prstGeom>
          <a:noFill/>
          <a:ln>
            <a:noFill/>
          </a:ln>
        </p:spPr>
      </p:pic>
      <p:sp>
        <p:nvSpPr>
          <p:cNvPr id="1485" name="Shape 1485"/>
          <p:cNvSpPr txBox="1"/>
          <p:nvPr/>
        </p:nvSpPr>
        <p:spPr>
          <a:xfrm>
            <a:off x="563750" y="1332750"/>
            <a:ext cx="3213000" cy="16674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sz="4400">
              <a:solidFill>
                <a:schemeClr val="dk1"/>
              </a:solidFill>
              <a:latin typeface="Calibri"/>
              <a:ea typeface="Calibri"/>
              <a:cs typeface="Calibri"/>
              <a:sym typeface="Calibri"/>
            </a:endParaRPr>
          </a:p>
        </p:txBody>
      </p:sp>
      <p:sp>
        <p:nvSpPr>
          <p:cNvPr id="1486" name="Shape 1486"/>
          <p:cNvSpPr txBox="1"/>
          <p:nvPr/>
        </p:nvSpPr>
        <p:spPr>
          <a:xfrm>
            <a:off x="1451525" y="4757050"/>
            <a:ext cx="3241200" cy="267600"/>
          </a:xfrm>
          <a:prstGeom prst="rect">
            <a:avLst/>
          </a:prstGeom>
          <a:noFill/>
          <a:ln>
            <a:noFill/>
          </a:ln>
        </p:spPr>
        <p:txBody>
          <a:bodyPr wrap="square" lIns="91425" tIns="91425" rIns="91425" bIns="91425" anchor="t" anchorCtr="0">
            <a:noAutofit/>
          </a:bodyPr>
          <a:lstStyle/>
          <a:p>
            <a:pPr marL="0" lvl="0" indent="0" rtl="0">
              <a:spcBef>
                <a:spcPts val="0"/>
              </a:spcBef>
              <a:spcAft>
                <a:spcPts val="0"/>
              </a:spcAft>
              <a:buNone/>
            </a:pPr>
            <a:r>
              <a:rPr lang="en" sz="800" u="sng">
                <a:solidFill>
                  <a:schemeClr val="hlink"/>
                </a:solidFill>
                <a:hlinkClick r:id="rId4"/>
              </a:rPr>
              <a:t>https://infograph.venngage.com/s/FRCr8Zp0mJU</a:t>
            </a:r>
            <a:r>
              <a:rPr lang="en" sz="800"/>
              <a:t> </a:t>
            </a:r>
            <a:endParaRPr sz="800"/>
          </a:p>
        </p:txBody>
      </p:sp>
      <p:sp>
        <p:nvSpPr>
          <p:cNvPr id="1487" name="Shape 1487"/>
          <p:cNvSpPr txBox="1"/>
          <p:nvPr/>
        </p:nvSpPr>
        <p:spPr>
          <a:xfrm>
            <a:off x="1451525" y="4348400"/>
            <a:ext cx="2860800" cy="408600"/>
          </a:xfrm>
          <a:prstGeom prst="rect">
            <a:avLst/>
          </a:prstGeom>
          <a:noFill/>
          <a:ln>
            <a:noFill/>
          </a:ln>
        </p:spPr>
        <p:txBody>
          <a:bodyPr wrap="square" lIns="91425" tIns="91425" rIns="91425" bIns="91425" anchor="t" anchorCtr="0">
            <a:noAutofit/>
          </a:bodyPr>
          <a:lstStyle/>
          <a:p>
            <a:pPr marL="0" lvl="0" indent="0" rtl="0">
              <a:spcBef>
                <a:spcPts val="0"/>
              </a:spcBef>
              <a:spcAft>
                <a:spcPts val="0"/>
              </a:spcAft>
              <a:buNone/>
            </a:pPr>
            <a:r>
              <a:rPr lang="en"/>
              <a:t>Misty Burruel, Chaffey College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p:nvPr/>
        </p:nvSpPr>
        <p:spPr>
          <a:xfrm flipH="1">
            <a:off x="5989075" y="0"/>
            <a:ext cx="3086100" cy="47085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a:p>
        </p:txBody>
      </p:sp>
      <p:pic>
        <p:nvPicPr>
          <p:cNvPr id="1493" name="Shape 1493"/>
          <p:cNvPicPr preferRelativeResize="0"/>
          <p:nvPr/>
        </p:nvPicPr>
        <p:blipFill>
          <a:blip r:embed="rId3">
            <a:alphaModFix/>
          </a:blip>
          <a:stretch>
            <a:fillRect/>
          </a:stretch>
        </p:blipFill>
        <p:spPr>
          <a:xfrm>
            <a:off x="194675" y="565350"/>
            <a:ext cx="5150125" cy="38676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Shape 1498"/>
          <p:cNvSpPr txBox="1">
            <a:spLocks noGrp="1"/>
          </p:cNvSpPr>
          <p:nvPr>
            <p:ph type="title"/>
          </p:nvPr>
        </p:nvSpPr>
        <p:spPr>
          <a:xfrm>
            <a:off x="311700" y="391350"/>
            <a:ext cx="8520600" cy="626100"/>
          </a:xfrm>
          <a:prstGeom prst="rect">
            <a:avLst/>
          </a:prstGeom>
        </p:spPr>
        <p:txBody>
          <a:bodyPr wrap="square" lIns="91425" tIns="91425" rIns="91425" bIns="91425" anchor="t" anchorCtr="0">
            <a:noAutofit/>
          </a:bodyPr>
          <a:lstStyle/>
          <a:p>
            <a:pPr marL="0" lvl="0" indent="0" algn="l" rtl="0">
              <a:spcBef>
                <a:spcPts val="0"/>
              </a:spcBef>
              <a:spcAft>
                <a:spcPts val="0"/>
              </a:spcAft>
              <a:buNone/>
            </a:pPr>
            <a:r>
              <a:rPr lang="en"/>
              <a:t>Cañada College Who!</a:t>
            </a:r>
            <a:endParaRPr/>
          </a:p>
        </p:txBody>
      </p:sp>
      <p:sp>
        <p:nvSpPr>
          <p:cNvPr id="1499" name="Shape 1499"/>
          <p:cNvSpPr txBox="1">
            <a:spLocks noGrp="1"/>
          </p:cNvSpPr>
          <p:nvPr>
            <p:ph type="body" idx="1"/>
          </p:nvPr>
        </p:nvSpPr>
        <p:spPr>
          <a:xfrm>
            <a:off x="311700" y="1152475"/>
            <a:ext cx="7299000" cy="3416400"/>
          </a:xfrm>
          <a:prstGeom prst="rect">
            <a:avLst/>
          </a:prstGeom>
        </p:spPr>
        <p:txBody>
          <a:bodyPr wrap="square" lIns="91425" tIns="91425" rIns="91425" bIns="91425" anchor="t" anchorCtr="0">
            <a:noAutofit/>
          </a:bodyPr>
          <a:lstStyle/>
          <a:p>
            <a:pPr marL="457200" lvl="0" indent="-419100" rtl="0">
              <a:spcBef>
                <a:spcPts val="0"/>
              </a:spcBef>
              <a:spcAft>
                <a:spcPts val="0"/>
              </a:spcAft>
              <a:buSzPts val="3000"/>
              <a:buChar char="•"/>
            </a:pPr>
            <a:r>
              <a:rPr lang="en" sz="3000"/>
              <a:t>Meet your GP Team</a:t>
            </a:r>
            <a:endParaRPr sz="3000"/>
          </a:p>
          <a:p>
            <a:pPr marL="0" lvl="0" indent="0" rtl="0">
              <a:spcBef>
                <a:spcPts val="0"/>
              </a:spcBef>
              <a:spcAft>
                <a:spcPts val="0"/>
              </a:spcAft>
              <a:buNone/>
            </a:pPr>
            <a:endParaRPr sz="3000"/>
          </a:p>
        </p:txBody>
      </p:sp>
      <p:sp>
        <p:nvSpPr>
          <p:cNvPr id="1500" name="Shape 1500"/>
          <p:cNvSpPr txBox="1">
            <a:spLocks noGrp="1"/>
          </p:cNvSpPr>
          <p:nvPr>
            <p:ph type="body" idx="2"/>
          </p:nvPr>
        </p:nvSpPr>
        <p:spPr>
          <a:xfrm>
            <a:off x="4832400" y="1152475"/>
            <a:ext cx="3999900" cy="3416400"/>
          </a:xfrm>
          <a:prstGeom prst="rect">
            <a:avLst/>
          </a:prstGeom>
        </p:spPr>
        <p:txBody>
          <a:bodyPr wrap="square" lIns="91425" tIns="91425" rIns="91425" bIns="91425" anchor="t" anchorCtr="0">
            <a:noAutofit/>
          </a:bodyPr>
          <a:lstStyle/>
          <a:p>
            <a:pPr marL="342178" lvl="0" indent="-253278" rtl="0">
              <a:spcBef>
                <a:spcPts val="0"/>
              </a:spcBef>
              <a:spcAft>
                <a:spcPts val="0"/>
              </a:spcAft>
              <a:buNone/>
            </a:pPr>
            <a:endParaRPr/>
          </a:p>
        </p:txBody>
      </p:sp>
      <p:pic>
        <p:nvPicPr>
          <p:cNvPr id="1501" name="Shape 1501"/>
          <p:cNvPicPr preferRelativeResize="0"/>
          <p:nvPr/>
        </p:nvPicPr>
        <p:blipFill>
          <a:blip r:embed="rId3">
            <a:alphaModFix/>
          </a:blip>
          <a:stretch>
            <a:fillRect/>
          </a:stretch>
        </p:blipFill>
        <p:spPr>
          <a:xfrm>
            <a:off x="5760775" y="1793875"/>
            <a:ext cx="2143125" cy="21336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Shape 1506"/>
          <p:cNvSpPr txBox="1">
            <a:spLocks noGrp="1"/>
          </p:cNvSpPr>
          <p:nvPr>
            <p:ph type="title"/>
          </p:nvPr>
        </p:nvSpPr>
        <p:spPr>
          <a:xfrm>
            <a:off x="311700" y="391350"/>
            <a:ext cx="8520600" cy="626100"/>
          </a:xfrm>
          <a:prstGeom prst="rect">
            <a:avLst/>
          </a:prstGeom>
        </p:spPr>
        <p:txBody>
          <a:bodyPr wrap="square" lIns="91425" tIns="91425" rIns="91425" bIns="91425" anchor="t" anchorCtr="0">
            <a:noAutofit/>
          </a:bodyPr>
          <a:lstStyle/>
          <a:p>
            <a:pPr marL="0" lvl="0" indent="0" algn="l" rtl="0">
              <a:spcBef>
                <a:spcPts val="0"/>
              </a:spcBef>
              <a:spcAft>
                <a:spcPts val="0"/>
              </a:spcAft>
              <a:buNone/>
            </a:pPr>
            <a:r>
              <a:rPr lang="en"/>
              <a:t>Activity: Cañada College Who?</a:t>
            </a:r>
            <a:endParaRPr/>
          </a:p>
        </p:txBody>
      </p:sp>
      <p:sp>
        <p:nvSpPr>
          <p:cNvPr id="1507" name="Shape 1507"/>
          <p:cNvSpPr txBox="1">
            <a:spLocks noGrp="1"/>
          </p:cNvSpPr>
          <p:nvPr>
            <p:ph type="body" idx="1"/>
          </p:nvPr>
        </p:nvSpPr>
        <p:spPr>
          <a:xfrm>
            <a:off x="311700" y="1152475"/>
            <a:ext cx="7299000" cy="3416400"/>
          </a:xfrm>
          <a:prstGeom prst="rect">
            <a:avLst/>
          </a:prstGeom>
        </p:spPr>
        <p:txBody>
          <a:bodyPr wrap="square" lIns="91425" tIns="91425" rIns="91425" bIns="91425" anchor="t" anchorCtr="0">
            <a:noAutofit/>
          </a:bodyPr>
          <a:lstStyle/>
          <a:p>
            <a:pPr marL="457200" lvl="0" indent="-419100" rtl="0">
              <a:spcBef>
                <a:spcPts val="0"/>
              </a:spcBef>
              <a:spcAft>
                <a:spcPts val="0"/>
              </a:spcAft>
              <a:buSzPts val="3000"/>
              <a:buChar char="•"/>
            </a:pPr>
            <a:r>
              <a:rPr lang="en" sz="3000"/>
              <a:t>Your GP Team</a:t>
            </a:r>
            <a:endParaRPr sz="3000"/>
          </a:p>
          <a:p>
            <a:pPr marL="914400" lvl="1" indent="-419100" rtl="0">
              <a:spcBef>
                <a:spcPts val="0"/>
              </a:spcBef>
              <a:spcAft>
                <a:spcPts val="0"/>
              </a:spcAft>
              <a:buSzPts val="3000"/>
              <a:buChar char="–"/>
            </a:pPr>
            <a:r>
              <a:rPr lang="en" sz="3000"/>
              <a:t>Who is missing? </a:t>
            </a:r>
            <a:endParaRPr sz="3000"/>
          </a:p>
          <a:p>
            <a:pPr marL="914400" lvl="1" indent="-419100" rtl="0">
              <a:spcBef>
                <a:spcPts val="0"/>
              </a:spcBef>
              <a:spcAft>
                <a:spcPts val="0"/>
              </a:spcAft>
              <a:buSzPts val="3000"/>
              <a:buChar char="–"/>
            </a:pPr>
            <a:r>
              <a:rPr lang="en" sz="3000"/>
              <a:t>Take a cross-functional team inventory</a:t>
            </a:r>
            <a:endParaRPr sz="3000"/>
          </a:p>
          <a:p>
            <a:pPr marL="914400" lvl="1" indent="-419100" rtl="0">
              <a:spcBef>
                <a:spcPts val="0"/>
              </a:spcBef>
              <a:spcAft>
                <a:spcPts val="0"/>
              </a:spcAft>
              <a:buSzPts val="3000"/>
              <a:buChar char="–"/>
            </a:pPr>
            <a:r>
              <a:rPr lang="en" sz="3000"/>
              <a:t>You? </a:t>
            </a:r>
            <a:endParaRPr sz="3000"/>
          </a:p>
          <a:p>
            <a:pPr marL="457200" lvl="0" indent="-419100" rtl="0">
              <a:spcBef>
                <a:spcPts val="0"/>
              </a:spcBef>
              <a:spcAft>
                <a:spcPts val="0"/>
              </a:spcAft>
              <a:buSzPts val="3000"/>
              <a:buChar char="•"/>
            </a:pPr>
            <a:r>
              <a:rPr lang="en" sz="3000"/>
              <a:t>How to join!</a:t>
            </a:r>
            <a:endParaRPr sz="3000"/>
          </a:p>
          <a:p>
            <a:pPr marL="457200" lvl="0" indent="-419100" rtl="0">
              <a:spcBef>
                <a:spcPts val="0"/>
              </a:spcBef>
              <a:spcAft>
                <a:spcPts val="0"/>
              </a:spcAft>
              <a:buSzPts val="3000"/>
              <a:buChar char="•"/>
            </a:pPr>
            <a:r>
              <a:rPr lang="en" sz="3000"/>
              <a:t>How would you like the team to communicate with you? </a:t>
            </a:r>
            <a:endParaRPr sz="3000"/>
          </a:p>
        </p:txBody>
      </p:sp>
      <p:sp>
        <p:nvSpPr>
          <p:cNvPr id="1508" name="Shape 1508"/>
          <p:cNvSpPr txBox="1">
            <a:spLocks noGrp="1"/>
          </p:cNvSpPr>
          <p:nvPr>
            <p:ph type="body" idx="2"/>
          </p:nvPr>
        </p:nvSpPr>
        <p:spPr>
          <a:xfrm>
            <a:off x="4832400" y="1152475"/>
            <a:ext cx="3999900" cy="3416400"/>
          </a:xfrm>
          <a:prstGeom prst="rect">
            <a:avLst/>
          </a:prstGeom>
        </p:spPr>
        <p:txBody>
          <a:bodyPr wrap="square" lIns="91425" tIns="91425" rIns="91425" bIns="91425" anchor="t" anchorCtr="0">
            <a:noAutofit/>
          </a:bodyPr>
          <a:lstStyle/>
          <a:p>
            <a:pPr marL="342178" lvl="0" indent="-253278"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p:nvPr/>
        </p:nvSpPr>
        <p:spPr>
          <a:xfrm flipH="1">
            <a:off x="3846699" y="798600"/>
            <a:ext cx="4818000" cy="3295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For the student who is not sure about program of study </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How clear are our offerings? </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446680"/>
              </a:solidFill>
              <a:latin typeface="Arial"/>
              <a:ea typeface="Arial"/>
              <a:cs typeface="Arial"/>
              <a:sym typeface="Arial"/>
            </a:endParaRPr>
          </a:p>
          <a:p>
            <a:pPr marL="0" marR="0" lvl="0" indent="0" algn="l" rtl="0">
              <a:spcBef>
                <a:spcPts val="0"/>
              </a:spcBef>
              <a:spcAft>
                <a:spcPts val="0"/>
              </a:spcAft>
              <a:buNone/>
            </a:pPr>
            <a:endParaRPr sz="2400" b="1">
              <a:solidFill>
                <a:srgbClr val="446680"/>
              </a:solidFill>
              <a:latin typeface="Arial"/>
              <a:ea typeface="Arial"/>
              <a:cs typeface="Arial"/>
              <a:sym typeface="Arial"/>
            </a:endParaRPr>
          </a:p>
        </p:txBody>
      </p:sp>
      <p:sp>
        <p:nvSpPr>
          <p:cNvPr id="426" name="Shape 426"/>
          <p:cNvSpPr txBox="1"/>
          <p:nvPr/>
        </p:nvSpPr>
        <p:spPr>
          <a:xfrm>
            <a:off x="4214691" y="3399786"/>
            <a:ext cx="4992900" cy="1177200"/>
          </a:xfrm>
          <a:prstGeom prst="rect">
            <a:avLst/>
          </a:prstGeom>
          <a:noFill/>
          <a:ln>
            <a:noFill/>
          </a:ln>
        </p:spPr>
        <p:txBody>
          <a:bodyPr wrap="square" lIns="91425" tIns="45700" rIns="91425" bIns="45700" anchor="t" anchorCtr="0">
            <a:noAutofit/>
          </a:bodyPr>
          <a:lstStyle/>
          <a:p>
            <a:pPr marL="0" lvl="0" indent="0" rtl="0">
              <a:spcBef>
                <a:spcPts val="0"/>
              </a:spcBef>
              <a:spcAft>
                <a:spcPts val="0"/>
              </a:spcAft>
              <a:buClr>
                <a:schemeClr val="dk1"/>
              </a:buClr>
              <a:buFont typeface="Arial"/>
              <a:buNone/>
            </a:pPr>
            <a:r>
              <a:rPr lang="en" sz="2400" b="1" i="1">
                <a:solidFill>
                  <a:srgbClr val="434343"/>
                </a:solidFill>
                <a:latin typeface="Century Gothic"/>
                <a:ea typeface="Century Gothic"/>
                <a:cs typeface="Century Gothic"/>
                <a:sym typeface="Century Gothic"/>
              </a:rPr>
              <a:t>College Student Profile: Jake </a:t>
            </a:r>
            <a:endParaRPr b="1"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First Generation College Student</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Interested in Computers</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Working Part Time </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a:solidFill>
                <a:srgbClr val="434343"/>
              </a:solidFill>
              <a:latin typeface="Arial"/>
              <a:ea typeface="Arial"/>
              <a:cs typeface="Arial"/>
              <a:sym typeface="Arial"/>
            </a:endParaRPr>
          </a:p>
        </p:txBody>
      </p:sp>
      <p:pic>
        <p:nvPicPr>
          <p:cNvPr id="427" name="Shape 427"/>
          <p:cNvPicPr preferRelativeResize="0"/>
          <p:nvPr/>
        </p:nvPicPr>
        <p:blipFill>
          <a:blip r:embed="rId3">
            <a:alphaModFix/>
          </a:blip>
          <a:stretch>
            <a:fillRect/>
          </a:stretch>
        </p:blipFill>
        <p:spPr>
          <a:xfrm>
            <a:off x="0" y="0"/>
            <a:ext cx="3241116" cy="51435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Shape 1513"/>
          <p:cNvSpPr txBox="1"/>
          <p:nvPr/>
        </p:nvSpPr>
        <p:spPr>
          <a:xfrm>
            <a:off x="97638" y="289958"/>
            <a:ext cx="7317900" cy="1177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a:solidFill>
                  <a:srgbClr val="477EA2"/>
                </a:solidFill>
                <a:latin typeface="Arial"/>
                <a:ea typeface="Arial"/>
                <a:cs typeface="Arial"/>
                <a:sym typeface="Arial"/>
              </a:rPr>
              <a:t>Questions? </a:t>
            </a:r>
            <a:endParaRPr sz="3200" u="sng">
              <a:solidFill>
                <a:schemeClr val="hlink"/>
              </a:solidFill>
              <a:latin typeface="Arial"/>
              <a:ea typeface="Arial"/>
              <a:cs typeface="Arial"/>
              <a:sym typeface="Arial"/>
              <a:hlinkClick r:id="rId3"/>
            </a:endParaRPr>
          </a:p>
          <a:p>
            <a:pPr marL="0" marR="0" lvl="0" indent="0" algn="l" rtl="0">
              <a:spcBef>
                <a:spcPts val="0"/>
              </a:spcBef>
              <a:spcAft>
                <a:spcPts val="0"/>
              </a:spcAft>
              <a:buNone/>
            </a:pPr>
            <a:endParaRPr>
              <a:highlight>
                <a:srgbClr val="FFFF00"/>
              </a:highlight>
            </a:endParaRPr>
          </a:p>
          <a:p>
            <a:pPr marL="0" marR="0" lvl="0" indent="0" algn="l" rtl="0">
              <a:spcBef>
                <a:spcPts val="0"/>
              </a:spcBef>
              <a:spcAft>
                <a:spcPts val="0"/>
              </a:spcAft>
              <a:buNone/>
            </a:pPr>
            <a:endParaRPr/>
          </a:p>
          <a:p>
            <a:pPr marL="0" marR="0" lvl="0" indent="0" algn="l" rtl="0">
              <a:spcBef>
                <a:spcPts val="0"/>
              </a:spcBef>
              <a:spcAft>
                <a:spcPts val="0"/>
              </a:spcAft>
              <a:buNone/>
            </a:pPr>
            <a:r>
              <a:rPr lang="en" sz="3200" u="sng">
                <a:solidFill>
                  <a:schemeClr val="hlink"/>
                </a:solidFill>
                <a:latin typeface="Arial"/>
                <a:ea typeface="Arial"/>
                <a:cs typeface="Arial"/>
                <a:sym typeface="Arial"/>
                <a:hlinkClick r:id="rId3"/>
              </a:rPr>
              <a:t>mkbergman@careerladdersproject.org</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en" sz="3200" u="sng">
                <a:solidFill>
                  <a:schemeClr val="hlink"/>
                </a:solidFill>
                <a:latin typeface="Arial"/>
                <a:ea typeface="Arial"/>
                <a:cs typeface="Arial"/>
                <a:sym typeface="Arial"/>
                <a:hlinkClick r:id="rId4"/>
              </a:rPr>
              <a:t>cfischerhall@careerladdersproject.org</a:t>
            </a:r>
            <a:r>
              <a:rPr lang="en" sz="3200">
                <a:solidFill>
                  <a:schemeClr val="dk1"/>
                </a:solidFill>
                <a:latin typeface="Arial"/>
                <a:ea typeface="Arial"/>
                <a:cs typeface="Arial"/>
                <a:sym typeface="Arial"/>
              </a:rPr>
              <a:t>  </a:t>
            </a:r>
            <a:endParaRPr sz="3200">
              <a:solidFill>
                <a:schemeClr val="dk1"/>
              </a:solidFill>
              <a:latin typeface="Arial"/>
              <a:ea typeface="Arial"/>
              <a:cs typeface="Arial"/>
              <a:sym typeface="Arial"/>
            </a:endParaRPr>
          </a:p>
        </p:txBody>
      </p:sp>
      <p:pic>
        <p:nvPicPr>
          <p:cNvPr id="1514" name="Shape 1514" descr="June2012-laneymachineshop-careerladdersproject-IMG_8217.jpg"/>
          <p:cNvPicPr preferRelativeResize="0"/>
          <p:nvPr/>
        </p:nvPicPr>
        <p:blipFill rotWithShape="1">
          <a:blip r:embed="rId5">
            <a:alphaModFix/>
          </a:blip>
          <a:srcRect/>
          <a:stretch/>
        </p:blipFill>
        <p:spPr>
          <a:xfrm>
            <a:off x="3350701" y="2477498"/>
            <a:ext cx="3185826" cy="2125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p:nvPr/>
        </p:nvSpPr>
        <p:spPr>
          <a:xfrm>
            <a:off x="251791" y="82259"/>
            <a:ext cx="7228800" cy="277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However, from the Major Selection:</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p:txBody>
      </p:sp>
      <p:pic>
        <p:nvPicPr>
          <p:cNvPr id="434" name="Shape 434"/>
          <p:cNvPicPr preferRelativeResize="0"/>
          <p:nvPr/>
        </p:nvPicPr>
        <p:blipFill rotWithShape="1">
          <a:blip r:embed="rId3">
            <a:alphaModFix/>
          </a:blip>
          <a:srcRect/>
          <a:stretch/>
        </p:blipFill>
        <p:spPr>
          <a:xfrm>
            <a:off x="251791" y="487017"/>
            <a:ext cx="8719932" cy="4292669"/>
          </a:xfrm>
          <a:prstGeom prst="rect">
            <a:avLst/>
          </a:prstGeom>
          <a:noFill/>
          <a:ln>
            <a:noFill/>
          </a:ln>
        </p:spPr>
      </p:pic>
      <p:pic>
        <p:nvPicPr>
          <p:cNvPr id="435" name="Shape 435"/>
          <p:cNvPicPr preferRelativeResize="0"/>
          <p:nvPr/>
        </p:nvPicPr>
        <p:blipFill rotWithShape="1">
          <a:blip r:embed="rId4">
            <a:alphaModFix/>
          </a:blip>
          <a:srcRect/>
          <a:stretch/>
        </p:blipFill>
        <p:spPr>
          <a:xfrm>
            <a:off x="8638731" y="4779686"/>
            <a:ext cx="505269" cy="3638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Shape 440"/>
          <p:cNvPicPr preferRelativeResize="0"/>
          <p:nvPr/>
        </p:nvPicPr>
        <p:blipFill>
          <a:blip r:embed="rId3">
            <a:alphaModFix/>
          </a:blip>
          <a:stretch>
            <a:fillRect/>
          </a:stretch>
        </p:blipFill>
        <p:spPr>
          <a:xfrm>
            <a:off x="2818425" y="163025"/>
            <a:ext cx="6013875" cy="4405850"/>
          </a:xfrm>
          <a:prstGeom prst="rect">
            <a:avLst/>
          </a:prstGeom>
          <a:noFill/>
          <a:ln>
            <a:noFill/>
          </a:ln>
        </p:spPr>
      </p:pic>
      <p:sp>
        <p:nvSpPr>
          <p:cNvPr id="441" name="Shape 441"/>
          <p:cNvSpPr txBox="1"/>
          <p:nvPr/>
        </p:nvSpPr>
        <p:spPr>
          <a:xfrm>
            <a:off x="0" y="0"/>
            <a:ext cx="3000000" cy="44880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Cañada College Certificates and Degrees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Shape 447" descr="Screen Shot 2013-03-26 at 6.19.33 AM.png"/>
          <p:cNvPicPr preferRelativeResize="0"/>
          <p:nvPr/>
        </p:nvPicPr>
        <p:blipFill rotWithShape="1">
          <a:blip r:embed="rId3">
            <a:alphaModFix/>
          </a:blip>
          <a:srcRect/>
          <a:stretch/>
        </p:blipFill>
        <p:spPr>
          <a:xfrm>
            <a:off x="244430" y="715730"/>
            <a:ext cx="8687535" cy="3896027"/>
          </a:xfrm>
          <a:prstGeom prst="rect">
            <a:avLst/>
          </a:prstGeom>
          <a:noFill/>
          <a:ln w="9525" cap="flat" cmpd="sng">
            <a:solidFill>
              <a:srgbClr val="000000"/>
            </a:solidFill>
            <a:prstDash val="solid"/>
            <a:miter lim="800000"/>
            <a:headEnd type="none" w="med" len="med"/>
            <a:tailEnd type="none" w="med" len="med"/>
          </a:ln>
        </p:spPr>
      </p:pic>
      <p:sp>
        <p:nvSpPr>
          <p:cNvPr id="448" name="Shape 448"/>
          <p:cNvSpPr txBox="1"/>
          <p:nvPr/>
        </p:nvSpPr>
        <p:spPr>
          <a:xfrm>
            <a:off x="244430" y="139118"/>
            <a:ext cx="7985170" cy="27699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073763"/>
                </a:solidFill>
                <a:latin typeface="Century Gothic"/>
                <a:ea typeface="Century Gothic"/>
                <a:cs typeface="Century Gothic"/>
                <a:sym typeface="Century Gothic"/>
              </a:rPr>
              <a:t>…to General Education Requirements clarity is needed. </a:t>
            </a:r>
            <a:endParaRPr sz="1800" b="1">
              <a:solidFill>
                <a:srgbClr val="073763"/>
              </a:solidFill>
              <a:latin typeface="Century Gothic"/>
              <a:ea typeface="Century Gothic"/>
              <a:cs typeface="Century Gothic"/>
              <a:sym typeface="Century Gothic"/>
            </a:endParaRPr>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0" y="0"/>
            <a:ext cx="3000000" cy="44880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Cañada College General Education  </a:t>
            </a:r>
            <a:endParaRPr/>
          </a:p>
        </p:txBody>
      </p:sp>
      <p:pic>
        <p:nvPicPr>
          <p:cNvPr id="454" name="Shape 454"/>
          <p:cNvPicPr preferRelativeResize="0"/>
          <p:nvPr/>
        </p:nvPicPr>
        <p:blipFill>
          <a:blip r:embed="rId3">
            <a:alphaModFix/>
          </a:blip>
          <a:stretch>
            <a:fillRect/>
          </a:stretch>
        </p:blipFill>
        <p:spPr>
          <a:xfrm>
            <a:off x="2419625" y="152400"/>
            <a:ext cx="5683226"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59"/>
        <p:cNvGrpSpPr/>
        <p:nvPr/>
      </p:nvGrpSpPr>
      <p:grpSpPr>
        <a:xfrm>
          <a:off x="0" y="0"/>
          <a:ext cx="0" cy="0"/>
          <a:chOff x="0" y="0"/>
          <a:chExt cx="0" cy="0"/>
        </a:xfrm>
      </p:grpSpPr>
      <p:sp>
        <p:nvSpPr>
          <p:cNvPr id="460" name="Shape 460"/>
          <p:cNvSpPr txBox="1"/>
          <p:nvPr/>
        </p:nvSpPr>
        <p:spPr>
          <a:xfrm>
            <a:off x="534312" y="847939"/>
            <a:ext cx="5562600" cy="2977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For the student who knows where</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she wants to focus…</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How clear are our programs?</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p:txBody>
      </p:sp>
      <p:pic>
        <p:nvPicPr>
          <p:cNvPr id="461" name="Shape 461"/>
          <p:cNvPicPr preferRelativeResize="0"/>
          <p:nvPr/>
        </p:nvPicPr>
        <p:blipFill>
          <a:blip r:embed="rId3">
            <a:alphaModFix/>
          </a:blip>
          <a:stretch>
            <a:fillRect/>
          </a:stretch>
        </p:blipFill>
        <p:spPr>
          <a:xfrm>
            <a:off x="7141828" y="0"/>
            <a:ext cx="2002172" cy="5143499"/>
          </a:xfrm>
          <a:prstGeom prst="rect">
            <a:avLst/>
          </a:prstGeom>
          <a:noFill/>
          <a:ln>
            <a:noFill/>
          </a:ln>
        </p:spPr>
      </p:pic>
      <p:sp>
        <p:nvSpPr>
          <p:cNvPr id="462" name="Shape 462"/>
          <p:cNvSpPr txBox="1"/>
          <p:nvPr/>
        </p:nvSpPr>
        <p:spPr>
          <a:xfrm>
            <a:off x="1591175" y="2854125"/>
            <a:ext cx="5826900" cy="1710000"/>
          </a:xfrm>
          <a:prstGeom prst="rect">
            <a:avLst/>
          </a:prstGeom>
          <a:noFill/>
          <a:ln>
            <a:noFill/>
          </a:ln>
        </p:spPr>
        <p:txBody>
          <a:bodyPr wrap="square" lIns="91425" tIns="45700" rIns="91425" bIns="45700" anchor="t" anchorCtr="0">
            <a:noAutofit/>
          </a:bodyPr>
          <a:lstStyle/>
          <a:p>
            <a:pPr marL="0" lvl="0" indent="0" rtl="0">
              <a:spcBef>
                <a:spcPts val="0"/>
              </a:spcBef>
              <a:spcAft>
                <a:spcPts val="0"/>
              </a:spcAft>
              <a:buNone/>
            </a:pPr>
            <a:r>
              <a:rPr lang="en" sz="2400" b="1" i="1">
                <a:solidFill>
                  <a:srgbClr val="434343"/>
                </a:solidFill>
                <a:latin typeface="Century Gothic"/>
                <a:ea typeface="Century Gothic"/>
                <a:cs typeface="Century Gothic"/>
                <a:sym typeface="Century Gothic"/>
              </a:rPr>
              <a:t>College Student Profile: Ellen</a:t>
            </a:r>
            <a:endParaRPr sz="2400" b="1"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Seeks an AA in business</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Working Part Time </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Responsible for care of elder parent </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placed into two levels below transfer math</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sz="1800" i="1">
              <a:solidFill>
                <a:srgbClr val="434343"/>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331305" y="1384034"/>
            <a:ext cx="3180522" cy="2258886"/>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7F7F7F"/>
              </a:buClr>
              <a:buSzPts val="2000"/>
              <a:buFont typeface="Arial"/>
              <a:buNone/>
            </a:pPr>
            <a:r>
              <a:rPr lang="en" sz="2000" b="1">
                <a:solidFill>
                  <a:srgbClr val="7F7F7F"/>
                </a:solidFill>
                <a:latin typeface="Century Gothic"/>
                <a:ea typeface="Century Gothic"/>
                <a:cs typeface="Century Gothic"/>
                <a:sym typeface="Century Gothic"/>
              </a:rPr>
              <a:t>Career Ladders Project </a:t>
            </a:r>
            <a:r>
              <a:rPr lang="en" sz="2000">
                <a:solidFill>
                  <a:srgbClr val="7F7F7F"/>
                </a:solidFill>
                <a:latin typeface="Century Gothic"/>
                <a:ea typeface="Century Gothic"/>
                <a:cs typeface="Century Gothic"/>
                <a:sym typeface="Century Gothic"/>
              </a:rPr>
              <a:t>fosters educational and career advancement through </a:t>
            </a:r>
            <a:r>
              <a:rPr lang="en" sz="2000" b="1">
                <a:solidFill>
                  <a:srgbClr val="7F7F7F"/>
                </a:solidFill>
                <a:latin typeface="Century Gothic"/>
                <a:ea typeface="Century Gothic"/>
                <a:cs typeface="Century Gothic"/>
                <a:sym typeface="Century Gothic"/>
              </a:rPr>
              <a:t>research</a:t>
            </a:r>
            <a:r>
              <a:rPr lang="en" sz="2000">
                <a:solidFill>
                  <a:srgbClr val="7F7F7F"/>
                </a:solidFill>
                <a:latin typeface="Century Gothic"/>
                <a:ea typeface="Century Gothic"/>
                <a:cs typeface="Century Gothic"/>
                <a:sym typeface="Century Gothic"/>
              </a:rPr>
              <a:t>, </a:t>
            </a:r>
            <a:r>
              <a:rPr lang="en" sz="2000" b="1">
                <a:solidFill>
                  <a:srgbClr val="7F7F7F"/>
                </a:solidFill>
                <a:latin typeface="Century Gothic"/>
                <a:ea typeface="Century Gothic"/>
                <a:cs typeface="Century Gothic"/>
                <a:sym typeface="Century Gothic"/>
              </a:rPr>
              <a:t>policy</a:t>
            </a:r>
            <a:r>
              <a:rPr lang="en" sz="2000">
                <a:solidFill>
                  <a:srgbClr val="7F7F7F"/>
                </a:solidFill>
                <a:latin typeface="Century Gothic"/>
                <a:ea typeface="Century Gothic"/>
                <a:cs typeface="Century Gothic"/>
                <a:sym typeface="Century Gothic"/>
              </a:rPr>
              <a:t> initiatives and </a:t>
            </a:r>
            <a:r>
              <a:rPr lang="en" sz="2000" b="1">
                <a:solidFill>
                  <a:srgbClr val="7F7F7F"/>
                </a:solidFill>
                <a:latin typeface="Century Gothic"/>
                <a:ea typeface="Century Gothic"/>
                <a:cs typeface="Century Gothic"/>
                <a:sym typeface="Century Gothic"/>
              </a:rPr>
              <a:t>direct assistance </a:t>
            </a:r>
            <a:r>
              <a:rPr lang="en" sz="2000">
                <a:solidFill>
                  <a:srgbClr val="7F7F7F"/>
                </a:solidFill>
                <a:latin typeface="Century Gothic"/>
                <a:ea typeface="Century Gothic"/>
                <a:cs typeface="Century Gothic"/>
                <a:sym typeface="Century Gothic"/>
              </a:rPr>
              <a:t>to community colleges and their partners. </a:t>
            </a:r>
            <a:endParaRPr sz="2000">
              <a:solidFill>
                <a:srgbClr val="7F7F7F"/>
              </a:solidFill>
              <a:latin typeface="Century Gothic"/>
              <a:ea typeface="Century Gothic"/>
              <a:cs typeface="Century Gothic"/>
              <a:sym typeface="Century Gothic"/>
            </a:endParaRPr>
          </a:p>
        </p:txBody>
      </p:sp>
      <p:pic>
        <p:nvPicPr>
          <p:cNvPr id="339" name="Shape 339"/>
          <p:cNvPicPr preferRelativeResize="0"/>
          <p:nvPr/>
        </p:nvPicPr>
        <p:blipFill>
          <a:blip r:embed="rId3">
            <a:alphaModFix/>
          </a:blip>
          <a:stretch>
            <a:fillRect/>
          </a:stretch>
        </p:blipFill>
        <p:spPr>
          <a:xfrm>
            <a:off x="3867777" y="215025"/>
            <a:ext cx="3648957" cy="4838700"/>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467"/>
        <p:cNvGrpSpPr/>
        <p:nvPr/>
      </p:nvGrpSpPr>
      <p:grpSpPr>
        <a:xfrm>
          <a:off x="0" y="0"/>
          <a:ext cx="0" cy="0"/>
          <a:chOff x="0" y="0"/>
          <a:chExt cx="0" cy="0"/>
        </a:xfrm>
      </p:grpSpPr>
      <p:grpSp>
        <p:nvGrpSpPr>
          <p:cNvPr id="468" name="Shape 468"/>
          <p:cNvGrpSpPr/>
          <p:nvPr/>
        </p:nvGrpSpPr>
        <p:grpSpPr>
          <a:xfrm>
            <a:off x="265520" y="146809"/>
            <a:ext cx="6452953" cy="4325593"/>
            <a:chOff x="933450" y="1174750"/>
            <a:chExt cx="7277100" cy="4921300"/>
          </a:xfrm>
        </p:grpSpPr>
        <p:pic>
          <p:nvPicPr>
            <p:cNvPr id="469" name="Shape 469"/>
            <p:cNvPicPr preferRelativeResize="0"/>
            <p:nvPr/>
          </p:nvPicPr>
          <p:blipFill rotWithShape="1">
            <a:blip r:embed="rId3">
              <a:alphaModFix/>
            </a:blip>
            <a:srcRect/>
            <a:stretch/>
          </p:blipFill>
          <p:spPr>
            <a:xfrm>
              <a:off x="936624" y="1174750"/>
              <a:ext cx="7270800" cy="4083000"/>
            </a:xfrm>
            <a:prstGeom prst="rect">
              <a:avLst/>
            </a:prstGeom>
            <a:noFill/>
            <a:ln w="9525" cap="flat" cmpd="sng">
              <a:solidFill>
                <a:srgbClr val="2A363C"/>
              </a:solidFill>
              <a:prstDash val="solid"/>
              <a:round/>
              <a:headEnd type="none" w="med" len="med"/>
              <a:tailEnd type="none" w="med" len="med"/>
            </a:ln>
          </p:spPr>
        </p:pic>
        <p:pic>
          <p:nvPicPr>
            <p:cNvPr id="470" name="Shape 470"/>
            <p:cNvPicPr preferRelativeResize="0"/>
            <p:nvPr/>
          </p:nvPicPr>
          <p:blipFill rotWithShape="1">
            <a:blip r:embed="rId4">
              <a:alphaModFix/>
            </a:blip>
            <a:srcRect/>
            <a:stretch/>
          </p:blipFill>
          <p:spPr>
            <a:xfrm>
              <a:off x="933450" y="5264150"/>
              <a:ext cx="7277100" cy="831900"/>
            </a:xfrm>
            <a:prstGeom prst="rect">
              <a:avLst/>
            </a:prstGeom>
            <a:noFill/>
            <a:ln w="9525" cap="flat" cmpd="sng">
              <a:solidFill>
                <a:srgbClr val="2A363C"/>
              </a:solidFill>
              <a:prstDash val="solid"/>
              <a:round/>
              <a:headEnd type="none" w="med" len="med"/>
              <a:tailEnd type="none" w="med" len="med"/>
            </a:ln>
          </p:spPr>
        </p:pic>
      </p:grpSp>
      <p:sp>
        <p:nvSpPr>
          <p:cNvPr id="471" name="Shape 471"/>
          <p:cNvSpPr/>
          <p:nvPr/>
        </p:nvSpPr>
        <p:spPr>
          <a:xfrm>
            <a:off x="1858617" y="1574111"/>
            <a:ext cx="4229100" cy="171450"/>
          </a:xfrm>
          <a:prstGeom prst="rect">
            <a:avLst/>
          </a:prstGeom>
          <a:noFill/>
          <a:ln w="25400" cap="flat" cmpd="sng">
            <a:solidFill>
              <a:srgbClr val="152023"/>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776588" y="104899"/>
            <a:ext cx="7919700" cy="3942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ts val="500"/>
              <a:buFont typeface="Arial"/>
              <a:buNone/>
            </a:pPr>
            <a:r>
              <a:rPr lang="en" sz="2000" b="1">
                <a:solidFill>
                  <a:srgbClr val="073763"/>
                </a:solidFill>
                <a:latin typeface="Century Gothic"/>
                <a:ea typeface="Century Gothic"/>
                <a:cs typeface="Century Gothic"/>
                <a:sym typeface="Century Gothic"/>
              </a:rPr>
              <a:t>COURSE SEQUENCE FOR AA IN BUSINESS- CALIFORNIA  CC</a:t>
            </a:r>
            <a:endParaRPr>
              <a:solidFill>
                <a:srgbClr val="073763"/>
              </a:solidFill>
              <a:latin typeface="Century Gothic"/>
              <a:ea typeface="Century Gothic"/>
              <a:cs typeface="Century Gothic"/>
              <a:sym typeface="Century Gothic"/>
            </a:endParaRPr>
          </a:p>
        </p:txBody>
      </p:sp>
      <p:pic>
        <p:nvPicPr>
          <p:cNvPr id="478" name="Shape 478" descr="C:\Users\Iraj1119\Desktop\CLP\Tram-Course Scheduling\Sample Data Model\Course Diagram 004.png"/>
          <p:cNvPicPr preferRelativeResize="0"/>
          <p:nvPr/>
        </p:nvPicPr>
        <p:blipFill rotWithShape="1">
          <a:blip r:embed="rId3">
            <a:alphaModFix/>
          </a:blip>
          <a:srcRect/>
          <a:stretch/>
        </p:blipFill>
        <p:spPr>
          <a:xfrm>
            <a:off x="424070" y="569562"/>
            <a:ext cx="8494644" cy="4032256"/>
          </a:xfrm>
          <a:prstGeom prst="rect">
            <a:avLst/>
          </a:prstGeom>
          <a:noFill/>
          <a:ln w="15875" cap="flat" cmpd="sng">
            <a:solidFill>
              <a:schemeClr val="lt2"/>
            </a:solidFill>
            <a:prstDash val="solid"/>
            <a:round/>
            <a:headEnd type="none" w="med" len="med"/>
            <a:tailEnd type="none" w="med" len="med"/>
          </a:ln>
        </p:spPr>
      </p:pic>
      <p:sp>
        <p:nvSpPr>
          <p:cNvPr id="479" name="Shape 479"/>
          <p:cNvSpPr/>
          <p:nvPr/>
        </p:nvSpPr>
        <p:spPr>
          <a:xfrm>
            <a:off x="5600041" y="4183093"/>
            <a:ext cx="919500" cy="418725"/>
          </a:xfrm>
          <a:prstGeom prst="ellipse">
            <a:avLst/>
          </a:prstGeom>
          <a:noFill/>
          <a:ln w="25400" cap="flat" cmpd="sng">
            <a:solidFill>
              <a:srgbClr val="152023"/>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484"/>
        <p:cNvGrpSpPr/>
        <p:nvPr/>
      </p:nvGrpSpPr>
      <p:grpSpPr>
        <a:xfrm>
          <a:off x="0" y="0"/>
          <a:ext cx="0" cy="0"/>
          <a:chOff x="0" y="0"/>
          <a:chExt cx="0" cy="0"/>
        </a:xfrm>
      </p:grpSpPr>
      <p:pic>
        <p:nvPicPr>
          <p:cNvPr id="485" name="Shape 485"/>
          <p:cNvPicPr preferRelativeResize="0"/>
          <p:nvPr/>
        </p:nvPicPr>
        <p:blipFill rotWithShape="1">
          <a:blip r:embed="rId3">
            <a:alphaModFix/>
          </a:blip>
          <a:srcRect b="2288"/>
          <a:stretch/>
        </p:blipFill>
        <p:spPr>
          <a:xfrm>
            <a:off x="119270" y="193205"/>
            <a:ext cx="6609522" cy="4204253"/>
          </a:xfrm>
          <a:prstGeom prst="rect">
            <a:avLst/>
          </a:prstGeom>
          <a:noFill/>
          <a:ln w="9525" cap="flat" cmpd="sng">
            <a:solidFill>
              <a:srgbClr val="2A363C"/>
            </a:solidFill>
            <a:prstDash val="solid"/>
            <a:round/>
            <a:headEnd type="none" w="med" len="med"/>
            <a:tailEnd type="none" w="med" len="med"/>
          </a:ln>
        </p:spPr>
      </p:pic>
      <p:sp>
        <p:nvSpPr>
          <p:cNvPr id="486" name="Shape 486"/>
          <p:cNvSpPr/>
          <p:nvPr/>
        </p:nvSpPr>
        <p:spPr>
          <a:xfrm>
            <a:off x="1088335" y="2782349"/>
            <a:ext cx="2857500" cy="685800"/>
          </a:xfrm>
          <a:prstGeom prst="wedgeRoundRectCallout">
            <a:avLst>
              <a:gd name="adj1" fmla="val 38829"/>
              <a:gd name="adj2" fmla="val 91240"/>
              <a:gd name="adj3" fmla="val 16667"/>
            </a:avLst>
          </a:prstGeom>
          <a:solidFill>
            <a:schemeClr val="accent1">
              <a:alpha val="71372"/>
            </a:schemeClr>
          </a:solidFill>
          <a:ln w="25400" cap="flat" cmpd="sng">
            <a:solidFill>
              <a:srgbClr val="152023"/>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r>
              <a:rPr lang="en" sz="1500">
                <a:solidFill>
                  <a:schemeClr val="lt1"/>
                </a:solidFill>
                <a:latin typeface="Arial"/>
                <a:ea typeface="Arial"/>
                <a:cs typeface="Arial"/>
                <a:sym typeface="Arial"/>
              </a:rPr>
              <a:t>10% of students majoring in Business reached Math 016A within 5 years</a:t>
            </a:r>
            <a:endParaRPr/>
          </a:p>
        </p:txBody>
      </p:sp>
      <p:sp>
        <p:nvSpPr>
          <p:cNvPr id="487" name="Shape 487"/>
          <p:cNvSpPr/>
          <p:nvPr/>
        </p:nvSpPr>
        <p:spPr>
          <a:xfrm>
            <a:off x="3868467" y="3486925"/>
            <a:ext cx="1314300" cy="771525"/>
          </a:xfrm>
          <a:prstGeom prst="ellipse">
            <a:avLst/>
          </a:prstGeom>
          <a:noFill/>
          <a:ln w="25400" cap="flat" cmpd="sng">
            <a:solidFill>
              <a:srgbClr val="152023"/>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568025" y="1524150"/>
            <a:ext cx="8141700" cy="2773800"/>
          </a:xfrm>
          <a:prstGeom prst="rect">
            <a:avLst/>
          </a:prstGeom>
          <a:noFill/>
          <a:ln>
            <a:noFill/>
          </a:ln>
        </p:spPr>
        <p:txBody>
          <a:bodyPr wrap="square" lIns="91425" tIns="45700" rIns="91425" bIns="45700" anchor="t" anchorCtr="0">
            <a:noAutofit/>
          </a:bodyPr>
          <a:lstStyle/>
          <a:p>
            <a:pPr marL="342178" marR="0" lvl="0" indent="-342178" algn="l" rtl="0">
              <a:spcBef>
                <a:spcPts val="0"/>
              </a:spcBef>
              <a:spcAft>
                <a:spcPts val="0"/>
              </a:spcAft>
              <a:buClr>
                <a:srgbClr val="546D79"/>
              </a:buClr>
              <a:buSzPts val="2000"/>
              <a:buFont typeface="Arial"/>
              <a:buChar char="•"/>
            </a:pPr>
            <a:r>
              <a:rPr lang="en" sz="2000">
                <a:solidFill>
                  <a:srgbClr val="546D79"/>
                </a:solidFill>
                <a:latin typeface="Century Gothic"/>
                <a:ea typeface="Century Gothic"/>
                <a:cs typeface="Century Gothic"/>
                <a:sym typeface="Century Gothic"/>
              </a:rPr>
              <a:t>More than </a:t>
            </a:r>
            <a:r>
              <a:rPr lang="en" sz="2000" b="1">
                <a:solidFill>
                  <a:srgbClr val="546D79"/>
                </a:solidFill>
                <a:latin typeface="Century Gothic"/>
                <a:ea typeface="Century Gothic"/>
                <a:cs typeface="Century Gothic"/>
                <a:sym typeface="Century Gothic"/>
              </a:rPr>
              <a:t>50% </a:t>
            </a:r>
            <a:r>
              <a:rPr lang="en" sz="2000">
                <a:solidFill>
                  <a:srgbClr val="546D79"/>
                </a:solidFill>
                <a:latin typeface="Century Gothic"/>
                <a:ea typeface="Century Gothic"/>
                <a:cs typeface="Century Gothic"/>
                <a:sym typeface="Century Gothic"/>
              </a:rPr>
              <a:t> Concerned  about   making  a  mistake  when   choosing classes (Moore  &amp;  Shulock,  2014)</a:t>
            </a:r>
            <a:endParaRPr>
              <a:latin typeface="Century Gothic"/>
              <a:ea typeface="Century Gothic"/>
              <a:cs typeface="Century Gothic"/>
              <a:sym typeface="Century Gothic"/>
            </a:endParaRPr>
          </a:p>
          <a:p>
            <a:pPr marL="342178" marR="0" lvl="0" indent="-215178" algn="l" rtl="0">
              <a:spcBef>
                <a:spcPts val="400"/>
              </a:spcBef>
              <a:spcAft>
                <a:spcPts val="0"/>
              </a:spcAft>
              <a:buClr>
                <a:schemeClr val="dk1"/>
              </a:buClr>
              <a:buSzPts val="2000"/>
              <a:buFont typeface="Arial"/>
              <a:buNone/>
            </a:pPr>
            <a:endParaRPr sz="2000">
              <a:solidFill>
                <a:srgbClr val="546D79"/>
              </a:solidFill>
              <a:latin typeface="Century Gothic"/>
              <a:ea typeface="Century Gothic"/>
              <a:cs typeface="Century Gothic"/>
              <a:sym typeface="Century Gothic"/>
            </a:endParaRPr>
          </a:p>
          <a:p>
            <a:pPr marL="342178" marR="0" lvl="0" indent="-342178" algn="l" rtl="0">
              <a:spcBef>
                <a:spcPts val="400"/>
              </a:spcBef>
              <a:spcAft>
                <a:spcPts val="0"/>
              </a:spcAft>
              <a:buClr>
                <a:srgbClr val="546D79"/>
              </a:buClr>
              <a:buSzPts val="2000"/>
              <a:buFont typeface="Arial"/>
              <a:buChar char="•"/>
            </a:pPr>
            <a:r>
              <a:rPr lang="en" sz="2000" b="1">
                <a:solidFill>
                  <a:srgbClr val="546D79"/>
                </a:solidFill>
                <a:latin typeface="Century Gothic"/>
                <a:ea typeface="Century Gothic"/>
                <a:cs typeface="Century Gothic"/>
                <a:sym typeface="Century Gothic"/>
              </a:rPr>
              <a:t>42% </a:t>
            </a:r>
            <a:r>
              <a:rPr lang="en" sz="2000">
                <a:solidFill>
                  <a:srgbClr val="546D79"/>
                </a:solidFill>
                <a:latin typeface="Century Gothic"/>
                <a:ea typeface="Century Gothic"/>
                <a:cs typeface="Century Gothic"/>
                <a:sym typeface="Century Gothic"/>
              </a:rPr>
              <a:t> don’t  have  enough  information  about  requirements </a:t>
            </a:r>
            <a:r>
              <a:rPr lang="en" sz="2000" i="1">
                <a:solidFill>
                  <a:srgbClr val="546D79"/>
                </a:solidFill>
                <a:latin typeface="Century Gothic"/>
                <a:ea typeface="Century Gothic"/>
                <a:cs typeface="Century Gothic"/>
                <a:sym typeface="Century Gothic"/>
              </a:rPr>
              <a:t>(Rosenbaum  et  al,  2006)</a:t>
            </a:r>
            <a:endParaRPr>
              <a:latin typeface="Century Gothic"/>
              <a:ea typeface="Century Gothic"/>
              <a:cs typeface="Century Gothic"/>
              <a:sym typeface="Century Gothic"/>
            </a:endParaRPr>
          </a:p>
          <a:p>
            <a:pPr marL="342178" marR="0" lvl="0" indent="-215178" algn="l" rtl="0">
              <a:spcBef>
                <a:spcPts val="400"/>
              </a:spcBef>
              <a:spcAft>
                <a:spcPts val="0"/>
              </a:spcAft>
              <a:buClr>
                <a:schemeClr val="dk1"/>
              </a:buClr>
              <a:buSzPts val="2000"/>
              <a:buFont typeface="Arial"/>
              <a:buNone/>
            </a:pPr>
            <a:endParaRPr sz="2000">
              <a:solidFill>
                <a:srgbClr val="546D79"/>
              </a:solidFill>
              <a:latin typeface="Century Gothic"/>
              <a:ea typeface="Century Gothic"/>
              <a:cs typeface="Century Gothic"/>
              <a:sym typeface="Century Gothic"/>
            </a:endParaRPr>
          </a:p>
          <a:p>
            <a:pPr marL="342178" marR="0" lvl="0" indent="-342178" algn="l" rtl="0">
              <a:spcBef>
                <a:spcPts val="400"/>
              </a:spcBef>
              <a:spcAft>
                <a:spcPts val="0"/>
              </a:spcAft>
              <a:buClr>
                <a:srgbClr val="546D79"/>
              </a:buClr>
              <a:buSzPts val="2000"/>
              <a:buFont typeface="Arial"/>
              <a:buChar char="•"/>
            </a:pPr>
            <a:r>
              <a:rPr lang="en" sz="2000">
                <a:solidFill>
                  <a:srgbClr val="546D79"/>
                </a:solidFill>
                <a:latin typeface="Century Gothic"/>
                <a:ea typeface="Century Gothic"/>
                <a:cs typeface="Century Gothic"/>
                <a:sym typeface="Century Gothic"/>
              </a:rPr>
              <a:t>Surprised to find that courses taken </a:t>
            </a:r>
            <a:r>
              <a:rPr lang="en" sz="2000" b="1">
                <a:solidFill>
                  <a:srgbClr val="546D79"/>
                </a:solidFill>
                <a:latin typeface="Century Gothic"/>
                <a:ea typeface="Century Gothic"/>
                <a:cs typeface="Century Gothic"/>
                <a:sym typeface="Century Gothic"/>
              </a:rPr>
              <a:t>do not count</a:t>
            </a:r>
            <a:r>
              <a:rPr lang="en" sz="2000">
                <a:solidFill>
                  <a:srgbClr val="546D79"/>
                </a:solidFill>
                <a:latin typeface="Century Gothic"/>
                <a:ea typeface="Century Gothic"/>
                <a:cs typeface="Century Gothic"/>
                <a:sym typeface="Century Gothic"/>
              </a:rPr>
              <a:t> towards credentials </a:t>
            </a:r>
            <a:r>
              <a:rPr lang="en" sz="2000" i="1">
                <a:solidFill>
                  <a:srgbClr val="546D79"/>
                </a:solidFill>
                <a:latin typeface="Century Gothic"/>
                <a:ea typeface="Century Gothic"/>
                <a:cs typeface="Century Gothic"/>
                <a:sym typeface="Century Gothic"/>
              </a:rPr>
              <a:t>(Nodine et al 2012)</a:t>
            </a:r>
            <a:endParaRPr>
              <a:latin typeface="Century Gothic"/>
              <a:ea typeface="Century Gothic"/>
              <a:cs typeface="Century Gothic"/>
              <a:sym typeface="Century Gothic"/>
            </a:endParaRPr>
          </a:p>
          <a:p>
            <a:pPr marL="342178" marR="0" lvl="0" indent="-215178" algn="l" rtl="0">
              <a:spcBef>
                <a:spcPts val="400"/>
              </a:spcBef>
              <a:spcAft>
                <a:spcPts val="0"/>
              </a:spcAft>
              <a:buClr>
                <a:schemeClr val="dk1"/>
              </a:buClr>
              <a:buSzPts val="2000"/>
              <a:buFont typeface="Arial"/>
              <a:buNone/>
            </a:pPr>
            <a:endParaRPr sz="2000" i="1">
              <a:solidFill>
                <a:srgbClr val="546D79"/>
              </a:solidFill>
              <a:latin typeface="Century Gothic"/>
              <a:ea typeface="Century Gothic"/>
              <a:cs typeface="Century Gothic"/>
              <a:sym typeface="Century Gothic"/>
            </a:endParaRPr>
          </a:p>
          <a:p>
            <a:pPr marL="342178" marR="0" lvl="0" indent="-215178" algn="l" rtl="0">
              <a:spcBef>
                <a:spcPts val="400"/>
              </a:spcBef>
              <a:spcAft>
                <a:spcPts val="0"/>
              </a:spcAft>
              <a:buClr>
                <a:schemeClr val="dk1"/>
              </a:buClr>
              <a:buSzPts val="2000"/>
              <a:buFont typeface="Arial"/>
              <a:buNone/>
            </a:pPr>
            <a:endParaRPr sz="2000">
              <a:solidFill>
                <a:schemeClr val="dk1"/>
              </a:solidFill>
              <a:latin typeface="Century Gothic"/>
              <a:ea typeface="Century Gothic"/>
              <a:cs typeface="Century Gothic"/>
              <a:sym typeface="Century Gothic"/>
            </a:endParaRPr>
          </a:p>
        </p:txBody>
      </p:sp>
      <p:sp>
        <p:nvSpPr>
          <p:cNvPr id="494" name="Shape 494"/>
          <p:cNvSpPr txBox="1">
            <a:spLocks noGrp="1"/>
          </p:cNvSpPr>
          <p:nvPr>
            <p:ph type="title"/>
          </p:nvPr>
        </p:nvSpPr>
        <p:spPr>
          <a:xfrm>
            <a:off x="0" y="797719"/>
            <a:ext cx="8229600" cy="642938"/>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 sz="4400">
                <a:solidFill>
                  <a:schemeClr val="dk1"/>
                </a:solidFill>
                <a:latin typeface="Calibri"/>
                <a:ea typeface="Calibri"/>
                <a:cs typeface="Calibri"/>
                <a:sym typeface="Calibri"/>
              </a:rPr>
              <a:t/>
            </a:r>
            <a:br>
              <a:rPr lang="en" sz="4400">
                <a:solidFill>
                  <a:schemeClr val="dk1"/>
                </a:solidFill>
                <a:latin typeface="Calibri"/>
                <a:ea typeface="Calibri"/>
                <a:cs typeface="Calibri"/>
                <a:sym typeface="Calibri"/>
              </a:rPr>
            </a:br>
            <a:endParaRPr sz="4400">
              <a:solidFill>
                <a:schemeClr val="dk1"/>
              </a:solidFill>
              <a:latin typeface="Calibri"/>
              <a:ea typeface="Calibri"/>
              <a:cs typeface="Calibri"/>
              <a:sym typeface="Calibri"/>
            </a:endParaRPr>
          </a:p>
        </p:txBody>
      </p:sp>
      <p:sp>
        <p:nvSpPr>
          <p:cNvPr id="495" name="Shape 495"/>
          <p:cNvSpPr txBox="1"/>
          <p:nvPr/>
        </p:nvSpPr>
        <p:spPr>
          <a:xfrm>
            <a:off x="251801" y="159025"/>
            <a:ext cx="8638200" cy="120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000" b="1">
                <a:solidFill>
                  <a:srgbClr val="073763"/>
                </a:solidFill>
                <a:latin typeface="Century Gothic"/>
                <a:ea typeface="Century Gothic"/>
                <a:cs typeface="Century Gothic"/>
                <a:sym typeface="Century Gothic"/>
              </a:rPr>
              <a:t>Local Business Math Case Study is not Anecdotal: CC Students tell Researchers… </a:t>
            </a:r>
            <a:endParaRPr sz="3000">
              <a:solidFill>
                <a:srgbClr val="073763"/>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p:nvPr/>
        </p:nvSpPr>
        <p:spPr>
          <a:xfrm>
            <a:off x="133818" y="347623"/>
            <a:ext cx="6302100" cy="3624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For the student who knows where she wants to focus, but places into the developmental sequence. </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How clear is the developmental sequence and programs? </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 </a:t>
            </a: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p:txBody>
      </p:sp>
      <p:sp>
        <p:nvSpPr>
          <p:cNvPr id="502" name="Shape 502"/>
          <p:cNvSpPr txBox="1"/>
          <p:nvPr/>
        </p:nvSpPr>
        <p:spPr>
          <a:xfrm>
            <a:off x="221150" y="2948075"/>
            <a:ext cx="5826900" cy="1710000"/>
          </a:xfrm>
          <a:prstGeom prst="rect">
            <a:avLst/>
          </a:prstGeom>
          <a:noFill/>
          <a:ln>
            <a:noFill/>
          </a:ln>
        </p:spPr>
        <p:txBody>
          <a:bodyPr wrap="square" lIns="91425" tIns="45700" rIns="91425" bIns="45700" anchor="t" anchorCtr="0">
            <a:noAutofit/>
          </a:bodyPr>
          <a:lstStyle/>
          <a:p>
            <a:pPr marL="0" lvl="0" indent="0" rtl="0">
              <a:spcBef>
                <a:spcPts val="0"/>
              </a:spcBef>
              <a:spcAft>
                <a:spcPts val="0"/>
              </a:spcAft>
              <a:buNone/>
            </a:pPr>
            <a:r>
              <a:rPr lang="en" sz="2400" b="1" i="1">
                <a:solidFill>
                  <a:srgbClr val="434343"/>
                </a:solidFill>
                <a:latin typeface="Century Gothic"/>
                <a:ea typeface="Century Gothic"/>
                <a:cs typeface="Century Gothic"/>
                <a:sym typeface="Century Gothic"/>
              </a:rPr>
              <a:t>College Student Profile: Ellen</a:t>
            </a:r>
            <a:endParaRPr sz="2400" b="1"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Seeks an AA in business</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Working Part Time </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Responsible for care of elder parent </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1800" b="1" i="1">
                <a:solidFill>
                  <a:srgbClr val="434343"/>
                </a:solidFill>
                <a:latin typeface="Century Gothic"/>
                <a:ea typeface="Century Gothic"/>
                <a:cs typeface="Century Gothic"/>
                <a:sym typeface="Century Gothic"/>
              </a:rPr>
              <a:t>placed into two levels below transfer math</a:t>
            </a:r>
            <a:endParaRPr sz="1800" i="1">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sz="1800" i="1">
              <a:solidFill>
                <a:srgbClr val="434343"/>
              </a:solidFill>
              <a:latin typeface="Century Gothic"/>
              <a:ea typeface="Century Gothic"/>
              <a:cs typeface="Century Gothic"/>
              <a:sym typeface="Century Gothic"/>
            </a:endParaRPr>
          </a:p>
        </p:txBody>
      </p:sp>
      <p:pic>
        <p:nvPicPr>
          <p:cNvPr id="503" name="Shape 503"/>
          <p:cNvPicPr preferRelativeResize="0"/>
          <p:nvPr/>
        </p:nvPicPr>
        <p:blipFill>
          <a:blip r:embed="rId3">
            <a:alphaModFix/>
          </a:blip>
          <a:stretch>
            <a:fillRect/>
          </a:stretch>
        </p:blipFill>
        <p:spPr>
          <a:xfrm>
            <a:off x="6596302" y="152400"/>
            <a:ext cx="1883520"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p:nvPr/>
        </p:nvSpPr>
        <p:spPr>
          <a:xfrm>
            <a:off x="6792638" y="4606544"/>
            <a:ext cx="1774845" cy="27699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Source: CCRC</a:t>
            </a:r>
            <a:endParaRPr/>
          </a:p>
        </p:txBody>
      </p:sp>
      <p:sp>
        <p:nvSpPr>
          <p:cNvPr id="512" name="Shape 512"/>
          <p:cNvSpPr txBox="1"/>
          <p:nvPr/>
        </p:nvSpPr>
        <p:spPr>
          <a:xfrm>
            <a:off x="326785" y="267121"/>
            <a:ext cx="8631237" cy="64293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600" b="1">
                <a:solidFill>
                  <a:srgbClr val="434343"/>
                </a:solidFill>
                <a:latin typeface="Calibri"/>
                <a:ea typeface="Calibri"/>
                <a:cs typeface="Calibri"/>
                <a:sym typeface="Calibri"/>
              </a:rPr>
              <a:t>Dev Ed Placement and </a:t>
            </a:r>
            <a:r>
              <a:rPr lang="en" sz="3600" b="1">
                <a:solidFill>
                  <a:srgbClr val="0070C0"/>
                </a:solidFill>
                <a:latin typeface="Calibri"/>
                <a:ea typeface="Calibri"/>
                <a:cs typeface="Calibri"/>
                <a:sym typeface="Calibri"/>
              </a:rPr>
              <a:t>Throughput</a:t>
            </a:r>
            <a:endParaRPr sz="3600" b="1">
              <a:solidFill>
                <a:srgbClr val="0070C0"/>
              </a:solidFill>
              <a:latin typeface="Calibri"/>
              <a:ea typeface="Calibri"/>
              <a:cs typeface="Calibri"/>
              <a:sym typeface="Calibri"/>
            </a:endParaRPr>
          </a:p>
        </p:txBody>
      </p:sp>
      <p:sp>
        <p:nvSpPr>
          <p:cNvPr id="513" name="Shape 513"/>
          <p:cNvSpPr txBox="1"/>
          <p:nvPr/>
        </p:nvSpPr>
        <p:spPr>
          <a:xfrm>
            <a:off x="267494" y="869809"/>
            <a:ext cx="7938000" cy="1731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a:solidFill>
                  <a:srgbClr val="434343"/>
                </a:solidFill>
                <a:latin typeface="Arial"/>
                <a:ea typeface="Arial"/>
                <a:cs typeface="Arial"/>
                <a:sym typeface="Arial"/>
              </a:rPr>
              <a:t>Federal BPS (Beginning Postsecondary Students) data from 2009 indicate 68% of students beginning at public two-year colleges in 2003–2004 took one or more remedial courses in the six years after their initial college enrollment. </a:t>
            </a:r>
            <a:endParaRPr>
              <a:solidFill>
                <a:srgbClr val="434343"/>
              </a:solidFill>
              <a:latin typeface="Arial"/>
              <a:ea typeface="Arial"/>
              <a:cs typeface="Arial"/>
              <a:sym typeface="Arial"/>
            </a:endParaRPr>
          </a:p>
          <a:p>
            <a:pPr marL="0" marR="0" lvl="0" indent="0" algn="l" rtl="0">
              <a:spcBef>
                <a:spcPts val="0"/>
              </a:spcBef>
              <a:spcAft>
                <a:spcPts val="0"/>
              </a:spcAft>
              <a:buNone/>
            </a:pPr>
            <a:endParaRPr>
              <a:solidFill>
                <a:srgbClr val="434343"/>
              </a:solidFill>
              <a:latin typeface="Arial"/>
              <a:ea typeface="Arial"/>
              <a:cs typeface="Arial"/>
              <a:sym typeface="Arial"/>
            </a:endParaRPr>
          </a:p>
          <a:p>
            <a:pPr marL="0" marR="0" lvl="0" indent="0" algn="l" rtl="0">
              <a:spcBef>
                <a:spcPts val="0"/>
              </a:spcBef>
              <a:spcAft>
                <a:spcPts val="0"/>
              </a:spcAft>
              <a:buNone/>
            </a:pPr>
            <a:r>
              <a:rPr lang="en">
                <a:solidFill>
                  <a:srgbClr val="434343"/>
                </a:solidFill>
                <a:latin typeface="Arial"/>
                <a:ea typeface="Arial"/>
                <a:cs typeface="Arial"/>
                <a:sym typeface="Arial"/>
              </a:rPr>
              <a:t>At four-year public colleges, it was 40 percent. </a:t>
            </a:r>
            <a:endParaRPr>
              <a:solidFill>
                <a:srgbClr val="434343"/>
              </a:solidFill>
              <a:latin typeface="Arial"/>
              <a:ea typeface="Arial"/>
              <a:cs typeface="Arial"/>
              <a:sym typeface="Arial"/>
            </a:endParaRPr>
          </a:p>
          <a:p>
            <a:pPr marL="0" marR="0" lvl="0" indent="0" algn="l" rtl="0">
              <a:spcBef>
                <a:spcPts val="0"/>
              </a:spcBef>
              <a:spcAft>
                <a:spcPts val="0"/>
              </a:spcAft>
              <a:buNone/>
            </a:pPr>
            <a:endParaRPr u="sng">
              <a:solidFill>
                <a:schemeClr val="hlink"/>
              </a:solidFill>
              <a:latin typeface="Arial"/>
              <a:ea typeface="Arial"/>
              <a:cs typeface="Arial"/>
              <a:sym typeface="Arial"/>
              <a:hlinkClick r:id="rId3"/>
            </a:endParaRPr>
          </a:p>
          <a:p>
            <a:pPr marL="0" marR="0" lvl="0" indent="0" algn="l" rtl="0">
              <a:spcBef>
                <a:spcPts val="0"/>
              </a:spcBef>
              <a:spcAft>
                <a:spcPts val="0"/>
              </a:spcAft>
              <a:buNone/>
            </a:pPr>
            <a:r>
              <a:rPr lang="en" u="sng">
                <a:solidFill>
                  <a:schemeClr val="hlink"/>
                </a:solidFill>
                <a:latin typeface="Arial"/>
                <a:ea typeface="Arial"/>
                <a:cs typeface="Arial"/>
                <a:sym typeface="Arial"/>
                <a:hlinkClick r:id="rId3"/>
              </a:rPr>
              <a:t>Chen &amp; Simone, 2016</a:t>
            </a:r>
            <a:endParaRPr>
              <a:solidFill>
                <a:schemeClr val="dk1"/>
              </a:solidFill>
              <a:latin typeface="Arial"/>
              <a:ea typeface="Arial"/>
              <a:cs typeface="Arial"/>
              <a:sym typeface="Arial"/>
            </a:endParaRPr>
          </a:p>
        </p:txBody>
      </p:sp>
      <p:pic>
        <p:nvPicPr>
          <p:cNvPr id="514" name="Shape 514"/>
          <p:cNvPicPr preferRelativeResize="0"/>
          <p:nvPr/>
        </p:nvPicPr>
        <p:blipFill>
          <a:blip r:embed="rId4">
            <a:alphaModFix/>
          </a:blip>
          <a:stretch>
            <a:fillRect/>
          </a:stretch>
        </p:blipFill>
        <p:spPr>
          <a:xfrm>
            <a:off x="1115350" y="2456009"/>
            <a:ext cx="6420914" cy="22375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p:nvPr/>
        </p:nvSpPr>
        <p:spPr>
          <a:xfrm>
            <a:off x="284213" y="319820"/>
            <a:ext cx="8567179" cy="42862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b="0">
                <a:solidFill>
                  <a:srgbClr val="246172"/>
                </a:solidFill>
                <a:latin typeface="Gill Sans"/>
                <a:ea typeface="Gill Sans"/>
                <a:cs typeface="Gill Sans"/>
                <a:sym typeface="Gill Sans"/>
              </a:rPr>
              <a:t>Placement Rates by Race at 2-year Colleges </a:t>
            </a:r>
            <a:endParaRPr sz="2800" b="0">
              <a:solidFill>
                <a:srgbClr val="246172"/>
              </a:solidFill>
              <a:latin typeface="Gill Sans"/>
              <a:ea typeface="Gill Sans"/>
              <a:cs typeface="Gill Sans"/>
              <a:sym typeface="Gill Sans"/>
            </a:endParaRPr>
          </a:p>
        </p:txBody>
      </p:sp>
      <p:sp>
        <p:nvSpPr>
          <p:cNvPr id="521" name="Shape 521"/>
          <p:cNvSpPr/>
          <p:nvPr/>
        </p:nvSpPr>
        <p:spPr>
          <a:xfrm>
            <a:off x="3879570" y="4717418"/>
            <a:ext cx="1715100" cy="308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100" u="sng">
                <a:solidFill>
                  <a:schemeClr val="hlink"/>
                </a:solidFill>
                <a:latin typeface="Arial"/>
                <a:ea typeface="Arial"/>
                <a:cs typeface="Arial"/>
                <a:sym typeface="Arial"/>
                <a:hlinkClick r:id="rId3"/>
              </a:rPr>
              <a:t>Chen &amp; Simone, 2016</a:t>
            </a:r>
            <a:endParaRPr sz="1100">
              <a:solidFill>
                <a:schemeClr val="dk1"/>
              </a:solidFill>
              <a:latin typeface="Arial"/>
              <a:ea typeface="Arial"/>
              <a:cs typeface="Arial"/>
              <a:sym typeface="Arial"/>
            </a:endParaRPr>
          </a:p>
        </p:txBody>
      </p:sp>
      <p:pic>
        <p:nvPicPr>
          <p:cNvPr id="522" name="Shape 522"/>
          <p:cNvPicPr preferRelativeResize="0"/>
          <p:nvPr/>
        </p:nvPicPr>
        <p:blipFill>
          <a:blip r:embed="rId4">
            <a:alphaModFix/>
          </a:blip>
          <a:stretch>
            <a:fillRect/>
          </a:stretch>
        </p:blipFill>
        <p:spPr>
          <a:xfrm>
            <a:off x="284225" y="971275"/>
            <a:ext cx="8859774" cy="371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26"/>
        <p:cNvGrpSpPr/>
        <p:nvPr/>
      </p:nvGrpSpPr>
      <p:grpSpPr>
        <a:xfrm>
          <a:off x="0" y="0"/>
          <a:ext cx="0" cy="0"/>
          <a:chOff x="0" y="0"/>
          <a:chExt cx="0" cy="0"/>
        </a:xfrm>
      </p:grpSpPr>
      <p:sp>
        <p:nvSpPr>
          <p:cNvPr id="527" name="Shape 527"/>
          <p:cNvSpPr txBox="1"/>
          <p:nvPr/>
        </p:nvSpPr>
        <p:spPr>
          <a:xfrm>
            <a:off x="657300" y="1992375"/>
            <a:ext cx="6502500" cy="1650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434343"/>
                </a:solidFill>
                <a:latin typeface="Century Gothic"/>
                <a:ea typeface="Century Gothic"/>
                <a:cs typeface="Century Gothic"/>
                <a:sym typeface="Century Gothic"/>
              </a:rPr>
              <a:t>For their students:</a:t>
            </a:r>
            <a:br>
              <a:rPr lang="en" sz="2400" b="1">
                <a:solidFill>
                  <a:srgbClr val="434343"/>
                </a:solidFill>
                <a:latin typeface="Century Gothic"/>
                <a:ea typeface="Century Gothic"/>
                <a:cs typeface="Century Gothic"/>
                <a:sym typeface="Century Gothic"/>
              </a:rPr>
            </a:br>
            <a:endParaRPr sz="600" b="1">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Many not completing </a:t>
            </a:r>
            <a:endParaRPr sz="1800">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b="1">
                <a:solidFill>
                  <a:srgbClr val="434343"/>
                </a:solidFill>
                <a:latin typeface="Century Gothic"/>
                <a:ea typeface="Century Gothic"/>
                <a:cs typeface="Century Gothic"/>
                <a:sym typeface="Century Gothic"/>
              </a:rPr>
              <a:t>Difficulty in selecting degrees and certificates</a:t>
            </a:r>
            <a:endParaRPr sz="1800" b="1">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Exploration is complicated</a:t>
            </a:r>
            <a:endParaRPr sz="1800">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b="1">
                <a:solidFill>
                  <a:srgbClr val="434343"/>
                </a:solidFill>
                <a:latin typeface="Century Gothic"/>
                <a:ea typeface="Century Gothic"/>
                <a:cs typeface="Century Gothic"/>
                <a:sym typeface="Century Gothic"/>
              </a:rPr>
              <a:t>Most told they are not “college ready”</a:t>
            </a:r>
            <a:endParaRPr sz="1800" b="1">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Programs can be difficult to navigate</a:t>
            </a:r>
            <a:endParaRPr sz="1800">
              <a:solidFill>
                <a:srgbClr val="434343"/>
              </a:solidFill>
              <a:latin typeface="Century Gothic"/>
              <a:ea typeface="Century Gothic"/>
              <a:cs typeface="Century Gothic"/>
              <a:sym typeface="Century Gothic"/>
            </a:endParaRPr>
          </a:p>
          <a:p>
            <a:pPr marL="285750" marR="0" lvl="0" indent="-285750" algn="l" rtl="0">
              <a:spcBef>
                <a:spcPts val="0"/>
              </a:spcBef>
              <a:spcAft>
                <a:spcPts val="0"/>
              </a:spcAft>
              <a:buClr>
                <a:srgbClr val="434343"/>
              </a:buClr>
              <a:buSzPts val="1800"/>
              <a:buFont typeface="Century Gothic"/>
              <a:buChar char="•"/>
            </a:pPr>
            <a:r>
              <a:rPr lang="en" sz="1800" b="1">
                <a:solidFill>
                  <a:srgbClr val="434343"/>
                </a:solidFill>
                <a:latin typeface="Century Gothic"/>
                <a:ea typeface="Century Gothic"/>
                <a:cs typeface="Century Gothic"/>
                <a:sym typeface="Century Gothic"/>
              </a:rPr>
              <a:t>Complete with more credits than they need</a:t>
            </a:r>
            <a:endParaRPr sz="1800" b="1">
              <a:solidFill>
                <a:srgbClr val="434343"/>
              </a:solidFill>
              <a:latin typeface="Century Gothic"/>
              <a:ea typeface="Century Gothic"/>
              <a:cs typeface="Century Gothic"/>
              <a:sym typeface="Century Gothic"/>
            </a:endParaRPr>
          </a:p>
        </p:txBody>
      </p:sp>
      <p:sp>
        <p:nvSpPr>
          <p:cNvPr id="528" name="Shape 528"/>
          <p:cNvSpPr txBox="1"/>
          <p:nvPr/>
        </p:nvSpPr>
        <p:spPr>
          <a:xfrm>
            <a:off x="454075" y="700700"/>
            <a:ext cx="7206900" cy="1154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073763"/>
                </a:solidFill>
                <a:latin typeface="Century Gothic"/>
                <a:ea typeface="Century Gothic"/>
                <a:cs typeface="Century Gothic"/>
                <a:sym typeface="Century Gothic"/>
              </a:rPr>
              <a:t>Why are community college faculty and staff engaged in guided pathways redesign? </a:t>
            </a:r>
            <a:endParaRPr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endParaRPr sz="2400" b="1">
              <a:solidFill>
                <a:srgbClr val="073763"/>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77EA2"/>
        </a:solidFill>
        <a:effectLst/>
      </p:bgPr>
    </p:bg>
    <p:spTree>
      <p:nvGrpSpPr>
        <p:cNvPr id="1" name="Shape 532"/>
        <p:cNvGrpSpPr/>
        <p:nvPr/>
      </p:nvGrpSpPr>
      <p:grpSpPr>
        <a:xfrm>
          <a:off x="0" y="0"/>
          <a:ext cx="0" cy="0"/>
          <a:chOff x="0" y="0"/>
          <a:chExt cx="0" cy="0"/>
        </a:xfrm>
      </p:grpSpPr>
      <p:sp>
        <p:nvSpPr>
          <p:cNvPr id="533" name="Shape 533"/>
          <p:cNvSpPr txBox="1"/>
          <p:nvPr/>
        </p:nvSpPr>
        <p:spPr>
          <a:xfrm>
            <a:off x="433949" y="3417374"/>
            <a:ext cx="6248400" cy="598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a:solidFill>
                  <a:schemeClr val="lt1"/>
                </a:solidFill>
                <a:latin typeface="Century Gothic"/>
                <a:ea typeface="Century Gothic"/>
                <a:cs typeface="Century Gothic"/>
                <a:sym typeface="Century Gothic"/>
              </a:rPr>
              <a:t>For Our Teams! And, ourselves!</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p:nvPr/>
        </p:nvSpPr>
        <p:spPr>
          <a:xfrm>
            <a:off x="6015245" y="4756218"/>
            <a:ext cx="2678906" cy="19043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b="1">
                <a:solidFill>
                  <a:srgbClr val="7F7F7F"/>
                </a:solidFill>
                <a:latin typeface="Arial"/>
                <a:ea typeface="Arial"/>
                <a:cs typeface="Arial"/>
                <a:sym typeface="Arial"/>
              </a:rPr>
              <a:t>Randy Tillery, Senior Dean, CCCCD</a:t>
            </a:r>
            <a:endParaRPr/>
          </a:p>
        </p:txBody>
      </p:sp>
      <p:sp>
        <p:nvSpPr>
          <p:cNvPr id="539" name="Shape 539"/>
          <p:cNvSpPr txBox="1"/>
          <p:nvPr/>
        </p:nvSpPr>
        <p:spPr>
          <a:xfrm>
            <a:off x="1364101" y="185250"/>
            <a:ext cx="6415800" cy="402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073763"/>
                </a:solidFill>
                <a:latin typeface="Century Gothic"/>
                <a:ea typeface="Century Gothic"/>
                <a:cs typeface="Century Gothic"/>
                <a:sym typeface="Century Gothic"/>
              </a:rPr>
              <a:t>Many college communities are facing initiative fatigue:</a:t>
            </a:r>
            <a:endParaRPr sz="1800" b="1">
              <a:solidFill>
                <a:srgbClr val="073763"/>
              </a:solidFill>
              <a:latin typeface="Century Gothic"/>
              <a:ea typeface="Century Gothic"/>
              <a:cs typeface="Century Gothic"/>
              <a:sym typeface="Century Gothic"/>
            </a:endParaRPr>
          </a:p>
        </p:txBody>
      </p:sp>
      <p:pic>
        <p:nvPicPr>
          <p:cNvPr id="540" name="Shape 540"/>
          <p:cNvPicPr preferRelativeResize="0"/>
          <p:nvPr/>
        </p:nvPicPr>
        <p:blipFill>
          <a:blip r:embed="rId3">
            <a:alphaModFix/>
          </a:blip>
          <a:stretch>
            <a:fillRect/>
          </a:stretch>
        </p:blipFill>
        <p:spPr>
          <a:xfrm>
            <a:off x="643025" y="824000"/>
            <a:ext cx="8243875" cy="3850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47781" y="420994"/>
            <a:ext cx="4985100" cy="287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en" sz="3200" b="1">
                <a:solidFill>
                  <a:srgbClr val="073763"/>
                </a:solidFill>
                <a:latin typeface="Century Gothic"/>
                <a:ea typeface="Century Gothic"/>
                <a:cs typeface="Century Gothic"/>
                <a:sym typeface="Century Gothic"/>
              </a:rPr>
              <a:t>Cañada College’s Pathway To Date </a:t>
            </a:r>
            <a:endParaRPr sz="3200" b="1" i="0" u="none" strike="noStrike" cap="none">
              <a:solidFill>
                <a:srgbClr val="073763"/>
              </a:solidFill>
              <a:latin typeface="Century Gothic"/>
              <a:ea typeface="Century Gothic"/>
              <a:cs typeface="Century Gothic"/>
              <a:sym typeface="Century Gothic"/>
            </a:endParaRPr>
          </a:p>
        </p:txBody>
      </p:sp>
      <p:sp>
        <p:nvSpPr>
          <p:cNvPr id="345" name="Shape 345"/>
          <p:cNvSpPr txBox="1">
            <a:spLocks noGrp="1"/>
          </p:cNvSpPr>
          <p:nvPr>
            <p:ph type="body" idx="1"/>
          </p:nvPr>
        </p:nvSpPr>
        <p:spPr>
          <a:xfrm>
            <a:off x="419875" y="1017600"/>
            <a:ext cx="5495100" cy="4125900"/>
          </a:xfrm>
          <a:prstGeom prst="rect">
            <a:avLst/>
          </a:prstGeom>
          <a:noFill/>
          <a:ln>
            <a:noFill/>
          </a:ln>
        </p:spPr>
        <p:txBody>
          <a:bodyPr wrap="square" lIns="91425" tIns="45700" rIns="91425" bIns="45700" anchor="t" anchorCtr="0">
            <a:noAutofit/>
          </a:bodyPr>
          <a:lstStyle/>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Spring Joint Division Meeting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IEPI Fall Guided Pathways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Cañada College Self Assessment </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Guided Pathways Design Team Meeting</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Spring 2018 Flex Day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Guided Pathway Design Team Meetings and Workshops </a:t>
            </a: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36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p:txBody>
      </p:sp>
      <p:sp>
        <p:nvSpPr>
          <p:cNvPr id="346" name="Shape 346"/>
          <p:cNvSpPr txBox="1"/>
          <p:nvPr/>
        </p:nvSpPr>
        <p:spPr>
          <a:xfrm>
            <a:off x="386924" y="2539327"/>
            <a:ext cx="42297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rgbClr val="073763"/>
              </a:solidFill>
              <a:latin typeface="Century Gothic"/>
              <a:ea typeface="Century Gothic"/>
              <a:cs typeface="Century Gothic"/>
              <a:sym typeface="Century Gothic"/>
            </a:endParaRPr>
          </a:p>
        </p:txBody>
      </p:sp>
      <p:pic>
        <p:nvPicPr>
          <p:cNvPr id="347" name="Shape 347"/>
          <p:cNvPicPr preferRelativeResize="0"/>
          <p:nvPr/>
        </p:nvPicPr>
        <p:blipFill>
          <a:blip r:embed="rId3">
            <a:alphaModFix/>
          </a:blip>
          <a:stretch>
            <a:fillRect/>
          </a:stretch>
        </p:blipFill>
        <p:spPr>
          <a:xfrm>
            <a:off x="5696475" y="939628"/>
            <a:ext cx="2143125" cy="213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p:nvPr/>
        </p:nvSpPr>
        <p:spPr>
          <a:xfrm>
            <a:off x="1518950" y="3053225"/>
            <a:ext cx="3762000" cy="1761600"/>
          </a:xfrm>
          <a:prstGeom prst="rect">
            <a:avLst/>
          </a:prstGeom>
          <a:solidFill>
            <a:srgbClr val="FFF2CC"/>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4877500" y="113250"/>
            <a:ext cx="4008300" cy="4646700"/>
          </a:xfrm>
          <a:prstGeom prst="rect">
            <a:avLst/>
          </a:prstGeom>
          <a:solidFill>
            <a:srgbClr val="D9D2E9"/>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153100" y="148750"/>
            <a:ext cx="4008300" cy="31044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48" name="Shape 548"/>
          <p:cNvSpPr txBox="1"/>
          <p:nvPr/>
        </p:nvSpPr>
        <p:spPr>
          <a:xfrm>
            <a:off x="5018650" y="159450"/>
            <a:ext cx="4049400" cy="4952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405374"/>
              </a:buClr>
              <a:buSzPts val="1050"/>
              <a:buFont typeface="Arial"/>
              <a:buNone/>
            </a:pPr>
            <a:r>
              <a:rPr lang="en" sz="1800" b="1" i="0" u="none" strike="noStrike" cap="none">
                <a:solidFill>
                  <a:srgbClr val="405374"/>
                </a:solidFill>
              </a:rPr>
              <a:t>CA Community Colleges</a:t>
            </a:r>
            <a:endParaRPr sz="1800"/>
          </a:p>
          <a:p>
            <a:pPr marL="0" marR="0" lvl="0" indent="0" algn="l" rtl="0">
              <a:lnSpc>
                <a:spcPct val="100000"/>
              </a:lnSpc>
              <a:spcBef>
                <a:spcPts val="0"/>
              </a:spcBef>
              <a:spcAft>
                <a:spcPts val="0"/>
              </a:spcAft>
              <a:buClr>
                <a:srgbClr val="2A363C"/>
              </a:buClr>
              <a:buSzPts val="977"/>
              <a:buFont typeface="Arial"/>
              <a:buNone/>
            </a:pPr>
            <a:r>
              <a:rPr lang="en" sz="1100" i="1" u="none" strike="noStrike" cap="none">
                <a:solidFill>
                  <a:srgbClr val="2A363C"/>
                </a:solidFill>
              </a:rPr>
              <a:t>72 Districts (112 Colleges, 76 Centers); 15 Regions</a:t>
            </a:r>
            <a:endParaRPr sz="1100"/>
          </a:p>
          <a:p>
            <a:pPr marL="0" marR="0" lvl="0" indent="0" algn="l" rtl="0">
              <a:lnSpc>
                <a:spcPct val="100000"/>
              </a:lnSpc>
              <a:spcBef>
                <a:spcPts val="0"/>
              </a:spcBef>
              <a:spcAft>
                <a:spcPts val="0"/>
              </a:spcAft>
              <a:buClr>
                <a:srgbClr val="2A363C"/>
              </a:buClr>
              <a:buSzPts val="977"/>
              <a:buFont typeface="Arial"/>
              <a:buNone/>
            </a:pPr>
            <a:r>
              <a:rPr lang="en" sz="1100" i="1" u="none" strike="noStrike" cap="none">
                <a:solidFill>
                  <a:srgbClr val="2A363C"/>
                </a:solidFill>
              </a:rPr>
              <a:t>7 Workforce &amp; Econ Dev Regional Consortia</a:t>
            </a:r>
            <a:endParaRPr sz="1100"/>
          </a:p>
          <a:p>
            <a:pPr marL="0" marR="0" lvl="0" indent="0" algn="l" rtl="0">
              <a:lnSpc>
                <a:spcPct val="100000"/>
              </a:lnSpc>
              <a:spcBef>
                <a:spcPts val="0"/>
              </a:spcBef>
              <a:spcAft>
                <a:spcPts val="0"/>
              </a:spcAft>
              <a:buClr>
                <a:srgbClr val="595959"/>
              </a:buClr>
              <a:buSzPts val="698"/>
              <a:buFont typeface="Arial"/>
              <a:buNone/>
            </a:pPr>
            <a:endParaRPr sz="1100" i="1" u="none" strike="noStrike" cap="none">
              <a:solidFill>
                <a:srgbClr val="2A363C"/>
              </a:solidFill>
            </a:endParaRPr>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Basic Skills Initiative</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Career Advancement Academies</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Enhanced Non-Credit</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SB1440 Assoc. Degrees for Transfer</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Student Success Act of 2012</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Online Education Initiative</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Common Assessment Initiative</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Multiple Measures Assessment Project</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Education Planning Initiative</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Doing What Matters</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ARCC; Scorecard and System Completion Goals</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Salary Surfer; Launchboard; CTE Data Unlocked</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CTE Enhancement Fund</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SB850 CCC Bachelor’s Degree Pilots</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Student Equity Plans</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Basic Skills Student Outcomes and Transformation Program</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Institutional Effectiveness Partnership Initiative (IEPI)</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California College Promise</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0" u="none" strike="noStrike" cap="none">
                <a:solidFill>
                  <a:srgbClr val="2A363C"/>
                </a:solidFill>
              </a:rPr>
              <a:t>Strong Workforce Program</a:t>
            </a:r>
            <a:endParaRPr sz="1100"/>
          </a:p>
          <a:p>
            <a:pPr marL="214313" marR="0" lvl="0" indent="-222155" algn="l" rtl="0">
              <a:lnSpc>
                <a:spcPct val="100000"/>
              </a:lnSpc>
              <a:spcBef>
                <a:spcPts val="0"/>
              </a:spcBef>
              <a:spcAft>
                <a:spcPts val="0"/>
              </a:spcAft>
              <a:buClr>
                <a:srgbClr val="2A363C"/>
              </a:buClr>
              <a:buSzPts val="1100"/>
              <a:buFont typeface="Arial"/>
              <a:buChar char="•"/>
            </a:pPr>
            <a:r>
              <a:rPr lang="en" sz="1100" i="1" u="none" strike="noStrike" cap="none">
                <a:solidFill>
                  <a:srgbClr val="2A363C"/>
                </a:solidFill>
              </a:rPr>
              <a:t>CCC Guided Pathways Program (proposed)</a:t>
            </a:r>
            <a:endParaRPr sz="1100"/>
          </a:p>
        </p:txBody>
      </p:sp>
      <p:sp>
        <p:nvSpPr>
          <p:cNvPr id="549" name="Shape 549"/>
          <p:cNvSpPr txBox="1"/>
          <p:nvPr/>
        </p:nvSpPr>
        <p:spPr>
          <a:xfrm>
            <a:off x="174650" y="269862"/>
            <a:ext cx="4049400" cy="3104400"/>
          </a:xfrm>
          <a:prstGeom prst="rect">
            <a:avLst/>
          </a:prstGeom>
          <a:noFill/>
          <a:ln>
            <a:noFill/>
          </a:ln>
        </p:spPr>
        <p:txBody>
          <a:bodyPr wrap="square" lIns="68500" tIns="34250" rIns="68500" bIns="34250" anchor="t" anchorCtr="0">
            <a:noAutofit/>
          </a:bodyPr>
          <a:lstStyle/>
          <a:p>
            <a:pPr marL="0" marR="0" lvl="0" indent="0" algn="l" rtl="0">
              <a:spcBef>
                <a:spcPts val="0"/>
              </a:spcBef>
              <a:spcAft>
                <a:spcPts val="0"/>
              </a:spcAft>
              <a:buClr>
                <a:srgbClr val="405374"/>
              </a:buClr>
              <a:buSzPts val="1050"/>
              <a:buFont typeface="Arial"/>
              <a:buNone/>
            </a:pPr>
            <a:r>
              <a:rPr lang="en" sz="1800" b="1">
                <a:solidFill>
                  <a:srgbClr val="405374"/>
                </a:solidFill>
              </a:rPr>
              <a:t>K12</a:t>
            </a:r>
            <a:r>
              <a:rPr lang="en" sz="1100" b="1">
                <a:solidFill>
                  <a:srgbClr val="2A363C"/>
                </a:solidFill>
              </a:rPr>
              <a:t> </a:t>
            </a:r>
            <a:endParaRPr sz="1100"/>
          </a:p>
          <a:p>
            <a:pPr marL="0" marR="0" lvl="0" indent="0" algn="l" rtl="0">
              <a:spcBef>
                <a:spcPts val="210"/>
              </a:spcBef>
              <a:spcAft>
                <a:spcPts val="0"/>
              </a:spcAft>
              <a:buClr>
                <a:srgbClr val="2A363C"/>
              </a:buClr>
              <a:buSzPts val="1050"/>
              <a:buFont typeface="Arial"/>
              <a:buNone/>
            </a:pPr>
            <a:r>
              <a:rPr lang="en" sz="1100" i="1">
                <a:solidFill>
                  <a:srgbClr val="2A363C"/>
                </a:solidFill>
              </a:rPr>
              <a:t>1000+ School Districts; 58 County Offices of Ed</a:t>
            </a:r>
            <a:endParaRPr sz="1100"/>
          </a:p>
          <a:p>
            <a:pPr marL="0" marR="0" lvl="0" indent="0" algn="l" rtl="0">
              <a:spcBef>
                <a:spcPts val="180"/>
              </a:spcBef>
              <a:spcAft>
                <a:spcPts val="0"/>
              </a:spcAft>
              <a:buClr>
                <a:srgbClr val="2A363C"/>
              </a:buClr>
              <a:buSzPts val="900"/>
              <a:buFont typeface="Arial"/>
              <a:buNone/>
            </a:pPr>
            <a:r>
              <a:rPr lang="en" sz="1100" i="1">
                <a:solidFill>
                  <a:srgbClr val="2A363C"/>
                </a:solidFill>
              </a:rPr>
              <a:t> </a:t>
            </a:r>
            <a:endParaRPr sz="1100"/>
          </a:p>
          <a:p>
            <a:pPr marL="342900" marR="0" lvl="0" indent="-346075" algn="l" rtl="0">
              <a:spcBef>
                <a:spcPts val="210"/>
              </a:spcBef>
              <a:spcAft>
                <a:spcPts val="0"/>
              </a:spcAft>
              <a:buClr>
                <a:srgbClr val="2A363C"/>
              </a:buClr>
              <a:buSzPts val="1100"/>
              <a:buFont typeface="Arial"/>
              <a:buChar char="•"/>
            </a:pPr>
            <a:r>
              <a:rPr lang="en" sz="1100">
                <a:solidFill>
                  <a:srgbClr val="2A363C"/>
                </a:solidFill>
              </a:rPr>
              <a:t>Local Control Funding Formula (LCFF)</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Local Control and Accountability Plan (LCAP)</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Common Core State Standards</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Smarter Balanced Assessment</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Next Generation Science Standards</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CTE Standards and Framework</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CA Office to Reform Education (CORE) Waiver Districts</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CA Partnership Academies</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Linked Learning District Initiative</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AB790 LL Pilot Districts</a:t>
            </a:r>
            <a:endParaRPr sz="1100"/>
          </a:p>
          <a:p>
            <a:pPr marL="342900" marR="0" lvl="0" indent="-346075" algn="l" rtl="0">
              <a:lnSpc>
                <a:spcPct val="90000"/>
              </a:lnSpc>
              <a:spcBef>
                <a:spcPts val="210"/>
              </a:spcBef>
              <a:spcAft>
                <a:spcPts val="0"/>
              </a:spcAft>
              <a:buClr>
                <a:srgbClr val="2A363C"/>
              </a:buClr>
              <a:buSzPts val="1100"/>
              <a:buFont typeface="Arial"/>
              <a:buChar char="•"/>
            </a:pPr>
            <a:r>
              <a:rPr lang="en" sz="1100">
                <a:solidFill>
                  <a:srgbClr val="2A363C"/>
                </a:solidFill>
              </a:rPr>
              <a:t>Career Technical Education Incentive Grant</a:t>
            </a:r>
            <a:endParaRPr sz="1100"/>
          </a:p>
          <a:p>
            <a:pPr marL="342900" marR="0" lvl="0" indent="-257175" algn="l" rtl="0">
              <a:lnSpc>
                <a:spcPct val="90000"/>
              </a:lnSpc>
              <a:spcBef>
                <a:spcPts val="270"/>
              </a:spcBef>
              <a:spcAft>
                <a:spcPts val="0"/>
              </a:spcAft>
              <a:buClr>
                <a:schemeClr val="dk1"/>
              </a:buClr>
              <a:buSzPts val="1350"/>
              <a:buFont typeface="Arial"/>
              <a:buNone/>
            </a:pPr>
            <a:endParaRPr sz="1100">
              <a:solidFill>
                <a:srgbClr val="2A363C"/>
              </a:solidFill>
              <a:latin typeface="Calibri"/>
              <a:ea typeface="Calibri"/>
              <a:cs typeface="Calibri"/>
              <a:sym typeface="Calibri"/>
            </a:endParaRPr>
          </a:p>
        </p:txBody>
      </p:sp>
      <p:sp>
        <p:nvSpPr>
          <p:cNvPr id="550" name="Shape 550"/>
          <p:cNvSpPr txBox="1"/>
          <p:nvPr/>
        </p:nvSpPr>
        <p:spPr>
          <a:xfrm>
            <a:off x="1601450" y="3278425"/>
            <a:ext cx="4110000" cy="1442400"/>
          </a:xfrm>
          <a:prstGeom prst="rect">
            <a:avLst/>
          </a:prstGeom>
          <a:noFill/>
          <a:ln>
            <a:noFill/>
          </a:ln>
        </p:spPr>
        <p:txBody>
          <a:bodyPr wrap="square" lIns="68500" tIns="34250" rIns="68500" bIns="34250" anchor="t" anchorCtr="0">
            <a:noAutofit/>
          </a:bodyPr>
          <a:lstStyle/>
          <a:p>
            <a:pPr marL="0" marR="0" lvl="0" indent="0" algn="l" rtl="0">
              <a:spcBef>
                <a:spcPts val="0"/>
              </a:spcBef>
              <a:spcAft>
                <a:spcPts val="0"/>
              </a:spcAft>
              <a:buNone/>
            </a:pPr>
            <a:r>
              <a:rPr lang="en" sz="1800" b="1">
                <a:solidFill>
                  <a:srgbClr val="405374"/>
                </a:solidFill>
              </a:rPr>
              <a:t>CCC/K12</a:t>
            </a:r>
            <a:endParaRPr sz="1800"/>
          </a:p>
          <a:p>
            <a:pPr marL="0" marR="0" lvl="0" indent="0" algn="l" rtl="0">
              <a:spcBef>
                <a:spcPts val="0"/>
              </a:spcBef>
              <a:spcAft>
                <a:spcPts val="0"/>
              </a:spcAft>
              <a:buNone/>
            </a:pPr>
            <a:endParaRPr sz="1100" b="1">
              <a:solidFill>
                <a:srgbClr val="405374"/>
              </a:solidFill>
            </a:endParaRPr>
          </a:p>
          <a:p>
            <a:pPr marL="257175" marR="0" lvl="0" indent="-260350" algn="l" rtl="0">
              <a:lnSpc>
                <a:spcPct val="90000"/>
              </a:lnSpc>
              <a:spcBef>
                <a:spcPts val="210"/>
              </a:spcBef>
              <a:spcAft>
                <a:spcPts val="0"/>
              </a:spcAft>
              <a:buClr>
                <a:srgbClr val="404040"/>
              </a:buClr>
              <a:buSzPts val="1100"/>
              <a:buFont typeface="Arial"/>
              <a:buChar char="•"/>
            </a:pPr>
            <a:r>
              <a:rPr lang="en" sz="1100">
                <a:solidFill>
                  <a:srgbClr val="404040"/>
                </a:solidFill>
              </a:rPr>
              <a:t>SB1070 CTE Pathways Program</a:t>
            </a:r>
            <a:endParaRPr sz="1100"/>
          </a:p>
          <a:p>
            <a:pPr marL="257175" marR="0" lvl="0" indent="-260350" algn="l" rtl="0">
              <a:lnSpc>
                <a:spcPct val="90000"/>
              </a:lnSpc>
              <a:spcBef>
                <a:spcPts val="210"/>
              </a:spcBef>
              <a:spcAft>
                <a:spcPts val="0"/>
              </a:spcAft>
              <a:buClr>
                <a:srgbClr val="404040"/>
              </a:buClr>
              <a:buSzPts val="1100"/>
              <a:buFont typeface="Arial"/>
              <a:buChar char="•"/>
            </a:pPr>
            <a:r>
              <a:rPr lang="en" sz="1100">
                <a:solidFill>
                  <a:srgbClr val="404040"/>
                </a:solidFill>
              </a:rPr>
              <a:t>AB86: Adult Ed/CCC Regional Consortia</a:t>
            </a:r>
            <a:endParaRPr sz="1100"/>
          </a:p>
          <a:p>
            <a:pPr marL="257175" marR="0" lvl="0" indent="-260350" algn="l" rtl="0">
              <a:lnSpc>
                <a:spcPct val="90000"/>
              </a:lnSpc>
              <a:spcBef>
                <a:spcPts val="210"/>
              </a:spcBef>
              <a:spcAft>
                <a:spcPts val="0"/>
              </a:spcAft>
              <a:buClr>
                <a:srgbClr val="404040"/>
              </a:buClr>
              <a:buSzPts val="1100"/>
              <a:buFont typeface="Arial"/>
              <a:buChar char="•"/>
            </a:pPr>
            <a:r>
              <a:rPr lang="en" sz="1100">
                <a:solidFill>
                  <a:srgbClr val="404040"/>
                </a:solidFill>
              </a:rPr>
              <a:t>AB86: CA Career Pathways Trust (CCPT)</a:t>
            </a:r>
            <a:endParaRPr sz="1100"/>
          </a:p>
          <a:p>
            <a:pPr marL="257175" marR="0" lvl="0" indent="-260350" algn="l" rtl="0">
              <a:lnSpc>
                <a:spcPct val="90000"/>
              </a:lnSpc>
              <a:spcBef>
                <a:spcPts val="210"/>
              </a:spcBef>
              <a:spcAft>
                <a:spcPts val="0"/>
              </a:spcAft>
              <a:buClr>
                <a:srgbClr val="2A363C"/>
              </a:buClr>
              <a:buSzPts val="1100"/>
              <a:buFont typeface="Arial"/>
              <a:buChar char="•"/>
            </a:pPr>
            <a:r>
              <a:rPr lang="en" sz="1100">
                <a:solidFill>
                  <a:srgbClr val="2A363C"/>
                </a:solidFill>
              </a:rPr>
              <a:t>AB288: College and Career Access Pathways </a:t>
            </a:r>
            <a:r>
              <a:rPr lang="en" sz="1100"/>
              <a:t/>
            </a:r>
            <a:br>
              <a:rPr lang="en" sz="1100"/>
            </a:br>
            <a:r>
              <a:rPr lang="en" sz="1100">
                <a:solidFill>
                  <a:srgbClr val="2A363C"/>
                </a:solidFill>
              </a:rPr>
              <a:t>(CCAP) Partnerships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500"/>
                                        <p:tgtEl>
                                          <p:spTgt spid="549"/>
                                        </p:tgtEl>
                                      </p:cBhvr>
                                    </p:animEffect>
                                  </p:childTnLst>
                                </p:cTn>
                              </p:par>
                              <p:par>
                                <p:cTn id="8" presetID="10" presetClass="entr" presetSubtype="0" fill="hold" nodeType="withEffect">
                                  <p:stCondLst>
                                    <p:cond delay="0"/>
                                  </p:stCondLst>
                                  <p:childTnLst>
                                    <p:set>
                                      <p:cBhvr>
                                        <p:cTn id="9" dur="1" fill="hold">
                                          <p:stCondLst>
                                            <p:cond delay="0"/>
                                          </p:stCondLst>
                                        </p:cTn>
                                        <p:tgtEl>
                                          <p:spTgt spid="548">
                                            <p:txEl>
                                              <p:pRg st="0" end="0"/>
                                            </p:txEl>
                                          </p:spTgt>
                                        </p:tgtEl>
                                        <p:attrNameLst>
                                          <p:attrName>style.visibility</p:attrName>
                                        </p:attrNameLst>
                                      </p:cBhvr>
                                      <p:to>
                                        <p:strVal val="visible"/>
                                      </p:to>
                                    </p:set>
                                    <p:animEffect transition="in" filter="fade">
                                      <p:cBhvr>
                                        <p:cTn id="10" dur="500"/>
                                        <p:tgtEl>
                                          <p:spTgt spid="54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8">
                                            <p:txEl>
                                              <p:pRg st="1" end="1"/>
                                            </p:txEl>
                                          </p:spTgt>
                                        </p:tgtEl>
                                        <p:attrNameLst>
                                          <p:attrName>style.visibility</p:attrName>
                                        </p:attrNameLst>
                                      </p:cBhvr>
                                      <p:to>
                                        <p:strVal val="visible"/>
                                      </p:to>
                                    </p:set>
                                    <p:animEffect transition="in" filter="fade">
                                      <p:cBhvr>
                                        <p:cTn id="13" dur="500"/>
                                        <p:tgtEl>
                                          <p:spTgt spid="54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8">
                                            <p:txEl>
                                              <p:pRg st="2" end="2"/>
                                            </p:txEl>
                                          </p:spTgt>
                                        </p:tgtEl>
                                        <p:attrNameLst>
                                          <p:attrName>style.visibility</p:attrName>
                                        </p:attrNameLst>
                                      </p:cBhvr>
                                      <p:to>
                                        <p:strVal val="visible"/>
                                      </p:to>
                                    </p:set>
                                    <p:animEffect transition="in" filter="fade">
                                      <p:cBhvr>
                                        <p:cTn id="16" dur="500"/>
                                        <p:tgtEl>
                                          <p:spTgt spid="54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8">
                                            <p:txEl>
                                              <p:pRg st="3" end="3"/>
                                            </p:txEl>
                                          </p:spTgt>
                                        </p:tgtEl>
                                        <p:attrNameLst>
                                          <p:attrName>style.visibility</p:attrName>
                                        </p:attrNameLst>
                                      </p:cBhvr>
                                      <p:to>
                                        <p:strVal val="visible"/>
                                      </p:to>
                                    </p:set>
                                    <p:animEffect transition="in" filter="fade">
                                      <p:cBhvr>
                                        <p:cTn id="19" dur="500"/>
                                        <p:tgtEl>
                                          <p:spTgt spid="54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8">
                                            <p:txEl>
                                              <p:pRg st="4" end="4"/>
                                            </p:txEl>
                                          </p:spTgt>
                                        </p:tgtEl>
                                        <p:attrNameLst>
                                          <p:attrName>style.visibility</p:attrName>
                                        </p:attrNameLst>
                                      </p:cBhvr>
                                      <p:to>
                                        <p:strVal val="visible"/>
                                      </p:to>
                                    </p:set>
                                    <p:animEffect transition="in" filter="fade">
                                      <p:cBhvr>
                                        <p:cTn id="22" dur="500"/>
                                        <p:tgtEl>
                                          <p:spTgt spid="54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8">
                                            <p:txEl>
                                              <p:pRg st="5" end="5"/>
                                            </p:txEl>
                                          </p:spTgt>
                                        </p:tgtEl>
                                        <p:attrNameLst>
                                          <p:attrName>style.visibility</p:attrName>
                                        </p:attrNameLst>
                                      </p:cBhvr>
                                      <p:to>
                                        <p:strVal val="visible"/>
                                      </p:to>
                                    </p:set>
                                    <p:animEffect transition="in" filter="fade">
                                      <p:cBhvr>
                                        <p:cTn id="25" dur="500"/>
                                        <p:tgtEl>
                                          <p:spTgt spid="548">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8">
                                            <p:txEl>
                                              <p:pRg st="6" end="6"/>
                                            </p:txEl>
                                          </p:spTgt>
                                        </p:tgtEl>
                                        <p:attrNameLst>
                                          <p:attrName>style.visibility</p:attrName>
                                        </p:attrNameLst>
                                      </p:cBhvr>
                                      <p:to>
                                        <p:strVal val="visible"/>
                                      </p:to>
                                    </p:set>
                                    <p:animEffect transition="in" filter="fade">
                                      <p:cBhvr>
                                        <p:cTn id="28" dur="500"/>
                                        <p:tgtEl>
                                          <p:spTgt spid="548">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8">
                                            <p:txEl>
                                              <p:pRg st="7" end="7"/>
                                            </p:txEl>
                                          </p:spTgt>
                                        </p:tgtEl>
                                        <p:attrNameLst>
                                          <p:attrName>style.visibility</p:attrName>
                                        </p:attrNameLst>
                                      </p:cBhvr>
                                      <p:to>
                                        <p:strVal val="visible"/>
                                      </p:to>
                                    </p:set>
                                    <p:animEffect transition="in" filter="fade">
                                      <p:cBhvr>
                                        <p:cTn id="31" dur="500"/>
                                        <p:tgtEl>
                                          <p:spTgt spid="548">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8">
                                            <p:txEl>
                                              <p:pRg st="8" end="8"/>
                                            </p:txEl>
                                          </p:spTgt>
                                        </p:tgtEl>
                                        <p:attrNameLst>
                                          <p:attrName>style.visibility</p:attrName>
                                        </p:attrNameLst>
                                      </p:cBhvr>
                                      <p:to>
                                        <p:strVal val="visible"/>
                                      </p:to>
                                    </p:set>
                                    <p:animEffect transition="in" filter="fade">
                                      <p:cBhvr>
                                        <p:cTn id="34" dur="500"/>
                                        <p:tgtEl>
                                          <p:spTgt spid="548">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48">
                                            <p:txEl>
                                              <p:pRg st="9" end="9"/>
                                            </p:txEl>
                                          </p:spTgt>
                                        </p:tgtEl>
                                        <p:attrNameLst>
                                          <p:attrName>style.visibility</p:attrName>
                                        </p:attrNameLst>
                                      </p:cBhvr>
                                      <p:to>
                                        <p:strVal val="visible"/>
                                      </p:to>
                                    </p:set>
                                    <p:animEffect transition="in" filter="fade">
                                      <p:cBhvr>
                                        <p:cTn id="37" dur="500"/>
                                        <p:tgtEl>
                                          <p:spTgt spid="548">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48">
                                            <p:txEl>
                                              <p:pRg st="10" end="10"/>
                                            </p:txEl>
                                          </p:spTgt>
                                        </p:tgtEl>
                                        <p:attrNameLst>
                                          <p:attrName>style.visibility</p:attrName>
                                        </p:attrNameLst>
                                      </p:cBhvr>
                                      <p:to>
                                        <p:strVal val="visible"/>
                                      </p:to>
                                    </p:set>
                                    <p:animEffect transition="in" filter="fade">
                                      <p:cBhvr>
                                        <p:cTn id="40" dur="500"/>
                                        <p:tgtEl>
                                          <p:spTgt spid="548">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48">
                                            <p:txEl>
                                              <p:pRg st="11" end="11"/>
                                            </p:txEl>
                                          </p:spTgt>
                                        </p:tgtEl>
                                        <p:attrNameLst>
                                          <p:attrName>style.visibility</p:attrName>
                                        </p:attrNameLst>
                                      </p:cBhvr>
                                      <p:to>
                                        <p:strVal val="visible"/>
                                      </p:to>
                                    </p:set>
                                    <p:animEffect transition="in" filter="fade">
                                      <p:cBhvr>
                                        <p:cTn id="43" dur="500"/>
                                        <p:tgtEl>
                                          <p:spTgt spid="548">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48">
                                            <p:txEl>
                                              <p:pRg st="12" end="12"/>
                                            </p:txEl>
                                          </p:spTgt>
                                        </p:tgtEl>
                                        <p:attrNameLst>
                                          <p:attrName>style.visibility</p:attrName>
                                        </p:attrNameLst>
                                      </p:cBhvr>
                                      <p:to>
                                        <p:strVal val="visible"/>
                                      </p:to>
                                    </p:set>
                                    <p:animEffect transition="in" filter="fade">
                                      <p:cBhvr>
                                        <p:cTn id="46" dur="500"/>
                                        <p:tgtEl>
                                          <p:spTgt spid="548">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48">
                                            <p:txEl>
                                              <p:pRg st="13" end="13"/>
                                            </p:txEl>
                                          </p:spTgt>
                                        </p:tgtEl>
                                        <p:attrNameLst>
                                          <p:attrName>style.visibility</p:attrName>
                                        </p:attrNameLst>
                                      </p:cBhvr>
                                      <p:to>
                                        <p:strVal val="visible"/>
                                      </p:to>
                                    </p:set>
                                    <p:animEffect transition="in" filter="fade">
                                      <p:cBhvr>
                                        <p:cTn id="49" dur="500"/>
                                        <p:tgtEl>
                                          <p:spTgt spid="548">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48">
                                            <p:txEl>
                                              <p:pRg st="14" end="14"/>
                                            </p:txEl>
                                          </p:spTgt>
                                        </p:tgtEl>
                                        <p:attrNameLst>
                                          <p:attrName>style.visibility</p:attrName>
                                        </p:attrNameLst>
                                      </p:cBhvr>
                                      <p:to>
                                        <p:strVal val="visible"/>
                                      </p:to>
                                    </p:set>
                                    <p:animEffect transition="in" filter="fade">
                                      <p:cBhvr>
                                        <p:cTn id="52" dur="500"/>
                                        <p:tgtEl>
                                          <p:spTgt spid="548">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48">
                                            <p:txEl>
                                              <p:pRg st="15" end="15"/>
                                            </p:txEl>
                                          </p:spTgt>
                                        </p:tgtEl>
                                        <p:attrNameLst>
                                          <p:attrName>style.visibility</p:attrName>
                                        </p:attrNameLst>
                                      </p:cBhvr>
                                      <p:to>
                                        <p:strVal val="visible"/>
                                      </p:to>
                                    </p:set>
                                    <p:animEffect transition="in" filter="fade">
                                      <p:cBhvr>
                                        <p:cTn id="55" dur="500"/>
                                        <p:tgtEl>
                                          <p:spTgt spid="548">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48">
                                            <p:txEl>
                                              <p:pRg st="16" end="16"/>
                                            </p:txEl>
                                          </p:spTgt>
                                        </p:tgtEl>
                                        <p:attrNameLst>
                                          <p:attrName>style.visibility</p:attrName>
                                        </p:attrNameLst>
                                      </p:cBhvr>
                                      <p:to>
                                        <p:strVal val="visible"/>
                                      </p:to>
                                    </p:set>
                                    <p:animEffect transition="in" filter="fade">
                                      <p:cBhvr>
                                        <p:cTn id="58" dur="500"/>
                                        <p:tgtEl>
                                          <p:spTgt spid="548">
                                            <p:txEl>
                                              <p:pRg st="16" end="1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48">
                                            <p:txEl>
                                              <p:pRg st="17" end="17"/>
                                            </p:txEl>
                                          </p:spTgt>
                                        </p:tgtEl>
                                        <p:attrNameLst>
                                          <p:attrName>style.visibility</p:attrName>
                                        </p:attrNameLst>
                                      </p:cBhvr>
                                      <p:to>
                                        <p:strVal val="visible"/>
                                      </p:to>
                                    </p:set>
                                    <p:animEffect transition="in" filter="fade">
                                      <p:cBhvr>
                                        <p:cTn id="61" dur="500"/>
                                        <p:tgtEl>
                                          <p:spTgt spid="548">
                                            <p:txEl>
                                              <p:pRg st="17" end="1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48">
                                            <p:txEl>
                                              <p:pRg st="18" end="18"/>
                                            </p:txEl>
                                          </p:spTgt>
                                        </p:tgtEl>
                                        <p:attrNameLst>
                                          <p:attrName>style.visibility</p:attrName>
                                        </p:attrNameLst>
                                      </p:cBhvr>
                                      <p:to>
                                        <p:strVal val="visible"/>
                                      </p:to>
                                    </p:set>
                                    <p:animEffect transition="in" filter="fade">
                                      <p:cBhvr>
                                        <p:cTn id="64" dur="500"/>
                                        <p:tgtEl>
                                          <p:spTgt spid="548">
                                            <p:txEl>
                                              <p:pRg st="18" end="1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48">
                                            <p:txEl>
                                              <p:pRg st="19" end="19"/>
                                            </p:txEl>
                                          </p:spTgt>
                                        </p:tgtEl>
                                        <p:attrNameLst>
                                          <p:attrName>style.visibility</p:attrName>
                                        </p:attrNameLst>
                                      </p:cBhvr>
                                      <p:to>
                                        <p:strVal val="visible"/>
                                      </p:to>
                                    </p:set>
                                    <p:animEffect transition="in" filter="fade">
                                      <p:cBhvr>
                                        <p:cTn id="67" dur="500"/>
                                        <p:tgtEl>
                                          <p:spTgt spid="548">
                                            <p:txEl>
                                              <p:pRg st="19" end="1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48">
                                            <p:txEl>
                                              <p:pRg st="20" end="20"/>
                                            </p:txEl>
                                          </p:spTgt>
                                        </p:tgtEl>
                                        <p:attrNameLst>
                                          <p:attrName>style.visibility</p:attrName>
                                        </p:attrNameLst>
                                      </p:cBhvr>
                                      <p:to>
                                        <p:strVal val="visible"/>
                                      </p:to>
                                    </p:set>
                                    <p:animEffect transition="in" filter="fade">
                                      <p:cBhvr>
                                        <p:cTn id="70" dur="500"/>
                                        <p:tgtEl>
                                          <p:spTgt spid="548">
                                            <p:txEl>
                                              <p:pRg st="20" end="2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548">
                                            <p:txEl>
                                              <p:pRg st="21" end="21"/>
                                            </p:txEl>
                                          </p:spTgt>
                                        </p:tgtEl>
                                        <p:attrNameLst>
                                          <p:attrName>style.visibility</p:attrName>
                                        </p:attrNameLst>
                                      </p:cBhvr>
                                      <p:to>
                                        <p:strVal val="visible"/>
                                      </p:to>
                                    </p:set>
                                    <p:animEffect transition="in" filter="fade">
                                      <p:cBhvr>
                                        <p:cTn id="73" dur="500"/>
                                        <p:tgtEl>
                                          <p:spTgt spid="548">
                                            <p:txEl>
                                              <p:pRg st="21" end="2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48">
                                            <p:txEl>
                                              <p:pRg st="22" end="22"/>
                                            </p:txEl>
                                          </p:spTgt>
                                        </p:tgtEl>
                                        <p:attrNameLst>
                                          <p:attrName>style.visibility</p:attrName>
                                        </p:attrNameLst>
                                      </p:cBhvr>
                                      <p:to>
                                        <p:strVal val="visible"/>
                                      </p:to>
                                    </p:set>
                                    <p:animEffect transition="in" filter="fade">
                                      <p:cBhvr>
                                        <p:cTn id="76" dur="500"/>
                                        <p:tgtEl>
                                          <p:spTgt spid="548">
                                            <p:txEl>
                                              <p:pRg st="22" end="22"/>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548">
                                            <p:txEl>
                                              <p:pRg st="23" end="23"/>
                                            </p:txEl>
                                          </p:spTgt>
                                        </p:tgtEl>
                                        <p:attrNameLst>
                                          <p:attrName>style.visibility</p:attrName>
                                        </p:attrNameLst>
                                      </p:cBhvr>
                                      <p:to>
                                        <p:strVal val="visible"/>
                                      </p:to>
                                    </p:set>
                                    <p:animEffect transition="in" filter="fade">
                                      <p:cBhvr>
                                        <p:cTn id="79" dur="500"/>
                                        <p:tgtEl>
                                          <p:spTgt spid="548">
                                            <p:txEl>
                                              <p:pRg st="23" end="23"/>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550"/>
                                        </p:tgtEl>
                                        <p:attrNameLst>
                                          <p:attrName>style.visibility</p:attrName>
                                        </p:attrNameLst>
                                      </p:cBhvr>
                                      <p:to>
                                        <p:strVal val="visible"/>
                                      </p:to>
                                    </p:set>
                                    <p:animEffect transition="in" filter="fade">
                                      <p:cBhvr>
                                        <p:cTn id="82"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p:nvPr/>
        </p:nvSpPr>
        <p:spPr>
          <a:xfrm>
            <a:off x="380125" y="2716575"/>
            <a:ext cx="5057700" cy="2473800"/>
          </a:xfrm>
          <a:prstGeom prst="rect">
            <a:avLst/>
          </a:prstGeom>
          <a:solidFill>
            <a:srgbClr val="FFF2CC"/>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5367325" y="113250"/>
            <a:ext cx="3518400" cy="4638900"/>
          </a:xfrm>
          <a:prstGeom prst="rect">
            <a:avLst/>
          </a:prstGeom>
          <a:solidFill>
            <a:srgbClr val="D9D2E9"/>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0" y="0"/>
            <a:ext cx="4748700" cy="29121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559" name="Shape 559"/>
          <p:cNvSpPr txBox="1"/>
          <p:nvPr/>
        </p:nvSpPr>
        <p:spPr>
          <a:xfrm>
            <a:off x="5367425" y="209374"/>
            <a:ext cx="3694800" cy="41982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rgbClr val="7F7F7F"/>
              </a:buClr>
              <a:buSzPts val="1116"/>
              <a:buFont typeface="Arial"/>
              <a:buNone/>
            </a:pPr>
            <a:r>
              <a:rPr lang="en" b="1" i="0" u="none" strike="noStrike" cap="none">
                <a:solidFill>
                  <a:srgbClr val="7F7F7F"/>
                </a:solidFill>
                <a:latin typeface="Arial"/>
                <a:ea typeface="Arial"/>
                <a:cs typeface="Arial"/>
                <a:sym typeface="Arial"/>
              </a:rPr>
              <a:t>Federal Initiatives &amp; Grant Programs</a:t>
            </a:r>
            <a:endParaRPr/>
          </a:p>
          <a:p>
            <a:pPr marL="0" marR="0" lvl="0" indent="0" algn="l" rtl="0">
              <a:lnSpc>
                <a:spcPct val="90000"/>
              </a:lnSpc>
              <a:spcBef>
                <a:spcPts val="210"/>
              </a:spcBef>
              <a:spcAft>
                <a:spcPts val="0"/>
              </a:spcAft>
              <a:buClr>
                <a:srgbClr val="405374"/>
              </a:buClr>
              <a:buSzPts val="977"/>
              <a:buFont typeface="Arial"/>
              <a:buNone/>
            </a:pPr>
            <a:r>
              <a:rPr lang="en" sz="1050" b="1" i="0" u="none" strike="noStrike" cap="none">
                <a:solidFill>
                  <a:srgbClr val="405374"/>
                </a:solidFill>
                <a:latin typeface="Arial"/>
                <a:ea typeface="Arial"/>
                <a:cs typeface="Arial"/>
                <a:sym typeface="Arial"/>
              </a:rPr>
              <a:t> </a:t>
            </a:r>
            <a:endParaRPr/>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Perkins Career &amp; Technical Education Act </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TAA Community College Training Grants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Dislocated Worker Nat’l Emergency Grants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Health and Human Services Grants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SNAP Employment and Training Funds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Apprenticeship USA State Expansion Funds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Career Pathways for Youth</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Re-entry Demonstration Projects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America’s Promise:  American Tech Training Fund</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ETC.</a:t>
            </a:r>
            <a:endParaRPr sz="1100"/>
          </a:p>
          <a:p>
            <a:pPr marL="0" marR="0" lvl="0" indent="0" algn="l" rtl="0">
              <a:lnSpc>
                <a:spcPct val="90000"/>
              </a:lnSpc>
              <a:spcBef>
                <a:spcPts val="0"/>
              </a:spcBef>
              <a:spcAft>
                <a:spcPts val="0"/>
              </a:spcAft>
              <a:buClr>
                <a:srgbClr val="595959"/>
              </a:buClr>
              <a:buSzPts val="977"/>
              <a:buFont typeface="Arial"/>
              <a:buNone/>
            </a:pPr>
            <a:endParaRPr sz="1050" b="0" i="0" u="none" strike="noStrike" cap="none">
              <a:solidFill>
                <a:srgbClr val="7F7F7F"/>
              </a:solidFill>
              <a:latin typeface="Arial"/>
              <a:ea typeface="Arial"/>
              <a:cs typeface="Arial"/>
              <a:sym typeface="Arial"/>
            </a:endParaRPr>
          </a:p>
          <a:p>
            <a:pPr marL="0" marR="0" lvl="0" indent="0" algn="l" rtl="0">
              <a:lnSpc>
                <a:spcPct val="90000"/>
              </a:lnSpc>
              <a:spcBef>
                <a:spcPts val="240"/>
              </a:spcBef>
              <a:spcAft>
                <a:spcPts val="0"/>
              </a:spcAft>
              <a:buClr>
                <a:srgbClr val="7F7F7F"/>
              </a:buClr>
              <a:buSzPts val="1116"/>
              <a:buFont typeface="Arial"/>
              <a:buNone/>
            </a:pPr>
            <a:r>
              <a:rPr lang="en" b="1" i="0" u="none" strike="noStrike" cap="none">
                <a:solidFill>
                  <a:srgbClr val="7F7F7F"/>
                </a:solidFill>
                <a:latin typeface="Arial"/>
                <a:ea typeface="Arial"/>
                <a:cs typeface="Arial"/>
                <a:sym typeface="Arial"/>
              </a:rPr>
              <a:t>Other Related Agencies/Services in CA</a:t>
            </a:r>
            <a:endParaRPr/>
          </a:p>
          <a:p>
            <a:pPr marL="0" marR="0" lvl="0" indent="0" algn="l" rtl="0">
              <a:lnSpc>
                <a:spcPct val="90000"/>
              </a:lnSpc>
              <a:spcBef>
                <a:spcPts val="210"/>
              </a:spcBef>
              <a:spcAft>
                <a:spcPts val="0"/>
              </a:spcAft>
              <a:buClr>
                <a:srgbClr val="595959"/>
              </a:buClr>
              <a:buSzPts val="977"/>
              <a:buFont typeface="Arial"/>
              <a:buNone/>
            </a:pPr>
            <a:endParaRPr sz="1050" b="1" i="0" u="none" strike="noStrike" cap="none">
              <a:solidFill>
                <a:srgbClr val="405374"/>
              </a:solidFill>
              <a:latin typeface="Arial"/>
              <a:ea typeface="Arial"/>
              <a:cs typeface="Arial"/>
              <a:sym typeface="Arial"/>
            </a:endParaRPr>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Governor’s Office of Business &amp; Econ Dev (GO-Biz)</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Cities, Counties</a:t>
            </a:r>
            <a:endParaRPr sz="1100"/>
          </a:p>
          <a:p>
            <a:pPr marL="214313" marR="0" lvl="0" indent="-222155" algn="l" rtl="0">
              <a:lnSpc>
                <a:spcPct val="90000"/>
              </a:lnSpc>
              <a:spcBef>
                <a:spcPts val="0"/>
              </a:spcBef>
              <a:spcAft>
                <a:spcPts val="0"/>
              </a:spcAft>
              <a:buClr>
                <a:srgbClr val="333336"/>
              </a:buClr>
              <a:buSzPts val="1100"/>
              <a:buFont typeface="Arial"/>
              <a:buChar char="•"/>
            </a:pPr>
            <a:r>
              <a:rPr lang="en" sz="1100" i="0" u="none" strike="noStrike" cap="none">
                <a:solidFill>
                  <a:srgbClr val="333336"/>
                </a:solidFill>
              </a:rPr>
              <a:t>Other Workforce Programs:  CalWorks; Rehabilitation; Corrections; Veterans Affairs, Apprenticeship; Health and Human Services; Social Services; Job Corps; Employment Training Panel; Public Utilities Commission; etc.</a:t>
            </a:r>
            <a:endParaRPr sz="1100"/>
          </a:p>
          <a:p>
            <a:pPr marL="214313" marR="0" lvl="0" indent="-161163" algn="l" rtl="0">
              <a:lnSpc>
                <a:spcPct val="90000"/>
              </a:lnSpc>
              <a:spcBef>
                <a:spcPts val="0"/>
              </a:spcBef>
              <a:spcAft>
                <a:spcPts val="0"/>
              </a:spcAft>
              <a:buClr>
                <a:srgbClr val="595959"/>
              </a:buClr>
              <a:buSzPts val="837"/>
              <a:buFont typeface="Arial"/>
              <a:buNone/>
            </a:pPr>
            <a:endParaRPr sz="900" b="0" i="0" u="none" strike="noStrike" cap="none">
              <a:solidFill>
                <a:srgbClr val="333336"/>
              </a:solidFill>
              <a:latin typeface="Arial"/>
              <a:ea typeface="Arial"/>
              <a:cs typeface="Arial"/>
              <a:sym typeface="Arial"/>
            </a:endParaRPr>
          </a:p>
        </p:txBody>
      </p:sp>
      <p:sp>
        <p:nvSpPr>
          <p:cNvPr id="560" name="Shape 560"/>
          <p:cNvSpPr txBox="1"/>
          <p:nvPr/>
        </p:nvSpPr>
        <p:spPr>
          <a:xfrm>
            <a:off x="62725" y="70575"/>
            <a:ext cx="5304600" cy="2841600"/>
          </a:xfrm>
          <a:prstGeom prst="rect">
            <a:avLst/>
          </a:prstGeom>
          <a:noFill/>
          <a:ln>
            <a:noFill/>
          </a:ln>
        </p:spPr>
        <p:txBody>
          <a:bodyPr wrap="square" lIns="68500" tIns="34250" rIns="68500" bIns="34250" anchor="t" anchorCtr="0">
            <a:noAutofit/>
          </a:bodyPr>
          <a:lstStyle/>
          <a:p>
            <a:pPr marL="0" marR="0" lvl="0" indent="0" algn="l" rtl="0">
              <a:lnSpc>
                <a:spcPct val="90000"/>
              </a:lnSpc>
              <a:spcBef>
                <a:spcPts val="0"/>
              </a:spcBef>
              <a:spcAft>
                <a:spcPts val="0"/>
              </a:spcAft>
              <a:buClr>
                <a:srgbClr val="7F7F7F"/>
              </a:buClr>
              <a:buSzPts val="1116"/>
              <a:buFont typeface="Arial"/>
              <a:buNone/>
            </a:pPr>
            <a:r>
              <a:rPr lang="en" b="1">
                <a:solidFill>
                  <a:srgbClr val="7F7F7F"/>
                </a:solidFill>
              </a:rPr>
              <a:t>CA Workforce Development Board</a:t>
            </a:r>
            <a:endParaRPr/>
          </a:p>
          <a:p>
            <a:pPr marL="0" marR="0" lvl="0" indent="0" algn="l" rtl="0">
              <a:lnSpc>
                <a:spcPct val="100000"/>
              </a:lnSpc>
              <a:spcBef>
                <a:spcPts val="210"/>
              </a:spcBef>
              <a:spcAft>
                <a:spcPts val="0"/>
              </a:spcAft>
              <a:buClr>
                <a:srgbClr val="2A363C"/>
              </a:buClr>
              <a:buSzPts val="1050"/>
              <a:buFont typeface="Arial"/>
              <a:buNone/>
            </a:pPr>
            <a:r>
              <a:rPr lang="en" sz="1100" i="1">
                <a:solidFill>
                  <a:srgbClr val="2A363C"/>
                </a:solidFill>
              </a:rPr>
              <a:t>48 Local Workforce Development Boards (47 areas)</a:t>
            </a:r>
            <a:endParaRPr sz="1100"/>
          </a:p>
          <a:p>
            <a:pPr marL="0" marR="0" lvl="0" indent="0" algn="l" rtl="0">
              <a:lnSpc>
                <a:spcPct val="100000"/>
              </a:lnSpc>
              <a:spcBef>
                <a:spcPts val="210"/>
              </a:spcBef>
              <a:spcAft>
                <a:spcPts val="0"/>
              </a:spcAft>
              <a:buClr>
                <a:srgbClr val="333336"/>
              </a:buClr>
              <a:buSzPts val="1050"/>
              <a:buFont typeface="Arial"/>
              <a:buNone/>
            </a:pPr>
            <a:r>
              <a:rPr lang="en" sz="1100" i="1">
                <a:solidFill>
                  <a:srgbClr val="333336"/>
                </a:solidFill>
              </a:rPr>
              <a:t>From </a:t>
            </a:r>
            <a:r>
              <a:rPr lang="en" sz="1100" b="1" i="1">
                <a:solidFill>
                  <a:srgbClr val="333336"/>
                </a:solidFill>
              </a:rPr>
              <a:t>WIA to WIOA</a:t>
            </a:r>
            <a:endParaRPr sz="1100" b="1" i="1">
              <a:solidFill>
                <a:srgbClr val="404040"/>
              </a:solidFill>
            </a:endParaRPr>
          </a:p>
          <a:p>
            <a:pPr marL="0" marR="0" lvl="0" indent="0" algn="l" rtl="0">
              <a:lnSpc>
                <a:spcPct val="100000"/>
              </a:lnSpc>
              <a:spcBef>
                <a:spcPts val="210"/>
              </a:spcBef>
              <a:spcAft>
                <a:spcPts val="0"/>
              </a:spcAft>
              <a:buClr>
                <a:schemeClr val="dk1"/>
              </a:buClr>
              <a:buSzPts val="1050"/>
              <a:buFont typeface="Arial"/>
              <a:buNone/>
            </a:pPr>
            <a:endParaRPr sz="1100" i="1">
              <a:solidFill>
                <a:srgbClr val="2A363C"/>
              </a:solidFill>
            </a:endParaRPr>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CA Strategic Workforce Dev Plan 2013-17</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Local Strategic Workforce Plans 2013–17</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CA Unified Strategic Workforce Development Plan 2016-2020 (WIOA)</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i="1">
                <a:solidFill>
                  <a:srgbClr val="333336"/>
                </a:solidFill>
              </a:rPr>
              <a:t>Local Boards Strategic Workforce Dev Plan - TBD</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SB 118 Sector Strategies</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Prop 39 Clean Energy Job Creation Training Grants</a:t>
            </a:r>
            <a:endParaRPr sz="1100">
              <a:solidFill>
                <a:srgbClr val="333336"/>
              </a:solidFill>
            </a:endParaRPr>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Workforce Accelerator Fund </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“Slingshot” Initiative (Regional Coalitions)</a:t>
            </a:r>
            <a:endParaRPr sz="1100"/>
          </a:p>
          <a:p>
            <a:pPr marL="214313" marR="0" lvl="0" indent="-222155" algn="l" rtl="0">
              <a:lnSpc>
                <a:spcPct val="100000"/>
              </a:lnSpc>
              <a:spcBef>
                <a:spcPts val="300"/>
              </a:spcBef>
              <a:spcAft>
                <a:spcPts val="0"/>
              </a:spcAft>
              <a:buClr>
                <a:srgbClr val="333336"/>
              </a:buClr>
              <a:buSzPts val="1100"/>
              <a:buFont typeface="Arial"/>
              <a:buChar char="•"/>
            </a:pPr>
            <a:r>
              <a:rPr lang="en" sz="1100">
                <a:solidFill>
                  <a:srgbClr val="333336"/>
                </a:solidFill>
              </a:rPr>
              <a:t>ForwardFocus (AB2060 </a:t>
            </a:r>
            <a:r>
              <a:rPr lang="en" sz="1100">
                <a:solidFill>
                  <a:schemeClr val="dk1"/>
                </a:solidFill>
              </a:rPr>
              <a:t>Recidivism Reduction Funds</a:t>
            </a:r>
            <a:r>
              <a:rPr lang="en" sz="1100">
                <a:solidFill>
                  <a:srgbClr val="333336"/>
                </a:solidFill>
              </a:rPr>
              <a:t>)</a:t>
            </a:r>
            <a:endParaRPr sz="1100"/>
          </a:p>
          <a:p>
            <a:pPr marL="0" marR="0" lvl="0" indent="0" algn="l" rtl="0">
              <a:lnSpc>
                <a:spcPct val="90000"/>
              </a:lnSpc>
              <a:spcBef>
                <a:spcPts val="210"/>
              </a:spcBef>
              <a:spcAft>
                <a:spcPts val="0"/>
              </a:spcAft>
              <a:buClr>
                <a:schemeClr val="dk1"/>
              </a:buClr>
              <a:buSzPts val="1050"/>
              <a:buFont typeface="Arial"/>
              <a:buNone/>
            </a:pPr>
            <a:endParaRPr sz="1050">
              <a:solidFill>
                <a:srgbClr val="404040"/>
              </a:solidFill>
              <a:latin typeface="Calibri"/>
              <a:ea typeface="Calibri"/>
              <a:cs typeface="Calibri"/>
              <a:sym typeface="Calibri"/>
            </a:endParaRPr>
          </a:p>
        </p:txBody>
      </p:sp>
      <p:sp>
        <p:nvSpPr>
          <p:cNvPr id="561" name="Shape 561"/>
          <p:cNvSpPr txBox="1"/>
          <p:nvPr/>
        </p:nvSpPr>
        <p:spPr>
          <a:xfrm>
            <a:off x="505600" y="2943625"/>
            <a:ext cx="4932300" cy="2333100"/>
          </a:xfrm>
          <a:prstGeom prst="rect">
            <a:avLst/>
          </a:prstGeom>
          <a:noFill/>
          <a:ln>
            <a:noFill/>
          </a:ln>
        </p:spPr>
        <p:txBody>
          <a:bodyPr wrap="square" lIns="68500" tIns="34250" rIns="68500" bIns="34250" anchor="t" anchorCtr="0">
            <a:noAutofit/>
          </a:bodyPr>
          <a:lstStyle/>
          <a:p>
            <a:pPr marL="0" marR="0" lvl="0" indent="0" algn="l" rtl="0">
              <a:lnSpc>
                <a:spcPct val="90000"/>
              </a:lnSpc>
              <a:spcBef>
                <a:spcPts val="0"/>
              </a:spcBef>
              <a:spcAft>
                <a:spcPts val="0"/>
              </a:spcAft>
              <a:buNone/>
            </a:pPr>
            <a:r>
              <a:rPr lang="en" b="1">
                <a:solidFill>
                  <a:srgbClr val="7F7F7F"/>
                </a:solidFill>
                <a:latin typeface="Arial"/>
                <a:ea typeface="Arial"/>
                <a:cs typeface="Arial"/>
                <a:sym typeface="Arial"/>
              </a:rPr>
              <a:t>Other Regional Entities, Partnerships </a:t>
            </a:r>
            <a:endParaRPr/>
          </a:p>
          <a:p>
            <a:pPr marL="0" marR="0" lvl="0" indent="0" algn="l" rtl="0">
              <a:lnSpc>
                <a:spcPct val="90000"/>
              </a:lnSpc>
              <a:spcBef>
                <a:spcPts val="240"/>
              </a:spcBef>
              <a:spcAft>
                <a:spcPts val="0"/>
              </a:spcAft>
              <a:buNone/>
            </a:pPr>
            <a:r>
              <a:rPr lang="en" b="1">
                <a:solidFill>
                  <a:srgbClr val="7F7F7F"/>
                </a:solidFill>
                <a:latin typeface="Arial"/>
                <a:ea typeface="Arial"/>
                <a:cs typeface="Arial"/>
                <a:sym typeface="Arial"/>
              </a:rPr>
              <a:t>&amp; Initiatives</a:t>
            </a:r>
            <a:r>
              <a:rPr lang="en" sz="1800" b="1">
                <a:solidFill>
                  <a:srgbClr val="7F7F7F"/>
                </a:solidFill>
                <a:latin typeface="Arial"/>
                <a:ea typeface="Arial"/>
                <a:cs typeface="Arial"/>
                <a:sym typeface="Arial"/>
              </a:rPr>
              <a:t> </a:t>
            </a:r>
            <a:endParaRPr sz="1800" b="1">
              <a:solidFill>
                <a:srgbClr val="7F7F7F"/>
              </a:solidFill>
              <a:latin typeface="Arial"/>
              <a:ea typeface="Arial"/>
              <a:cs typeface="Arial"/>
              <a:sym typeface="Arial"/>
            </a:endParaRPr>
          </a:p>
          <a:p>
            <a:pPr marL="0" marR="0" lvl="0" indent="0" algn="l" rtl="0">
              <a:lnSpc>
                <a:spcPct val="90000"/>
              </a:lnSpc>
              <a:spcBef>
                <a:spcPts val="240"/>
              </a:spcBef>
              <a:spcAft>
                <a:spcPts val="0"/>
              </a:spcAft>
              <a:buNone/>
            </a:pPr>
            <a:r>
              <a:rPr lang="en" sz="1100" i="1">
                <a:solidFill>
                  <a:srgbClr val="2A363C"/>
                </a:solidFill>
                <a:latin typeface="Arial"/>
                <a:ea typeface="Arial"/>
                <a:cs typeface="Arial"/>
                <a:sym typeface="Arial"/>
              </a:rPr>
              <a:t>Examples include:</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LA County Econ Development Corporation (LAEDC)</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LA Chamber</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LA Compact/UNITE-LA</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United Way Los Angeles</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Aspen Forum for Community Solutions Opportunity Youth Incentive Fund  (7 CA sites, incl. LA)</a:t>
            </a:r>
            <a:endParaRPr sz="1100"/>
          </a:p>
          <a:p>
            <a:pPr marL="214313" marR="0" lvl="0" indent="-222155" algn="l" rtl="0">
              <a:lnSpc>
                <a:spcPct val="90000"/>
              </a:lnSpc>
              <a:spcBef>
                <a:spcPts val="300"/>
              </a:spcBef>
              <a:spcAft>
                <a:spcPts val="0"/>
              </a:spcAft>
              <a:buClr>
                <a:srgbClr val="333336"/>
              </a:buClr>
              <a:buSzPts val="1100"/>
              <a:buFont typeface="Arial"/>
              <a:buChar char="•"/>
            </a:pPr>
            <a:r>
              <a:rPr lang="en" sz="1100">
                <a:solidFill>
                  <a:srgbClr val="333336"/>
                </a:solidFill>
                <a:latin typeface="Arial"/>
                <a:ea typeface="Arial"/>
                <a:cs typeface="Arial"/>
                <a:sym typeface="Arial"/>
              </a:rPr>
              <a:t>James Irvine Foundation “Regional Hubs of Excellence”</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500"/>
                                        <p:tgtEl>
                                          <p:spTgt spid="560"/>
                                        </p:tgtEl>
                                      </p:cBhvr>
                                    </p:animEffect>
                                  </p:childTnLst>
                                </p:cTn>
                              </p:par>
                              <p:par>
                                <p:cTn id="8" presetID="10" presetClass="entr" presetSubtype="0" fill="hold" nodeType="withEffect">
                                  <p:stCondLst>
                                    <p:cond delay="0"/>
                                  </p:stCondLst>
                                  <p:childTnLst>
                                    <p:set>
                                      <p:cBhvr>
                                        <p:cTn id="9" dur="1" fill="hold">
                                          <p:stCondLst>
                                            <p:cond delay="0"/>
                                          </p:stCondLst>
                                        </p:cTn>
                                        <p:tgtEl>
                                          <p:spTgt spid="559">
                                            <p:txEl>
                                              <p:pRg st="0" end="0"/>
                                            </p:txEl>
                                          </p:spTgt>
                                        </p:tgtEl>
                                        <p:attrNameLst>
                                          <p:attrName>style.visibility</p:attrName>
                                        </p:attrNameLst>
                                      </p:cBhvr>
                                      <p:to>
                                        <p:strVal val="visible"/>
                                      </p:to>
                                    </p:set>
                                    <p:animEffect transition="in" filter="fade">
                                      <p:cBhvr>
                                        <p:cTn id="10" dur="500"/>
                                        <p:tgtEl>
                                          <p:spTgt spid="55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9">
                                            <p:txEl>
                                              <p:pRg st="1" end="1"/>
                                            </p:txEl>
                                          </p:spTgt>
                                        </p:tgtEl>
                                        <p:attrNameLst>
                                          <p:attrName>style.visibility</p:attrName>
                                        </p:attrNameLst>
                                      </p:cBhvr>
                                      <p:to>
                                        <p:strVal val="visible"/>
                                      </p:to>
                                    </p:set>
                                    <p:animEffect transition="in" filter="fade">
                                      <p:cBhvr>
                                        <p:cTn id="13" dur="500"/>
                                        <p:tgtEl>
                                          <p:spTgt spid="55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59">
                                            <p:txEl>
                                              <p:pRg st="2" end="2"/>
                                            </p:txEl>
                                          </p:spTgt>
                                        </p:tgtEl>
                                        <p:attrNameLst>
                                          <p:attrName>style.visibility</p:attrName>
                                        </p:attrNameLst>
                                      </p:cBhvr>
                                      <p:to>
                                        <p:strVal val="visible"/>
                                      </p:to>
                                    </p:set>
                                    <p:animEffect transition="in" filter="fade">
                                      <p:cBhvr>
                                        <p:cTn id="16" dur="500"/>
                                        <p:tgtEl>
                                          <p:spTgt spid="55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59">
                                            <p:txEl>
                                              <p:pRg st="3" end="3"/>
                                            </p:txEl>
                                          </p:spTgt>
                                        </p:tgtEl>
                                        <p:attrNameLst>
                                          <p:attrName>style.visibility</p:attrName>
                                        </p:attrNameLst>
                                      </p:cBhvr>
                                      <p:to>
                                        <p:strVal val="visible"/>
                                      </p:to>
                                    </p:set>
                                    <p:animEffect transition="in" filter="fade">
                                      <p:cBhvr>
                                        <p:cTn id="19" dur="500"/>
                                        <p:tgtEl>
                                          <p:spTgt spid="559">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59">
                                            <p:txEl>
                                              <p:pRg st="4" end="4"/>
                                            </p:txEl>
                                          </p:spTgt>
                                        </p:tgtEl>
                                        <p:attrNameLst>
                                          <p:attrName>style.visibility</p:attrName>
                                        </p:attrNameLst>
                                      </p:cBhvr>
                                      <p:to>
                                        <p:strVal val="visible"/>
                                      </p:to>
                                    </p:set>
                                    <p:animEffect transition="in" filter="fade">
                                      <p:cBhvr>
                                        <p:cTn id="22" dur="500"/>
                                        <p:tgtEl>
                                          <p:spTgt spid="55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59">
                                            <p:txEl>
                                              <p:pRg st="5" end="5"/>
                                            </p:txEl>
                                          </p:spTgt>
                                        </p:tgtEl>
                                        <p:attrNameLst>
                                          <p:attrName>style.visibility</p:attrName>
                                        </p:attrNameLst>
                                      </p:cBhvr>
                                      <p:to>
                                        <p:strVal val="visible"/>
                                      </p:to>
                                    </p:set>
                                    <p:animEffect transition="in" filter="fade">
                                      <p:cBhvr>
                                        <p:cTn id="25" dur="500"/>
                                        <p:tgtEl>
                                          <p:spTgt spid="55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59">
                                            <p:txEl>
                                              <p:pRg st="6" end="6"/>
                                            </p:txEl>
                                          </p:spTgt>
                                        </p:tgtEl>
                                        <p:attrNameLst>
                                          <p:attrName>style.visibility</p:attrName>
                                        </p:attrNameLst>
                                      </p:cBhvr>
                                      <p:to>
                                        <p:strVal val="visible"/>
                                      </p:to>
                                    </p:set>
                                    <p:animEffect transition="in" filter="fade">
                                      <p:cBhvr>
                                        <p:cTn id="28" dur="500"/>
                                        <p:tgtEl>
                                          <p:spTgt spid="559">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59">
                                            <p:txEl>
                                              <p:pRg st="7" end="7"/>
                                            </p:txEl>
                                          </p:spTgt>
                                        </p:tgtEl>
                                        <p:attrNameLst>
                                          <p:attrName>style.visibility</p:attrName>
                                        </p:attrNameLst>
                                      </p:cBhvr>
                                      <p:to>
                                        <p:strVal val="visible"/>
                                      </p:to>
                                    </p:set>
                                    <p:animEffect transition="in" filter="fade">
                                      <p:cBhvr>
                                        <p:cTn id="31" dur="500"/>
                                        <p:tgtEl>
                                          <p:spTgt spid="559">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59">
                                            <p:txEl>
                                              <p:pRg st="8" end="8"/>
                                            </p:txEl>
                                          </p:spTgt>
                                        </p:tgtEl>
                                        <p:attrNameLst>
                                          <p:attrName>style.visibility</p:attrName>
                                        </p:attrNameLst>
                                      </p:cBhvr>
                                      <p:to>
                                        <p:strVal val="visible"/>
                                      </p:to>
                                    </p:set>
                                    <p:animEffect transition="in" filter="fade">
                                      <p:cBhvr>
                                        <p:cTn id="34" dur="500"/>
                                        <p:tgtEl>
                                          <p:spTgt spid="559">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59">
                                            <p:txEl>
                                              <p:pRg st="9" end="9"/>
                                            </p:txEl>
                                          </p:spTgt>
                                        </p:tgtEl>
                                        <p:attrNameLst>
                                          <p:attrName>style.visibility</p:attrName>
                                        </p:attrNameLst>
                                      </p:cBhvr>
                                      <p:to>
                                        <p:strVal val="visible"/>
                                      </p:to>
                                    </p:set>
                                    <p:animEffect transition="in" filter="fade">
                                      <p:cBhvr>
                                        <p:cTn id="37" dur="500"/>
                                        <p:tgtEl>
                                          <p:spTgt spid="559">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59">
                                            <p:txEl>
                                              <p:pRg st="10" end="10"/>
                                            </p:txEl>
                                          </p:spTgt>
                                        </p:tgtEl>
                                        <p:attrNameLst>
                                          <p:attrName>style.visibility</p:attrName>
                                        </p:attrNameLst>
                                      </p:cBhvr>
                                      <p:to>
                                        <p:strVal val="visible"/>
                                      </p:to>
                                    </p:set>
                                    <p:animEffect transition="in" filter="fade">
                                      <p:cBhvr>
                                        <p:cTn id="40" dur="500"/>
                                        <p:tgtEl>
                                          <p:spTgt spid="559">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59">
                                            <p:txEl>
                                              <p:pRg st="11" end="11"/>
                                            </p:txEl>
                                          </p:spTgt>
                                        </p:tgtEl>
                                        <p:attrNameLst>
                                          <p:attrName>style.visibility</p:attrName>
                                        </p:attrNameLst>
                                      </p:cBhvr>
                                      <p:to>
                                        <p:strVal val="visible"/>
                                      </p:to>
                                    </p:set>
                                    <p:animEffect transition="in" filter="fade">
                                      <p:cBhvr>
                                        <p:cTn id="43" dur="500"/>
                                        <p:tgtEl>
                                          <p:spTgt spid="559">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59">
                                            <p:txEl>
                                              <p:pRg st="12" end="12"/>
                                            </p:txEl>
                                          </p:spTgt>
                                        </p:tgtEl>
                                        <p:attrNameLst>
                                          <p:attrName>style.visibility</p:attrName>
                                        </p:attrNameLst>
                                      </p:cBhvr>
                                      <p:to>
                                        <p:strVal val="visible"/>
                                      </p:to>
                                    </p:set>
                                    <p:animEffect transition="in" filter="fade">
                                      <p:cBhvr>
                                        <p:cTn id="46" dur="500"/>
                                        <p:tgtEl>
                                          <p:spTgt spid="559">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59">
                                            <p:txEl>
                                              <p:pRg st="13" end="13"/>
                                            </p:txEl>
                                          </p:spTgt>
                                        </p:tgtEl>
                                        <p:attrNameLst>
                                          <p:attrName>style.visibility</p:attrName>
                                        </p:attrNameLst>
                                      </p:cBhvr>
                                      <p:to>
                                        <p:strVal val="visible"/>
                                      </p:to>
                                    </p:set>
                                    <p:animEffect transition="in" filter="fade">
                                      <p:cBhvr>
                                        <p:cTn id="49" dur="500"/>
                                        <p:tgtEl>
                                          <p:spTgt spid="559">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59">
                                            <p:txEl>
                                              <p:pRg st="14" end="14"/>
                                            </p:txEl>
                                          </p:spTgt>
                                        </p:tgtEl>
                                        <p:attrNameLst>
                                          <p:attrName>style.visibility</p:attrName>
                                        </p:attrNameLst>
                                      </p:cBhvr>
                                      <p:to>
                                        <p:strVal val="visible"/>
                                      </p:to>
                                    </p:set>
                                    <p:animEffect transition="in" filter="fade">
                                      <p:cBhvr>
                                        <p:cTn id="52" dur="500"/>
                                        <p:tgtEl>
                                          <p:spTgt spid="559">
                                            <p:txEl>
                                              <p:pRg st="14" end="1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59">
                                            <p:txEl>
                                              <p:pRg st="15" end="15"/>
                                            </p:txEl>
                                          </p:spTgt>
                                        </p:tgtEl>
                                        <p:attrNameLst>
                                          <p:attrName>style.visibility</p:attrName>
                                        </p:attrNameLst>
                                      </p:cBhvr>
                                      <p:to>
                                        <p:strVal val="visible"/>
                                      </p:to>
                                    </p:set>
                                    <p:animEffect transition="in" filter="fade">
                                      <p:cBhvr>
                                        <p:cTn id="55" dur="500"/>
                                        <p:tgtEl>
                                          <p:spTgt spid="559">
                                            <p:txEl>
                                              <p:pRg st="15" end="1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59">
                                            <p:txEl>
                                              <p:pRg st="16" end="16"/>
                                            </p:txEl>
                                          </p:spTgt>
                                        </p:tgtEl>
                                        <p:attrNameLst>
                                          <p:attrName>style.visibility</p:attrName>
                                        </p:attrNameLst>
                                      </p:cBhvr>
                                      <p:to>
                                        <p:strVal val="visible"/>
                                      </p:to>
                                    </p:set>
                                    <p:animEffect transition="in" filter="fade">
                                      <p:cBhvr>
                                        <p:cTn id="58" dur="500"/>
                                        <p:tgtEl>
                                          <p:spTgt spid="559">
                                            <p:txEl>
                                              <p:pRg st="16" end="1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59">
                                            <p:txEl>
                                              <p:pRg st="17" end="17"/>
                                            </p:txEl>
                                          </p:spTgt>
                                        </p:tgtEl>
                                        <p:attrNameLst>
                                          <p:attrName>style.visibility</p:attrName>
                                        </p:attrNameLst>
                                      </p:cBhvr>
                                      <p:to>
                                        <p:strVal val="visible"/>
                                      </p:to>
                                    </p:set>
                                    <p:animEffect transition="in" filter="fade">
                                      <p:cBhvr>
                                        <p:cTn id="61" dur="500"/>
                                        <p:tgtEl>
                                          <p:spTgt spid="559">
                                            <p:txEl>
                                              <p:pRg st="17" end="1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59">
                                            <p:txEl>
                                              <p:pRg st="18" end="18"/>
                                            </p:txEl>
                                          </p:spTgt>
                                        </p:tgtEl>
                                        <p:attrNameLst>
                                          <p:attrName>style.visibility</p:attrName>
                                        </p:attrNameLst>
                                      </p:cBhvr>
                                      <p:to>
                                        <p:strVal val="visible"/>
                                      </p:to>
                                    </p:set>
                                    <p:animEffect transition="in" filter="fade">
                                      <p:cBhvr>
                                        <p:cTn id="64" dur="500"/>
                                        <p:tgtEl>
                                          <p:spTgt spid="559">
                                            <p:txEl>
                                              <p:pRg st="18" end="1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61"/>
                                        </p:tgtEl>
                                        <p:attrNameLst>
                                          <p:attrName>style.visibility</p:attrName>
                                        </p:attrNameLst>
                                      </p:cBhvr>
                                      <p:to>
                                        <p:strVal val="visible"/>
                                      </p:to>
                                    </p:set>
                                    <p:animEffect transition="in" filter="fade">
                                      <p:cBhvr>
                                        <p:cTn id="67"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Shape 566"/>
          <p:cNvPicPr preferRelativeResize="0"/>
          <p:nvPr/>
        </p:nvPicPr>
        <p:blipFill>
          <a:blip r:embed="rId3">
            <a:alphaModFix/>
          </a:blip>
          <a:stretch>
            <a:fillRect/>
          </a:stretch>
        </p:blipFill>
        <p:spPr>
          <a:xfrm>
            <a:off x="0" y="0"/>
            <a:ext cx="9144000" cy="4478050"/>
          </a:xfrm>
          <a:prstGeom prst="rect">
            <a:avLst/>
          </a:prstGeom>
          <a:noFill/>
          <a:ln>
            <a:noFill/>
          </a:ln>
        </p:spPr>
      </p:pic>
      <p:sp>
        <p:nvSpPr>
          <p:cNvPr id="567" name="Shape 567"/>
          <p:cNvSpPr txBox="1"/>
          <p:nvPr/>
        </p:nvSpPr>
        <p:spPr>
          <a:xfrm>
            <a:off x="1994163" y="331455"/>
            <a:ext cx="5289600" cy="1038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 sz="2400" b="1">
                <a:solidFill>
                  <a:schemeClr val="lt1"/>
                </a:solidFill>
                <a:latin typeface="Arial"/>
                <a:ea typeface="Arial"/>
                <a:cs typeface="Arial"/>
                <a:sym typeface="Arial"/>
              </a:rPr>
              <a:t>What if guided pathways could be a North Star for all of these initiatives? </a:t>
            </a:r>
            <a:endParaRPr sz="2400" b="1">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p:nvPr/>
        </p:nvSpPr>
        <p:spPr>
          <a:xfrm>
            <a:off x="754225" y="1785950"/>
            <a:ext cx="2013600" cy="715500"/>
          </a:xfrm>
          <a:prstGeom prst="homePlate">
            <a:avLst>
              <a:gd name="adj" fmla="val 50000"/>
            </a:avLst>
          </a:prstGeom>
          <a:solidFill>
            <a:srgbClr val="667E7E"/>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85000"/>
              </a:lnSpc>
              <a:spcBef>
                <a:spcPts val="0"/>
              </a:spcBef>
              <a:spcAft>
                <a:spcPts val="0"/>
              </a:spcAft>
              <a:buNone/>
            </a:pPr>
            <a:r>
              <a:rPr lang="en" sz="1800">
                <a:solidFill>
                  <a:schemeClr val="lt1"/>
                </a:solidFill>
                <a:latin typeface="Arial"/>
                <a:ea typeface="Arial"/>
                <a:cs typeface="Arial"/>
                <a:sym typeface="Arial"/>
              </a:rPr>
              <a:t>Clarity</a:t>
            </a:r>
            <a:endParaRPr/>
          </a:p>
        </p:txBody>
      </p:sp>
      <p:sp>
        <p:nvSpPr>
          <p:cNvPr id="573" name="Shape 573"/>
          <p:cNvSpPr/>
          <p:nvPr/>
        </p:nvSpPr>
        <p:spPr>
          <a:xfrm>
            <a:off x="2481901" y="1785951"/>
            <a:ext cx="2232600" cy="715500"/>
          </a:xfrm>
          <a:prstGeom prst="chevron">
            <a:avLst>
              <a:gd name="adj" fmla="val 50000"/>
            </a:avLst>
          </a:prstGeom>
          <a:solidFill>
            <a:srgbClr val="CAD7D7"/>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85000"/>
              </a:lnSpc>
              <a:spcBef>
                <a:spcPts val="0"/>
              </a:spcBef>
              <a:spcAft>
                <a:spcPts val="0"/>
              </a:spcAft>
              <a:buNone/>
            </a:pPr>
            <a:r>
              <a:rPr lang="en" sz="1800">
                <a:solidFill>
                  <a:schemeClr val="lt1"/>
                </a:solidFill>
                <a:latin typeface="Arial"/>
                <a:ea typeface="Arial"/>
                <a:cs typeface="Arial"/>
                <a:sym typeface="Arial"/>
              </a:rPr>
              <a:t>Intake </a:t>
            </a:r>
            <a:endParaRPr/>
          </a:p>
        </p:txBody>
      </p:sp>
      <p:sp>
        <p:nvSpPr>
          <p:cNvPr id="574" name="Shape 574"/>
          <p:cNvSpPr/>
          <p:nvPr/>
        </p:nvSpPr>
        <p:spPr>
          <a:xfrm>
            <a:off x="4460400" y="1785950"/>
            <a:ext cx="2073300" cy="715500"/>
          </a:xfrm>
          <a:prstGeom prst="chevron">
            <a:avLst>
              <a:gd name="adj" fmla="val 50000"/>
            </a:avLst>
          </a:prstGeom>
          <a:solidFill>
            <a:srgbClr val="667E7E"/>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85000"/>
              </a:lnSpc>
              <a:spcBef>
                <a:spcPts val="0"/>
              </a:spcBef>
              <a:spcAft>
                <a:spcPts val="0"/>
              </a:spcAft>
              <a:buNone/>
            </a:pPr>
            <a:r>
              <a:rPr lang="en" sz="1800">
                <a:solidFill>
                  <a:schemeClr val="lt1"/>
                </a:solidFill>
                <a:latin typeface="Arial"/>
                <a:ea typeface="Arial"/>
                <a:cs typeface="Arial"/>
                <a:sym typeface="Arial"/>
              </a:rPr>
              <a:t>Support</a:t>
            </a:r>
            <a:endParaRPr/>
          </a:p>
        </p:txBody>
      </p:sp>
      <p:sp>
        <p:nvSpPr>
          <p:cNvPr id="575" name="Shape 575"/>
          <p:cNvSpPr/>
          <p:nvPr/>
        </p:nvSpPr>
        <p:spPr>
          <a:xfrm>
            <a:off x="6245175" y="1785950"/>
            <a:ext cx="2073300" cy="715500"/>
          </a:xfrm>
          <a:prstGeom prst="chevron">
            <a:avLst>
              <a:gd name="adj" fmla="val 50000"/>
            </a:avLst>
          </a:prstGeom>
          <a:solidFill>
            <a:srgbClr val="CAD7D7"/>
          </a:solidFill>
          <a:ln w="25400"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85000"/>
              </a:lnSpc>
              <a:spcBef>
                <a:spcPts val="0"/>
              </a:spcBef>
              <a:spcAft>
                <a:spcPts val="0"/>
              </a:spcAft>
              <a:buNone/>
            </a:pPr>
            <a:r>
              <a:rPr lang="en" sz="1800">
                <a:solidFill>
                  <a:schemeClr val="lt1"/>
                </a:solidFill>
                <a:latin typeface="Arial"/>
                <a:ea typeface="Arial"/>
                <a:cs typeface="Arial"/>
                <a:sym typeface="Arial"/>
              </a:rPr>
              <a:t>Learning</a:t>
            </a:r>
            <a:endParaRPr/>
          </a:p>
        </p:txBody>
      </p:sp>
      <p:sp>
        <p:nvSpPr>
          <p:cNvPr id="576" name="Shape 576"/>
          <p:cNvSpPr txBox="1"/>
          <p:nvPr/>
        </p:nvSpPr>
        <p:spPr>
          <a:xfrm>
            <a:off x="754225" y="2610176"/>
            <a:ext cx="1247100" cy="1120800"/>
          </a:xfrm>
          <a:prstGeom prst="rect">
            <a:avLst/>
          </a:prstGeom>
          <a:solidFill>
            <a:srgbClr val="546D79"/>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C-ID/ADT, CCPT, Strong Workforce Program, AEBG</a:t>
            </a:r>
            <a:endParaRPr sz="1200"/>
          </a:p>
        </p:txBody>
      </p:sp>
      <p:sp>
        <p:nvSpPr>
          <p:cNvPr id="577" name="Shape 577"/>
          <p:cNvSpPr txBox="1"/>
          <p:nvPr/>
        </p:nvSpPr>
        <p:spPr>
          <a:xfrm>
            <a:off x="2047374" y="2610178"/>
            <a:ext cx="1187400" cy="1120800"/>
          </a:xfrm>
          <a:prstGeom prst="rect">
            <a:avLst/>
          </a:prstGeom>
          <a:solidFill>
            <a:srgbClr val="88A0AC"/>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Educational Planning Initiative</a:t>
            </a:r>
            <a:endParaRPr sz="1200"/>
          </a:p>
        </p:txBody>
      </p:sp>
      <p:sp>
        <p:nvSpPr>
          <p:cNvPr id="578" name="Shape 578"/>
          <p:cNvSpPr txBox="1"/>
          <p:nvPr/>
        </p:nvSpPr>
        <p:spPr>
          <a:xfrm>
            <a:off x="3280950" y="2610178"/>
            <a:ext cx="1133400" cy="1128600"/>
          </a:xfrm>
          <a:prstGeom prst="rect">
            <a:avLst/>
          </a:prstGeom>
          <a:solidFill>
            <a:srgbClr val="88A0AC"/>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Common Assessment Initiative</a:t>
            </a:r>
            <a:endParaRPr sz="1200"/>
          </a:p>
        </p:txBody>
      </p:sp>
      <p:sp>
        <p:nvSpPr>
          <p:cNvPr id="579" name="Shape 579"/>
          <p:cNvSpPr txBox="1"/>
          <p:nvPr/>
        </p:nvSpPr>
        <p:spPr>
          <a:xfrm>
            <a:off x="4460525" y="2620352"/>
            <a:ext cx="1321200" cy="1128600"/>
          </a:xfrm>
          <a:prstGeom prst="rect">
            <a:avLst/>
          </a:prstGeom>
          <a:solidFill>
            <a:schemeClr val="lt2"/>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Basic Skills Initiative, </a:t>
            </a:r>
            <a:endParaRPr sz="1200"/>
          </a:p>
          <a:p>
            <a:pPr marL="0" marR="0" lvl="0" indent="0" algn="l" rtl="0">
              <a:spcBef>
                <a:spcPts val="0"/>
              </a:spcBef>
              <a:spcAft>
                <a:spcPts val="0"/>
              </a:spcAft>
              <a:buNone/>
            </a:pPr>
            <a:r>
              <a:rPr lang="en" sz="1200">
                <a:solidFill>
                  <a:schemeClr val="lt1"/>
                </a:solidFill>
                <a:latin typeface="Arial"/>
                <a:ea typeface="Arial"/>
                <a:cs typeface="Arial"/>
                <a:sym typeface="Arial"/>
              </a:rPr>
              <a:t>Basic Skills Transformation</a:t>
            </a:r>
            <a:endParaRPr sz="1200">
              <a:solidFill>
                <a:schemeClr val="dk1"/>
              </a:solidFill>
              <a:latin typeface="Arial"/>
              <a:ea typeface="Arial"/>
              <a:cs typeface="Arial"/>
              <a:sym typeface="Arial"/>
            </a:endParaRPr>
          </a:p>
        </p:txBody>
      </p:sp>
      <p:sp>
        <p:nvSpPr>
          <p:cNvPr id="580" name="Shape 580"/>
          <p:cNvSpPr txBox="1"/>
          <p:nvPr/>
        </p:nvSpPr>
        <p:spPr>
          <a:xfrm>
            <a:off x="5827975" y="2610176"/>
            <a:ext cx="1187400" cy="1128600"/>
          </a:xfrm>
          <a:prstGeom prst="rect">
            <a:avLst/>
          </a:prstGeom>
          <a:solidFill>
            <a:schemeClr val="lt2"/>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Equity Initiative, Online Education Initiative</a:t>
            </a:r>
            <a:endParaRPr sz="1200"/>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81" name="Shape 581"/>
          <p:cNvSpPr txBox="1"/>
          <p:nvPr/>
        </p:nvSpPr>
        <p:spPr>
          <a:xfrm>
            <a:off x="7053600" y="2610175"/>
            <a:ext cx="1299000" cy="1128600"/>
          </a:xfrm>
          <a:prstGeom prst="rect">
            <a:avLst/>
          </a:prstGeom>
          <a:solidFill>
            <a:srgbClr val="88A0AC"/>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lt1"/>
                </a:solidFill>
                <a:latin typeface="Arial"/>
                <a:ea typeface="Arial"/>
                <a:cs typeface="Arial"/>
                <a:sym typeface="Arial"/>
              </a:rPr>
              <a:t>Accreditation, Program Review, Planning, IEPI</a:t>
            </a:r>
            <a:endParaRPr sz="1200"/>
          </a:p>
        </p:txBody>
      </p:sp>
      <p:sp>
        <p:nvSpPr>
          <p:cNvPr id="582" name="Shape 582"/>
          <p:cNvSpPr txBox="1"/>
          <p:nvPr/>
        </p:nvSpPr>
        <p:spPr>
          <a:xfrm>
            <a:off x="704553" y="1254960"/>
            <a:ext cx="8131200" cy="531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a:solidFill>
                  <a:schemeClr val="dk1"/>
                </a:solidFill>
                <a:latin typeface="Calibri"/>
                <a:ea typeface="Calibri"/>
                <a:cs typeface="Calibri"/>
                <a:sym typeface="Calibri"/>
              </a:rPr>
              <a:t>College communities in California are finding Guided Pathways provides a framework for California’s improvement efforts.</a:t>
            </a:r>
            <a:endParaRPr/>
          </a:p>
        </p:txBody>
      </p:sp>
      <p:sp>
        <p:nvSpPr>
          <p:cNvPr id="583" name="Shape 583"/>
          <p:cNvSpPr txBox="1"/>
          <p:nvPr/>
        </p:nvSpPr>
        <p:spPr>
          <a:xfrm>
            <a:off x="665400" y="195725"/>
            <a:ext cx="7927200" cy="1297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b="1">
                <a:solidFill>
                  <a:srgbClr val="073763"/>
                </a:solidFill>
                <a:latin typeface="Century Gothic"/>
                <a:ea typeface="Century Gothic"/>
                <a:cs typeface="Century Gothic"/>
                <a:sym typeface="Century Gothic"/>
              </a:rPr>
              <a:t>Case Study: Bakersfield College </a:t>
            </a:r>
            <a:endParaRPr sz="2800" b="1">
              <a:solidFill>
                <a:srgbClr val="073763"/>
              </a:solidFill>
              <a:latin typeface="Century Gothic"/>
              <a:ea typeface="Century Gothic"/>
              <a:cs typeface="Century Gothic"/>
              <a:sym typeface="Century Gothic"/>
            </a:endParaRPr>
          </a:p>
          <a:p>
            <a:pPr marL="0" marR="0" lvl="0" indent="0" algn="l" rtl="0">
              <a:spcBef>
                <a:spcPts val="0"/>
              </a:spcBef>
              <a:spcAft>
                <a:spcPts val="0"/>
              </a:spcAft>
              <a:buNone/>
            </a:pPr>
            <a:r>
              <a:rPr lang="en" sz="2800" b="1">
                <a:solidFill>
                  <a:srgbClr val="073763"/>
                </a:solidFill>
                <a:latin typeface="Century Gothic"/>
                <a:ea typeface="Century Gothic"/>
                <a:cs typeface="Century Gothic"/>
                <a:sym typeface="Century Gothic"/>
              </a:rPr>
              <a:t>Initiative Assessment for Integrated Planning </a:t>
            </a:r>
            <a:endParaRPr sz="2800" b="1">
              <a:solidFill>
                <a:srgbClr val="073763"/>
              </a:solidFill>
              <a:latin typeface="Century Gothic"/>
              <a:ea typeface="Century Gothic"/>
              <a:cs typeface="Century Gothic"/>
              <a:sym typeface="Century Gothic"/>
            </a:endParaRPr>
          </a:p>
        </p:txBody>
      </p:sp>
      <p:sp>
        <p:nvSpPr>
          <p:cNvPr id="584" name="Shape 584"/>
          <p:cNvSpPr txBox="1"/>
          <p:nvPr/>
        </p:nvSpPr>
        <p:spPr>
          <a:xfrm>
            <a:off x="754225" y="3800525"/>
            <a:ext cx="7564200" cy="607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a:solidFill>
                  <a:schemeClr val="dk1"/>
                </a:solidFill>
                <a:latin typeface="Calibri"/>
                <a:ea typeface="Calibri"/>
                <a:cs typeface="Calibri"/>
                <a:sym typeface="Calibri"/>
              </a:rPr>
              <a:t>These college communities are focusing on students’ experiences rather than college structures or specific funding streams.</a:t>
            </a:r>
            <a:endParaRPr/>
          </a:p>
          <a:p>
            <a:pPr marL="0" marR="0" lvl="0" indent="0" algn="l" rtl="0">
              <a:spcBef>
                <a:spcPts val="0"/>
              </a:spcBef>
              <a:spcAft>
                <a:spcPts val="0"/>
              </a:spcAft>
              <a:buNone/>
            </a:pPr>
            <a:endParaRPr>
              <a:solidFill>
                <a:schemeClr val="dk1"/>
              </a:solidFill>
              <a:latin typeface="Arial"/>
              <a:ea typeface="Arial"/>
              <a:cs typeface="Arial"/>
              <a:sym typeface="Arial"/>
            </a:endParaRPr>
          </a:p>
        </p:txBody>
      </p:sp>
      <p:sp>
        <p:nvSpPr>
          <p:cNvPr id="585" name="Shape 585"/>
          <p:cNvSpPr txBox="1"/>
          <p:nvPr/>
        </p:nvSpPr>
        <p:spPr>
          <a:xfrm>
            <a:off x="1536824" y="4847555"/>
            <a:ext cx="6891300" cy="225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Adapted from the work of Kathy Booth, CCCCO and Dr. Sonia Christian, President, Bakersfield College </a:t>
            </a:r>
            <a:endParaRPr sz="11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p:nvPr/>
        </p:nvSpPr>
        <p:spPr>
          <a:xfrm>
            <a:off x="1274009" y="200918"/>
            <a:ext cx="6591577" cy="357117"/>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rgbClr val="FFFFFF"/>
              </a:buClr>
              <a:buSzPts val="2300"/>
              <a:buFont typeface="Rockwell"/>
              <a:buNone/>
            </a:pPr>
            <a:r>
              <a:rPr lang="en" sz="2300" b="1" i="0" u="none" strike="noStrike" cap="none">
                <a:solidFill>
                  <a:srgbClr val="FFFFFF"/>
                </a:solidFill>
                <a:latin typeface="Rockwell"/>
                <a:ea typeface="Rockwell"/>
                <a:cs typeface="Rockwell"/>
                <a:sym typeface="Rockwell"/>
              </a:rPr>
              <a:t>Integrated Planning to Foster Student Success</a:t>
            </a:r>
            <a:endParaRPr sz="1100"/>
          </a:p>
        </p:txBody>
      </p:sp>
      <p:grpSp>
        <p:nvGrpSpPr>
          <p:cNvPr id="592" name="Shape 592"/>
          <p:cNvGrpSpPr/>
          <p:nvPr/>
        </p:nvGrpSpPr>
        <p:grpSpPr>
          <a:xfrm>
            <a:off x="4697002" y="727798"/>
            <a:ext cx="3841195" cy="3824510"/>
            <a:chOff x="366" y="226352"/>
            <a:chExt cx="5121593" cy="5099346"/>
          </a:xfrm>
        </p:grpSpPr>
        <p:sp>
          <p:nvSpPr>
            <p:cNvPr id="593" name="Shape 593"/>
            <p:cNvSpPr/>
            <p:nvPr/>
          </p:nvSpPr>
          <p:spPr>
            <a:xfrm>
              <a:off x="1500681" y="1737852"/>
              <a:ext cx="2120963" cy="2120963"/>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594" name="Shape 594"/>
            <p:cNvSpPr txBox="1"/>
            <p:nvPr/>
          </p:nvSpPr>
          <p:spPr>
            <a:xfrm>
              <a:off x="1811289" y="2048460"/>
              <a:ext cx="1499747" cy="1499747"/>
            </a:xfrm>
            <a:prstGeom prst="rect">
              <a:avLst/>
            </a:prstGeom>
            <a:noFill/>
            <a:ln>
              <a:noFill/>
            </a:ln>
          </p:spPr>
          <p:txBody>
            <a:bodyPr wrap="square" lIns="20000" tIns="20000" rIns="20000" bIns="200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 b="0" i="0" u="none" strike="noStrike" cap="none">
                  <a:solidFill>
                    <a:schemeClr val="dk1"/>
                  </a:solidFill>
                  <a:latin typeface="Arial"/>
                  <a:ea typeface="Arial"/>
                  <a:cs typeface="Arial"/>
                  <a:sym typeface="Arial"/>
                </a:rPr>
                <a:t>Institutional Effectiveness &amp; Inclusive Excellence</a:t>
              </a:r>
              <a:endParaRPr/>
            </a:p>
          </p:txBody>
        </p:sp>
        <p:sp>
          <p:nvSpPr>
            <p:cNvPr id="595" name="Shape 595"/>
            <p:cNvSpPr/>
            <p:nvPr/>
          </p:nvSpPr>
          <p:spPr>
            <a:xfrm>
              <a:off x="2030922" y="226352"/>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596" name="Shape 596"/>
            <p:cNvSpPr txBox="1"/>
            <p:nvPr/>
          </p:nvSpPr>
          <p:spPr>
            <a:xfrm>
              <a:off x="2186226" y="381656"/>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SSSP</a:t>
              </a:r>
              <a:endParaRPr sz="1100"/>
            </a:p>
          </p:txBody>
        </p:sp>
        <p:sp>
          <p:nvSpPr>
            <p:cNvPr id="597" name="Shape 597"/>
            <p:cNvSpPr/>
            <p:nvPr/>
          </p:nvSpPr>
          <p:spPr>
            <a:xfrm>
              <a:off x="2861373" y="402869"/>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598" name="Shape 598"/>
            <p:cNvSpPr txBox="1"/>
            <p:nvPr/>
          </p:nvSpPr>
          <p:spPr>
            <a:xfrm>
              <a:off x="3016677" y="558173"/>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Strong Workforce</a:t>
              </a:r>
              <a:endParaRPr sz="700" b="0" i="0" u="none" strike="noStrike" cap="none">
                <a:solidFill>
                  <a:schemeClr val="dk1"/>
                </a:solidFill>
                <a:latin typeface="Arial"/>
                <a:ea typeface="Arial"/>
                <a:cs typeface="Arial"/>
                <a:sym typeface="Arial"/>
              </a:endParaRPr>
            </a:p>
          </p:txBody>
        </p:sp>
        <p:sp>
          <p:nvSpPr>
            <p:cNvPr id="599" name="Shape 599"/>
            <p:cNvSpPr/>
            <p:nvPr/>
          </p:nvSpPr>
          <p:spPr>
            <a:xfrm>
              <a:off x="3548231" y="901901"/>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00" name="Shape 600"/>
            <p:cNvSpPr txBox="1"/>
            <p:nvPr/>
          </p:nvSpPr>
          <p:spPr>
            <a:xfrm>
              <a:off x="3703535" y="1057205"/>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S4S</a:t>
              </a:r>
              <a:endParaRPr sz="1100"/>
            </a:p>
          </p:txBody>
        </p:sp>
        <p:sp>
          <p:nvSpPr>
            <p:cNvPr id="601" name="Shape 601"/>
            <p:cNvSpPr/>
            <p:nvPr/>
          </p:nvSpPr>
          <p:spPr>
            <a:xfrm>
              <a:off x="3972733" y="1637160"/>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02" name="Shape 602"/>
            <p:cNvSpPr txBox="1"/>
            <p:nvPr/>
          </p:nvSpPr>
          <p:spPr>
            <a:xfrm>
              <a:off x="4128037" y="1792464"/>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ASG</a:t>
              </a:r>
              <a:endParaRPr sz="1100"/>
            </a:p>
          </p:txBody>
        </p:sp>
        <p:sp>
          <p:nvSpPr>
            <p:cNvPr id="603" name="Shape 603"/>
            <p:cNvSpPr/>
            <p:nvPr/>
          </p:nvSpPr>
          <p:spPr>
            <a:xfrm>
              <a:off x="4061478" y="2481513"/>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04" name="Shape 604"/>
            <p:cNvSpPr txBox="1"/>
            <p:nvPr/>
          </p:nvSpPr>
          <p:spPr>
            <a:xfrm>
              <a:off x="4216782" y="2636817"/>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Equity</a:t>
              </a:r>
              <a:endParaRPr sz="1100"/>
            </a:p>
          </p:txBody>
        </p:sp>
        <p:sp>
          <p:nvSpPr>
            <p:cNvPr id="605" name="Shape 605"/>
            <p:cNvSpPr/>
            <p:nvPr/>
          </p:nvSpPr>
          <p:spPr>
            <a:xfrm>
              <a:off x="3799121" y="3288963"/>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06" name="Shape 606"/>
            <p:cNvSpPr txBox="1"/>
            <p:nvPr/>
          </p:nvSpPr>
          <p:spPr>
            <a:xfrm>
              <a:off x="3954425" y="3444267"/>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PAC-B</a:t>
              </a:r>
              <a:endParaRPr sz="1100"/>
            </a:p>
          </p:txBody>
        </p:sp>
        <p:sp>
          <p:nvSpPr>
            <p:cNvPr id="607" name="Shape 607"/>
            <p:cNvSpPr/>
            <p:nvPr/>
          </p:nvSpPr>
          <p:spPr>
            <a:xfrm>
              <a:off x="3268563" y="3926307"/>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08" name="Shape 608"/>
            <p:cNvSpPr txBox="1"/>
            <p:nvPr/>
          </p:nvSpPr>
          <p:spPr>
            <a:xfrm>
              <a:off x="3423867" y="4081611"/>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HR/ </a:t>
              </a:r>
              <a:br>
                <a:rPr lang="en" sz="700" b="0" i="0" u="none" strike="noStrike" cap="none">
                  <a:solidFill>
                    <a:schemeClr val="dk1"/>
                  </a:solidFill>
                  <a:latin typeface="Arial"/>
                  <a:ea typeface="Arial"/>
                  <a:cs typeface="Arial"/>
                  <a:sym typeface="Arial"/>
                </a:rPr>
              </a:br>
              <a:r>
                <a:rPr lang="en" sz="700" b="0" i="0" u="none" strike="noStrike" cap="none">
                  <a:solidFill>
                    <a:schemeClr val="dk1"/>
                  </a:solidFill>
                  <a:latin typeface="Arial"/>
                  <a:ea typeface="Arial"/>
                  <a:cs typeface="Arial"/>
                  <a:sym typeface="Arial"/>
                </a:rPr>
                <a:t>Prof. Dev.</a:t>
              </a:r>
              <a:endParaRPr sz="700" b="0" i="0" u="none" strike="noStrike" cap="none">
                <a:solidFill>
                  <a:schemeClr val="dk1"/>
                </a:solidFill>
                <a:latin typeface="Arial"/>
                <a:ea typeface="Arial"/>
                <a:cs typeface="Arial"/>
                <a:sym typeface="Arial"/>
              </a:endParaRPr>
            </a:p>
          </p:txBody>
        </p:sp>
        <p:sp>
          <p:nvSpPr>
            <p:cNvPr id="609" name="Shape 609"/>
            <p:cNvSpPr/>
            <p:nvPr/>
          </p:nvSpPr>
          <p:spPr>
            <a:xfrm>
              <a:off x="2428623" y="4232910"/>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10" name="Shape 610"/>
            <p:cNvSpPr txBox="1"/>
            <p:nvPr/>
          </p:nvSpPr>
          <p:spPr>
            <a:xfrm>
              <a:off x="2583927" y="4388214"/>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CASL</a:t>
              </a:r>
              <a:endParaRPr sz="1100"/>
            </a:p>
          </p:txBody>
        </p:sp>
        <p:sp>
          <p:nvSpPr>
            <p:cNvPr id="611" name="Shape 611"/>
            <p:cNvSpPr/>
            <p:nvPr/>
          </p:nvSpPr>
          <p:spPr>
            <a:xfrm>
              <a:off x="1606420" y="4265217"/>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12" name="Shape 612"/>
            <p:cNvSpPr txBox="1"/>
            <p:nvPr/>
          </p:nvSpPr>
          <p:spPr>
            <a:xfrm>
              <a:off x="1761724" y="4420521"/>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Non-credit</a:t>
              </a:r>
              <a:endParaRPr sz="1100"/>
            </a:p>
          </p:txBody>
        </p:sp>
        <p:sp>
          <p:nvSpPr>
            <p:cNvPr id="613" name="Shape 613"/>
            <p:cNvSpPr/>
            <p:nvPr/>
          </p:nvSpPr>
          <p:spPr>
            <a:xfrm>
              <a:off x="830816" y="3919896"/>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14" name="Shape 614"/>
            <p:cNvSpPr txBox="1"/>
            <p:nvPr/>
          </p:nvSpPr>
          <p:spPr>
            <a:xfrm>
              <a:off x="986120" y="4075200"/>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Curriculum Committee</a:t>
              </a:r>
              <a:endParaRPr sz="1100"/>
            </a:p>
          </p:txBody>
        </p:sp>
        <p:sp>
          <p:nvSpPr>
            <p:cNvPr id="615" name="Shape 615"/>
            <p:cNvSpPr/>
            <p:nvPr/>
          </p:nvSpPr>
          <p:spPr>
            <a:xfrm>
              <a:off x="262722" y="3288963"/>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16" name="Shape 616"/>
            <p:cNvSpPr txBox="1"/>
            <p:nvPr/>
          </p:nvSpPr>
          <p:spPr>
            <a:xfrm>
              <a:off x="418026" y="3444267"/>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Performance Indicators</a:t>
              </a:r>
              <a:endParaRPr sz="1100"/>
            </a:p>
          </p:txBody>
        </p:sp>
        <p:sp>
          <p:nvSpPr>
            <p:cNvPr id="617" name="Shape 617"/>
            <p:cNvSpPr/>
            <p:nvPr/>
          </p:nvSpPr>
          <p:spPr>
            <a:xfrm>
              <a:off x="366" y="2481513"/>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18" name="Shape 618"/>
            <p:cNvSpPr txBox="1"/>
            <p:nvPr/>
          </p:nvSpPr>
          <p:spPr>
            <a:xfrm>
              <a:off x="155670" y="2636817"/>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Title V</a:t>
              </a:r>
              <a:endParaRPr sz="1100"/>
            </a:p>
          </p:txBody>
        </p:sp>
        <p:sp>
          <p:nvSpPr>
            <p:cNvPr id="619" name="Shape 619"/>
            <p:cNvSpPr/>
            <p:nvPr/>
          </p:nvSpPr>
          <p:spPr>
            <a:xfrm>
              <a:off x="89111" y="1637160"/>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20" name="Shape 620"/>
            <p:cNvSpPr txBox="1"/>
            <p:nvPr/>
          </p:nvSpPr>
          <p:spPr>
            <a:xfrm>
              <a:off x="244415" y="1792464"/>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Business Services</a:t>
              </a:r>
              <a:endParaRPr sz="1100"/>
            </a:p>
          </p:txBody>
        </p:sp>
        <p:sp>
          <p:nvSpPr>
            <p:cNvPr id="621" name="Shape 621"/>
            <p:cNvSpPr/>
            <p:nvPr/>
          </p:nvSpPr>
          <p:spPr>
            <a:xfrm>
              <a:off x="513612" y="901901"/>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22" name="Shape 622"/>
            <p:cNvSpPr txBox="1"/>
            <p:nvPr/>
          </p:nvSpPr>
          <p:spPr>
            <a:xfrm>
              <a:off x="668916" y="1057205"/>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Program Review</a:t>
              </a:r>
              <a:endParaRPr sz="1100"/>
            </a:p>
          </p:txBody>
        </p:sp>
        <p:sp>
          <p:nvSpPr>
            <p:cNvPr id="623" name="Shape 623"/>
            <p:cNvSpPr/>
            <p:nvPr/>
          </p:nvSpPr>
          <p:spPr>
            <a:xfrm>
              <a:off x="1200471" y="402869"/>
              <a:ext cx="1060481" cy="1060481"/>
            </a:xfrm>
            <a:prstGeom prst="ellipse">
              <a:avLst/>
            </a:prstGeom>
            <a:solidFill>
              <a:srgbClr val="599BD5">
                <a:alpha val="49803"/>
              </a:srgbClr>
            </a:solidFill>
            <a:ln w="12700" cap="flat" cmpd="sng">
              <a:solidFill>
                <a:schemeClr val="lt1"/>
              </a:solidFill>
              <a:prstDash val="solid"/>
              <a:miter lim="800000"/>
              <a:headEnd type="none" w="med" len="med"/>
              <a:tailEnd type="none" w="med" len="med"/>
            </a:ln>
          </p:spPr>
          <p:txBody>
            <a:bodyPr wrap="square" lIns="68575" tIns="68575" rIns="68575" bIns="68575" anchor="ctr" anchorCtr="0">
              <a:noAutofit/>
            </a:bodyPr>
            <a:lstStyle/>
            <a:p>
              <a:pPr marL="0" lvl="0" indent="0">
                <a:spcBef>
                  <a:spcPts val="0"/>
                </a:spcBef>
                <a:spcAft>
                  <a:spcPts val="0"/>
                </a:spcAft>
                <a:buNone/>
              </a:pPr>
              <a:endParaRPr/>
            </a:p>
          </p:txBody>
        </p:sp>
        <p:sp>
          <p:nvSpPr>
            <p:cNvPr id="624" name="Shape 624"/>
            <p:cNvSpPr txBox="1"/>
            <p:nvPr/>
          </p:nvSpPr>
          <p:spPr>
            <a:xfrm>
              <a:off x="1355775" y="558173"/>
              <a:ext cx="749873" cy="749873"/>
            </a:xfrm>
            <a:prstGeom prst="rect">
              <a:avLst/>
            </a:prstGeom>
            <a:noFill/>
            <a:ln>
              <a:noFill/>
            </a:ln>
          </p:spPr>
          <p:txBody>
            <a:bodyPr wrap="square" lIns="8575" tIns="8575" rIns="8575" bIns="8575" anchor="ctr" anchorCtr="0">
              <a:noAutofit/>
            </a:bodyPr>
            <a:lstStyle/>
            <a:p>
              <a:pPr marL="0" marR="0" lvl="0" indent="0" algn="ctr" rtl="0">
                <a:lnSpc>
                  <a:spcPct val="90000"/>
                </a:lnSpc>
                <a:spcBef>
                  <a:spcPts val="0"/>
                </a:spcBef>
                <a:spcAft>
                  <a:spcPts val="0"/>
                </a:spcAft>
                <a:buClr>
                  <a:schemeClr val="dk1"/>
                </a:buClr>
                <a:buSzPts val="700"/>
                <a:buFont typeface="Arial"/>
                <a:buNone/>
              </a:pPr>
              <a:r>
                <a:rPr lang="en" sz="700" b="0" i="0" u="none" strike="noStrike" cap="none">
                  <a:solidFill>
                    <a:schemeClr val="dk1"/>
                  </a:solidFill>
                  <a:latin typeface="Arial"/>
                  <a:ea typeface="Arial"/>
                  <a:cs typeface="Arial"/>
                  <a:sym typeface="Arial"/>
                </a:rPr>
                <a:t>Academic Senate</a:t>
              </a:r>
              <a:endParaRPr sz="1100"/>
            </a:p>
          </p:txBody>
        </p:sp>
      </p:grpSp>
      <p:pic>
        <p:nvPicPr>
          <p:cNvPr id="625" name="Shape 625"/>
          <p:cNvPicPr preferRelativeResize="0"/>
          <p:nvPr/>
        </p:nvPicPr>
        <p:blipFill rotWithShape="1">
          <a:blip r:embed="rId3">
            <a:alphaModFix/>
          </a:blip>
          <a:srcRect/>
          <a:stretch/>
        </p:blipFill>
        <p:spPr>
          <a:xfrm>
            <a:off x="685276" y="72310"/>
            <a:ext cx="3328551" cy="2862130"/>
          </a:xfrm>
          <a:prstGeom prst="rect">
            <a:avLst/>
          </a:prstGeom>
          <a:noFill/>
          <a:ln>
            <a:noFill/>
          </a:ln>
        </p:spPr>
      </p:pic>
      <p:sp>
        <p:nvSpPr>
          <p:cNvPr id="626" name="Shape 626"/>
          <p:cNvSpPr txBox="1">
            <a:spLocks noGrp="1"/>
          </p:cNvSpPr>
          <p:nvPr>
            <p:ph type="body" idx="1"/>
          </p:nvPr>
        </p:nvSpPr>
        <p:spPr>
          <a:xfrm>
            <a:off x="197375" y="2471875"/>
            <a:ext cx="4499700" cy="30138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None/>
            </a:pPr>
            <a:r>
              <a:rPr lang="en" sz="2400" b="1">
                <a:latin typeface="Rockwell"/>
                <a:ea typeface="Rockwell"/>
                <a:cs typeface="Rockwell"/>
                <a:sym typeface="Rockwell"/>
              </a:rPr>
              <a:t>College of the Canyons </a:t>
            </a:r>
            <a:endParaRPr sz="2400" b="1">
              <a:latin typeface="Rockwell"/>
              <a:ea typeface="Rockwell"/>
              <a:cs typeface="Rockwell"/>
              <a:sym typeface="Rockwell"/>
            </a:endParaRPr>
          </a:p>
          <a:p>
            <a:pPr marL="0" marR="0" lvl="0" indent="0" algn="l" rtl="0">
              <a:lnSpc>
                <a:spcPct val="90000"/>
              </a:lnSpc>
              <a:spcBef>
                <a:spcPts val="0"/>
              </a:spcBef>
              <a:spcAft>
                <a:spcPts val="0"/>
              </a:spcAft>
              <a:buNone/>
            </a:pPr>
            <a:endParaRPr sz="2400" b="1">
              <a:latin typeface="Rockwell"/>
              <a:ea typeface="Rockwell"/>
              <a:cs typeface="Rockwell"/>
              <a:sym typeface="Rockwell"/>
            </a:endParaRPr>
          </a:p>
          <a:p>
            <a:pPr marL="0" marR="0" lvl="0" indent="0" algn="l" rtl="0">
              <a:lnSpc>
                <a:spcPct val="90000"/>
              </a:lnSpc>
              <a:spcBef>
                <a:spcPts val="0"/>
              </a:spcBef>
              <a:spcAft>
                <a:spcPts val="0"/>
              </a:spcAft>
              <a:buNone/>
            </a:pPr>
            <a:r>
              <a:rPr lang="en" sz="2400" b="1" i="0" u="none" strike="noStrike" cap="none">
                <a:solidFill>
                  <a:schemeClr val="dk1"/>
                </a:solidFill>
                <a:latin typeface="Rockwell"/>
                <a:ea typeface="Rockwell"/>
                <a:cs typeface="Rockwell"/>
                <a:sym typeface="Rockwell"/>
              </a:rPr>
              <a:t>Institutional Effectiveness &amp; Inclusive Excellence (IE)</a:t>
            </a:r>
            <a:r>
              <a:rPr lang="en" sz="2400" b="1" i="0" u="none" strike="noStrike" cap="none" baseline="30000">
                <a:solidFill>
                  <a:schemeClr val="dk1"/>
                </a:solidFill>
                <a:latin typeface="Rockwell"/>
                <a:ea typeface="Rockwell"/>
                <a:cs typeface="Rockwell"/>
                <a:sym typeface="Rockwell"/>
              </a:rPr>
              <a:t>2</a:t>
            </a:r>
            <a:r>
              <a:rPr lang="en" sz="2400" b="1" i="0" u="none" strike="noStrike" cap="none">
                <a:solidFill>
                  <a:schemeClr val="dk1"/>
                </a:solidFill>
                <a:latin typeface="Rockwell"/>
                <a:ea typeface="Rockwell"/>
                <a:cs typeface="Rockwell"/>
                <a:sym typeface="Rockwell"/>
              </a:rPr>
              <a:t> committee </a:t>
            </a:r>
            <a:r>
              <a:rPr lang="en" sz="2400" b="0" i="0" u="none" strike="noStrike" cap="none">
                <a:solidFill>
                  <a:schemeClr val="dk1"/>
                </a:solidFill>
                <a:latin typeface="Rockwell"/>
                <a:ea typeface="Rockwell"/>
                <a:cs typeface="Rockwell"/>
                <a:sym typeface="Rockwell"/>
              </a:rPr>
              <a:t>coordinates student success data and supporting activities</a:t>
            </a:r>
            <a:endParaRPr sz="2400"/>
          </a:p>
          <a:p>
            <a:pPr marL="139700" marR="0" lvl="0" indent="0" algn="l" rtl="0">
              <a:lnSpc>
                <a:spcPct val="90000"/>
              </a:lnSpc>
              <a:spcBef>
                <a:spcPts val="800"/>
              </a:spcBef>
              <a:spcAft>
                <a:spcPts val="0"/>
              </a:spcAft>
              <a:buClr>
                <a:schemeClr val="dk1"/>
              </a:buClr>
              <a:buSzPts val="1900"/>
              <a:buFont typeface="Arial"/>
              <a:buNone/>
            </a:pPr>
            <a:endParaRPr sz="1900" b="0" i="0" u="none" strike="noStrike" cap="none">
              <a:solidFill>
                <a:schemeClr val="dk1"/>
              </a:solidFill>
              <a:latin typeface="Rockwell"/>
              <a:ea typeface="Rockwell"/>
              <a:cs typeface="Rockwell"/>
              <a:sym typeface="Rockwell"/>
            </a:endParaRPr>
          </a:p>
          <a:p>
            <a:pPr marL="177800" marR="0" lvl="0" indent="-3810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521275" y="3412172"/>
            <a:ext cx="5387895" cy="580466"/>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lt1"/>
              </a:buClr>
              <a:buSzPts val="2800"/>
              <a:buFont typeface="Calibri"/>
              <a:buNone/>
            </a:pPr>
            <a:r>
              <a:rPr lang="en" sz="2800">
                <a:solidFill>
                  <a:schemeClr val="lt1"/>
                </a:solidFill>
                <a:latin typeface="Calibri"/>
                <a:ea typeface="Calibri"/>
                <a:cs typeface="Calibri"/>
                <a:sym typeface="Calibri"/>
              </a:rPr>
              <a:t>What are Guided Pathways?</a:t>
            </a:r>
            <a:r>
              <a:rPr lang="en" sz="2800">
                <a:solidFill>
                  <a:schemeClr val="dk1"/>
                </a:solidFill>
                <a:latin typeface="Calibri"/>
                <a:ea typeface="Calibri"/>
                <a:cs typeface="Calibri"/>
                <a:sym typeface="Calibri"/>
              </a:rPr>
              <a:t/>
            </a:r>
            <a:br>
              <a:rPr lang="en" sz="2800">
                <a:solidFill>
                  <a:schemeClr val="dk1"/>
                </a:solidFill>
                <a:latin typeface="Calibri"/>
                <a:ea typeface="Calibri"/>
                <a:cs typeface="Calibri"/>
                <a:sym typeface="Calibri"/>
              </a:rPr>
            </a:br>
            <a:r>
              <a:rPr lang="en" sz="2800">
                <a:solidFill>
                  <a:schemeClr val="dk1"/>
                </a:solidFill>
                <a:latin typeface="Calibri"/>
                <a:ea typeface="Calibri"/>
                <a:cs typeface="Calibri"/>
                <a:sym typeface="Calibri"/>
              </a:rPr>
              <a:t/>
            </a:r>
            <a:br>
              <a:rPr lang="en"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0" y="305991"/>
            <a:ext cx="9144000" cy="339328"/>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477EA2"/>
              </a:buClr>
              <a:buSzPts val="2000"/>
              <a:buFont typeface="Arial"/>
              <a:buNone/>
            </a:pPr>
            <a:r>
              <a:rPr lang="en" sz="2000" b="1">
                <a:solidFill>
                  <a:srgbClr val="477EA2"/>
                </a:solidFill>
                <a:latin typeface="Arial"/>
                <a:ea typeface="Arial"/>
                <a:cs typeface="Arial"/>
                <a:sym typeface="Arial"/>
              </a:rPr>
              <a:t>Guided Pathway: College Community Efforts to Nourish Success &amp; Equity   </a:t>
            </a:r>
            <a:endParaRPr sz="2000" b="1">
              <a:solidFill>
                <a:srgbClr val="477EA2"/>
              </a:solidFill>
              <a:latin typeface="Arial"/>
              <a:ea typeface="Arial"/>
              <a:cs typeface="Arial"/>
              <a:sym typeface="Arial"/>
            </a:endParaRPr>
          </a:p>
        </p:txBody>
      </p:sp>
      <p:sp>
        <p:nvSpPr>
          <p:cNvPr id="639" name="Shape 639"/>
          <p:cNvSpPr txBox="1">
            <a:spLocks noGrp="1"/>
          </p:cNvSpPr>
          <p:nvPr>
            <p:ph type="body" idx="1"/>
          </p:nvPr>
        </p:nvSpPr>
        <p:spPr>
          <a:xfrm>
            <a:off x="3800550" y="934325"/>
            <a:ext cx="5196900" cy="3897000"/>
          </a:xfrm>
          <a:prstGeom prst="rect">
            <a:avLst/>
          </a:prstGeom>
          <a:noFill/>
          <a:ln>
            <a:noFill/>
          </a:ln>
        </p:spPr>
        <p:txBody>
          <a:bodyPr wrap="square" lIns="91425" tIns="45700" rIns="91425" bIns="45700" anchor="t" anchorCtr="0">
            <a:noAutofit/>
          </a:bodyPr>
          <a:lstStyle/>
          <a:p>
            <a:pPr marL="457200" marR="0" lvl="0" indent="-4191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Improved Placement and Developmental Sequence</a:t>
            </a:r>
            <a:endParaRPr sz="1800">
              <a:solidFill>
                <a:schemeClr val="dk1"/>
              </a:solidFill>
              <a:latin typeface="Century Gothic"/>
              <a:ea typeface="Century Gothic"/>
              <a:cs typeface="Century Gothic"/>
              <a:sym typeface="Century Gothic"/>
            </a:endParaRPr>
          </a:p>
          <a:p>
            <a:pPr marL="457200" lvl="0" indent="-419100" rtl="0">
              <a:spcBef>
                <a:spcPts val="48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Integrated  and Proactive Student Supports</a:t>
            </a:r>
            <a:endParaRPr sz="1800">
              <a:solidFill>
                <a:schemeClr val="dk1"/>
              </a:solidFill>
              <a:latin typeface="Century Gothic"/>
              <a:ea typeface="Century Gothic"/>
              <a:cs typeface="Century Gothic"/>
              <a:sym typeface="Century Gothic"/>
            </a:endParaRPr>
          </a:p>
          <a:p>
            <a:pPr marL="457200" marR="0" lvl="0" indent="-4191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Guided Exploration for Un/Decided Students </a:t>
            </a:r>
            <a:endParaRPr sz="1800">
              <a:solidFill>
                <a:schemeClr val="dk1"/>
              </a:solidFill>
              <a:latin typeface="Century Gothic"/>
              <a:ea typeface="Century Gothic"/>
              <a:cs typeface="Century Gothic"/>
              <a:sym typeface="Century Gothic"/>
            </a:endParaRPr>
          </a:p>
          <a:p>
            <a:pPr marL="856402" marR="0" lvl="1" indent="-444499" algn="l" rtl="0">
              <a:spcBef>
                <a:spcPts val="400"/>
              </a:spcBef>
              <a:spcAft>
                <a:spcPts val="0"/>
              </a:spcAft>
              <a:buClr>
                <a:srgbClr val="0070C0"/>
              </a:buClr>
              <a:buSzPts val="1800"/>
              <a:buFont typeface="Century Gothic"/>
              <a:buChar char="○"/>
            </a:pPr>
            <a:r>
              <a:rPr lang="en" sz="1800" i="0" u="none" strike="noStrike" cap="none">
                <a:solidFill>
                  <a:srgbClr val="0070C0"/>
                </a:solidFill>
                <a:latin typeface="Century Gothic"/>
                <a:ea typeface="Century Gothic"/>
                <a:cs typeface="Century Gothic"/>
                <a:sym typeface="Century Gothic"/>
              </a:rPr>
              <a:t>Clustering of Programs of Study into Meta Majors</a:t>
            </a:r>
            <a:endParaRPr sz="1800">
              <a:latin typeface="Century Gothic"/>
              <a:ea typeface="Century Gothic"/>
              <a:cs typeface="Century Gothic"/>
              <a:sym typeface="Century Gothic"/>
            </a:endParaRPr>
          </a:p>
          <a:p>
            <a:pPr marL="856402" marR="0" lvl="1" indent="-444499" algn="l" rtl="0">
              <a:spcBef>
                <a:spcPts val="400"/>
              </a:spcBef>
              <a:spcAft>
                <a:spcPts val="0"/>
              </a:spcAft>
              <a:buClr>
                <a:srgbClr val="0070C0"/>
              </a:buClr>
              <a:buSzPts val="1800"/>
              <a:buFont typeface="Century Gothic"/>
              <a:buChar char="○"/>
            </a:pPr>
            <a:r>
              <a:rPr lang="en" sz="1800" i="0" u="none" strike="noStrike" cap="none">
                <a:solidFill>
                  <a:srgbClr val="0070C0"/>
                </a:solidFill>
                <a:latin typeface="Century Gothic"/>
                <a:ea typeface="Century Gothic"/>
                <a:cs typeface="Century Gothic"/>
                <a:sym typeface="Century Gothic"/>
              </a:rPr>
              <a:t>Clearly Delineated Program Requirements (Default Sequences) </a:t>
            </a:r>
            <a:endParaRPr sz="1800" i="0" u="none" strike="noStrike" cap="none">
              <a:solidFill>
                <a:srgbClr val="0070C0"/>
              </a:solidFill>
              <a:latin typeface="Century Gothic"/>
              <a:ea typeface="Century Gothic"/>
              <a:cs typeface="Century Gothic"/>
              <a:sym typeface="Century Gothic"/>
            </a:endParaRPr>
          </a:p>
          <a:p>
            <a:pPr marL="856402" marR="0" lvl="1" indent="-444499" algn="l" rtl="0">
              <a:spcBef>
                <a:spcPts val="400"/>
              </a:spcBef>
              <a:spcAft>
                <a:spcPts val="0"/>
              </a:spcAft>
              <a:buClr>
                <a:srgbClr val="0070C0"/>
              </a:buClr>
              <a:buSzPts val="1800"/>
              <a:buFont typeface="Century Gothic"/>
              <a:buChar char="○"/>
            </a:pPr>
            <a:r>
              <a:rPr lang="en" sz="1800">
                <a:solidFill>
                  <a:srgbClr val="0070C0"/>
                </a:solidFill>
                <a:latin typeface="Century Gothic"/>
                <a:ea typeface="Century Gothic"/>
                <a:cs typeface="Century Gothic"/>
                <a:sym typeface="Century Gothic"/>
              </a:rPr>
              <a:t>Early Career and College Exploration (K12, adult school, career counseling, survey/contextualized courses, etc)</a:t>
            </a:r>
            <a:endParaRPr sz="1800">
              <a:latin typeface="Century Gothic"/>
              <a:ea typeface="Century Gothic"/>
              <a:cs typeface="Century Gothic"/>
              <a:sym typeface="Century Gothic"/>
            </a:endParaRPr>
          </a:p>
          <a:p>
            <a:pPr marL="0" marR="0" lvl="0" indent="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640" name="Shape 640" descr="GP-Principals-element-1b.png"/>
          <p:cNvPicPr preferRelativeResize="0"/>
          <p:nvPr/>
        </p:nvPicPr>
        <p:blipFill rotWithShape="1">
          <a:blip r:embed="rId3">
            <a:alphaModFix/>
          </a:blip>
          <a:srcRect l="10476" t="20347" r="15912" b="14213"/>
          <a:stretch/>
        </p:blipFill>
        <p:spPr>
          <a:xfrm>
            <a:off x="200193" y="815628"/>
            <a:ext cx="3682132" cy="38997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Shape 645" descr="GP-Principals-element-1b.png"/>
          <p:cNvPicPr preferRelativeResize="0"/>
          <p:nvPr/>
        </p:nvPicPr>
        <p:blipFill rotWithShape="1">
          <a:blip r:embed="rId3">
            <a:alphaModFix/>
          </a:blip>
          <a:srcRect l="10474" t="20345" r="15914" b="14213"/>
          <a:stretch/>
        </p:blipFill>
        <p:spPr>
          <a:xfrm>
            <a:off x="4254284" y="2549443"/>
            <a:ext cx="3112428" cy="2594055"/>
          </a:xfrm>
          <a:prstGeom prst="rect">
            <a:avLst/>
          </a:prstGeom>
          <a:noFill/>
          <a:ln>
            <a:noFill/>
          </a:ln>
        </p:spPr>
      </p:pic>
      <p:sp>
        <p:nvSpPr>
          <p:cNvPr id="646" name="Shape 646"/>
          <p:cNvSpPr/>
          <p:nvPr/>
        </p:nvSpPr>
        <p:spPr>
          <a:xfrm>
            <a:off x="3714099" y="1660050"/>
            <a:ext cx="4938300" cy="48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078B6"/>
                </a:solidFill>
                <a:latin typeface="Century Gothic"/>
                <a:ea typeface="Century Gothic"/>
                <a:cs typeface="Century Gothic"/>
                <a:sym typeface="Century Gothic"/>
              </a:rPr>
              <a:t>Integrated and Proactive Student Supports</a:t>
            </a:r>
            <a:endParaRPr sz="1800" b="1">
              <a:solidFill>
                <a:srgbClr val="4078B6"/>
              </a:solidFill>
              <a:latin typeface="Century Gothic"/>
              <a:ea typeface="Century Gothic"/>
              <a:cs typeface="Century Gothic"/>
              <a:sym typeface="Century Gothic"/>
            </a:endParaRPr>
          </a:p>
        </p:txBody>
      </p:sp>
      <p:pic>
        <p:nvPicPr>
          <p:cNvPr id="647" name="Shape 647" descr="March2012_skylineEMT_careerladdersproject_IMG_1460.jpg"/>
          <p:cNvPicPr preferRelativeResize="0"/>
          <p:nvPr/>
        </p:nvPicPr>
        <p:blipFill rotWithShape="1">
          <a:blip r:embed="rId4">
            <a:alphaModFix/>
          </a:blip>
          <a:srcRect/>
          <a:stretch/>
        </p:blipFill>
        <p:spPr>
          <a:xfrm>
            <a:off x="543153" y="434522"/>
            <a:ext cx="2572639" cy="38589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p:nvPr/>
        </p:nvSpPr>
        <p:spPr>
          <a:xfrm>
            <a:off x="4070215" y="1426369"/>
            <a:ext cx="4196100" cy="2831700"/>
          </a:xfrm>
          <a:prstGeom prst="rect">
            <a:avLst/>
          </a:prstGeom>
          <a:solidFill>
            <a:srgbClr val="C1392B">
              <a:alpha val="40780"/>
            </a:srgb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Shape 653"/>
          <p:cNvSpPr txBox="1">
            <a:spLocks noGrp="1"/>
          </p:cNvSpPr>
          <p:nvPr>
            <p:ph type="title"/>
          </p:nvPr>
        </p:nvSpPr>
        <p:spPr>
          <a:xfrm>
            <a:off x="0" y="296840"/>
            <a:ext cx="8966700" cy="1129500"/>
          </a:xfrm>
          <a:prstGeom prst="rect">
            <a:avLst/>
          </a:prstGeom>
          <a:noFill/>
          <a:ln>
            <a:noFill/>
          </a:ln>
        </p:spPr>
        <p:txBody>
          <a:bodyPr wrap="square" lIns="91425" tIns="45700" rIns="91425" bIns="45700" anchor="t" anchorCtr="0">
            <a:noAutofit/>
          </a:bodyPr>
          <a:lstStyle/>
          <a:p>
            <a:pPr marL="0" marR="0" lvl="0" indent="0" rtl="0">
              <a:spcBef>
                <a:spcPts val="0"/>
              </a:spcBef>
              <a:spcAft>
                <a:spcPts val="0"/>
              </a:spcAft>
              <a:buClr>
                <a:srgbClr val="7F7F7F"/>
              </a:buClr>
              <a:buSzPts val="4400"/>
              <a:buFont typeface="Calibri"/>
              <a:buNone/>
            </a:pPr>
            <a:r>
              <a:rPr lang="en" sz="3600" b="1" i="0" u="none" strike="noStrike" cap="none">
                <a:solidFill>
                  <a:srgbClr val="7F7F7F"/>
                </a:solidFill>
                <a:latin typeface="Calibri"/>
                <a:ea typeface="Calibri"/>
                <a:cs typeface="Calibri"/>
                <a:sym typeface="Calibri"/>
              </a:rPr>
              <a:t>Proactive and Integrated Student Supports </a:t>
            </a:r>
            <a:endParaRPr sz="3600" b="1">
              <a:solidFill>
                <a:srgbClr val="7F7F7F"/>
              </a:solidFill>
              <a:latin typeface="Calibri"/>
              <a:ea typeface="Calibri"/>
              <a:cs typeface="Calibri"/>
              <a:sym typeface="Calibri"/>
            </a:endParaRPr>
          </a:p>
        </p:txBody>
      </p:sp>
      <p:sp>
        <p:nvSpPr>
          <p:cNvPr id="654" name="Shape 654"/>
          <p:cNvSpPr txBox="1">
            <a:spLocks noGrp="1"/>
          </p:cNvSpPr>
          <p:nvPr>
            <p:ph type="body" idx="1"/>
          </p:nvPr>
        </p:nvSpPr>
        <p:spPr>
          <a:xfrm>
            <a:off x="395775" y="986223"/>
            <a:ext cx="2757000" cy="2831700"/>
          </a:xfrm>
          <a:prstGeom prst="rect">
            <a:avLst/>
          </a:prstGeom>
          <a:noFill/>
          <a:ln>
            <a:noFill/>
          </a:ln>
        </p:spPr>
        <p:txBody>
          <a:bodyPr wrap="square" lIns="91425" tIns="45700" rIns="91425" bIns="45700" anchor="t" anchorCtr="0">
            <a:noAutofit/>
          </a:bodyPr>
          <a:lstStyle/>
          <a:p>
            <a:pPr marL="342900" marR="0" lvl="1" indent="0" algn="l" rtl="0">
              <a:lnSpc>
                <a:spcPct val="80000"/>
              </a:lnSpc>
              <a:spcBef>
                <a:spcPts val="0"/>
              </a:spcBef>
              <a:spcAft>
                <a:spcPts val="0"/>
              </a:spcAft>
              <a:buClr>
                <a:srgbClr val="7F7F7F"/>
              </a:buClr>
              <a:buSzPts val="1020"/>
              <a:buFont typeface="Arial"/>
              <a:buNone/>
            </a:pPr>
            <a:r>
              <a:rPr lang="en" sz="1020" b="0" i="0" u="none" strike="noStrike" cap="none">
                <a:solidFill>
                  <a:srgbClr val="7F7F7F"/>
                </a:solidFill>
                <a:latin typeface="Calibri"/>
                <a:ea typeface="Calibri"/>
                <a:cs typeface="Calibri"/>
                <a:sym typeface="Calibri"/>
              </a:rPr>
              <a:t> </a:t>
            </a:r>
            <a:endParaRPr/>
          </a:p>
          <a:p>
            <a:pPr marL="342177" marR="0" lvl="0" indent="-342177" algn="l" rtl="0">
              <a:lnSpc>
                <a:spcPct val="80000"/>
              </a:lnSpc>
              <a:spcBef>
                <a:spcPts val="493"/>
              </a:spcBef>
              <a:spcAft>
                <a:spcPts val="0"/>
              </a:spcAft>
              <a:buClr>
                <a:srgbClr val="7F7F7F"/>
              </a:buClr>
              <a:buSzPts val="2465"/>
              <a:buFont typeface="Arial"/>
              <a:buChar char="•"/>
            </a:pPr>
            <a:r>
              <a:rPr lang="en" sz="2465" b="1">
                <a:solidFill>
                  <a:srgbClr val="7F7F7F"/>
                </a:solidFill>
                <a:latin typeface="Calibri"/>
                <a:ea typeface="Calibri"/>
                <a:cs typeface="Calibri"/>
                <a:sym typeface="Calibri"/>
              </a:rPr>
              <a:t>Academic Supports</a:t>
            </a:r>
            <a:endParaRPr/>
          </a:p>
          <a:p>
            <a:pPr marL="741381" marR="0" lvl="1" indent="-285151" algn="l" rtl="0">
              <a:lnSpc>
                <a:spcPct val="80000"/>
              </a:lnSpc>
              <a:spcBef>
                <a:spcPts val="493"/>
              </a:spcBef>
              <a:spcAft>
                <a:spcPts val="0"/>
              </a:spcAft>
              <a:buClr>
                <a:srgbClr val="7F7F7F"/>
              </a:buClr>
              <a:buSzPts val="2465"/>
              <a:buFont typeface="Arial"/>
              <a:buChar char="–"/>
            </a:pPr>
            <a:r>
              <a:rPr lang="en" sz="2465" b="0" i="0" u="none" strike="noStrike" cap="none">
                <a:solidFill>
                  <a:srgbClr val="7F7F7F"/>
                </a:solidFill>
                <a:latin typeface="Calibri"/>
                <a:ea typeface="Calibri"/>
                <a:cs typeface="Calibri"/>
                <a:sym typeface="Calibri"/>
              </a:rPr>
              <a:t>Instructional </a:t>
            </a:r>
            <a:endParaRPr/>
          </a:p>
          <a:p>
            <a:pPr marL="741381" marR="0" lvl="1" indent="-285151" algn="l" rtl="0">
              <a:lnSpc>
                <a:spcPct val="80000"/>
              </a:lnSpc>
              <a:spcBef>
                <a:spcPts val="493"/>
              </a:spcBef>
              <a:spcAft>
                <a:spcPts val="0"/>
              </a:spcAft>
              <a:buClr>
                <a:srgbClr val="7F7F7F"/>
              </a:buClr>
              <a:buSzPts val="2465"/>
              <a:buFont typeface="Arial"/>
              <a:buChar char="–"/>
            </a:pPr>
            <a:r>
              <a:rPr lang="en" sz="2465" b="0" i="0" u="none" strike="noStrike" cap="none">
                <a:solidFill>
                  <a:srgbClr val="7F7F7F"/>
                </a:solidFill>
                <a:latin typeface="Calibri"/>
                <a:ea typeface="Calibri"/>
                <a:cs typeface="Calibri"/>
                <a:sym typeface="Calibri"/>
              </a:rPr>
              <a:t>Counseling </a:t>
            </a:r>
            <a:endParaRPr/>
          </a:p>
          <a:p>
            <a:pPr marL="342177" marR="0" lvl="0" indent="-342177" algn="l" rtl="0">
              <a:lnSpc>
                <a:spcPct val="80000"/>
              </a:lnSpc>
              <a:spcBef>
                <a:spcPts val="493"/>
              </a:spcBef>
              <a:spcAft>
                <a:spcPts val="0"/>
              </a:spcAft>
              <a:buClr>
                <a:srgbClr val="7F7F7F"/>
              </a:buClr>
              <a:buSzPts val="2465"/>
              <a:buFont typeface="Arial"/>
              <a:buChar char="•"/>
            </a:pPr>
            <a:r>
              <a:rPr lang="en" sz="2465" b="1">
                <a:solidFill>
                  <a:srgbClr val="7F7F7F"/>
                </a:solidFill>
                <a:latin typeface="Calibri"/>
                <a:ea typeface="Calibri"/>
                <a:cs typeface="Calibri"/>
                <a:sym typeface="Calibri"/>
              </a:rPr>
              <a:t>Non-Academic Supports</a:t>
            </a:r>
            <a:endParaRPr/>
          </a:p>
          <a:p>
            <a:pPr marL="741381" marR="0" lvl="1" indent="-285151" algn="l" rtl="0">
              <a:lnSpc>
                <a:spcPct val="80000"/>
              </a:lnSpc>
              <a:spcBef>
                <a:spcPts val="493"/>
              </a:spcBef>
              <a:spcAft>
                <a:spcPts val="0"/>
              </a:spcAft>
              <a:buClr>
                <a:srgbClr val="7F7F7F"/>
              </a:buClr>
              <a:buSzPts val="2465"/>
              <a:buFont typeface="Arial"/>
              <a:buChar char="–"/>
            </a:pPr>
            <a:r>
              <a:rPr lang="en" sz="2465" b="0" i="0" u="none" strike="noStrike" cap="none">
                <a:solidFill>
                  <a:srgbClr val="7F7F7F"/>
                </a:solidFill>
                <a:latin typeface="Calibri"/>
                <a:ea typeface="Calibri"/>
                <a:cs typeface="Calibri"/>
                <a:sym typeface="Calibri"/>
              </a:rPr>
              <a:t>Social</a:t>
            </a:r>
            <a:endParaRPr/>
          </a:p>
          <a:p>
            <a:pPr marL="741381" marR="0" lvl="1" indent="-285151" algn="l" rtl="0">
              <a:lnSpc>
                <a:spcPct val="80000"/>
              </a:lnSpc>
              <a:spcBef>
                <a:spcPts val="493"/>
              </a:spcBef>
              <a:spcAft>
                <a:spcPts val="0"/>
              </a:spcAft>
              <a:buClr>
                <a:srgbClr val="7F7F7F"/>
              </a:buClr>
              <a:buSzPts val="2465"/>
              <a:buFont typeface="Arial"/>
              <a:buChar char="–"/>
            </a:pPr>
            <a:r>
              <a:rPr lang="en" sz="2465" b="0" i="0" u="none" strike="noStrike" cap="none">
                <a:solidFill>
                  <a:srgbClr val="7F7F7F"/>
                </a:solidFill>
                <a:latin typeface="Calibri"/>
                <a:ea typeface="Calibri"/>
                <a:cs typeface="Calibri"/>
                <a:sym typeface="Calibri"/>
              </a:rPr>
              <a:t>Economic  </a:t>
            </a:r>
            <a:endParaRPr sz="2465" b="0" i="0" u="none" strike="noStrike" cap="none">
              <a:solidFill>
                <a:srgbClr val="7F7F7F"/>
              </a:solidFill>
              <a:latin typeface="Calibri"/>
              <a:ea typeface="Calibri"/>
              <a:cs typeface="Calibri"/>
              <a:sym typeface="Calibri"/>
            </a:endParaRPr>
          </a:p>
          <a:p>
            <a:pPr marL="342177" marR="0" lvl="0" indent="-277407" algn="l" rtl="0">
              <a:lnSpc>
                <a:spcPct val="80000"/>
              </a:lnSpc>
              <a:spcBef>
                <a:spcPts val="204"/>
              </a:spcBef>
              <a:spcAft>
                <a:spcPts val="0"/>
              </a:spcAft>
              <a:buClr>
                <a:schemeClr val="dk1"/>
              </a:buClr>
              <a:buSzPts val="1020"/>
              <a:buFont typeface="Arial"/>
              <a:buNone/>
            </a:pPr>
            <a:endParaRPr sz="1020">
              <a:solidFill>
                <a:srgbClr val="7F7F7F"/>
              </a:solidFill>
              <a:latin typeface="Calibri"/>
              <a:ea typeface="Calibri"/>
              <a:cs typeface="Calibri"/>
              <a:sym typeface="Calibri"/>
            </a:endParaRPr>
          </a:p>
        </p:txBody>
      </p:sp>
      <p:sp>
        <p:nvSpPr>
          <p:cNvPr id="655" name="Shape 655"/>
          <p:cNvSpPr txBox="1"/>
          <p:nvPr/>
        </p:nvSpPr>
        <p:spPr>
          <a:xfrm>
            <a:off x="4119500" y="1513175"/>
            <a:ext cx="4146600" cy="2454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i="1">
                <a:solidFill>
                  <a:srgbClr val="595959"/>
                </a:solidFill>
                <a:latin typeface="Arial"/>
                <a:ea typeface="Arial"/>
                <a:cs typeface="Arial"/>
                <a:sym typeface="Arial"/>
              </a:rPr>
              <a:t>When counseling resources are not part of classroom requirements or otherwise integrated into students’ educational experience, that the first generation and minority community college students who are most in need of accessing career counseling resources are least likely to approach them. (Karp et al 2011; Cox 2008). </a:t>
            </a:r>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descr="GP-Principals-element-1b.png"/>
          <p:cNvPicPr preferRelativeResize="0"/>
          <p:nvPr/>
        </p:nvPicPr>
        <p:blipFill rotWithShape="1">
          <a:blip r:embed="rId3">
            <a:alphaModFix/>
          </a:blip>
          <a:srcRect l="10476" t="20347" r="15912" b="14213"/>
          <a:stretch/>
        </p:blipFill>
        <p:spPr>
          <a:xfrm>
            <a:off x="4254284" y="2549443"/>
            <a:ext cx="3112427" cy="2594056"/>
          </a:xfrm>
          <a:prstGeom prst="rect">
            <a:avLst/>
          </a:prstGeom>
          <a:noFill/>
          <a:ln>
            <a:noFill/>
          </a:ln>
        </p:spPr>
      </p:pic>
      <p:sp>
        <p:nvSpPr>
          <p:cNvPr id="661" name="Shape 661"/>
          <p:cNvSpPr/>
          <p:nvPr/>
        </p:nvSpPr>
        <p:spPr>
          <a:xfrm>
            <a:off x="3714100" y="1660050"/>
            <a:ext cx="5234400" cy="48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078B6"/>
                </a:solidFill>
                <a:latin typeface="Century Gothic"/>
                <a:ea typeface="Century Gothic"/>
                <a:cs typeface="Century Gothic"/>
                <a:sym typeface="Century Gothic"/>
              </a:rPr>
              <a:t>Clustering of Degrees and Certificates into Meta Majors</a:t>
            </a:r>
            <a:endParaRPr sz="1800" b="1">
              <a:solidFill>
                <a:srgbClr val="4078B6"/>
              </a:solidFill>
              <a:latin typeface="Century Gothic"/>
              <a:ea typeface="Century Gothic"/>
              <a:cs typeface="Century Gothic"/>
              <a:sym typeface="Century Gothic"/>
            </a:endParaRPr>
          </a:p>
        </p:txBody>
      </p:sp>
      <p:pic>
        <p:nvPicPr>
          <p:cNvPr id="662" name="Shape 662" descr="March2012_skylineEMT_careerladdersproject_IMG_1460.jpg"/>
          <p:cNvPicPr preferRelativeResize="0"/>
          <p:nvPr/>
        </p:nvPicPr>
        <p:blipFill rotWithShape="1">
          <a:blip r:embed="rId4">
            <a:alphaModFix/>
          </a:blip>
          <a:srcRect/>
          <a:stretch/>
        </p:blipFill>
        <p:spPr>
          <a:xfrm>
            <a:off x="543153" y="434522"/>
            <a:ext cx="2572639" cy="38589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2" name="Shape 352"/>
          <p:cNvSpPr/>
          <p:nvPr/>
        </p:nvSpPr>
        <p:spPr>
          <a:xfrm>
            <a:off x="5655950" y="90000"/>
            <a:ext cx="3352500" cy="5053500"/>
          </a:xfrm>
          <a:prstGeom prst="rect">
            <a:avLst/>
          </a:prstGeom>
          <a:solidFill>
            <a:srgbClr val="BFBFBF">
              <a:alpha val="25882"/>
            </a:srgb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3" name="Shape 353"/>
          <p:cNvSpPr txBox="1">
            <a:spLocks noGrp="1"/>
          </p:cNvSpPr>
          <p:nvPr>
            <p:ph type="body" idx="1"/>
          </p:nvPr>
        </p:nvSpPr>
        <p:spPr>
          <a:xfrm>
            <a:off x="5655950" y="659625"/>
            <a:ext cx="3129000" cy="2572800"/>
          </a:xfrm>
          <a:prstGeom prst="rect">
            <a:avLst/>
          </a:prstGeom>
          <a:noFill/>
          <a:ln>
            <a:noFill/>
          </a:ln>
        </p:spPr>
        <p:txBody>
          <a:bodyPr wrap="square" lIns="91425" tIns="45700" rIns="91425" bIns="45700" anchor="t" anchorCtr="0">
            <a:noAutofit/>
          </a:bodyPr>
          <a:lstStyle/>
          <a:p>
            <a:pPr marL="741381" marR="0" lvl="1" indent="-285151" algn="l" rtl="0">
              <a:spcBef>
                <a:spcPts val="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Kris Palmer</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Dr. Mina Dadgar</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Chase Fischerhall </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Sia Smith-Miyasaki </a:t>
            </a:r>
            <a:endParaRPr sz="1500" i="0" u="none" strike="noStrike" cap="none">
              <a:solidFill>
                <a:srgbClr val="7F7F7F"/>
              </a:solidFill>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Maeve Katherine Bergman</a:t>
            </a:r>
            <a:endParaRPr>
              <a:latin typeface="Century Gothic"/>
              <a:ea typeface="Century Gothic"/>
              <a:cs typeface="Century Gothic"/>
              <a:sym typeface="Century Gothic"/>
            </a:endParaRPr>
          </a:p>
          <a:p>
            <a:pPr marL="0" lvl="0" indent="0" rtl="0">
              <a:spcBef>
                <a:spcPts val="0"/>
              </a:spcBef>
              <a:spcAft>
                <a:spcPts val="0"/>
              </a:spcAft>
              <a:buClr>
                <a:srgbClr val="000000"/>
              </a:buClr>
              <a:buSzPts val="1100"/>
              <a:buFont typeface="Arial"/>
              <a:buNone/>
            </a:pPr>
            <a:r>
              <a:rPr lang="en" sz="1800" b="1">
                <a:solidFill>
                  <a:srgbClr val="7F7F7F"/>
                </a:solidFill>
                <a:latin typeface="Century Gothic"/>
                <a:ea typeface="Century Gothic"/>
                <a:cs typeface="Century Gothic"/>
                <a:sym typeface="Century Gothic"/>
              </a:rPr>
              <a:t>Our SMCCCD Work</a:t>
            </a:r>
            <a:endParaRPr sz="1800" b="1">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Multiple Measures/Placement</a:t>
            </a:r>
            <a:endParaRPr sz="1500">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Dual Enrollment</a:t>
            </a:r>
            <a:endParaRPr sz="1500">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Guided Pathways</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Joint Division Meeting</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Fall IEPI workshop</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Fall GP team support</a:t>
            </a:r>
            <a:endParaRPr sz="1500">
              <a:solidFill>
                <a:srgbClr val="7F7F7F"/>
              </a:solidFill>
              <a:latin typeface="Century Gothic"/>
              <a:ea typeface="Century Gothic"/>
              <a:cs typeface="Century Gothic"/>
              <a:sym typeface="Century Gothic"/>
            </a:endParaRPr>
          </a:p>
          <a:p>
            <a:pPr marL="0" lvl="0" indent="0" rtl="0">
              <a:spcBef>
                <a:spcPts val="0"/>
              </a:spcBef>
              <a:spcAft>
                <a:spcPts val="0"/>
              </a:spcAft>
              <a:buClr>
                <a:srgbClr val="000000"/>
              </a:buClr>
              <a:buSzPts val="1100"/>
              <a:buFont typeface="Arial"/>
              <a:buNone/>
            </a:pPr>
            <a:endParaRPr sz="1800" b="1">
              <a:solidFill>
                <a:srgbClr val="7F7F7F"/>
              </a:solidFill>
              <a:latin typeface="Century Gothic"/>
              <a:ea typeface="Century Gothic"/>
              <a:cs typeface="Century Gothic"/>
              <a:sym typeface="Century Gothic"/>
            </a:endParaRPr>
          </a:p>
          <a:p>
            <a:pPr marL="203200" marR="0" lvl="0" indent="0" algn="l" rtl="0">
              <a:spcBef>
                <a:spcPts val="640"/>
              </a:spcBef>
              <a:spcAft>
                <a:spcPts val="0"/>
              </a:spcAft>
              <a:buClr>
                <a:schemeClr val="dk1"/>
              </a:buClr>
              <a:buSzPts val="3200"/>
              <a:buFont typeface="Arial"/>
              <a:buNone/>
            </a:pPr>
            <a:endParaRPr sz="3200">
              <a:solidFill>
                <a:srgbClr val="7F7F7F"/>
              </a:solidFill>
              <a:latin typeface="Century Gothic"/>
              <a:ea typeface="Century Gothic"/>
              <a:cs typeface="Century Gothic"/>
              <a:sym typeface="Century Gothic"/>
            </a:endParaRPr>
          </a:p>
        </p:txBody>
      </p:sp>
      <p:sp>
        <p:nvSpPr>
          <p:cNvPr id="354" name="Shape 354"/>
          <p:cNvSpPr txBox="1"/>
          <p:nvPr/>
        </p:nvSpPr>
        <p:spPr>
          <a:xfrm>
            <a:off x="5770425" y="153475"/>
            <a:ext cx="2494800" cy="457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7F7F7F"/>
                </a:solidFill>
                <a:latin typeface="Century Gothic"/>
                <a:ea typeface="Century Gothic"/>
                <a:cs typeface="Century Gothic"/>
                <a:sym typeface="Century Gothic"/>
              </a:rPr>
              <a:t>Our SMCCCD Team </a:t>
            </a:r>
            <a:endParaRPr sz="1800" b="1">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55" name="Shape 355"/>
          <p:cNvPicPr preferRelativeResize="0"/>
          <p:nvPr/>
        </p:nvPicPr>
        <p:blipFill>
          <a:blip r:embed="rId3">
            <a:alphaModFix/>
          </a:blip>
          <a:stretch>
            <a:fillRect/>
          </a:stretch>
        </p:blipFill>
        <p:spPr>
          <a:xfrm>
            <a:off x="168525" y="781225"/>
            <a:ext cx="5200650" cy="3457575"/>
          </a:xfrm>
          <a:prstGeom prst="rect">
            <a:avLst/>
          </a:prstGeom>
          <a:noFill/>
          <a:ln>
            <a:noFill/>
          </a:ln>
        </p:spPr>
      </p:pic>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Shape 667"/>
          <p:cNvGrpSpPr/>
          <p:nvPr/>
        </p:nvGrpSpPr>
        <p:grpSpPr>
          <a:xfrm>
            <a:off x="2832859" y="409883"/>
            <a:ext cx="3195691" cy="2047025"/>
            <a:chOff x="3644900" y="101600"/>
            <a:chExt cx="4260922" cy="3639156"/>
          </a:xfrm>
        </p:grpSpPr>
        <p:sp>
          <p:nvSpPr>
            <p:cNvPr id="668" name="Shape 668"/>
            <p:cNvSpPr/>
            <p:nvPr/>
          </p:nvSpPr>
          <p:spPr>
            <a:xfrm rot="10800000">
              <a:off x="3644900" y="101600"/>
              <a:ext cx="4260922" cy="3639156"/>
            </a:xfrm>
            <a:prstGeom prst="trapezoid">
              <a:avLst>
                <a:gd name="adj" fmla="val 25000"/>
              </a:avLst>
            </a:prstGeom>
            <a:solidFill>
              <a:srgbClr val="BFC2CF"/>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69" name="Shape 669"/>
            <p:cNvSpPr txBox="1"/>
            <p:nvPr/>
          </p:nvSpPr>
          <p:spPr>
            <a:xfrm>
              <a:off x="4532512" y="341353"/>
              <a:ext cx="2648052" cy="800219"/>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 sz="3300">
                  <a:solidFill>
                    <a:srgbClr val="3F3F3F"/>
                  </a:solidFill>
                  <a:latin typeface="Arial Narrow"/>
                  <a:ea typeface="Arial Narrow"/>
                  <a:cs typeface="Arial Narrow"/>
                  <a:sym typeface="Arial Narrow"/>
                </a:rPr>
                <a:t>Meta major</a:t>
              </a:r>
              <a:endParaRPr/>
            </a:p>
          </p:txBody>
        </p:sp>
      </p:grpSp>
      <p:grpSp>
        <p:nvGrpSpPr>
          <p:cNvPr id="670" name="Shape 670"/>
          <p:cNvGrpSpPr/>
          <p:nvPr/>
        </p:nvGrpSpPr>
        <p:grpSpPr>
          <a:xfrm>
            <a:off x="3118455" y="2436687"/>
            <a:ext cx="2705101" cy="313337"/>
            <a:chOff x="4157941" y="3730751"/>
            <a:chExt cx="3606802" cy="557043"/>
          </a:xfrm>
        </p:grpSpPr>
        <p:sp>
          <p:nvSpPr>
            <p:cNvPr id="671" name="Shape 671"/>
            <p:cNvSpPr/>
            <p:nvPr/>
          </p:nvSpPr>
          <p:spPr>
            <a:xfrm>
              <a:off x="4157941" y="3730751"/>
              <a:ext cx="3467370" cy="557043"/>
            </a:xfrm>
            <a:prstGeom prst="rect">
              <a:avLst/>
            </a:prstGeom>
            <a:solidFill>
              <a:srgbClr val="A0A4B7"/>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72" name="Shape 672"/>
            <p:cNvSpPr txBox="1"/>
            <p:nvPr/>
          </p:nvSpPr>
          <p:spPr>
            <a:xfrm>
              <a:off x="4527273" y="3822424"/>
              <a:ext cx="3237470" cy="40011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350" b="1">
                  <a:solidFill>
                    <a:srgbClr val="3F3F3F"/>
                  </a:solidFill>
                  <a:latin typeface="Arial Narrow"/>
                  <a:ea typeface="Arial Narrow"/>
                  <a:cs typeface="Arial Narrow"/>
                  <a:sym typeface="Arial Narrow"/>
                </a:rPr>
                <a:t>Key Foundational Courses</a:t>
              </a:r>
              <a:endParaRPr/>
            </a:p>
          </p:txBody>
        </p:sp>
      </p:grpSp>
      <p:grpSp>
        <p:nvGrpSpPr>
          <p:cNvPr id="673" name="Shape 673"/>
          <p:cNvGrpSpPr/>
          <p:nvPr/>
        </p:nvGrpSpPr>
        <p:grpSpPr>
          <a:xfrm>
            <a:off x="686418" y="2568373"/>
            <a:ext cx="8001267" cy="1300123"/>
            <a:chOff x="915222" y="3964865"/>
            <a:chExt cx="10668356" cy="2311331"/>
          </a:xfrm>
        </p:grpSpPr>
        <p:grpSp>
          <p:nvGrpSpPr>
            <p:cNvPr id="674" name="Shape 674"/>
            <p:cNvGrpSpPr/>
            <p:nvPr/>
          </p:nvGrpSpPr>
          <p:grpSpPr>
            <a:xfrm>
              <a:off x="3960404" y="4385611"/>
              <a:ext cx="767766" cy="1890585"/>
              <a:chOff x="3960404" y="4385611"/>
              <a:chExt cx="767766" cy="1890585"/>
            </a:xfrm>
          </p:grpSpPr>
          <p:sp>
            <p:nvSpPr>
              <p:cNvPr id="675" name="Shape 675"/>
              <p:cNvSpPr/>
              <p:nvPr/>
            </p:nvSpPr>
            <p:spPr>
              <a:xfrm>
                <a:off x="3960404"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76" name="Shape 676"/>
              <p:cNvSpPr txBox="1"/>
              <p:nvPr/>
            </p:nvSpPr>
            <p:spPr>
              <a:xfrm rot="-5400000">
                <a:off x="3668125"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5</a:t>
                </a:r>
                <a:endParaRPr sz="1000"/>
              </a:p>
            </p:txBody>
          </p:sp>
        </p:grpSp>
        <p:grpSp>
          <p:nvGrpSpPr>
            <p:cNvPr id="677" name="Shape 677"/>
            <p:cNvGrpSpPr/>
            <p:nvPr/>
          </p:nvGrpSpPr>
          <p:grpSpPr>
            <a:xfrm>
              <a:off x="4728170" y="4385611"/>
              <a:ext cx="767766" cy="1890585"/>
              <a:chOff x="4728170" y="4385611"/>
              <a:chExt cx="767766" cy="1890585"/>
            </a:xfrm>
          </p:grpSpPr>
          <p:sp>
            <p:nvSpPr>
              <p:cNvPr id="678" name="Shape 678"/>
              <p:cNvSpPr/>
              <p:nvPr/>
            </p:nvSpPr>
            <p:spPr>
              <a:xfrm>
                <a:off x="4728170"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79" name="Shape 679"/>
              <p:cNvSpPr txBox="1"/>
              <p:nvPr/>
            </p:nvSpPr>
            <p:spPr>
              <a:xfrm rot="-5400000">
                <a:off x="4459212" y="4821930"/>
                <a:ext cx="1272746" cy="400109"/>
              </a:xfrm>
              <a:prstGeom prst="rect">
                <a:avLst/>
              </a:prstGeom>
              <a:solidFill>
                <a:schemeClr val="dk2"/>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6</a:t>
                </a:r>
                <a:endParaRPr sz="1000"/>
              </a:p>
            </p:txBody>
          </p:sp>
        </p:grpSp>
        <p:grpSp>
          <p:nvGrpSpPr>
            <p:cNvPr id="680" name="Shape 680"/>
            <p:cNvGrpSpPr/>
            <p:nvPr/>
          </p:nvGrpSpPr>
          <p:grpSpPr>
            <a:xfrm>
              <a:off x="5495113" y="4374534"/>
              <a:ext cx="767766" cy="1901662"/>
              <a:chOff x="5495113" y="4374534"/>
              <a:chExt cx="767766" cy="1901662"/>
            </a:xfrm>
          </p:grpSpPr>
          <p:sp>
            <p:nvSpPr>
              <p:cNvPr id="681" name="Shape 681"/>
              <p:cNvSpPr/>
              <p:nvPr/>
            </p:nvSpPr>
            <p:spPr>
              <a:xfrm>
                <a:off x="5495113"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82" name="Shape 682"/>
              <p:cNvSpPr txBox="1"/>
              <p:nvPr/>
            </p:nvSpPr>
            <p:spPr>
              <a:xfrm rot="-5400000">
                <a:off x="5204820" y="4810853"/>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7</a:t>
                </a:r>
                <a:endParaRPr sz="1000"/>
              </a:p>
            </p:txBody>
          </p:sp>
        </p:grpSp>
        <p:grpSp>
          <p:nvGrpSpPr>
            <p:cNvPr id="683" name="Shape 683"/>
            <p:cNvGrpSpPr/>
            <p:nvPr/>
          </p:nvGrpSpPr>
          <p:grpSpPr>
            <a:xfrm>
              <a:off x="6262879" y="4385611"/>
              <a:ext cx="767766" cy="1890585"/>
              <a:chOff x="6262879" y="4385611"/>
              <a:chExt cx="767766" cy="1890585"/>
            </a:xfrm>
          </p:grpSpPr>
          <p:sp>
            <p:nvSpPr>
              <p:cNvPr id="684" name="Shape 684"/>
              <p:cNvSpPr/>
              <p:nvPr/>
            </p:nvSpPr>
            <p:spPr>
              <a:xfrm>
                <a:off x="6262879"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85" name="Shape 685"/>
              <p:cNvSpPr txBox="1"/>
              <p:nvPr/>
            </p:nvSpPr>
            <p:spPr>
              <a:xfrm rot="-5400000">
                <a:off x="5973236"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8</a:t>
                </a:r>
                <a:endParaRPr sz="1000"/>
              </a:p>
            </p:txBody>
          </p:sp>
        </p:grpSp>
        <p:grpSp>
          <p:nvGrpSpPr>
            <p:cNvPr id="686" name="Shape 686"/>
            <p:cNvGrpSpPr/>
            <p:nvPr/>
          </p:nvGrpSpPr>
          <p:grpSpPr>
            <a:xfrm>
              <a:off x="7029822" y="4385611"/>
              <a:ext cx="767766" cy="1890585"/>
              <a:chOff x="7029822" y="4385611"/>
              <a:chExt cx="767766" cy="1890585"/>
            </a:xfrm>
          </p:grpSpPr>
          <p:sp>
            <p:nvSpPr>
              <p:cNvPr id="687" name="Shape 687"/>
              <p:cNvSpPr/>
              <p:nvPr/>
            </p:nvSpPr>
            <p:spPr>
              <a:xfrm>
                <a:off x="70298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88" name="Shape 688"/>
              <p:cNvSpPr txBox="1"/>
              <p:nvPr/>
            </p:nvSpPr>
            <p:spPr>
              <a:xfrm rot="-5400000">
                <a:off x="6752147"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9</a:t>
                </a:r>
                <a:endParaRPr sz="1000"/>
              </a:p>
            </p:txBody>
          </p:sp>
        </p:grpSp>
        <p:grpSp>
          <p:nvGrpSpPr>
            <p:cNvPr id="689" name="Shape 689"/>
            <p:cNvGrpSpPr/>
            <p:nvPr/>
          </p:nvGrpSpPr>
          <p:grpSpPr>
            <a:xfrm>
              <a:off x="7746394" y="4300488"/>
              <a:ext cx="767766" cy="1975708"/>
              <a:chOff x="3960404" y="4300488"/>
              <a:chExt cx="767766" cy="1975708"/>
            </a:xfrm>
          </p:grpSpPr>
          <p:sp>
            <p:nvSpPr>
              <p:cNvPr id="690" name="Shape 690"/>
              <p:cNvSpPr/>
              <p:nvPr/>
            </p:nvSpPr>
            <p:spPr>
              <a:xfrm>
                <a:off x="3960404"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91" name="Shape 691"/>
              <p:cNvSpPr txBox="1"/>
              <p:nvPr/>
            </p:nvSpPr>
            <p:spPr>
              <a:xfrm rot="-5400000">
                <a:off x="3643595" y="4877538"/>
                <a:ext cx="1443000" cy="288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10</a:t>
                </a:r>
                <a:endParaRPr sz="1000"/>
              </a:p>
            </p:txBody>
          </p:sp>
        </p:grpSp>
        <p:grpSp>
          <p:nvGrpSpPr>
            <p:cNvPr id="692" name="Shape 692"/>
            <p:cNvGrpSpPr/>
            <p:nvPr/>
          </p:nvGrpSpPr>
          <p:grpSpPr>
            <a:xfrm>
              <a:off x="8514160" y="4385612"/>
              <a:ext cx="767766" cy="1890584"/>
              <a:chOff x="4728170" y="4385612"/>
              <a:chExt cx="767766" cy="1890584"/>
            </a:xfrm>
          </p:grpSpPr>
          <p:sp>
            <p:nvSpPr>
              <p:cNvPr id="693" name="Shape 693"/>
              <p:cNvSpPr/>
              <p:nvPr/>
            </p:nvSpPr>
            <p:spPr>
              <a:xfrm>
                <a:off x="4728170"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94" name="Shape 694"/>
              <p:cNvSpPr txBox="1"/>
              <p:nvPr/>
            </p:nvSpPr>
            <p:spPr>
              <a:xfrm rot="-5400000">
                <a:off x="4438890" y="4956290"/>
                <a:ext cx="1345500" cy="328500"/>
              </a:xfrm>
              <a:prstGeom prst="rect">
                <a:avLst/>
              </a:prstGeom>
              <a:solidFill>
                <a:schemeClr val="dk2"/>
              </a:solid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11</a:t>
                </a:r>
                <a:endParaRPr sz="1000"/>
              </a:p>
            </p:txBody>
          </p:sp>
        </p:grpSp>
        <p:grpSp>
          <p:nvGrpSpPr>
            <p:cNvPr id="695" name="Shape 695"/>
            <p:cNvGrpSpPr/>
            <p:nvPr/>
          </p:nvGrpSpPr>
          <p:grpSpPr>
            <a:xfrm>
              <a:off x="9281103" y="3964865"/>
              <a:ext cx="767766" cy="2311331"/>
              <a:chOff x="5495113" y="3964865"/>
              <a:chExt cx="767766" cy="2311331"/>
            </a:xfrm>
          </p:grpSpPr>
          <p:sp>
            <p:nvSpPr>
              <p:cNvPr id="696" name="Shape 696"/>
              <p:cNvSpPr/>
              <p:nvPr/>
            </p:nvSpPr>
            <p:spPr>
              <a:xfrm>
                <a:off x="5495113"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697" name="Shape 697"/>
              <p:cNvSpPr txBox="1"/>
              <p:nvPr/>
            </p:nvSpPr>
            <p:spPr>
              <a:xfrm rot="-5400000">
                <a:off x="5037092" y="4568915"/>
                <a:ext cx="1682400" cy="474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12</a:t>
                </a:r>
                <a:endParaRPr sz="1000"/>
              </a:p>
            </p:txBody>
          </p:sp>
        </p:grpSp>
        <p:grpSp>
          <p:nvGrpSpPr>
            <p:cNvPr id="698" name="Shape 698"/>
            <p:cNvGrpSpPr/>
            <p:nvPr/>
          </p:nvGrpSpPr>
          <p:grpSpPr>
            <a:xfrm>
              <a:off x="10048869" y="4145732"/>
              <a:ext cx="767766" cy="2130464"/>
              <a:chOff x="6262879" y="4145732"/>
              <a:chExt cx="767766" cy="2130464"/>
            </a:xfrm>
          </p:grpSpPr>
          <p:sp>
            <p:nvSpPr>
              <p:cNvPr id="699" name="Shape 699"/>
              <p:cNvSpPr/>
              <p:nvPr/>
            </p:nvSpPr>
            <p:spPr>
              <a:xfrm>
                <a:off x="6262879"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00" name="Shape 700"/>
              <p:cNvSpPr txBox="1"/>
              <p:nvPr/>
            </p:nvSpPr>
            <p:spPr>
              <a:xfrm rot="-5400000">
                <a:off x="5834893" y="4720382"/>
                <a:ext cx="1512600" cy="363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13</a:t>
                </a:r>
                <a:endParaRPr sz="1000"/>
              </a:p>
            </p:txBody>
          </p:sp>
        </p:grpSp>
        <p:grpSp>
          <p:nvGrpSpPr>
            <p:cNvPr id="701" name="Shape 701"/>
            <p:cNvGrpSpPr/>
            <p:nvPr/>
          </p:nvGrpSpPr>
          <p:grpSpPr>
            <a:xfrm>
              <a:off x="10815812" y="4076131"/>
              <a:ext cx="767766" cy="2200066"/>
              <a:chOff x="7029822" y="4076131"/>
              <a:chExt cx="767766" cy="2200066"/>
            </a:xfrm>
          </p:grpSpPr>
          <p:sp>
            <p:nvSpPr>
              <p:cNvPr id="702" name="Shape 702"/>
              <p:cNvSpPr/>
              <p:nvPr/>
            </p:nvSpPr>
            <p:spPr>
              <a:xfrm>
                <a:off x="70298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03" name="Shape 703"/>
              <p:cNvSpPr txBox="1"/>
              <p:nvPr/>
            </p:nvSpPr>
            <p:spPr>
              <a:xfrm rot="-5400000">
                <a:off x="6581124" y="4683481"/>
                <a:ext cx="1582200" cy="367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14</a:t>
                </a:r>
                <a:endParaRPr sz="1000"/>
              </a:p>
            </p:txBody>
          </p:sp>
        </p:grpSp>
        <p:grpSp>
          <p:nvGrpSpPr>
            <p:cNvPr id="704" name="Shape 704"/>
            <p:cNvGrpSpPr/>
            <p:nvPr/>
          </p:nvGrpSpPr>
          <p:grpSpPr>
            <a:xfrm>
              <a:off x="915222" y="4385611"/>
              <a:ext cx="767766" cy="1890585"/>
              <a:chOff x="915222" y="4385611"/>
              <a:chExt cx="767766" cy="1890585"/>
            </a:xfrm>
          </p:grpSpPr>
          <p:sp>
            <p:nvSpPr>
              <p:cNvPr id="705" name="Shape 705"/>
              <p:cNvSpPr/>
              <p:nvPr/>
            </p:nvSpPr>
            <p:spPr>
              <a:xfrm>
                <a:off x="9152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06" name="Shape 706"/>
              <p:cNvSpPr txBox="1"/>
              <p:nvPr/>
            </p:nvSpPr>
            <p:spPr>
              <a:xfrm rot="-5400000">
                <a:off x="646264"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a:t>
                </a:r>
                <a:endParaRPr sz="1000"/>
              </a:p>
            </p:txBody>
          </p:sp>
        </p:grpSp>
        <p:grpSp>
          <p:nvGrpSpPr>
            <p:cNvPr id="707" name="Shape 707"/>
            <p:cNvGrpSpPr/>
            <p:nvPr/>
          </p:nvGrpSpPr>
          <p:grpSpPr>
            <a:xfrm>
              <a:off x="1682165" y="4374534"/>
              <a:ext cx="767766" cy="1901662"/>
              <a:chOff x="5495113" y="4374534"/>
              <a:chExt cx="767766" cy="1901662"/>
            </a:xfrm>
          </p:grpSpPr>
          <p:sp>
            <p:nvSpPr>
              <p:cNvPr id="708" name="Shape 708"/>
              <p:cNvSpPr/>
              <p:nvPr/>
            </p:nvSpPr>
            <p:spPr>
              <a:xfrm>
                <a:off x="5495113"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09" name="Shape 709"/>
              <p:cNvSpPr txBox="1"/>
              <p:nvPr/>
            </p:nvSpPr>
            <p:spPr>
              <a:xfrm rot="-5400000">
                <a:off x="5204820" y="4810853"/>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2</a:t>
                </a:r>
                <a:endParaRPr sz="1000"/>
              </a:p>
            </p:txBody>
          </p:sp>
        </p:grpSp>
        <p:grpSp>
          <p:nvGrpSpPr>
            <p:cNvPr id="710" name="Shape 710"/>
            <p:cNvGrpSpPr/>
            <p:nvPr/>
          </p:nvGrpSpPr>
          <p:grpSpPr>
            <a:xfrm>
              <a:off x="2449931" y="4385611"/>
              <a:ext cx="767766" cy="1890585"/>
              <a:chOff x="6262879" y="4385611"/>
              <a:chExt cx="767766" cy="1890585"/>
            </a:xfrm>
          </p:grpSpPr>
          <p:sp>
            <p:nvSpPr>
              <p:cNvPr id="711" name="Shape 711"/>
              <p:cNvSpPr/>
              <p:nvPr/>
            </p:nvSpPr>
            <p:spPr>
              <a:xfrm>
                <a:off x="6262879"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12" name="Shape 712"/>
              <p:cNvSpPr txBox="1"/>
              <p:nvPr/>
            </p:nvSpPr>
            <p:spPr>
              <a:xfrm rot="-5400000">
                <a:off x="5973236"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3</a:t>
                </a:r>
                <a:endParaRPr sz="1000"/>
              </a:p>
            </p:txBody>
          </p:sp>
        </p:grpSp>
        <p:grpSp>
          <p:nvGrpSpPr>
            <p:cNvPr id="713" name="Shape 713"/>
            <p:cNvGrpSpPr/>
            <p:nvPr/>
          </p:nvGrpSpPr>
          <p:grpSpPr>
            <a:xfrm>
              <a:off x="3216874" y="4385611"/>
              <a:ext cx="767766" cy="1890585"/>
              <a:chOff x="7029822" y="4385611"/>
              <a:chExt cx="767766" cy="1890585"/>
            </a:xfrm>
          </p:grpSpPr>
          <p:sp>
            <p:nvSpPr>
              <p:cNvPr id="714" name="Shape 714"/>
              <p:cNvSpPr/>
              <p:nvPr/>
            </p:nvSpPr>
            <p:spPr>
              <a:xfrm>
                <a:off x="70298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15" name="Shape 715"/>
              <p:cNvSpPr txBox="1"/>
              <p:nvPr/>
            </p:nvSpPr>
            <p:spPr>
              <a:xfrm rot="-5400000">
                <a:off x="6752147"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4</a:t>
                </a:r>
                <a:endParaRPr sz="1000"/>
              </a:p>
            </p:txBody>
          </p:sp>
        </p:grpSp>
      </p:grpSp>
      <p:grpSp>
        <p:nvGrpSpPr>
          <p:cNvPr id="716" name="Shape 716"/>
          <p:cNvGrpSpPr/>
          <p:nvPr/>
        </p:nvGrpSpPr>
        <p:grpSpPr>
          <a:xfrm>
            <a:off x="2981325" y="2798812"/>
            <a:ext cx="2859711" cy="1069685"/>
            <a:chOff x="8509821" y="678834"/>
            <a:chExt cx="3812948" cy="1901662"/>
          </a:xfrm>
        </p:grpSpPr>
        <p:grpSp>
          <p:nvGrpSpPr>
            <p:cNvPr id="717" name="Shape 717"/>
            <p:cNvGrpSpPr/>
            <p:nvPr/>
          </p:nvGrpSpPr>
          <p:grpSpPr>
            <a:xfrm>
              <a:off x="11555003" y="689911"/>
              <a:ext cx="767766" cy="1890585"/>
              <a:chOff x="3960404" y="4385611"/>
              <a:chExt cx="767766" cy="1890585"/>
            </a:xfrm>
          </p:grpSpPr>
          <p:sp>
            <p:nvSpPr>
              <p:cNvPr id="718" name="Shape 718"/>
              <p:cNvSpPr/>
              <p:nvPr/>
            </p:nvSpPr>
            <p:spPr>
              <a:xfrm>
                <a:off x="3960404"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19" name="Shape 719"/>
              <p:cNvSpPr txBox="1"/>
              <p:nvPr/>
            </p:nvSpPr>
            <p:spPr>
              <a:xfrm rot="-5400000">
                <a:off x="3668125"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5</a:t>
                </a:r>
                <a:endParaRPr sz="1000"/>
              </a:p>
            </p:txBody>
          </p:sp>
        </p:grpSp>
        <p:grpSp>
          <p:nvGrpSpPr>
            <p:cNvPr id="720" name="Shape 720"/>
            <p:cNvGrpSpPr/>
            <p:nvPr/>
          </p:nvGrpSpPr>
          <p:grpSpPr>
            <a:xfrm>
              <a:off x="8509821" y="689911"/>
              <a:ext cx="767766" cy="1890585"/>
              <a:chOff x="915222" y="4385611"/>
              <a:chExt cx="767766" cy="1890585"/>
            </a:xfrm>
          </p:grpSpPr>
          <p:sp>
            <p:nvSpPr>
              <p:cNvPr id="721" name="Shape 721"/>
              <p:cNvSpPr/>
              <p:nvPr/>
            </p:nvSpPr>
            <p:spPr>
              <a:xfrm>
                <a:off x="9152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22" name="Shape 722"/>
              <p:cNvSpPr txBox="1"/>
              <p:nvPr/>
            </p:nvSpPr>
            <p:spPr>
              <a:xfrm rot="-5400000">
                <a:off x="646264"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1</a:t>
                </a:r>
                <a:endParaRPr sz="1000"/>
              </a:p>
            </p:txBody>
          </p:sp>
        </p:grpSp>
        <p:grpSp>
          <p:nvGrpSpPr>
            <p:cNvPr id="723" name="Shape 723"/>
            <p:cNvGrpSpPr/>
            <p:nvPr/>
          </p:nvGrpSpPr>
          <p:grpSpPr>
            <a:xfrm>
              <a:off x="9276764" y="678834"/>
              <a:ext cx="767766" cy="1901662"/>
              <a:chOff x="5495113" y="4374534"/>
              <a:chExt cx="767766" cy="1901662"/>
            </a:xfrm>
          </p:grpSpPr>
          <p:sp>
            <p:nvSpPr>
              <p:cNvPr id="724" name="Shape 724"/>
              <p:cNvSpPr/>
              <p:nvPr/>
            </p:nvSpPr>
            <p:spPr>
              <a:xfrm>
                <a:off x="5495113"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25" name="Shape 725"/>
              <p:cNvSpPr txBox="1"/>
              <p:nvPr/>
            </p:nvSpPr>
            <p:spPr>
              <a:xfrm rot="-5400000">
                <a:off x="5204820" y="4810853"/>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2</a:t>
                </a:r>
                <a:endParaRPr sz="1000"/>
              </a:p>
            </p:txBody>
          </p:sp>
        </p:grpSp>
        <p:grpSp>
          <p:nvGrpSpPr>
            <p:cNvPr id="726" name="Shape 726"/>
            <p:cNvGrpSpPr/>
            <p:nvPr/>
          </p:nvGrpSpPr>
          <p:grpSpPr>
            <a:xfrm>
              <a:off x="10044530" y="689911"/>
              <a:ext cx="767766" cy="1890585"/>
              <a:chOff x="6262879" y="4385611"/>
              <a:chExt cx="767766" cy="1890585"/>
            </a:xfrm>
          </p:grpSpPr>
          <p:sp>
            <p:nvSpPr>
              <p:cNvPr id="727" name="Shape 727"/>
              <p:cNvSpPr/>
              <p:nvPr/>
            </p:nvSpPr>
            <p:spPr>
              <a:xfrm>
                <a:off x="6262879"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28" name="Shape 728"/>
              <p:cNvSpPr txBox="1"/>
              <p:nvPr/>
            </p:nvSpPr>
            <p:spPr>
              <a:xfrm rot="-5400000">
                <a:off x="5973236"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3</a:t>
                </a:r>
                <a:endParaRPr sz="1000"/>
              </a:p>
            </p:txBody>
          </p:sp>
        </p:grpSp>
        <p:grpSp>
          <p:nvGrpSpPr>
            <p:cNvPr id="729" name="Shape 729"/>
            <p:cNvGrpSpPr/>
            <p:nvPr/>
          </p:nvGrpSpPr>
          <p:grpSpPr>
            <a:xfrm>
              <a:off x="10811473" y="689911"/>
              <a:ext cx="767766" cy="1890585"/>
              <a:chOff x="7029822" y="4385611"/>
              <a:chExt cx="767766" cy="1890585"/>
            </a:xfrm>
          </p:grpSpPr>
          <p:sp>
            <p:nvSpPr>
              <p:cNvPr id="730" name="Shape 730"/>
              <p:cNvSpPr/>
              <p:nvPr/>
            </p:nvSpPr>
            <p:spPr>
              <a:xfrm>
                <a:off x="70298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731" name="Shape 731"/>
              <p:cNvSpPr txBox="1"/>
              <p:nvPr/>
            </p:nvSpPr>
            <p:spPr>
              <a:xfrm rot="-5400000">
                <a:off x="6752147" y="4821930"/>
                <a:ext cx="1272746" cy="40010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00" b="1">
                    <a:solidFill>
                      <a:srgbClr val="FFFFFF"/>
                    </a:solidFill>
                    <a:latin typeface="Arial Narrow"/>
                    <a:ea typeface="Arial Narrow"/>
                    <a:cs typeface="Arial Narrow"/>
                    <a:sym typeface="Arial Narrow"/>
                  </a:rPr>
                  <a:t>Program 4</a:t>
                </a:r>
                <a:endParaRPr sz="1000"/>
              </a:p>
            </p:txBody>
          </p:sp>
        </p:grpSp>
      </p:grpSp>
      <p:sp>
        <p:nvSpPr>
          <p:cNvPr id="732" name="Shape 732"/>
          <p:cNvSpPr txBox="1"/>
          <p:nvPr/>
        </p:nvSpPr>
        <p:spPr>
          <a:xfrm>
            <a:off x="3549045" y="1258629"/>
            <a:ext cx="2046900" cy="848400"/>
          </a:xfrm>
          <a:prstGeom prst="rect">
            <a:avLst/>
          </a:prstGeom>
          <a:noFill/>
          <a:ln>
            <a:noFill/>
          </a:ln>
        </p:spPr>
        <p:txBody>
          <a:bodyPr wrap="square" lIns="91425" tIns="45700" rIns="91425" bIns="45700" anchor="t" anchorCtr="0">
            <a:noAutofit/>
          </a:bodyPr>
          <a:lstStyle/>
          <a:p>
            <a:pPr marL="214313" marR="0" lvl="0" indent="-214313" algn="l" rtl="0">
              <a:spcBef>
                <a:spcPts val="0"/>
              </a:spcBef>
              <a:spcAft>
                <a:spcPts val="0"/>
              </a:spcAft>
              <a:buClr>
                <a:srgbClr val="3F3F3F"/>
              </a:buClr>
              <a:buSzPts val="1350"/>
              <a:buFont typeface="Arial"/>
              <a:buChar char="•"/>
            </a:pPr>
            <a:r>
              <a:rPr lang="en" sz="1350" b="1">
                <a:solidFill>
                  <a:srgbClr val="3F3F3F"/>
                </a:solidFill>
                <a:latin typeface="Arial Narrow"/>
                <a:ea typeface="Arial Narrow"/>
                <a:cs typeface="Arial Narrow"/>
                <a:sym typeface="Arial Narrow"/>
              </a:rPr>
              <a:t>Counseling </a:t>
            </a:r>
            <a:endParaRPr/>
          </a:p>
          <a:p>
            <a:pPr marL="214313" marR="0" lvl="0" indent="-214313" algn="l" rtl="0">
              <a:spcBef>
                <a:spcPts val="0"/>
              </a:spcBef>
              <a:spcAft>
                <a:spcPts val="0"/>
              </a:spcAft>
              <a:buClr>
                <a:srgbClr val="3F3F3F"/>
              </a:buClr>
              <a:buSzPts val="1350"/>
              <a:buFont typeface="Arial"/>
              <a:buChar char="•"/>
            </a:pPr>
            <a:r>
              <a:rPr lang="en" sz="1350" b="1">
                <a:solidFill>
                  <a:srgbClr val="3F3F3F"/>
                </a:solidFill>
                <a:latin typeface="Arial Narrow"/>
                <a:ea typeface="Arial Narrow"/>
                <a:cs typeface="Arial Narrow"/>
                <a:sym typeface="Arial Narrow"/>
              </a:rPr>
              <a:t>Career Guidance</a:t>
            </a:r>
            <a:endParaRPr/>
          </a:p>
          <a:p>
            <a:pPr marL="214313" marR="0" lvl="0" indent="-214313" algn="l" rtl="0">
              <a:spcBef>
                <a:spcPts val="0"/>
              </a:spcBef>
              <a:spcAft>
                <a:spcPts val="0"/>
              </a:spcAft>
              <a:buClr>
                <a:srgbClr val="3F3F3F"/>
              </a:buClr>
              <a:buSzPts val="1350"/>
              <a:buFont typeface="Arial"/>
              <a:buChar char="•"/>
            </a:pPr>
            <a:r>
              <a:rPr lang="en" sz="1350" b="1">
                <a:solidFill>
                  <a:srgbClr val="3F3F3F"/>
                </a:solidFill>
                <a:latin typeface="Arial Narrow"/>
                <a:ea typeface="Arial Narrow"/>
                <a:cs typeface="Arial Narrow"/>
                <a:sym typeface="Arial Narrow"/>
              </a:rPr>
              <a:t>Academic Support</a:t>
            </a:r>
            <a:endParaRPr/>
          </a:p>
          <a:p>
            <a:pPr marL="214313" marR="0" lvl="0" indent="-214313" algn="l" rtl="0">
              <a:spcBef>
                <a:spcPts val="0"/>
              </a:spcBef>
              <a:spcAft>
                <a:spcPts val="0"/>
              </a:spcAft>
              <a:buClr>
                <a:srgbClr val="3F3F3F"/>
              </a:buClr>
              <a:buSzPts val="1350"/>
              <a:buFont typeface="Arial"/>
              <a:buChar char="•"/>
            </a:pPr>
            <a:r>
              <a:rPr lang="en" sz="1350" b="1">
                <a:solidFill>
                  <a:srgbClr val="3F3F3F"/>
                </a:solidFill>
                <a:latin typeface="Arial Narrow"/>
                <a:ea typeface="Arial Narrow"/>
                <a:cs typeface="Arial Narrow"/>
                <a:sym typeface="Arial Narrow"/>
              </a:rPr>
              <a:t>Connect to Non-Academic Support</a:t>
            </a:r>
            <a:endParaRPr sz="1350" b="1">
              <a:solidFill>
                <a:srgbClr val="3F3F3F"/>
              </a:solidFill>
              <a:latin typeface="Arial Narrow"/>
              <a:ea typeface="Arial Narrow"/>
              <a:cs typeface="Arial Narrow"/>
              <a:sym typeface="Arial Narrow"/>
            </a:endParaRPr>
          </a:p>
        </p:txBody>
      </p:sp>
      <p:pic>
        <p:nvPicPr>
          <p:cNvPr id="733" name="Shape 733" descr="CLP_2016_Logo (blue).png"/>
          <p:cNvPicPr preferRelativeResize="0"/>
          <p:nvPr/>
        </p:nvPicPr>
        <p:blipFill rotWithShape="1">
          <a:blip r:embed="rId3">
            <a:alphaModFix/>
          </a:blip>
          <a:srcRect/>
          <a:stretch/>
        </p:blipFill>
        <p:spPr>
          <a:xfrm>
            <a:off x="7587061" y="4904540"/>
            <a:ext cx="707899" cy="230743"/>
          </a:xfrm>
          <a:prstGeom prst="rect">
            <a:avLst/>
          </a:prstGeom>
          <a:noFill/>
          <a:ln>
            <a:noFill/>
          </a:ln>
        </p:spPr>
      </p:pic>
      <p:sp>
        <p:nvSpPr>
          <p:cNvPr id="734" name="Shape 734"/>
          <p:cNvSpPr txBox="1"/>
          <p:nvPr/>
        </p:nvSpPr>
        <p:spPr>
          <a:xfrm>
            <a:off x="1920198" y="4284780"/>
            <a:ext cx="54600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400" b="1">
                <a:solidFill>
                  <a:srgbClr val="4078B6"/>
                </a:solidFill>
                <a:latin typeface="Arial"/>
                <a:ea typeface="Arial"/>
                <a:cs typeface="Arial"/>
                <a:sym typeface="Arial"/>
              </a:rPr>
              <a:t>1. Clustering of Degrees and Certificates into Meta Majors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73"/>
                                        </p:tgtEl>
                                      </p:cBhvr>
                                    </p:animEffect>
                                    <p:set>
                                      <p:cBhvr>
                                        <p:cTn id="7" dur="1" fill="hold">
                                          <p:stCondLst>
                                            <p:cond delay="500"/>
                                          </p:stCondLst>
                                        </p:cTn>
                                        <p:tgtEl>
                                          <p:spTgt spid="67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6"/>
                                        </p:tgtEl>
                                        <p:attrNameLst>
                                          <p:attrName>style.visibility</p:attrName>
                                        </p:attrNameLst>
                                      </p:cBhvr>
                                      <p:to>
                                        <p:strVal val="visible"/>
                                      </p:to>
                                    </p:set>
                                    <p:animEffect transition="in" filter="fade">
                                      <p:cBhvr>
                                        <p:cTn id="10" dur="500"/>
                                        <p:tgtEl>
                                          <p:spTgt spid="7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7"/>
                                        </p:tgtEl>
                                        <p:attrNameLst>
                                          <p:attrName>style.visibility</p:attrName>
                                        </p:attrNameLst>
                                      </p:cBhvr>
                                      <p:to>
                                        <p:strVal val="visible"/>
                                      </p:to>
                                    </p:set>
                                    <p:animEffect transition="in" filter="fade">
                                      <p:cBhvr>
                                        <p:cTn id="15" dur="500"/>
                                        <p:tgtEl>
                                          <p:spTgt spid="6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0"/>
                                        </p:tgtEl>
                                        <p:attrNameLst>
                                          <p:attrName>style.visibility</p:attrName>
                                        </p:attrNameLst>
                                      </p:cBhvr>
                                      <p:to>
                                        <p:strVal val="visible"/>
                                      </p:to>
                                    </p:set>
                                    <p:animEffect transition="in" filter="fade">
                                      <p:cBhvr>
                                        <p:cTn id="20" dur="500"/>
                                        <p:tgtEl>
                                          <p:spTgt spid="67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p:nvPr/>
        </p:nvSpPr>
        <p:spPr>
          <a:xfrm>
            <a:off x="2029991" y="211816"/>
            <a:ext cx="5319900" cy="1203300"/>
          </a:xfrm>
          <a:prstGeom prst="rect">
            <a:avLst/>
          </a:prstGeom>
          <a:noFill/>
          <a:ln>
            <a:noFill/>
          </a:ln>
        </p:spPr>
        <p:txBody>
          <a:bodyPr wrap="square" lIns="91425" tIns="45700" rIns="91425" bIns="45700" anchor="t" anchorCtr="0">
            <a:noAutofit/>
          </a:bodyPr>
          <a:lstStyle/>
          <a:p>
            <a:pPr marL="557213" marR="0" lvl="0" indent="-557213" algn="l" rtl="0">
              <a:spcBef>
                <a:spcPts val="0"/>
              </a:spcBef>
              <a:spcAft>
                <a:spcPts val="0"/>
              </a:spcAft>
              <a:buClr>
                <a:srgbClr val="595959"/>
              </a:buClr>
              <a:buSzPts val="2700"/>
              <a:buFont typeface="Noto Sans Symbols"/>
              <a:buChar char="✓"/>
            </a:pPr>
            <a:r>
              <a:rPr lang="en" sz="2700" b="1">
                <a:solidFill>
                  <a:srgbClr val="595959"/>
                </a:solidFill>
                <a:latin typeface="Arial"/>
                <a:ea typeface="Arial"/>
                <a:cs typeface="Arial"/>
                <a:sym typeface="Arial"/>
              </a:rPr>
              <a:t>Clear degree path</a:t>
            </a:r>
            <a:endParaRPr/>
          </a:p>
          <a:p>
            <a:pPr marL="557213" marR="0" lvl="0" indent="-504825" algn="l" rtl="0">
              <a:spcBef>
                <a:spcPts val="0"/>
              </a:spcBef>
              <a:spcAft>
                <a:spcPts val="0"/>
              </a:spcAft>
              <a:buClr>
                <a:schemeClr val="dk1"/>
              </a:buClr>
              <a:buSzPts val="825"/>
              <a:buFont typeface="Noto Sans Symbols"/>
              <a:buNone/>
            </a:pPr>
            <a:endParaRPr sz="825" b="1">
              <a:solidFill>
                <a:srgbClr val="595959"/>
              </a:solidFill>
              <a:latin typeface="Arial"/>
              <a:ea typeface="Arial"/>
              <a:cs typeface="Arial"/>
              <a:sym typeface="Arial"/>
            </a:endParaRPr>
          </a:p>
          <a:p>
            <a:pPr marL="557213" marR="0" lvl="0" indent="-557213" algn="l" rtl="0">
              <a:spcBef>
                <a:spcPts val="0"/>
              </a:spcBef>
              <a:spcAft>
                <a:spcPts val="0"/>
              </a:spcAft>
              <a:buClr>
                <a:srgbClr val="595959"/>
              </a:buClr>
              <a:buSzPts val="2700"/>
              <a:buFont typeface="Noto Sans Symbols"/>
              <a:buChar char="✓"/>
            </a:pPr>
            <a:r>
              <a:rPr lang="en" sz="2700" b="1">
                <a:solidFill>
                  <a:srgbClr val="595959"/>
                </a:solidFill>
                <a:latin typeface="Arial"/>
                <a:ea typeface="Arial"/>
                <a:cs typeface="Arial"/>
                <a:sym typeface="Arial"/>
              </a:rPr>
              <a:t>Default course sequence</a:t>
            </a:r>
            <a:endParaRPr/>
          </a:p>
          <a:p>
            <a:pPr marL="557213" marR="0" lvl="0" indent="-500063" algn="l" rtl="0">
              <a:spcBef>
                <a:spcPts val="0"/>
              </a:spcBef>
              <a:spcAft>
                <a:spcPts val="0"/>
              </a:spcAft>
              <a:buClr>
                <a:schemeClr val="dk1"/>
              </a:buClr>
              <a:buSzPts val="900"/>
              <a:buFont typeface="Noto Sans Symbols"/>
              <a:buNone/>
            </a:pPr>
            <a:endParaRPr sz="900" b="1">
              <a:solidFill>
                <a:srgbClr val="595959"/>
              </a:solidFill>
              <a:latin typeface="Arial"/>
              <a:ea typeface="Arial"/>
              <a:cs typeface="Arial"/>
              <a:sym typeface="Arial"/>
            </a:endParaRPr>
          </a:p>
          <a:p>
            <a:pPr marL="557213" marR="0" lvl="0" indent="-557213" algn="l" rtl="0">
              <a:spcBef>
                <a:spcPts val="0"/>
              </a:spcBef>
              <a:spcAft>
                <a:spcPts val="0"/>
              </a:spcAft>
              <a:buClr>
                <a:srgbClr val="595959"/>
              </a:buClr>
              <a:buSzPts val="2700"/>
              <a:buFont typeface="Noto Sans Symbols"/>
              <a:buChar char="✓"/>
            </a:pPr>
            <a:r>
              <a:rPr lang="en" sz="2700" b="1">
                <a:solidFill>
                  <a:srgbClr val="595959"/>
                </a:solidFill>
                <a:latin typeface="Arial"/>
                <a:ea typeface="Arial"/>
                <a:cs typeface="Arial"/>
                <a:sym typeface="Arial"/>
              </a:rPr>
              <a:t>Predictable schedules</a:t>
            </a:r>
            <a:endParaRPr/>
          </a:p>
        </p:txBody>
      </p:sp>
      <p:grpSp>
        <p:nvGrpSpPr>
          <p:cNvPr id="740" name="Shape 740"/>
          <p:cNvGrpSpPr/>
          <p:nvPr/>
        </p:nvGrpSpPr>
        <p:grpSpPr>
          <a:xfrm>
            <a:off x="2507707" y="2215607"/>
            <a:ext cx="3876624" cy="1971123"/>
            <a:chOff x="8509821" y="689912"/>
            <a:chExt cx="3812948" cy="1890584"/>
          </a:xfrm>
        </p:grpSpPr>
        <p:grpSp>
          <p:nvGrpSpPr>
            <p:cNvPr id="741" name="Shape 741"/>
            <p:cNvGrpSpPr/>
            <p:nvPr/>
          </p:nvGrpSpPr>
          <p:grpSpPr>
            <a:xfrm>
              <a:off x="11555003" y="689912"/>
              <a:ext cx="767766" cy="1890584"/>
              <a:chOff x="3960404" y="4385612"/>
              <a:chExt cx="767766" cy="1890584"/>
            </a:xfrm>
          </p:grpSpPr>
          <p:sp>
            <p:nvSpPr>
              <p:cNvPr id="742" name="Shape 742"/>
              <p:cNvSpPr/>
              <p:nvPr/>
            </p:nvSpPr>
            <p:spPr>
              <a:xfrm>
                <a:off x="3960404"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a:solidFill>
                    <a:srgbClr val="FFFFFF"/>
                  </a:solidFill>
                  <a:latin typeface="Arial"/>
                  <a:ea typeface="Arial"/>
                  <a:cs typeface="Arial"/>
                  <a:sym typeface="Arial"/>
                </a:endParaRPr>
              </a:p>
            </p:txBody>
          </p:sp>
          <p:sp>
            <p:nvSpPr>
              <p:cNvPr id="743" name="Shape 743"/>
              <p:cNvSpPr txBox="1"/>
              <p:nvPr/>
            </p:nvSpPr>
            <p:spPr>
              <a:xfrm rot="-5400000">
                <a:off x="3782555" y="4832508"/>
                <a:ext cx="1272600" cy="45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FFFFFF"/>
                    </a:solidFill>
                    <a:latin typeface="Arial Narrow"/>
                    <a:ea typeface="Arial Narrow"/>
                    <a:cs typeface="Arial Narrow"/>
                    <a:sym typeface="Arial Narrow"/>
                  </a:rPr>
                  <a:t>Program 5</a:t>
                </a:r>
                <a:endParaRPr/>
              </a:p>
            </p:txBody>
          </p:sp>
        </p:grpSp>
        <p:grpSp>
          <p:nvGrpSpPr>
            <p:cNvPr id="744" name="Shape 744"/>
            <p:cNvGrpSpPr/>
            <p:nvPr/>
          </p:nvGrpSpPr>
          <p:grpSpPr>
            <a:xfrm>
              <a:off x="8509821" y="689912"/>
              <a:ext cx="767766" cy="1890584"/>
              <a:chOff x="915222" y="4385612"/>
              <a:chExt cx="767766" cy="1890584"/>
            </a:xfrm>
          </p:grpSpPr>
          <p:sp>
            <p:nvSpPr>
              <p:cNvPr id="745" name="Shape 745"/>
              <p:cNvSpPr/>
              <p:nvPr/>
            </p:nvSpPr>
            <p:spPr>
              <a:xfrm>
                <a:off x="9152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a:solidFill>
                    <a:srgbClr val="FFFFFF"/>
                  </a:solidFill>
                  <a:latin typeface="Arial"/>
                  <a:ea typeface="Arial"/>
                  <a:cs typeface="Arial"/>
                  <a:sym typeface="Arial"/>
                </a:endParaRPr>
              </a:p>
            </p:txBody>
          </p:sp>
          <p:sp>
            <p:nvSpPr>
              <p:cNvPr id="746" name="Shape 746"/>
              <p:cNvSpPr txBox="1"/>
              <p:nvPr/>
            </p:nvSpPr>
            <p:spPr>
              <a:xfrm rot="-5400000">
                <a:off x="743310" y="4794957"/>
                <a:ext cx="1272600" cy="45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FFFFFF"/>
                    </a:solidFill>
                    <a:latin typeface="Arial Narrow"/>
                    <a:ea typeface="Arial Narrow"/>
                    <a:cs typeface="Arial Narrow"/>
                    <a:sym typeface="Arial Narrow"/>
                  </a:rPr>
                  <a:t>Program 1</a:t>
                </a:r>
                <a:endParaRPr/>
              </a:p>
            </p:txBody>
          </p:sp>
        </p:grpSp>
        <p:grpSp>
          <p:nvGrpSpPr>
            <p:cNvPr id="747" name="Shape 747"/>
            <p:cNvGrpSpPr/>
            <p:nvPr/>
          </p:nvGrpSpPr>
          <p:grpSpPr>
            <a:xfrm>
              <a:off x="9276764" y="689912"/>
              <a:ext cx="767766" cy="1890584"/>
              <a:chOff x="5495113" y="4385612"/>
              <a:chExt cx="767766" cy="1890584"/>
            </a:xfrm>
          </p:grpSpPr>
          <p:sp>
            <p:nvSpPr>
              <p:cNvPr id="748" name="Shape 748"/>
              <p:cNvSpPr/>
              <p:nvPr/>
            </p:nvSpPr>
            <p:spPr>
              <a:xfrm>
                <a:off x="5495113"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a:solidFill>
                    <a:srgbClr val="FFFFFF"/>
                  </a:solidFill>
                  <a:latin typeface="Arial"/>
                  <a:ea typeface="Arial"/>
                  <a:cs typeface="Arial"/>
                  <a:sym typeface="Arial"/>
                </a:endParaRPr>
              </a:p>
            </p:txBody>
          </p:sp>
          <p:sp>
            <p:nvSpPr>
              <p:cNvPr id="749" name="Shape 749"/>
              <p:cNvSpPr txBox="1"/>
              <p:nvPr/>
            </p:nvSpPr>
            <p:spPr>
              <a:xfrm rot="-5400000">
                <a:off x="5303020" y="4794959"/>
                <a:ext cx="1272600" cy="45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FFFFFF"/>
                    </a:solidFill>
                    <a:latin typeface="Arial Narrow"/>
                    <a:ea typeface="Arial Narrow"/>
                    <a:cs typeface="Arial Narrow"/>
                    <a:sym typeface="Arial Narrow"/>
                  </a:rPr>
                  <a:t>Program 2</a:t>
                </a:r>
                <a:endParaRPr/>
              </a:p>
            </p:txBody>
          </p:sp>
        </p:grpSp>
        <p:grpSp>
          <p:nvGrpSpPr>
            <p:cNvPr id="750" name="Shape 750"/>
            <p:cNvGrpSpPr/>
            <p:nvPr/>
          </p:nvGrpSpPr>
          <p:grpSpPr>
            <a:xfrm>
              <a:off x="10044530" y="689912"/>
              <a:ext cx="767766" cy="1890584"/>
              <a:chOff x="6262879" y="4385612"/>
              <a:chExt cx="767766" cy="1890584"/>
            </a:xfrm>
          </p:grpSpPr>
          <p:sp>
            <p:nvSpPr>
              <p:cNvPr id="751" name="Shape 751"/>
              <p:cNvSpPr/>
              <p:nvPr/>
            </p:nvSpPr>
            <p:spPr>
              <a:xfrm>
                <a:off x="6262879"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a:solidFill>
                    <a:srgbClr val="FFFFFF"/>
                  </a:solidFill>
                  <a:latin typeface="Arial"/>
                  <a:ea typeface="Arial"/>
                  <a:cs typeface="Arial"/>
                  <a:sym typeface="Arial"/>
                </a:endParaRPr>
              </a:p>
            </p:txBody>
          </p:sp>
          <p:sp>
            <p:nvSpPr>
              <p:cNvPr id="752" name="Shape 752"/>
              <p:cNvSpPr txBox="1"/>
              <p:nvPr/>
            </p:nvSpPr>
            <p:spPr>
              <a:xfrm rot="-5400000">
                <a:off x="6075875" y="4794957"/>
                <a:ext cx="1272600" cy="45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FFFFFF"/>
                    </a:solidFill>
                    <a:latin typeface="Arial Narrow"/>
                    <a:ea typeface="Arial Narrow"/>
                    <a:cs typeface="Arial Narrow"/>
                    <a:sym typeface="Arial Narrow"/>
                  </a:rPr>
                  <a:t>Program 3</a:t>
                </a:r>
                <a:endParaRPr/>
              </a:p>
            </p:txBody>
          </p:sp>
        </p:grpSp>
        <p:grpSp>
          <p:nvGrpSpPr>
            <p:cNvPr id="753" name="Shape 753"/>
            <p:cNvGrpSpPr/>
            <p:nvPr/>
          </p:nvGrpSpPr>
          <p:grpSpPr>
            <a:xfrm>
              <a:off x="10811473" y="689912"/>
              <a:ext cx="767766" cy="1890584"/>
              <a:chOff x="7029822" y="4385612"/>
              <a:chExt cx="767766" cy="1890584"/>
            </a:xfrm>
          </p:grpSpPr>
          <p:sp>
            <p:nvSpPr>
              <p:cNvPr id="754" name="Shape 754"/>
              <p:cNvSpPr/>
              <p:nvPr/>
            </p:nvSpPr>
            <p:spPr>
              <a:xfrm>
                <a:off x="7029822" y="4385612"/>
                <a:ext cx="767766" cy="1890584"/>
              </a:xfrm>
              <a:prstGeom prst="downArrow">
                <a:avLst>
                  <a:gd name="adj1" fmla="val 50000"/>
                  <a:gd name="adj2" fmla="val 50000"/>
                </a:avLst>
              </a:prstGeom>
              <a:solidFill>
                <a:schemeClr val="dk2"/>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a:solidFill>
                    <a:srgbClr val="FFFFFF"/>
                  </a:solidFill>
                  <a:latin typeface="Arial"/>
                  <a:ea typeface="Arial"/>
                  <a:cs typeface="Arial"/>
                  <a:sym typeface="Arial"/>
                </a:endParaRPr>
              </a:p>
            </p:txBody>
          </p:sp>
          <p:sp>
            <p:nvSpPr>
              <p:cNvPr id="755" name="Shape 755"/>
              <p:cNvSpPr txBox="1"/>
              <p:nvPr/>
            </p:nvSpPr>
            <p:spPr>
              <a:xfrm rot="-5400000">
                <a:off x="6848749" y="4795029"/>
                <a:ext cx="1272600" cy="454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rgbClr val="FFFFFF"/>
                    </a:solidFill>
                    <a:latin typeface="Arial Narrow"/>
                    <a:ea typeface="Arial Narrow"/>
                    <a:cs typeface="Arial Narrow"/>
                    <a:sym typeface="Arial Narrow"/>
                  </a:rPr>
                  <a:t>Program 4</a:t>
                </a:r>
                <a:endParaRPr/>
              </a:p>
            </p:txBody>
          </p:sp>
        </p:grpSp>
      </p:grpSp>
      <p:sp>
        <p:nvSpPr>
          <p:cNvPr id="756" name="Shape 756"/>
          <p:cNvSpPr txBox="1"/>
          <p:nvPr/>
        </p:nvSpPr>
        <p:spPr>
          <a:xfrm>
            <a:off x="1632797" y="4421026"/>
            <a:ext cx="6586800" cy="461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600" b="1">
                <a:solidFill>
                  <a:srgbClr val="4078B6"/>
                </a:solidFill>
                <a:latin typeface="Arial"/>
                <a:ea typeface="Arial"/>
                <a:cs typeface="Arial"/>
                <a:sym typeface="Arial"/>
              </a:rPr>
              <a:t>1. Clustering of Degrees and Certificates into Meta Majors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761"/>
        <p:cNvGrpSpPr/>
        <p:nvPr/>
      </p:nvGrpSpPr>
      <p:grpSpPr>
        <a:xfrm>
          <a:off x="0" y="0"/>
          <a:ext cx="0" cy="0"/>
          <a:chOff x="0" y="0"/>
          <a:chExt cx="0" cy="0"/>
        </a:xfrm>
      </p:grpSpPr>
      <p:pic>
        <p:nvPicPr>
          <p:cNvPr id="762" name="Shape 762" descr="Odessa MetaMajors.png"/>
          <p:cNvPicPr preferRelativeResize="0"/>
          <p:nvPr/>
        </p:nvPicPr>
        <p:blipFill rotWithShape="1">
          <a:blip r:embed="rId3">
            <a:alphaModFix/>
          </a:blip>
          <a:srcRect/>
          <a:stretch/>
        </p:blipFill>
        <p:spPr>
          <a:xfrm>
            <a:off x="573581" y="-199711"/>
            <a:ext cx="8252901" cy="5079070"/>
          </a:xfrm>
          <a:prstGeom prst="rect">
            <a:avLst/>
          </a:prstGeom>
          <a:noFill/>
          <a:ln>
            <a:noFill/>
          </a:ln>
        </p:spPr>
      </p:pic>
      <p:pic>
        <p:nvPicPr>
          <p:cNvPr id="763" name="Shape 763"/>
          <p:cNvPicPr preferRelativeResize="0"/>
          <p:nvPr/>
        </p:nvPicPr>
        <p:blipFill rotWithShape="1">
          <a:blip r:embed="rId4">
            <a:alphaModFix/>
          </a:blip>
          <a:srcRect/>
          <a:stretch/>
        </p:blipFill>
        <p:spPr>
          <a:xfrm>
            <a:off x="2622081" y="4720095"/>
            <a:ext cx="3410756" cy="3185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770"/>
        <p:cNvGrpSpPr/>
        <p:nvPr/>
      </p:nvGrpSpPr>
      <p:grpSpPr>
        <a:xfrm>
          <a:off x="0" y="0"/>
          <a:ext cx="0" cy="0"/>
          <a:chOff x="0" y="0"/>
          <a:chExt cx="0" cy="0"/>
        </a:xfrm>
      </p:grpSpPr>
      <p:sp>
        <p:nvSpPr>
          <p:cNvPr id="771" name="Shape 771"/>
          <p:cNvSpPr txBox="1"/>
          <p:nvPr/>
        </p:nvSpPr>
        <p:spPr>
          <a:xfrm>
            <a:off x="251361" y="409114"/>
            <a:ext cx="8996515" cy="8572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4400" b="1">
              <a:solidFill>
                <a:srgbClr val="A3B222"/>
              </a:solidFill>
              <a:latin typeface="Calibri"/>
              <a:ea typeface="Calibri"/>
              <a:cs typeface="Calibri"/>
              <a:sym typeface="Calibri"/>
            </a:endParaRPr>
          </a:p>
        </p:txBody>
      </p:sp>
      <p:pic>
        <p:nvPicPr>
          <p:cNvPr id="772" name="Shape 772"/>
          <p:cNvPicPr preferRelativeResize="0"/>
          <p:nvPr/>
        </p:nvPicPr>
        <p:blipFill rotWithShape="1">
          <a:blip r:embed="rId3">
            <a:alphaModFix/>
          </a:blip>
          <a:srcRect/>
          <a:stretch/>
        </p:blipFill>
        <p:spPr>
          <a:xfrm>
            <a:off x="0" y="1"/>
            <a:ext cx="9143999" cy="5734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0" y="182166"/>
            <a:ext cx="8648700" cy="732234"/>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4D8EA3"/>
              </a:buClr>
              <a:buSzPts val="2800"/>
              <a:buFont typeface="Calibri"/>
              <a:buNone/>
            </a:pPr>
            <a:r>
              <a:rPr lang="en" sz="2800">
                <a:solidFill>
                  <a:srgbClr val="4D8EA3"/>
                </a:solidFill>
                <a:latin typeface="Calibri"/>
                <a:ea typeface="Calibri"/>
                <a:cs typeface="Calibri"/>
                <a:sym typeface="Calibri"/>
              </a:rPr>
              <a:t>City Colleges of Chicago, IL</a:t>
            </a:r>
            <a:r>
              <a:rPr lang="en" sz="2000">
                <a:solidFill>
                  <a:schemeClr val="dk1"/>
                </a:solidFill>
                <a:latin typeface="Batang"/>
                <a:ea typeface="Batang"/>
                <a:cs typeface="Batang"/>
                <a:sym typeface="Batang"/>
              </a:rPr>
              <a:t/>
            </a:r>
            <a:br>
              <a:rPr lang="en" sz="2000">
                <a:solidFill>
                  <a:schemeClr val="dk1"/>
                </a:solidFill>
                <a:latin typeface="Batang"/>
                <a:ea typeface="Batang"/>
                <a:cs typeface="Batang"/>
                <a:sym typeface="Batang"/>
              </a:rPr>
            </a:br>
            <a:endParaRPr sz="2000" b="0">
              <a:solidFill>
                <a:schemeClr val="dk1"/>
              </a:solidFill>
              <a:latin typeface="Batang"/>
              <a:ea typeface="Batang"/>
              <a:cs typeface="Batang"/>
              <a:sym typeface="Batang"/>
            </a:endParaRPr>
          </a:p>
        </p:txBody>
      </p:sp>
      <p:pic>
        <p:nvPicPr>
          <p:cNvPr id="778" name="Shape 778"/>
          <p:cNvPicPr preferRelativeResize="0"/>
          <p:nvPr/>
        </p:nvPicPr>
        <p:blipFill rotWithShape="1">
          <a:blip r:embed="rId3">
            <a:alphaModFix/>
          </a:blip>
          <a:srcRect/>
          <a:stretch/>
        </p:blipFill>
        <p:spPr>
          <a:xfrm>
            <a:off x="0" y="955875"/>
            <a:ext cx="9144000" cy="3800475"/>
          </a:xfrm>
          <a:prstGeom prst="rect">
            <a:avLst/>
          </a:prstGeom>
          <a:noFill/>
          <a:ln>
            <a:noFill/>
          </a:ln>
        </p:spPr>
      </p:pic>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Shape 783"/>
          <p:cNvPicPr preferRelativeResize="0"/>
          <p:nvPr/>
        </p:nvPicPr>
        <p:blipFill rotWithShape="1">
          <a:blip r:embed="rId3">
            <a:alphaModFix/>
          </a:blip>
          <a:srcRect l="16666" t="20857" r="16787" b="9236"/>
          <a:stretch/>
        </p:blipFill>
        <p:spPr>
          <a:xfrm>
            <a:off x="-381000" y="-23247"/>
            <a:ext cx="9525000" cy="469008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Shape 788"/>
          <p:cNvSpPr txBox="1"/>
          <p:nvPr/>
        </p:nvSpPr>
        <p:spPr>
          <a:xfrm>
            <a:off x="80125" y="714275"/>
            <a:ext cx="9063900" cy="3589200"/>
          </a:xfrm>
          <a:prstGeom prst="rect">
            <a:avLst/>
          </a:prstGeom>
          <a:noFill/>
          <a:ln>
            <a:noFill/>
          </a:ln>
        </p:spPr>
        <p:txBody>
          <a:bodyPr wrap="square" lIns="91425" tIns="91425" rIns="91425" bIns="91425" anchor="t" anchorCtr="0">
            <a:noAutofit/>
          </a:bodyPr>
          <a:lstStyle/>
          <a:p>
            <a:pPr marL="0" lvl="0" indent="0" rtl="0">
              <a:lnSpc>
                <a:spcPct val="140000"/>
              </a:lnSpc>
              <a:spcBef>
                <a:spcPts val="800"/>
              </a:spcBef>
              <a:spcAft>
                <a:spcPts val="0"/>
              </a:spcAft>
              <a:buClr>
                <a:schemeClr val="dk1"/>
              </a:buClr>
              <a:buSzPts val="1100"/>
              <a:buFont typeface="Arial"/>
              <a:buNone/>
            </a:pPr>
            <a:r>
              <a:rPr lang="en" sz="1350" b="1">
                <a:solidFill>
                  <a:srgbClr val="464646"/>
                </a:solidFill>
              </a:rPr>
              <a:t>To begin this project, students across Mt. SAC divided our programs into 8 groups, called career clusters.  Then the English Department developed ENGL 68 courses in the interest of those 8 career clusters. For example, if you're interested in art, but you need to complete your English courses first, you can choose the ENGL 68 under Arts &amp; Design.  This will allow students to be exposed to ideas related to art while completing an English course.The 8 career clusters are:</a:t>
            </a:r>
            <a:endParaRPr sz="1350" b="1">
              <a:solidFill>
                <a:srgbClr val="464646"/>
              </a:solidFill>
            </a:endParaRPr>
          </a:p>
          <a:p>
            <a:pPr marL="457200" lvl="0" indent="-304800" rtl="0">
              <a:lnSpc>
                <a:spcPct val="160000"/>
              </a:lnSpc>
              <a:spcBef>
                <a:spcPts val="800"/>
              </a:spcBef>
              <a:spcAft>
                <a:spcPts val="0"/>
              </a:spcAft>
              <a:buClr>
                <a:srgbClr val="343434"/>
              </a:buClr>
              <a:buSzPts val="1200"/>
              <a:buChar char="●"/>
            </a:pPr>
            <a:r>
              <a:rPr lang="en" sz="1200">
                <a:solidFill>
                  <a:srgbClr val="343434"/>
                </a:solidFill>
              </a:rPr>
              <a:t>Arts &amp; Design</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Aviation, Electronics, &amp; Manufacturing</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Business &amp; Information Technology</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Health, Wellness, &amp; Public Service</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Humanities &amp; Communication</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Plants &amp; Animals</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Sciences</a:t>
            </a:r>
            <a:endParaRPr sz="1200">
              <a:solidFill>
                <a:srgbClr val="343434"/>
              </a:solidFill>
            </a:endParaRPr>
          </a:p>
          <a:p>
            <a:pPr marL="457200" lvl="0" indent="-304800" rtl="0">
              <a:lnSpc>
                <a:spcPct val="160000"/>
              </a:lnSpc>
              <a:spcBef>
                <a:spcPts val="0"/>
              </a:spcBef>
              <a:spcAft>
                <a:spcPts val="0"/>
              </a:spcAft>
              <a:buClr>
                <a:srgbClr val="343434"/>
              </a:buClr>
              <a:buSzPts val="1200"/>
              <a:buChar char="●"/>
            </a:pPr>
            <a:r>
              <a:rPr lang="en" sz="1200">
                <a:solidFill>
                  <a:srgbClr val="343434"/>
                </a:solidFill>
              </a:rPr>
              <a:t>Teaching &amp; Education</a:t>
            </a:r>
            <a:endParaRPr sz="1200">
              <a:solidFill>
                <a:srgbClr val="343434"/>
              </a:solidFill>
            </a:endParaRPr>
          </a:p>
          <a:p>
            <a:pPr marL="0" lvl="0" indent="0">
              <a:spcBef>
                <a:spcPts val="0"/>
              </a:spcBef>
              <a:spcAft>
                <a:spcPts val="0"/>
              </a:spcAft>
              <a:buNone/>
            </a:pPr>
            <a:endParaRPr/>
          </a:p>
        </p:txBody>
      </p:sp>
      <p:pic>
        <p:nvPicPr>
          <p:cNvPr id="789" name="Shape 789"/>
          <p:cNvPicPr preferRelativeResize="0"/>
          <p:nvPr/>
        </p:nvPicPr>
        <p:blipFill>
          <a:blip r:embed="rId3">
            <a:alphaModFix/>
          </a:blip>
          <a:stretch>
            <a:fillRect/>
          </a:stretch>
        </p:blipFill>
        <p:spPr>
          <a:xfrm>
            <a:off x="6281150" y="2774700"/>
            <a:ext cx="2235450" cy="2235450"/>
          </a:xfrm>
          <a:prstGeom prst="rect">
            <a:avLst/>
          </a:prstGeom>
          <a:noFill/>
          <a:ln>
            <a:noFill/>
          </a:ln>
        </p:spPr>
      </p:pic>
      <p:sp>
        <p:nvSpPr>
          <p:cNvPr id="790" name="Shape 790"/>
          <p:cNvSpPr txBox="1"/>
          <p:nvPr/>
        </p:nvSpPr>
        <p:spPr>
          <a:xfrm>
            <a:off x="176250" y="89350"/>
            <a:ext cx="7226700" cy="801300"/>
          </a:xfrm>
          <a:prstGeom prst="rect">
            <a:avLst/>
          </a:prstGeom>
          <a:noFill/>
          <a:ln>
            <a:noFill/>
          </a:ln>
        </p:spPr>
        <p:txBody>
          <a:bodyPr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4400">
                <a:solidFill>
                  <a:schemeClr val="dk1"/>
                </a:solidFill>
                <a:latin typeface="Calibri"/>
                <a:ea typeface="Calibri"/>
                <a:cs typeface="Calibri"/>
                <a:sym typeface="Calibri"/>
              </a:rPr>
              <a:t>Mt SAC Career Clusters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Shape 795"/>
          <p:cNvPicPr preferRelativeResize="0"/>
          <p:nvPr/>
        </p:nvPicPr>
        <p:blipFill rotWithShape="1">
          <a:blip r:embed="rId3">
            <a:alphaModFix/>
          </a:blip>
          <a:srcRect/>
          <a:stretch/>
        </p:blipFill>
        <p:spPr>
          <a:xfrm>
            <a:off x="0" y="908400"/>
            <a:ext cx="9143999" cy="3561549"/>
          </a:xfrm>
          <a:prstGeom prst="rect">
            <a:avLst/>
          </a:prstGeom>
          <a:noFill/>
          <a:ln>
            <a:noFill/>
          </a:ln>
        </p:spPr>
      </p:pic>
      <p:sp>
        <p:nvSpPr>
          <p:cNvPr id="796" name="Shape 796"/>
          <p:cNvSpPr txBox="1"/>
          <p:nvPr/>
        </p:nvSpPr>
        <p:spPr>
          <a:xfrm>
            <a:off x="920845" y="279822"/>
            <a:ext cx="73023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a:solidFill>
                  <a:srgbClr val="434343"/>
                </a:solidFill>
                <a:latin typeface="Century Gothic"/>
                <a:ea typeface="Century Gothic"/>
                <a:cs typeface="Century Gothic"/>
                <a:sym typeface="Century Gothic"/>
              </a:rPr>
              <a:t>Sierra College </a:t>
            </a:r>
            <a:r>
              <a:rPr lang="en" sz="3200" b="1">
                <a:solidFill>
                  <a:srgbClr val="434343"/>
                </a:solidFill>
                <a:latin typeface="Century Gothic"/>
                <a:ea typeface="Century Gothic"/>
                <a:cs typeface="Century Gothic"/>
                <a:sym typeface="Century Gothic"/>
              </a:rPr>
              <a:t>DRAFT </a:t>
            </a:r>
            <a:r>
              <a:rPr lang="en" sz="3200">
                <a:solidFill>
                  <a:srgbClr val="434343"/>
                </a:solidFill>
                <a:latin typeface="Century Gothic"/>
                <a:ea typeface="Century Gothic"/>
                <a:cs typeface="Century Gothic"/>
                <a:sym typeface="Century Gothic"/>
              </a:rPr>
              <a:t>Interest Areas</a:t>
            </a:r>
            <a:endParaRPr sz="3200">
              <a:solidFill>
                <a:srgbClr val="434343"/>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pic>
        <p:nvPicPr>
          <p:cNvPr id="801" name="Shape 801"/>
          <p:cNvPicPr preferRelativeResize="0"/>
          <p:nvPr/>
        </p:nvPicPr>
        <p:blipFill>
          <a:blip r:embed="rId3">
            <a:alphaModFix/>
          </a:blip>
          <a:stretch>
            <a:fillRect/>
          </a:stretch>
        </p:blipFill>
        <p:spPr>
          <a:xfrm>
            <a:off x="0" y="0"/>
            <a:ext cx="9144001" cy="4575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p:nvPr/>
        </p:nvSpPr>
        <p:spPr>
          <a:xfrm>
            <a:off x="3436139" y="1338126"/>
            <a:ext cx="4752975" cy="517331"/>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 sz="1600" b="1">
                <a:solidFill>
                  <a:srgbClr val="4078B6"/>
                </a:solidFill>
                <a:latin typeface="Century Gothic"/>
                <a:ea typeface="Century Gothic"/>
                <a:cs typeface="Century Gothic"/>
                <a:sym typeface="Century Gothic"/>
              </a:rPr>
              <a:t>CLEARLY DELINEATED PROGRAM REQUIREMENTS (DEFAULT SEQUENCE) </a:t>
            </a:r>
            <a:endParaRPr>
              <a:latin typeface="Century Gothic"/>
              <a:ea typeface="Century Gothic"/>
              <a:cs typeface="Century Gothic"/>
              <a:sym typeface="Century Gothic"/>
            </a:endParaRPr>
          </a:p>
        </p:txBody>
      </p:sp>
      <p:pic>
        <p:nvPicPr>
          <p:cNvPr id="807" name="Shape 807" descr="GP-Principals-element-2b.png"/>
          <p:cNvPicPr preferRelativeResize="0"/>
          <p:nvPr/>
        </p:nvPicPr>
        <p:blipFill rotWithShape="1">
          <a:blip r:embed="rId3">
            <a:alphaModFix/>
          </a:blip>
          <a:srcRect l="6189" t="19159" r="18151" b="16589"/>
          <a:stretch/>
        </p:blipFill>
        <p:spPr>
          <a:xfrm>
            <a:off x="3651494" y="2365910"/>
            <a:ext cx="3348049" cy="2777591"/>
          </a:xfrm>
          <a:prstGeom prst="rect">
            <a:avLst/>
          </a:prstGeom>
          <a:noFill/>
          <a:ln>
            <a:noFill/>
          </a:ln>
        </p:spPr>
      </p:pic>
      <p:pic>
        <p:nvPicPr>
          <p:cNvPr id="808" name="Shape 808"/>
          <p:cNvPicPr preferRelativeResize="0"/>
          <p:nvPr/>
        </p:nvPicPr>
        <p:blipFill>
          <a:blip r:embed="rId4">
            <a:alphaModFix/>
          </a:blip>
          <a:stretch>
            <a:fillRect/>
          </a:stretch>
        </p:blipFill>
        <p:spPr>
          <a:xfrm>
            <a:off x="0" y="0"/>
            <a:ext cx="2951344"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347781" y="420994"/>
            <a:ext cx="4985100" cy="287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en" sz="3200" b="1" i="0" u="none" strike="noStrike" cap="none">
                <a:solidFill>
                  <a:srgbClr val="073763"/>
                </a:solidFill>
                <a:latin typeface="Century Gothic"/>
                <a:ea typeface="Century Gothic"/>
                <a:cs typeface="Century Gothic"/>
                <a:sym typeface="Century Gothic"/>
              </a:rPr>
              <a:t>Our Path: </a:t>
            </a:r>
            <a:r>
              <a:rPr lang="en" sz="3200" b="1">
                <a:solidFill>
                  <a:srgbClr val="073763"/>
                </a:solidFill>
                <a:latin typeface="Century Gothic"/>
                <a:ea typeface="Century Gothic"/>
                <a:cs typeface="Century Gothic"/>
                <a:sym typeface="Century Gothic"/>
              </a:rPr>
              <a:t>This Morning</a:t>
            </a:r>
            <a:endParaRPr sz="3200" b="1" i="0" u="none" strike="noStrike" cap="none">
              <a:solidFill>
                <a:srgbClr val="073763"/>
              </a:solidFill>
              <a:latin typeface="Century Gothic"/>
              <a:ea typeface="Century Gothic"/>
              <a:cs typeface="Century Gothic"/>
              <a:sym typeface="Century Gothic"/>
            </a:endParaRPr>
          </a:p>
        </p:txBody>
      </p:sp>
      <p:sp>
        <p:nvSpPr>
          <p:cNvPr id="361" name="Shape 361"/>
          <p:cNvSpPr txBox="1">
            <a:spLocks noGrp="1"/>
          </p:cNvSpPr>
          <p:nvPr>
            <p:ph type="body" idx="1"/>
          </p:nvPr>
        </p:nvSpPr>
        <p:spPr>
          <a:xfrm>
            <a:off x="419875" y="1017600"/>
            <a:ext cx="5495100" cy="4125900"/>
          </a:xfrm>
          <a:prstGeom prst="rect">
            <a:avLst/>
          </a:prstGeom>
          <a:noFill/>
          <a:ln>
            <a:noFill/>
          </a:ln>
        </p:spPr>
        <p:txBody>
          <a:bodyPr wrap="square" lIns="91425" tIns="45700" rIns="91425" bIns="45700" anchor="t" anchorCtr="0">
            <a:noAutofit/>
          </a:bodyPr>
          <a:lstStyle/>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Why guided pathways? </a:t>
            </a:r>
            <a:endParaRPr b="1">
              <a:solidFill>
                <a:srgbClr val="7F7F7F"/>
              </a:solidFill>
              <a:latin typeface="Century Gothic"/>
              <a:ea typeface="Century Gothic"/>
              <a:cs typeface="Century Gothic"/>
              <a:sym typeface="Century Gothic"/>
            </a:endParaRPr>
          </a:p>
          <a:p>
            <a:pPr marL="171450" marR="0" lvl="0" indent="-1905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guided pathways? </a:t>
            </a:r>
            <a:endParaRPr b="1">
              <a:latin typeface="Century Gothic"/>
              <a:ea typeface="Century Gothic"/>
              <a:cs typeface="Century Gothic"/>
              <a:sym typeface="Century Gothic"/>
            </a:endParaRPr>
          </a:p>
          <a:p>
            <a:pPr marL="171450" marR="0" lvl="0" indent="-1905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Are they working for students?</a:t>
            </a: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lvl="0" indent="-107950"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How are faculty and staff creating Guided Pathways? </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solidFill>
                <a:schemeClr val="dk1"/>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resources and discussion might be helpful to the Cañada community?</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0" marR="0" lvl="0" indent="0" algn="l" rtl="0">
              <a:spcBef>
                <a:spcPts val="36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p:txBody>
      </p:sp>
      <p:pic>
        <p:nvPicPr>
          <p:cNvPr id="362" name="Shape 362" descr="&lt;strong&gt;34&lt;/strong&gt;"/>
          <p:cNvPicPr preferRelativeResize="0"/>
          <p:nvPr/>
        </p:nvPicPr>
        <p:blipFill rotWithShape="1">
          <a:blip r:embed="rId3">
            <a:alphaModFix/>
          </a:blip>
          <a:srcRect b="5201"/>
          <a:stretch/>
        </p:blipFill>
        <p:spPr>
          <a:xfrm flipH="1">
            <a:off x="6159551" y="583799"/>
            <a:ext cx="2984450" cy="4559694"/>
          </a:xfrm>
          <a:prstGeom prst="rect">
            <a:avLst/>
          </a:prstGeom>
          <a:noFill/>
          <a:ln>
            <a:noFill/>
          </a:ln>
        </p:spPr>
      </p:pic>
      <p:sp>
        <p:nvSpPr>
          <p:cNvPr id="363" name="Shape 363"/>
          <p:cNvSpPr txBox="1"/>
          <p:nvPr/>
        </p:nvSpPr>
        <p:spPr>
          <a:xfrm>
            <a:off x="386924" y="2539327"/>
            <a:ext cx="42297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b="1">
                <a:solidFill>
                  <a:srgbClr val="073763"/>
                </a:solidFill>
                <a:latin typeface="Century Gothic"/>
                <a:ea typeface="Century Gothic"/>
                <a:cs typeface="Century Gothic"/>
                <a:sym typeface="Century Gothic"/>
              </a:rPr>
              <a:t>&amp; Later Today:</a:t>
            </a:r>
            <a:endParaRPr sz="1800">
              <a:solidFill>
                <a:srgbClr val="073763"/>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Shape 814"/>
          <p:cNvSpPr/>
          <p:nvPr/>
        </p:nvSpPr>
        <p:spPr>
          <a:xfrm>
            <a:off x="1439410" y="4669722"/>
            <a:ext cx="6138900" cy="241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 sz="1200" b="1">
                <a:solidFill>
                  <a:srgbClr val="4078B6"/>
                </a:solidFill>
                <a:latin typeface="Arial"/>
                <a:ea typeface="Arial"/>
                <a:cs typeface="Arial"/>
                <a:sym typeface="Arial"/>
              </a:rPr>
              <a:t>2. CLEARLY DELINEATED PROGRAM REQUIREMENTS (DEFAULT SEQUENCE) </a:t>
            </a:r>
            <a:endParaRPr/>
          </a:p>
        </p:txBody>
      </p:sp>
      <p:pic>
        <p:nvPicPr>
          <p:cNvPr id="815" name="Shape 815"/>
          <p:cNvPicPr preferRelativeResize="0"/>
          <p:nvPr/>
        </p:nvPicPr>
        <p:blipFill>
          <a:blip r:embed="rId3">
            <a:alphaModFix/>
          </a:blip>
          <a:stretch>
            <a:fillRect/>
          </a:stretch>
        </p:blipFill>
        <p:spPr>
          <a:xfrm>
            <a:off x="0" y="58475"/>
            <a:ext cx="9143999" cy="4482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p:nvPr/>
        </p:nvSpPr>
        <p:spPr>
          <a:xfrm>
            <a:off x="309425" y="302450"/>
            <a:ext cx="8290800" cy="472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rgbClr val="434343"/>
                </a:solidFill>
                <a:latin typeface="Century Gothic"/>
                <a:ea typeface="Century Gothic"/>
                <a:cs typeface="Century Gothic"/>
                <a:sym typeface="Century Gothic"/>
              </a:rPr>
              <a:t>Case Study: Mt. San Antonio Course Sequencing </a:t>
            </a:r>
            <a:endParaRPr sz="2400" b="1">
              <a:solidFill>
                <a:srgbClr val="434343"/>
              </a:solidFill>
              <a:latin typeface="Century Gothic"/>
              <a:ea typeface="Century Gothic"/>
              <a:cs typeface="Century Gothic"/>
              <a:sym typeface="Century Gothic"/>
            </a:endParaRPr>
          </a:p>
        </p:txBody>
      </p:sp>
      <p:pic>
        <p:nvPicPr>
          <p:cNvPr id="821" name="Shape 821" descr="CLP 2478.jpg"/>
          <p:cNvPicPr preferRelativeResize="0"/>
          <p:nvPr/>
        </p:nvPicPr>
        <p:blipFill rotWithShape="1">
          <a:blip r:embed="rId3">
            <a:alphaModFix/>
          </a:blip>
          <a:srcRect/>
          <a:stretch/>
        </p:blipFill>
        <p:spPr>
          <a:xfrm>
            <a:off x="3793592" y="942373"/>
            <a:ext cx="4726908" cy="3692508"/>
          </a:xfrm>
          <a:prstGeom prst="rect">
            <a:avLst/>
          </a:prstGeom>
          <a:noFill/>
          <a:ln>
            <a:noFill/>
          </a:ln>
        </p:spPr>
      </p:pic>
      <p:sp>
        <p:nvSpPr>
          <p:cNvPr id="822" name="Shape 822"/>
          <p:cNvSpPr txBox="1"/>
          <p:nvPr/>
        </p:nvSpPr>
        <p:spPr>
          <a:xfrm>
            <a:off x="309424" y="1072675"/>
            <a:ext cx="3303300" cy="3562200"/>
          </a:xfrm>
          <a:prstGeom prst="rect">
            <a:avLst/>
          </a:prstGeom>
          <a:noFill/>
          <a:ln>
            <a:noFill/>
          </a:ln>
        </p:spPr>
        <p:txBody>
          <a:bodyPr wrap="square" lIns="91425" tIns="45700" rIns="91425" bIns="45700" anchor="t" anchorCtr="0">
            <a:noAutofit/>
          </a:bodyPr>
          <a:lstStyle/>
          <a:p>
            <a:pPr marL="285750" marR="0" lvl="0" indent="-260350" algn="l" rtl="0">
              <a:spcBef>
                <a:spcPts val="0"/>
              </a:spcBef>
              <a:spcAft>
                <a:spcPts val="0"/>
              </a:spcAft>
              <a:buClr>
                <a:srgbClr val="434343"/>
              </a:buClr>
              <a:buSzPts val="1400"/>
              <a:buFont typeface="Century Gothic"/>
              <a:buChar char="•"/>
            </a:pPr>
            <a:r>
              <a:rPr lang="en" sz="1800">
                <a:solidFill>
                  <a:srgbClr val="434343"/>
                </a:solidFill>
                <a:latin typeface="Century Gothic"/>
                <a:ea typeface="Century Gothic"/>
                <a:cs typeface="Century Gothic"/>
                <a:sym typeface="Century Gothic"/>
              </a:rPr>
              <a:t>Ordering of courses for each degree and certificate, including:</a:t>
            </a:r>
            <a:endParaRPr sz="1800">
              <a:solidFill>
                <a:srgbClr val="434343"/>
              </a:solidFill>
              <a:latin typeface="Century Gothic"/>
              <a:ea typeface="Century Gothic"/>
              <a:cs typeface="Century Gothic"/>
              <a:sym typeface="Century Gothic"/>
            </a:endParaRPr>
          </a:p>
          <a:p>
            <a:pPr marL="914400" marR="0" lvl="1" indent="-34290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For each of their students (FT, PT, developmental sequence)</a:t>
            </a:r>
            <a:endParaRPr sz="1800">
              <a:solidFill>
                <a:srgbClr val="434343"/>
              </a:solidFill>
              <a:latin typeface="Century Gothic"/>
              <a:ea typeface="Century Gothic"/>
              <a:cs typeface="Century Gothic"/>
              <a:sym typeface="Century Gothic"/>
            </a:endParaRPr>
          </a:p>
          <a:p>
            <a:pPr marL="914400" marR="0" lvl="1" indent="-342900" algn="l" rtl="0">
              <a:spcBef>
                <a:spcPts val="0"/>
              </a:spcBef>
              <a:spcAft>
                <a:spcPts val="0"/>
              </a:spcAft>
              <a:buClr>
                <a:srgbClr val="434343"/>
              </a:buClr>
              <a:buSzPts val="1800"/>
              <a:buFont typeface="Century Gothic"/>
              <a:buChar char="○"/>
            </a:pPr>
            <a:r>
              <a:rPr lang="en" sz="1800">
                <a:solidFill>
                  <a:srgbClr val="434343"/>
                </a:solidFill>
                <a:latin typeface="Century Gothic"/>
                <a:ea typeface="Century Gothic"/>
                <a:cs typeface="Century Gothic"/>
                <a:sym typeface="Century Gothic"/>
              </a:rPr>
              <a:t>Mt. SAC Adult Ed Non Credit and HS pathways to sequencing work </a:t>
            </a:r>
            <a:endParaRPr sz="1800">
              <a:solidFill>
                <a:srgbClr val="434343"/>
              </a:solidFill>
              <a:latin typeface="Century Gothic"/>
              <a:ea typeface="Century Gothic"/>
              <a:cs typeface="Century Gothic"/>
              <a:sym typeface="Century Gothic"/>
            </a:endParaRPr>
          </a:p>
        </p:txBody>
      </p:sp>
      <p:pic>
        <p:nvPicPr>
          <p:cNvPr id="823" name="Shape 823"/>
          <p:cNvPicPr preferRelativeResize="0"/>
          <p:nvPr/>
        </p:nvPicPr>
        <p:blipFill>
          <a:blip r:embed="rId4">
            <a:alphaModFix/>
          </a:blip>
          <a:stretch>
            <a:fillRect/>
          </a:stretch>
        </p:blipFill>
        <p:spPr>
          <a:xfrm>
            <a:off x="7261623" y="3968873"/>
            <a:ext cx="1882375" cy="1329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Shape 828"/>
          <p:cNvPicPr preferRelativeResize="0"/>
          <p:nvPr/>
        </p:nvPicPr>
        <p:blipFill rotWithShape="1">
          <a:blip r:embed="rId3">
            <a:alphaModFix/>
          </a:blip>
          <a:srcRect/>
          <a:stretch/>
        </p:blipFill>
        <p:spPr>
          <a:xfrm>
            <a:off x="5638605" y="1084198"/>
            <a:ext cx="2962055" cy="3650966"/>
          </a:xfrm>
          <a:prstGeom prst="rect">
            <a:avLst/>
          </a:prstGeom>
          <a:noFill/>
          <a:ln>
            <a:noFill/>
          </a:ln>
        </p:spPr>
      </p:pic>
      <p:sp>
        <p:nvSpPr>
          <p:cNvPr id="829" name="Shape 829"/>
          <p:cNvSpPr txBox="1"/>
          <p:nvPr/>
        </p:nvSpPr>
        <p:spPr>
          <a:xfrm>
            <a:off x="318052" y="168965"/>
            <a:ext cx="6162261" cy="675861"/>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0" name="Shape 830"/>
          <p:cNvSpPr txBox="1"/>
          <p:nvPr/>
        </p:nvSpPr>
        <p:spPr>
          <a:xfrm>
            <a:off x="318052" y="844826"/>
            <a:ext cx="4903305" cy="4570482"/>
          </a:xfrm>
          <a:prstGeom prst="rect">
            <a:avLst/>
          </a:prstGeom>
          <a:noFill/>
          <a:ln>
            <a:noFill/>
          </a:ln>
        </p:spPr>
        <p:txBody>
          <a:bodyPr wrap="square" lIns="91425" tIns="45700" rIns="91425" bIns="45700" anchor="t" anchorCtr="0">
            <a:noAutofit/>
          </a:bodyPr>
          <a:lstStyle/>
          <a:p>
            <a:pPr marL="285750" marR="0" lvl="0" indent="-273050" algn="l" rtl="0">
              <a:spcBef>
                <a:spcPts val="0"/>
              </a:spcBef>
              <a:spcAft>
                <a:spcPts val="0"/>
              </a:spcAft>
              <a:buClr>
                <a:srgbClr val="434343"/>
              </a:buClr>
              <a:buSzPts val="1800"/>
              <a:buFont typeface="Arial"/>
              <a:buChar char="•"/>
            </a:pPr>
            <a:r>
              <a:rPr lang="en" sz="1800" b="1">
                <a:solidFill>
                  <a:srgbClr val="434343"/>
                </a:solidFill>
              </a:rPr>
              <a:t>Mechanics</a:t>
            </a:r>
            <a:endParaRPr sz="1800" b="1">
              <a:solidFill>
                <a:srgbClr val="434343"/>
              </a:solidFill>
            </a:endParaRPr>
          </a:p>
          <a:p>
            <a:pPr marL="741984" marR="0" lvl="1" indent="-273050" algn="l" rtl="0">
              <a:spcBef>
                <a:spcPts val="0"/>
              </a:spcBef>
              <a:spcAft>
                <a:spcPts val="0"/>
              </a:spcAft>
              <a:buClr>
                <a:srgbClr val="434343"/>
              </a:buClr>
              <a:buSzPts val="1800"/>
              <a:buFont typeface="Arial"/>
              <a:buChar char="•"/>
            </a:pPr>
            <a:r>
              <a:rPr lang="en" sz="1800" b="0" i="0" u="none" strike="noStrike" cap="none">
                <a:solidFill>
                  <a:srgbClr val="434343"/>
                </a:solidFill>
                <a:latin typeface="Arial"/>
                <a:ea typeface="Arial"/>
                <a:cs typeface="Arial"/>
                <a:sym typeface="Arial"/>
              </a:rPr>
              <a:t>Champions created a template</a:t>
            </a:r>
            <a:endParaRPr sz="1800">
              <a:solidFill>
                <a:srgbClr val="434343"/>
              </a:solidFill>
            </a:endParaRPr>
          </a:p>
          <a:p>
            <a:pPr marL="741985" marR="0" lvl="1" indent="-273050" algn="l" rtl="0">
              <a:spcBef>
                <a:spcPts val="0"/>
              </a:spcBef>
              <a:spcAft>
                <a:spcPts val="0"/>
              </a:spcAft>
              <a:buClr>
                <a:srgbClr val="434343"/>
              </a:buClr>
              <a:buSzPts val="1800"/>
              <a:buFont typeface="Arial"/>
              <a:buChar char="•"/>
            </a:pPr>
            <a:r>
              <a:rPr lang="en" sz="1800" b="0" i="0" u="none" strike="noStrike" cap="none">
                <a:solidFill>
                  <a:srgbClr val="434343"/>
                </a:solidFill>
                <a:latin typeface="Arial"/>
                <a:ea typeface="Arial"/>
                <a:cs typeface="Arial"/>
                <a:sym typeface="Arial"/>
              </a:rPr>
              <a:t>Outline the recommended sequence of courses a student must complete in order to earn a degree, certificate or transfer with ADT</a:t>
            </a:r>
            <a:endParaRPr sz="1800">
              <a:solidFill>
                <a:srgbClr val="434343"/>
              </a:solidFill>
            </a:endParaRPr>
          </a:p>
          <a:p>
            <a:pPr marL="741985" marR="0" lvl="1" indent="-273050" algn="l" rtl="0">
              <a:spcBef>
                <a:spcPts val="0"/>
              </a:spcBef>
              <a:spcAft>
                <a:spcPts val="0"/>
              </a:spcAft>
              <a:buClr>
                <a:srgbClr val="434343"/>
              </a:buClr>
              <a:buSzPts val="1800"/>
              <a:buFont typeface="Arial"/>
              <a:buChar char="•"/>
            </a:pPr>
            <a:r>
              <a:rPr lang="en" sz="1800" b="0" i="0" u="none" strike="noStrike" cap="none">
                <a:solidFill>
                  <a:srgbClr val="434343"/>
                </a:solidFill>
                <a:latin typeface="Arial"/>
                <a:ea typeface="Arial"/>
                <a:cs typeface="Arial"/>
                <a:sym typeface="Arial"/>
              </a:rPr>
              <a:t>Provides recommended choices for General Education (GE) and electives </a:t>
            </a:r>
            <a:endParaRPr sz="1800">
              <a:solidFill>
                <a:srgbClr val="434343"/>
              </a:solidFill>
            </a:endParaRPr>
          </a:p>
          <a:p>
            <a:pPr marL="285750" marR="0" lvl="0" indent="-273050" algn="l" rtl="0">
              <a:spcBef>
                <a:spcPts val="0"/>
              </a:spcBef>
              <a:spcAft>
                <a:spcPts val="0"/>
              </a:spcAft>
              <a:buClr>
                <a:srgbClr val="434343"/>
              </a:buClr>
              <a:buSzPts val="1800"/>
              <a:buFont typeface="Arial"/>
              <a:buChar char="•"/>
            </a:pPr>
            <a:r>
              <a:rPr lang="en" sz="1800" b="1">
                <a:solidFill>
                  <a:srgbClr val="434343"/>
                </a:solidFill>
              </a:rPr>
              <a:t>Mapping Days</a:t>
            </a:r>
            <a:endParaRPr sz="1800" b="1">
              <a:solidFill>
                <a:srgbClr val="434343"/>
              </a:solidFill>
            </a:endParaRPr>
          </a:p>
          <a:p>
            <a:pPr marL="741985" marR="0" lvl="1" indent="-273050" algn="l" rtl="0">
              <a:spcBef>
                <a:spcPts val="0"/>
              </a:spcBef>
              <a:spcAft>
                <a:spcPts val="0"/>
              </a:spcAft>
              <a:buClr>
                <a:srgbClr val="434343"/>
              </a:buClr>
              <a:buSzPts val="1800"/>
              <a:buFont typeface="Arial"/>
              <a:buChar char="•"/>
            </a:pPr>
            <a:r>
              <a:rPr lang="en" sz="1800" b="0" i="0" u="none" strike="noStrike" cap="none">
                <a:solidFill>
                  <a:srgbClr val="434343"/>
                </a:solidFill>
                <a:latin typeface="Arial"/>
                <a:ea typeface="Arial"/>
                <a:cs typeface="Arial"/>
                <a:sym typeface="Arial"/>
              </a:rPr>
              <a:t>Department faculty, counseling faculty, and team members completed over 150 award map templates</a:t>
            </a:r>
            <a:endParaRPr sz="1800">
              <a:solidFill>
                <a:srgbClr val="434343"/>
              </a:solidFill>
            </a:endParaRPr>
          </a:p>
          <a:p>
            <a:pPr marL="285750" marR="0" lvl="0" indent="-171450" algn="l" rtl="0">
              <a:spcBef>
                <a:spcPts val="0"/>
              </a:spcBef>
              <a:spcAft>
                <a:spcPts val="0"/>
              </a:spcAft>
              <a:buClr>
                <a:schemeClr val="dk1"/>
              </a:buClr>
              <a:buSzPts val="1800"/>
              <a:buFont typeface="Arial"/>
              <a:buNone/>
            </a:pPr>
            <a:endParaRPr>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a:solidFill>
                <a:schemeClr val="dk1"/>
              </a:solidFill>
              <a:latin typeface="Arial"/>
              <a:ea typeface="Arial"/>
              <a:cs typeface="Arial"/>
              <a:sym typeface="Arial"/>
            </a:endParaRPr>
          </a:p>
          <a:p>
            <a:pPr marL="0" marR="0" lvl="0" indent="0" algn="l" rtl="0">
              <a:spcBef>
                <a:spcPts val="0"/>
              </a:spcBef>
              <a:spcAft>
                <a:spcPts val="0"/>
              </a:spcAft>
              <a:buNone/>
            </a:pPr>
            <a:endParaRPr>
              <a:solidFill>
                <a:schemeClr val="dk1"/>
              </a:solidFill>
              <a:latin typeface="Arial"/>
              <a:ea typeface="Arial"/>
              <a:cs typeface="Arial"/>
              <a:sym typeface="Arial"/>
            </a:endParaRPr>
          </a:p>
          <a:p>
            <a:pPr marL="0" marR="0" lvl="0" indent="0" algn="l" rtl="0">
              <a:spcBef>
                <a:spcPts val="0"/>
              </a:spcBef>
              <a:spcAft>
                <a:spcPts val="0"/>
              </a:spcAft>
              <a:buNone/>
            </a:pPr>
            <a:endParaRPr>
              <a:solidFill>
                <a:schemeClr val="dk1"/>
              </a:solidFill>
              <a:latin typeface="Arial"/>
              <a:ea typeface="Arial"/>
              <a:cs typeface="Arial"/>
              <a:sym typeface="Arial"/>
            </a:endParaRPr>
          </a:p>
        </p:txBody>
      </p:sp>
      <p:sp>
        <p:nvSpPr>
          <p:cNvPr id="831" name="Shape 831"/>
          <p:cNvSpPr txBox="1"/>
          <p:nvPr/>
        </p:nvSpPr>
        <p:spPr>
          <a:xfrm>
            <a:off x="318052" y="268357"/>
            <a:ext cx="6308035" cy="39241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b="1">
                <a:solidFill>
                  <a:srgbClr val="434343"/>
                </a:solidFill>
                <a:latin typeface="Century Gothic"/>
                <a:ea typeface="Century Gothic"/>
                <a:cs typeface="Century Gothic"/>
                <a:sym typeface="Century Gothic"/>
              </a:rPr>
              <a:t>Case Study:</a:t>
            </a:r>
            <a:r>
              <a:rPr lang="en" sz="2800">
                <a:solidFill>
                  <a:srgbClr val="434343"/>
                </a:solidFill>
                <a:latin typeface="Century Gothic"/>
                <a:ea typeface="Century Gothic"/>
                <a:cs typeface="Century Gothic"/>
                <a:sym typeface="Century Gothic"/>
              </a:rPr>
              <a:t> Sierra College </a:t>
            </a:r>
            <a:endParaRPr sz="2800">
              <a:solidFill>
                <a:srgbClr val="434343"/>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p:nvPr/>
        </p:nvSpPr>
        <p:spPr>
          <a:xfrm>
            <a:off x="676925" y="67699"/>
            <a:ext cx="6107100" cy="762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34343"/>
                </a:solidFill>
                <a:latin typeface="Century Gothic"/>
                <a:ea typeface="Century Gothic"/>
                <a:cs typeface="Century Gothic"/>
                <a:sym typeface="Century Gothic"/>
              </a:rPr>
              <a:t>Case Study: </a:t>
            </a:r>
            <a:r>
              <a:rPr lang="en" sz="1800">
                <a:solidFill>
                  <a:srgbClr val="434343"/>
                </a:solidFill>
                <a:latin typeface="Century Gothic"/>
                <a:ea typeface="Century Gothic"/>
                <a:cs typeface="Century Gothic"/>
                <a:sym typeface="Century Gothic"/>
              </a:rPr>
              <a:t>DRAFT Sierra College Allied Health Interest Area Pathway Recommendation </a:t>
            </a:r>
            <a:endParaRPr sz="1800">
              <a:solidFill>
                <a:srgbClr val="434343"/>
              </a:solidFill>
              <a:latin typeface="Century Gothic"/>
              <a:ea typeface="Century Gothic"/>
              <a:cs typeface="Century Gothic"/>
              <a:sym typeface="Century Gothic"/>
            </a:endParaRPr>
          </a:p>
        </p:txBody>
      </p:sp>
      <p:pic>
        <p:nvPicPr>
          <p:cNvPr id="837" name="Shape 837"/>
          <p:cNvPicPr preferRelativeResize="0"/>
          <p:nvPr/>
        </p:nvPicPr>
        <p:blipFill>
          <a:blip r:embed="rId3">
            <a:alphaModFix/>
          </a:blip>
          <a:stretch>
            <a:fillRect/>
          </a:stretch>
        </p:blipFill>
        <p:spPr>
          <a:xfrm>
            <a:off x="676925" y="743912"/>
            <a:ext cx="7336541" cy="428633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Shape 842"/>
          <p:cNvPicPr preferRelativeResize="0"/>
          <p:nvPr/>
        </p:nvPicPr>
        <p:blipFill>
          <a:blip r:embed="rId3">
            <a:alphaModFix/>
          </a:blip>
          <a:stretch>
            <a:fillRect/>
          </a:stretch>
        </p:blipFill>
        <p:spPr>
          <a:xfrm>
            <a:off x="0" y="152400"/>
            <a:ext cx="9144001" cy="45031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846"/>
        <p:cNvGrpSpPr/>
        <p:nvPr/>
      </p:nvGrpSpPr>
      <p:grpSpPr>
        <a:xfrm>
          <a:off x="0" y="0"/>
          <a:ext cx="0" cy="0"/>
          <a:chOff x="0" y="0"/>
          <a:chExt cx="0" cy="0"/>
        </a:xfrm>
      </p:grpSpPr>
      <p:sp>
        <p:nvSpPr>
          <p:cNvPr id="847" name="Shape 847"/>
          <p:cNvSpPr txBox="1"/>
          <p:nvPr/>
        </p:nvSpPr>
        <p:spPr>
          <a:xfrm>
            <a:off x="449451" y="3277892"/>
            <a:ext cx="6509288" cy="39241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a:solidFill>
                  <a:schemeClr val="lt1"/>
                </a:solidFill>
                <a:latin typeface="Century Gothic"/>
                <a:ea typeface="Century Gothic"/>
                <a:cs typeface="Century Gothic"/>
                <a:sym typeface="Century Gothic"/>
              </a:rPr>
              <a:t>But, are Guided Pathways working for students? </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Shape 852"/>
          <p:cNvPicPr preferRelativeResize="0"/>
          <p:nvPr/>
        </p:nvPicPr>
        <p:blipFill rotWithShape="1">
          <a:blip r:embed="rId3">
            <a:alphaModFix/>
          </a:blip>
          <a:srcRect/>
          <a:stretch/>
        </p:blipFill>
        <p:spPr>
          <a:xfrm>
            <a:off x="635604" y="1087144"/>
            <a:ext cx="5407387" cy="3290381"/>
          </a:xfrm>
          <a:prstGeom prst="rect">
            <a:avLst/>
          </a:prstGeom>
          <a:solidFill>
            <a:schemeClr val="lt1"/>
          </a:solidFill>
          <a:ln>
            <a:noFill/>
          </a:ln>
        </p:spPr>
      </p:pic>
      <p:sp>
        <p:nvSpPr>
          <p:cNvPr id="853" name="Shape 853"/>
          <p:cNvSpPr/>
          <p:nvPr/>
        </p:nvSpPr>
        <p:spPr>
          <a:xfrm>
            <a:off x="0" y="84451"/>
            <a:ext cx="9144000" cy="415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000" b="1">
                <a:solidFill>
                  <a:srgbClr val="4D8EA3"/>
                </a:solidFill>
                <a:latin typeface="Century Gothic"/>
                <a:ea typeface="Century Gothic"/>
                <a:cs typeface="Century Gothic"/>
                <a:sym typeface="Century Gothic"/>
              </a:rPr>
              <a:t>Guided Pathways Case Study: </a:t>
            </a:r>
            <a:r>
              <a:rPr lang="en" sz="3000">
                <a:solidFill>
                  <a:srgbClr val="4D8EA3"/>
                </a:solidFill>
                <a:latin typeface="Century Gothic"/>
                <a:ea typeface="Century Gothic"/>
                <a:cs typeface="Century Gothic"/>
                <a:sym typeface="Century Gothic"/>
              </a:rPr>
              <a:t>GSU</a:t>
            </a:r>
            <a:endParaRPr sz="3000">
              <a:solidFill>
                <a:srgbClr val="4D8EA3"/>
              </a:solidFill>
              <a:latin typeface="Century Gothic"/>
              <a:ea typeface="Century Gothic"/>
              <a:cs typeface="Century Gothic"/>
              <a:sym typeface="Century Gothic"/>
            </a:endParaRPr>
          </a:p>
        </p:txBody>
      </p:sp>
      <p:sp>
        <p:nvSpPr>
          <p:cNvPr id="854" name="Shape 854"/>
          <p:cNvSpPr txBox="1"/>
          <p:nvPr/>
        </p:nvSpPr>
        <p:spPr>
          <a:xfrm>
            <a:off x="86125" y="689251"/>
            <a:ext cx="5956800" cy="358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000">
                <a:solidFill>
                  <a:srgbClr val="434343"/>
                </a:solidFill>
                <a:latin typeface="Century Gothic"/>
                <a:ea typeface="Century Gothic"/>
                <a:cs typeface="Century Gothic"/>
                <a:sym typeface="Century Gothic"/>
              </a:rPr>
              <a:t>Georgia State University Completion Rates</a:t>
            </a:r>
            <a:endParaRPr>
              <a:solidFill>
                <a:srgbClr val="434343"/>
              </a:solidFill>
              <a:latin typeface="Century Gothic"/>
              <a:ea typeface="Century Gothic"/>
              <a:cs typeface="Century Gothic"/>
              <a:sym typeface="Century Gothic"/>
            </a:endParaRPr>
          </a:p>
        </p:txBody>
      </p:sp>
      <p:sp>
        <p:nvSpPr>
          <p:cNvPr id="855" name="Shape 855"/>
          <p:cNvSpPr txBox="1"/>
          <p:nvPr/>
        </p:nvSpPr>
        <p:spPr>
          <a:xfrm>
            <a:off x="43766" y="4480873"/>
            <a:ext cx="8942100" cy="48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Arial"/>
                <a:ea typeface="Arial"/>
                <a:cs typeface="Arial"/>
                <a:sym typeface="Arial"/>
              </a:rPr>
              <a:t>Source: </a:t>
            </a:r>
            <a:r>
              <a:rPr lang="en" sz="1200" u="sng">
                <a:solidFill>
                  <a:schemeClr val="hlink"/>
                </a:solidFill>
                <a:latin typeface="Arial"/>
                <a:ea typeface="Arial"/>
                <a:cs typeface="Arial"/>
                <a:sym typeface="Arial"/>
                <a:hlinkClick r:id="rId4"/>
              </a:rPr>
              <a:t>http://www.aacc.nche.edu/Resources/aaccprograms/pathways/Documents/DeployingGuidedPathways%20at%20Scals_TimRenick_IngridThompsonSellers.pdf</a:t>
            </a:r>
            <a:r>
              <a:rPr lang="en"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sp>
        <p:nvSpPr>
          <p:cNvPr id="856" name="Shape 856"/>
          <p:cNvSpPr txBox="1"/>
          <p:nvPr/>
        </p:nvSpPr>
        <p:spPr>
          <a:xfrm>
            <a:off x="6397218" y="649506"/>
            <a:ext cx="2133600" cy="2769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b="1">
                <a:solidFill>
                  <a:schemeClr val="dk1"/>
                </a:solidFill>
                <a:latin typeface="Century Gothic"/>
                <a:ea typeface="Century Gothic"/>
                <a:cs typeface="Century Gothic"/>
                <a:sym typeface="Century Gothic"/>
              </a:rPr>
              <a:t>GSU Implemented Guided Pathways</a:t>
            </a:r>
            <a:endParaRPr b="1">
              <a:latin typeface="Century Gothic"/>
              <a:ea typeface="Century Gothic"/>
              <a:cs typeface="Century Gothic"/>
              <a:sym typeface="Century Gothic"/>
            </a:endParaRPr>
          </a:p>
          <a:p>
            <a:pPr marL="285750" marR="0" lvl="0" indent="-260350" algn="l" rtl="0">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Meta-Majors</a:t>
            </a:r>
            <a:endParaRPr>
              <a:latin typeface="Century Gothic"/>
              <a:ea typeface="Century Gothic"/>
              <a:cs typeface="Century Gothic"/>
              <a:sym typeface="Century Gothic"/>
            </a:endParaRPr>
          </a:p>
          <a:p>
            <a:pPr marL="285750" marR="0" lvl="0" indent="-260350" algn="l" rtl="0">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Default Sequences </a:t>
            </a:r>
            <a:endParaRPr>
              <a:latin typeface="Century Gothic"/>
              <a:ea typeface="Century Gothic"/>
              <a:cs typeface="Century Gothic"/>
              <a:sym typeface="Century Gothic"/>
            </a:endParaRPr>
          </a:p>
          <a:p>
            <a:pPr marL="285750" marR="0" lvl="0" indent="-260350" algn="l" rtl="0">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Improved Developmental Education </a:t>
            </a:r>
            <a:endParaRPr>
              <a:latin typeface="Century Gothic"/>
              <a:ea typeface="Century Gothic"/>
              <a:cs typeface="Century Gothic"/>
              <a:sym typeface="Century Gothic"/>
            </a:endParaRPr>
          </a:p>
          <a:p>
            <a:pPr marL="285750" marR="0" lvl="0" indent="-260350" algn="l" rtl="0">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Integrated Student Supports </a:t>
            </a:r>
            <a:endParaRPr>
              <a:latin typeface="Century Gothic"/>
              <a:ea typeface="Century Gothic"/>
              <a:cs typeface="Century Gothic"/>
              <a:sym typeface="Century Gothic"/>
            </a:endParaRPr>
          </a:p>
          <a:p>
            <a:pPr marL="285750" marR="0" lvl="0" indent="-260350" algn="l" rtl="0">
              <a:spcBef>
                <a:spcPts val="0"/>
              </a:spcBef>
              <a:spcAft>
                <a:spcPts val="0"/>
              </a:spcAft>
              <a:buClr>
                <a:schemeClr val="dk1"/>
              </a:buClr>
              <a:buSzPts val="1400"/>
              <a:buFont typeface="Century Gothic"/>
              <a:buChar char="•"/>
            </a:pPr>
            <a:r>
              <a:rPr lang="en">
                <a:solidFill>
                  <a:schemeClr val="dk1"/>
                </a:solidFill>
                <a:latin typeface="Century Gothic"/>
                <a:ea typeface="Century Gothic"/>
                <a:cs typeface="Century Gothic"/>
                <a:sym typeface="Century Gothic"/>
              </a:rPr>
              <a:t>Guided Exploration </a:t>
            </a:r>
            <a:endParaRPr>
              <a:latin typeface="Century Gothic"/>
              <a:ea typeface="Century Gothic"/>
              <a:cs typeface="Century Gothic"/>
              <a:sym typeface="Century Gothic"/>
            </a:endParaRPr>
          </a:p>
          <a:p>
            <a:pPr marL="285750" marR="0" lvl="0" indent="-171450" algn="l" rtl="0">
              <a:spcBef>
                <a:spcPts val="0"/>
              </a:spcBef>
              <a:spcAft>
                <a:spcPts val="0"/>
              </a:spcAft>
              <a:buClr>
                <a:schemeClr val="dk1"/>
              </a:buClr>
              <a:buSzPts val="1800"/>
              <a:buFont typeface="Arial"/>
              <a:buNone/>
            </a:pP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860"/>
        <p:cNvGrpSpPr/>
        <p:nvPr/>
      </p:nvGrpSpPr>
      <p:grpSpPr>
        <a:xfrm>
          <a:off x="0" y="0"/>
          <a:ext cx="0" cy="0"/>
          <a:chOff x="0" y="0"/>
          <a:chExt cx="0" cy="0"/>
        </a:xfrm>
      </p:grpSpPr>
      <p:sp>
        <p:nvSpPr>
          <p:cNvPr id="861" name="Shape 861"/>
          <p:cNvSpPr txBox="1"/>
          <p:nvPr/>
        </p:nvSpPr>
        <p:spPr>
          <a:xfrm>
            <a:off x="431575" y="1274850"/>
            <a:ext cx="3722100" cy="2819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r>
              <a:rPr lang="en" sz="2400">
                <a:solidFill>
                  <a:srgbClr val="434343"/>
                </a:solidFill>
                <a:latin typeface="Century Gothic"/>
                <a:ea typeface="Century Gothic"/>
                <a:cs typeface="Century Gothic"/>
                <a:sym typeface="Century Gothic"/>
              </a:rPr>
              <a:t>With Guided Pathways, Queensborough Community College faculty and staff, increased fall retention by more than </a:t>
            </a:r>
            <a:r>
              <a:rPr lang="en" sz="2400" b="1">
                <a:solidFill>
                  <a:srgbClr val="434343"/>
                </a:solidFill>
                <a:latin typeface="Century Gothic"/>
                <a:ea typeface="Century Gothic"/>
                <a:cs typeface="Century Gothic"/>
                <a:sym typeface="Century Gothic"/>
              </a:rPr>
              <a:t>30% </a:t>
            </a:r>
            <a:endParaRPr sz="2400" b="1">
              <a:solidFill>
                <a:srgbClr val="434343"/>
              </a:solidFill>
              <a:latin typeface="Century Gothic"/>
              <a:ea typeface="Century Gothic"/>
              <a:cs typeface="Century Gothic"/>
              <a:sym typeface="Century Gothic"/>
            </a:endParaRPr>
          </a:p>
        </p:txBody>
      </p:sp>
      <p:sp>
        <p:nvSpPr>
          <p:cNvPr id="862" name="Shape 862"/>
          <p:cNvSpPr txBox="1"/>
          <p:nvPr/>
        </p:nvSpPr>
        <p:spPr>
          <a:xfrm>
            <a:off x="173516" y="73507"/>
            <a:ext cx="7810500" cy="715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b="1">
                <a:solidFill>
                  <a:srgbClr val="477EA2"/>
                </a:solidFill>
                <a:latin typeface="Century Gothic"/>
                <a:ea typeface="Century Gothic"/>
                <a:cs typeface="Century Gothic"/>
                <a:sym typeface="Century Gothic"/>
              </a:rPr>
              <a:t>Guided Pathways Case Study: </a:t>
            </a:r>
            <a:r>
              <a:rPr lang="en" sz="2800">
                <a:solidFill>
                  <a:srgbClr val="477EA2"/>
                </a:solidFill>
                <a:latin typeface="Century Gothic"/>
                <a:ea typeface="Century Gothic"/>
                <a:cs typeface="Century Gothic"/>
                <a:sym typeface="Century Gothic"/>
              </a:rPr>
              <a:t>Queensborough Community College </a:t>
            </a:r>
            <a:endParaRPr sz="2800">
              <a:solidFill>
                <a:srgbClr val="477EA2"/>
              </a:solidFill>
              <a:latin typeface="Century Gothic"/>
              <a:ea typeface="Century Gothic"/>
              <a:cs typeface="Century Gothic"/>
              <a:sym typeface="Century Gothic"/>
            </a:endParaRPr>
          </a:p>
        </p:txBody>
      </p:sp>
      <p:pic>
        <p:nvPicPr>
          <p:cNvPr id="863" name="Shape 863"/>
          <p:cNvPicPr preferRelativeResize="0"/>
          <p:nvPr/>
        </p:nvPicPr>
        <p:blipFill rotWithShape="1">
          <a:blip r:embed="rId3">
            <a:alphaModFix/>
          </a:blip>
          <a:srcRect/>
          <a:stretch/>
        </p:blipFill>
        <p:spPr>
          <a:xfrm>
            <a:off x="4325000" y="1072549"/>
            <a:ext cx="4360349" cy="3897275"/>
          </a:xfrm>
          <a:prstGeom prst="rect">
            <a:avLst/>
          </a:prstGeom>
          <a:noFill/>
          <a:ln>
            <a:noFill/>
          </a:ln>
        </p:spPr>
      </p:pic>
      <p:sp>
        <p:nvSpPr>
          <p:cNvPr id="864" name="Shape 864"/>
          <p:cNvSpPr txBox="1"/>
          <p:nvPr/>
        </p:nvSpPr>
        <p:spPr>
          <a:xfrm>
            <a:off x="4613178" y="1147967"/>
            <a:ext cx="4072200" cy="4767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ts val="1800"/>
              <a:buFont typeface="Calibri"/>
              <a:buNone/>
            </a:pPr>
            <a:r>
              <a:rPr lang="en">
                <a:solidFill>
                  <a:schemeClr val="dk1"/>
                </a:solidFill>
                <a:latin typeface="Century Gothic"/>
                <a:ea typeface="Century Gothic"/>
                <a:cs typeface="Century Gothic"/>
                <a:sym typeface="Century Gothic"/>
              </a:rPr>
              <a:t>Queensborough Fall to fall Retention</a:t>
            </a:r>
            <a:endParaRPr>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869"/>
        <p:cNvGrpSpPr/>
        <p:nvPr/>
      </p:nvGrpSpPr>
      <p:grpSpPr>
        <a:xfrm>
          <a:off x="0" y="0"/>
          <a:ext cx="0" cy="0"/>
          <a:chOff x="0" y="0"/>
          <a:chExt cx="0" cy="0"/>
        </a:xfrm>
      </p:grpSpPr>
      <p:pic>
        <p:nvPicPr>
          <p:cNvPr id="870" name="Shape 870"/>
          <p:cNvPicPr preferRelativeResize="0"/>
          <p:nvPr/>
        </p:nvPicPr>
        <p:blipFill>
          <a:blip r:embed="rId3">
            <a:alphaModFix/>
          </a:blip>
          <a:stretch>
            <a:fillRect/>
          </a:stretch>
        </p:blipFill>
        <p:spPr>
          <a:xfrm>
            <a:off x="1186113" y="1385300"/>
            <a:ext cx="6771776" cy="3575226"/>
          </a:xfrm>
          <a:prstGeom prst="rect">
            <a:avLst/>
          </a:prstGeom>
          <a:noFill/>
          <a:ln>
            <a:noFill/>
          </a:ln>
        </p:spPr>
      </p:pic>
      <p:sp>
        <p:nvSpPr>
          <p:cNvPr id="871" name="Shape 871"/>
          <p:cNvSpPr txBox="1"/>
          <p:nvPr/>
        </p:nvSpPr>
        <p:spPr>
          <a:xfrm>
            <a:off x="358877" y="213420"/>
            <a:ext cx="7467600" cy="42951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b="1">
                <a:solidFill>
                  <a:srgbClr val="477EA2"/>
                </a:solidFill>
                <a:latin typeface="Arial"/>
                <a:ea typeface="Arial"/>
                <a:cs typeface="Arial"/>
                <a:sym typeface="Arial"/>
              </a:rPr>
              <a:t>Guided Pathways Case Study: ASU</a:t>
            </a:r>
            <a:endParaRPr sz="3200" b="1">
              <a:solidFill>
                <a:srgbClr val="477EA2"/>
              </a:solidFill>
              <a:latin typeface="Arial"/>
              <a:ea typeface="Arial"/>
              <a:cs typeface="Arial"/>
              <a:sym typeface="Arial"/>
            </a:endParaRPr>
          </a:p>
          <a:p>
            <a:pPr marL="0" marR="0" lvl="0" indent="0" algn="l" rtl="0">
              <a:spcBef>
                <a:spcPts val="0"/>
              </a:spcBef>
              <a:spcAft>
                <a:spcPts val="0"/>
              </a:spcAft>
              <a:buNone/>
            </a:pPr>
            <a:r>
              <a:rPr lang="en" sz="2000">
                <a:solidFill>
                  <a:srgbClr val="000000"/>
                </a:solidFill>
                <a:latin typeface="Calibri"/>
                <a:ea typeface="Calibri"/>
                <a:cs typeface="Calibri"/>
                <a:sym typeface="Calibri"/>
              </a:rPr>
              <a:t>Cohorts are defined by the academic year that the student enters ASU as a full-time freshman</a:t>
            </a:r>
            <a:endParaRPr sz="2000" b="1">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endParaRPr sz="1100" b="1">
              <a:solidFill>
                <a:srgbClr val="99003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Shape 877"/>
          <p:cNvPicPr preferRelativeResize="0"/>
          <p:nvPr/>
        </p:nvPicPr>
        <p:blipFill rotWithShape="1">
          <a:blip r:embed="rId3">
            <a:alphaModFix/>
          </a:blip>
          <a:srcRect/>
          <a:stretch/>
        </p:blipFill>
        <p:spPr>
          <a:xfrm>
            <a:off x="208831" y="918673"/>
            <a:ext cx="3987651" cy="3323988"/>
          </a:xfrm>
          <a:prstGeom prst="rect">
            <a:avLst/>
          </a:prstGeom>
          <a:noFill/>
          <a:ln>
            <a:noFill/>
          </a:ln>
          <a:effectLst>
            <a:outerShdw blurRad="292100" dist="139700" dir="2700000" algn="tl" rotWithShape="0">
              <a:srgbClr val="333333">
                <a:alpha val="64705"/>
              </a:srgbClr>
            </a:outerShdw>
          </a:effectLst>
        </p:spPr>
      </p:pic>
      <p:sp>
        <p:nvSpPr>
          <p:cNvPr id="878" name="Shape 878"/>
          <p:cNvSpPr txBox="1"/>
          <p:nvPr/>
        </p:nvSpPr>
        <p:spPr>
          <a:xfrm>
            <a:off x="4829978" y="1327029"/>
            <a:ext cx="3128100" cy="1685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a:solidFill>
                  <a:srgbClr val="7F7F7F"/>
                </a:solidFill>
                <a:latin typeface="Century Gothic"/>
                <a:ea typeface="Century Gothic"/>
                <a:cs typeface="Century Gothic"/>
                <a:sym typeface="Century Gothic"/>
              </a:rPr>
              <a:t>Percentage of students graduating with an Associate’s Degree within 2 years</a:t>
            </a:r>
            <a:endParaRPr>
              <a:latin typeface="Century Gothic"/>
              <a:ea typeface="Century Gothic"/>
              <a:cs typeface="Century Gothic"/>
              <a:sym typeface="Century Gothic"/>
            </a:endParaRPr>
          </a:p>
        </p:txBody>
      </p:sp>
      <p:sp>
        <p:nvSpPr>
          <p:cNvPr id="879" name="Shape 879"/>
          <p:cNvSpPr/>
          <p:nvPr/>
        </p:nvSpPr>
        <p:spPr>
          <a:xfrm>
            <a:off x="208825" y="212936"/>
            <a:ext cx="9203700" cy="36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D8EA3"/>
                </a:solidFill>
                <a:latin typeface="Century Gothic"/>
                <a:ea typeface="Century Gothic"/>
                <a:cs typeface="Century Gothic"/>
                <a:sym typeface="Century Gothic"/>
              </a:rPr>
              <a:t>Guided Pathways Case Study: </a:t>
            </a:r>
            <a:r>
              <a:rPr lang="en" sz="1800">
                <a:solidFill>
                  <a:srgbClr val="4D8EA3"/>
                </a:solidFill>
                <a:latin typeface="Century Gothic"/>
                <a:ea typeface="Century Gothic"/>
                <a:cs typeface="Century Gothic"/>
                <a:sym typeface="Century Gothic"/>
              </a:rPr>
              <a:t>CUNY Guttman Community College</a:t>
            </a:r>
            <a:endParaRPr sz="1800">
              <a:solidFill>
                <a:srgbClr val="4D8EA3"/>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457200" y="1110854"/>
            <a:ext cx="8229600" cy="3394500"/>
          </a:xfrm>
          <a:prstGeom prst="rect">
            <a:avLst/>
          </a:prstGeom>
        </p:spPr>
        <p:txBody>
          <a:bodyPr wrap="square" lIns="91425" tIns="91425" rIns="91425" bIns="91425" anchor="t" anchorCtr="0">
            <a:noAutofit/>
          </a:bodyPr>
          <a:lstStyle/>
          <a:p>
            <a:pPr marL="342178" lvl="0" indent="-138978">
              <a:spcBef>
                <a:spcPts val="640"/>
              </a:spcBef>
              <a:spcAft>
                <a:spcPts val="0"/>
              </a:spcAft>
              <a:buNone/>
            </a:pPr>
            <a:r>
              <a:rPr lang="en"/>
              <a:t> Please find a FAQ on your table, and please add to the large post-its on your tables what you wonder about guided pathways redesign?</a:t>
            </a:r>
            <a:endParaRPr/>
          </a:p>
          <a:p>
            <a:pPr marL="342178" lvl="0" indent="-138978">
              <a:spcBef>
                <a:spcPts val="640"/>
              </a:spcBef>
              <a:spcAft>
                <a:spcPts val="0"/>
              </a:spcAft>
              <a:buNone/>
            </a:pPr>
            <a:endParaRPr/>
          </a:p>
          <a:p>
            <a:pPr marL="342178" lvl="0" indent="-138978" rtl="0">
              <a:spcBef>
                <a:spcPts val="640"/>
              </a:spcBef>
              <a:spcAft>
                <a:spcPts val="0"/>
              </a:spcAft>
              <a:buNone/>
            </a:pPr>
            <a:r>
              <a:rPr lang="en"/>
              <a:t>Design team to answer!</a:t>
            </a:r>
            <a:endParaRPr/>
          </a:p>
        </p:txBody>
      </p:sp>
      <p:sp>
        <p:nvSpPr>
          <p:cNvPr id="369" name="Shape 369"/>
          <p:cNvSpPr txBox="1">
            <a:spLocks noGrp="1"/>
          </p:cNvSpPr>
          <p:nvPr>
            <p:ph type="title"/>
          </p:nvPr>
        </p:nvSpPr>
        <p:spPr>
          <a:xfrm>
            <a:off x="457200" y="205978"/>
            <a:ext cx="8229600" cy="857400"/>
          </a:xfrm>
          <a:prstGeom prst="rect">
            <a:avLst/>
          </a:prstGeom>
        </p:spPr>
        <p:txBody>
          <a:bodyPr wrap="square" lIns="91425" tIns="91425" rIns="91425" bIns="91425" anchor="t" anchorCtr="0">
            <a:noAutofit/>
          </a:bodyPr>
          <a:lstStyle/>
          <a:p>
            <a:pPr marL="0" lvl="0" indent="0" algn="l">
              <a:spcBef>
                <a:spcPts val="0"/>
              </a:spcBef>
              <a:spcAft>
                <a:spcPts val="0"/>
              </a:spcAft>
              <a:buNone/>
            </a:pPr>
            <a:r>
              <a:rPr lang="en">
                <a:latin typeface="Arial"/>
                <a:ea typeface="Arial"/>
                <a:cs typeface="Arial"/>
                <a:sym typeface="Arial"/>
              </a:rPr>
              <a:t>But first, burning questions!</a:t>
            </a:r>
            <a:endParaRPr>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883"/>
        <p:cNvGrpSpPr/>
        <p:nvPr/>
      </p:nvGrpSpPr>
      <p:grpSpPr>
        <a:xfrm>
          <a:off x="0" y="0"/>
          <a:ext cx="0" cy="0"/>
          <a:chOff x="0" y="0"/>
          <a:chExt cx="0" cy="0"/>
        </a:xfrm>
      </p:grpSpPr>
      <p:sp>
        <p:nvSpPr>
          <p:cNvPr id="884" name="Shape 884"/>
          <p:cNvSpPr txBox="1"/>
          <p:nvPr/>
        </p:nvSpPr>
        <p:spPr>
          <a:xfrm>
            <a:off x="449451" y="3277892"/>
            <a:ext cx="6509400" cy="392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800">
                <a:solidFill>
                  <a:schemeClr val="lt1"/>
                </a:solidFill>
                <a:latin typeface="Century Gothic"/>
                <a:ea typeface="Century Gothic"/>
                <a:cs typeface="Century Gothic"/>
                <a:sym typeface="Century Gothic"/>
              </a:rPr>
              <a:t>What can I expect at Cañada? </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txBox="1">
            <a:spLocks noGrp="1"/>
          </p:cNvSpPr>
          <p:nvPr>
            <p:ph type="title"/>
          </p:nvPr>
        </p:nvSpPr>
        <p:spPr>
          <a:xfrm>
            <a:off x="0" y="305991"/>
            <a:ext cx="9144000" cy="33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477EA2"/>
              </a:buClr>
              <a:buSzPts val="2000"/>
              <a:buFont typeface="Arial"/>
              <a:buNone/>
            </a:pPr>
            <a:r>
              <a:rPr lang="en" sz="2000" b="1">
                <a:solidFill>
                  <a:srgbClr val="477EA2"/>
                </a:solidFill>
                <a:latin typeface="Arial"/>
                <a:ea typeface="Arial"/>
                <a:cs typeface="Arial"/>
                <a:sym typeface="Arial"/>
              </a:rPr>
              <a:t>   </a:t>
            </a:r>
            <a:endParaRPr sz="2000" b="1">
              <a:solidFill>
                <a:srgbClr val="477EA2"/>
              </a:solidFill>
              <a:latin typeface="Arial"/>
              <a:ea typeface="Arial"/>
              <a:cs typeface="Arial"/>
              <a:sym typeface="Arial"/>
            </a:endParaRPr>
          </a:p>
        </p:txBody>
      </p:sp>
      <p:pic>
        <p:nvPicPr>
          <p:cNvPr id="891" name="Shape 891"/>
          <p:cNvPicPr preferRelativeResize="0"/>
          <p:nvPr/>
        </p:nvPicPr>
        <p:blipFill>
          <a:blip r:embed="rId3">
            <a:alphaModFix/>
          </a:blip>
          <a:stretch>
            <a:fillRect/>
          </a:stretch>
        </p:blipFill>
        <p:spPr>
          <a:xfrm>
            <a:off x="3945775" y="56375"/>
            <a:ext cx="4551650" cy="5010699"/>
          </a:xfrm>
          <a:prstGeom prst="rect">
            <a:avLst/>
          </a:prstGeom>
          <a:noFill/>
          <a:ln>
            <a:noFill/>
          </a:ln>
        </p:spPr>
      </p:pic>
      <p:sp>
        <p:nvSpPr>
          <p:cNvPr id="892" name="Shape 892"/>
          <p:cNvSpPr txBox="1"/>
          <p:nvPr/>
        </p:nvSpPr>
        <p:spPr>
          <a:xfrm>
            <a:off x="563750" y="1332750"/>
            <a:ext cx="3213000" cy="16674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sz="4400">
              <a:solidFill>
                <a:schemeClr val="dk1"/>
              </a:solidFill>
              <a:latin typeface="Calibri"/>
              <a:ea typeface="Calibri"/>
              <a:cs typeface="Calibri"/>
              <a:sym typeface="Calibri"/>
            </a:endParaRPr>
          </a:p>
        </p:txBody>
      </p:sp>
      <p:sp>
        <p:nvSpPr>
          <p:cNvPr id="893" name="Shape 893"/>
          <p:cNvSpPr txBox="1"/>
          <p:nvPr/>
        </p:nvSpPr>
        <p:spPr>
          <a:xfrm>
            <a:off x="1451525" y="4757050"/>
            <a:ext cx="3241200" cy="267600"/>
          </a:xfrm>
          <a:prstGeom prst="rect">
            <a:avLst/>
          </a:prstGeom>
          <a:noFill/>
          <a:ln>
            <a:noFill/>
          </a:ln>
        </p:spPr>
        <p:txBody>
          <a:bodyPr wrap="square" lIns="91425" tIns="91425" rIns="91425" bIns="91425" anchor="t" anchorCtr="0">
            <a:noAutofit/>
          </a:bodyPr>
          <a:lstStyle/>
          <a:p>
            <a:pPr marL="0" lvl="0" indent="0" rtl="0">
              <a:spcBef>
                <a:spcPts val="0"/>
              </a:spcBef>
              <a:spcAft>
                <a:spcPts val="0"/>
              </a:spcAft>
              <a:buNone/>
            </a:pPr>
            <a:r>
              <a:rPr lang="en" sz="800" u="sng">
                <a:solidFill>
                  <a:schemeClr val="hlink"/>
                </a:solidFill>
                <a:hlinkClick r:id="rId4"/>
              </a:rPr>
              <a:t>https://infograph.venngage.com/s/FRCr8Zp0mJU</a:t>
            </a:r>
            <a:r>
              <a:rPr lang="en" sz="800"/>
              <a:t> </a:t>
            </a:r>
            <a:endParaRPr sz="800"/>
          </a:p>
        </p:txBody>
      </p:sp>
      <p:sp>
        <p:nvSpPr>
          <p:cNvPr id="894" name="Shape 894"/>
          <p:cNvSpPr txBox="1"/>
          <p:nvPr/>
        </p:nvSpPr>
        <p:spPr>
          <a:xfrm>
            <a:off x="1451525" y="4348400"/>
            <a:ext cx="2860800" cy="408600"/>
          </a:xfrm>
          <a:prstGeom prst="rect">
            <a:avLst/>
          </a:prstGeom>
          <a:noFill/>
          <a:ln>
            <a:noFill/>
          </a:ln>
        </p:spPr>
        <p:txBody>
          <a:bodyPr wrap="square" lIns="91425" tIns="91425" rIns="91425" bIns="91425" anchor="t" anchorCtr="0">
            <a:noAutofit/>
          </a:bodyPr>
          <a:lstStyle/>
          <a:p>
            <a:pPr marL="0" lvl="0" indent="0" rtl="0">
              <a:spcBef>
                <a:spcPts val="0"/>
              </a:spcBef>
              <a:spcAft>
                <a:spcPts val="0"/>
              </a:spcAft>
              <a:buNone/>
            </a:pPr>
            <a:r>
              <a:rPr lang="en"/>
              <a:t>Misty Burruel, Chaffey College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p:nvPr/>
        </p:nvSpPr>
        <p:spPr>
          <a:xfrm flipH="1">
            <a:off x="5989075" y="0"/>
            <a:ext cx="3086100" cy="47085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a:p>
        </p:txBody>
      </p:sp>
      <p:pic>
        <p:nvPicPr>
          <p:cNvPr id="900" name="Shape 900"/>
          <p:cNvPicPr preferRelativeResize="0"/>
          <p:nvPr/>
        </p:nvPicPr>
        <p:blipFill>
          <a:blip r:embed="rId3">
            <a:alphaModFix/>
          </a:blip>
          <a:stretch>
            <a:fillRect/>
          </a:stretch>
        </p:blipFill>
        <p:spPr>
          <a:xfrm>
            <a:off x="194675" y="565350"/>
            <a:ext cx="5150125" cy="3867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538725" y="213478"/>
            <a:ext cx="5822700" cy="669900"/>
          </a:xfrm>
          <a:prstGeom prst="rect">
            <a:avLst/>
          </a:prstGeom>
          <a:noFill/>
          <a:ln>
            <a:noFill/>
          </a:ln>
        </p:spPr>
        <p:txBody>
          <a:bodyPr wrap="square" lIns="91425" tIns="91425" rIns="91425" bIns="91425" anchor="t" anchorCtr="0">
            <a:noAutofit/>
          </a:bodyPr>
          <a:lstStyle/>
          <a:p>
            <a:pPr marL="0" lvl="0" indent="0" algn="l" rtl="0">
              <a:spcBef>
                <a:spcPts val="0"/>
              </a:spcBef>
              <a:spcAft>
                <a:spcPts val="0"/>
              </a:spcAft>
              <a:buClr>
                <a:schemeClr val="lt1"/>
              </a:buClr>
              <a:buSzPts val="2800"/>
              <a:buFont typeface="Calibri"/>
              <a:buNone/>
            </a:pPr>
            <a:endParaRPr sz="2800">
              <a:solidFill>
                <a:srgbClr val="000000"/>
              </a:solidFill>
            </a:endParaRPr>
          </a:p>
          <a:p>
            <a:pPr marL="0" lvl="0" indent="0" algn="l" rtl="0">
              <a:spcBef>
                <a:spcPts val="0"/>
              </a:spcBef>
              <a:spcAft>
                <a:spcPts val="0"/>
              </a:spcAft>
              <a:buClr>
                <a:schemeClr val="lt1"/>
              </a:buClr>
              <a:buSzPts val="2800"/>
              <a:buFont typeface="Calibri"/>
              <a:buNone/>
            </a:pPr>
            <a:endParaRPr sz="2800">
              <a:solidFill>
                <a:srgbClr val="000000"/>
              </a:solidFill>
            </a:endParaRPr>
          </a:p>
          <a:p>
            <a:pPr marL="0" lvl="0" indent="0" algn="l" rtl="0">
              <a:spcBef>
                <a:spcPts val="0"/>
              </a:spcBef>
              <a:spcAft>
                <a:spcPts val="0"/>
              </a:spcAft>
              <a:buClr>
                <a:schemeClr val="lt1"/>
              </a:buClr>
              <a:buSzPts val="2800"/>
              <a:buFont typeface="Calibri"/>
              <a:buNone/>
            </a:pPr>
            <a:r>
              <a:rPr lang="en" sz="2800">
                <a:solidFill>
                  <a:srgbClr val="000000"/>
                </a:solidFill>
              </a:rPr>
              <a:t>Questions? </a:t>
            </a:r>
            <a:endParaRPr sz="2800">
              <a:solidFill>
                <a:srgbClr val="000000"/>
              </a:solidFill>
            </a:endParaRPr>
          </a:p>
          <a:p>
            <a:pPr marL="0" lvl="0" indent="0" algn="l" rtl="0">
              <a:spcBef>
                <a:spcPts val="0"/>
              </a:spcBef>
              <a:spcAft>
                <a:spcPts val="0"/>
              </a:spcAft>
              <a:buClr>
                <a:schemeClr val="lt1"/>
              </a:buClr>
              <a:buSzPts val="2800"/>
              <a:buFont typeface="Calibri"/>
              <a:buNone/>
            </a:pPr>
            <a:endParaRPr sz="2800">
              <a:solidFill>
                <a:srgbClr val="000000"/>
              </a:solidFill>
            </a:endParaRPr>
          </a:p>
          <a:p>
            <a:pPr marL="0" lvl="0" indent="0" algn="l" rtl="0">
              <a:spcBef>
                <a:spcPts val="0"/>
              </a:spcBef>
              <a:spcAft>
                <a:spcPts val="0"/>
              </a:spcAft>
              <a:buClr>
                <a:schemeClr val="lt1"/>
              </a:buClr>
              <a:buSzPts val="2800"/>
              <a:buFont typeface="Calibri"/>
              <a:buNone/>
            </a:pPr>
            <a:r>
              <a:rPr lang="en" sz="2800">
                <a:solidFill>
                  <a:srgbClr val="000000"/>
                </a:solidFill>
              </a:rPr>
              <a:t>Concerns? </a:t>
            </a:r>
            <a:endParaRPr sz="2800">
              <a:solidFill>
                <a:srgbClr val="000000"/>
              </a:solidFill>
            </a:endParaRPr>
          </a:p>
          <a:p>
            <a:pPr marL="0" lvl="0" indent="0" algn="l" rtl="0">
              <a:spcBef>
                <a:spcPts val="0"/>
              </a:spcBef>
              <a:spcAft>
                <a:spcPts val="0"/>
              </a:spcAft>
              <a:buClr>
                <a:schemeClr val="lt1"/>
              </a:buClr>
              <a:buSzPts val="2800"/>
              <a:buFont typeface="Calibri"/>
              <a:buNone/>
            </a:pPr>
            <a:endParaRPr sz="2800">
              <a:solidFill>
                <a:srgbClr val="000000"/>
              </a:solidFill>
            </a:endParaRPr>
          </a:p>
          <a:p>
            <a:pPr marL="0" lvl="0" indent="0" algn="l" rtl="0">
              <a:spcBef>
                <a:spcPts val="0"/>
              </a:spcBef>
              <a:spcAft>
                <a:spcPts val="0"/>
              </a:spcAft>
              <a:buClr>
                <a:schemeClr val="lt1"/>
              </a:buClr>
              <a:buSzPts val="2800"/>
              <a:buFont typeface="Calibri"/>
              <a:buNone/>
            </a:pPr>
            <a:r>
              <a:rPr lang="en" sz="2800">
                <a:solidFill>
                  <a:srgbClr val="000000"/>
                </a:solidFill>
              </a:rPr>
              <a:t>Want to join the conversation? Team?</a:t>
            </a:r>
            <a:endParaRPr sz="2800">
              <a:solidFill>
                <a:srgbClr val="000000"/>
              </a:solidFill>
            </a:endParaRPr>
          </a:p>
          <a:p>
            <a:pPr marL="0" lvl="0" indent="0" algn="l" rtl="0">
              <a:spcBef>
                <a:spcPts val="0"/>
              </a:spcBef>
              <a:spcAft>
                <a:spcPts val="0"/>
              </a:spcAft>
              <a:buClr>
                <a:schemeClr val="lt1"/>
              </a:buClr>
              <a:buSzPts val="2800"/>
              <a:buFont typeface="Calibri"/>
              <a:buNone/>
            </a:pPr>
            <a:endParaRPr sz="2800">
              <a:solidFill>
                <a:srgbClr val="000000"/>
              </a:solidFill>
            </a:endParaRPr>
          </a:p>
          <a:p>
            <a:pPr marL="0" lvl="0" indent="0" algn="l" rtl="0">
              <a:spcBef>
                <a:spcPts val="0"/>
              </a:spcBef>
              <a:spcAft>
                <a:spcPts val="0"/>
              </a:spcAft>
              <a:buClr>
                <a:schemeClr val="lt1"/>
              </a:buClr>
              <a:buSzPts val="2800"/>
              <a:buFont typeface="Calibri"/>
              <a:buNone/>
            </a:pPr>
            <a:r>
              <a:rPr lang="en" sz="2800">
                <a:solidFill>
                  <a:srgbClr val="000000"/>
                </a:solidFill>
              </a:rPr>
              <a:t>Join your GP team next to learn more! </a:t>
            </a:r>
            <a:endParaRPr>
              <a:solidFill>
                <a:srgbClr val="000000"/>
              </a:solidFill>
            </a:endParaRPr>
          </a:p>
        </p:txBody>
      </p:sp>
      <p:pic>
        <p:nvPicPr>
          <p:cNvPr id="906" name="Shape 906"/>
          <p:cNvPicPr preferRelativeResize="0"/>
          <p:nvPr/>
        </p:nvPicPr>
        <p:blipFill>
          <a:blip r:embed="rId3">
            <a:alphaModFix/>
          </a:blip>
          <a:stretch>
            <a:fillRect/>
          </a:stretch>
        </p:blipFill>
        <p:spPr>
          <a:xfrm>
            <a:off x="5792625" y="507003"/>
            <a:ext cx="2143125" cy="2133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910"/>
        <p:cNvGrpSpPr/>
        <p:nvPr/>
      </p:nvGrpSpPr>
      <p:grpSpPr>
        <a:xfrm>
          <a:off x="0" y="0"/>
          <a:ext cx="0" cy="0"/>
          <a:chOff x="0" y="0"/>
          <a:chExt cx="0" cy="0"/>
        </a:xfrm>
      </p:grpSpPr>
      <p:sp>
        <p:nvSpPr>
          <p:cNvPr id="911" name="Shape 911"/>
          <p:cNvSpPr/>
          <p:nvPr/>
        </p:nvSpPr>
        <p:spPr>
          <a:xfrm>
            <a:off x="2321590" y="701531"/>
            <a:ext cx="6694940" cy="3704622"/>
          </a:xfrm>
          <a:prstGeom prst="rect">
            <a:avLst/>
          </a:prstGeom>
          <a:solidFill>
            <a:srgbClr val="D8D8D8">
              <a:alpha val="24705"/>
            </a:srgbClr>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912" name="Shape 912"/>
          <p:cNvSpPr/>
          <p:nvPr/>
        </p:nvSpPr>
        <p:spPr>
          <a:xfrm>
            <a:off x="2050240" y="89452"/>
            <a:ext cx="6971213" cy="512448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1100" b="1" i="1">
                <a:solidFill>
                  <a:srgbClr val="434343"/>
                </a:solidFill>
                <a:latin typeface="Calibri"/>
                <a:ea typeface="Calibri"/>
                <a:cs typeface="Calibri"/>
                <a:sym typeface="Calibri"/>
              </a:rPr>
              <a:t>Redesigning America’s Community Colleges</a:t>
            </a:r>
            <a:r>
              <a:rPr lang="en" sz="1100">
                <a:solidFill>
                  <a:srgbClr val="434343"/>
                </a:solidFill>
                <a:latin typeface="Calibri"/>
                <a:ea typeface="Calibri"/>
                <a:cs typeface="Calibri"/>
                <a:sym typeface="Calibri"/>
              </a:rPr>
              <a:t/>
            </a:r>
            <a:br>
              <a:rPr lang="en" sz="1100">
                <a:solidFill>
                  <a:srgbClr val="434343"/>
                </a:solidFill>
                <a:latin typeface="Calibri"/>
                <a:ea typeface="Calibri"/>
                <a:cs typeface="Calibri"/>
                <a:sym typeface="Calibri"/>
              </a:rPr>
            </a:br>
            <a:r>
              <a:rPr lang="en" sz="1100">
                <a:solidFill>
                  <a:srgbClr val="434343"/>
                </a:solidFill>
                <a:latin typeface="Calibri"/>
                <a:ea typeface="Calibri"/>
                <a:cs typeface="Calibri"/>
                <a:sym typeface="Calibri"/>
              </a:rPr>
              <a:t>Tom Bailey, Shanna Jaggers, and Davis Jenkins, Community College Research Center (2015)</a:t>
            </a:r>
            <a:endParaRPr sz="1100">
              <a:solidFill>
                <a:srgbClr val="434343"/>
              </a:solidFill>
            </a:endParaRPr>
          </a:p>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3"/>
              </a:rPr>
              <a:t>http://ccrc.tc.columbia.edu/publications/redesigning-americas-community-colleges.html</a:t>
            </a:r>
            <a:r>
              <a:rPr lang="en" sz="1100">
                <a:solidFill>
                  <a:srgbClr val="0000FF"/>
                </a:solidFill>
                <a:latin typeface="Calibri"/>
                <a:ea typeface="Calibri"/>
                <a:cs typeface="Calibri"/>
                <a:sym typeface="Calibri"/>
              </a:rPr>
              <a:t> </a:t>
            </a:r>
            <a:endParaRPr sz="1100"/>
          </a:p>
          <a:p>
            <a:pPr marL="0" marR="0" lvl="0" indent="0" algn="l" rtl="0">
              <a:spcBef>
                <a:spcPts val="0"/>
              </a:spcBef>
              <a:spcAft>
                <a:spcPts val="0"/>
              </a:spcAft>
              <a:buNone/>
            </a:pPr>
            <a:r>
              <a:rPr lang="en" sz="1100">
                <a:solidFill>
                  <a:srgbClr val="434343"/>
                </a:solidFill>
                <a:latin typeface="Calibri"/>
                <a:ea typeface="Calibri"/>
                <a:cs typeface="Calibri"/>
                <a:sym typeface="Calibri"/>
              </a:rPr>
              <a:t>This book synthesizes a decade of research pointing to how most community colleges are currently organized creates barriers to student success. The book describes the key design features of the guided pathways model, and gives examples of progress colleges have made in creating and implementing guided pathways. </a:t>
            </a:r>
            <a:endParaRPr sz="1100">
              <a:solidFill>
                <a:srgbClr val="434343"/>
              </a:solidFill>
            </a:endParaRPr>
          </a:p>
          <a:p>
            <a:pPr marL="171450" marR="0" lvl="0" indent="0" algn="l" rtl="0">
              <a:spcBef>
                <a:spcPts val="0"/>
              </a:spcBef>
              <a:spcAft>
                <a:spcPts val="0"/>
              </a:spcAft>
              <a:buNone/>
            </a:pPr>
            <a:r>
              <a:rPr lang="en" sz="11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1100" b="1" i="1">
                <a:solidFill>
                  <a:srgbClr val="434343"/>
                </a:solidFill>
                <a:latin typeface="Calibri"/>
                <a:ea typeface="Calibri"/>
                <a:cs typeface="Calibri"/>
                <a:sym typeface="Calibri"/>
              </a:rPr>
              <a:t>What We Know About Guided Pathways:</a:t>
            </a:r>
            <a:endParaRPr sz="1100">
              <a:solidFill>
                <a:srgbClr val="434343"/>
              </a:solidFill>
              <a:latin typeface="Calibri"/>
              <a:ea typeface="Calibri"/>
              <a:cs typeface="Calibri"/>
              <a:sym typeface="Calibri"/>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Tom Bailey, Shanna Jaggers, and Davis Jenkins, Community College Research (2015)</a:t>
            </a:r>
            <a:endParaRPr sz="1100">
              <a:solidFill>
                <a:srgbClr val="434343"/>
              </a:solidFill>
            </a:endParaRPr>
          </a:p>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4"/>
              </a:rPr>
              <a:t>http://ccrc.tc.columbia.edu/media/k2/attachments/Implementing-Guided-Pathways-Tips-Tools.pdf</a:t>
            </a:r>
            <a:endParaRPr sz="1100"/>
          </a:p>
          <a:p>
            <a:pPr marL="0" marR="0" lvl="0" indent="0" algn="l" rtl="0">
              <a:spcBef>
                <a:spcPts val="0"/>
              </a:spcBef>
              <a:spcAft>
                <a:spcPts val="0"/>
              </a:spcAft>
              <a:buNone/>
            </a:pPr>
            <a:r>
              <a:rPr lang="en" sz="1100">
                <a:solidFill>
                  <a:srgbClr val="434343"/>
                </a:solidFill>
                <a:latin typeface="Calibri"/>
                <a:ea typeface="Calibri"/>
                <a:cs typeface="Calibri"/>
                <a:sym typeface="Calibri"/>
              </a:rPr>
              <a:t>A series of brief articles that summarize the book, a case study, and a self-assessment and planning tools to help colleges begin planning for guided pathways.</a:t>
            </a:r>
            <a:endParaRPr sz="1100">
              <a:solidFill>
                <a:srgbClr val="434343"/>
              </a:solidFill>
            </a:endParaRPr>
          </a:p>
          <a:p>
            <a:pPr marL="0" marR="0" lvl="0" indent="0" algn="l" rtl="0">
              <a:spcBef>
                <a:spcPts val="0"/>
              </a:spcBef>
              <a:spcAft>
                <a:spcPts val="0"/>
              </a:spcAft>
              <a:buNone/>
            </a:pPr>
            <a:r>
              <a:rPr lang="en" sz="1100" b="1" i="1">
                <a:solidFill>
                  <a:srgbClr val="434343"/>
                </a:solidFill>
                <a:latin typeface="Calibri"/>
                <a:ea typeface="Calibri"/>
                <a:cs typeface="Calibri"/>
                <a:sym typeface="Calibri"/>
              </a:rPr>
              <a:t> </a:t>
            </a:r>
            <a:endParaRPr sz="1100">
              <a:solidFill>
                <a:srgbClr val="434343"/>
              </a:solidFill>
              <a:latin typeface="Calibri"/>
              <a:ea typeface="Calibri"/>
              <a:cs typeface="Calibri"/>
              <a:sym typeface="Calibri"/>
            </a:endParaRPr>
          </a:p>
          <a:p>
            <a:pPr marL="0" marR="0" lvl="0" indent="0" algn="l" rtl="0">
              <a:spcBef>
                <a:spcPts val="0"/>
              </a:spcBef>
              <a:spcAft>
                <a:spcPts val="0"/>
              </a:spcAft>
              <a:buNone/>
            </a:pPr>
            <a:r>
              <a:rPr lang="en" sz="1100" b="1" i="1">
                <a:solidFill>
                  <a:srgbClr val="434343"/>
                </a:solidFill>
                <a:latin typeface="Calibri"/>
                <a:ea typeface="Calibri"/>
                <a:cs typeface="Calibri"/>
                <a:sym typeface="Calibri"/>
              </a:rPr>
              <a:t>What is the Pathways Model?</a:t>
            </a:r>
            <a:endParaRPr sz="1100">
              <a:solidFill>
                <a:srgbClr val="434343"/>
              </a:solidFill>
              <a:latin typeface="Calibri"/>
              <a:ea typeface="Calibri"/>
              <a:cs typeface="Calibri"/>
              <a:sym typeface="Calibri"/>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By American Association of Community Colleges </a:t>
            </a:r>
            <a:endParaRPr sz="1100">
              <a:solidFill>
                <a:srgbClr val="434343"/>
              </a:solidFill>
            </a:endParaRPr>
          </a:p>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5"/>
              </a:rPr>
              <a:t>http://www.aacc.nche.edu/Resources/aaccprograms/pathways/Documents/PathwaysModelDescription1021.pdf</a:t>
            </a:r>
            <a:r>
              <a:rPr lang="en" sz="11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1100">
                <a:solidFill>
                  <a:srgbClr val="434343"/>
                </a:solidFill>
                <a:latin typeface="Calibri"/>
                <a:ea typeface="Calibri"/>
                <a:cs typeface="Calibri"/>
                <a:sym typeface="Calibri"/>
              </a:rPr>
              <a:t> </a:t>
            </a:r>
            <a:endParaRPr sz="1100">
              <a:solidFill>
                <a:srgbClr val="434343"/>
              </a:solidFill>
            </a:endParaRPr>
          </a:p>
          <a:p>
            <a:pPr marL="0" marR="0" lvl="0" indent="0" algn="l" rtl="0">
              <a:spcBef>
                <a:spcPts val="0"/>
              </a:spcBef>
              <a:spcAft>
                <a:spcPts val="0"/>
              </a:spcAft>
              <a:buNone/>
            </a:pPr>
            <a:r>
              <a:rPr lang="en" sz="1100" b="1" i="1">
                <a:solidFill>
                  <a:srgbClr val="434343"/>
                </a:solidFill>
                <a:latin typeface="Calibri"/>
                <a:ea typeface="Calibri"/>
                <a:cs typeface="Calibri"/>
                <a:sym typeface="Calibri"/>
              </a:rPr>
              <a:t>Redesigning Community Colleges for Student Success - Overview of the Guided Pathways Approach</a:t>
            </a:r>
            <a:endParaRPr sz="1100">
              <a:solidFill>
                <a:srgbClr val="434343"/>
              </a:solidFill>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By Davis Jenkins, Community College Research Center (2014)</a:t>
            </a:r>
            <a:endParaRPr sz="1100">
              <a:solidFill>
                <a:srgbClr val="434343"/>
              </a:solidFill>
            </a:endParaRPr>
          </a:p>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6"/>
              </a:rPr>
              <a:t>https://www.irsc.edu/uploadedFiles/FacultyStaff/Redesigning-Community-Colleges-For-Student-Success.pdf</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This brief article provides an overview of the design principles for guided pathways.</a:t>
            </a:r>
            <a:endParaRPr sz="1100">
              <a:solidFill>
                <a:srgbClr val="434343"/>
              </a:solidFill>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1100" b="1" i="1">
                <a:solidFill>
                  <a:srgbClr val="434343"/>
                </a:solidFill>
                <a:latin typeface="Calibri"/>
                <a:ea typeface="Calibri"/>
                <a:cs typeface="Calibri"/>
                <a:sym typeface="Calibri"/>
              </a:rPr>
              <a:t>The Structure of Student Decision-Making at Community Colleges</a:t>
            </a:r>
            <a:endParaRPr sz="1100">
              <a:solidFill>
                <a:srgbClr val="434343"/>
              </a:solidFill>
              <a:latin typeface="Calibri"/>
              <a:ea typeface="Calibri"/>
              <a:cs typeface="Calibri"/>
              <a:sym typeface="Calibri"/>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By Judith Scott Clayton (2011)</a:t>
            </a:r>
            <a:endParaRPr sz="1100">
              <a:solidFill>
                <a:srgbClr val="434343"/>
              </a:solidFill>
            </a:endParaRPr>
          </a:p>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7"/>
              </a:rPr>
              <a:t>http://ccrc.tc.columbia.edu/media/k2/attachments/structure-student-decision-making-brief.pdf</a:t>
            </a:r>
            <a:r>
              <a:rPr lang="en" sz="1100">
                <a:solidFill>
                  <a:srgbClr val="0000FF"/>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rgbClr val="434343"/>
                </a:solidFill>
                <a:latin typeface="Calibri"/>
                <a:ea typeface="Calibri"/>
                <a:cs typeface="Calibri"/>
                <a:sym typeface="Calibri"/>
              </a:rPr>
              <a:t> This brief article applies research on student choice and decision-making. It explains how unstructured choice can hinder an entering student’s ability to successfully navigate perquisites and course choices, and how interventions such as clearer degree pathways can reduce confusion for students and improve outcomes. </a:t>
            </a:r>
            <a:endParaRPr sz="1100">
              <a:solidFill>
                <a:srgbClr val="434343"/>
              </a:solidFill>
            </a:endParaRPr>
          </a:p>
          <a:p>
            <a:pPr marL="0" marR="0" lvl="0" indent="0" algn="l" rtl="0">
              <a:spcBef>
                <a:spcPts val="0"/>
              </a:spcBef>
              <a:spcAft>
                <a:spcPts val="0"/>
              </a:spcAft>
              <a:buNone/>
            </a:pPr>
            <a:r>
              <a:rPr lang="en" sz="1100">
                <a:solidFill>
                  <a:schemeClr val="dk1"/>
                </a:solidFill>
                <a:latin typeface="Times New Roman"/>
                <a:ea typeface="Times New Roman"/>
                <a:cs typeface="Times New Roman"/>
                <a:sym typeface="Times New Roman"/>
              </a:rPr>
              <a:t/>
            </a:r>
            <a:br>
              <a:rPr lang="en" sz="1100">
                <a:solidFill>
                  <a:schemeClr val="dk1"/>
                </a:solidFill>
                <a:latin typeface="Times New Roman"/>
                <a:ea typeface="Times New Roman"/>
                <a:cs typeface="Times New Roman"/>
                <a:sym typeface="Times New Roman"/>
              </a:rPr>
            </a:br>
            <a:r>
              <a:rPr lang="en" sz="1100">
                <a:solidFill>
                  <a:schemeClr val="dk1"/>
                </a:solidFill>
                <a:latin typeface="Times New Roman"/>
                <a:ea typeface="Times New Roman"/>
                <a:cs typeface="Times New Roman"/>
                <a:sym typeface="Times New Roman"/>
              </a:rPr>
              <a:t> </a:t>
            </a:r>
            <a:endParaRPr sz="1100"/>
          </a:p>
        </p:txBody>
      </p:sp>
      <p:sp>
        <p:nvSpPr>
          <p:cNvPr id="913" name="Shape 913"/>
          <p:cNvSpPr txBox="1"/>
          <p:nvPr/>
        </p:nvSpPr>
        <p:spPr>
          <a:xfrm>
            <a:off x="170855" y="273109"/>
            <a:ext cx="1879500" cy="554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b="1">
                <a:solidFill>
                  <a:srgbClr val="073763"/>
                </a:solidFill>
                <a:latin typeface="Arial"/>
                <a:ea typeface="Arial"/>
                <a:cs typeface="Arial"/>
                <a:sym typeface="Arial"/>
              </a:rPr>
              <a:t>Recommended Resources to Provide an Overview of Guided Pathways</a:t>
            </a:r>
            <a:endParaRPr sz="1200">
              <a:solidFill>
                <a:srgbClr val="073763"/>
              </a:solidFill>
              <a:latin typeface="Arial"/>
              <a:ea typeface="Arial"/>
              <a:cs typeface="Arial"/>
              <a:sym typeface="Arial"/>
            </a:endParaRPr>
          </a:p>
          <a:p>
            <a:pPr marL="0" marR="0" lvl="0" indent="0" algn="l" rtl="0">
              <a:spcBef>
                <a:spcPts val="0"/>
              </a:spcBef>
              <a:spcAft>
                <a:spcPts val="0"/>
              </a:spcAft>
              <a:buNone/>
            </a:pPr>
            <a:endParaRPr sz="1050">
              <a:solidFill>
                <a:srgbClr val="073763"/>
              </a:solidFill>
              <a:latin typeface="Arial"/>
              <a:ea typeface="Arial"/>
              <a:cs typeface="Arial"/>
              <a:sym typeface="Arial"/>
            </a:endParaRPr>
          </a:p>
        </p:txBody>
      </p:sp>
      <p:cxnSp>
        <p:nvCxnSpPr>
          <p:cNvPr id="914" name="Shape 914"/>
          <p:cNvCxnSpPr/>
          <p:nvPr/>
        </p:nvCxnSpPr>
        <p:spPr>
          <a:xfrm rot="10800000" flipH="1">
            <a:off x="241730" y="934647"/>
            <a:ext cx="1737600" cy="6600"/>
          </a:xfrm>
          <a:prstGeom prst="straightConnector1">
            <a:avLst/>
          </a:prstGeom>
          <a:noFill/>
          <a:ln w="38100" cap="flat" cmpd="sng">
            <a:solidFill>
              <a:srgbClr val="7F7F7F"/>
            </a:solidFill>
            <a:prstDash val="solid"/>
            <a:round/>
            <a:headEnd type="none" w="med" len="med"/>
            <a:tailEnd type="none" w="med" len="med"/>
          </a:ln>
        </p:spPr>
      </p:cxnSp>
      <p:sp>
        <p:nvSpPr>
          <p:cNvPr id="915" name="Shape 915"/>
          <p:cNvSpPr txBox="1"/>
          <p:nvPr/>
        </p:nvSpPr>
        <p:spPr>
          <a:xfrm>
            <a:off x="170854" y="934657"/>
            <a:ext cx="1802700" cy="2129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b="1">
                <a:solidFill>
                  <a:srgbClr val="7F7F7F"/>
                </a:solidFill>
                <a:latin typeface="Arial"/>
                <a:ea typeface="Arial"/>
                <a:cs typeface="Arial"/>
                <a:sym typeface="Arial"/>
              </a:rPr>
              <a:t>These resources provide a good overview of the key elements of Guided Pathways, and some of the research pointing to why these elements are necessary for large increases in college completion. We believe this list contains some of the best available resources to date for those in the beginning phases of thinking through and planning for Guided Pathways. </a:t>
            </a:r>
            <a:endParaRPr/>
          </a:p>
          <a:p>
            <a:pPr marL="0" marR="0" lvl="0" indent="0" algn="l" rtl="0">
              <a:spcBef>
                <a:spcPts val="0"/>
              </a:spcBef>
              <a:spcAft>
                <a:spcPts val="0"/>
              </a:spcAft>
              <a:buNone/>
            </a:pPr>
            <a:endParaRPr sz="105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919"/>
        <p:cNvGrpSpPr/>
        <p:nvPr/>
      </p:nvGrpSpPr>
      <p:grpSpPr>
        <a:xfrm>
          <a:off x="0" y="0"/>
          <a:ext cx="0" cy="0"/>
          <a:chOff x="0" y="0"/>
          <a:chExt cx="0" cy="0"/>
        </a:xfrm>
      </p:grpSpPr>
      <p:sp>
        <p:nvSpPr>
          <p:cNvPr id="920" name="Shape 920"/>
          <p:cNvSpPr/>
          <p:nvPr/>
        </p:nvSpPr>
        <p:spPr>
          <a:xfrm>
            <a:off x="2362355" y="727578"/>
            <a:ext cx="6694940" cy="3704622"/>
          </a:xfrm>
          <a:prstGeom prst="rect">
            <a:avLst/>
          </a:prstGeom>
          <a:solidFill>
            <a:srgbClr val="D8D8D8">
              <a:alpha val="24705"/>
            </a:srgbClr>
          </a:solidFill>
          <a:ln>
            <a:noFill/>
          </a:ln>
        </p:spPr>
        <p:txBody>
          <a:bodyPr wrap="square" lIns="68575" tIns="34275" rIns="68575" bIns="34275"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921" name="Shape 921"/>
          <p:cNvSpPr/>
          <p:nvPr/>
        </p:nvSpPr>
        <p:spPr>
          <a:xfrm>
            <a:off x="2398125" y="884127"/>
            <a:ext cx="6623400" cy="3774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200" b="1" i="1">
                <a:solidFill>
                  <a:srgbClr val="434343"/>
                </a:solidFill>
                <a:latin typeface="Arial"/>
                <a:ea typeface="Arial"/>
                <a:cs typeface="Arial"/>
                <a:sym typeface="Arial"/>
              </a:rPr>
              <a:t>Guided Pathways: Planning, Implementation, Evaluation</a:t>
            </a:r>
            <a:r>
              <a:rPr lang="en" sz="1200">
                <a:solidFill>
                  <a:srgbClr val="434343"/>
                </a:solidFill>
                <a:latin typeface="Arial"/>
                <a:ea typeface="Arial"/>
                <a:cs typeface="Arial"/>
                <a:sym typeface="Arial"/>
              </a:rPr>
              <a:t> (infographic): </a:t>
            </a:r>
            <a:endParaRPr sz="1200">
              <a:solidFill>
                <a:srgbClr val="434343"/>
              </a:solidFill>
            </a:endParaRPr>
          </a:p>
          <a:p>
            <a:pPr marL="0" marR="0" lvl="0" indent="0" algn="l" rtl="0">
              <a:spcBef>
                <a:spcPts val="0"/>
              </a:spcBef>
              <a:spcAft>
                <a:spcPts val="0"/>
              </a:spcAft>
              <a:buNone/>
            </a:pPr>
            <a:r>
              <a:rPr lang="en" sz="1200">
                <a:solidFill>
                  <a:srgbClr val="434343"/>
                </a:solidFill>
                <a:latin typeface="Arial"/>
                <a:ea typeface="Arial"/>
                <a:cs typeface="Arial"/>
                <a:sym typeface="Arial"/>
              </a:rPr>
              <a:t>American Association of Community Colleges</a:t>
            </a:r>
            <a:endParaRPr sz="1200">
              <a:solidFill>
                <a:srgbClr val="434343"/>
              </a:solidFill>
            </a:endParaRPr>
          </a:p>
          <a:p>
            <a:pPr marL="0" marR="0" lvl="0" indent="0" algn="l" rtl="0">
              <a:spcBef>
                <a:spcPts val="0"/>
              </a:spcBef>
              <a:spcAft>
                <a:spcPts val="0"/>
              </a:spcAft>
              <a:buNone/>
            </a:pPr>
            <a:r>
              <a:rPr lang="en" sz="1200" u="sng">
                <a:solidFill>
                  <a:schemeClr val="hlink"/>
                </a:solidFill>
                <a:latin typeface="Arial"/>
                <a:ea typeface="Arial"/>
                <a:cs typeface="Arial"/>
                <a:sym typeface="Arial"/>
                <a:hlinkClick r:id="rId3"/>
              </a:rPr>
              <a:t>http://www.aacc.nche.edu/Resources/aaccprograms/pathways/Documents/AACCPathways_Planning_Implementation_Graphic_FINAL.pdf</a:t>
            </a:r>
            <a:r>
              <a:rPr lang="en" sz="1200">
                <a:solidFill>
                  <a:schemeClr val="dk1"/>
                </a:solidFill>
                <a:latin typeface="Arial"/>
                <a:ea typeface="Arial"/>
                <a:cs typeface="Arial"/>
                <a:sym typeface="Arial"/>
              </a:rPr>
              <a:t> </a:t>
            </a:r>
            <a:endParaRPr sz="1200"/>
          </a:p>
          <a:p>
            <a:pPr marL="0" marR="0" lvl="0" indent="0" algn="l" rtl="0">
              <a:spcBef>
                <a:spcPts val="0"/>
              </a:spcBef>
              <a:spcAft>
                <a:spcPts val="0"/>
              </a:spcAft>
              <a:buNone/>
            </a:pPr>
            <a:r>
              <a:rPr lang="en" sz="1200">
                <a:solidFill>
                  <a:srgbClr val="434343"/>
                </a:solidFill>
                <a:latin typeface="Arial"/>
                <a:ea typeface="Arial"/>
                <a:cs typeface="Arial"/>
                <a:sym typeface="Arial"/>
              </a:rPr>
              <a:t>Provides a visual  framework for planning, implementation, and need for evaluation of efforts to create Guided Pathways. </a:t>
            </a:r>
            <a:endParaRPr sz="1200">
              <a:solidFill>
                <a:srgbClr val="434343"/>
              </a:solidFill>
            </a:endParaRPr>
          </a:p>
          <a:p>
            <a:pPr marL="0" marR="0" lvl="0" indent="0" algn="l" rtl="0">
              <a:spcBef>
                <a:spcPts val="0"/>
              </a:spcBef>
              <a:spcAft>
                <a:spcPts val="0"/>
              </a:spcAft>
              <a:buNone/>
            </a:pPr>
            <a:r>
              <a:rPr lang="en" sz="1200" b="1">
                <a:solidFill>
                  <a:srgbClr val="434343"/>
                </a:solidFill>
                <a:latin typeface="Arial"/>
                <a:ea typeface="Arial"/>
                <a:cs typeface="Arial"/>
                <a:sym typeface="Arial"/>
              </a:rPr>
              <a:t> </a:t>
            </a:r>
            <a:endParaRPr sz="1200">
              <a:solidFill>
                <a:srgbClr val="434343"/>
              </a:solidFill>
              <a:latin typeface="Arial"/>
              <a:ea typeface="Arial"/>
              <a:cs typeface="Arial"/>
              <a:sym typeface="Arial"/>
            </a:endParaRPr>
          </a:p>
          <a:p>
            <a:pPr marL="0" marR="0" lvl="0" indent="0" algn="l" rtl="0">
              <a:spcBef>
                <a:spcPts val="0"/>
              </a:spcBef>
              <a:spcAft>
                <a:spcPts val="0"/>
              </a:spcAft>
              <a:buNone/>
            </a:pPr>
            <a:r>
              <a:rPr lang="en" sz="1200" b="1" i="1">
                <a:solidFill>
                  <a:srgbClr val="434343"/>
                </a:solidFill>
                <a:latin typeface="Arial"/>
                <a:ea typeface="Arial"/>
                <a:cs typeface="Arial"/>
                <a:sym typeface="Arial"/>
              </a:rPr>
              <a:t>Principles of Redesign: Promising Approaches to Transforming Student Outcomes </a:t>
            </a:r>
            <a:endParaRPr sz="1200">
              <a:solidFill>
                <a:srgbClr val="434343"/>
              </a:solidFill>
              <a:latin typeface="Arial"/>
              <a:ea typeface="Arial"/>
              <a:cs typeface="Arial"/>
              <a:sym typeface="Arial"/>
            </a:endParaRPr>
          </a:p>
          <a:p>
            <a:pPr marL="0" marR="0" lvl="0" indent="0" algn="l" rtl="0">
              <a:spcBef>
                <a:spcPts val="0"/>
              </a:spcBef>
              <a:spcAft>
                <a:spcPts val="0"/>
              </a:spcAft>
              <a:buNone/>
            </a:pPr>
            <a:r>
              <a:rPr lang="en" sz="1200">
                <a:solidFill>
                  <a:srgbClr val="434343"/>
                </a:solidFill>
                <a:latin typeface="Arial"/>
                <a:ea typeface="Arial"/>
                <a:cs typeface="Arial"/>
                <a:sym typeface="Arial"/>
              </a:rPr>
              <a:t>By Priyadarshini Chaplot, The RP Group, Elisa Rassen, </a:t>
            </a:r>
            <a:r>
              <a:rPr lang="en" sz="1200" u="sng">
                <a:solidFill>
                  <a:srgbClr val="434343"/>
                </a:solidFill>
                <a:latin typeface="Arial"/>
                <a:ea typeface="Arial"/>
                <a:cs typeface="Arial"/>
                <a:sym typeface="Arial"/>
              </a:rPr>
              <a:t>The RP Group Rob Johnstone, The RP Group &amp; Davis Jenkins, the Community College Research Center</a:t>
            </a:r>
            <a:r>
              <a:rPr lang="en" sz="1200">
                <a:solidFill>
                  <a:srgbClr val="434343"/>
                </a:solidFill>
                <a:latin typeface="Arial"/>
                <a:ea typeface="Arial"/>
                <a:cs typeface="Arial"/>
                <a:sym typeface="Arial"/>
              </a:rPr>
              <a:t>  </a:t>
            </a:r>
            <a:endParaRPr sz="1200">
              <a:solidFill>
                <a:srgbClr val="434343"/>
              </a:solidFill>
            </a:endParaRPr>
          </a:p>
          <a:p>
            <a:pPr marL="0" marR="0" lvl="0" indent="0" algn="l" rtl="0">
              <a:spcBef>
                <a:spcPts val="0"/>
              </a:spcBef>
              <a:spcAft>
                <a:spcPts val="0"/>
              </a:spcAft>
              <a:buNone/>
            </a:pPr>
            <a:r>
              <a:rPr lang="en" sz="1200" u="sng">
                <a:solidFill>
                  <a:schemeClr val="hlink"/>
                </a:solidFill>
                <a:latin typeface="Arial"/>
                <a:ea typeface="Arial"/>
                <a:cs typeface="Arial"/>
                <a:sym typeface="Arial"/>
                <a:hlinkClick r:id="rId4"/>
              </a:rPr>
              <a:t>http://completionbydesign.org/sites/default/files/site-uploads/main-site/pdf/ncii-inquiry-guides-principles-of-redesign.pdf</a:t>
            </a:r>
            <a:r>
              <a:rPr lang="en" sz="1200">
                <a:solidFill>
                  <a:schemeClr val="dk1"/>
                </a:solidFill>
                <a:latin typeface="Arial"/>
                <a:ea typeface="Arial"/>
                <a:cs typeface="Arial"/>
                <a:sym typeface="Arial"/>
              </a:rPr>
              <a:t> </a:t>
            </a:r>
            <a:endParaRPr sz="1200"/>
          </a:p>
          <a:p>
            <a:pPr marL="0" marR="0" lvl="0" indent="0" algn="l" rtl="0">
              <a:spcBef>
                <a:spcPts val="0"/>
              </a:spcBef>
              <a:spcAft>
                <a:spcPts val="0"/>
              </a:spcAft>
              <a:buNone/>
            </a:pPr>
            <a:r>
              <a:rPr lang="en" sz="1200">
                <a:solidFill>
                  <a:srgbClr val="434343"/>
                </a:solidFill>
                <a:latin typeface="Arial"/>
                <a:ea typeface="Arial"/>
                <a:cs typeface="Arial"/>
                <a:sym typeface="Arial"/>
              </a:rPr>
              <a:t>Provides an in-depth discussion of the eight pathways principles of Completion by Design. This publication is particularly helpful because  it includes guiding discussion questions administration and faculty can explore to help flesh out the status quo at their respective institutions and how the principle might help improve things.</a:t>
            </a:r>
            <a:endParaRPr sz="1200">
              <a:solidFill>
                <a:srgbClr val="434343"/>
              </a:solidFill>
            </a:endParaRPr>
          </a:p>
          <a:p>
            <a:pPr marL="0" marR="0" lvl="0" indent="0" algn="l" rtl="0">
              <a:spcBef>
                <a:spcPts val="0"/>
              </a:spcBef>
              <a:spcAft>
                <a:spcPts val="0"/>
              </a:spcAft>
              <a:buNone/>
            </a:pPr>
            <a:r>
              <a:rPr lang="en" sz="1200">
                <a:solidFill>
                  <a:schemeClr val="dk1"/>
                </a:solidFill>
                <a:latin typeface="Arial"/>
                <a:ea typeface="Arial"/>
                <a:cs typeface="Arial"/>
                <a:sym typeface="Arial"/>
              </a:rPr>
              <a:t>  </a:t>
            </a:r>
            <a:endParaRPr sz="1200"/>
          </a:p>
          <a:p>
            <a:pPr marL="0" marR="0" lvl="0" indent="0" algn="l" rtl="0">
              <a:spcBef>
                <a:spcPts val="0"/>
              </a:spcBef>
              <a:spcAft>
                <a:spcPts val="0"/>
              </a:spcAft>
              <a:buNone/>
            </a:pPr>
            <a:r>
              <a:rPr lang="en" sz="1200">
                <a:solidFill>
                  <a:schemeClr val="dk1"/>
                </a:solidFill>
                <a:latin typeface="Avenir"/>
                <a:ea typeface="Avenir"/>
                <a:cs typeface="Avenir"/>
                <a:sym typeface="Avenir"/>
              </a:rPr>
              <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 </a:t>
            </a:r>
            <a:endParaRPr sz="1200">
              <a:solidFill>
                <a:schemeClr val="dk1"/>
              </a:solidFill>
              <a:latin typeface="Cambria"/>
              <a:ea typeface="Cambria"/>
              <a:cs typeface="Cambria"/>
              <a:sym typeface="Cambria"/>
            </a:endParaRPr>
          </a:p>
        </p:txBody>
      </p:sp>
      <p:sp>
        <p:nvSpPr>
          <p:cNvPr id="922" name="Shape 922"/>
          <p:cNvSpPr txBox="1"/>
          <p:nvPr/>
        </p:nvSpPr>
        <p:spPr>
          <a:xfrm>
            <a:off x="241693" y="578409"/>
            <a:ext cx="1879500" cy="5541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b="1">
                <a:solidFill>
                  <a:srgbClr val="073763"/>
                </a:solidFill>
                <a:latin typeface="Arial"/>
                <a:ea typeface="Arial"/>
                <a:cs typeface="Arial"/>
                <a:sym typeface="Arial"/>
              </a:rPr>
              <a:t>Recommended Resources to Provide an Overview of Guided Pathways (page 2)</a:t>
            </a:r>
            <a:endParaRPr sz="1200">
              <a:solidFill>
                <a:srgbClr val="073763"/>
              </a:solidFill>
              <a:latin typeface="Arial"/>
              <a:ea typeface="Arial"/>
              <a:cs typeface="Arial"/>
              <a:sym typeface="Arial"/>
            </a:endParaRPr>
          </a:p>
          <a:p>
            <a:pPr marL="0" marR="0" lvl="0" indent="0" algn="l" rtl="0">
              <a:spcBef>
                <a:spcPts val="0"/>
              </a:spcBef>
              <a:spcAft>
                <a:spcPts val="0"/>
              </a:spcAft>
              <a:buNone/>
            </a:pPr>
            <a:endParaRPr sz="1050">
              <a:solidFill>
                <a:srgbClr val="073763"/>
              </a:solidFill>
              <a:latin typeface="Arial"/>
              <a:ea typeface="Arial"/>
              <a:cs typeface="Arial"/>
              <a:sym typeface="Arial"/>
            </a:endParaRPr>
          </a:p>
        </p:txBody>
      </p:sp>
      <p:cxnSp>
        <p:nvCxnSpPr>
          <p:cNvPr id="923" name="Shape 923"/>
          <p:cNvCxnSpPr/>
          <p:nvPr/>
        </p:nvCxnSpPr>
        <p:spPr>
          <a:xfrm rot="10800000" flipH="1">
            <a:off x="312518" y="1196740"/>
            <a:ext cx="1737600" cy="6600"/>
          </a:xfrm>
          <a:prstGeom prst="straightConnector1">
            <a:avLst/>
          </a:prstGeom>
          <a:noFill/>
          <a:ln w="38100" cap="flat" cmpd="sng">
            <a:solidFill>
              <a:srgbClr val="7F7F7F"/>
            </a:solidFill>
            <a:prstDash val="solid"/>
            <a:round/>
            <a:headEnd type="none" w="med" len="med"/>
            <a:tailEnd type="none" w="med" len="med"/>
          </a:ln>
        </p:spPr>
      </p:cxnSp>
      <p:sp>
        <p:nvSpPr>
          <p:cNvPr id="924" name="Shape 924"/>
          <p:cNvSpPr txBox="1"/>
          <p:nvPr/>
        </p:nvSpPr>
        <p:spPr>
          <a:xfrm>
            <a:off x="241704" y="1267604"/>
            <a:ext cx="1802700" cy="2129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050" b="1">
                <a:solidFill>
                  <a:srgbClr val="7F7F7F"/>
                </a:solidFill>
                <a:latin typeface="Arial"/>
                <a:ea typeface="Arial"/>
                <a:cs typeface="Arial"/>
                <a:sym typeface="Arial"/>
              </a:rPr>
              <a:t>These resources provide a good overview of the key elements of Guided Pathways, and some of the research pointing to why these elements are necessary for large increases in college completion. We believe this list contains some of the best available resources to date for those in the beginning phases of thinking through and planning for Guided Pathways. </a:t>
            </a:r>
            <a:endParaRPr/>
          </a:p>
          <a:p>
            <a:pPr marL="0" marR="0" lvl="0" indent="0" algn="l" rtl="0">
              <a:spcBef>
                <a:spcPts val="0"/>
              </a:spcBef>
              <a:spcAft>
                <a:spcPts val="0"/>
              </a:spcAft>
              <a:buNone/>
            </a:pPr>
            <a:endParaRPr sz="105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p:nvPr/>
        </p:nvSpPr>
        <p:spPr>
          <a:xfrm>
            <a:off x="97638" y="289958"/>
            <a:ext cx="7318029" cy="1177245"/>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a:solidFill>
                  <a:srgbClr val="477EA2"/>
                </a:solidFill>
                <a:latin typeface="Arial"/>
                <a:ea typeface="Arial"/>
                <a:cs typeface="Arial"/>
                <a:sym typeface="Arial"/>
              </a:rPr>
              <a:t>Questions? </a:t>
            </a:r>
            <a:endParaRPr>
              <a:highlight>
                <a:srgbClr val="FFFF00"/>
              </a:highlight>
            </a:endParaRPr>
          </a:p>
          <a:p>
            <a:pPr marL="0" marR="0" lvl="0" indent="0" algn="l" rtl="0">
              <a:spcBef>
                <a:spcPts val="0"/>
              </a:spcBef>
              <a:spcAft>
                <a:spcPts val="0"/>
              </a:spcAft>
              <a:buNone/>
            </a:pPr>
            <a:endParaRPr/>
          </a:p>
          <a:p>
            <a:pPr marL="0" marR="0" lvl="0" indent="0" algn="l" rtl="0">
              <a:spcBef>
                <a:spcPts val="0"/>
              </a:spcBef>
              <a:spcAft>
                <a:spcPts val="0"/>
              </a:spcAft>
              <a:buNone/>
            </a:pPr>
            <a:r>
              <a:rPr lang="en" sz="3200" u="sng">
                <a:solidFill>
                  <a:schemeClr val="hlink"/>
                </a:solidFill>
                <a:latin typeface="Arial"/>
                <a:ea typeface="Arial"/>
                <a:cs typeface="Arial"/>
                <a:sym typeface="Arial"/>
                <a:hlinkClick r:id="rId3"/>
              </a:rPr>
              <a:t>mkbergman@careerladdersproject.org</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en" sz="3200" u="sng">
                <a:solidFill>
                  <a:schemeClr val="hlink"/>
                </a:solidFill>
                <a:latin typeface="Arial"/>
                <a:ea typeface="Arial"/>
                <a:cs typeface="Arial"/>
                <a:sym typeface="Arial"/>
                <a:hlinkClick r:id="rId4"/>
              </a:rPr>
              <a:t>cfischerhall@careerladdersproject.org</a:t>
            </a:r>
            <a:r>
              <a:rPr lang="en" sz="3200">
                <a:solidFill>
                  <a:schemeClr val="dk1"/>
                </a:solidFill>
                <a:latin typeface="Arial"/>
                <a:ea typeface="Arial"/>
                <a:cs typeface="Arial"/>
                <a:sym typeface="Arial"/>
              </a:rPr>
              <a:t>  </a:t>
            </a:r>
            <a:endParaRPr sz="3200">
              <a:solidFill>
                <a:schemeClr val="dk1"/>
              </a:solidFill>
              <a:latin typeface="Arial"/>
              <a:ea typeface="Arial"/>
              <a:cs typeface="Arial"/>
              <a:sym typeface="Arial"/>
            </a:endParaRPr>
          </a:p>
        </p:txBody>
      </p:sp>
      <p:pic>
        <p:nvPicPr>
          <p:cNvPr id="930" name="Shape 930" descr="June2012-laneymachineshop-careerladdersproject-IMG_8217.jpg"/>
          <p:cNvPicPr preferRelativeResize="0"/>
          <p:nvPr/>
        </p:nvPicPr>
        <p:blipFill rotWithShape="1">
          <a:blip r:embed="rId5">
            <a:alphaModFix/>
          </a:blip>
          <a:srcRect/>
          <a:stretch/>
        </p:blipFill>
        <p:spPr>
          <a:xfrm>
            <a:off x="3350701" y="2477498"/>
            <a:ext cx="3185826" cy="21258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521275" y="3121954"/>
            <a:ext cx="6396000" cy="784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 sz="2800">
                <a:solidFill>
                  <a:schemeClr val="lt1"/>
                </a:solidFill>
                <a:latin typeface="Century Gothic"/>
                <a:ea typeface="Century Gothic"/>
                <a:cs typeface="Century Gothic"/>
                <a:sym typeface="Century Gothic"/>
              </a:rPr>
              <a:t>AM Deck ENDS HERE</a:t>
            </a:r>
            <a:endParaRPr sz="2800">
              <a:solidFill>
                <a:schemeClr val="lt1"/>
              </a:solidFill>
              <a:latin typeface="Century Gothic"/>
              <a:ea typeface="Century Gothic"/>
              <a:cs typeface="Century Gothic"/>
              <a:sym typeface="Century Gothic"/>
            </a:endParaRPr>
          </a:p>
          <a:p>
            <a:pPr marL="0" marR="0" lvl="0" indent="0" algn="l" rtl="0">
              <a:spcBef>
                <a:spcPts val="0"/>
              </a:spcBef>
              <a:spcAft>
                <a:spcPts val="0"/>
              </a:spcAft>
              <a:buClr>
                <a:schemeClr val="lt1"/>
              </a:buClr>
              <a:buSzPts val="2800"/>
              <a:buFont typeface="Calibri"/>
              <a:buNone/>
            </a:pPr>
            <a:endParaRPr sz="2800">
              <a:solidFill>
                <a:schemeClr val="lt1"/>
              </a:solidFill>
              <a:latin typeface="Century Gothic"/>
              <a:ea typeface="Century Gothic"/>
              <a:cs typeface="Century Gothic"/>
              <a:sym typeface="Century Gothic"/>
            </a:endParaRPr>
          </a:p>
          <a:p>
            <a:pPr marL="0" marR="0" lvl="0" indent="0" algn="l" rtl="0">
              <a:spcBef>
                <a:spcPts val="0"/>
              </a:spcBef>
              <a:spcAft>
                <a:spcPts val="0"/>
              </a:spcAft>
              <a:buClr>
                <a:schemeClr val="lt1"/>
              </a:buClr>
              <a:buSzPts val="2800"/>
              <a:buFont typeface="Calibri"/>
              <a:buNone/>
            </a:pPr>
            <a:r>
              <a:rPr lang="en" sz="2800">
                <a:solidFill>
                  <a:schemeClr val="lt1"/>
                </a:solidFill>
                <a:latin typeface="Century Gothic"/>
                <a:ea typeface="Century Gothic"/>
                <a:cs typeface="Century Gothic"/>
                <a:sym typeface="Century Gothic"/>
              </a:rPr>
              <a:t>DRAFT PM DECK BEGINS</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p:nvPr/>
        </p:nvSpPr>
        <p:spPr>
          <a:xfrm>
            <a:off x="813294" y="3108733"/>
            <a:ext cx="3134400" cy="14595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None/>
            </a:pPr>
            <a:r>
              <a:rPr lang="en" sz="1400" b="0" i="0" u="none" strike="noStrike" cap="none">
                <a:solidFill>
                  <a:schemeClr val="dk1"/>
                </a:solidFill>
                <a:latin typeface="Arial"/>
                <a:ea typeface="Arial"/>
                <a:cs typeface="Arial"/>
                <a:sym typeface="Arial"/>
              </a:rPr>
              <a:t/>
            </a:r>
            <a:br>
              <a:rPr lang="en" sz="1400" b="0" i="0" u="none" strike="noStrike" cap="none">
                <a:solidFill>
                  <a:schemeClr val="dk1"/>
                </a:solidFill>
                <a:latin typeface="Arial"/>
                <a:ea typeface="Arial"/>
                <a:cs typeface="Arial"/>
                <a:sym typeface="Arial"/>
              </a:rPr>
            </a:br>
            <a:endParaRPr>
              <a:solidFill>
                <a:schemeClr val="dk1"/>
              </a:solidFill>
            </a:endParaRPr>
          </a:p>
          <a:p>
            <a:pPr marL="0" marR="0" lvl="0" indent="0" algn="l" rtl="0">
              <a:lnSpc>
                <a:spcPct val="80000"/>
              </a:lnSpc>
              <a:spcBef>
                <a:spcPts val="0"/>
              </a:spcBef>
              <a:spcAft>
                <a:spcPts val="0"/>
              </a:spcAft>
              <a:buNone/>
            </a:pPr>
            <a:r>
              <a:rPr lang="en">
                <a:solidFill>
                  <a:schemeClr val="dk1"/>
                </a:solidFill>
              </a:rPr>
              <a:t>12 January 2018 </a:t>
            </a:r>
            <a:endParaRPr>
              <a:solidFill>
                <a:schemeClr val="dk1"/>
              </a:solidFill>
            </a:endParaRPr>
          </a:p>
          <a:p>
            <a:pPr marL="0" marR="0" lvl="0" indent="0" algn="l" rtl="0">
              <a:lnSpc>
                <a:spcPct val="80000"/>
              </a:lnSpc>
              <a:spcBef>
                <a:spcPts val="280"/>
              </a:spcBef>
              <a:spcAft>
                <a:spcPts val="0"/>
              </a:spcAft>
              <a:buClr>
                <a:srgbClr val="595959"/>
              </a:buClr>
              <a:buSzPts val="4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80000"/>
              </a:lnSpc>
              <a:spcBef>
                <a:spcPts val="280"/>
              </a:spcBef>
              <a:spcAft>
                <a:spcPts val="0"/>
              </a:spcAft>
              <a:buClr>
                <a:srgbClr val="595959"/>
              </a:buClr>
              <a:buSzPts val="400"/>
              <a:buFont typeface="Arial"/>
              <a:buNone/>
            </a:pPr>
            <a:endParaRPr sz="1600" b="0" i="0" u="none" strike="noStrike" cap="none">
              <a:solidFill>
                <a:srgbClr val="595959"/>
              </a:solidFill>
              <a:latin typeface="Calibri"/>
              <a:ea typeface="Calibri"/>
              <a:cs typeface="Calibri"/>
              <a:sym typeface="Calibri"/>
            </a:endParaRPr>
          </a:p>
          <a:p>
            <a:pPr marL="0" marR="0" lvl="0" indent="0" algn="l" rtl="0">
              <a:spcBef>
                <a:spcPts val="280"/>
              </a:spcBef>
              <a:spcAft>
                <a:spcPts val="0"/>
              </a:spcAft>
              <a:buClr>
                <a:srgbClr val="595959"/>
              </a:buClr>
              <a:buSzPts val="1600"/>
              <a:buFont typeface="Arial"/>
              <a:buNone/>
            </a:pPr>
            <a:endParaRPr sz="1600" b="0" i="0" u="none" strike="noStrike" cap="none">
              <a:solidFill>
                <a:srgbClr val="68686D"/>
              </a:solidFill>
              <a:latin typeface="Calibri"/>
              <a:ea typeface="Calibri"/>
              <a:cs typeface="Calibri"/>
              <a:sym typeface="Calibri"/>
            </a:endParaRPr>
          </a:p>
          <a:p>
            <a:pPr marL="0" marR="0" lvl="0" indent="0" algn="l" rtl="0">
              <a:lnSpc>
                <a:spcPct val="75000"/>
              </a:lnSpc>
              <a:spcBef>
                <a:spcPts val="280"/>
              </a:spcBef>
              <a:spcAft>
                <a:spcPts val="0"/>
              </a:spcAft>
              <a:buClr>
                <a:srgbClr val="888888"/>
              </a:buClr>
              <a:buSzPts val="1600"/>
              <a:buFont typeface="Arial"/>
              <a:buNone/>
            </a:pPr>
            <a:endParaRPr sz="1600" b="0" i="0" u="none" strike="noStrike" cap="none">
              <a:solidFill>
                <a:srgbClr val="68686D"/>
              </a:solidFill>
              <a:latin typeface="Calibri"/>
              <a:ea typeface="Calibri"/>
              <a:cs typeface="Calibri"/>
              <a:sym typeface="Calibri"/>
            </a:endParaRPr>
          </a:p>
        </p:txBody>
      </p:sp>
      <p:pic>
        <p:nvPicPr>
          <p:cNvPr id="942" name="Shape 942"/>
          <p:cNvPicPr preferRelativeResize="0"/>
          <p:nvPr/>
        </p:nvPicPr>
        <p:blipFill rotWithShape="1">
          <a:blip r:embed="rId3">
            <a:alphaModFix/>
          </a:blip>
          <a:srcRect/>
          <a:stretch/>
        </p:blipFill>
        <p:spPr>
          <a:xfrm>
            <a:off x="6241774" y="3106634"/>
            <a:ext cx="2902325" cy="2036939"/>
          </a:xfrm>
          <a:prstGeom prst="rect">
            <a:avLst/>
          </a:prstGeom>
          <a:noFill/>
          <a:ln>
            <a:noFill/>
          </a:ln>
        </p:spPr>
      </p:pic>
      <p:sp>
        <p:nvSpPr>
          <p:cNvPr id="943" name="Shape 943"/>
          <p:cNvSpPr txBox="1"/>
          <p:nvPr/>
        </p:nvSpPr>
        <p:spPr>
          <a:xfrm>
            <a:off x="813294" y="1712444"/>
            <a:ext cx="7985100" cy="1269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rgbClr val="7F7F7F"/>
                </a:solidFill>
                <a:latin typeface="Calibri"/>
                <a:ea typeface="Calibri"/>
                <a:cs typeface="Calibri"/>
                <a:sym typeface="Calibri"/>
              </a:rPr>
              <a:t>Cañada College</a:t>
            </a:r>
            <a:endParaRPr/>
          </a:p>
          <a:p>
            <a:pPr marL="0" marR="0" lvl="0" indent="0" algn="l" rtl="0">
              <a:spcBef>
                <a:spcPts val="0"/>
              </a:spcBef>
              <a:spcAft>
                <a:spcPts val="0"/>
              </a:spcAft>
              <a:buNone/>
            </a:pPr>
            <a:r>
              <a:rPr lang="en" sz="2400" b="1">
                <a:solidFill>
                  <a:srgbClr val="7F7F7F"/>
                </a:solidFill>
                <a:latin typeface="Calibri"/>
                <a:ea typeface="Calibri"/>
                <a:cs typeface="Calibri"/>
                <a:sym typeface="Calibri"/>
              </a:rPr>
              <a:t>Flex Day: Afternoon Session </a:t>
            </a:r>
            <a:endParaRPr sz="2400" b="1">
              <a:solidFill>
                <a:srgbClr val="7F7F7F"/>
              </a:solidFill>
              <a:latin typeface="Calibri"/>
              <a:ea typeface="Calibri"/>
              <a:cs typeface="Calibri"/>
              <a:sym typeface="Calibri"/>
            </a:endParaRPr>
          </a:p>
          <a:p>
            <a:pPr marL="0" marR="0" lvl="0" indent="0" algn="l" rtl="0">
              <a:spcBef>
                <a:spcPts val="0"/>
              </a:spcBef>
              <a:spcAft>
                <a:spcPts val="0"/>
              </a:spcAft>
              <a:buNone/>
            </a:pPr>
            <a:endParaRPr sz="2000" i="1">
              <a:solidFill>
                <a:srgbClr val="7F7F7F"/>
              </a:solidFill>
              <a:latin typeface="Calibri"/>
              <a:ea typeface="Calibri"/>
              <a:cs typeface="Calibri"/>
              <a:sym typeface="Calibri"/>
            </a:endParaRPr>
          </a:p>
          <a:p>
            <a:pPr marL="0" marR="0" lvl="0" indent="0" algn="l" rtl="0">
              <a:spcBef>
                <a:spcPts val="0"/>
              </a:spcBef>
              <a:spcAft>
                <a:spcPts val="0"/>
              </a:spcAft>
              <a:buNone/>
            </a:pPr>
            <a:r>
              <a:rPr lang="en" sz="2000" i="1">
                <a:solidFill>
                  <a:srgbClr val="7F7F7F"/>
                </a:solidFill>
                <a:latin typeface="Calibri"/>
                <a:ea typeface="Calibri"/>
                <a:cs typeface="Calibri"/>
                <a:sym typeface="Calibri"/>
              </a:rPr>
              <a:t>Guided Pathways</a:t>
            </a:r>
            <a:endParaRPr sz="2000" i="1">
              <a:solidFill>
                <a:srgbClr val="7F7F7F"/>
              </a:solidFill>
              <a:latin typeface="Calibri"/>
              <a:ea typeface="Calibri"/>
              <a:cs typeface="Calibri"/>
              <a:sym typeface="Calibri"/>
            </a:endParaRPr>
          </a:p>
          <a:p>
            <a:pPr marL="0" marR="0" lvl="0" indent="0" algn="l" rtl="0">
              <a:spcBef>
                <a:spcPts val="0"/>
              </a:spcBef>
              <a:spcAft>
                <a:spcPts val="0"/>
              </a:spcAft>
              <a:buNone/>
            </a:pPr>
            <a:endParaRPr sz="1600" i="1">
              <a:solidFill>
                <a:srgbClr val="7F7F7F"/>
              </a:solidFill>
              <a:latin typeface="Arial"/>
              <a:ea typeface="Arial"/>
              <a:cs typeface="Arial"/>
              <a:sym typeface="Arial"/>
            </a:endParaRPr>
          </a:p>
        </p:txBody>
      </p:sp>
      <p:pic>
        <p:nvPicPr>
          <p:cNvPr id="944" name="Shape 944" descr="CLP_2016_Logo (blue).png"/>
          <p:cNvPicPr preferRelativeResize="0"/>
          <p:nvPr/>
        </p:nvPicPr>
        <p:blipFill rotWithShape="1">
          <a:blip r:embed="rId4">
            <a:alphaModFix amt="91000"/>
          </a:blip>
          <a:srcRect/>
          <a:stretch/>
        </p:blipFill>
        <p:spPr>
          <a:xfrm>
            <a:off x="955386" y="891016"/>
            <a:ext cx="1500411" cy="489067"/>
          </a:xfrm>
          <a:prstGeom prst="rect">
            <a:avLst/>
          </a:prstGeom>
          <a:noFill/>
          <a:ln>
            <a:noFill/>
          </a:ln>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948"/>
        <p:cNvGrpSpPr/>
        <p:nvPr/>
      </p:nvGrpSpPr>
      <p:grpSpPr>
        <a:xfrm>
          <a:off x="0" y="0"/>
          <a:ext cx="0" cy="0"/>
          <a:chOff x="0" y="0"/>
          <a:chExt cx="0" cy="0"/>
        </a:xfrm>
      </p:grpSpPr>
      <p:sp>
        <p:nvSpPr>
          <p:cNvPr id="949" name="Shape 949"/>
          <p:cNvSpPr txBox="1"/>
          <p:nvPr/>
        </p:nvSpPr>
        <p:spPr>
          <a:xfrm>
            <a:off x="331305" y="1384034"/>
            <a:ext cx="3180600" cy="2259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7F7F7F"/>
              </a:buClr>
              <a:buSzPts val="2000"/>
              <a:buFont typeface="Arial"/>
              <a:buNone/>
            </a:pPr>
            <a:r>
              <a:rPr lang="en" sz="2000" b="1">
                <a:solidFill>
                  <a:srgbClr val="7F7F7F"/>
                </a:solidFill>
                <a:latin typeface="Century Gothic"/>
                <a:ea typeface="Century Gothic"/>
                <a:cs typeface="Century Gothic"/>
                <a:sym typeface="Century Gothic"/>
              </a:rPr>
              <a:t>Career Ladders Project </a:t>
            </a:r>
            <a:r>
              <a:rPr lang="en" sz="2000">
                <a:solidFill>
                  <a:srgbClr val="7F7F7F"/>
                </a:solidFill>
                <a:latin typeface="Century Gothic"/>
                <a:ea typeface="Century Gothic"/>
                <a:cs typeface="Century Gothic"/>
                <a:sym typeface="Century Gothic"/>
              </a:rPr>
              <a:t>fosters educational and career advancement through </a:t>
            </a:r>
            <a:r>
              <a:rPr lang="en" sz="2000" b="1">
                <a:solidFill>
                  <a:srgbClr val="7F7F7F"/>
                </a:solidFill>
                <a:latin typeface="Century Gothic"/>
                <a:ea typeface="Century Gothic"/>
                <a:cs typeface="Century Gothic"/>
                <a:sym typeface="Century Gothic"/>
              </a:rPr>
              <a:t>research</a:t>
            </a:r>
            <a:r>
              <a:rPr lang="en" sz="2000">
                <a:solidFill>
                  <a:srgbClr val="7F7F7F"/>
                </a:solidFill>
                <a:latin typeface="Century Gothic"/>
                <a:ea typeface="Century Gothic"/>
                <a:cs typeface="Century Gothic"/>
                <a:sym typeface="Century Gothic"/>
              </a:rPr>
              <a:t>, </a:t>
            </a:r>
            <a:r>
              <a:rPr lang="en" sz="2000" b="1">
                <a:solidFill>
                  <a:srgbClr val="7F7F7F"/>
                </a:solidFill>
                <a:latin typeface="Century Gothic"/>
                <a:ea typeface="Century Gothic"/>
                <a:cs typeface="Century Gothic"/>
                <a:sym typeface="Century Gothic"/>
              </a:rPr>
              <a:t>policy</a:t>
            </a:r>
            <a:r>
              <a:rPr lang="en" sz="2000">
                <a:solidFill>
                  <a:srgbClr val="7F7F7F"/>
                </a:solidFill>
                <a:latin typeface="Century Gothic"/>
                <a:ea typeface="Century Gothic"/>
                <a:cs typeface="Century Gothic"/>
                <a:sym typeface="Century Gothic"/>
              </a:rPr>
              <a:t> initiatives and </a:t>
            </a:r>
            <a:r>
              <a:rPr lang="en" sz="2000" b="1">
                <a:solidFill>
                  <a:srgbClr val="7F7F7F"/>
                </a:solidFill>
                <a:latin typeface="Century Gothic"/>
                <a:ea typeface="Century Gothic"/>
                <a:cs typeface="Century Gothic"/>
                <a:sym typeface="Century Gothic"/>
              </a:rPr>
              <a:t>direct assistance </a:t>
            </a:r>
            <a:r>
              <a:rPr lang="en" sz="2000">
                <a:solidFill>
                  <a:srgbClr val="7F7F7F"/>
                </a:solidFill>
                <a:latin typeface="Century Gothic"/>
                <a:ea typeface="Century Gothic"/>
                <a:cs typeface="Century Gothic"/>
                <a:sym typeface="Century Gothic"/>
              </a:rPr>
              <a:t>to community colleges and their partners. </a:t>
            </a:r>
            <a:endParaRPr sz="2000">
              <a:solidFill>
                <a:srgbClr val="7F7F7F"/>
              </a:solidFill>
              <a:latin typeface="Century Gothic"/>
              <a:ea typeface="Century Gothic"/>
              <a:cs typeface="Century Gothic"/>
              <a:sym typeface="Century Gothic"/>
            </a:endParaRPr>
          </a:p>
        </p:txBody>
      </p:sp>
      <p:pic>
        <p:nvPicPr>
          <p:cNvPr id="950" name="Shape 950"/>
          <p:cNvPicPr preferRelativeResize="0"/>
          <p:nvPr/>
        </p:nvPicPr>
        <p:blipFill>
          <a:blip r:embed="rId3">
            <a:alphaModFix/>
          </a:blip>
          <a:stretch>
            <a:fillRect/>
          </a:stretch>
        </p:blipFill>
        <p:spPr>
          <a:xfrm>
            <a:off x="3867777" y="215025"/>
            <a:ext cx="3648957" cy="4838700"/>
          </a:xfrm>
          <a:prstGeom prst="rect">
            <a:avLst/>
          </a:prstGeom>
          <a:noFill/>
          <a:ln w="9525" cap="flat" cmpd="sng">
            <a:solidFill>
              <a:schemeClr val="dk2"/>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21275" y="3412172"/>
            <a:ext cx="5387895" cy="580466"/>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 sz="2800" i="0" u="none" strike="noStrike" cap="none">
                <a:solidFill>
                  <a:schemeClr val="lt1"/>
                </a:solidFill>
                <a:latin typeface="Century Gothic"/>
                <a:ea typeface="Century Gothic"/>
                <a:cs typeface="Century Gothic"/>
                <a:sym typeface="Century Gothic"/>
              </a:rPr>
              <a:t>Why Guided Pathways?</a:t>
            </a:r>
            <a:r>
              <a:rPr lang="en" sz="2800" i="0" u="none" strike="noStrike" cap="none">
                <a:solidFill>
                  <a:schemeClr val="dk1"/>
                </a:solidFill>
                <a:latin typeface="Century Gothic"/>
                <a:ea typeface="Century Gothic"/>
                <a:cs typeface="Century Gothic"/>
                <a:sym typeface="Century Gothic"/>
              </a:rPr>
              <a:t/>
            </a:r>
            <a:br>
              <a:rPr lang="en" sz="2800" i="0" u="none" strike="noStrike" cap="none">
                <a:solidFill>
                  <a:schemeClr val="dk1"/>
                </a:solidFill>
                <a:latin typeface="Century Gothic"/>
                <a:ea typeface="Century Gothic"/>
                <a:cs typeface="Century Gothic"/>
                <a:sym typeface="Century Gothic"/>
              </a:rPr>
            </a:br>
            <a:r>
              <a:rPr lang="en" sz="2800" i="0" u="none" strike="noStrike" cap="none">
                <a:solidFill>
                  <a:schemeClr val="dk1"/>
                </a:solidFill>
                <a:latin typeface="Century Gothic"/>
                <a:ea typeface="Century Gothic"/>
                <a:cs typeface="Century Gothic"/>
                <a:sym typeface="Century Gothic"/>
              </a:rPr>
              <a:t/>
            </a:r>
            <a:br>
              <a:rPr lang="en" sz="2800" i="0" u="none" strike="noStrike" cap="none">
                <a:solidFill>
                  <a:schemeClr val="dk1"/>
                </a:solidFill>
                <a:latin typeface="Century Gothic"/>
                <a:ea typeface="Century Gothic"/>
                <a:cs typeface="Century Gothic"/>
                <a:sym typeface="Century Gothic"/>
              </a:rPr>
            </a:br>
            <a:endParaRPr sz="280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954"/>
        <p:cNvGrpSpPr/>
        <p:nvPr/>
      </p:nvGrpSpPr>
      <p:grpSpPr>
        <a:xfrm>
          <a:off x="0" y="0"/>
          <a:ext cx="0" cy="0"/>
          <a:chOff x="0" y="0"/>
          <a:chExt cx="0" cy="0"/>
        </a:xfrm>
      </p:grpSpPr>
      <p:sp>
        <p:nvSpPr>
          <p:cNvPr id="955" name="Shape 955"/>
          <p:cNvSpPr/>
          <p:nvPr/>
        </p:nvSpPr>
        <p:spPr>
          <a:xfrm>
            <a:off x="5655950" y="346200"/>
            <a:ext cx="3352500" cy="4599600"/>
          </a:xfrm>
          <a:prstGeom prst="rect">
            <a:avLst/>
          </a:prstGeom>
          <a:solidFill>
            <a:srgbClr val="BFBFBF">
              <a:alpha val="25880"/>
            </a:srgbClr>
          </a:solidFill>
          <a:ln>
            <a:noFill/>
          </a:ln>
        </p:spPr>
        <p:txBody>
          <a:bodyPr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6" name="Shape 956"/>
          <p:cNvSpPr txBox="1">
            <a:spLocks noGrp="1"/>
          </p:cNvSpPr>
          <p:nvPr>
            <p:ph type="body" idx="1"/>
          </p:nvPr>
        </p:nvSpPr>
        <p:spPr>
          <a:xfrm>
            <a:off x="5655950" y="964402"/>
            <a:ext cx="3129000" cy="2389500"/>
          </a:xfrm>
          <a:prstGeom prst="rect">
            <a:avLst/>
          </a:prstGeom>
          <a:noFill/>
          <a:ln>
            <a:noFill/>
          </a:ln>
        </p:spPr>
        <p:txBody>
          <a:bodyPr wrap="square" lIns="91425" tIns="45700" rIns="91425" bIns="45700" anchor="t" anchorCtr="0">
            <a:noAutofit/>
          </a:bodyPr>
          <a:lstStyle/>
          <a:p>
            <a:pPr marL="741381" marR="0" lvl="1" indent="-285151" algn="l" rtl="0">
              <a:spcBef>
                <a:spcPts val="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Kris Palmer</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Dr. Mina Dadgar</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Chase Fischerhall </a:t>
            </a:r>
            <a:endParaRPr>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Sia Smith-Miyasaki </a:t>
            </a:r>
            <a:endParaRPr sz="1500" i="0" u="none" strike="noStrike" cap="none">
              <a:solidFill>
                <a:srgbClr val="7F7F7F"/>
              </a:solidFill>
              <a:latin typeface="Century Gothic"/>
              <a:ea typeface="Century Gothic"/>
              <a:cs typeface="Century Gothic"/>
              <a:sym typeface="Century Gothic"/>
            </a:endParaRPr>
          </a:p>
          <a:p>
            <a:pPr marL="741381" marR="0" lvl="1" indent="-285151" algn="l" rtl="0">
              <a:spcBef>
                <a:spcPts val="300"/>
              </a:spcBef>
              <a:spcAft>
                <a:spcPts val="0"/>
              </a:spcAft>
              <a:buClr>
                <a:srgbClr val="7F7F7F"/>
              </a:buClr>
              <a:buSzPts val="1500"/>
              <a:buFont typeface="Century Gothic"/>
              <a:buChar char="◆"/>
            </a:pPr>
            <a:r>
              <a:rPr lang="en" sz="1500" i="0" u="none" strike="noStrike" cap="none">
                <a:solidFill>
                  <a:srgbClr val="7F7F7F"/>
                </a:solidFill>
                <a:latin typeface="Century Gothic"/>
                <a:ea typeface="Century Gothic"/>
                <a:cs typeface="Century Gothic"/>
                <a:sym typeface="Century Gothic"/>
              </a:rPr>
              <a:t>Maeve Katherine Bergman</a:t>
            </a:r>
            <a:endParaRPr>
              <a:latin typeface="Century Gothic"/>
              <a:ea typeface="Century Gothic"/>
              <a:cs typeface="Century Gothic"/>
              <a:sym typeface="Century Gothic"/>
            </a:endParaRPr>
          </a:p>
          <a:p>
            <a:pPr marL="0" lvl="0" indent="0" rtl="0">
              <a:spcBef>
                <a:spcPts val="0"/>
              </a:spcBef>
              <a:spcAft>
                <a:spcPts val="0"/>
              </a:spcAft>
              <a:buClr>
                <a:srgbClr val="000000"/>
              </a:buClr>
              <a:buSzPts val="1100"/>
              <a:buFont typeface="Arial"/>
              <a:buNone/>
            </a:pPr>
            <a:r>
              <a:rPr lang="en" sz="1800" b="1">
                <a:solidFill>
                  <a:srgbClr val="7F7F7F"/>
                </a:solidFill>
                <a:latin typeface="Century Gothic"/>
                <a:ea typeface="Century Gothic"/>
                <a:cs typeface="Century Gothic"/>
                <a:sym typeface="Century Gothic"/>
              </a:rPr>
              <a:t>Our SMCCCD Work</a:t>
            </a:r>
            <a:endParaRPr sz="1800" b="1">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Assessment </a:t>
            </a:r>
            <a:endParaRPr sz="1500">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Dual Enrollment</a:t>
            </a:r>
            <a:endParaRPr sz="1500">
              <a:solidFill>
                <a:srgbClr val="7F7F7F"/>
              </a:solidFill>
              <a:latin typeface="Century Gothic"/>
              <a:ea typeface="Century Gothic"/>
              <a:cs typeface="Century Gothic"/>
              <a:sym typeface="Century Gothic"/>
            </a:endParaRPr>
          </a:p>
          <a:p>
            <a:pPr marL="741381" lvl="1" indent="-285151"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Guided Pathways</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Joint Division Meeting</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Fall IEPI workshop</a:t>
            </a:r>
            <a:endParaRPr sz="1500">
              <a:solidFill>
                <a:srgbClr val="7F7F7F"/>
              </a:solidFill>
              <a:latin typeface="Century Gothic"/>
              <a:ea typeface="Century Gothic"/>
              <a:cs typeface="Century Gothic"/>
              <a:sym typeface="Century Gothic"/>
            </a:endParaRPr>
          </a:p>
          <a:p>
            <a:pPr marL="1371600" lvl="2" indent="-323850" rtl="0">
              <a:spcBef>
                <a:spcPts val="300"/>
              </a:spcBef>
              <a:spcAft>
                <a:spcPts val="0"/>
              </a:spcAft>
              <a:buClr>
                <a:srgbClr val="7F7F7F"/>
              </a:buClr>
              <a:buSzPts val="1500"/>
              <a:buFont typeface="Century Gothic"/>
              <a:buChar char="●"/>
            </a:pPr>
            <a:r>
              <a:rPr lang="en" sz="1500">
                <a:solidFill>
                  <a:srgbClr val="7F7F7F"/>
                </a:solidFill>
                <a:latin typeface="Century Gothic"/>
                <a:ea typeface="Century Gothic"/>
                <a:cs typeface="Century Gothic"/>
                <a:sym typeface="Century Gothic"/>
              </a:rPr>
              <a:t>Fall GP team support</a:t>
            </a:r>
            <a:endParaRPr sz="1500">
              <a:solidFill>
                <a:srgbClr val="7F7F7F"/>
              </a:solidFill>
              <a:latin typeface="Century Gothic"/>
              <a:ea typeface="Century Gothic"/>
              <a:cs typeface="Century Gothic"/>
              <a:sym typeface="Century Gothic"/>
            </a:endParaRPr>
          </a:p>
          <a:p>
            <a:pPr marL="0" lvl="0" indent="0" rtl="0">
              <a:spcBef>
                <a:spcPts val="0"/>
              </a:spcBef>
              <a:spcAft>
                <a:spcPts val="0"/>
              </a:spcAft>
              <a:buClr>
                <a:srgbClr val="000000"/>
              </a:buClr>
              <a:buSzPts val="1100"/>
              <a:buFont typeface="Arial"/>
              <a:buNone/>
            </a:pPr>
            <a:endParaRPr sz="1800" b="1">
              <a:solidFill>
                <a:srgbClr val="7F7F7F"/>
              </a:solidFill>
              <a:latin typeface="Century Gothic"/>
              <a:ea typeface="Century Gothic"/>
              <a:cs typeface="Century Gothic"/>
              <a:sym typeface="Century Gothic"/>
            </a:endParaRPr>
          </a:p>
          <a:p>
            <a:pPr marL="203200" marR="0" lvl="0" indent="0" algn="l" rtl="0">
              <a:spcBef>
                <a:spcPts val="640"/>
              </a:spcBef>
              <a:spcAft>
                <a:spcPts val="0"/>
              </a:spcAft>
              <a:buClr>
                <a:schemeClr val="dk1"/>
              </a:buClr>
              <a:buSzPts val="3200"/>
              <a:buFont typeface="Arial"/>
              <a:buNone/>
            </a:pPr>
            <a:endParaRPr sz="3200">
              <a:solidFill>
                <a:srgbClr val="7F7F7F"/>
              </a:solidFill>
              <a:latin typeface="Century Gothic"/>
              <a:ea typeface="Century Gothic"/>
              <a:cs typeface="Century Gothic"/>
              <a:sym typeface="Century Gothic"/>
            </a:endParaRPr>
          </a:p>
        </p:txBody>
      </p:sp>
      <p:sp>
        <p:nvSpPr>
          <p:cNvPr id="957" name="Shape 957"/>
          <p:cNvSpPr txBox="1"/>
          <p:nvPr/>
        </p:nvSpPr>
        <p:spPr>
          <a:xfrm>
            <a:off x="5770425" y="618200"/>
            <a:ext cx="2494800" cy="457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7F7F7F"/>
                </a:solidFill>
                <a:latin typeface="Century Gothic"/>
                <a:ea typeface="Century Gothic"/>
                <a:cs typeface="Century Gothic"/>
                <a:sym typeface="Century Gothic"/>
              </a:rPr>
              <a:t>Our SMCCCD Team </a:t>
            </a:r>
            <a:endParaRPr sz="1800" b="1">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958" name="Shape 958"/>
          <p:cNvPicPr preferRelativeResize="0"/>
          <p:nvPr/>
        </p:nvPicPr>
        <p:blipFill>
          <a:blip r:embed="rId3">
            <a:alphaModFix/>
          </a:blip>
          <a:stretch>
            <a:fillRect/>
          </a:stretch>
        </p:blipFill>
        <p:spPr>
          <a:xfrm>
            <a:off x="168525" y="781225"/>
            <a:ext cx="5200650" cy="3457575"/>
          </a:xfrm>
          <a:prstGeom prst="rect">
            <a:avLst/>
          </a:prstGeom>
          <a:noFill/>
          <a:ln>
            <a:noFill/>
          </a:ln>
        </p:spPr>
      </p:pic>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347781" y="420994"/>
            <a:ext cx="4985100" cy="287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en" sz="3200" b="1">
                <a:solidFill>
                  <a:srgbClr val="073763"/>
                </a:solidFill>
                <a:latin typeface="Century Gothic"/>
                <a:ea typeface="Century Gothic"/>
                <a:cs typeface="Century Gothic"/>
                <a:sym typeface="Century Gothic"/>
              </a:rPr>
              <a:t>Cañada College’s </a:t>
            </a:r>
            <a:r>
              <a:rPr lang="en" sz="3200" b="1" i="0" u="none" strike="noStrike" cap="none">
                <a:solidFill>
                  <a:srgbClr val="073763"/>
                </a:solidFill>
                <a:latin typeface="Century Gothic"/>
                <a:ea typeface="Century Gothic"/>
                <a:cs typeface="Century Gothic"/>
                <a:sym typeface="Century Gothic"/>
              </a:rPr>
              <a:t>Path</a:t>
            </a:r>
            <a:r>
              <a:rPr lang="en" sz="3200" b="1">
                <a:solidFill>
                  <a:srgbClr val="073763"/>
                </a:solidFill>
                <a:latin typeface="Century Gothic"/>
                <a:ea typeface="Century Gothic"/>
                <a:cs typeface="Century Gothic"/>
                <a:sym typeface="Century Gothic"/>
              </a:rPr>
              <a:t> To Date </a:t>
            </a:r>
            <a:endParaRPr sz="3200" b="1" i="0" u="none" strike="noStrike" cap="none">
              <a:solidFill>
                <a:srgbClr val="073763"/>
              </a:solidFill>
              <a:latin typeface="Century Gothic"/>
              <a:ea typeface="Century Gothic"/>
              <a:cs typeface="Century Gothic"/>
              <a:sym typeface="Century Gothic"/>
            </a:endParaRPr>
          </a:p>
        </p:txBody>
      </p:sp>
      <p:sp>
        <p:nvSpPr>
          <p:cNvPr id="964" name="Shape 964"/>
          <p:cNvSpPr txBox="1">
            <a:spLocks noGrp="1"/>
          </p:cNvSpPr>
          <p:nvPr>
            <p:ph type="body" idx="1"/>
          </p:nvPr>
        </p:nvSpPr>
        <p:spPr>
          <a:xfrm>
            <a:off x="419875" y="1017600"/>
            <a:ext cx="5495100" cy="4125900"/>
          </a:xfrm>
          <a:prstGeom prst="rect">
            <a:avLst/>
          </a:prstGeom>
          <a:noFill/>
          <a:ln>
            <a:noFill/>
          </a:ln>
        </p:spPr>
        <p:txBody>
          <a:bodyPr wrap="square" lIns="91425" tIns="45700" rIns="91425" bIns="45700" anchor="t" anchorCtr="0">
            <a:noAutofit/>
          </a:bodyPr>
          <a:lstStyle/>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Spring Joint Division Meeting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IEPI Fall Guided Pathways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Cañada College Self Assessment </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Guided Pathways Design Team Meeting</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Spring 2018 Flex Day Workshop</a:t>
            </a:r>
            <a:endParaRPr b="1">
              <a:solidFill>
                <a:srgbClr val="7F7F7F"/>
              </a:solidFill>
              <a:latin typeface="Century Gothic"/>
              <a:ea typeface="Century Gothic"/>
              <a:cs typeface="Century Gothic"/>
              <a:sym typeface="Century Gothic"/>
            </a:endParaRPr>
          </a:p>
          <a:p>
            <a:pPr marL="171450" marR="0" lvl="0" indent="-171450" algn="l" rtl="0">
              <a:spcBef>
                <a:spcPts val="480"/>
              </a:spcBef>
              <a:spcAft>
                <a:spcPts val="0"/>
              </a:spcAft>
              <a:buClr>
                <a:srgbClr val="7F7F7F"/>
              </a:buClr>
              <a:buSzPts val="2400"/>
              <a:buFont typeface="Century Gothic"/>
              <a:buChar char="•"/>
            </a:pPr>
            <a:r>
              <a:rPr lang="en" b="1">
                <a:solidFill>
                  <a:srgbClr val="7F7F7F"/>
                </a:solidFill>
                <a:latin typeface="Century Gothic"/>
                <a:ea typeface="Century Gothic"/>
                <a:cs typeface="Century Gothic"/>
                <a:sym typeface="Century Gothic"/>
              </a:rPr>
              <a:t>Guided Pathway Design Team Meetings and Workshops </a:t>
            </a: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36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p:txBody>
      </p:sp>
      <p:sp>
        <p:nvSpPr>
          <p:cNvPr id="965" name="Shape 965"/>
          <p:cNvSpPr txBox="1"/>
          <p:nvPr/>
        </p:nvSpPr>
        <p:spPr>
          <a:xfrm>
            <a:off x="386924" y="2539327"/>
            <a:ext cx="42297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rgbClr val="073763"/>
              </a:solidFill>
              <a:latin typeface="Century Gothic"/>
              <a:ea typeface="Century Gothic"/>
              <a:cs typeface="Century Gothic"/>
              <a:sym typeface="Century Gothic"/>
            </a:endParaRPr>
          </a:p>
        </p:txBody>
      </p:sp>
      <p:pic>
        <p:nvPicPr>
          <p:cNvPr id="966" name="Shape 966"/>
          <p:cNvPicPr preferRelativeResize="0"/>
          <p:nvPr/>
        </p:nvPicPr>
        <p:blipFill>
          <a:blip r:embed="rId3">
            <a:alphaModFix/>
          </a:blip>
          <a:stretch>
            <a:fillRect/>
          </a:stretch>
        </p:blipFill>
        <p:spPr>
          <a:xfrm>
            <a:off x="5792625" y="507003"/>
            <a:ext cx="2143125" cy="2133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347781" y="420994"/>
            <a:ext cx="4985100" cy="287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3200"/>
              <a:buFont typeface="Calibri"/>
              <a:buNone/>
            </a:pPr>
            <a:r>
              <a:rPr lang="en" sz="3200" b="1" i="0" u="none" strike="noStrike" cap="none">
                <a:solidFill>
                  <a:srgbClr val="073763"/>
                </a:solidFill>
                <a:latin typeface="Century Gothic"/>
                <a:ea typeface="Century Gothic"/>
                <a:cs typeface="Century Gothic"/>
                <a:sym typeface="Century Gothic"/>
              </a:rPr>
              <a:t>Our Path: </a:t>
            </a:r>
            <a:r>
              <a:rPr lang="en" sz="3200" b="1">
                <a:solidFill>
                  <a:srgbClr val="073763"/>
                </a:solidFill>
                <a:latin typeface="Century Gothic"/>
                <a:ea typeface="Century Gothic"/>
                <a:cs typeface="Century Gothic"/>
                <a:sym typeface="Century Gothic"/>
              </a:rPr>
              <a:t>This Morning</a:t>
            </a:r>
            <a:endParaRPr sz="3200" b="1" i="0" u="none" strike="noStrike" cap="none">
              <a:solidFill>
                <a:srgbClr val="073763"/>
              </a:solidFill>
              <a:latin typeface="Century Gothic"/>
              <a:ea typeface="Century Gothic"/>
              <a:cs typeface="Century Gothic"/>
              <a:sym typeface="Century Gothic"/>
            </a:endParaRPr>
          </a:p>
        </p:txBody>
      </p:sp>
      <p:sp>
        <p:nvSpPr>
          <p:cNvPr id="972" name="Shape 972"/>
          <p:cNvSpPr txBox="1">
            <a:spLocks noGrp="1"/>
          </p:cNvSpPr>
          <p:nvPr>
            <p:ph type="body" idx="1"/>
          </p:nvPr>
        </p:nvSpPr>
        <p:spPr>
          <a:xfrm>
            <a:off x="419875" y="1017600"/>
            <a:ext cx="5495100" cy="4125900"/>
          </a:xfrm>
          <a:prstGeom prst="rect">
            <a:avLst/>
          </a:prstGeom>
          <a:noFill/>
          <a:ln>
            <a:noFill/>
          </a:ln>
        </p:spPr>
        <p:txBody>
          <a:bodyPr wrap="square" lIns="91425" tIns="45700" rIns="91425" bIns="45700" anchor="t" anchorCtr="0">
            <a:noAutofit/>
          </a:bodyPr>
          <a:lstStyle/>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Why guided pathways? </a:t>
            </a:r>
            <a:endParaRPr b="1">
              <a:solidFill>
                <a:srgbClr val="7F7F7F"/>
              </a:solidFill>
              <a:latin typeface="Century Gothic"/>
              <a:ea typeface="Century Gothic"/>
              <a:cs typeface="Century Gothic"/>
              <a:sym typeface="Century Gothic"/>
            </a:endParaRPr>
          </a:p>
          <a:p>
            <a:pPr marL="171450" marR="0" lvl="0" indent="-1905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guided pathways? </a:t>
            </a:r>
            <a:endParaRPr b="1">
              <a:latin typeface="Century Gothic"/>
              <a:ea typeface="Century Gothic"/>
              <a:cs typeface="Century Gothic"/>
              <a:sym typeface="Century Gothic"/>
            </a:endParaRPr>
          </a:p>
          <a:p>
            <a:pPr marL="171450" marR="0" lvl="0" indent="-1905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Are they working for students?</a:t>
            </a: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0" marR="0" lvl="0" indent="0" algn="l" rtl="0">
              <a:spcBef>
                <a:spcPts val="480"/>
              </a:spcBef>
              <a:spcAft>
                <a:spcPts val="0"/>
              </a:spcAft>
              <a:buClr>
                <a:schemeClr val="dk1"/>
              </a:buClr>
              <a:buSzPts val="2400"/>
              <a:buFont typeface="Arial"/>
              <a:buNone/>
            </a:pPr>
            <a:endParaRPr b="1">
              <a:solidFill>
                <a:srgbClr val="7F7F7F"/>
              </a:solidFill>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How are faculty and staff creating Guided Pathways? </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171450" marR="0" lvl="0" indent="-107950" algn="l" rtl="0">
              <a:spcBef>
                <a:spcPts val="48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resources and discussion might be helpful to the Cañada community?</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0" marR="0" lvl="0" indent="0" algn="l" rtl="0">
              <a:spcBef>
                <a:spcPts val="36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p:txBody>
      </p:sp>
      <p:pic>
        <p:nvPicPr>
          <p:cNvPr id="973" name="Shape 973" descr="&lt;strong&gt;34&lt;/strong&gt;"/>
          <p:cNvPicPr preferRelativeResize="0"/>
          <p:nvPr/>
        </p:nvPicPr>
        <p:blipFill rotWithShape="1">
          <a:blip r:embed="rId3">
            <a:alphaModFix/>
          </a:blip>
          <a:srcRect b="5204"/>
          <a:stretch/>
        </p:blipFill>
        <p:spPr>
          <a:xfrm flipH="1">
            <a:off x="6159551" y="583799"/>
            <a:ext cx="2984450" cy="4559694"/>
          </a:xfrm>
          <a:prstGeom prst="rect">
            <a:avLst/>
          </a:prstGeom>
          <a:noFill/>
          <a:ln>
            <a:noFill/>
          </a:ln>
        </p:spPr>
      </p:pic>
      <p:sp>
        <p:nvSpPr>
          <p:cNvPr id="974" name="Shape 974"/>
          <p:cNvSpPr txBox="1"/>
          <p:nvPr/>
        </p:nvSpPr>
        <p:spPr>
          <a:xfrm>
            <a:off x="386924" y="2539327"/>
            <a:ext cx="4229700" cy="438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b="1">
                <a:solidFill>
                  <a:srgbClr val="073763"/>
                </a:solidFill>
                <a:latin typeface="Century Gothic"/>
                <a:ea typeface="Century Gothic"/>
                <a:cs typeface="Century Gothic"/>
                <a:sym typeface="Century Gothic"/>
              </a:rPr>
              <a:t>&amp; Now:</a:t>
            </a:r>
            <a:endParaRPr sz="1800">
              <a:solidFill>
                <a:srgbClr val="073763"/>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Shape 979"/>
          <p:cNvSpPr txBox="1">
            <a:spLocks noGrp="1"/>
          </p:cNvSpPr>
          <p:nvPr>
            <p:ph type="body" idx="1"/>
          </p:nvPr>
        </p:nvSpPr>
        <p:spPr>
          <a:xfrm>
            <a:off x="457200" y="1110854"/>
            <a:ext cx="8229600" cy="3394500"/>
          </a:xfrm>
          <a:prstGeom prst="rect">
            <a:avLst/>
          </a:prstGeom>
        </p:spPr>
        <p:txBody>
          <a:bodyPr wrap="square" lIns="91425" tIns="91425" rIns="91425" bIns="91425" anchor="t" anchorCtr="0">
            <a:noAutofit/>
          </a:bodyPr>
          <a:lstStyle/>
          <a:p>
            <a:pPr marL="342178" lvl="0" indent="-138978" rtl="0">
              <a:spcBef>
                <a:spcPts val="640"/>
              </a:spcBef>
              <a:spcAft>
                <a:spcPts val="0"/>
              </a:spcAft>
              <a:buNone/>
            </a:pPr>
            <a:r>
              <a:rPr lang="en"/>
              <a:t> Please find a FAQ on your table, and please add to the large post-its on your tables what you wonder about guided pathways redesign?</a:t>
            </a:r>
            <a:endParaRPr/>
          </a:p>
          <a:p>
            <a:pPr marL="342178" lvl="0" indent="-138978" rtl="0">
              <a:spcBef>
                <a:spcPts val="640"/>
              </a:spcBef>
              <a:spcAft>
                <a:spcPts val="0"/>
              </a:spcAft>
              <a:buNone/>
            </a:pPr>
            <a:endParaRPr/>
          </a:p>
          <a:p>
            <a:pPr marL="342178" lvl="0" indent="-138978" rtl="0">
              <a:spcBef>
                <a:spcPts val="640"/>
              </a:spcBef>
              <a:spcAft>
                <a:spcPts val="0"/>
              </a:spcAft>
              <a:buNone/>
            </a:pPr>
            <a:r>
              <a:rPr lang="en"/>
              <a:t>Design team to answer!</a:t>
            </a:r>
            <a:endParaRPr/>
          </a:p>
        </p:txBody>
      </p:sp>
      <p:sp>
        <p:nvSpPr>
          <p:cNvPr id="980" name="Shape 980"/>
          <p:cNvSpPr txBox="1">
            <a:spLocks noGrp="1"/>
          </p:cNvSpPr>
          <p:nvPr>
            <p:ph type="title"/>
          </p:nvPr>
        </p:nvSpPr>
        <p:spPr>
          <a:xfrm>
            <a:off x="457200" y="205978"/>
            <a:ext cx="8229600" cy="857400"/>
          </a:xfrm>
          <a:prstGeom prst="rect">
            <a:avLst/>
          </a:prstGeom>
        </p:spPr>
        <p:txBody>
          <a:bodyPr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But first, burning questions!</a:t>
            </a:r>
            <a:endParaRPr>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521275" y="3121954"/>
            <a:ext cx="6396000" cy="784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 sz="2800">
                <a:solidFill>
                  <a:schemeClr val="lt1"/>
                </a:solidFill>
                <a:latin typeface="Century Gothic"/>
                <a:ea typeface="Century Gothic"/>
                <a:cs typeface="Century Gothic"/>
                <a:sym typeface="Century Gothic"/>
              </a:rPr>
              <a:t>How are colleges engaging in Guided Pathways redesign?</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Shape 992"/>
          <p:cNvSpPr txBox="1"/>
          <p:nvPr/>
        </p:nvSpPr>
        <p:spPr>
          <a:xfrm>
            <a:off x="278296" y="248478"/>
            <a:ext cx="8587500" cy="3600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600">
                <a:solidFill>
                  <a:srgbClr val="595959"/>
                </a:solidFill>
                <a:latin typeface="Arial"/>
                <a:ea typeface="Arial"/>
                <a:cs typeface="Arial"/>
                <a:sym typeface="Arial"/>
              </a:rPr>
              <a:t>Guided Pathways DESIGN PROCESS</a:t>
            </a:r>
            <a:endParaRPr/>
          </a:p>
          <a:p>
            <a:pPr marL="0" marR="0" lvl="0" indent="0" algn="l" rtl="0">
              <a:spcBef>
                <a:spcPts val="0"/>
              </a:spcBef>
              <a:spcAft>
                <a:spcPts val="0"/>
              </a:spcAft>
              <a:buNone/>
            </a:pPr>
            <a:endParaRPr sz="1800">
              <a:solidFill>
                <a:srgbClr val="595959"/>
              </a:solidFill>
              <a:latin typeface="Arial"/>
              <a:ea typeface="Arial"/>
              <a:cs typeface="Arial"/>
              <a:sym typeface="Arial"/>
            </a:endParaRPr>
          </a:p>
          <a:p>
            <a:pPr marL="0" marR="0" lvl="0" indent="0" algn="l" rtl="0">
              <a:spcBef>
                <a:spcPts val="0"/>
              </a:spcBef>
              <a:spcAft>
                <a:spcPts val="0"/>
              </a:spcAft>
              <a:buNone/>
            </a:pPr>
            <a:r>
              <a:rPr lang="en" sz="1800" b="1">
                <a:solidFill>
                  <a:srgbClr val="595959"/>
                </a:solidFill>
                <a:latin typeface="Arial"/>
                <a:ea typeface="Arial"/>
                <a:cs typeface="Arial"/>
                <a:sym typeface="Arial"/>
              </a:rPr>
              <a:t>WHO? COMMON DESIGN </a:t>
            </a:r>
            <a:r>
              <a:rPr lang="en" sz="1800" b="1">
                <a:solidFill>
                  <a:srgbClr val="595959"/>
                </a:solidFill>
              </a:rPr>
              <a:t>STRUCTURES </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Broad campus-wide participation, vetting, input, cross-functional teams</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Cross-functional design team</a:t>
            </a:r>
            <a:endParaRPr sz="1800">
              <a:solidFill>
                <a:srgbClr val="595959"/>
              </a:solidFill>
              <a:latin typeface="Arial"/>
              <a:ea typeface="Arial"/>
              <a:cs typeface="Arial"/>
              <a:sym typeface="Arial"/>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Integrated planning - inclusive of college initiatives</a:t>
            </a:r>
            <a:endParaRPr/>
          </a:p>
          <a:p>
            <a:pPr marL="192881" marR="0" lvl="0" indent="-78581" algn="l" rtl="0">
              <a:spcBef>
                <a:spcPts val="0"/>
              </a:spcBef>
              <a:spcAft>
                <a:spcPts val="0"/>
              </a:spcAft>
              <a:buClr>
                <a:schemeClr val="dk1"/>
              </a:buClr>
              <a:buSzPts val="1800"/>
              <a:buFont typeface="Arial"/>
              <a:buNone/>
            </a:pPr>
            <a:endParaRPr sz="1800">
              <a:solidFill>
                <a:srgbClr val="595959"/>
              </a:solidFill>
              <a:latin typeface="Arial"/>
              <a:ea typeface="Arial"/>
              <a:cs typeface="Arial"/>
              <a:sym typeface="Arial"/>
            </a:endParaRPr>
          </a:p>
          <a:p>
            <a:pPr marL="0" marR="0" lvl="0" indent="0" algn="l" rtl="0">
              <a:spcBef>
                <a:spcPts val="0"/>
              </a:spcBef>
              <a:spcAft>
                <a:spcPts val="0"/>
              </a:spcAft>
              <a:buNone/>
            </a:pPr>
            <a:r>
              <a:rPr lang="en" sz="1800" b="1">
                <a:solidFill>
                  <a:srgbClr val="595959"/>
                </a:solidFill>
              </a:rPr>
              <a:t>WHAT? </a:t>
            </a:r>
            <a:r>
              <a:rPr lang="en" sz="1800" b="1">
                <a:solidFill>
                  <a:srgbClr val="595959"/>
                </a:solidFill>
                <a:latin typeface="Arial"/>
                <a:ea typeface="Arial"/>
                <a:cs typeface="Arial"/>
                <a:sym typeface="Arial"/>
              </a:rPr>
              <a:t>COMMON DESIGN ELEMENTS</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rPr>
              <a:t>Inquiry</a:t>
            </a:r>
            <a:endParaRPr sz="1800">
              <a:solidFill>
                <a:srgbClr val="595959"/>
              </a:solidFill>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Meta-major creation (clustering of certs and degrees)</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Reworked course sequencing</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Backward mapping from competencies</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Developmental education integration</a:t>
            </a:r>
            <a:endParaRPr/>
          </a:p>
          <a:p>
            <a:pPr marL="192881" marR="0" lvl="0" indent="-192881" algn="l" rtl="0">
              <a:spcBef>
                <a:spcPts val="0"/>
              </a:spcBef>
              <a:spcAft>
                <a:spcPts val="0"/>
              </a:spcAft>
              <a:buClr>
                <a:srgbClr val="595959"/>
              </a:buClr>
              <a:buSzPts val="1800"/>
              <a:buFont typeface="Arial"/>
              <a:buChar char="•"/>
            </a:pPr>
            <a:r>
              <a:rPr lang="en" sz="1800">
                <a:solidFill>
                  <a:srgbClr val="595959"/>
                </a:solidFill>
                <a:latin typeface="Arial"/>
                <a:ea typeface="Arial"/>
                <a:cs typeface="Arial"/>
                <a:sym typeface="Arial"/>
              </a:rPr>
              <a:t>Student support integration</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46680"/>
        </a:solidFill>
        <a:effectLst/>
      </p:bgPr>
    </p:bg>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521275" y="3121954"/>
            <a:ext cx="6396000" cy="784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lt1"/>
              </a:buClr>
              <a:buSzPts val="2800"/>
              <a:buFont typeface="Calibri"/>
              <a:buNone/>
            </a:pPr>
            <a:r>
              <a:rPr lang="en" sz="2800">
                <a:solidFill>
                  <a:schemeClr val="lt1"/>
                </a:solidFill>
                <a:latin typeface="Century Gothic"/>
                <a:ea typeface="Century Gothic"/>
                <a:cs typeface="Century Gothic"/>
                <a:sym typeface="Century Gothic"/>
              </a:rPr>
              <a:t>Okay, how exactly have California faculty and staff made this journey?</a:t>
            </a:r>
            <a:endParaRPr sz="2800">
              <a:solidFill>
                <a:schemeClr val="lt1"/>
              </a:solidFill>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0" y="305991"/>
            <a:ext cx="9144000" cy="33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477EA2"/>
              </a:buClr>
              <a:buSzPts val="2000"/>
              <a:buFont typeface="Arial"/>
              <a:buNone/>
            </a:pPr>
            <a:r>
              <a:rPr lang="en" sz="2000" b="1">
                <a:solidFill>
                  <a:srgbClr val="477EA2"/>
                </a:solidFill>
                <a:latin typeface="Arial"/>
                <a:ea typeface="Arial"/>
                <a:cs typeface="Arial"/>
                <a:sym typeface="Arial"/>
              </a:rPr>
              <a:t>   </a:t>
            </a:r>
            <a:endParaRPr sz="2000" b="1">
              <a:solidFill>
                <a:srgbClr val="477EA2"/>
              </a:solidFill>
              <a:latin typeface="Arial"/>
              <a:ea typeface="Arial"/>
              <a:cs typeface="Arial"/>
              <a:sym typeface="Arial"/>
            </a:endParaRPr>
          </a:p>
        </p:txBody>
      </p:sp>
      <p:pic>
        <p:nvPicPr>
          <p:cNvPr id="1005" name="Shape 1005"/>
          <p:cNvPicPr preferRelativeResize="0"/>
          <p:nvPr/>
        </p:nvPicPr>
        <p:blipFill>
          <a:blip r:embed="rId3">
            <a:alphaModFix/>
          </a:blip>
          <a:stretch>
            <a:fillRect/>
          </a:stretch>
        </p:blipFill>
        <p:spPr>
          <a:xfrm>
            <a:off x="3945775" y="56375"/>
            <a:ext cx="4551650" cy="5010699"/>
          </a:xfrm>
          <a:prstGeom prst="rect">
            <a:avLst/>
          </a:prstGeom>
          <a:noFill/>
          <a:ln>
            <a:noFill/>
          </a:ln>
        </p:spPr>
      </p:pic>
      <p:sp>
        <p:nvSpPr>
          <p:cNvPr id="1006" name="Shape 1006"/>
          <p:cNvSpPr txBox="1"/>
          <p:nvPr/>
        </p:nvSpPr>
        <p:spPr>
          <a:xfrm>
            <a:off x="563750" y="1332750"/>
            <a:ext cx="3213000" cy="16674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sz="4400">
              <a:solidFill>
                <a:schemeClr val="dk1"/>
              </a:solidFill>
              <a:latin typeface="Calibri"/>
              <a:ea typeface="Calibri"/>
              <a:cs typeface="Calibri"/>
              <a:sym typeface="Calibri"/>
            </a:endParaRPr>
          </a:p>
        </p:txBody>
      </p:sp>
      <p:sp>
        <p:nvSpPr>
          <p:cNvPr id="1007" name="Shape 1007"/>
          <p:cNvSpPr txBox="1"/>
          <p:nvPr/>
        </p:nvSpPr>
        <p:spPr>
          <a:xfrm>
            <a:off x="1451525" y="4757050"/>
            <a:ext cx="3241200" cy="2676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r>
              <a:rPr lang="en" sz="800" u="sng">
                <a:solidFill>
                  <a:schemeClr val="hlink"/>
                </a:solidFill>
                <a:hlinkClick r:id="rId4"/>
              </a:rPr>
              <a:t>https://infograph.venngage.com/s/FRCr8Zp0mJU</a:t>
            </a:r>
            <a:r>
              <a:rPr lang="en" sz="800"/>
              <a:t> </a:t>
            </a:r>
            <a:endParaRPr sz="800"/>
          </a:p>
        </p:txBody>
      </p:sp>
      <p:sp>
        <p:nvSpPr>
          <p:cNvPr id="1008" name="Shape 1008"/>
          <p:cNvSpPr txBox="1"/>
          <p:nvPr/>
        </p:nvSpPr>
        <p:spPr>
          <a:xfrm>
            <a:off x="1451525" y="4348400"/>
            <a:ext cx="2860800" cy="4086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r>
              <a:rPr lang="en"/>
              <a:t>Misty Burruel, Chaffey College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012"/>
        <p:cNvGrpSpPr/>
        <p:nvPr/>
      </p:nvGrpSpPr>
      <p:grpSpPr>
        <a:xfrm>
          <a:off x="0" y="0"/>
          <a:ext cx="0" cy="0"/>
          <a:chOff x="0" y="0"/>
          <a:chExt cx="0" cy="0"/>
        </a:xfrm>
      </p:grpSpPr>
      <p:sp>
        <p:nvSpPr>
          <p:cNvPr id="1013" name="Shape 1013"/>
          <p:cNvSpPr txBox="1"/>
          <p:nvPr/>
        </p:nvSpPr>
        <p:spPr>
          <a:xfrm flipH="1">
            <a:off x="5989075" y="0"/>
            <a:ext cx="3086100" cy="4708500"/>
          </a:xfrm>
          <a:prstGeom prst="rect">
            <a:avLst/>
          </a:prstGeom>
          <a:noFill/>
          <a:ln>
            <a:noFill/>
          </a:ln>
        </p:spPr>
        <p:txBody>
          <a:bodyPr wrap="square" lIns="91425" tIns="91425" rIns="91425" bIns="91425" anchor="ctr" anchorCtr="0">
            <a:noAutofit/>
          </a:bodyPr>
          <a:lstStyle/>
          <a:p>
            <a:pPr marL="0" lvl="0" indent="0" rtl="0">
              <a:spcBef>
                <a:spcPts val="0"/>
              </a:spcBef>
              <a:spcAft>
                <a:spcPts val="0"/>
              </a:spcAft>
              <a:buNone/>
            </a:pPr>
            <a:r>
              <a:rPr lang="en" sz="4400">
                <a:solidFill>
                  <a:schemeClr val="dk1"/>
                </a:solidFill>
                <a:latin typeface="Calibri"/>
                <a:ea typeface="Calibri"/>
                <a:cs typeface="Calibri"/>
                <a:sym typeface="Calibri"/>
              </a:rPr>
              <a:t>Case Study: Chaffey College</a:t>
            </a:r>
            <a:endParaRPr sz="4400">
              <a:solidFill>
                <a:schemeClr val="dk1"/>
              </a:solidFill>
              <a:latin typeface="Calibri"/>
              <a:ea typeface="Calibri"/>
              <a:cs typeface="Calibri"/>
              <a:sym typeface="Calibri"/>
            </a:endParaRPr>
          </a:p>
          <a:p>
            <a:pPr marL="0" lvl="0" indent="0" rtl="0">
              <a:spcBef>
                <a:spcPts val="0"/>
              </a:spcBef>
              <a:spcAft>
                <a:spcPts val="0"/>
              </a:spcAft>
              <a:buNone/>
            </a:pPr>
            <a:r>
              <a:rPr lang="en" sz="4400">
                <a:solidFill>
                  <a:schemeClr val="dk1"/>
                </a:solidFill>
                <a:latin typeface="Calibri"/>
                <a:ea typeface="Calibri"/>
                <a:cs typeface="Calibri"/>
                <a:sym typeface="Calibri"/>
              </a:rPr>
              <a:t>Faculty Inquiry Team (FIT) </a:t>
            </a:r>
            <a:endParaRPr/>
          </a:p>
        </p:txBody>
      </p:sp>
      <p:pic>
        <p:nvPicPr>
          <p:cNvPr id="1014" name="Shape 1014"/>
          <p:cNvPicPr preferRelativeResize="0"/>
          <p:nvPr/>
        </p:nvPicPr>
        <p:blipFill>
          <a:blip r:embed="rId3">
            <a:alphaModFix/>
          </a:blip>
          <a:stretch>
            <a:fillRect/>
          </a:stretch>
        </p:blipFill>
        <p:spPr>
          <a:xfrm>
            <a:off x="194675" y="565350"/>
            <a:ext cx="5150125" cy="386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0" y="305991"/>
            <a:ext cx="9144000" cy="339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477EA2"/>
              </a:buClr>
              <a:buSzPts val="2000"/>
              <a:buFont typeface="Arial"/>
              <a:buNone/>
            </a:pPr>
            <a:r>
              <a:rPr lang="en" sz="2000" b="1">
                <a:solidFill>
                  <a:srgbClr val="477EA2"/>
                </a:solidFill>
                <a:latin typeface="Arial"/>
                <a:ea typeface="Arial"/>
                <a:cs typeface="Arial"/>
                <a:sym typeface="Arial"/>
              </a:rPr>
              <a:t>College Community Efforts to Nourish Success &amp; Equity via Guided Pathways    </a:t>
            </a:r>
            <a:endParaRPr sz="2000" b="1">
              <a:solidFill>
                <a:srgbClr val="477EA2"/>
              </a:solidFill>
              <a:latin typeface="Arial"/>
              <a:ea typeface="Arial"/>
              <a:cs typeface="Arial"/>
              <a:sym typeface="Arial"/>
            </a:endParaRPr>
          </a:p>
        </p:txBody>
      </p:sp>
      <p:sp>
        <p:nvSpPr>
          <p:cNvPr id="1021" name="Shape 1021"/>
          <p:cNvSpPr txBox="1">
            <a:spLocks noGrp="1"/>
          </p:cNvSpPr>
          <p:nvPr>
            <p:ph type="body" idx="1"/>
          </p:nvPr>
        </p:nvSpPr>
        <p:spPr>
          <a:xfrm>
            <a:off x="4114800" y="934317"/>
            <a:ext cx="4223400" cy="3897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None/>
            </a:pPr>
            <a:endParaRPr/>
          </a:p>
          <a:p>
            <a:pPr marL="457200" marR="0" lvl="0" indent="-457200" algn="l" rtl="0">
              <a:spcBef>
                <a:spcPts val="48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Improved Placement and Developmental Sequence </a:t>
            </a:r>
            <a:endParaRPr sz="2400">
              <a:solidFill>
                <a:schemeClr val="dk1"/>
              </a:solidFill>
              <a:latin typeface="Calibri"/>
              <a:ea typeface="Calibri"/>
              <a:cs typeface="Calibri"/>
              <a:sym typeface="Calibri"/>
            </a:endParaRPr>
          </a:p>
          <a:p>
            <a:pPr marL="457200" lvl="0" indent="-457200"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Guided Exploration for Un/Decided Students</a:t>
            </a:r>
            <a:endParaRPr sz="2400">
              <a:solidFill>
                <a:schemeClr val="dk1"/>
              </a:solidFill>
              <a:latin typeface="Calibri"/>
              <a:ea typeface="Calibri"/>
              <a:cs typeface="Calibri"/>
              <a:sym typeface="Calibri"/>
            </a:endParaRPr>
          </a:p>
          <a:p>
            <a:pPr marL="856402" lvl="1" indent="-457199" rtl="0">
              <a:spcBef>
                <a:spcPts val="400"/>
              </a:spcBef>
              <a:spcAft>
                <a:spcPts val="0"/>
              </a:spcAft>
              <a:buClr>
                <a:srgbClr val="0070C0"/>
              </a:buClr>
              <a:buSzPts val="2000"/>
              <a:buFont typeface="Arial"/>
              <a:buChar char="–"/>
            </a:pPr>
            <a:r>
              <a:rPr lang="en" sz="2000">
                <a:solidFill>
                  <a:srgbClr val="0070C0"/>
                </a:solidFill>
                <a:latin typeface="Calibri"/>
                <a:ea typeface="Calibri"/>
                <a:cs typeface="Calibri"/>
                <a:sym typeface="Calibri"/>
              </a:rPr>
              <a:t>Clustering of Programs of Study into Meta Majors</a:t>
            </a:r>
            <a:endParaRPr>
              <a:solidFill>
                <a:schemeClr val="dk1"/>
              </a:solidFill>
            </a:endParaRPr>
          </a:p>
          <a:p>
            <a:pPr marL="856402" lvl="1" indent="-457199" rtl="0">
              <a:spcBef>
                <a:spcPts val="400"/>
              </a:spcBef>
              <a:spcAft>
                <a:spcPts val="0"/>
              </a:spcAft>
              <a:buClr>
                <a:srgbClr val="0070C0"/>
              </a:buClr>
              <a:buSzPts val="2000"/>
              <a:buFont typeface="Arial"/>
              <a:buChar char="–"/>
            </a:pPr>
            <a:r>
              <a:rPr lang="en" sz="2000">
                <a:solidFill>
                  <a:srgbClr val="0070C0"/>
                </a:solidFill>
                <a:latin typeface="Calibri"/>
                <a:ea typeface="Calibri"/>
                <a:cs typeface="Calibri"/>
                <a:sym typeface="Calibri"/>
              </a:rPr>
              <a:t>Clearly Delineated Program Requirements (Default Sequences) </a:t>
            </a:r>
            <a:endParaRPr>
              <a:solidFill>
                <a:schemeClr val="dk1"/>
              </a:solidFill>
            </a:endParaRPr>
          </a:p>
          <a:p>
            <a:pPr marL="856402" lvl="1" indent="-457199" rtl="0">
              <a:spcBef>
                <a:spcPts val="400"/>
              </a:spcBef>
              <a:spcAft>
                <a:spcPts val="0"/>
              </a:spcAft>
              <a:buClr>
                <a:srgbClr val="0070C0"/>
              </a:buClr>
              <a:buSzPts val="2000"/>
              <a:buFont typeface="Arial"/>
              <a:buChar char="–"/>
            </a:pPr>
            <a:r>
              <a:rPr lang="en" sz="2000">
                <a:solidFill>
                  <a:srgbClr val="0070C0"/>
                </a:solidFill>
                <a:latin typeface="Calibri"/>
                <a:ea typeface="Calibri"/>
                <a:cs typeface="Calibri"/>
                <a:sym typeface="Calibri"/>
              </a:rPr>
              <a:t>Early College Credit </a:t>
            </a:r>
            <a:endParaRPr sz="2400">
              <a:solidFill>
                <a:schemeClr val="dk1"/>
              </a:solidFill>
              <a:latin typeface="Calibri"/>
              <a:ea typeface="Calibri"/>
              <a:cs typeface="Calibri"/>
              <a:sym typeface="Calibri"/>
            </a:endParaRPr>
          </a:p>
          <a:p>
            <a:pPr marL="457200" lvl="0" indent="-457200" rtl="0">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Integrated Student Supports</a:t>
            </a:r>
            <a:endParaRPr sz="2000">
              <a:solidFill>
                <a:srgbClr val="0070C0"/>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pic>
        <p:nvPicPr>
          <p:cNvPr id="1022" name="Shape 1022" descr="GP-Principals-element-1b.png"/>
          <p:cNvPicPr preferRelativeResize="0"/>
          <p:nvPr/>
        </p:nvPicPr>
        <p:blipFill rotWithShape="1">
          <a:blip r:embed="rId3">
            <a:alphaModFix/>
          </a:blip>
          <a:srcRect l="10474" t="20345" r="15914" b="14213"/>
          <a:stretch/>
        </p:blipFill>
        <p:spPr>
          <a:xfrm>
            <a:off x="200193" y="815628"/>
            <a:ext cx="3682132" cy="3899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1466024" y="895348"/>
            <a:ext cx="6124500" cy="5139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ts val="2000"/>
              <a:buFont typeface="Calibri"/>
              <a:buNone/>
            </a:pPr>
            <a:r>
              <a:rPr lang="en" sz="3000" b="1" i="0" u="none" strike="noStrike" cap="none">
                <a:solidFill>
                  <a:srgbClr val="073763"/>
                </a:solidFill>
                <a:latin typeface="Century Gothic"/>
                <a:ea typeface="Century Gothic"/>
                <a:cs typeface="Century Gothic"/>
                <a:sym typeface="Century Gothic"/>
              </a:rPr>
              <a:t>From the Student’s Perspective:</a:t>
            </a:r>
            <a:endParaRPr sz="3000" b="1">
              <a:solidFill>
                <a:srgbClr val="073763"/>
              </a:solidFill>
              <a:latin typeface="Century Gothic"/>
              <a:ea typeface="Century Gothic"/>
              <a:cs typeface="Century Gothic"/>
              <a:sym typeface="Century Gothic"/>
            </a:endParaRPr>
          </a:p>
        </p:txBody>
      </p:sp>
      <p:pic>
        <p:nvPicPr>
          <p:cNvPr id="381" name="Shape 381"/>
          <p:cNvPicPr preferRelativeResize="0"/>
          <p:nvPr/>
        </p:nvPicPr>
        <p:blipFill>
          <a:blip r:embed="rId3">
            <a:alphaModFix/>
          </a:blip>
          <a:stretch>
            <a:fillRect/>
          </a:stretch>
        </p:blipFill>
        <p:spPr>
          <a:xfrm>
            <a:off x="152400" y="1821375"/>
            <a:ext cx="8839200" cy="27070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Shape 1027" descr="GP-Principals-element-1b.png"/>
          <p:cNvPicPr preferRelativeResize="0"/>
          <p:nvPr/>
        </p:nvPicPr>
        <p:blipFill rotWithShape="1">
          <a:blip r:embed="rId3">
            <a:alphaModFix/>
          </a:blip>
          <a:srcRect l="10474" t="20345" r="15914" b="14213"/>
          <a:stretch/>
        </p:blipFill>
        <p:spPr>
          <a:xfrm>
            <a:off x="4254284" y="2549443"/>
            <a:ext cx="3112428" cy="2594055"/>
          </a:xfrm>
          <a:prstGeom prst="rect">
            <a:avLst/>
          </a:prstGeom>
          <a:noFill/>
          <a:ln>
            <a:noFill/>
          </a:ln>
        </p:spPr>
      </p:pic>
      <p:sp>
        <p:nvSpPr>
          <p:cNvPr id="1028" name="Shape 1028"/>
          <p:cNvSpPr/>
          <p:nvPr/>
        </p:nvSpPr>
        <p:spPr>
          <a:xfrm>
            <a:off x="4254285" y="1879252"/>
            <a:ext cx="4572000" cy="48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078B6"/>
                </a:solidFill>
                <a:latin typeface="Arial"/>
                <a:ea typeface="Arial"/>
                <a:cs typeface="Arial"/>
                <a:sym typeface="Arial"/>
              </a:rPr>
              <a:t>Clustering of Degrees and Certificates into Meta Majors</a:t>
            </a:r>
            <a:endParaRPr sz="1800" b="1">
              <a:solidFill>
                <a:srgbClr val="4078B6"/>
              </a:solidFill>
              <a:latin typeface="Arial"/>
              <a:ea typeface="Arial"/>
              <a:cs typeface="Arial"/>
              <a:sym typeface="Arial"/>
            </a:endParaRPr>
          </a:p>
        </p:txBody>
      </p:sp>
      <p:pic>
        <p:nvPicPr>
          <p:cNvPr id="1029" name="Shape 1029" descr="March2012_skylineEMT_careerladdersproject_IMG_1460.jpg"/>
          <p:cNvPicPr preferRelativeResize="0"/>
          <p:nvPr/>
        </p:nvPicPr>
        <p:blipFill rotWithShape="1">
          <a:blip r:embed="rId4">
            <a:alphaModFix/>
          </a:blip>
          <a:srcRect/>
          <a:stretch/>
        </p:blipFill>
        <p:spPr>
          <a:xfrm>
            <a:off x="543153" y="434522"/>
            <a:ext cx="2572639" cy="385895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txBox="1"/>
          <p:nvPr/>
        </p:nvSpPr>
        <p:spPr>
          <a:xfrm>
            <a:off x="225287" y="198782"/>
            <a:ext cx="8667000" cy="346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Arial"/>
                <a:ea typeface="Arial"/>
                <a:cs typeface="Arial"/>
                <a:sym typeface="Arial"/>
              </a:rPr>
              <a:t>CA Guided Pathway Redesign Case Studies: Mt. San Antonio  </a:t>
            </a:r>
            <a:endParaRPr sz="2400">
              <a:solidFill>
                <a:schemeClr val="dk1"/>
              </a:solidFill>
              <a:latin typeface="Arial"/>
              <a:ea typeface="Arial"/>
              <a:cs typeface="Arial"/>
              <a:sym typeface="Arial"/>
            </a:endParaRPr>
          </a:p>
        </p:txBody>
      </p:sp>
      <p:sp>
        <p:nvSpPr>
          <p:cNvPr id="1035" name="Shape 1035"/>
          <p:cNvSpPr txBox="1"/>
          <p:nvPr/>
        </p:nvSpPr>
        <p:spPr>
          <a:xfrm>
            <a:off x="311398" y="771625"/>
            <a:ext cx="5689800" cy="33855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000">
                <a:solidFill>
                  <a:schemeClr val="dk1"/>
                </a:solidFill>
                <a:latin typeface="Arial"/>
                <a:ea typeface="Arial"/>
                <a:cs typeface="Arial"/>
                <a:sym typeface="Arial"/>
              </a:rPr>
              <a:t>Mt. SAC:</a:t>
            </a:r>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Faculty and staff teams reviewed existing degrees and certificates. </a:t>
            </a:r>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Then, sorted them into career clusters</a:t>
            </a:r>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After, Faculty and staff looked at the outcome and process, decided a voice was missing!</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60 groups of students (cross-section of the college’s students) completed the same exercise</a:t>
            </a:r>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Students had fun and questions!</a:t>
            </a:r>
            <a:endParaRPr/>
          </a:p>
          <a:p>
            <a:pPr marL="285750" marR="0" lvl="0" indent="-285750" algn="l" rtl="0">
              <a:spcBef>
                <a:spcPts val="0"/>
              </a:spcBef>
              <a:spcAft>
                <a:spcPts val="0"/>
              </a:spcAft>
              <a:buClr>
                <a:schemeClr val="dk1"/>
              </a:buClr>
              <a:buSzPts val="2000"/>
              <a:buFont typeface="Arial"/>
              <a:buChar char="•"/>
            </a:pPr>
            <a:r>
              <a:rPr lang="en" sz="2000">
                <a:solidFill>
                  <a:schemeClr val="dk1"/>
                </a:solidFill>
                <a:latin typeface="Arial"/>
                <a:ea typeface="Arial"/>
                <a:cs typeface="Arial"/>
                <a:sym typeface="Arial"/>
              </a:rPr>
              <a:t>Students helped clarify the clusters AND name them!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036" name="Shape 1036"/>
          <p:cNvPicPr preferRelativeResize="0"/>
          <p:nvPr/>
        </p:nvPicPr>
        <p:blipFill rotWithShape="1">
          <a:blip r:embed="rId3">
            <a:alphaModFix/>
          </a:blip>
          <a:srcRect/>
          <a:stretch/>
        </p:blipFill>
        <p:spPr>
          <a:xfrm>
            <a:off x="5789192" y="1866699"/>
            <a:ext cx="3022227" cy="1814766"/>
          </a:xfrm>
          <a:prstGeom prst="rect">
            <a:avLst/>
          </a:prstGeom>
          <a:noFill/>
          <a:ln>
            <a:noFill/>
          </a:ln>
        </p:spPr>
      </p:pic>
      <p:pic>
        <p:nvPicPr>
          <p:cNvPr id="1037" name="Shape 1037"/>
          <p:cNvPicPr preferRelativeResize="0"/>
          <p:nvPr/>
        </p:nvPicPr>
        <p:blipFill rotWithShape="1">
          <a:blip r:embed="rId4">
            <a:alphaModFix/>
          </a:blip>
          <a:srcRect/>
          <a:stretch/>
        </p:blipFill>
        <p:spPr>
          <a:xfrm>
            <a:off x="6714535" y="913174"/>
            <a:ext cx="1171575" cy="8286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Shape 1042"/>
          <p:cNvSpPr txBox="1"/>
          <p:nvPr/>
        </p:nvSpPr>
        <p:spPr>
          <a:xfrm>
            <a:off x="0" y="99392"/>
            <a:ext cx="9144000" cy="346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Arial"/>
                <a:ea typeface="Arial"/>
                <a:cs typeface="Arial"/>
                <a:sym typeface="Arial"/>
              </a:rPr>
              <a:t>CA Guided Pathway Case Studies: Skyline College </a:t>
            </a:r>
            <a:endParaRPr sz="2400" b="1">
              <a:solidFill>
                <a:schemeClr val="dk1"/>
              </a:solidFill>
              <a:latin typeface="Arial"/>
              <a:ea typeface="Arial"/>
              <a:cs typeface="Arial"/>
              <a:sym typeface="Arial"/>
            </a:endParaRPr>
          </a:p>
        </p:txBody>
      </p:sp>
      <p:sp>
        <p:nvSpPr>
          <p:cNvPr id="1043" name="Shape 1043"/>
          <p:cNvSpPr txBox="1"/>
          <p:nvPr/>
        </p:nvSpPr>
        <p:spPr>
          <a:xfrm>
            <a:off x="211450" y="304050"/>
            <a:ext cx="6689700" cy="7365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164 Degrees and Certificates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Fall 2016 Test Drive Process </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Spring 2017 </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Over two day period in January, 10 college-wide, cross-functional teams sorted the degrees and certificates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The Most Common Clusters</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Health Science &amp; Wellness</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Business, Entrepreneurship, &amp; Professional Services</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STEM (Science, Technology, Engineering, &amp; Mathematics)</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Social/Behavior Sciences &amp; Public Service </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Arts, Humanities, &amp; Communication </a:t>
            </a:r>
            <a:endParaRPr sz="1800" b="0" i="0" u="none" strike="noStrike" cap="none">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Faculty and staff Design Team and Work Groups spent early spring refining, including naming and student voices </a:t>
            </a: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44" name="Shape 1044" descr="51F77DDC-148C-4EF5-B925-2D2D12384658"/>
          <p:cNvPicPr preferRelativeResize="0"/>
          <p:nvPr/>
        </p:nvPicPr>
        <p:blipFill rotWithShape="1">
          <a:blip r:embed="rId3">
            <a:alphaModFix/>
          </a:blip>
          <a:srcRect/>
          <a:stretch/>
        </p:blipFill>
        <p:spPr>
          <a:xfrm>
            <a:off x="5401559" y="758110"/>
            <a:ext cx="3466457" cy="988582"/>
          </a:xfrm>
          <a:prstGeom prst="rect">
            <a:avLst/>
          </a:prstGeom>
          <a:noFill/>
          <a:ln>
            <a:noFill/>
          </a:ln>
        </p:spPr>
      </p:pic>
      <p:pic>
        <p:nvPicPr>
          <p:cNvPr id="1045" name="Shape 1045"/>
          <p:cNvPicPr preferRelativeResize="0"/>
          <p:nvPr/>
        </p:nvPicPr>
        <p:blipFill rotWithShape="1">
          <a:blip r:embed="rId4">
            <a:alphaModFix/>
          </a:blip>
          <a:srcRect/>
          <a:stretch/>
        </p:blipFill>
        <p:spPr>
          <a:xfrm>
            <a:off x="6836085" y="2688011"/>
            <a:ext cx="2241561" cy="1494373"/>
          </a:xfrm>
          <a:prstGeom prst="rect">
            <a:avLst/>
          </a:prstGeom>
          <a:noFill/>
          <a:ln>
            <a:noFill/>
          </a:ln>
        </p:spPr>
      </p:pic>
      <p:pic>
        <p:nvPicPr>
          <p:cNvPr id="1046" name="Shape 1046"/>
          <p:cNvPicPr preferRelativeResize="0"/>
          <p:nvPr/>
        </p:nvPicPr>
        <p:blipFill rotWithShape="1">
          <a:blip r:embed="rId5">
            <a:alphaModFix/>
          </a:blip>
          <a:srcRect/>
          <a:stretch/>
        </p:blipFill>
        <p:spPr>
          <a:xfrm>
            <a:off x="6727563" y="1439647"/>
            <a:ext cx="1850231" cy="139303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p:nvPr/>
        </p:nvSpPr>
        <p:spPr>
          <a:xfrm>
            <a:off x="0" y="198782"/>
            <a:ext cx="8878957" cy="34624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Arial"/>
                <a:ea typeface="Arial"/>
                <a:cs typeface="Arial"/>
                <a:sym typeface="Arial"/>
              </a:rPr>
              <a:t>CA Guided Pathway Redesign Case Study: Sierra College   </a:t>
            </a:r>
            <a:endParaRPr sz="2400" b="1">
              <a:solidFill>
                <a:schemeClr val="dk1"/>
              </a:solidFill>
              <a:latin typeface="Arial"/>
              <a:ea typeface="Arial"/>
              <a:cs typeface="Arial"/>
              <a:sym typeface="Arial"/>
            </a:endParaRPr>
          </a:p>
        </p:txBody>
      </p:sp>
      <p:sp>
        <p:nvSpPr>
          <p:cNvPr id="1052" name="Shape 1052"/>
          <p:cNvSpPr txBox="1"/>
          <p:nvPr/>
        </p:nvSpPr>
        <p:spPr>
          <a:xfrm>
            <a:off x="2047900" y="785900"/>
            <a:ext cx="6831300" cy="4639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Arial"/>
                <a:ea typeface="Arial"/>
                <a:cs typeface="Arial"/>
                <a:sym typeface="Arial"/>
              </a:rPr>
              <a:t>Interest Areas</a:t>
            </a:r>
            <a:endParaRPr/>
          </a:p>
          <a:p>
            <a:pPr marL="0" marR="0" lvl="0" indent="0" algn="l" rtl="0">
              <a:spcBef>
                <a:spcPts val="0"/>
              </a:spcBef>
              <a:spcAft>
                <a:spcPts val="0"/>
              </a:spcAft>
              <a:buNone/>
            </a:pPr>
            <a:r>
              <a:rPr lang="en" sz="2400">
                <a:solidFill>
                  <a:schemeClr val="dk1"/>
                </a:solidFill>
                <a:latin typeface="Arial"/>
                <a:ea typeface="Arial"/>
                <a:cs typeface="Arial"/>
                <a:sym typeface="Arial"/>
              </a:rPr>
              <a:t>Sierra College community worked to determine their Interest Areas:</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 sz="2400">
                <a:solidFill>
                  <a:schemeClr val="dk1"/>
                </a:solidFill>
                <a:latin typeface="Arial"/>
                <a:ea typeface="Arial"/>
                <a:cs typeface="Arial"/>
                <a:sym typeface="Arial"/>
              </a:rPr>
              <a:t>Engaged in a number of sorting activities reaching out to everyone at the college (</a:t>
            </a:r>
            <a:r>
              <a:rPr lang="en" sz="2400" b="1">
                <a:solidFill>
                  <a:schemeClr val="dk1"/>
                </a:solidFill>
                <a:latin typeface="Arial"/>
                <a:ea typeface="Arial"/>
                <a:cs typeface="Arial"/>
                <a:sym typeface="Arial"/>
              </a:rPr>
              <a:t>and to our feeder high schools</a:t>
            </a:r>
            <a:r>
              <a:rPr lang="en" sz="2400">
                <a:solidFill>
                  <a:schemeClr val="dk1"/>
                </a:solidFill>
                <a:latin typeface="Arial"/>
                <a:ea typeface="Arial"/>
                <a:cs typeface="Arial"/>
                <a:sym typeface="Arial"/>
              </a:rPr>
              <a:t>)—over 175 participants</a:t>
            </a:r>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 sz="2400">
                <a:solidFill>
                  <a:schemeClr val="dk1"/>
                </a:solidFill>
                <a:latin typeface="Arial"/>
                <a:ea typeface="Arial"/>
                <a:cs typeface="Arial"/>
                <a:sym typeface="Arial"/>
              </a:rPr>
              <a:t>The, small group with representatives from all constituencies met to use input and data to draft interest areas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53" name="Shape 1053"/>
          <p:cNvPicPr preferRelativeResize="0"/>
          <p:nvPr/>
        </p:nvPicPr>
        <p:blipFill rotWithShape="1">
          <a:blip r:embed="rId3">
            <a:alphaModFix/>
          </a:blip>
          <a:srcRect/>
          <a:stretch/>
        </p:blipFill>
        <p:spPr>
          <a:xfrm>
            <a:off x="151503" y="969503"/>
            <a:ext cx="1725371" cy="345074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Shape 1058"/>
          <p:cNvPicPr preferRelativeResize="0"/>
          <p:nvPr/>
        </p:nvPicPr>
        <p:blipFill rotWithShape="1">
          <a:blip r:embed="rId3">
            <a:alphaModFix/>
          </a:blip>
          <a:srcRect/>
          <a:stretch/>
        </p:blipFill>
        <p:spPr>
          <a:xfrm>
            <a:off x="0" y="767687"/>
            <a:ext cx="9144000" cy="4375814"/>
          </a:xfrm>
          <a:prstGeom prst="rect">
            <a:avLst/>
          </a:prstGeom>
          <a:noFill/>
          <a:ln>
            <a:noFill/>
          </a:ln>
        </p:spPr>
      </p:pic>
      <p:sp>
        <p:nvSpPr>
          <p:cNvPr id="1059" name="Shape 1059"/>
          <p:cNvSpPr txBox="1"/>
          <p:nvPr/>
        </p:nvSpPr>
        <p:spPr>
          <a:xfrm>
            <a:off x="293053" y="245402"/>
            <a:ext cx="7302300" cy="3289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3200" b="1">
                <a:solidFill>
                  <a:srgbClr val="7F7F7F"/>
                </a:solidFill>
                <a:latin typeface="Arial"/>
                <a:ea typeface="Arial"/>
                <a:cs typeface="Arial"/>
                <a:sym typeface="Arial"/>
              </a:rPr>
              <a:t>Sierra College DRAFT Interest Areas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123324" y="556426"/>
            <a:ext cx="5243700" cy="539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2400"/>
              <a:buFont typeface="Calibri"/>
              <a:buNone/>
            </a:pPr>
            <a:r>
              <a:rPr lang="en" sz="1800" b="1">
                <a:solidFill>
                  <a:srgbClr val="434343"/>
                </a:solidFill>
                <a:latin typeface="Century Gothic"/>
                <a:ea typeface="Century Gothic"/>
                <a:cs typeface="Century Gothic"/>
                <a:sym typeface="Century Gothic"/>
              </a:rPr>
              <a:t>Activity: Do these examples of meta majors support students with what they want to know: </a:t>
            </a:r>
            <a:endParaRPr sz="1800" b="1">
              <a:solidFill>
                <a:srgbClr val="434343"/>
              </a:solidFill>
              <a:latin typeface="Century Gothic"/>
              <a:ea typeface="Century Gothic"/>
              <a:cs typeface="Century Gothic"/>
              <a:sym typeface="Century Gothic"/>
            </a:endParaRPr>
          </a:p>
        </p:txBody>
      </p:sp>
      <p:sp>
        <p:nvSpPr>
          <p:cNvPr id="1065" name="Shape 1065"/>
          <p:cNvSpPr/>
          <p:nvPr/>
        </p:nvSpPr>
        <p:spPr>
          <a:xfrm>
            <a:off x="624374" y="1337525"/>
            <a:ext cx="5243700" cy="2835600"/>
          </a:xfrm>
          <a:prstGeom prst="rect">
            <a:avLst/>
          </a:prstGeom>
          <a:noFill/>
          <a:ln>
            <a:noFill/>
          </a:ln>
        </p:spPr>
        <p:txBody>
          <a:bodyPr wrap="square" lIns="91425" tIns="45700" rIns="91425" bIns="45700" anchor="t" anchorCtr="0">
            <a:noAutofit/>
          </a:bodyPr>
          <a:lstStyle/>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my career options?</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the education paths to those careers?</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How do I get a bachelor’s degree?</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What will I need to take?</a:t>
            </a:r>
            <a:endParaRPr b="1">
              <a:latin typeface="Century Gothic"/>
              <a:ea typeface="Century Gothic"/>
              <a:cs typeface="Century Gothic"/>
              <a:sym typeface="Century Gothic"/>
            </a:endParaRPr>
          </a:p>
          <a:p>
            <a:pPr marL="285750" marR="0" lvl="0" indent="-171450" algn="l" rtl="0">
              <a:spcBef>
                <a:spcPts val="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How long will it take and how much will it cost?</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How do I pay for it?</a:t>
            </a:r>
            <a:endParaRPr b="1">
              <a:latin typeface="Century Gothic"/>
              <a:ea typeface="Century Gothic"/>
              <a:cs typeface="Century Gothic"/>
              <a:sym typeface="Century Gothic"/>
            </a:endParaRPr>
          </a:p>
        </p:txBody>
      </p:sp>
      <p:pic>
        <p:nvPicPr>
          <p:cNvPr id="1066" name="Shape 1066"/>
          <p:cNvPicPr preferRelativeResize="0"/>
          <p:nvPr/>
        </p:nvPicPr>
        <p:blipFill>
          <a:blip r:embed="rId3">
            <a:alphaModFix/>
          </a:blip>
          <a:stretch>
            <a:fillRect/>
          </a:stretch>
        </p:blipFill>
        <p:spPr>
          <a:xfrm>
            <a:off x="5636874" y="152400"/>
            <a:ext cx="3326054" cy="48387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Shape 1071" descr="16-chabot-engineering-summer-1848.jpg"/>
          <p:cNvPicPr preferRelativeResize="0"/>
          <p:nvPr/>
        </p:nvPicPr>
        <p:blipFill rotWithShape="1">
          <a:blip r:embed="rId3">
            <a:alphaModFix/>
          </a:blip>
          <a:srcRect l="36175" r="25352"/>
          <a:stretch/>
        </p:blipFill>
        <p:spPr>
          <a:xfrm flipH="1">
            <a:off x="2" y="642938"/>
            <a:ext cx="2965534" cy="3869052"/>
          </a:xfrm>
          <a:prstGeom prst="rect">
            <a:avLst/>
          </a:prstGeom>
          <a:noFill/>
          <a:ln>
            <a:noFill/>
          </a:ln>
        </p:spPr>
      </p:pic>
      <p:sp>
        <p:nvSpPr>
          <p:cNvPr id="1072" name="Shape 1072"/>
          <p:cNvSpPr/>
          <p:nvPr/>
        </p:nvSpPr>
        <p:spPr>
          <a:xfrm>
            <a:off x="3436139" y="1338126"/>
            <a:ext cx="4752900" cy="517200"/>
          </a:xfrm>
          <a:prstGeom prst="rect">
            <a:avLst/>
          </a:prstGeom>
          <a:noFill/>
          <a:ln>
            <a:noFill/>
          </a:ln>
        </p:spPr>
        <p:txBody>
          <a:bodyPr wrap="square" lIns="91425" tIns="45700" rIns="91425" bIns="45700" anchor="ctr" anchorCtr="0">
            <a:noAutofit/>
          </a:bodyPr>
          <a:lstStyle/>
          <a:p>
            <a:pPr marL="0" marR="0" lvl="0" indent="0" algn="l" rtl="0">
              <a:spcBef>
                <a:spcPts val="0"/>
              </a:spcBef>
              <a:spcAft>
                <a:spcPts val="0"/>
              </a:spcAft>
              <a:buNone/>
            </a:pPr>
            <a:r>
              <a:rPr lang="en" sz="1600" b="1">
                <a:solidFill>
                  <a:srgbClr val="4078B6"/>
                </a:solidFill>
                <a:latin typeface="Arial"/>
                <a:ea typeface="Arial"/>
                <a:cs typeface="Arial"/>
                <a:sym typeface="Arial"/>
              </a:rPr>
              <a:t>CLEARLY DELINEATED PROGRAM REQUIREMENTS (DEFAULT SEQUENCE) </a:t>
            </a:r>
            <a:endParaRPr/>
          </a:p>
        </p:txBody>
      </p:sp>
      <p:pic>
        <p:nvPicPr>
          <p:cNvPr id="1073" name="Shape 1073" descr="GP-Principals-element-2b.png"/>
          <p:cNvPicPr preferRelativeResize="0"/>
          <p:nvPr/>
        </p:nvPicPr>
        <p:blipFill rotWithShape="1">
          <a:blip r:embed="rId4">
            <a:alphaModFix/>
          </a:blip>
          <a:srcRect l="6188" t="19159" r="18150" b="16589"/>
          <a:stretch/>
        </p:blipFill>
        <p:spPr>
          <a:xfrm>
            <a:off x="3651494" y="2365910"/>
            <a:ext cx="3348049" cy="277759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p:nvPr/>
        </p:nvSpPr>
        <p:spPr>
          <a:xfrm>
            <a:off x="218467" y="67614"/>
            <a:ext cx="8513400" cy="346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Arial"/>
                <a:ea typeface="Arial"/>
                <a:cs typeface="Arial"/>
                <a:sym typeface="Arial"/>
              </a:rPr>
              <a:t>Case Study: Mt. San Antonio Course Sequencing </a:t>
            </a:r>
            <a:endParaRPr sz="2400">
              <a:solidFill>
                <a:schemeClr val="dk1"/>
              </a:solidFill>
              <a:latin typeface="Arial"/>
              <a:ea typeface="Arial"/>
              <a:cs typeface="Arial"/>
              <a:sym typeface="Arial"/>
            </a:endParaRPr>
          </a:p>
        </p:txBody>
      </p:sp>
      <p:pic>
        <p:nvPicPr>
          <p:cNvPr id="1079" name="Shape 1079" descr="CLP 2478.jpg"/>
          <p:cNvPicPr preferRelativeResize="0"/>
          <p:nvPr/>
        </p:nvPicPr>
        <p:blipFill rotWithShape="1">
          <a:blip r:embed="rId3">
            <a:alphaModFix/>
          </a:blip>
          <a:srcRect/>
          <a:stretch/>
        </p:blipFill>
        <p:spPr>
          <a:xfrm>
            <a:off x="4004967" y="824948"/>
            <a:ext cx="4726908" cy="3692508"/>
          </a:xfrm>
          <a:prstGeom prst="rect">
            <a:avLst/>
          </a:prstGeom>
          <a:noFill/>
          <a:ln>
            <a:noFill/>
          </a:ln>
        </p:spPr>
      </p:pic>
      <p:sp>
        <p:nvSpPr>
          <p:cNvPr id="1080" name="Shape 1080"/>
          <p:cNvSpPr txBox="1"/>
          <p:nvPr/>
        </p:nvSpPr>
        <p:spPr>
          <a:xfrm>
            <a:off x="490330" y="500972"/>
            <a:ext cx="2968500" cy="36009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Cross-functional faculty and staff teams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ordering of courses for each degreed and certificate, including:</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For each of their students (FT, PT, developmental sequence)</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Teams included Counseling, Student Support, and Instructional faculty (content area, English, math, ESL, reading, library, etc.)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081" name="Shape 1081"/>
          <p:cNvPicPr preferRelativeResize="0"/>
          <p:nvPr/>
        </p:nvPicPr>
        <p:blipFill rotWithShape="1">
          <a:blip r:embed="rId4">
            <a:alphaModFix/>
          </a:blip>
          <a:srcRect/>
          <a:stretch/>
        </p:blipFill>
        <p:spPr>
          <a:xfrm>
            <a:off x="6123819" y="3691939"/>
            <a:ext cx="1748300" cy="12366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txBox="1"/>
          <p:nvPr/>
        </p:nvSpPr>
        <p:spPr>
          <a:xfrm>
            <a:off x="3482025" y="1041327"/>
            <a:ext cx="5529600" cy="3168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a:solidFill>
                  <a:srgbClr val="7F7F7F"/>
                </a:solidFill>
                <a:latin typeface="Arial"/>
                <a:ea typeface="Arial"/>
                <a:cs typeface="Arial"/>
                <a:sym typeface="Arial"/>
              </a:rPr>
              <a:t>MCC faculty and staff created “mapping sequence teams,” cross-functional teams of instructional faculty and counseling faculty to clarify course sequence for each program. </a:t>
            </a:r>
            <a:endParaRPr/>
          </a:p>
          <a:p>
            <a:pPr marL="0" marR="0" lvl="0" indent="0" algn="l" rtl="0">
              <a:spcBef>
                <a:spcPts val="0"/>
              </a:spcBef>
              <a:spcAft>
                <a:spcPts val="0"/>
              </a:spcAft>
              <a:buNone/>
            </a:pPr>
            <a:endParaRPr sz="1800">
              <a:solidFill>
                <a:srgbClr val="7F7F7F"/>
              </a:solidFill>
              <a:latin typeface="Arial"/>
              <a:ea typeface="Arial"/>
              <a:cs typeface="Arial"/>
              <a:sym typeface="Arial"/>
            </a:endParaRPr>
          </a:p>
          <a:p>
            <a:pPr marL="0" marR="0" lvl="0" indent="0" algn="l" rtl="0">
              <a:spcBef>
                <a:spcPts val="0"/>
              </a:spcBef>
              <a:spcAft>
                <a:spcPts val="0"/>
              </a:spcAft>
              <a:buNone/>
            </a:pPr>
            <a:r>
              <a:rPr lang="en" sz="1800">
                <a:solidFill>
                  <a:srgbClr val="7F7F7F"/>
                </a:solidFill>
                <a:latin typeface="Arial"/>
                <a:ea typeface="Arial"/>
                <a:cs typeface="Arial"/>
                <a:sym typeface="Arial"/>
              </a:rPr>
              <a:t>Work begins with  competencies, teams work together to determine which GE, content courses meet the competencies for meta majors and what needs to be developed </a:t>
            </a:r>
            <a:endParaRPr sz="1800">
              <a:solidFill>
                <a:srgbClr val="7F7F7F"/>
              </a:solidFill>
              <a:latin typeface="Arial"/>
              <a:ea typeface="Arial"/>
              <a:cs typeface="Arial"/>
              <a:sym typeface="Arial"/>
            </a:endParaRPr>
          </a:p>
          <a:p>
            <a:pPr marL="0" marR="0" lvl="0" indent="0" algn="l" rtl="0">
              <a:spcBef>
                <a:spcPts val="0"/>
              </a:spcBef>
              <a:spcAft>
                <a:spcPts val="0"/>
              </a:spcAft>
              <a:buNone/>
            </a:pPr>
            <a:endParaRPr sz="1800">
              <a:solidFill>
                <a:srgbClr val="7F7F7F"/>
              </a:solidFill>
              <a:latin typeface="Arial"/>
              <a:ea typeface="Arial"/>
              <a:cs typeface="Arial"/>
              <a:sym typeface="Arial"/>
            </a:endParaRPr>
          </a:p>
        </p:txBody>
      </p:sp>
      <p:pic>
        <p:nvPicPr>
          <p:cNvPr id="1088" name="Shape 1088"/>
          <p:cNvPicPr preferRelativeResize="0"/>
          <p:nvPr/>
        </p:nvPicPr>
        <p:blipFill rotWithShape="1">
          <a:blip r:embed="rId3">
            <a:alphaModFix/>
          </a:blip>
          <a:srcRect/>
          <a:stretch/>
        </p:blipFill>
        <p:spPr>
          <a:xfrm>
            <a:off x="393903" y="734242"/>
            <a:ext cx="2050994" cy="628727"/>
          </a:xfrm>
          <a:prstGeom prst="rect">
            <a:avLst/>
          </a:prstGeom>
          <a:noFill/>
          <a:ln>
            <a:noFill/>
          </a:ln>
        </p:spPr>
      </p:pic>
      <p:sp>
        <p:nvSpPr>
          <p:cNvPr id="1089" name="Shape 1089"/>
          <p:cNvSpPr/>
          <p:nvPr/>
        </p:nvSpPr>
        <p:spPr>
          <a:xfrm>
            <a:off x="393903" y="1926093"/>
            <a:ext cx="2977500" cy="1547700"/>
          </a:xfrm>
          <a:prstGeom prst="rect">
            <a:avLst/>
          </a:prstGeom>
          <a:solidFill>
            <a:schemeClr val="lt1"/>
          </a:solidFill>
          <a:ln w="25400" cap="flat" cmpd="sng">
            <a:solidFill>
              <a:srgbClr val="00B0F0"/>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r>
              <a:rPr lang="en" sz="2000" b="1">
                <a:solidFill>
                  <a:srgbClr val="0070C0"/>
                </a:solidFill>
                <a:latin typeface="Arial"/>
                <a:ea typeface="Arial"/>
                <a:cs typeface="Arial"/>
                <a:sym typeface="Arial"/>
              </a:rPr>
              <a:t>Lessons Learned:</a:t>
            </a:r>
            <a:endParaRPr/>
          </a:p>
          <a:p>
            <a:pPr marL="0" marR="0" lvl="0" indent="0" algn="l" rtl="0">
              <a:spcBef>
                <a:spcPts val="0"/>
              </a:spcBef>
              <a:spcAft>
                <a:spcPts val="0"/>
              </a:spcAft>
              <a:buNone/>
            </a:pPr>
            <a:endParaRPr sz="1600" b="1">
              <a:solidFill>
                <a:srgbClr val="0070C0"/>
              </a:solidFill>
              <a:latin typeface="Arial"/>
              <a:ea typeface="Arial"/>
              <a:cs typeface="Arial"/>
              <a:sym typeface="Arial"/>
            </a:endParaRPr>
          </a:p>
          <a:p>
            <a:pPr marL="285750" marR="0" lvl="0" indent="-285750" algn="l" rtl="0">
              <a:spcBef>
                <a:spcPts val="0"/>
              </a:spcBef>
              <a:spcAft>
                <a:spcPts val="0"/>
              </a:spcAft>
              <a:buClr>
                <a:srgbClr val="7F7F7F"/>
              </a:buClr>
              <a:buSzPts val="1600"/>
              <a:buFont typeface="Arial"/>
              <a:buChar char="•"/>
            </a:pPr>
            <a:r>
              <a:rPr lang="en" sz="1600">
                <a:solidFill>
                  <a:srgbClr val="7F7F7F"/>
                </a:solidFill>
                <a:latin typeface="Arial"/>
                <a:ea typeface="Arial"/>
                <a:cs typeface="Arial"/>
                <a:sym typeface="Arial"/>
              </a:rPr>
              <a:t>Cross Functional Mapping Sequence Teams</a:t>
            </a:r>
            <a:endParaRPr/>
          </a:p>
          <a:p>
            <a:pPr marL="285750" marR="0" lvl="0" indent="-184150" algn="l" rtl="0">
              <a:spcBef>
                <a:spcPts val="0"/>
              </a:spcBef>
              <a:spcAft>
                <a:spcPts val="0"/>
              </a:spcAft>
              <a:buClr>
                <a:schemeClr val="dk1"/>
              </a:buClr>
              <a:buSzPts val="1600"/>
              <a:buFont typeface="Arial"/>
              <a:buNone/>
            </a:pPr>
            <a:endParaRPr sz="16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600"/>
              <a:buFont typeface="Arial"/>
              <a:buChar char="•"/>
            </a:pPr>
            <a:r>
              <a:rPr lang="en" sz="1600">
                <a:solidFill>
                  <a:srgbClr val="7F7F7F"/>
                </a:solidFill>
                <a:latin typeface="Arial"/>
                <a:ea typeface="Arial"/>
                <a:cs typeface="Arial"/>
                <a:sym typeface="Arial"/>
              </a:rPr>
              <a:t>Start with the End in Mind</a:t>
            </a:r>
            <a:endParaRPr/>
          </a:p>
        </p:txBody>
      </p:sp>
      <p:sp>
        <p:nvSpPr>
          <p:cNvPr id="1090" name="Shape 1090"/>
          <p:cNvSpPr/>
          <p:nvPr/>
        </p:nvSpPr>
        <p:spPr>
          <a:xfrm>
            <a:off x="1058665" y="4718332"/>
            <a:ext cx="6138900" cy="2418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 sz="1200" b="1">
                <a:solidFill>
                  <a:srgbClr val="4078B6"/>
                </a:solidFill>
                <a:latin typeface="Arial"/>
                <a:ea typeface="Arial"/>
                <a:cs typeface="Arial"/>
                <a:sym typeface="Arial"/>
              </a:rPr>
              <a:t>2. CLEARLY DELINEATED PROGRAM REQUIREMENTS (DEFAULT SEQUENCE) </a:t>
            </a:r>
            <a:endParaRPr/>
          </a:p>
        </p:txBody>
      </p:sp>
      <p:pic>
        <p:nvPicPr>
          <p:cNvPr id="1091" name="Shape 1091" descr="GP-Principals-element-2b.png"/>
          <p:cNvPicPr preferRelativeResize="0"/>
          <p:nvPr/>
        </p:nvPicPr>
        <p:blipFill rotWithShape="1">
          <a:blip r:embed="rId4">
            <a:alphaModFix/>
          </a:blip>
          <a:srcRect l="6188" t="19159" r="18150" b="16589"/>
          <a:stretch/>
        </p:blipFill>
        <p:spPr>
          <a:xfrm>
            <a:off x="-21947" y="4534908"/>
            <a:ext cx="949450" cy="608592"/>
          </a:xfrm>
          <a:prstGeom prst="rect">
            <a:avLst/>
          </a:prstGeom>
          <a:noFill/>
          <a:ln>
            <a:noFill/>
          </a:ln>
        </p:spPr>
      </p:pic>
      <p:sp>
        <p:nvSpPr>
          <p:cNvPr id="1092" name="Shape 1092"/>
          <p:cNvSpPr txBox="1"/>
          <p:nvPr/>
        </p:nvSpPr>
        <p:spPr>
          <a:xfrm>
            <a:off x="251791" y="109331"/>
            <a:ext cx="8030700" cy="276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Case Study: Mesa Community College </a:t>
            </a:r>
            <a:endParaRPr sz="1800">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Shape 1097"/>
          <p:cNvSpPr txBox="1"/>
          <p:nvPr/>
        </p:nvSpPr>
        <p:spPr>
          <a:xfrm>
            <a:off x="463827" y="317404"/>
            <a:ext cx="7262100" cy="3462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Arial"/>
                <a:ea typeface="Arial"/>
                <a:cs typeface="Arial"/>
                <a:sym typeface="Arial"/>
              </a:rPr>
              <a:t>Case Study: Skyline College</a:t>
            </a:r>
            <a:endParaRPr sz="2400">
              <a:solidFill>
                <a:schemeClr val="dk1"/>
              </a:solidFill>
              <a:latin typeface="Arial"/>
              <a:ea typeface="Arial"/>
              <a:cs typeface="Arial"/>
              <a:sym typeface="Arial"/>
            </a:endParaRPr>
          </a:p>
        </p:txBody>
      </p:sp>
      <p:sp>
        <p:nvSpPr>
          <p:cNvPr id="1098" name="Shape 1098"/>
          <p:cNvSpPr txBox="1"/>
          <p:nvPr/>
        </p:nvSpPr>
        <p:spPr>
          <a:xfrm>
            <a:off x="463824" y="1033675"/>
            <a:ext cx="4728300" cy="36009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CLP supported with models from colleges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Skyline VPs and Deans began the process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In Spring after MM drafting, developing process roles and responsibilities:</a:t>
            </a:r>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Design Team</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I/SS Deans</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Counseling, Student Support, and Instru</a:t>
            </a:r>
            <a:endParaRPr sz="1800" b="0" i="0" u="none" strike="noStrike" cap="none">
              <a:solidFill>
                <a:schemeClr val="dk1"/>
              </a:solidFill>
              <a:latin typeface="Arial"/>
              <a:ea typeface="Arial"/>
              <a:cs typeface="Arial"/>
              <a:sym typeface="Arial"/>
            </a:endParaRPr>
          </a:p>
          <a:p>
            <a:pPr marL="741984"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Meta Major Work Groups</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Faculty and staff from across the campus funded to participate</a:t>
            </a:r>
            <a:endParaRPr/>
          </a:p>
        </p:txBody>
      </p:sp>
      <p:pic>
        <p:nvPicPr>
          <p:cNvPr id="1099" name="Shape 1099"/>
          <p:cNvPicPr preferRelativeResize="0"/>
          <p:nvPr/>
        </p:nvPicPr>
        <p:blipFill rotWithShape="1">
          <a:blip r:embed="rId3">
            <a:alphaModFix/>
          </a:blip>
          <a:srcRect/>
          <a:stretch/>
        </p:blipFill>
        <p:spPr>
          <a:xfrm>
            <a:off x="5192126" y="793298"/>
            <a:ext cx="3661224" cy="2440825"/>
          </a:xfrm>
          <a:prstGeom prst="rect">
            <a:avLst/>
          </a:prstGeom>
          <a:noFill/>
          <a:ln>
            <a:noFill/>
          </a:ln>
        </p:spPr>
      </p:pic>
      <p:pic>
        <p:nvPicPr>
          <p:cNvPr id="1100" name="Shape 1100"/>
          <p:cNvPicPr preferRelativeResize="0"/>
          <p:nvPr/>
        </p:nvPicPr>
        <p:blipFill rotWithShape="1">
          <a:blip r:embed="rId4">
            <a:alphaModFix/>
          </a:blip>
          <a:srcRect/>
          <a:stretch/>
        </p:blipFill>
        <p:spPr>
          <a:xfrm>
            <a:off x="6360235" y="3129303"/>
            <a:ext cx="1850231" cy="13930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185974" y="133679"/>
            <a:ext cx="5361000" cy="9294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2400"/>
              <a:buFont typeface="Calibri"/>
              <a:buNone/>
            </a:pPr>
            <a:r>
              <a:rPr lang="en" sz="2400" b="1">
                <a:solidFill>
                  <a:srgbClr val="073763"/>
                </a:solidFill>
                <a:latin typeface="Century Gothic"/>
                <a:ea typeface="Century Gothic"/>
                <a:cs typeface="Century Gothic"/>
                <a:sym typeface="Century Gothic"/>
              </a:rPr>
              <a:t>New CC students tell researchers they want to know: </a:t>
            </a:r>
            <a:endParaRPr sz="2400" b="1">
              <a:solidFill>
                <a:srgbClr val="073763"/>
              </a:solidFill>
              <a:latin typeface="Century Gothic"/>
              <a:ea typeface="Century Gothic"/>
              <a:cs typeface="Century Gothic"/>
              <a:sym typeface="Century Gothic"/>
            </a:endParaRPr>
          </a:p>
        </p:txBody>
      </p:sp>
      <p:sp>
        <p:nvSpPr>
          <p:cNvPr id="387" name="Shape 387"/>
          <p:cNvSpPr/>
          <p:nvPr/>
        </p:nvSpPr>
        <p:spPr>
          <a:xfrm>
            <a:off x="326905" y="1186756"/>
            <a:ext cx="4727100" cy="27699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rgbClr val="7F7F7F"/>
              </a:buClr>
              <a:buSzPts val="1800"/>
              <a:buFont typeface="Arial"/>
              <a:buChar char="•"/>
            </a:pPr>
            <a:r>
              <a:rPr lang="en" sz="1800" b="1">
                <a:solidFill>
                  <a:srgbClr val="7F7F7F"/>
                </a:solidFill>
              </a:rPr>
              <a:t>What are my career options? </a:t>
            </a:r>
            <a:endParaRPr sz="1000" b="1"/>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are the education paths to those careers? </a:t>
            </a: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b="1">
                <a:solidFill>
                  <a:srgbClr val="7F7F7F"/>
                </a:solidFill>
              </a:rPr>
              <a:t>How do I get a bachelor’s degree?</a:t>
            </a:r>
            <a:endParaRPr sz="1800" b="1">
              <a:solidFill>
                <a:srgbClr val="7F7F7F"/>
              </a:solidFil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will I need to take?</a:t>
            </a: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b="1">
                <a:solidFill>
                  <a:srgbClr val="7F7F7F"/>
                </a:solidFill>
              </a:rPr>
              <a:t>How long will it take and how much will it cost?</a:t>
            </a:r>
            <a:endParaRPr sz="1800" b="1">
              <a:solidFill>
                <a:srgbClr val="7F7F7F"/>
              </a:solidFil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How do I pay for it?</a:t>
            </a:r>
            <a:endParaRPr/>
          </a:p>
        </p:txBody>
      </p:sp>
      <p:pic>
        <p:nvPicPr>
          <p:cNvPr id="388" name="Shape 388"/>
          <p:cNvPicPr preferRelativeResize="0"/>
          <p:nvPr/>
        </p:nvPicPr>
        <p:blipFill>
          <a:blip r:embed="rId3">
            <a:alphaModFix/>
          </a:blip>
          <a:stretch>
            <a:fillRect/>
          </a:stretch>
        </p:blipFill>
        <p:spPr>
          <a:xfrm>
            <a:off x="5608436" y="0"/>
            <a:ext cx="3535565"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a:spLocks noGrp="1"/>
          </p:cNvSpPr>
          <p:nvPr>
            <p:ph type="title"/>
          </p:nvPr>
        </p:nvSpPr>
        <p:spPr>
          <a:xfrm>
            <a:off x="185980" y="133673"/>
            <a:ext cx="4311300" cy="342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2400"/>
              <a:buFont typeface="Calibri"/>
              <a:buNone/>
            </a:pPr>
            <a:r>
              <a:rPr lang="en" sz="2400" b="1">
                <a:solidFill>
                  <a:schemeClr val="dk1"/>
                </a:solidFill>
                <a:latin typeface="Calibri"/>
                <a:ea typeface="Calibri"/>
                <a:cs typeface="Calibri"/>
                <a:sym typeface="Calibri"/>
              </a:rPr>
              <a:t>Do these examples of sequencing support students with what they want to know: </a:t>
            </a:r>
            <a:endParaRPr sz="2400" b="1">
              <a:solidFill>
                <a:schemeClr val="dk1"/>
              </a:solidFill>
              <a:latin typeface="Calibri"/>
              <a:ea typeface="Calibri"/>
              <a:cs typeface="Calibri"/>
              <a:sym typeface="Calibri"/>
            </a:endParaRPr>
          </a:p>
        </p:txBody>
      </p:sp>
      <p:sp>
        <p:nvSpPr>
          <p:cNvPr id="1106" name="Shape 1106"/>
          <p:cNvSpPr/>
          <p:nvPr/>
        </p:nvSpPr>
        <p:spPr>
          <a:xfrm>
            <a:off x="185975" y="1363801"/>
            <a:ext cx="4727100" cy="24690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are my career options?</a:t>
            </a:r>
            <a:br>
              <a:rPr lang="en" sz="1800">
                <a:solidFill>
                  <a:srgbClr val="7F7F7F"/>
                </a:solidFill>
                <a:latin typeface="Arial"/>
                <a:ea typeface="Arial"/>
                <a:cs typeface="Arial"/>
                <a:sym typeface="Arial"/>
              </a:rPr>
            </a:br>
            <a:r>
              <a:rPr lang="en" sz="1800">
                <a:solidFill>
                  <a:srgbClr val="7F7F7F"/>
                </a:solidFill>
                <a:latin typeface="Arial"/>
                <a:ea typeface="Arial"/>
                <a:cs typeface="Arial"/>
                <a:sym typeface="Arial"/>
              </a:rPr>
              <a:t> </a:t>
            </a:r>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are the education paths to those careers?</a:t>
            </a:r>
            <a:br>
              <a:rPr lang="en" sz="1800">
                <a:solidFill>
                  <a:srgbClr val="7F7F7F"/>
                </a:solidFill>
                <a:latin typeface="Arial"/>
                <a:ea typeface="Arial"/>
                <a:cs typeface="Arial"/>
                <a:sym typeface="Arial"/>
              </a:rPr>
            </a:br>
            <a:r>
              <a:rPr lang="en" sz="1800">
                <a:solidFill>
                  <a:srgbClr val="7F7F7F"/>
                </a:solidFill>
                <a:latin typeface="Arial"/>
                <a:ea typeface="Arial"/>
                <a:cs typeface="Arial"/>
                <a:sym typeface="Arial"/>
              </a:rPr>
              <a:t> </a:t>
            </a:r>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How do I get a bachelor’s degree?</a:t>
            </a:r>
            <a:br>
              <a:rPr lang="en" sz="1800">
                <a:solidFill>
                  <a:srgbClr val="7F7F7F"/>
                </a:solidFill>
                <a:latin typeface="Arial"/>
                <a:ea typeface="Arial"/>
                <a:cs typeface="Arial"/>
                <a:sym typeface="Arial"/>
              </a:rPr>
            </a:b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What will I need to take?</a:t>
            </a:r>
            <a:endParaRPr/>
          </a:p>
          <a:p>
            <a:pPr marL="285750" marR="0" lvl="0" indent="-171450" algn="l" rtl="0">
              <a:spcBef>
                <a:spcPts val="0"/>
              </a:spcBef>
              <a:spcAft>
                <a:spcPts val="0"/>
              </a:spcAft>
              <a:buClr>
                <a:schemeClr val="dk1"/>
              </a:buClr>
              <a:buSzPts val="1800"/>
              <a:buFont typeface="Arial"/>
              <a:buNone/>
            </a:pP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How long will it take and how much will it cost?</a:t>
            </a:r>
            <a:br>
              <a:rPr lang="en" sz="1800">
                <a:solidFill>
                  <a:srgbClr val="7F7F7F"/>
                </a:solidFill>
                <a:latin typeface="Arial"/>
                <a:ea typeface="Arial"/>
                <a:cs typeface="Arial"/>
                <a:sym typeface="Arial"/>
              </a:rPr>
            </a:b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How do I pay for it?</a:t>
            </a:r>
            <a:endParaRPr/>
          </a:p>
        </p:txBody>
      </p:sp>
      <p:pic>
        <p:nvPicPr>
          <p:cNvPr id="1107" name="Shape 1107"/>
          <p:cNvPicPr preferRelativeResize="0"/>
          <p:nvPr/>
        </p:nvPicPr>
        <p:blipFill rotWithShape="1">
          <a:blip r:embed="rId3">
            <a:alphaModFix/>
          </a:blip>
          <a:srcRect/>
          <a:stretch/>
        </p:blipFill>
        <p:spPr>
          <a:xfrm>
            <a:off x="5396972" y="133673"/>
            <a:ext cx="3588483" cy="390637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Shape 1112" descr="GP-Principals-element-1b.png"/>
          <p:cNvPicPr preferRelativeResize="0"/>
          <p:nvPr/>
        </p:nvPicPr>
        <p:blipFill rotWithShape="1">
          <a:blip r:embed="rId3">
            <a:alphaModFix/>
          </a:blip>
          <a:srcRect l="10474" t="20345" r="15914" b="14213"/>
          <a:stretch/>
        </p:blipFill>
        <p:spPr>
          <a:xfrm>
            <a:off x="4254284" y="2549443"/>
            <a:ext cx="3112428" cy="2594055"/>
          </a:xfrm>
          <a:prstGeom prst="rect">
            <a:avLst/>
          </a:prstGeom>
          <a:noFill/>
          <a:ln>
            <a:noFill/>
          </a:ln>
        </p:spPr>
      </p:pic>
      <p:sp>
        <p:nvSpPr>
          <p:cNvPr id="1113" name="Shape 1113"/>
          <p:cNvSpPr/>
          <p:nvPr/>
        </p:nvSpPr>
        <p:spPr>
          <a:xfrm>
            <a:off x="4254285" y="1879252"/>
            <a:ext cx="4572000" cy="48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b="1">
                <a:solidFill>
                  <a:srgbClr val="4078B6"/>
                </a:solidFill>
              </a:rPr>
              <a:t>Integrated and Proactive Student Supports</a:t>
            </a:r>
            <a:endParaRPr sz="1800" b="1">
              <a:solidFill>
                <a:srgbClr val="4078B6"/>
              </a:solidFill>
              <a:latin typeface="Arial"/>
              <a:ea typeface="Arial"/>
              <a:cs typeface="Arial"/>
              <a:sym typeface="Arial"/>
            </a:endParaRPr>
          </a:p>
        </p:txBody>
      </p:sp>
      <p:pic>
        <p:nvPicPr>
          <p:cNvPr id="1114" name="Shape 1114" descr="March2012_skylineEMT_careerladdersproject_IMG_1460.jpg"/>
          <p:cNvPicPr preferRelativeResize="0"/>
          <p:nvPr/>
        </p:nvPicPr>
        <p:blipFill rotWithShape="1">
          <a:blip r:embed="rId4">
            <a:alphaModFix/>
          </a:blip>
          <a:srcRect/>
          <a:stretch/>
        </p:blipFill>
        <p:spPr>
          <a:xfrm>
            <a:off x="543153" y="434522"/>
            <a:ext cx="2572639" cy="385895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Shape 1119"/>
          <p:cNvSpPr txBox="1">
            <a:spLocks noGrp="1"/>
          </p:cNvSpPr>
          <p:nvPr>
            <p:ph type="title"/>
          </p:nvPr>
        </p:nvSpPr>
        <p:spPr>
          <a:xfrm>
            <a:off x="123324" y="556426"/>
            <a:ext cx="5243700" cy="5397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2400"/>
              <a:buFont typeface="Calibri"/>
              <a:buNone/>
            </a:pPr>
            <a:r>
              <a:rPr lang="en" sz="1800" b="1">
                <a:solidFill>
                  <a:srgbClr val="434343"/>
                </a:solidFill>
                <a:latin typeface="Century Gothic"/>
                <a:ea typeface="Century Gothic"/>
                <a:cs typeface="Century Gothic"/>
                <a:sym typeface="Century Gothic"/>
              </a:rPr>
              <a:t>Activity: Do these examples of meta majors support students with what they want to know: </a:t>
            </a:r>
            <a:endParaRPr sz="1800" b="1">
              <a:solidFill>
                <a:srgbClr val="434343"/>
              </a:solidFill>
              <a:latin typeface="Century Gothic"/>
              <a:ea typeface="Century Gothic"/>
              <a:cs typeface="Century Gothic"/>
              <a:sym typeface="Century Gothic"/>
            </a:endParaRPr>
          </a:p>
        </p:txBody>
      </p:sp>
      <p:sp>
        <p:nvSpPr>
          <p:cNvPr id="1120" name="Shape 1120"/>
          <p:cNvSpPr/>
          <p:nvPr/>
        </p:nvSpPr>
        <p:spPr>
          <a:xfrm>
            <a:off x="624374" y="1337525"/>
            <a:ext cx="5243700" cy="2835600"/>
          </a:xfrm>
          <a:prstGeom prst="rect">
            <a:avLst/>
          </a:prstGeom>
          <a:noFill/>
          <a:ln>
            <a:noFill/>
          </a:ln>
        </p:spPr>
        <p:txBody>
          <a:bodyPr wrap="square" lIns="91425" tIns="45700" rIns="91425" bIns="45700" anchor="t" anchorCtr="0">
            <a:noAutofit/>
          </a:bodyPr>
          <a:lstStyle/>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my career options?</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What are the education paths to those careers?</a:t>
            </a:r>
            <a:br>
              <a:rPr lang="en" b="1">
                <a:solidFill>
                  <a:srgbClr val="7F7F7F"/>
                </a:solidFill>
                <a:latin typeface="Century Gothic"/>
                <a:ea typeface="Century Gothic"/>
                <a:cs typeface="Century Gothic"/>
                <a:sym typeface="Century Gothic"/>
              </a:rPr>
            </a:br>
            <a:r>
              <a:rPr lang="en" b="1">
                <a:solidFill>
                  <a:srgbClr val="7F7F7F"/>
                </a:solidFill>
                <a:latin typeface="Century Gothic"/>
                <a:ea typeface="Century Gothic"/>
                <a:cs typeface="Century Gothic"/>
                <a:sym typeface="Century Gothic"/>
              </a:rPr>
              <a:t> </a:t>
            </a:r>
            <a:endParaRPr b="1">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How do I get a bachelor’s degree?</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What will I need to take?</a:t>
            </a:r>
            <a:endParaRPr b="1">
              <a:latin typeface="Century Gothic"/>
              <a:ea typeface="Century Gothic"/>
              <a:cs typeface="Century Gothic"/>
              <a:sym typeface="Century Gothic"/>
            </a:endParaRPr>
          </a:p>
          <a:p>
            <a:pPr marL="285750" marR="0" lvl="0" indent="-171450" algn="l" rtl="0">
              <a:spcBef>
                <a:spcPts val="0"/>
              </a:spcBef>
              <a:spcAft>
                <a:spcPts val="0"/>
              </a:spcAft>
              <a:buClr>
                <a:schemeClr val="dk1"/>
              </a:buClr>
              <a:buSzPts val="1800"/>
              <a:buFont typeface="Arial"/>
              <a:buNone/>
            </a:pP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How long will it take and how much will it cost?</a:t>
            </a:r>
            <a:br>
              <a:rPr lang="en" b="1">
                <a:solidFill>
                  <a:srgbClr val="7F7F7F"/>
                </a:solidFill>
                <a:latin typeface="Century Gothic"/>
                <a:ea typeface="Century Gothic"/>
                <a:cs typeface="Century Gothic"/>
                <a:sym typeface="Century Gothic"/>
              </a:rPr>
            </a:br>
            <a:endParaRPr b="1">
              <a:solidFill>
                <a:srgbClr val="7F7F7F"/>
              </a:solidFill>
              <a:latin typeface="Century Gothic"/>
              <a:ea typeface="Century Gothic"/>
              <a:cs typeface="Century Gothic"/>
              <a:sym typeface="Century Gothic"/>
            </a:endParaRPr>
          </a:p>
          <a:p>
            <a:pPr marL="285750" marR="0" lvl="0" indent="-260350" algn="l" rtl="0">
              <a:spcBef>
                <a:spcPts val="0"/>
              </a:spcBef>
              <a:spcAft>
                <a:spcPts val="0"/>
              </a:spcAft>
              <a:buClr>
                <a:srgbClr val="7F7F7F"/>
              </a:buClr>
              <a:buSzPts val="1400"/>
              <a:buFont typeface="Century Gothic"/>
              <a:buChar char="•"/>
            </a:pPr>
            <a:r>
              <a:rPr lang="en" b="1">
                <a:solidFill>
                  <a:srgbClr val="7F7F7F"/>
                </a:solidFill>
                <a:latin typeface="Century Gothic"/>
                <a:ea typeface="Century Gothic"/>
                <a:cs typeface="Century Gothic"/>
                <a:sym typeface="Century Gothic"/>
              </a:rPr>
              <a:t> How do I pay for it?</a:t>
            </a:r>
            <a:endParaRPr b="1">
              <a:latin typeface="Century Gothic"/>
              <a:ea typeface="Century Gothic"/>
              <a:cs typeface="Century Gothic"/>
              <a:sym typeface="Century Gothic"/>
            </a:endParaRPr>
          </a:p>
        </p:txBody>
      </p:sp>
      <p:pic>
        <p:nvPicPr>
          <p:cNvPr id="1121" name="Shape 1121"/>
          <p:cNvPicPr preferRelativeResize="0"/>
          <p:nvPr/>
        </p:nvPicPr>
        <p:blipFill>
          <a:blip r:embed="rId3">
            <a:alphaModFix/>
          </a:blip>
          <a:stretch>
            <a:fillRect/>
          </a:stretch>
        </p:blipFill>
        <p:spPr>
          <a:xfrm>
            <a:off x="5636874" y="152400"/>
            <a:ext cx="3326054" cy="48387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Shape 1126" descr="16-chabot-engineering-summer-1848.jpg"/>
          <p:cNvPicPr preferRelativeResize="0"/>
          <p:nvPr/>
        </p:nvPicPr>
        <p:blipFill rotWithShape="1">
          <a:blip r:embed="rId3">
            <a:alphaModFix/>
          </a:blip>
          <a:srcRect l="36176" r="25351"/>
          <a:stretch/>
        </p:blipFill>
        <p:spPr>
          <a:xfrm flipH="1">
            <a:off x="1" y="642938"/>
            <a:ext cx="2965535" cy="3869052"/>
          </a:xfrm>
          <a:prstGeom prst="rect">
            <a:avLst/>
          </a:prstGeom>
          <a:noFill/>
          <a:ln>
            <a:noFill/>
          </a:ln>
        </p:spPr>
      </p:pic>
      <p:sp>
        <p:nvSpPr>
          <p:cNvPr id="1127" name="Shape 1127"/>
          <p:cNvSpPr/>
          <p:nvPr/>
        </p:nvSpPr>
        <p:spPr>
          <a:xfrm>
            <a:off x="3436139" y="1338126"/>
            <a:ext cx="4752975" cy="517331"/>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 sz="1600" b="1">
                <a:solidFill>
                  <a:srgbClr val="4078B6"/>
                </a:solidFill>
                <a:latin typeface="Arial"/>
                <a:ea typeface="Arial"/>
                <a:cs typeface="Arial"/>
                <a:sym typeface="Arial"/>
              </a:rPr>
              <a:t>CLEARLY DELINEATED PROGRAM REQUIREMENTS (DEFAULT SEQUENCE) </a:t>
            </a:r>
            <a:endParaRPr/>
          </a:p>
        </p:txBody>
      </p:sp>
      <p:pic>
        <p:nvPicPr>
          <p:cNvPr id="1128" name="Shape 1128" descr="GP-Principals-element-2b.png"/>
          <p:cNvPicPr preferRelativeResize="0"/>
          <p:nvPr/>
        </p:nvPicPr>
        <p:blipFill rotWithShape="1">
          <a:blip r:embed="rId4">
            <a:alphaModFix/>
          </a:blip>
          <a:srcRect l="6189" t="19159" r="18151" b="16589"/>
          <a:stretch/>
        </p:blipFill>
        <p:spPr>
          <a:xfrm>
            <a:off x="3651494" y="2365910"/>
            <a:ext cx="3348049" cy="277759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p:nvPr/>
        </p:nvSpPr>
        <p:spPr>
          <a:xfrm>
            <a:off x="218467" y="67614"/>
            <a:ext cx="8513409" cy="34624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Arial"/>
                <a:ea typeface="Arial"/>
                <a:cs typeface="Arial"/>
                <a:sym typeface="Arial"/>
              </a:rPr>
              <a:t>Case Study: Mt. San Antonio Course Sequencing </a:t>
            </a:r>
            <a:endParaRPr sz="2400">
              <a:solidFill>
                <a:schemeClr val="dk1"/>
              </a:solidFill>
              <a:latin typeface="Arial"/>
              <a:ea typeface="Arial"/>
              <a:cs typeface="Arial"/>
              <a:sym typeface="Arial"/>
            </a:endParaRPr>
          </a:p>
        </p:txBody>
      </p:sp>
      <p:pic>
        <p:nvPicPr>
          <p:cNvPr id="1134" name="Shape 1134" descr="CLP 2478.jpg"/>
          <p:cNvPicPr preferRelativeResize="0"/>
          <p:nvPr/>
        </p:nvPicPr>
        <p:blipFill rotWithShape="1">
          <a:blip r:embed="rId3">
            <a:alphaModFix/>
          </a:blip>
          <a:srcRect/>
          <a:stretch/>
        </p:blipFill>
        <p:spPr>
          <a:xfrm>
            <a:off x="4004967" y="824948"/>
            <a:ext cx="4726909" cy="3692508"/>
          </a:xfrm>
          <a:prstGeom prst="rect">
            <a:avLst/>
          </a:prstGeom>
          <a:noFill/>
          <a:ln>
            <a:noFill/>
          </a:ln>
        </p:spPr>
      </p:pic>
      <p:sp>
        <p:nvSpPr>
          <p:cNvPr id="1135" name="Shape 1135"/>
          <p:cNvSpPr txBox="1"/>
          <p:nvPr/>
        </p:nvSpPr>
        <p:spPr>
          <a:xfrm>
            <a:off x="490330" y="500972"/>
            <a:ext cx="2968487" cy="3600985"/>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Cross-functional faculty and staff teams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ordering of courses for each degreed and certificate, including:</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For each of their students (FT, PT, developmental sequence)</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Teams included Counseling, Student Support, and Instructional faculty (content area, English, math, ESL, reading, library, etc.)  </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136" name="Shape 1136"/>
          <p:cNvPicPr preferRelativeResize="0"/>
          <p:nvPr/>
        </p:nvPicPr>
        <p:blipFill rotWithShape="1">
          <a:blip r:embed="rId4">
            <a:alphaModFix/>
          </a:blip>
          <a:srcRect/>
          <a:stretch/>
        </p:blipFill>
        <p:spPr>
          <a:xfrm>
            <a:off x="6123819" y="3691939"/>
            <a:ext cx="1748300" cy="123660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Shape 1142"/>
          <p:cNvSpPr txBox="1"/>
          <p:nvPr/>
        </p:nvSpPr>
        <p:spPr>
          <a:xfrm>
            <a:off x="3482025" y="1041327"/>
            <a:ext cx="5529600" cy="31683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a:solidFill>
                  <a:srgbClr val="7F7F7F"/>
                </a:solidFill>
                <a:latin typeface="Arial"/>
                <a:ea typeface="Arial"/>
                <a:cs typeface="Arial"/>
                <a:sym typeface="Arial"/>
              </a:rPr>
              <a:t>MCC faculty and staff created “mapping sequence teams,” cross-functional teams of instructional faculty and counseling faculty to clarify course sequence for each program. </a:t>
            </a:r>
            <a:endParaRPr/>
          </a:p>
          <a:p>
            <a:pPr marL="0" marR="0" lvl="0" indent="0" algn="l" rtl="0">
              <a:spcBef>
                <a:spcPts val="0"/>
              </a:spcBef>
              <a:spcAft>
                <a:spcPts val="0"/>
              </a:spcAft>
              <a:buNone/>
            </a:pPr>
            <a:endParaRPr sz="1800">
              <a:solidFill>
                <a:srgbClr val="7F7F7F"/>
              </a:solidFill>
              <a:latin typeface="Arial"/>
              <a:ea typeface="Arial"/>
              <a:cs typeface="Arial"/>
              <a:sym typeface="Arial"/>
            </a:endParaRPr>
          </a:p>
          <a:p>
            <a:pPr marL="0" marR="0" lvl="0" indent="0" algn="l" rtl="0">
              <a:spcBef>
                <a:spcPts val="0"/>
              </a:spcBef>
              <a:spcAft>
                <a:spcPts val="0"/>
              </a:spcAft>
              <a:buNone/>
            </a:pPr>
            <a:r>
              <a:rPr lang="en" sz="1800">
                <a:solidFill>
                  <a:srgbClr val="7F7F7F"/>
                </a:solidFill>
                <a:latin typeface="Arial"/>
                <a:ea typeface="Arial"/>
                <a:cs typeface="Arial"/>
                <a:sym typeface="Arial"/>
              </a:rPr>
              <a:t>Work begins with  competencies, teams work together to determine which GE, content courses meet the competencies for meta majors and what needs to be developed </a:t>
            </a:r>
            <a:endParaRPr sz="1800">
              <a:solidFill>
                <a:srgbClr val="7F7F7F"/>
              </a:solidFill>
              <a:latin typeface="Arial"/>
              <a:ea typeface="Arial"/>
              <a:cs typeface="Arial"/>
              <a:sym typeface="Arial"/>
            </a:endParaRPr>
          </a:p>
          <a:p>
            <a:pPr marL="0" marR="0" lvl="0" indent="0" algn="l" rtl="0">
              <a:spcBef>
                <a:spcPts val="0"/>
              </a:spcBef>
              <a:spcAft>
                <a:spcPts val="0"/>
              </a:spcAft>
              <a:buNone/>
            </a:pPr>
            <a:endParaRPr sz="1800">
              <a:solidFill>
                <a:srgbClr val="7F7F7F"/>
              </a:solidFill>
              <a:latin typeface="Arial"/>
              <a:ea typeface="Arial"/>
              <a:cs typeface="Arial"/>
              <a:sym typeface="Arial"/>
            </a:endParaRPr>
          </a:p>
        </p:txBody>
      </p:sp>
      <p:pic>
        <p:nvPicPr>
          <p:cNvPr id="1143" name="Shape 1143"/>
          <p:cNvPicPr preferRelativeResize="0"/>
          <p:nvPr/>
        </p:nvPicPr>
        <p:blipFill rotWithShape="1">
          <a:blip r:embed="rId3">
            <a:alphaModFix/>
          </a:blip>
          <a:srcRect/>
          <a:stretch/>
        </p:blipFill>
        <p:spPr>
          <a:xfrm>
            <a:off x="393903" y="734242"/>
            <a:ext cx="2050994" cy="628727"/>
          </a:xfrm>
          <a:prstGeom prst="rect">
            <a:avLst/>
          </a:prstGeom>
          <a:noFill/>
          <a:ln>
            <a:noFill/>
          </a:ln>
        </p:spPr>
      </p:pic>
      <p:sp>
        <p:nvSpPr>
          <p:cNvPr id="1144" name="Shape 1144"/>
          <p:cNvSpPr/>
          <p:nvPr/>
        </p:nvSpPr>
        <p:spPr>
          <a:xfrm>
            <a:off x="393903" y="1926093"/>
            <a:ext cx="2977496" cy="1547841"/>
          </a:xfrm>
          <a:prstGeom prst="rect">
            <a:avLst/>
          </a:prstGeom>
          <a:solidFill>
            <a:schemeClr val="lt1"/>
          </a:solidFill>
          <a:ln w="25400" cap="flat" cmpd="sng">
            <a:solidFill>
              <a:srgbClr val="00B0F0"/>
            </a:solidFill>
            <a:prstDash val="solid"/>
            <a:round/>
            <a:headEnd type="none" w="med" len="med"/>
            <a:tailEnd type="none" w="med" len="med"/>
          </a:ln>
        </p:spPr>
        <p:txBody>
          <a:bodyPr wrap="square" lIns="91425" tIns="45700" rIns="91425" bIns="45700" anchor="ctr" anchorCtr="0">
            <a:noAutofit/>
          </a:bodyPr>
          <a:lstStyle/>
          <a:p>
            <a:pPr marL="0" marR="0" lvl="0" indent="0" algn="l" rtl="0">
              <a:spcBef>
                <a:spcPts val="0"/>
              </a:spcBef>
              <a:spcAft>
                <a:spcPts val="0"/>
              </a:spcAft>
              <a:buNone/>
            </a:pPr>
            <a:r>
              <a:rPr lang="en" sz="2000" b="1">
                <a:solidFill>
                  <a:srgbClr val="0070C0"/>
                </a:solidFill>
                <a:latin typeface="Arial"/>
                <a:ea typeface="Arial"/>
                <a:cs typeface="Arial"/>
                <a:sym typeface="Arial"/>
              </a:rPr>
              <a:t>Lessons Learned:</a:t>
            </a:r>
            <a:endParaRPr/>
          </a:p>
          <a:p>
            <a:pPr marL="0" marR="0" lvl="0" indent="0" algn="l" rtl="0">
              <a:spcBef>
                <a:spcPts val="0"/>
              </a:spcBef>
              <a:spcAft>
                <a:spcPts val="0"/>
              </a:spcAft>
              <a:buNone/>
            </a:pPr>
            <a:endParaRPr sz="1600" b="1">
              <a:solidFill>
                <a:srgbClr val="0070C0"/>
              </a:solidFill>
              <a:latin typeface="Arial"/>
              <a:ea typeface="Arial"/>
              <a:cs typeface="Arial"/>
              <a:sym typeface="Arial"/>
            </a:endParaRPr>
          </a:p>
          <a:p>
            <a:pPr marL="285750" marR="0" lvl="0" indent="-285750" algn="l" rtl="0">
              <a:spcBef>
                <a:spcPts val="0"/>
              </a:spcBef>
              <a:spcAft>
                <a:spcPts val="0"/>
              </a:spcAft>
              <a:buClr>
                <a:srgbClr val="7F7F7F"/>
              </a:buClr>
              <a:buSzPts val="1600"/>
              <a:buFont typeface="Arial"/>
              <a:buChar char="•"/>
            </a:pPr>
            <a:r>
              <a:rPr lang="en" sz="1600">
                <a:solidFill>
                  <a:srgbClr val="7F7F7F"/>
                </a:solidFill>
                <a:latin typeface="Arial"/>
                <a:ea typeface="Arial"/>
                <a:cs typeface="Arial"/>
                <a:sym typeface="Arial"/>
              </a:rPr>
              <a:t>Cross Functional Mapping Sequence Teams</a:t>
            </a:r>
            <a:endParaRPr/>
          </a:p>
          <a:p>
            <a:pPr marL="285750" marR="0" lvl="0" indent="-184150" algn="l" rtl="0">
              <a:spcBef>
                <a:spcPts val="0"/>
              </a:spcBef>
              <a:spcAft>
                <a:spcPts val="0"/>
              </a:spcAft>
              <a:buClr>
                <a:schemeClr val="dk1"/>
              </a:buClr>
              <a:buSzPts val="1600"/>
              <a:buFont typeface="Arial"/>
              <a:buNone/>
            </a:pPr>
            <a:endParaRPr sz="16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600"/>
              <a:buFont typeface="Arial"/>
              <a:buChar char="•"/>
            </a:pPr>
            <a:r>
              <a:rPr lang="en" sz="1600">
                <a:solidFill>
                  <a:srgbClr val="7F7F7F"/>
                </a:solidFill>
                <a:latin typeface="Arial"/>
                <a:ea typeface="Arial"/>
                <a:cs typeface="Arial"/>
                <a:sym typeface="Arial"/>
              </a:rPr>
              <a:t>Start with the End in Mind</a:t>
            </a:r>
            <a:endParaRPr/>
          </a:p>
        </p:txBody>
      </p:sp>
      <p:sp>
        <p:nvSpPr>
          <p:cNvPr id="1145" name="Shape 1145"/>
          <p:cNvSpPr/>
          <p:nvPr/>
        </p:nvSpPr>
        <p:spPr>
          <a:xfrm>
            <a:off x="1058665" y="4718332"/>
            <a:ext cx="6139039" cy="241744"/>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 sz="1200" b="1">
                <a:solidFill>
                  <a:srgbClr val="4078B6"/>
                </a:solidFill>
                <a:latin typeface="Arial"/>
                <a:ea typeface="Arial"/>
                <a:cs typeface="Arial"/>
                <a:sym typeface="Arial"/>
              </a:rPr>
              <a:t>2. CLEARLY DELINEATED PROGRAM REQUIREMENTS (DEFAULT SEQUENCE) </a:t>
            </a:r>
            <a:endParaRPr/>
          </a:p>
        </p:txBody>
      </p:sp>
      <p:pic>
        <p:nvPicPr>
          <p:cNvPr id="1146" name="Shape 1146" descr="GP-Principals-element-2b.png"/>
          <p:cNvPicPr preferRelativeResize="0"/>
          <p:nvPr/>
        </p:nvPicPr>
        <p:blipFill rotWithShape="1">
          <a:blip r:embed="rId4">
            <a:alphaModFix/>
          </a:blip>
          <a:srcRect l="6189" t="19159" r="18151" b="16589"/>
          <a:stretch/>
        </p:blipFill>
        <p:spPr>
          <a:xfrm>
            <a:off x="-21947" y="4534908"/>
            <a:ext cx="949450" cy="608592"/>
          </a:xfrm>
          <a:prstGeom prst="rect">
            <a:avLst/>
          </a:prstGeom>
          <a:noFill/>
          <a:ln>
            <a:noFill/>
          </a:ln>
        </p:spPr>
      </p:pic>
      <p:sp>
        <p:nvSpPr>
          <p:cNvPr id="1147" name="Shape 1147"/>
          <p:cNvSpPr txBox="1"/>
          <p:nvPr/>
        </p:nvSpPr>
        <p:spPr>
          <a:xfrm>
            <a:off x="251791" y="109330"/>
            <a:ext cx="8030818" cy="27699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Case Study: Mesa Community College </a:t>
            </a:r>
            <a:endParaRPr sz="1800">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Shape 1152"/>
          <p:cNvSpPr txBox="1"/>
          <p:nvPr/>
        </p:nvSpPr>
        <p:spPr>
          <a:xfrm>
            <a:off x="463827" y="317404"/>
            <a:ext cx="7262191" cy="34624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 sz="2400">
                <a:solidFill>
                  <a:schemeClr val="dk1"/>
                </a:solidFill>
                <a:latin typeface="Arial"/>
                <a:ea typeface="Arial"/>
                <a:cs typeface="Arial"/>
                <a:sym typeface="Arial"/>
              </a:rPr>
              <a:t>Case Study: Skyline College</a:t>
            </a:r>
            <a:endParaRPr sz="2400">
              <a:solidFill>
                <a:schemeClr val="dk1"/>
              </a:solidFill>
              <a:latin typeface="Arial"/>
              <a:ea typeface="Arial"/>
              <a:cs typeface="Arial"/>
              <a:sym typeface="Arial"/>
            </a:endParaRPr>
          </a:p>
        </p:txBody>
      </p:sp>
      <p:sp>
        <p:nvSpPr>
          <p:cNvPr id="1153" name="Shape 1153"/>
          <p:cNvSpPr txBox="1"/>
          <p:nvPr/>
        </p:nvSpPr>
        <p:spPr>
          <a:xfrm>
            <a:off x="463824" y="1033675"/>
            <a:ext cx="4728300" cy="36009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CLP supported with models from colleges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Skyline VPs and Deans began the process</a:t>
            </a:r>
            <a:endParaRPr/>
          </a:p>
          <a:p>
            <a:pPr marL="285750" marR="0" lvl="0" indent="-285750" algn="l" rtl="0">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In Spring after MM drafting, developing process roles and responsibilities:</a:t>
            </a:r>
            <a:endParaRPr/>
          </a:p>
          <a:p>
            <a:pPr marL="741985"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Design Team</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I/SS Deans</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Counseling, Student Support, and Instru</a:t>
            </a:r>
            <a:endParaRPr sz="1800" b="0" i="0" u="none" strike="noStrike" cap="none">
              <a:solidFill>
                <a:schemeClr val="dk1"/>
              </a:solidFill>
              <a:latin typeface="Arial"/>
              <a:ea typeface="Arial"/>
              <a:cs typeface="Arial"/>
              <a:sym typeface="Arial"/>
            </a:endParaRPr>
          </a:p>
          <a:p>
            <a:pPr marL="741985" marR="0" lvl="1"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Meta Major Work Groups</a:t>
            </a:r>
            <a:endParaRPr/>
          </a:p>
          <a:p>
            <a:pPr marL="1198222" marR="0" lvl="2" indent="-28575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Faculty and staff from across the campus funded to participate</a:t>
            </a:r>
            <a:endParaRPr/>
          </a:p>
        </p:txBody>
      </p:sp>
      <p:pic>
        <p:nvPicPr>
          <p:cNvPr id="1154" name="Shape 1154"/>
          <p:cNvPicPr preferRelativeResize="0"/>
          <p:nvPr/>
        </p:nvPicPr>
        <p:blipFill rotWithShape="1">
          <a:blip r:embed="rId3">
            <a:alphaModFix/>
          </a:blip>
          <a:srcRect/>
          <a:stretch/>
        </p:blipFill>
        <p:spPr>
          <a:xfrm>
            <a:off x="5192126" y="793298"/>
            <a:ext cx="3661224" cy="2440825"/>
          </a:xfrm>
          <a:prstGeom prst="rect">
            <a:avLst/>
          </a:prstGeom>
          <a:noFill/>
          <a:ln>
            <a:noFill/>
          </a:ln>
        </p:spPr>
      </p:pic>
      <p:pic>
        <p:nvPicPr>
          <p:cNvPr id="1155" name="Shape 1155"/>
          <p:cNvPicPr preferRelativeResize="0"/>
          <p:nvPr/>
        </p:nvPicPr>
        <p:blipFill rotWithShape="1">
          <a:blip r:embed="rId4">
            <a:alphaModFix/>
          </a:blip>
          <a:srcRect/>
          <a:stretch/>
        </p:blipFill>
        <p:spPr>
          <a:xfrm>
            <a:off x="6360235" y="3129303"/>
            <a:ext cx="1850231" cy="139303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185980" y="133673"/>
            <a:ext cx="4311300" cy="342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ts val="2400"/>
              <a:buFont typeface="Calibri"/>
              <a:buNone/>
            </a:pPr>
            <a:r>
              <a:rPr lang="en" sz="2400" b="1">
                <a:solidFill>
                  <a:schemeClr val="dk1"/>
                </a:solidFill>
                <a:latin typeface="Calibri"/>
                <a:ea typeface="Calibri"/>
                <a:cs typeface="Calibri"/>
                <a:sym typeface="Calibri"/>
              </a:rPr>
              <a:t>Do these examples of sequencing support students with what they want to know: </a:t>
            </a:r>
            <a:endParaRPr sz="2400" b="1">
              <a:solidFill>
                <a:schemeClr val="dk1"/>
              </a:solidFill>
              <a:latin typeface="Calibri"/>
              <a:ea typeface="Calibri"/>
              <a:cs typeface="Calibri"/>
              <a:sym typeface="Calibri"/>
            </a:endParaRPr>
          </a:p>
        </p:txBody>
      </p:sp>
      <p:sp>
        <p:nvSpPr>
          <p:cNvPr id="1161" name="Shape 1161"/>
          <p:cNvSpPr/>
          <p:nvPr/>
        </p:nvSpPr>
        <p:spPr>
          <a:xfrm>
            <a:off x="185975" y="1363801"/>
            <a:ext cx="4727100" cy="2469000"/>
          </a:xfrm>
          <a:prstGeom prst="rect">
            <a:avLst/>
          </a:prstGeom>
          <a:noFill/>
          <a:ln>
            <a:noFill/>
          </a:ln>
        </p:spPr>
        <p:txBody>
          <a:bodyPr wrap="square" lIns="91425" tIns="45700" rIns="91425" bIns="45700" anchor="t" anchorCtr="0">
            <a:noAutofit/>
          </a:bodyPr>
          <a:lstStyle/>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are my career options?</a:t>
            </a:r>
            <a:br>
              <a:rPr lang="en" sz="1800">
                <a:solidFill>
                  <a:srgbClr val="7F7F7F"/>
                </a:solidFill>
                <a:latin typeface="Arial"/>
                <a:ea typeface="Arial"/>
                <a:cs typeface="Arial"/>
                <a:sym typeface="Arial"/>
              </a:rPr>
            </a:br>
            <a:r>
              <a:rPr lang="en" sz="1800">
                <a:solidFill>
                  <a:srgbClr val="7F7F7F"/>
                </a:solidFill>
                <a:latin typeface="Arial"/>
                <a:ea typeface="Arial"/>
                <a:cs typeface="Arial"/>
                <a:sym typeface="Arial"/>
              </a:rPr>
              <a:t> </a:t>
            </a:r>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What are the education paths to those careers?</a:t>
            </a:r>
            <a:br>
              <a:rPr lang="en" sz="1800">
                <a:solidFill>
                  <a:srgbClr val="7F7F7F"/>
                </a:solidFill>
                <a:latin typeface="Arial"/>
                <a:ea typeface="Arial"/>
                <a:cs typeface="Arial"/>
                <a:sym typeface="Arial"/>
              </a:rPr>
            </a:br>
            <a:r>
              <a:rPr lang="en" sz="1800">
                <a:solidFill>
                  <a:srgbClr val="7F7F7F"/>
                </a:solidFill>
                <a:latin typeface="Arial"/>
                <a:ea typeface="Arial"/>
                <a:cs typeface="Arial"/>
                <a:sym typeface="Arial"/>
              </a:rPr>
              <a:t> </a:t>
            </a:r>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How do I get a bachelor’s degree?</a:t>
            </a:r>
            <a:br>
              <a:rPr lang="en" sz="1800">
                <a:solidFill>
                  <a:srgbClr val="7F7F7F"/>
                </a:solidFill>
                <a:latin typeface="Arial"/>
                <a:ea typeface="Arial"/>
                <a:cs typeface="Arial"/>
                <a:sym typeface="Arial"/>
              </a:rPr>
            </a:b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What will I need to take?</a:t>
            </a:r>
            <a:endParaRPr/>
          </a:p>
          <a:p>
            <a:pPr marL="285750" marR="0" lvl="0" indent="-171450" algn="l" rtl="0">
              <a:spcBef>
                <a:spcPts val="0"/>
              </a:spcBef>
              <a:spcAft>
                <a:spcPts val="0"/>
              </a:spcAft>
              <a:buClr>
                <a:schemeClr val="dk1"/>
              </a:buClr>
              <a:buSzPts val="1800"/>
              <a:buFont typeface="Arial"/>
              <a:buNone/>
            </a:pP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How long will it take and how much will it cost?</a:t>
            </a:r>
            <a:br>
              <a:rPr lang="en" sz="1800">
                <a:solidFill>
                  <a:srgbClr val="7F7F7F"/>
                </a:solidFill>
                <a:latin typeface="Arial"/>
                <a:ea typeface="Arial"/>
                <a:cs typeface="Arial"/>
                <a:sym typeface="Arial"/>
              </a:rPr>
            </a:br>
            <a:endParaRPr sz="1800">
              <a:solidFill>
                <a:srgbClr val="7F7F7F"/>
              </a:solidFill>
              <a:latin typeface="Arial"/>
              <a:ea typeface="Arial"/>
              <a:cs typeface="Arial"/>
              <a:sym typeface="Arial"/>
            </a:endParaRPr>
          </a:p>
          <a:p>
            <a:pPr marL="285750" marR="0" lvl="0" indent="-285750" algn="l" rtl="0">
              <a:spcBef>
                <a:spcPts val="0"/>
              </a:spcBef>
              <a:spcAft>
                <a:spcPts val="0"/>
              </a:spcAft>
              <a:buClr>
                <a:srgbClr val="7F7F7F"/>
              </a:buClr>
              <a:buSzPts val="1800"/>
              <a:buFont typeface="Arial"/>
              <a:buChar char="•"/>
            </a:pPr>
            <a:r>
              <a:rPr lang="en" sz="1800">
                <a:solidFill>
                  <a:srgbClr val="7F7F7F"/>
                </a:solidFill>
                <a:latin typeface="Arial"/>
                <a:ea typeface="Arial"/>
                <a:cs typeface="Arial"/>
                <a:sym typeface="Arial"/>
              </a:rPr>
              <a:t> How do I pay for it?</a:t>
            </a:r>
            <a:endParaRPr/>
          </a:p>
        </p:txBody>
      </p:sp>
      <p:pic>
        <p:nvPicPr>
          <p:cNvPr id="1162" name="Shape 1162"/>
          <p:cNvPicPr preferRelativeResize="0"/>
          <p:nvPr/>
        </p:nvPicPr>
        <p:blipFill rotWithShape="1">
          <a:blip r:embed="rId3">
            <a:alphaModFix/>
          </a:blip>
          <a:srcRect/>
          <a:stretch/>
        </p:blipFill>
        <p:spPr>
          <a:xfrm>
            <a:off x="5396972" y="133673"/>
            <a:ext cx="3588483" cy="390637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Shape 1167" descr="GP-Principals-element-1b.png"/>
          <p:cNvPicPr preferRelativeResize="0"/>
          <p:nvPr/>
        </p:nvPicPr>
        <p:blipFill rotWithShape="1">
          <a:blip r:embed="rId3">
            <a:alphaModFix/>
          </a:blip>
          <a:srcRect l="10474" t="20345" r="15914" b="14213"/>
          <a:stretch/>
        </p:blipFill>
        <p:spPr>
          <a:xfrm>
            <a:off x="4254284" y="2549443"/>
            <a:ext cx="3112428" cy="2594055"/>
          </a:xfrm>
          <a:prstGeom prst="rect">
            <a:avLst/>
          </a:prstGeom>
          <a:noFill/>
          <a:ln>
            <a:noFill/>
          </a:ln>
        </p:spPr>
      </p:pic>
      <p:sp>
        <p:nvSpPr>
          <p:cNvPr id="1168" name="Shape 1168"/>
          <p:cNvSpPr/>
          <p:nvPr/>
        </p:nvSpPr>
        <p:spPr>
          <a:xfrm>
            <a:off x="4254285" y="1879252"/>
            <a:ext cx="4572000" cy="4848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 sz="1800" b="1">
                <a:solidFill>
                  <a:srgbClr val="4078B6"/>
                </a:solidFill>
              </a:rPr>
              <a:t>Integrated and Proactive Student Supports</a:t>
            </a:r>
            <a:endParaRPr sz="1800" b="1">
              <a:solidFill>
                <a:srgbClr val="4078B6"/>
              </a:solidFill>
              <a:latin typeface="Arial"/>
              <a:ea typeface="Arial"/>
              <a:cs typeface="Arial"/>
              <a:sym typeface="Arial"/>
            </a:endParaRPr>
          </a:p>
        </p:txBody>
      </p:sp>
      <p:pic>
        <p:nvPicPr>
          <p:cNvPr id="1169" name="Shape 1169" descr="March2012_skylineEMT_careerladdersproject_IMG_1460.jpg"/>
          <p:cNvPicPr preferRelativeResize="0"/>
          <p:nvPr/>
        </p:nvPicPr>
        <p:blipFill rotWithShape="1">
          <a:blip r:embed="rId4">
            <a:alphaModFix/>
          </a:blip>
          <a:srcRect/>
          <a:stretch/>
        </p:blipFill>
        <p:spPr>
          <a:xfrm>
            <a:off x="543153" y="434522"/>
            <a:ext cx="2572639" cy="385895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Shape 1174"/>
          <p:cNvSpPr txBox="1">
            <a:spLocks noGrp="1"/>
          </p:cNvSpPr>
          <p:nvPr>
            <p:ph type="title"/>
          </p:nvPr>
        </p:nvSpPr>
        <p:spPr>
          <a:xfrm>
            <a:off x="585725" y="250425"/>
            <a:ext cx="8520600" cy="6261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2"/>
              </a:buClr>
              <a:buSzPts val="4400"/>
              <a:buFont typeface="Calibri"/>
              <a:buNone/>
            </a:pPr>
            <a:r>
              <a:rPr lang="en" sz="2400" b="1">
                <a:solidFill>
                  <a:schemeClr val="dk2"/>
                </a:solidFill>
                <a:latin typeface="Century Gothic"/>
                <a:ea typeface="Century Gothic"/>
                <a:cs typeface="Century Gothic"/>
                <a:sym typeface="Century Gothic"/>
              </a:rPr>
              <a:t>Case Study: SMCCCD Student Voices in Pathways </a:t>
            </a:r>
            <a:endParaRPr sz="2400" b="1">
              <a:solidFill>
                <a:schemeClr val="dk2"/>
              </a:solidFill>
              <a:latin typeface="Century Gothic"/>
              <a:ea typeface="Century Gothic"/>
              <a:cs typeface="Century Gothic"/>
              <a:sym typeface="Century Gothic"/>
            </a:endParaRPr>
          </a:p>
        </p:txBody>
      </p:sp>
      <p:sp>
        <p:nvSpPr>
          <p:cNvPr id="1175" name="Shape 1175"/>
          <p:cNvSpPr txBox="1">
            <a:spLocks noGrp="1"/>
          </p:cNvSpPr>
          <p:nvPr>
            <p:ph type="body" idx="1"/>
          </p:nvPr>
        </p:nvSpPr>
        <p:spPr>
          <a:xfrm>
            <a:off x="311700" y="1152475"/>
            <a:ext cx="3999900" cy="3416400"/>
          </a:xfrm>
          <a:prstGeom prst="rect">
            <a:avLst/>
          </a:prstGeom>
          <a:noFill/>
          <a:ln>
            <a:noFill/>
          </a:ln>
        </p:spPr>
        <p:txBody>
          <a:bodyPr wrap="square" lIns="91425" tIns="91425" rIns="91425" bIns="91425" anchor="t" anchorCtr="0">
            <a:noAutofit/>
          </a:bodyPr>
          <a:lstStyle/>
          <a:p>
            <a:pPr marL="456229" marR="0" lvl="1"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176" name="Shape 1176"/>
          <p:cNvPicPr preferRelativeResize="0"/>
          <p:nvPr/>
        </p:nvPicPr>
        <p:blipFill>
          <a:blip r:embed="rId3">
            <a:alphaModFix/>
          </a:blip>
          <a:stretch>
            <a:fillRect/>
          </a:stretch>
        </p:blipFill>
        <p:spPr>
          <a:xfrm>
            <a:off x="3992649" y="1152475"/>
            <a:ext cx="2884050" cy="3695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6526</Words>
  <Application>Microsoft Office PowerPoint</Application>
  <PresentationFormat>On-screen Show (16:9)</PresentationFormat>
  <Paragraphs>968</Paragraphs>
  <Slides>140</Slides>
  <Notes>140</Notes>
  <HiddenSlides>29</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140</vt:i4>
      </vt:variant>
    </vt:vector>
  </HeadingPairs>
  <TitlesOfParts>
    <vt:vector size="160" baseType="lpstr">
      <vt:lpstr>Batang</vt:lpstr>
      <vt:lpstr>Noto Sans Symbols</vt:lpstr>
      <vt:lpstr>Cambria</vt:lpstr>
      <vt:lpstr>Century Gothic</vt:lpstr>
      <vt:lpstr>Rockwell</vt:lpstr>
      <vt:lpstr>Calibri</vt:lpstr>
      <vt:lpstr>Times New Roman</vt:lpstr>
      <vt:lpstr>Avenir</vt:lpstr>
      <vt:lpstr>Arial</vt:lpstr>
      <vt:lpstr>Gill Sans</vt:lpstr>
      <vt:lpstr>Arial Narrow</vt:lpstr>
      <vt:lpstr>Courier New</vt:lpstr>
      <vt:lpstr>Trebuchet MS</vt:lpstr>
      <vt:lpstr>Simple Light</vt:lpstr>
      <vt:lpstr>Default Theme</vt:lpstr>
      <vt:lpstr>Default Theme</vt:lpstr>
      <vt:lpstr>Office Theme</vt:lpstr>
      <vt:lpstr>Office Theme</vt:lpstr>
      <vt:lpstr>Office Theme</vt:lpstr>
      <vt:lpstr>Custom</vt:lpstr>
      <vt:lpstr>PowerPoint Presentation</vt:lpstr>
      <vt:lpstr>PowerPoint Presentation</vt:lpstr>
      <vt:lpstr>Cañada College’s Pathway To Date </vt:lpstr>
      <vt:lpstr>PowerPoint Presentation</vt:lpstr>
      <vt:lpstr>Our Path: This Morning</vt:lpstr>
      <vt:lpstr>But first, burning questions!</vt:lpstr>
      <vt:lpstr>Why Guided Pathways?  </vt:lpstr>
      <vt:lpstr>From the Student’s Perspective:</vt:lpstr>
      <vt:lpstr>New CC students tell researchers they want to know: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SEQUENCE FOR AA IN BUSINESS- CALIFORNIA  CC</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Guided Pathways?  </vt:lpstr>
      <vt:lpstr>Guided Pathway: College Community Efforts to Nourish Success &amp; Equity   </vt:lpstr>
      <vt:lpstr>PowerPoint Presentation</vt:lpstr>
      <vt:lpstr>Proactive and Integrated Student Supports </vt:lpstr>
      <vt:lpstr>PowerPoint Presentation</vt:lpstr>
      <vt:lpstr>PowerPoint Presentation</vt:lpstr>
      <vt:lpstr>PowerPoint Presentation</vt:lpstr>
      <vt:lpstr>PowerPoint Presentation</vt:lpstr>
      <vt:lpstr>PowerPoint Presentation</vt:lpstr>
      <vt:lpstr>City Colleges of Chicago, 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Questions?   Concerns?   Want to join the conversation? Team?  Join your GP team next to learn more! </vt:lpstr>
      <vt:lpstr>PowerPoint Presentation</vt:lpstr>
      <vt:lpstr>PowerPoint Presentation</vt:lpstr>
      <vt:lpstr>PowerPoint Presentation</vt:lpstr>
      <vt:lpstr>AM Deck ENDS HERE  DRAFT PM DECK BEGINS</vt:lpstr>
      <vt:lpstr>PowerPoint Presentation</vt:lpstr>
      <vt:lpstr>PowerPoint Presentation</vt:lpstr>
      <vt:lpstr>PowerPoint Presentation</vt:lpstr>
      <vt:lpstr>Cañada College’s Path To Date </vt:lpstr>
      <vt:lpstr>Our Path: This Morning</vt:lpstr>
      <vt:lpstr>But first, burning questions!</vt:lpstr>
      <vt:lpstr>How are colleges engaging in Guided Pathways redesign?</vt:lpstr>
      <vt:lpstr>PowerPoint Presentation</vt:lpstr>
      <vt:lpstr>Okay, how exactly have California faculty and staff made this journey?</vt:lpstr>
      <vt:lpstr>   </vt:lpstr>
      <vt:lpstr>PowerPoint Presentation</vt:lpstr>
      <vt:lpstr>College Community Efforts to Nourish Success &amp; Equity via Guided Pathways    </vt:lpstr>
      <vt:lpstr>PowerPoint Presentation</vt:lpstr>
      <vt:lpstr>PowerPoint Presentation</vt:lpstr>
      <vt:lpstr>PowerPoint Presentation</vt:lpstr>
      <vt:lpstr>PowerPoint Presentation</vt:lpstr>
      <vt:lpstr>PowerPoint Presentation</vt:lpstr>
      <vt:lpstr>Activity: Do these examples of meta majors support students with what they want to know: </vt:lpstr>
      <vt:lpstr>PowerPoint Presentation</vt:lpstr>
      <vt:lpstr>PowerPoint Presentation</vt:lpstr>
      <vt:lpstr>PowerPoint Presentation</vt:lpstr>
      <vt:lpstr>PowerPoint Presentation</vt:lpstr>
      <vt:lpstr>Do these examples of sequencing support students with what they want to know: </vt:lpstr>
      <vt:lpstr>PowerPoint Presentation</vt:lpstr>
      <vt:lpstr>Activity: Do these examples of meta majors support students with what they want to know: </vt:lpstr>
      <vt:lpstr>PowerPoint Presentation</vt:lpstr>
      <vt:lpstr>PowerPoint Presentation</vt:lpstr>
      <vt:lpstr>PowerPoint Presentation</vt:lpstr>
      <vt:lpstr>PowerPoint Presentation</vt:lpstr>
      <vt:lpstr>Do these examples of sequencing support students with what they want to know: </vt:lpstr>
      <vt:lpstr>PowerPoint Presentation</vt:lpstr>
      <vt:lpstr>Case Study: SMCCCD Student Voices in Pathways </vt:lpstr>
      <vt:lpstr>PowerPoint Presentation</vt:lpstr>
      <vt:lpstr>CSM Case Study: Seven focus groups with 78 CSM students representing... </vt:lpstr>
      <vt:lpstr> Focus group participants: </vt:lpstr>
      <vt:lpstr> Focus group participants: </vt:lpstr>
      <vt:lpstr>What we asked students:</vt:lpstr>
      <vt:lpstr>Synthesis of Findings: </vt:lpstr>
      <vt:lpstr>PowerPoint Presentation</vt:lpstr>
      <vt:lpstr>PowerPoint Presentation</vt:lpstr>
      <vt:lpstr>PowerPoint Presentation</vt:lpstr>
      <vt:lpstr>PowerPoint Presentation</vt:lpstr>
      <vt:lpstr>PowerPoint Presentation</vt:lpstr>
      <vt:lpstr>PowerPoint Presentation</vt:lpstr>
      <vt:lpstr>Most students found choosing a major to be a daunting task:</vt:lpstr>
      <vt:lpstr>Students’ Questions about Choosing a Major:</vt:lpstr>
      <vt:lpstr>Students’ suggestions for what resources would help them choose a major:</vt:lpstr>
      <vt:lpstr>PowerPoint Presentation</vt:lpstr>
      <vt:lpstr>PowerPoint Presentation</vt:lpstr>
      <vt:lpstr>Choosing courses </vt:lpstr>
      <vt:lpstr>PowerPoint Presentation</vt:lpstr>
      <vt:lpstr>PowerPoint Presentation</vt:lpstr>
      <vt:lpstr>PowerPoint Presentation</vt:lpstr>
      <vt:lpstr>PowerPoint Presentation</vt:lpstr>
      <vt:lpstr>Counseling: </vt:lpstr>
      <vt:lpstr>CSM Case Study: Student Education Planning Data  </vt:lpstr>
      <vt:lpstr>Small Group Discussion: Faculty &amp; Staff Inquiry </vt:lpstr>
      <vt:lpstr>Table Team Activity:  Are these student voices reflective of your students? </vt:lpstr>
      <vt:lpstr>PowerPoint Presentation</vt:lpstr>
      <vt:lpstr>Who?</vt:lpstr>
      <vt:lpstr>Cross-Functional Teams: Rich Experience &amp; Perspective</vt:lpstr>
      <vt:lpstr>PowerPoint Presentation</vt:lpstr>
      <vt:lpstr>PowerPoint Presentation</vt:lpstr>
      <vt:lpstr>Case Study: Sierra College</vt:lpstr>
      <vt:lpstr>PowerPoint Presentation</vt:lpstr>
      <vt:lpstr>PowerPoint Presentation</vt:lpstr>
      <vt:lpstr>College of the Canyons Math Placement</vt:lpstr>
      <vt:lpstr>PowerPoint Presentation</vt:lpstr>
      <vt:lpstr>   </vt:lpstr>
      <vt:lpstr>PowerPoint Presentation</vt:lpstr>
      <vt:lpstr>Cañada College Who!</vt:lpstr>
      <vt:lpstr>Activity: Cañada College Who?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Phillip</dc:creator>
  <cp:lastModifiedBy>Joy, Deborah</cp:lastModifiedBy>
  <cp:revision>1</cp:revision>
  <dcterms:modified xsi:type="dcterms:W3CDTF">2018-01-17T17:21:19Z</dcterms:modified>
</cp:coreProperties>
</file>