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8" r:id="rId1"/>
  </p:sldMasterIdLst>
  <p:notesMasterIdLst>
    <p:notesMasterId r:id="rId31"/>
  </p:notesMasterIdLst>
  <p:sldIdLst>
    <p:sldId id="256" r:id="rId2"/>
    <p:sldId id="285" r:id="rId3"/>
    <p:sldId id="273" r:id="rId4"/>
    <p:sldId id="294" r:id="rId5"/>
    <p:sldId id="272" r:id="rId6"/>
    <p:sldId id="271" r:id="rId7"/>
    <p:sldId id="280" r:id="rId8"/>
    <p:sldId id="289" r:id="rId9"/>
    <p:sldId id="299" r:id="rId10"/>
    <p:sldId id="300" r:id="rId11"/>
    <p:sldId id="302" r:id="rId12"/>
    <p:sldId id="303" r:id="rId13"/>
    <p:sldId id="301" r:id="rId14"/>
    <p:sldId id="276" r:id="rId15"/>
    <p:sldId id="269" r:id="rId16"/>
    <p:sldId id="287" r:id="rId17"/>
    <p:sldId id="264" r:id="rId18"/>
    <p:sldId id="295" r:id="rId19"/>
    <p:sldId id="304" r:id="rId20"/>
    <p:sldId id="305" r:id="rId21"/>
    <p:sldId id="292" r:id="rId22"/>
    <p:sldId id="267" r:id="rId23"/>
    <p:sldId id="279" r:id="rId24"/>
    <p:sldId id="284" r:id="rId25"/>
    <p:sldId id="260" r:id="rId26"/>
    <p:sldId id="261" r:id="rId27"/>
    <p:sldId id="298" r:id="rId28"/>
    <p:sldId id="293" r:id="rId29"/>
    <p:sldId id="26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33"/>
    <a:srgbClr val="FFDD33"/>
    <a:srgbClr val="5B6770"/>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4"/>
    <p:restoredTop sz="77548"/>
  </p:normalViewPr>
  <p:slideViewPr>
    <p:cSldViewPr snapToGrid="0" snapToObjects="1">
      <p:cViewPr varScale="1">
        <p:scale>
          <a:sx n="89" d="100"/>
          <a:sy n="89" d="100"/>
        </p:scale>
        <p:origin x="1914" y="9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14031-164F-C248-ABC4-927D72582545}" type="datetimeFigureOut">
              <a:rPr lang="en-US" smtClean="0"/>
              <a:t>12/15/2017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E4EA2-7C7E-0B40-AF36-F0850AAD4876}" type="slidenum">
              <a:rPr lang="en-US" smtClean="0"/>
              <a:t>‹#›</a:t>
            </a:fld>
            <a:endParaRPr lang="en-US"/>
          </a:p>
        </p:txBody>
      </p:sp>
    </p:spTree>
    <p:extLst>
      <p:ext uri="{BB962C8B-B14F-4D97-AF65-F5344CB8AC3E}">
        <p14:creationId xmlns:p14="http://schemas.microsoft.com/office/powerpoint/2010/main" val="88518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endParaRPr lang="en-US" dirty="0"/>
          </a:p>
        </p:txBody>
      </p:sp>
      <p:sp>
        <p:nvSpPr>
          <p:cNvPr id="123" name="Shape 1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5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r>
              <a:rPr lang="en-US"/>
              <a:t>Kristen - We are lucky to be in California, and part of a statewide community college system that has clearly articulated support for undocumented students. “</a:t>
            </a:r>
            <a:r>
              <a:rPr lang="en-US" sz="1200">
                <a:solidFill>
                  <a:schemeClr val="dk1"/>
                </a:solidFill>
              </a:rPr>
              <a:t>the Chancellor’s Office has reassured colleges that no changes have been made with regard to admissions or financial aid; informed students that financial aid for undocumented students is protected by state law; called on President- elect Donald J. Trump to preserve DACA”</a:t>
            </a:r>
          </a:p>
        </p:txBody>
      </p:sp>
      <p:sp>
        <p:nvSpPr>
          <p:cNvPr id="139" name="Shape 1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66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lvl="0" indent="0">
              <a:spcBef>
                <a:spcPts val="0"/>
              </a:spcBef>
              <a:buNone/>
            </a:pPr>
            <a:r>
              <a:rPr lang="en-US"/>
              <a:t>PAM</a:t>
            </a:r>
          </a:p>
        </p:txBody>
      </p:sp>
      <p:sp>
        <p:nvSpPr>
          <p:cNvPr id="198" name="Shape 19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69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lvl="0" indent="0">
              <a:spcBef>
                <a:spcPts val="0"/>
              </a:spcBef>
              <a:buNone/>
            </a:pPr>
            <a:r>
              <a:rPr lang="en-US"/>
              <a:t>PAM</a:t>
            </a:r>
          </a:p>
        </p:txBody>
      </p:sp>
      <p:sp>
        <p:nvSpPr>
          <p:cNvPr id="191" name="Shape 1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8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endParaRPr lang="en-US" dirty="0"/>
          </a:p>
        </p:txBody>
      </p:sp>
      <p:sp>
        <p:nvSpPr>
          <p:cNvPr id="147" name="Shape 14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82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r>
              <a:rPr lang="en-US"/>
              <a:t>Kristen</a:t>
            </a:r>
          </a:p>
        </p:txBody>
      </p:sp>
      <p:sp>
        <p:nvSpPr>
          <p:cNvPr id="155" name="Shape 1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48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lvl="0" indent="0">
              <a:spcBef>
                <a:spcPts val="0"/>
              </a:spcBef>
              <a:buNone/>
            </a:pPr>
            <a:r>
              <a:rPr lang="en-US" dirty="0" smtClean="0"/>
              <a:t>Services include: free </a:t>
            </a:r>
            <a:r>
              <a:rPr lang="en-US" dirty="0"/>
              <a:t>printing, </a:t>
            </a:r>
            <a:r>
              <a:rPr lang="en-US" dirty="0" smtClean="0"/>
              <a:t>free legal</a:t>
            </a:r>
            <a:r>
              <a:rPr lang="en-US" baseline="0" dirty="0" smtClean="0"/>
              <a:t> consultations</a:t>
            </a:r>
            <a:r>
              <a:rPr lang="en-US" dirty="0" smtClean="0"/>
              <a:t>, </a:t>
            </a:r>
            <a:r>
              <a:rPr lang="en-US" dirty="0"/>
              <a:t>mini food pantry, DREAMers student </a:t>
            </a:r>
            <a:r>
              <a:rPr lang="en-US" dirty="0" smtClean="0"/>
              <a:t>club</a:t>
            </a:r>
            <a:endParaRPr lang="en-US" dirty="0"/>
          </a:p>
        </p:txBody>
      </p:sp>
      <p:sp>
        <p:nvSpPr>
          <p:cNvPr id="220" name="Shape 22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19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a:spcBef>
                <a:spcPts val="0"/>
              </a:spcBef>
              <a:buNone/>
            </a:pPr>
            <a:endParaRPr lang="en-US" dirty="0"/>
          </a:p>
        </p:txBody>
      </p:sp>
      <p:sp>
        <p:nvSpPr>
          <p:cNvPr id="114" name="Shape 1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64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24</a:t>
            </a:fld>
            <a:endParaRPr lang="en-US"/>
          </a:p>
        </p:txBody>
      </p:sp>
    </p:spTree>
    <p:extLst>
      <p:ext uri="{BB962C8B-B14F-4D97-AF65-F5344CB8AC3E}">
        <p14:creationId xmlns:p14="http://schemas.microsoft.com/office/powerpoint/2010/main" val="327997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r>
              <a:rPr lang="en-US" sz="1200" b="0" i="0" kern="1200" dirty="0" err="1" smtClean="0">
                <a:solidFill>
                  <a:schemeClr val="tx1"/>
                </a:solidFill>
                <a:effectLst/>
                <a:latin typeface="+mn-lt"/>
                <a:ea typeface="+mn-ea"/>
                <a:cs typeface="+mn-cs"/>
              </a:rPr>
              <a:t>UndocuAlly</a:t>
            </a:r>
            <a:r>
              <a:rPr lang="en-US" sz="1200" b="0" i="0" kern="1200" dirty="0" smtClean="0">
                <a:solidFill>
                  <a:schemeClr val="tx1"/>
                </a:solidFill>
                <a:effectLst/>
                <a:latin typeface="+mn-lt"/>
                <a:ea typeface="+mn-ea"/>
                <a:cs typeface="+mn-cs"/>
              </a:rPr>
              <a:t> is a term used to identify campus allies for undocumented students. The </a:t>
            </a:r>
            <a:r>
              <a:rPr lang="en-US" sz="1200" b="0" i="0" kern="1200" dirty="0" err="1" smtClean="0">
                <a:solidFill>
                  <a:schemeClr val="tx1"/>
                </a:solidFill>
                <a:effectLst/>
                <a:latin typeface="+mn-lt"/>
                <a:ea typeface="+mn-ea"/>
                <a:cs typeface="+mn-cs"/>
              </a:rPr>
              <a:t>UndocuAlly</a:t>
            </a:r>
            <a:r>
              <a:rPr lang="en-US" sz="1200" b="0" i="0" kern="1200" dirty="0" smtClean="0">
                <a:solidFill>
                  <a:schemeClr val="tx1"/>
                </a:solidFill>
                <a:effectLst/>
                <a:latin typeface="+mn-lt"/>
                <a:ea typeface="+mn-ea"/>
                <a:cs typeface="+mn-cs"/>
              </a:rPr>
              <a:t> training is designed to provide the basic knowledge, skills, and resources needed to serve and work alongside undocumented students. Participants will receive an overview of current laws and policies affecting undocumented students in California, reflect on culturally proficient </a:t>
            </a:r>
            <a:r>
              <a:rPr lang="en-US" sz="1200" b="0" i="0" kern="1200" dirty="0" err="1" smtClean="0">
                <a:solidFill>
                  <a:schemeClr val="tx1"/>
                </a:solidFill>
                <a:effectLst/>
                <a:latin typeface="+mn-lt"/>
                <a:ea typeface="+mn-ea"/>
                <a:cs typeface="+mn-cs"/>
              </a:rPr>
              <a:t>allyship</a:t>
            </a:r>
            <a:r>
              <a:rPr lang="en-US" sz="1200" b="0" i="0" kern="1200" dirty="0" smtClean="0">
                <a:solidFill>
                  <a:schemeClr val="tx1"/>
                </a:solidFill>
                <a:effectLst/>
                <a:latin typeface="+mn-lt"/>
                <a:ea typeface="+mn-ea"/>
                <a:cs typeface="+mn-cs"/>
              </a:rPr>
              <a:t>, identify practices for serving undocumented students, and commit to making their support visible on campus.</a:t>
            </a:r>
            <a:endParaRPr lang="en-US" dirty="0"/>
          </a:p>
        </p:txBody>
      </p:sp>
      <p:sp>
        <p:nvSpPr>
          <p:cNvPr id="239" name="Shape 2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71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rPr>
              <a:t>Migration Policy Institute (MPI) analysis of U.S. Census Bureau data from the 2014 American Community Survey (ACS)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Undocumented can mean a lot of different things; there is no one profile for an undocumented student (could be any race or nationality; may have over-stayed a visa, entered the country without authorization or fallen out of status for any one of a number of reasons).</a:t>
            </a:r>
          </a:p>
          <a:p>
            <a:pPr marL="0" indent="0">
              <a:buFontTx/>
              <a:buNone/>
            </a:pPr>
            <a:endParaRPr lang="en-US" dirty="0" smtClean="0"/>
          </a:p>
          <a:p>
            <a:pPr marL="0" indent="0">
              <a:buFontTx/>
              <a:buNone/>
            </a:pPr>
            <a:r>
              <a:rPr lang="en-US" dirty="0" smtClean="0"/>
              <a:t>Number of undocumented</a:t>
            </a:r>
            <a:r>
              <a:rPr lang="en-US" baseline="0" dirty="0" smtClean="0"/>
              <a:t> students is unknown and notoriously difficult to count. However, based on county statistics we know that one in three SMC residents is foreign born and an estimated one in four immigrants is undocumented, so perhaps </a:t>
            </a:r>
            <a:r>
              <a:rPr lang="en-US" b="1" baseline="0" dirty="0" smtClean="0"/>
              <a:t>one in seven people</a:t>
            </a:r>
            <a:r>
              <a:rPr lang="en-US" baseline="0" dirty="0" smtClean="0"/>
              <a:t>.</a:t>
            </a:r>
          </a:p>
          <a:p>
            <a:endParaRPr lang="en-US" sz="1200" b="0" i="1" kern="1200" dirty="0" smtClean="0">
              <a:solidFill>
                <a:schemeClr val="tx1"/>
              </a:solidFill>
              <a:effectLst/>
              <a:latin typeface="+mn-lt"/>
              <a:ea typeface="+mn-ea"/>
              <a:cs typeface="+mn-cs"/>
            </a:endParaRPr>
          </a:p>
        </p:txBody>
      </p:sp>
      <p:sp>
        <p:nvSpPr>
          <p:cNvPr id="163" name="Shape 1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35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lvl="0" indent="0">
              <a:buNone/>
            </a:pPr>
            <a:endParaRPr lang="en-US" sz="1200" dirty="0">
              <a:sym typeface="Raleway"/>
            </a:endParaRPr>
          </a:p>
        </p:txBody>
      </p:sp>
      <p:sp>
        <p:nvSpPr>
          <p:cNvPr id="170" name="Shape 17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0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lvl="0"/>
            <a:endParaRPr lang="en-US" dirty="0" smtClean="0">
              <a:sym typeface="Raleway"/>
            </a:endParaRPr>
          </a:p>
        </p:txBody>
      </p:sp>
      <p:sp>
        <p:nvSpPr>
          <p:cNvPr id="177" name="Shape 1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0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AB 540 is a CA state law that went into effect in 2001. </a:t>
            </a:r>
            <a:r>
              <a:rPr lang="en-US" sz="1200" baseline="0" dirty="0" smtClean="0">
                <a:solidFill>
                  <a:schemeClr val="tx1"/>
                </a:solidFill>
              </a:rPr>
              <a:t>It a</a:t>
            </a:r>
            <a:r>
              <a:rPr lang="en-US" sz="1200" dirty="0" smtClean="0">
                <a:solidFill>
                  <a:schemeClr val="tx1"/>
                </a:solidFill>
              </a:rPr>
              <a:t>llows a qualifying student who would otherwise not be eligible for in-state tuition to pay </a:t>
            </a:r>
            <a:r>
              <a:rPr lang="en-US" sz="1200" b="1" dirty="0" smtClean="0">
                <a:solidFill>
                  <a:schemeClr val="tx1"/>
                </a:solidFill>
              </a:rPr>
              <a:t>in-state tuition </a:t>
            </a:r>
            <a:r>
              <a:rPr lang="en-US" sz="1200" dirty="0" smtClean="0">
                <a:solidFill>
                  <a:schemeClr val="tx1"/>
                </a:solidFill>
              </a:rPr>
              <a:t>fees at any UC, CSU, or CA community college. Not all AB540 students are undocumented, but many</a:t>
            </a:r>
            <a:r>
              <a:rPr lang="en-US" sz="1200" baseline="0" dirty="0" smtClean="0">
                <a:solidFill>
                  <a:schemeClr val="tx1"/>
                </a:solidFill>
              </a:rPr>
              <a:t> are.</a:t>
            </a:r>
            <a:endParaRPr lang="en-US" baseline="0" dirty="0" smtClean="0"/>
          </a:p>
          <a:p>
            <a:pPr marL="171450" indent="-171450">
              <a:buFontTx/>
              <a:buChar char="-"/>
            </a:pPr>
            <a:r>
              <a:rPr lang="en-US" baseline="0" dirty="0" smtClean="0"/>
              <a:t>DACA is a federal program that allows for temporary relief from the threat of deportation or detention.</a:t>
            </a:r>
            <a:endParaRPr lang="en-US" dirty="0"/>
          </a:p>
        </p:txBody>
      </p:sp>
      <p:sp>
        <p:nvSpPr>
          <p:cNvPr id="4" name="Slide Number Placeholder 3"/>
          <p:cNvSpPr>
            <a:spLocks noGrp="1"/>
          </p:cNvSpPr>
          <p:nvPr>
            <p:ph type="sldNum" sz="quarter" idx="10"/>
          </p:nvPr>
        </p:nvSpPr>
        <p:spPr/>
        <p:txBody>
          <a:bodyPr/>
          <a:lstStyle/>
          <a:p>
            <a:fld id="{9C4266E7-D946-4E0E-B2AE-ACA0EACCC5F6}" type="slidenum">
              <a:rPr lang="en-US" smtClean="0"/>
              <a:t>9</a:t>
            </a:fld>
            <a:endParaRPr lang="en-US"/>
          </a:p>
        </p:txBody>
      </p:sp>
    </p:spTree>
    <p:extLst>
      <p:ext uri="{BB962C8B-B14F-4D97-AF65-F5344CB8AC3E}">
        <p14:creationId xmlns:p14="http://schemas.microsoft.com/office/powerpoint/2010/main" val="14282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questions we’re getting from these students are about trying to make decisions about whether they should stay in school,” Perez said. “Should they leave school and work for the next six months? And our message has been really clear that we want students to be here. We want them to really be invested in their education because we know that getting their education is going to be the best thing for them moving forward.”</a:t>
            </a:r>
            <a:endParaRPr lang="en-US" dirty="0" smtClean="0"/>
          </a:p>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10</a:t>
            </a:fld>
            <a:endParaRPr lang="en-US"/>
          </a:p>
        </p:txBody>
      </p:sp>
    </p:spTree>
    <p:extLst>
      <p:ext uri="{BB962C8B-B14F-4D97-AF65-F5344CB8AC3E}">
        <p14:creationId xmlns:p14="http://schemas.microsoft.com/office/powerpoint/2010/main" val="184331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endParaRPr lang="en-US" dirty="0"/>
          </a:p>
        </p:txBody>
      </p:sp>
      <p:sp>
        <p:nvSpPr>
          <p:cNvPr id="205" name="Shape 2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01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endParaRPr lang="en-US" dirty="0"/>
          </a:p>
        </p:txBody>
      </p:sp>
      <p:sp>
        <p:nvSpPr>
          <p:cNvPr id="205" name="Shape 2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44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Currently 122 people lose</a:t>
            </a:r>
            <a:r>
              <a:rPr lang="en-US" sz="1200" b="0" i="0" kern="1200" baseline="0" dirty="0" smtClean="0">
                <a:solidFill>
                  <a:schemeClr val="tx1"/>
                </a:solidFill>
                <a:effectLst/>
                <a:latin typeface="+mn-lt"/>
                <a:ea typeface="+mn-ea"/>
                <a:cs typeface="+mn-cs"/>
              </a:rPr>
              <a:t> DACA every day. </a:t>
            </a:r>
            <a:r>
              <a:rPr lang="en-US" sz="1200" b="0" i="0" kern="1200" dirty="0" smtClean="0">
                <a:solidFill>
                  <a:schemeClr val="tx1"/>
                </a:solidFill>
                <a:effectLst/>
                <a:latin typeface="+mn-lt"/>
                <a:ea typeface="+mn-ea"/>
                <a:cs typeface="+mn-cs"/>
              </a:rPr>
              <a:t>That is more than 12,000 since the announcement on Sept. 5, 2017.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logic behind these numbers is straightforward: The 22,000 eligible DACA recipients who did not successfully apply to renew their DACA will, as a result, see their DACA protections expire in the 181 days between September 5, 2017 and March 5, 2018.)</a:t>
            </a:r>
            <a:endParaRPr lang="en-US" dirty="0" smtClean="0"/>
          </a:p>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13</a:t>
            </a:fld>
            <a:endParaRPr lang="en-US"/>
          </a:p>
        </p:txBody>
      </p:sp>
    </p:spTree>
    <p:extLst>
      <p:ext uri="{BB962C8B-B14F-4D97-AF65-F5344CB8AC3E}">
        <p14:creationId xmlns:p14="http://schemas.microsoft.com/office/powerpoint/2010/main" val="186785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4210" t="74158" b="2180"/>
          <a:stretch/>
        </p:blipFill>
        <p:spPr>
          <a:xfrm>
            <a:off x="6457950" y="6239408"/>
            <a:ext cx="2057400" cy="599009"/>
          </a:xfrm>
          <a:prstGeom prst="rect">
            <a:avLst/>
          </a:prstGeom>
          <a:ln w="19050">
            <a:solidFill>
              <a:schemeClr val="bg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12/15/2017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33">
                <a:alpha val="50196"/>
              </a:srgbClr>
            </a:gs>
            <a:gs pos="74000">
              <a:srgbClr val="FFDD33">
                <a:alpha val="25490"/>
              </a:srgbClr>
            </a:gs>
            <a:gs pos="83000">
              <a:srgbClr val="FFDD33">
                <a:alpha val="25098"/>
              </a:srgbClr>
            </a:gs>
            <a:gs pos="100000">
              <a:srgbClr val="FFDD33">
                <a:alpha val="24706"/>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12/15/2017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00896"/>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ccco.edu/ResourcesforUndocumentedStudents.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ollege.edu/professionallearning/docs/flexday/Board%20Resolution%20RE%20Protecting%20Undocumented%20Students%20-%20FINAL%20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college.edu/professionallearning/docs/flexday/FAQ%20-%20Undocumented%20and%20International%20Student%20Right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www.canadacollege.edu/professionallearning/docs/flexday/FAQ%20-%20Third%20Party%20Request%20for%20Student%20Info.doc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mlGP1kRgWlQzyLNPii8rI1RAaXDiUjN1CK0sSwx3O9w/edit?usp=sharing" TargetMode="External"/><Relationship Id="rId2" Type="http://schemas.openxmlformats.org/officeDocument/2006/relationships/hyperlink" Target="https://drive.google.com/file/d/0Bxfu2mZVUCi4WnpWejVUTGx6ZmM/view?usp=shar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parksk@smccd.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fb.com/CanDreame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it.ly/cipcwebinar9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937" y="3834566"/>
            <a:ext cx="6858000" cy="2387600"/>
          </a:xfrm>
        </p:spPr>
        <p:txBody>
          <a:bodyPr>
            <a:normAutofit/>
          </a:bodyPr>
          <a:lstStyle/>
          <a:p>
            <a:r>
              <a:rPr lang="en-US" sz="4000" dirty="0" smtClean="0"/>
              <a:t>Supporting Our Undocumented Community</a:t>
            </a:r>
            <a:endParaRPr lang="en-US" sz="4000" dirty="0"/>
          </a:p>
        </p:txBody>
      </p:sp>
      <p:pic>
        <p:nvPicPr>
          <p:cNvPr id="4" name="Picture 3"/>
          <p:cNvPicPr>
            <a:picLocks noChangeAspect="1"/>
          </p:cNvPicPr>
          <p:nvPr/>
        </p:nvPicPr>
        <p:blipFill>
          <a:blip r:embed="rId2">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130180" y="1268334"/>
            <a:ext cx="2887514" cy="3403142"/>
          </a:xfrm>
          <a:prstGeom prst="rect">
            <a:avLst/>
          </a:prstGeom>
          <a:noFill/>
          <a:effectLst>
            <a:glow rad="63500">
              <a:schemeClr val="accent1">
                <a:satMod val="175000"/>
                <a:alpha val="40000"/>
              </a:schemeClr>
            </a:glow>
          </a:effectLst>
        </p:spPr>
      </p:pic>
    </p:spTree>
    <p:extLst>
      <p:ext uri="{BB962C8B-B14F-4D97-AF65-F5344CB8AC3E}">
        <p14:creationId xmlns:p14="http://schemas.microsoft.com/office/powerpoint/2010/main" val="71706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81000"/>
            <a:ext cx="6934200" cy="990600"/>
          </a:xfrm>
        </p:spPr>
        <p:txBody>
          <a:bodyPr/>
          <a:lstStyle/>
          <a:p>
            <a:r>
              <a:rPr lang="en-US" dirty="0" smtClean="0"/>
              <a:t>September 5, 2017: DACA Rescission</a:t>
            </a:r>
            <a:endParaRPr lang="en-US" dirty="0"/>
          </a:p>
        </p:txBody>
      </p:sp>
      <p:pic>
        <p:nvPicPr>
          <p:cNvPr id="10" name="Picture 9"/>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762000" y="1830660"/>
            <a:ext cx="3733800" cy="2734717"/>
          </a:xfrm>
          <a:prstGeom prst="rect">
            <a:avLst/>
          </a:prstGeom>
        </p:spPr>
      </p:pic>
      <p:sp>
        <p:nvSpPr>
          <p:cNvPr id="9" name="TextBox 8"/>
          <p:cNvSpPr txBox="1"/>
          <p:nvPr/>
        </p:nvSpPr>
        <p:spPr>
          <a:xfrm>
            <a:off x="1231454" y="2334521"/>
            <a:ext cx="1682512" cy="861774"/>
          </a:xfrm>
          <a:prstGeom prst="rect">
            <a:avLst/>
          </a:prstGeom>
          <a:noFill/>
        </p:spPr>
        <p:txBody>
          <a:bodyPr wrap="none" rtlCol="0">
            <a:spAutoFit/>
          </a:bodyPr>
          <a:lstStyle/>
          <a:p>
            <a:r>
              <a:rPr lang="en-US" sz="5000" b="1" dirty="0" smtClean="0"/>
              <a:t>DACA</a:t>
            </a:r>
          </a:p>
        </p:txBody>
      </p:sp>
      <p:pic>
        <p:nvPicPr>
          <p:cNvPr id="11" name="Picture 10"/>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749569" y="1829798"/>
            <a:ext cx="3946628" cy="2732994"/>
          </a:xfrm>
          <a:prstGeom prst="rect">
            <a:avLst/>
          </a:prstGeom>
        </p:spPr>
      </p:pic>
      <p:sp>
        <p:nvSpPr>
          <p:cNvPr id="4" name="TextBox 3"/>
          <p:cNvSpPr txBox="1"/>
          <p:nvPr/>
        </p:nvSpPr>
        <p:spPr>
          <a:xfrm>
            <a:off x="6339462" y="2334521"/>
            <a:ext cx="2356735" cy="861774"/>
          </a:xfrm>
          <a:prstGeom prst="rect">
            <a:avLst/>
          </a:prstGeom>
          <a:noFill/>
        </p:spPr>
        <p:txBody>
          <a:bodyPr wrap="none" rtlCol="0">
            <a:spAutoFit/>
          </a:bodyPr>
          <a:lstStyle/>
          <a:p>
            <a:r>
              <a:rPr lang="en-US" sz="5000" b="1" dirty="0" smtClean="0"/>
              <a:t>AB 540</a:t>
            </a:r>
            <a:endParaRPr lang="en-US" sz="5000" b="1" dirty="0"/>
          </a:p>
        </p:txBody>
      </p:sp>
    </p:spTree>
    <p:extLst>
      <p:ext uri="{BB962C8B-B14F-4D97-AF65-F5344CB8AC3E}">
        <p14:creationId xmlns:p14="http://schemas.microsoft.com/office/powerpoint/2010/main" val="79201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8" name="Shape 208" descr="daca.jpg"/>
          <p:cNvPicPr preferRelativeResize="0"/>
          <p:nvPr/>
        </p:nvPicPr>
        <p:blipFill rotWithShape="1">
          <a:blip r:embed="rId3">
            <a:alphaModFix/>
          </a:blip>
          <a:srcRect l="5436" t="22478" r="4564" b="26036"/>
          <a:stretch/>
        </p:blipFill>
        <p:spPr>
          <a:xfrm>
            <a:off x="628650" y="2249749"/>
            <a:ext cx="7886700" cy="3383624"/>
          </a:xfrm>
          <a:prstGeom prst="rect">
            <a:avLst/>
          </a:prstGeom>
          <a:noFill/>
          <a:ln>
            <a:noFill/>
          </a:ln>
        </p:spPr>
      </p:pic>
      <p:sp>
        <p:nvSpPr>
          <p:cNvPr id="2" name="Title 1"/>
          <p:cNvSpPr>
            <a:spLocks noGrp="1"/>
          </p:cNvSpPr>
          <p:nvPr>
            <p:ph type="title"/>
          </p:nvPr>
        </p:nvSpPr>
        <p:spPr/>
        <p:txBody>
          <a:bodyPr/>
          <a:lstStyle/>
          <a:p>
            <a:pPr lvl="0"/>
            <a:r>
              <a:rPr lang="en-US" dirty="0" smtClean="0">
                <a:sym typeface="Raleway"/>
              </a:rPr>
              <a:t>Federal Policy: Deferred Action for Childhood Arrivals (DACA)</a:t>
            </a:r>
            <a:endParaRPr lang="en-US" dirty="0"/>
          </a:p>
        </p:txBody>
      </p:sp>
    </p:spTree>
    <p:extLst>
      <p:ext uri="{BB962C8B-B14F-4D97-AF65-F5344CB8AC3E}">
        <p14:creationId xmlns:p14="http://schemas.microsoft.com/office/powerpoint/2010/main" val="45036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sym typeface="Raleway"/>
              </a:rPr>
              <a:t>Federal Policy: DACA</a:t>
            </a:r>
            <a:endParaRPr lang="en-US" dirty="0"/>
          </a:p>
        </p:txBody>
      </p:sp>
      <p:sp>
        <p:nvSpPr>
          <p:cNvPr id="3" name="Content Placeholder 2"/>
          <p:cNvSpPr>
            <a:spLocks noGrp="1"/>
          </p:cNvSpPr>
          <p:nvPr>
            <p:ph idx="1"/>
          </p:nvPr>
        </p:nvSpPr>
        <p:spPr/>
        <p:txBody>
          <a:bodyPr/>
          <a:lstStyle/>
          <a:p>
            <a:pPr marL="0" indent="0" defTabSz="914400">
              <a:lnSpc>
                <a:spcPct val="100000"/>
              </a:lnSpc>
              <a:spcBef>
                <a:spcPts val="0"/>
              </a:spcBef>
              <a:buNone/>
              <a:defRPr/>
            </a:pPr>
            <a:r>
              <a:rPr lang="en-US" sz="2400" dirty="0" smtClean="0"/>
              <a:t>800,000 DACA beneficiaries nationwide</a:t>
            </a:r>
          </a:p>
          <a:p>
            <a:pPr lvl="1" defTabSz="914400">
              <a:lnSpc>
                <a:spcPct val="100000"/>
              </a:lnSpc>
              <a:spcBef>
                <a:spcPts val="0"/>
              </a:spcBef>
              <a:defRPr/>
            </a:pPr>
            <a:r>
              <a:rPr lang="en-US" sz="2400" dirty="0" smtClean="0"/>
              <a:t>25% in CA</a:t>
            </a:r>
          </a:p>
          <a:p>
            <a:pPr lvl="1" defTabSz="914400">
              <a:lnSpc>
                <a:spcPct val="100000"/>
              </a:lnSpc>
              <a:spcBef>
                <a:spcPts val="0"/>
              </a:spcBef>
              <a:defRPr/>
            </a:pPr>
            <a:r>
              <a:rPr lang="en-US" sz="2400" dirty="0" smtClean="0"/>
              <a:t>est</a:t>
            </a:r>
            <a:r>
              <a:rPr lang="en-US" sz="2400" dirty="0"/>
              <a:t>. </a:t>
            </a:r>
            <a:r>
              <a:rPr lang="en-US" sz="2400" b="1" dirty="0" smtClean="0"/>
              <a:t>7,000 in San Mateo County</a:t>
            </a:r>
            <a:endParaRPr lang="en-US" sz="2400" b="1" dirty="0"/>
          </a:p>
          <a:p>
            <a:endParaRPr lang="en-US" dirty="0"/>
          </a:p>
        </p:txBody>
      </p:sp>
    </p:spTree>
    <p:extLst>
      <p:ext uri="{BB962C8B-B14F-4D97-AF65-F5344CB8AC3E}">
        <p14:creationId xmlns:p14="http://schemas.microsoft.com/office/powerpoint/2010/main" val="2320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Policy: The End of DACA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9"/>
            <a:ext cx="9144000" cy="4467378"/>
          </a:xfrm>
          <a:prstGeom prst="rect">
            <a:avLst/>
          </a:prstGeom>
        </p:spPr>
      </p:pic>
    </p:spTree>
    <p:extLst>
      <p:ext uri="{BB962C8B-B14F-4D97-AF65-F5344CB8AC3E}">
        <p14:creationId xmlns:p14="http://schemas.microsoft.com/office/powerpoint/2010/main" val="102932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Shape 142"/>
          <p:cNvSpPr txBox="1">
            <a:spLocks noGrp="1"/>
          </p:cNvSpPr>
          <p:nvPr>
            <p:ph type="title"/>
          </p:nvPr>
        </p:nvSpPr>
        <p:spPr/>
        <p:txBody>
          <a:bodyPr/>
          <a:lstStyle/>
          <a:p>
            <a:pPr lvl="0"/>
            <a:r>
              <a:rPr lang="en-US" smtClean="0">
                <a:sym typeface="Raleway"/>
              </a:rPr>
              <a:t>State Policy</a:t>
            </a:r>
            <a:endParaRPr lang="en-US">
              <a:sym typeface="Raleway"/>
            </a:endParaRPr>
          </a:p>
        </p:txBody>
      </p:sp>
      <p:sp>
        <p:nvSpPr>
          <p:cNvPr id="141" name="Shape 141"/>
          <p:cNvSpPr txBox="1">
            <a:spLocks noGrp="1"/>
          </p:cNvSpPr>
          <p:nvPr>
            <p:ph type="body" idx="1"/>
          </p:nvPr>
        </p:nvSpPr>
        <p:spPr/>
        <p:txBody>
          <a:bodyPr/>
          <a:lstStyle/>
          <a:p>
            <a:pPr marL="0" indent="0">
              <a:buNone/>
            </a:pPr>
            <a:r>
              <a:rPr lang="en-US" sz="2400" dirty="0"/>
              <a:t>CA community colleges are open access institutions and serve all students regardless of immigration </a:t>
            </a:r>
            <a:r>
              <a:rPr lang="en-US" sz="2400" dirty="0" smtClean="0"/>
              <a:t>status</a:t>
            </a:r>
          </a:p>
          <a:p>
            <a:pPr marL="0" indent="0">
              <a:buNone/>
            </a:pPr>
            <a:endParaRPr lang="en-US" sz="2400" dirty="0" smtClean="0">
              <a:sym typeface="Raleway"/>
            </a:endParaRPr>
          </a:p>
          <a:p>
            <a:pPr marL="0" lvl="0" indent="0">
              <a:buNone/>
            </a:pPr>
            <a:r>
              <a:rPr lang="en-US" dirty="0" smtClean="0">
                <a:sym typeface="Raleway"/>
                <a:hlinkClick r:id="rId3"/>
              </a:rPr>
              <a:t>http://www.cccco.edu/ResourcesforUndocumentedStudents.aspx</a:t>
            </a:r>
            <a:endParaRPr lang="en-US" dirty="0">
              <a:sym typeface="Raleway"/>
              <a:hlinkClick r:id="rId3"/>
            </a:endParaRPr>
          </a:p>
        </p:txBody>
      </p:sp>
      <p:pic>
        <p:nvPicPr>
          <p:cNvPr id="144" name="Shape 144" descr="logo_inv.png"/>
          <p:cNvPicPr preferRelativeResize="0"/>
          <p:nvPr/>
        </p:nvPicPr>
        <p:blipFill>
          <a:blip r:embed="rId4">
            <a:alphaModFix/>
          </a:blip>
          <a:stretch>
            <a:fillRect/>
          </a:stretch>
        </p:blipFill>
        <p:spPr>
          <a:xfrm>
            <a:off x="4070375" y="802844"/>
            <a:ext cx="4444975" cy="450125"/>
          </a:xfrm>
          <a:prstGeom prst="rect">
            <a:avLst/>
          </a:prstGeom>
          <a:noFill/>
          <a:ln>
            <a:noFill/>
          </a:ln>
        </p:spPr>
      </p:pic>
    </p:spTree>
    <p:extLst>
      <p:ext uri="{BB962C8B-B14F-4D97-AF65-F5344CB8AC3E}">
        <p14:creationId xmlns:p14="http://schemas.microsoft.com/office/powerpoint/2010/main" val="107800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p:txBody>
          <a:bodyPr/>
          <a:lstStyle/>
          <a:p>
            <a:pPr lvl="0"/>
            <a:r>
              <a:rPr lang="en-US" dirty="0" smtClean="0">
                <a:sym typeface="Raleway"/>
              </a:rPr>
              <a:t>State Policy: Resident vs. Non-Resident Fees</a:t>
            </a:r>
            <a:endParaRPr lang="en-US" dirty="0">
              <a:sym typeface="Raleway"/>
            </a:endParaRPr>
          </a:p>
        </p:txBody>
      </p:sp>
      <p:sp>
        <p:nvSpPr>
          <p:cNvPr id="201" name="Shape 201"/>
          <p:cNvSpPr txBox="1">
            <a:spLocks noGrp="1"/>
          </p:cNvSpPr>
          <p:nvPr>
            <p:ph type="body" idx="1"/>
          </p:nvPr>
        </p:nvSpPr>
        <p:spPr/>
        <p:txBody>
          <a:bodyPr/>
          <a:lstStyle/>
          <a:p>
            <a:pPr lvl="0"/>
            <a:r>
              <a:rPr lang="en-US" sz="2400" dirty="0" smtClean="0">
                <a:sym typeface="Century Gothic"/>
              </a:rPr>
              <a:t>Resident/AB 540 Fees</a:t>
            </a:r>
          </a:p>
          <a:p>
            <a:pPr lvl="1"/>
            <a:r>
              <a:rPr lang="en-US" dirty="0" smtClean="0">
                <a:sym typeface="Century Gothic"/>
              </a:rPr>
              <a:t>$46 per unit</a:t>
            </a:r>
          </a:p>
          <a:p>
            <a:pPr lvl="0"/>
            <a:r>
              <a:rPr lang="en-US" sz="2400" dirty="0" smtClean="0">
                <a:sym typeface="Century Gothic"/>
              </a:rPr>
              <a:t>Non-Resident</a:t>
            </a:r>
            <a:r>
              <a:rPr lang="en-US" sz="2400" dirty="0" smtClean="0"/>
              <a:t> Fees</a:t>
            </a:r>
          </a:p>
          <a:p>
            <a:pPr lvl="1"/>
            <a:r>
              <a:rPr lang="en-US" dirty="0" smtClean="0">
                <a:sym typeface="Century Gothic"/>
              </a:rPr>
              <a:t>$228 per unit (plus $8 per capital outlay fee plus</a:t>
            </a:r>
            <a:r>
              <a:rPr lang="en-US" dirty="0" smtClean="0"/>
              <a:t> </a:t>
            </a:r>
            <a:r>
              <a:rPr lang="en-US" dirty="0" smtClean="0">
                <a:sym typeface="Century Gothic"/>
              </a:rPr>
              <a:t>$46 per unit enrollment fee)</a:t>
            </a:r>
          </a:p>
          <a:p>
            <a:pPr lvl="0"/>
            <a:r>
              <a:rPr lang="en-US" sz="2400" dirty="0" smtClean="0">
                <a:sym typeface="Century Gothic"/>
              </a:rPr>
              <a:t>A standard 3 unit class = $8</a:t>
            </a:r>
            <a:r>
              <a:rPr lang="en-US" sz="2400" dirty="0" smtClean="0"/>
              <a:t>46</a:t>
            </a:r>
          </a:p>
          <a:p>
            <a:pPr lvl="0"/>
            <a:r>
              <a:rPr lang="en-US" sz="2400" dirty="0" smtClean="0"/>
              <a:t>A full time (12 unit semester) = about $3,384</a:t>
            </a:r>
            <a:endParaRPr lang="en-US" sz="2400" dirty="0"/>
          </a:p>
        </p:txBody>
      </p:sp>
    </p:spTree>
    <p:extLst>
      <p:ext uri="{BB962C8B-B14F-4D97-AF65-F5344CB8AC3E}">
        <p14:creationId xmlns:p14="http://schemas.microsoft.com/office/powerpoint/2010/main" val="5052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p:txBody>
          <a:bodyPr/>
          <a:lstStyle/>
          <a:p>
            <a:pPr lvl="0"/>
            <a:r>
              <a:rPr lang="en-US" dirty="0" smtClean="0">
                <a:sym typeface="Raleway"/>
              </a:rPr>
              <a:t>State Policy: California Legislation</a:t>
            </a:r>
            <a:endParaRPr lang="en-US" dirty="0">
              <a:sym typeface="Raleway"/>
            </a:endParaRPr>
          </a:p>
        </p:txBody>
      </p:sp>
      <p:pic>
        <p:nvPicPr>
          <p:cNvPr id="194" name="Shape 194"/>
          <p:cNvPicPr preferRelativeResize="0">
            <a:picLocks noGrp="1"/>
          </p:cNvPicPr>
          <p:nvPr>
            <p:ph type="body" idx="1"/>
          </p:nvPr>
        </p:nvPicPr>
        <p:blipFill rotWithShape="1">
          <a:blip r:embed="rId3">
            <a:alphaModFix/>
          </a:blip>
          <a:srcRect/>
          <a:stretch/>
        </p:blipFill>
        <p:spPr>
          <a:xfrm>
            <a:off x="628650" y="1690689"/>
            <a:ext cx="7687056" cy="3712464"/>
          </a:xfrm>
        </p:spPr>
      </p:pic>
    </p:spTree>
    <p:extLst>
      <p:ext uri="{BB962C8B-B14F-4D97-AF65-F5344CB8AC3E}">
        <p14:creationId xmlns:p14="http://schemas.microsoft.com/office/powerpoint/2010/main" val="175301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 Codes </a:t>
            </a:r>
            <a:endParaRPr lang="en-US" dirty="0"/>
          </a:p>
        </p:txBody>
      </p:sp>
      <p:pic>
        <p:nvPicPr>
          <p:cNvPr id="5" name="Content Placeholder 4"/>
          <p:cNvPicPr>
            <a:picLocks noGrp="1" noChangeAspect="1"/>
          </p:cNvPicPr>
          <p:nvPr>
            <p:ph idx="1"/>
          </p:nvPr>
        </p:nvPicPr>
        <p:blipFill rotWithShape="1">
          <a:blip r:embed="rId2"/>
          <a:srcRect t="20707" r="50684"/>
          <a:stretch/>
        </p:blipFill>
        <p:spPr>
          <a:xfrm>
            <a:off x="628650" y="2011319"/>
            <a:ext cx="6593560" cy="3199463"/>
          </a:xfrm>
        </p:spPr>
      </p:pic>
    </p:spTree>
    <p:extLst>
      <p:ext uri="{BB962C8B-B14F-4D97-AF65-F5344CB8AC3E}">
        <p14:creationId xmlns:p14="http://schemas.microsoft.com/office/powerpoint/2010/main" val="102370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 Codes </a:t>
            </a:r>
            <a:endParaRPr lang="en-US" dirty="0"/>
          </a:p>
        </p:txBody>
      </p:sp>
      <p:pic>
        <p:nvPicPr>
          <p:cNvPr id="5" name="Content Placeholder 4"/>
          <p:cNvPicPr>
            <a:picLocks noGrp="1" noChangeAspect="1"/>
          </p:cNvPicPr>
          <p:nvPr>
            <p:ph idx="1"/>
          </p:nvPr>
        </p:nvPicPr>
        <p:blipFill rotWithShape="1">
          <a:blip r:embed="rId2"/>
          <a:srcRect t="20707" r="50684"/>
          <a:stretch/>
        </p:blipFill>
        <p:spPr>
          <a:xfrm>
            <a:off x="628650" y="2011319"/>
            <a:ext cx="6593560" cy="3199463"/>
          </a:xfrm>
        </p:spPr>
      </p:pic>
      <p:sp>
        <p:nvSpPr>
          <p:cNvPr id="6" name="TextBox 5"/>
          <p:cNvSpPr txBox="1"/>
          <p:nvPr/>
        </p:nvSpPr>
        <p:spPr>
          <a:xfrm>
            <a:off x="5696082" y="2487567"/>
            <a:ext cx="281926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Nonresident Tuition</a:t>
            </a:r>
            <a:endParaRPr lang="en-US" dirty="0"/>
          </a:p>
        </p:txBody>
      </p:sp>
      <p:sp>
        <p:nvSpPr>
          <p:cNvPr id="9" name="TextBox 8"/>
          <p:cNvSpPr txBox="1"/>
          <p:nvPr/>
        </p:nvSpPr>
        <p:spPr>
          <a:xfrm>
            <a:off x="5696082" y="4628788"/>
            <a:ext cx="281926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Nonresident Tuition</a:t>
            </a:r>
            <a:endParaRPr lang="en-US" dirty="0"/>
          </a:p>
        </p:txBody>
      </p:sp>
      <p:sp>
        <p:nvSpPr>
          <p:cNvPr id="10" name="TextBox 9"/>
          <p:cNvSpPr txBox="1"/>
          <p:nvPr/>
        </p:nvSpPr>
        <p:spPr>
          <a:xfrm>
            <a:off x="5696082" y="3349110"/>
            <a:ext cx="281926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Nonresident Tuition</a:t>
            </a:r>
            <a:endParaRPr lang="en-US" dirty="0"/>
          </a:p>
        </p:txBody>
      </p:sp>
    </p:spTree>
    <p:extLst>
      <p:ext uri="{BB962C8B-B14F-4D97-AF65-F5344CB8AC3E}">
        <p14:creationId xmlns:p14="http://schemas.microsoft.com/office/powerpoint/2010/main" val="184107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p:txBody>
          <a:bodyPr/>
          <a:lstStyle/>
          <a:p>
            <a:pPr lvl="0"/>
            <a:r>
              <a:rPr lang="en-US" smtClean="0">
                <a:sym typeface="Raleway"/>
              </a:rPr>
              <a:t>District Policy</a:t>
            </a:r>
            <a:endParaRPr lang="en-US">
              <a:sym typeface="Raleway"/>
            </a:endParaRPr>
          </a:p>
        </p:txBody>
      </p:sp>
      <p:sp>
        <p:nvSpPr>
          <p:cNvPr id="150" name="Shape 150"/>
          <p:cNvSpPr txBox="1">
            <a:spLocks noGrp="1"/>
          </p:cNvSpPr>
          <p:nvPr>
            <p:ph type="body" idx="1"/>
          </p:nvPr>
        </p:nvSpPr>
        <p:spPr/>
        <p:txBody>
          <a:bodyPr/>
          <a:lstStyle/>
          <a:p>
            <a:pPr lvl="0"/>
            <a:r>
              <a:rPr lang="en-US" sz="2400" dirty="0">
                <a:sym typeface="Raleway"/>
              </a:rPr>
              <a:t>SMCCD “supports, promotes, values, respects and protects all students and employees of the District, irrespective of their immigration status, or that of their families” </a:t>
            </a:r>
          </a:p>
          <a:p>
            <a:pPr lvl="0"/>
            <a:r>
              <a:rPr lang="en-US" sz="2400" dirty="0">
                <a:sym typeface="Raleway"/>
              </a:rPr>
              <a:t>Our colleges are “safe havens</a:t>
            </a:r>
            <a:r>
              <a:rPr lang="en-US" sz="2400" dirty="0" smtClean="0">
                <a:sym typeface="Raleway"/>
              </a:rPr>
              <a:t>”</a:t>
            </a:r>
          </a:p>
          <a:p>
            <a:pPr lvl="0"/>
            <a:endParaRPr lang="en-US" sz="2400" dirty="0">
              <a:sym typeface="Raleway"/>
            </a:endParaRPr>
          </a:p>
          <a:p>
            <a:pPr marL="0" lvl="0" indent="0">
              <a:buNone/>
            </a:pPr>
            <a:r>
              <a:rPr lang="en-US" dirty="0" smtClean="0">
                <a:sym typeface="Raleway"/>
                <a:hlinkClick r:id="rId3" invalidUrl="https://www.canadacollege.edu/professionallearning/docs/flexday/Board Resolution RE Protecting Undocumented Students - FINAL 2.pdf"/>
              </a:rPr>
              <a:t>“Resolution Affirming the San Mateo County Community College District’s Commitment to Supporting Undocumented Students and Student Privacy”</a:t>
            </a:r>
            <a:r>
              <a:rPr lang="en-US" dirty="0" smtClean="0">
                <a:sym typeface="Raleway"/>
              </a:rPr>
              <a:t> (Jan. 2017)</a:t>
            </a:r>
          </a:p>
          <a:p>
            <a:pPr lvl="0"/>
            <a:endParaRPr lang="en-US" dirty="0">
              <a:sym typeface="Raleway"/>
            </a:endParaRPr>
          </a:p>
        </p:txBody>
      </p:sp>
      <p:pic>
        <p:nvPicPr>
          <p:cNvPr id="152" name="Shape 152" descr="Horizontal blue (RGB) for online and screen(JPG).jpg"/>
          <p:cNvPicPr preferRelativeResize="0"/>
          <p:nvPr/>
        </p:nvPicPr>
        <p:blipFill>
          <a:blip r:embed="rId4">
            <a:alphaModFix/>
          </a:blip>
          <a:stretch>
            <a:fillRect/>
          </a:stretch>
        </p:blipFill>
        <p:spPr>
          <a:xfrm>
            <a:off x="6011276" y="652882"/>
            <a:ext cx="2504074" cy="750050"/>
          </a:xfrm>
          <a:prstGeom prst="rect">
            <a:avLst/>
          </a:prstGeom>
          <a:noFill/>
          <a:ln>
            <a:noFill/>
          </a:ln>
        </p:spPr>
      </p:pic>
    </p:spTree>
    <p:extLst>
      <p:ext uri="{BB962C8B-B14F-4D97-AF65-F5344CB8AC3E}">
        <p14:creationId xmlns:p14="http://schemas.microsoft.com/office/powerpoint/2010/main" val="85803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p:txBody>
          <a:bodyPr/>
          <a:lstStyle/>
          <a:p>
            <a:pPr lvl="0"/>
            <a:r>
              <a:rPr lang="en-US" dirty="0" smtClean="0">
                <a:sym typeface="Raleway"/>
              </a:rPr>
              <a:t>Overview</a:t>
            </a:r>
            <a:endParaRPr lang="en-US" dirty="0">
              <a:sym typeface="Raleway"/>
            </a:endParaRPr>
          </a:p>
        </p:txBody>
      </p:sp>
      <p:sp>
        <p:nvSpPr>
          <p:cNvPr id="126" name="Shape 126"/>
          <p:cNvSpPr txBox="1">
            <a:spLocks noGrp="1"/>
          </p:cNvSpPr>
          <p:nvPr>
            <p:ph type="body" idx="1"/>
          </p:nvPr>
        </p:nvSpPr>
        <p:spPr/>
        <p:txBody>
          <a:bodyPr/>
          <a:lstStyle/>
          <a:p>
            <a:pPr lvl="0"/>
            <a:r>
              <a:rPr lang="en-US" dirty="0" smtClean="0">
                <a:sym typeface="Arial"/>
              </a:rPr>
              <a:t>Profile of our undocumented community</a:t>
            </a:r>
          </a:p>
          <a:p>
            <a:pPr lvl="0"/>
            <a:r>
              <a:rPr lang="en-US" dirty="0" smtClean="0">
                <a:sym typeface="Arial"/>
              </a:rPr>
              <a:t>Ways you can help support our undocumented students &amp; students from mixed-status families</a:t>
            </a:r>
            <a:endParaRPr lang="en-US" dirty="0">
              <a:sym typeface="Arial"/>
            </a:endParaRPr>
          </a:p>
        </p:txBody>
      </p:sp>
    </p:spTree>
    <p:extLst>
      <p:ext uri="{BB962C8B-B14F-4D97-AF65-F5344CB8AC3E}">
        <p14:creationId xmlns:p14="http://schemas.microsoft.com/office/powerpoint/2010/main" val="1151753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p:txBody>
          <a:bodyPr/>
          <a:lstStyle/>
          <a:p>
            <a:pPr lvl="0"/>
            <a:r>
              <a:rPr lang="en-US" smtClean="0">
                <a:sym typeface="Raleway"/>
              </a:rPr>
              <a:t>District Policy</a:t>
            </a:r>
            <a:endParaRPr lang="en-US">
              <a:sym typeface="Raleway"/>
            </a:endParaRPr>
          </a:p>
        </p:txBody>
      </p:sp>
      <p:sp>
        <p:nvSpPr>
          <p:cNvPr id="158" name="Shape 158"/>
          <p:cNvSpPr txBox="1">
            <a:spLocks noGrp="1"/>
          </p:cNvSpPr>
          <p:nvPr>
            <p:ph type="body" idx="1"/>
          </p:nvPr>
        </p:nvSpPr>
        <p:spPr/>
        <p:txBody>
          <a:bodyPr/>
          <a:lstStyle/>
          <a:p>
            <a:pPr marL="0" lvl="0" indent="0">
              <a:buNone/>
            </a:pPr>
            <a:r>
              <a:rPr lang="en-US" sz="2400" dirty="0" smtClean="0">
                <a:sym typeface="Raleway"/>
              </a:rPr>
              <a:t>Additional guidance for staff and faculty (Spring 2017) </a:t>
            </a:r>
          </a:p>
          <a:p>
            <a:pPr lvl="0"/>
            <a:r>
              <a:rPr lang="en-US" dirty="0" smtClean="0">
                <a:sym typeface="Raleway"/>
                <a:hlinkClick r:id="rId3" invalidUrl="https://www.canadacollege.edu/professionallearning/docs/flexday/FAQ - Undocumented and International Student Rights.docx"/>
              </a:rPr>
              <a:t>Undocumented &amp; International Students Rights</a:t>
            </a:r>
            <a:r>
              <a:rPr lang="en-US" dirty="0" smtClean="0">
                <a:sym typeface="Raleway"/>
              </a:rPr>
              <a:t> </a:t>
            </a:r>
          </a:p>
          <a:p>
            <a:pPr lvl="0"/>
            <a:r>
              <a:rPr lang="en-US" dirty="0" smtClean="0">
                <a:sym typeface="Raleway"/>
                <a:hlinkClick r:id="rId4" invalidUrl="https://www.canadacollege.edu/professionallearning/docs/flexday/FAQ - Third Party Request for Student Info.docx"/>
              </a:rPr>
              <a:t>How to Respond to Requests for Student Information or Whereabouts</a:t>
            </a:r>
          </a:p>
          <a:p>
            <a:pPr lvl="0"/>
            <a:endParaRPr lang="en-US" dirty="0" smtClean="0">
              <a:sym typeface="Raleway"/>
            </a:endParaRPr>
          </a:p>
          <a:p>
            <a:pPr lvl="0"/>
            <a:endParaRPr lang="en-US" dirty="0">
              <a:sym typeface="Raleway"/>
            </a:endParaRPr>
          </a:p>
        </p:txBody>
      </p:sp>
      <p:pic>
        <p:nvPicPr>
          <p:cNvPr id="160" name="Shape 160" descr="Horizontal blue (RGB) for online and screen(JPG).jpg"/>
          <p:cNvPicPr preferRelativeResize="0"/>
          <p:nvPr/>
        </p:nvPicPr>
        <p:blipFill>
          <a:blip r:embed="rId5">
            <a:alphaModFix/>
          </a:blip>
          <a:stretch>
            <a:fillRect/>
          </a:stretch>
        </p:blipFill>
        <p:spPr>
          <a:xfrm>
            <a:off x="6011276" y="652882"/>
            <a:ext cx="2504074" cy="750050"/>
          </a:xfrm>
          <a:prstGeom prst="rect">
            <a:avLst/>
          </a:prstGeom>
          <a:noFill/>
          <a:ln>
            <a:noFill/>
          </a:ln>
        </p:spPr>
      </p:pic>
    </p:spTree>
    <p:extLst>
      <p:ext uri="{BB962C8B-B14F-4D97-AF65-F5344CB8AC3E}">
        <p14:creationId xmlns:p14="http://schemas.microsoft.com/office/powerpoint/2010/main" val="180814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2"/>
            </a:pPr>
            <a:r>
              <a:rPr lang="en-US" dirty="0" smtClean="0"/>
              <a:t>Know </a:t>
            </a:r>
            <a:r>
              <a:rPr lang="en-US" dirty="0"/>
              <a:t>campus resources</a:t>
            </a:r>
          </a:p>
        </p:txBody>
      </p:sp>
      <p:sp>
        <p:nvSpPr>
          <p:cNvPr id="3" name="Content Placeholder 2"/>
          <p:cNvSpPr>
            <a:spLocks noGrp="1"/>
          </p:cNvSpPr>
          <p:nvPr>
            <p:ph idx="1"/>
          </p:nvPr>
        </p:nvSpPr>
        <p:spPr/>
        <p:txBody>
          <a:bodyPr>
            <a:normAutofit/>
          </a:bodyPr>
          <a:lstStyle/>
          <a:p>
            <a:r>
              <a:rPr lang="en-US" sz="2400" dirty="0" smtClean="0"/>
              <a:t>Familiarize yourself with the services and programs available to undocumented students</a:t>
            </a:r>
          </a:p>
          <a:p>
            <a:r>
              <a:rPr lang="en-US" sz="2400" dirty="0" smtClean="0"/>
              <a:t>Post flyers and share information in workshops, orientations, etc.</a:t>
            </a:r>
          </a:p>
        </p:txBody>
      </p:sp>
    </p:spTree>
    <p:extLst>
      <p:ext uri="{BB962C8B-B14F-4D97-AF65-F5344CB8AC3E}">
        <p14:creationId xmlns:p14="http://schemas.microsoft.com/office/powerpoint/2010/main" val="32849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descr="Sparkpoint clinic flyer 1.jpg"/>
          <p:cNvPicPr preferRelativeResize="0"/>
          <p:nvPr/>
        </p:nvPicPr>
        <p:blipFill rotWithShape="1">
          <a:blip r:embed="rId3">
            <a:alphaModFix/>
          </a:blip>
          <a:srcRect t="11082" r="36624" b="27005"/>
          <a:stretch/>
        </p:blipFill>
        <p:spPr>
          <a:xfrm>
            <a:off x="5836726" y="1847519"/>
            <a:ext cx="3193007" cy="4039250"/>
          </a:xfrm>
          <a:prstGeom prst="rect">
            <a:avLst/>
          </a:prstGeom>
          <a:noFill/>
          <a:ln w="9525" cap="flat" cmpd="sng">
            <a:solidFill>
              <a:schemeClr val="dk2"/>
            </a:solidFill>
            <a:prstDash val="solid"/>
            <a:round/>
            <a:headEnd type="none" w="med" len="med"/>
            <a:tailEnd type="none" w="med" len="med"/>
          </a:ln>
        </p:spPr>
      </p:pic>
      <p:pic>
        <p:nvPicPr>
          <p:cNvPr id="224" name="Shape 224" descr="club2.jpg"/>
          <p:cNvPicPr preferRelativeResize="0"/>
          <p:nvPr/>
        </p:nvPicPr>
        <p:blipFill rotWithShape="1">
          <a:blip r:embed="rId4">
            <a:alphaModFix/>
          </a:blip>
          <a:srcRect r="18260"/>
          <a:stretch/>
        </p:blipFill>
        <p:spPr>
          <a:xfrm>
            <a:off x="1434250" y="1847519"/>
            <a:ext cx="4402476" cy="4039250"/>
          </a:xfrm>
          <a:prstGeom prst="rect">
            <a:avLst/>
          </a:prstGeom>
          <a:noFill/>
          <a:ln w="9525" cap="flat" cmpd="sng">
            <a:solidFill>
              <a:schemeClr val="dk2"/>
            </a:solidFill>
            <a:prstDash val="solid"/>
            <a:round/>
            <a:headEnd type="none" w="med" len="med"/>
            <a:tailEnd type="none" w="med" len="med"/>
          </a:ln>
        </p:spPr>
      </p:pic>
      <p:pic>
        <p:nvPicPr>
          <p:cNvPr id="225" name="Shape 225"/>
          <p:cNvPicPr preferRelativeResize="0"/>
          <p:nvPr/>
        </p:nvPicPr>
        <p:blipFill rotWithShape="1">
          <a:blip r:embed="rId5">
            <a:extLst>
              <a:ext uri="{28A0092B-C50C-407E-A947-70E740481C1C}">
                <a14:useLocalDpi xmlns:a14="http://schemas.microsoft.com/office/drawing/2010/main" val="0"/>
              </a:ext>
            </a:extLst>
          </a:blip>
          <a:srcRect r="53681"/>
          <a:stretch/>
        </p:blipFill>
        <p:spPr>
          <a:xfrm>
            <a:off x="154654" y="1847519"/>
            <a:ext cx="1493172" cy="4039250"/>
          </a:xfrm>
          <a:prstGeom prst="rect">
            <a:avLst/>
          </a:prstGeom>
          <a:noFill/>
          <a:ln w="9525" cap="flat" cmpd="sng">
            <a:solidFill>
              <a:schemeClr val="dk2"/>
            </a:solidFill>
            <a:prstDash val="solid"/>
            <a:round/>
            <a:headEnd type="none" w="med" len="med"/>
            <a:tailEnd type="none" w="med" len="med"/>
          </a:ln>
        </p:spPr>
      </p:pic>
      <p:sp>
        <p:nvSpPr>
          <p:cNvPr id="4" name="Title 3"/>
          <p:cNvSpPr>
            <a:spLocks noGrp="1"/>
          </p:cNvSpPr>
          <p:nvPr>
            <p:ph type="title"/>
          </p:nvPr>
        </p:nvSpPr>
        <p:spPr/>
        <p:txBody>
          <a:bodyPr/>
          <a:lstStyle/>
          <a:p>
            <a:pPr lvl="0"/>
            <a:r>
              <a:rPr lang="en-US" dirty="0" smtClean="0">
                <a:sym typeface="Raleway"/>
              </a:rPr>
              <a:t>Cañada DREAM Center (est. 2016)</a:t>
            </a:r>
            <a:endParaRPr lang="en-US" dirty="0"/>
          </a:p>
        </p:txBody>
      </p:sp>
    </p:spTree>
    <p:extLst>
      <p:ext uri="{BB962C8B-B14F-4D97-AF65-F5344CB8AC3E}">
        <p14:creationId xmlns:p14="http://schemas.microsoft.com/office/powerpoint/2010/main" val="28849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6633">
                <a:alpha val="50196"/>
              </a:srgbClr>
            </a:gs>
            <a:gs pos="74000">
              <a:srgbClr val="FFDD33">
                <a:alpha val="25490"/>
              </a:srgbClr>
            </a:gs>
            <a:gs pos="83000">
              <a:srgbClr val="FFDD33">
                <a:alpha val="25098"/>
              </a:srgbClr>
            </a:gs>
            <a:gs pos="100000">
              <a:srgbClr val="FFDD33">
                <a:alpha val="24706"/>
              </a:srgbClr>
            </a:gs>
          </a:gsLst>
          <a:lin ang="5400000" scaled="1"/>
        </a:gradFill>
        <a:effectLst/>
      </p:bgPr>
    </p:bg>
    <p:spTree>
      <p:nvGrpSpPr>
        <p:cNvPr id="1" name="Shape 115"/>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760" r="15646"/>
          <a:stretch/>
        </p:blipFill>
        <p:spPr>
          <a:xfrm>
            <a:off x="20" y="10"/>
            <a:ext cx="3476673" cy="6857990"/>
          </a:xfrm>
          <a:prstGeom prst="rect">
            <a:avLst/>
          </a:prstGeom>
          <a:effectLst/>
        </p:spPr>
      </p:pic>
      <p:cxnSp>
        <p:nvCxnSpPr>
          <p:cNvPr id="122" name="Straight Connector 121">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a:solidFill>
              <a:srgbClr val="577960"/>
            </a:solidFill>
          </a:ln>
        </p:spPr>
        <p:style>
          <a:lnRef idx="1">
            <a:schemeClr val="accent1"/>
          </a:lnRef>
          <a:fillRef idx="0">
            <a:schemeClr val="accent1"/>
          </a:fillRef>
          <a:effectRef idx="0">
            <a:schemeClr val="accent1"/>
          </a:effectRef>
          <a:fontRef idx="minor">
            <a:schemeClr val="tx1"/>
          </a:fontRef>
        </p:style>
      </p:cxnSp>
      <p:sp>
        <p:nvSpPr>
          <p:cNvPr id="116" name="Shape 116"/>
          <p:cNvSpPr txBox="1">
            <a:spLocks noGrp="1"/>
          </p:cNvSpPr>
          <p:nvPr>
            <p:ph type="title"/>
          </p:nvPr>
        </p:nvSpPr>
        <p:spPr>
          <a:xfrm>
            <a:off x="3724072" y="629268"/>
            <a:ext cx="4939868" cy="1286160"/>
          </a:xfrm>
        </p:spPr>
        <p:txBody>
          <a:bodyPr anchor="b">
            <a:normAutofit/>
          </a:bodyPr>
          <a:lstStyle/>
          <a:p>
            <a:pPr lvl="0"/>
            <a:r>
              <a:rPr lang="en-US" dirty="0" err="1">
                <a:sym typeface="Raleway"/>
              </a:rPr>
              <a:t>DREAMers</a:t>
            </a:r>
            <a:r>
              <a:rPr lang="en-US" dirty="0">
                <a:sym typeface="Raleway"/>
              </a:rPr>
              <a:t> Task Force</a:t>
            </a:r>
          </a:p>
        </p:txBody>
      </p:sp>
      <p:sp>
        <p:nvSpPr>
          <p:cNvPr id="117" name="Shape 117"/>
          <p:cNvSpPr txBox="1">
            <a:spLocks noGrp="1"/>
          </p:cNvSpPr>
          <p:nvPr>
            <p:ph type="body" idx="1"/>
          </p:nvPr>
        </p:nvSpPr>
        <p:spPr>
          <a:xfrm>
            <a:off x="3724073" y="2438400"/>
            <a:ext cx="4939867" cy="3785419"/>
          </a:xfrm>
        </p:spPr>
        <p:txBody>
          <a:bodyPr>
            <a:normAutofit/>
          </a:bodyPr>
          <a:lstStyle/>
          <a:p>
            <a:r>
              <a:rPr lang="en-US" sz="2400" dirty="0">
                <a:sym typeface="Raleway"/>
              </a:rPr>
              <a:t>Part of ACES (Academic Committee for Equity and Success)</a:t>
            </a:r>
          </a:p>
          <a:p>
            <a:r>
              <a:rPr lang="en-US" sz="2400" dirty="0" smtClean="0">
                <a:sym typeface="Raleway"/>
              </a:rPr>
              <a:t>Group of faculty</a:t>
            </a:r>
            <a:r>
              <a:rPr lang="en-US" sz="2400" dirty="0">
                <a:sym typeface="Raleway"/>
              </a:rPr>
              <a:t>, staff, students and </a:t>
            </a:r>
            <a:r>
              <a:rPr lang="en-US" sz="2400" dirty="0" smtClean="0">
                <a:sym typeface="Raleway"/>
              </a:rPr>
              <a:t>administrators</a:t>
            </a:r>
            <a:endParaRPr lang="en-US" sz="2400" dirty="0">
              <a:sym typeface="Century Gothic"/>
            </a:endParaRPr>
          </a:p>
          <a:p>
            <a:pPr lvl="0"/>
            <a:r>
              <a:rPr lang="en-US" sz="2400" dirty="0" smtClean="0">
                <a:sym typeface="Raleway"/>
              </a:rPr>
              <a:t>Founded to institutionalize equitable pathways for undocumented students</a:t>
            </a:r>
          </a:p>
          <a:p>
            <a:pPr lvl="0"/>
            <a:endParaRPr lang="en-US" sz="1700" dirty="0">
              <a:sym typeface="Century Gothic"/>
            </a:endParaRPr>
          </a:p>
          <a:p>
            <a:pPr lvl="0"/>
            <a:endParaRPr lang="en-US" sz="1700" dirty="0">
              <a:sym typeface="Century Gothic"/>
            </a:endParaRPr>
          </a:p>
          <a:p>
            <a:pPr lvl="0"/>
            <a:endParaRPr lang="en-US" sz="1700" dirty="0">
              <a:sym typeface="Century Gothic"/>
            </a:endParaRPr>
          </a:p>
        </p:txBody>
      </p:sp>
    </p:spTree>
    <p:extLst>
      <p:ext uri="{BB962C8B-B14F-4D97-AF65-F5344CB8AC3E}">
        <p14:creationId xmlns:p14="http://schemas.microsoft.com/office/powerpoint/2010/main" val="289783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6633">
                <a:alpha val="50196"/>
              </a:srgbClr>
            </a:gs>
            <a:gs pos="74000">
              <a:srgbClr val="FFDD33">
                <a:alpha val="25490"/>
              </a:srgbClr>
            </a:gs>
            <a:gs pos="83000">
              <a:srgbClr val="FFDD33">
                <a:alpha val="25098"/>
              </a:srgbClr>
            </a:gs>
            <a:gs pos="100000">
              <a:srgbClr val="FFDD33">
                <a:alpha val="24706"/>
              </a:srgbClr>
            </a:gs>
          </a:gsLst>
          <a:lin ang="5400000" scaled="1"/>
        </a:gradFill>
        <a:effectLst/>
      </p:bgPr>
    </p:bg>
    <p:spTree>
      <p:nvGrpSpPr>
        <p:cNvPr id="1" name=""/>
        <p:cNvGrpSpPr/>
        <p:nvPr/>
      </p:nvGrpSpPr>
      <p:grpSpPr>
        <a:xfrm>
          <a:off x="0" y="0"/>
          <a:ext cx="0" cy="0"/>
          <a:chOff x="0" y="0"/>
          <a:chExt cx="0" cy="0"/>
        </a:xfrm>
      </p:grpSpPr>
      <p:pic>
        <p:nvPicPr>
          <p:cNvPr id="9"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814" b="8298"/>
          <a:stretch/>
        </p:blipFill>
        <p:spPr>
          <a:xfrm>
            <a:off x="0" y="0"/>
            <a:ext cx="9144000" cy="4572000"/>
          </a:xfrm>
          <a:prstGeom prst="rect">
            <a:avLst/>
          </a:prstGeom>
        </p:spPr>
      </p:pic>
      <p:sp>
        <p:nvSpPr>
          <p:cNvPr id="5" name="Title 4"/>
          <p:cNvSpPr>
            <a:spLocks noGrp="1"/>
          </p:cNvSpPr>
          <p:nvPr>
            <p:ph type="title" idx="4294967295"/>
          </p:nvPr>
        </p:nvSpPr>
        <p:spPr>
          <a:xfrm>
            <a:off x="0" y="5091113"/>
            <a:ext cx="5875338" cy="1265237"/>
          </a:xfrm>
        </p:spPr>
        <p:txBody>
          <a:bodyPr vert="horz" lIns="91440" tIns="45720" rIns="91440" bIns="45720" rtlCol="0" anchor="ctr">
            <a:normAutofit/>
          </a:bodyPr>
          <a:lstStyle/>
          <a:p>
            <a:pPr algn="r" defTabSz="914400"/>
            <a:r>
              <a:rPr lang="en-US" sz="4200" dirty="0"/>
              <a:t>DREAMers Student Club</a:t>
            </a:r>
          </a:p>
        </p:txBody>
      </p:sp>
    </p:spTree>
    <p:extLst>
      <p:ext uri="{BB962C8B-B14F-4D97-AF65-F5344CB8AC3E}">
        <p14:creationId xmlns:p14="http://schemas.microsoft.com/office/powerpoint/2010/main" val="149974970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794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491490" y="365125"/>
            <a:ext cx="3840085" cy="1692794"/>
          </a:xfrm>
        </p:spPr>
        <p:txBody>
          <a:bodyPr>
            <a:normAutofit/>
          </a:bodyPr>
          <a:lstStyle/>
          <a:p>
            <a:pPr marL="514350" indent="-514350">
              <a:buFont typeface="+mj-lt"/>
              <a:buAutoNum type="arabicPeriod" startAt="3"/>
            </a:pPr>
            <a:r>
              <a:rPr lang="en-US" dirty="0"/>
              <a:t>Make Your Support Visible</a:t>
            </a:r>
          </a:p>
        </p:txBody>
      </p:sp>
      <p:sp>
        <p:nvSpPr>
          <p:cNvPr id="3" name="Content Placeholder 2"/>
          <p:cNvSpPr>
            <a:spLocks noGrp="1"/>
          </p:cNvSpPr>
          <p:nvPr>
            <p:ph idx="1"/>
          </p:nvPr>
        </p:nvSpPr>
        <p:spPr>
          <a:xfrm>
            <a:off x="491490" y="2575034"/>
            <a:ext cx="3840085" cy="3462228"/>
          </a:xfrm>
        </p:spPr>
        <p:txBody>
          <a:bodyPr>
            <a:normAutofit/>
          </a:bodyPr>
          <a:lstStyle/>
          <a:p>
            <a:r>
              <a:rPr lang="en-US" sz="2400" dirty="0"/>
              <a:t>Post a “migration is beautiful” butterfly sticker</a:t>
            </a:r>
          </a:p>
          <a:p>
            <a:r>
              <a:rPr lang="en-US" sz="2400" dirty="0"/>
              <a:t>Display an unafraid educator sign</a:t>
            </a:r>
          </a:p>
        </p:txBody>
      </p:sp>
    </p:spTree>
    <p:extLst>
      <p:ext uri="{BB962C8B-B14F-4D97-AF65-F5344CB8AC3E}">
        <p14:creationId xmlns:p14="http://schemas.microsoft.com/office/powerpoint/2010/main" val="1626407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4"/>
            </a:pPr>
            <a:r>
              <a:rPr lang="en-US" dirty="0" smtClean="0"/>
              <a:t>Communicate your support effectively</a:t>
            </a:r>
            <a:endParaRPr lang="en-US" dirty="0"/>
          </a:p>
        </p:txBody>
      </p:sp>
      <p:sp>
        <p:nvSpPr>
          <p:cNvPr id="3" name="Content Placeholder 2"/>
          <p:cNvSpPr>
            <a:spLocks noGrp="1"/>
          </p:cNvSpPr>
          <p:nvPr>
            <p:ph idx="1"/>
          </p:nvPr>
        </p:nvSpPr>
        <p:spPr/>
        <p:txBody>
          <a:bodyPr>
            <a:normAutofit/>
          </a:bodyPr>
          <a:lstStyle/>
          <a:p>
            <a:pPr fontAlgn="base"/>
            <a:r>
              <a:rPr lang="en-US" sz="2400" dirty="0" smtClean="0"/>
              <a:t>Use affirmative language (“everyone is welcome here”)</a:t>
            </a:r>
          </a:p>
          <a:p>
            <a:pPr fontAlgn="base"/>
            <a:r>
              <a:rPr lang="en-US" sz="2400" dirty="0" smtClean="0"/>
              <a:t>Never </a:t>
            </a:r>
            <a:r>
              <a:rPr lang="en-US" sz="2400" dirty="0"/>
              <a:t>ask a student to reveal their immigration status or that of a family </a:t>
            </a:r>
            <a:r>
              <a:rPr lang="en-US" sz="2400" dirty="0" smtClean="0"/>
              <a:t>member</a:t>
            </a:r>
            <a:endParaRPr lang="en-US" sz="2400" dirty="0"/>
          </a:p>
          <a:p>
            <a:pPr fontAlgn="base"/>
            <a:r>
              <a:rPr lang="en-US" sz="2400" dirty="0" smtClean="0"/>
              <a:t>If </a:t>
            </a:r>
            <a:r>
              <a:rPr lang="en-US" sz="2400" dirty="0"/>
              <a:t>a student does reveal their status:</a:t>
            </a:r>
          </a:p>
          <a:p>
            <a:pPr lvl="1" fontAlgn="base"/>
            <a:r>
              <a:rPr lang="en-US" sz="2400" dirty="0"/>
              <a:t>Tell them that they are not </a:t>
            </a:r>
            <a:r>
              <a:rPr lang="en-US" sz="2400" dirty="0" smtClean="0"/>
              <a:t>alone </a:t>
            </a:r>
            <a:r>
              <a:rPr lang="en-US" sz="2400" dirty="0"/>
              <a:t>(There are an estimated 11 million undocumented immigrants in the </a:t>
            </a:r>
            <a:r>
              <a:rPr lang="en-US" sz="2400" dirty="0" smtClean="0"/>
              <a:t>US)</a:t>
            </a:r>
            <a:endParaRPr lang="en-US" sz="2400" dirty="0"/>
          </a:p>
          <a:p>
            <a:pPr lvl="1" fontAlgn="base"/>
            <a:r>
              <a:rPr lang="en-US" sz="2400" dirty="0"/>
              <a:t>Ensure them that they have rights, and that their privacy is </a:t>
            </a:r>
            <a:r>
              <a:rPr lang="en-US" sz="2400" dirty="0" smtClean="0"/>
              <a:t>protected </a:t>
            </a:r>
            <a:r>
              <a:rPr lang="en-US" sz="2400" u="sng" dirty="0">
                <a:hlinkClick r:id="rId2"/>
              </a:rPr>
              <a:t>(District FAQs)</a:t>
            </a:r>
            <a:endParaRPr lang="en-US" sz="2400" dirty="0"/>
          </a:p>
          <a:p>
            <a:pPr lvl="1" fontAlgn="base"/>
            <a:r>
              <a:rPr lang="en-US" sz="2400" u="sng" dirty="0">
                <a:hlinkClick r:id="rId3"/>
              </a:rPr>
              <a:t>Connect them with </a:t>
            </a:r>
            <a:r>
              <a:rPr lang="en-US" sz="2400" u="sng" dirty="0" smtClean="0">
                <a:hlinkClick r:id="rId3"/>
              </a:rPr>
              <a:t>resources</a:t>
            </a:r>
            <a:endParaRPr lang="en-US" sz="2400" dirty="0"/>
          </a:p>
        </p:txBody>
      </p:sp>
    </p:spTree>
    <p:extLst>
      <p:ext uri="{BB962C8B-B14F-4D97-AF65-F5344CB8AC3E}">
        <p14:creationId xmlns:p14="http://schemas.microsoft.com/office/powerpoint/2010/main" val="2100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Don’t Be Afraid!</a:t>
            </a:r>
            <a:endParaRPr lang="en-US" b="1" dirty="0"/>
          </a:p>
        </p:txBody>
      </p:sp>
      <p:sp>
        <p:nvSpPr>
          <p:cNvPr id="5" name="Content Placeholder 4"/>
          <p:cNvSpPr>
            <a:spLocks noGrp="1"/>
          </p:cNvSpPr>
          <p:nvPr>
            <p:ph idx="1"/>
          </p:nvPr>
        </p:nvSpPr>
        <p:spPr/>
        <p:txBody>
          <a:bodyPr/>
          <a:lstStyle/>
          <a:p>
            <a:r>
              <a:rPr lang="en-US" sz="2400" dirty="0"/>
              <a:t>Remember that political stances on immigration and supporting all of our students regardless of immigration status are two very </a:t>
            </a:r>
            <a:r>
              <a:rPr lang="en-US" sz="2400" dirty="0" smtClean="0"/>
              <a:t>different things</a:t>
            </a:r>
          </a:p>
          <a:p>
            <a:r>
              <a:rPr lang="en-US" sz="2400" dirty="0" smtClean="0"/>
              <a:t>It is our job to support ALL students</a:t>
            </a:r>
            <a:endParaRPr lang="en-US" dirty="0"/>
          </a:p>
        </p:txBody>
      </p:sp>
    </p:spTree>
    <p:extLst>
      <p:ext uri="{BB962C8B-B14F-4D97-AF65-F5344CB8AC3E}">
        <p14:creationId xmlns:p14="http://schemas.microsoft.com/office/powerpoint/2010/main" val="203834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5"/>
            </a:pPr>
            <a:r>
              <a:rPr lang="en-US" dirty="0"/>
              <a:t>Review policies in your work area</a:t>
            </a:r>
          </a:p>
        </p:txBody>
      </p:sp>
      <p:sp>
        <p:nvSpPr>
          <p:cNvPr id="3" name="Content Placeholder 2"/>
          <p:cNvSpPr>
            <a:spLocks noGrp="1"/>
          </p:cNvSpPr>
          <p:nvPr>
            <p:ph idx="1"/>
          </p:nvPr>
        </p:nvSpPr>
        <p:spPr/>
        <p:txBody>
          <a:bodyPr>
            <a:normAutofit/>
          </a:bodyPr>
          <a:lstStyle/>
          <a:p>
            <a:r>
              <a:rPr lang="en-US" sz="2400" dirty="0" smtClean="0"/>
              <a:t>Review policies and procedures in your work area from the perspective of an undocumented student to identify barriers and opportunities for improving student access and outcomes</a:t>
            </a:r>
          </a:p>
          <a:p>
            <a:r>
              <a:rPr lang="en-US" sz="2400" dirty="0" smtClean="0"/>
              <a:t>Clarify procedures for undocumented </a:t>
            </a:r>
            <a:r>
              <a:rPr lang="en-US" sz="2400" smtClean="0"/>
              <a:t>students and always </a:t>
            </a:r>
            <a:r>
              <a:rPr lang="en-US" sz="2400" dirty="0" smtClean="0"/>
              <a:t>include that information for </a:t>
            </a:r>
            <a:r>
              <a:rPr lang="en-US" sz="2400" smtClean="0"/>
              <a:t>all students</a:t>
            </a:r>
            <a:endParaRPr lang="en-US" sz="2400" dirty="0"/>
          </a:p>
        </p:txBody>
      </p:sp>
    </p:spTree>
    <p:extLst>
      <p:ext uri="{BB962C8B-B14F-4D97-AF65-F5344CB8AC3E}">
        <p14:creationId xmlns:p14="http://schemas.microsoft.com/office/powerpoint/2010/main" val="457912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p:txBody>
          <a:bodyPr/>
          <a:lstStyle/>
          <a:p>
            <a:pPr lvl="0"/>
            <a:r>
              <a:rPr lang="en-US" dirty="0" smtClean="0">
                <a:sym typeface="Raleway"/>
              </a:rPr>
              <a:t>Want to Learn More?</a:t>
            </a:r>
            <a:endParaRPr lang="en-US" dirty="0">
              <a:sym typeface="Raleway"/>
            </a:endParaRPr>
          </a:p>
        </p:txBody>
      </p:sp>
      <p:sp>
        <p:nvSpPr>
          <p:cNvPr id="5" name="Content Placeholder 4"/>
          <p:cNvSpPr>
            <a:spLocks noGrp="1"/>
          </p:cNvSpPr>
          <p:nvPr>
            <p:ph idx="1"/>
          </p:nvPr>
        </p:nvSpPr>
        <p:spPr/>
        <p:txBody>
          <a:bodyPr>
            <a:normAutofit/>
          </a:bodyPr>
          <a:lstStyle/>
          <a:p>
            <a:r>
              <a:rPr lang="en-US" sz="2400" b="1" dirty="0" smtClean="0">
                <a:sym typeface="Raleway"/>
              </a:rPr>
              <a:t>Flex Day </a:t>
            </a:r>
            <a:r>
              <a:rPr lang="en-US" sz="2400" b="1" dirty="0" err="1" smtClean="0">
                <a:sym typeface="Raleway"/>
              </a:rPr>
              <a:t>UndocuAlly</a:t>
            </a:r>
            <a:r>
              <a:rPr lang="en-US" sz="2400" b="1" dirty="0" smtClean="0">
                <a:sym typeface="Raleway"/>
              </a:rPr>
              <a:t> Training</a:t>
            </a:r>
            <a:r>
              <a:rPr lang="en-US" sz="2400" dirty="0">
                <a:sym typeface="Raleway"/>
              </a:rPr>
              <a:t>	</a:t>
            </a:r>
            <a:endParaRPr lang="en-US" sz="2400" dirty="0" smtClean="0">
              <a:sym typeface="Raleway"/>
            </a:endParaRPr>
          </a:p>
          <a:p>
            <a:pPr marL="0" lvl="0" indent="0">
              <a:buNone/>
            </a:pPr>
            <a:r>
              <a:rPr lang="en-US" sz="2400" dirty="0">
                <a:sym typeface="Raleway"/>
              </a:rPr>
              <a:t>	</a:t>
            </a:r>
            <a:r>
              <a:rPr lang="en-US" sz="2400" dirty="0" smtClean="0">
                <a:sym typeface="Raleway"/>
              </a:rPr>
              <a:t>Friday, January 12, 2018</a:t>
            </a:r>
          </a:p>
          <a:p>
            <a:pPr marL="0" lvl="0" indent="0">
              <a:buNone/>
            </a:pPr>
            <a:r>
              <a:rPr lang="en-US" sz="2400" b="1" dirty="0">
                <a:sym typeface="Raleway"/>
              </a:rPr>
              <a:t>	</a:t>
            </a:r>
            <a:r>
              <a:rPr lang="en-US" sz="2400" dirty="0" smtClean="0">
                <a:sym typeface="Raleway"/>
              </a:rPr>
              <a:t>9:30 – 11:00 AM</a:t>
            </a:r>
          </a:p>
          <a:p>
            <a:pPr marL="0" lvl="0" indent="0">
              <a:buNone/>
            </a:pPr>
            <a:r>
              <a:rPr lang="en-US" sz="2400" dirty="0">
                <a:sym typeface="Raleway"/>
              </a:rPr>
              <a:t>	</a:t>
            </a:r>
            <a:r>
              <a:rPr lang="en-US" sz="2400" dirty="0" smtClean="0">
                <a:sym typeface="Raleway"/>
              </a:rPr>
              <a:t>Building 3, Room 142</a:t>
            </a:r>
          </a:p>
          <a:p>
            <a:pPr marL="0" lvl="0" indent="0">
              <a:buNone/>
            </a:pPr>
            <a:endParaRPr lang="en-US" sz="2400" dirty="0">
              <a:sym typeface="Raleway"/>
            </a:endParaRPr>
          </a:p>
          <a:p>
            <a:r>
              <a:rPr lang="en-US" sz="2400" b="1" dirty="0" smtClean="0">
                <a:sym typeface="Raleway"/>
              </a:rPr>
              <a:t>DREAMers Task Force</a:t>
            </a:r>
            <a:r>
              <a:rPr lang="en-US" sz="2400" dirty="0" smtClean="0">
                <a:sym typeface="Raleway"/>
              </a:rPr>
              <a:t>: email Kristen Parks at </a:t>
            </a:r>
            <a:r>
              <a:rPr lang="en-US" sz="2400" dirty="0" smtClean="0">
                <a:sym typeface="Raleway"/>
                <a:hlinkClick r:id="rId3"/>
              </a:rPr>
              <a:t>parksk@smccd.edu</a:t>
            </a:r>
            <a:r>
              <a:rPr lang="en-US" sz="2400" dirty="0" smtClean="0">
                <a:sym typeface="Raleway"/>
              </a:rPr>
              <a:t> to </a:t>
            </a:r>
            <a:r>
              <a:rPr lang="en-US" sz="2400" dirty="0">
                <a:sym typeface="Raleway"/>
              </a:rPr>
              <a:t>join the Task </a:t>
            </a:r>
            <a:r>
              <a:rPr lang="en-US" sz="2400" dirty="0" smtClean="0">
                <a:sym typeface="Raleway"/>
              </a:rPr>
              <a:t>Force </a:t>
            </a:r>
          </a:p>
          <a:p>
            <a:pPr marL="0" indent="0">
              <a:buNone/>
            </a:pPr>
            <a:endParaRPr lang="en-US" sz="2400" b="1" dirty="0">
              <a:sym typeface="Raleway"/>
            </a:endParaRPr>
          </a:p>
          <a:p>
            <a:r>
              <a:rPr lang="en-US" sz="2400" b="1" dirty="0" smtClean="0">
                <a:sym typeface="Raleway"/>
              </a:rPr>
              <a:t>DREAMers Student Club</a:t>
            </a:r>
            <a:r>
              <a:rPr lang="en-US" sz="2400" dirty="0" smtClean="0">
                <a:sym typeface="Raleway"/>
              </a:rPr>
              <a:t>: Follow the club on Facebook at </a:t>
            </a:r>
            <a:r>
              <a:rPr lang="en-US" sz="2400" dirty="0" smtClean="0">
                <a:sym typeface="Raleway"/>
                <a:hlinkClick r:id="rId4"/>
              </a:rPr>
              <a:t>fb.com/</a:t>
            </a:r>
            <a:r>
              <a:rPr lang="en-US" sz="2400" dirty="0" err="1" smtClean="0">
                <a:sym typeface="Raleway"/>
                <a:hlinkClick r:id="rId4"/>
              </a:rPr>
              <a:t>CanDreamers</a:t>
            </a:r>
            <a:endParaRPr lang="en-US" sz="2400" dirty="0" smtClean="0">
              <a:sym typeface="Raleway"/>
            </a:endParaRPr>
          </a:p>
          <a:p>
            <a:endParaRPr lang="en-US" dirty="0"/>
          </a:p>
        </p:txBody>
      </p:sp>
    </p:spTree>
    <p:extLst>
      <p:ext uri="{BB962C8B-B14F-4D97-AF65-F5344CB8AC3E}">
        <p14:creationId xmlns:p14="http://schemas.microsoft.com/office/powerpoint/2010/main" val="65507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p:txBody>
          <a:bodyPr/>
          <a:lstStyle/>
          <a:p>
            <a:pPr lvl="0"/>
            <a:r>
              <a:rPr lang="en-US" smtClean="0">
                <a:sym typeface="Raleway"/>
              </a:rPr>
              <a:t>Our Undocumented Community</a:t>
            </a:r>
            <a:endParaRPr lang="en-US" dirty="0">
              <a:sym typeface="Raleway"/>
            </a:endParaRPr>
          </a:p>
        </p:txBody>
      </p:sp>
      <p:sp>
        <p:nvSpPr>
          <p:cNvPr id="166" name="Shape 166"/>
          <p:cNvSpPr txBox="1">
            <a:spLocks noGrp="1"/>
          </p:cNvSpPr>
          <p:nvPr>
            <p:ph type="body" idx="1"/>
          </p:nvPr>
        </p:nvSpPr>
        <p:spPr/>
        <p:txBody>
          <a:bodyPr/>
          <a:lstStyle/>
          <a:p>
            <a:r>
              <a:rPr lang="en-US" b="1" dirty="0" smtClean="0">
                <a:sym typeface="Raleway"/>
              </a:rPr>
              <a:t>“Undocumented” </a:t>
            </a:r>
            <a:r>
              <a:rPr lang="en-US" dirty="0" smtClean="0">
                <a:sym typeface="Raleway"/>
              </a:rPr>
              <a:t>refers to a foreign national who entered the US without authorization OR entered legally as a nonimmigrant but remained without authorization</a:t>
            </a:r>
          </a:p>
          <a:p>
            <a:pPr lvl="1"/>
            <a:r>
              <a:rPr lang="en-US" dirty="0" smtClean="0">
                <a:sym typeface="Raleway"/>
              </a:rPr>
              <a:t>3 million undocumented immigrants in CA</a:t>
            </a:r>
          </a:p>
          <a:p>
            <a:pPr lvl="1"/>
            <a:r>
              <a:rPr lang="en-US" dirty="0" smtClean="0">
                <a:sym typeface="Raleway"/>
              </a:rPr>
              <a:t>57,000 undocumented people in SMC</a:t>
            </a:r>
          </a:p>
          <a:p>
            <a:pPr lvl="1"/>
            <a:endParaRPr lang="en-US" dirty="0" smtClean="0">
              <a:sym typeface="Raleway"/>
            </a:endParaRPr>
          </a:p>
          <a:p>
            <a:r>
              <a:rPr lang="en-US" dirty="0" smtClean="0"/>
              <a:t>A </a:t>
            </a:r>
            <a:r>
              <a:rPr lang="en-US" b="1" dirty="0" smtClean="0"/>
              <a:t>“mixed-status family” </a:t>
            </a:r>
            <a:r>
              <a:rPr lang="en-US" dirty="0" smtClean="0"/>
              <a:t>is a family whose members include people with different citizenship or immigration statuses</a:t>
            </a:r>
          </a:p>
          <a:p>
            <a:pPr lvl="1"/>
            <a:r>
              <a:rPr lang="en-US" dirty="0" smtClean="0"/>
              <a:t>Example: a family in which the parents are undocumented and the children are U.S.-born citizens</a:t>
            </a:r>
          </a:p>
          <a:p>
            <a:endParaRPr lang="en-US" dirty="0" smtClean="0">
              <a:sym typeface="Raleway"/>
            </a:endParaRPr>
          </a:p>
          <a:p>
            <a:pPr lvl="1"/>
            <a:endParaRPr lang="en-US" dirty="0" smtClean="0"/>
          </a:p>
          <a:p>
            <a:pPr lvl="1"/>
            <a:endParaRPr lang="en-US" dirty="0" smtClean="0">
              <a:sym typeface="Raleway"/>
            </a:endParaRPr>
          </a:p>
          <a:p>
            <a:pPr lvl="0"/>
            <a:endParaRPr lang="en-US" dirty="0" smtClean="0">
              <a:sym typeface="Raleway"/>
            </a:endParaRPr>
          </a:p>
        </p:txBody>
      </p:sp>
    </p:spTree>
    <p:extLst>
      <p:ext uri="{BB962C8B-B14F-4D97-AF65-F5344CB8AC3E}">
        <p14:creationId xmlns:p14="http://schemas.microsoft.com/office/powerpoint/2010/main" val="59990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ym typeface="Raleway"/>
              </a:rPr>
              <a:t>Living in </a:t>
            </a:r>
            <a:r>
              <a:rPr lang="en-US" dirty="0" smtClean="0">
                <a:sym typeface="Raleway"/>
              </a:rPr>
              <a:t>fear</a:t>
            </a:r>
            <a:endParaRPr lang="en-US" dirty="0"/>
          </a:p>
        </p:txBody>
      </p:sp>
      <p:sp>
        <p:nvSpPr>
          <p:cNvPr id="3" name="Content Placeholder 2"/>
          <p:cNvSpPr>
            <a:spLocks noGrp="1"/>
          </p:cNvSpPr>
          <p:nvPr>
            <p:ph idx="1"/>
          </p:nvPr>
        </p:nvSpPr>
        <p:spPr/>
        <p:txBody>
          <a:bodyPr/>
          <a:lstStyle/>
          <a:p>
            <a:r>
              <a:rPr lang="en-US" sz="2400" dirty="0"/>
              <a:t>Immigrants face new challenges and trauma under Trump administration</a:t>
            </a:r>
          </a:p>
          <a:p>
            <a:pPr lvl="1"/>
            <a:r>
              <a:rPr lang="en-US" sz="2000" dirty="0"/>
              <a:t>Increased </a:t>
            </a:r>
            <a:r>
              <a:rPr lang="en-US" sz="2000" dirty="0" smtClean="0"/>
              <a:t>deportations/ICE </a:t>
            </a:r>
            <a:r>
              <a:rPr lang="en-US" sz="2000" dirty="0"/>
              <a:t>agents</a:t>
            </a:r>
          </a:p>
          <a:p>
            <a:pPr lvl="1"/>
            <a:r>
              <a:rPr lang="en-US" sz="2000" dirty="0"/>
              <a:t>Muslim ban</a:t>
            </a:r>
          </a:p>
          <a:p>
            <a:pPr lvl="1"/>
            <a:r>
              <a:rPr lang="en-US" sz="2000" dirty="0"/>
              <a:t>Threats against sanctuary cities</a:t>
            </a:r>
          </a:p>
          <a:p>
            <a:pPr lvl="1"/>
            <a:r>
              <a:rPr lang="en-US" sz="2000" dirty="0"/>
              <a:t>DACA rescission</a:t>
            </a:r>
          </a:p>
          <a:p>
            <a:pPr lvl="1"/>
            <a:r>
              <a:rPr lang="en-US" sz="2000" dirty="0" smtClean="0"/>
              <a:t>Scapegoating in the media</a:t>
            </a:r>
            <a:endParaRPr lang="en-US" sz="2000" dirty="0"/>
          </a:p>
          <a:p>
            <a:r>
              <a:rPr lang="en-US" sz="2400" dirty="0"/>
              <a:t>S</a:t>
            </a:r>
            <a:r>
              <a:rPr lang="en-US" sz="2400" dirty="0" smtClean="0"/>
              <a:t>tudents </a:t>
            </a:r>
            <a:r>
              <a:rPr lang="en-US" sz="2400" dirty="0"/>
              <a:t>have reported increased discrimination as a result of the </a:t>
            </a:r>
            <a:r>
              <a:rPr lang="en-US" sz="2400" dirty="0" smtClean="0"/>
              <a:t>above</a:t>
            </a:r>
            <a:r>
              <a:rPr lang="en-US" dirty="0" smtClean="0"/>
              <a:t> (</a:t>
            </a:r>
            <a:r>
              <a:rPr lang="en-US" dirty="0" smtClean="0">
                <a:hlinkClick r:id="rId2"/>
              </a:rPr>
              <a:t>The </a:t>
            </a:r>
            <a:r>
              <a:rPr lang="en-US" dirty="0">
                <a:hlinkClick r:id="rId2"/>
              </a:rPr>
              <a:t>Psychological Harm of Anti–Immigration Policies: webinar slides--start at </a:t>
            </a:r>
            <a:r>
              <a:rPr lang="en-US" dirty="0" smtClean="0">
                <a:hlinkClick r:id="rId2"/>
              </a:rPr>
              <a:t>16</a:t>
            </a:r>
            <a:r>
              <a:rPr lang="en-US" dirty="0" smtClean="0"/>
              <a:t>)</a:t>
            </a:r>
            <a:endParaRPr lang="en-US" dirty="0"/>
          </a:p>
        </p:txBody>
      </p:sp>
    </p:spTree>
    <p:extLst>
      <p:ext uri="{BB962C8B-B14F-4D97-AF65-F5344CB8AC3E}">
        <p14:creationId xmlns:p14="http://schemas.microsoft.com/office/powerpoint/2010/main" val="59912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cxnSp>
        <p:nvCxnSpPr>
          <p:cNvPr id="114" name="Straight Arrow Connector 113">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531" r="23688"/>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72" name="Shape 172"/>
          <p:cNvSpPr txBox="1">
            <a:spLocks noGrp="1"/>
          </p:cNvSpPr>
          <p:nvPr>
            <p:ph type="title"/>
          </p:nvPr>
        </p:nvSpPr>
        <p:spPr>
          <a:xfrm>
            <a:off x="491490" y="365125"/>
            <a:ext cx="3840085" cy="1692794"/>
          </a:xfrm>
        </p:spPr>
        <p:txBody>
          <a:bodyPr>
            <a:normAutofit/>
          </a:bodyPr>
          <a:lstStyle/>
          <a:p>
            <a:pPr lvl="0"/>
            <a:r>
              <a:rPr lang="en-US" dirty="0" smtClean="0">
                <a:sym typeface="Raleway"/>
              </a:rPr>
              <a:t>Our Students</a:t>
            </a:r>
            <a:endParaRPr lang="en-US" dirty="0">
              <a:sym typeface="Raleway"/>
            </a:endParaRPr>
          </a:p>
        </p:txBody>
      </p:sp>
      <p:sp>
        <p:nvSpPr>
          <p:cNvPr id="173" name="Shape 173"/>
          <p:cNvSpPr txBox="1">
            <a:spLocks noGrp="1"/>
          </p:cNvSpPr>
          <p:nvPr>
            <p:ph type="body" idx="1"/>
          </p:nvPr>
        </p:nvSpPr>
        <p:spPr>
          <a:xfrm>
            <a:off x="491490" y="2575034"/>
            <a:ext cx="3840085" cy="3462228"/>
          </a:xfrm>
        </p:spPr>
        <p:txBody>
          <a:bodyPr>
            <a:normAutofit/>
          </a:bodyPr>
          <a:lstStyle/>
          <a:p>
            <a:r>
              <a:rPr lang="en-US" sz="2000" dirty="0">
                <a:sym typeface="Raleway"/>
              </a:rPr>
              <a:t>Courageous, resilient &amp; resourceful</a:t>
            </a:r>
          </a:p>
          <a:p>
            <a:r>
              <a:rPr lang="en-US" sz="2400" b="1" dirty="0" smtClean="0"/>
              <a:t>285 AB540 students </a:t>
            </a:r>
            <a:r>
              <a:rPr lang="en-US" sz="2000" dirty="0" smtClean="0"/>
              <a:t>enrolled at Cañada (Fall 2017)</a:t>
            </a:r>
          </a:p>
          <a:p>
            <a:pPr lvl="1"/>
            <a:r>
              <a:rPr lang="en-US" dirty="0" smtClean="0">
                <a:sym typeface="Raleway"/>
              </a:rPr>
              <a:t>Most were brought to the US at a young age</a:t>
            </a:r>
          </a:p>
          <a:p>
            <a:pPr lvl="1"/>
            <a:r>
              <a:rPr lang="en-US" dirty="0" smtClean="0">
                <a:sym typeface="Raleway"/>
              </a:rPr>
              <a:t>Attended elementary, middle or high school in US  </a:t>
            </a:r>
            <a:endParaRPr lang="en-US" dirty="0" smtClean="0"/>
          </a:p>
          <a:p>
            <a:r>
              <a:rPr lang="en-US" sz="2000" dirty="0" smtClean="0"/>
              <a:t>Many more are part of mixed status families</a:t>
            </a:r>
          </a:p>
        </p:txBody>
      </p:sp>
    </p:spTree>
    <p:extLst>
      <p:ext uri="{BB962C8B-B14F-4D97-AF65-F5344CB8AC3E}">
        <p14:creationId xmlns:p14="http://schemas.microsoft.com/office/powerpoint/2010/main" val="32240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p:txBody>
          <a:bodyPr/>
          <a:lstStyle/>
          <a:p>
            <a:pPr lvl="0"/>
            <a:r>
              <a:rPr lang="en-US" dirty="0" smtClean="0">
                <a:sym typeface="Raleway"/>
              </a:rPr>
              <a:t>Common Challenges Faced by Undocumented Students</a:t>
            </a:r>
            <a:endParaRPr lang="en-US" dirty="0">
              <a:sym typeface="Raleway"/>
            </a:endParaRPr>
          </a:p>
        </p:txBody>
      </p:sp>
      <p:sp>
        <p:nvSpPr>
          <p:cNvPr id="180" name="Shape 180"/>
          <p:cNvSpPr txBox="1">
            <a:spLocks noGrp="1"/>
          </p:cNvSpPr>
          <p:nvPr>
            <p:ph idx="1"/>
          </p:nvPr>
        </p:nvSpPr>
        <p:spPr/>
        <p:txBody>
          <a:bodyPr>
            <a:normAutofit/>
          </a:bodyPr>
          <a:lstStyle/>
          <a:p>
            <a:pPr lvl="0"/>
            <a:r>
              <a:rPr lang="en-US" sz="2400" dirty="0">
                <a:sym typeface="Raleway"/>
              </a:rPr>
              <a:t>Lack a way to become legal residents/US </a:t>
            </a:r>
            <a:r>
              <a:rPr lang="en-US" sz="2400" dirty="0" smtClean="0">
                <a:sym typeface="Raleway"/>
              </a:rPr>
              <a:t>citizens</a:t>
            </a:r>
            <a:endParaRPr lang="en-US" sz="2400" dirty="0">
              <a:sym typeface="Raleway"/>
            </a:endParaRPr>
          </a:p>
          <a:p>
            <a:pPr lvl="0"/>
            <a:r>
              <a:rPr lang="en-US" sz="2400" dirty="0" smtClean="0">
                <a:sym typeface="Raleway"/>
              </a:rPr>
              <a:t>Predominantly </a:t>
            </a:r>
            <a:r>
              <a:rPr lang="en-US" sz="2400" dirty="0">
                <a:sym typeface="Raleway"/>
              </a:rPr>
              <a:t>first generation &amp; low-income </a:t>
            </a:r>
          </a:p>
          <a:p>
            <a:pPr lvl="0"/>
            <a:r>
              <a:rPr lang="en-US" sz="2400" dirty="0">
                <a:sym typeface="Raleway"/>
              </a:rPr>
              <a:t>Secrecy vs. need for </a:t>
            </a:r>
            <a:r>
              <a:rPr lang="en-US" sz="2400" dirty="0" smtClean="0">
                <a:sym typeface="Raleway"/>
              </a:rPr>
              <a:t>support</a:t>
            </a:r>
          </a:p>
          <a:p>
            <a:pPr lvl="0"/>
            <a:r>
              <a:rPr lang="en-US" sz="2400" dirty="0" smtClean="0">
                <a:sym typeface="Raleway"/>
              </a:rPr>
              <a:t>Difficulty </a:t>
            </a:r>
            <a:r>
              <a:rPr lang="en-US" sz="2400" dirty="0">
                <a:sym typeface="Raleway"/>
              </a:rPr>
              <a:t>accessing institutional </a:t>
            </a:r>
            <a:r>
              <a:rPr lang="en-US" sz="2400" dirty="0" smtClean="0">
                <a:sym typeface="Raleway"/>
              </a:rPr>
              <a:t>support</a:t>
            </a:r>
          </a:p>
          <a:p>
            <a:pPr lvl="1"/>
            <a:r>
              <a:rPr lang="en-US" dirty="0">
                <a:sym typeface="Raleway"/>
              </a:rPr>
              <a:t>Inability to receive federal financial aid</a:t>
            </a:r>
          </a:p>
          <a:p>
            <a:pPr lvl="1"/>
            <a:r>
              <a:rPr lang="en-US" dirty="0">
                <a:sym typeface="Raleway"/>
              </a:rPr>
              <a:t>Lack of familiarity with financial aid </a:t>
            </a:r>
            <a:r>
              <a:rPr lang="en-US" dirty="0" smtClean="0">
                <a:sym typeface="Raleway"/>
              </a:rPr>
              <a:t>process</a:t>
            </a:r>
            <a:r>
              <a:rPr lang="en-US" dirty="0" smtClean="0">
                <a:sym typeface="Arial"/>
              </a:rPr>
              <a:t/>
            </a:r>
            <a:br>
              <a:rPr lang="en-US" dirty="0" smtClean="0">
                <a:sym typeface="Arial"/>
              </a:rPr>
            </a:br>
            <a:endParaRPr lang="en-US" dirty="0">
              <a:sym typeface="Arial"/>
            </a:endParaRPr>
          </a:p>
        </p:txBody>
      </p:sp>
    </p:spTree>
    <p:extLst>
      <p:ext uri="{BB962C8B-B14F-4D97-AF65-F5344CB8AC3E}">
        <p14:creationId xmlns:p14="http://schemas.microsoft.com/office/powerpoint/2010/main" val="84259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Things You Can Do to Support Our Undocumented Community</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Stay informed about changing laws and policies</a:t>
            </a:r>
          </a:p>
          <a:p>
            <a:pPr marL="457200" indent="-457200">
              <a:buFont typeface="+mj-lt"/>
              <a:buAutoNum type="arabicPeriod"/>
            </a:pPr>
            <a:r>
              <a:rPr lang="en-US" sz="2400" dirty="0"/>
              <a:t>Know campus resources</a:t>
            </a:r>
          </a:p>
          <a:p>
            <a:pPr marL="457200" indent="-457200">
              <a:buFont typeface="+mj-lt"/>
              <a:buAutoNum type="arabicPeriod"/>
            </a:pPr>
            <a:r>
              <a:rPr lang="en-US" sz="2400" dirty="0" smtClean="0"/>
              <a:t>Make </a:t>
            </a:r>
            <a:r>
              <a:rPr lang="en-US" sz="2400" dirty="0"/>
              <a:t>your support visible</a:t>
            </a:r>
          </a:p>
          <a:p>
            <a:pPr marL="457200" indent="-457200">
              <a:buFont typeface="+mj-lt"/>
              <a:buAutoNum type="arabicPeriod"/>
            </a:pPr>
            <a:r>
              <a:rPr lang="en-US" sz="2400" dirty="0" smtClean="0"/>
              <a:t>Communicate </a:t>
            </a:r>
            <a:r>
              <a:rPr lang="en-US" sz="2400" dirty="0"/>
              <a:t>your support effectively to students</a:t>
            </a:r>
          </a:p>
          <a:p>
            <a:pPr marL="457200" indent="-457200">
              <a:buFont typeface="+mj-lt"/>
              <a:buAutoNum type="arabicPeriod"/>
            </a:pPr>
            <a:r>
              <a:rPr lang="en-US" sz="2400" dirty="0" smtClean="0"/>
              <a:t>Review </a:t>
            </a:r>
            <a:r>
              <a:rPr lang="en-US" sz="2400" dirty="0"/>
              <a:t>policies in your work </a:t>
            </a:r>
            <a:r>
              <a:rPr lang="en-US" sz="2400" dirty="0" smtClean="0"/>
              <a:t>area</a:t>
            </a:r>
            <a:endParaRPr lang="en-US" sz="2400" dirty="0"/>
          </a:p>
        </p:txBody>
      </p:sp>
    </p:spTree>
    <p:extLst>
      <p:ext uri="{BB962C8B-B14F-4D97-AF65-F5344CB8AC3E}">
        <p14:creationId xmlns:p14="http://schemas.microsoft.com/office/powerpoint/2010/main" val="161776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buFont typeface="+mj-lt"/>
              <a:buAutoNum type="arabicPeriod"/>
            </a:pPr>
            <a:r>
              <a:rPr lang="en-US" dirty="0"/>
              <a:t>Stay informed about changing laws and policies</a:t>
            </a:r>
          </a:p>
        </p:txBody>
      </p:sp>
      <p:sp>
        <p:nvSpPr>
          <p:cNvPr id="3" name="Content Placeholder 2"/>
          <p:cNvSpPr>
            <a:spLocks noGrp="1"/>
          </p:cNvSpPr>
          <p:nvPr>
            <p:ph idx="1"/>
          </p:nvPr>
        </p:nvSpPr>
        <p:spPr/>
        <p:txBody>
          <a:bodyPr>
            <a:normAutofit/>
          </a:bodyPr>
          <a:lstStyle/>
          <a:p>
            <a:r>
              <a:rPr lang="en-US" sz="2400" dirty="0" smtClean="0"/>
              <a:t>Identify key laws affecting undocumented students</a:t>
            </a:r>
          </a:p>
          <a:p>
            <a:pPr lvl="1"/>
            <a:r>
              <a:rPr lang="en-US" sz="2000" dirty="0" smtClean="0"/>
              <a:t>Federal: DACA </a:t>
            </a:r>
          </a:p>
          <a:p>
            <a:pPr lvl="1"/>
            <a:r>
              <a:rPr lang="en-US" sz="2000" dirty="0" smtClean="0"/>
              <a:t>State: AB 540, AB 130/131, SB 1159</a:t>
            </a:r>
          </a:p>
          <a:p>
            <a:r>
              <a:rPr lang="en-US" sz="2400" dirty="0" smtClean="0"/>
              <a:t>Review district policies and FAQs</a:t>
            </a:r>
          </a:p>
          <a:p>
            <a:r>
              <a:rPr lang="en-US" sz="2400" dirty="0" smtClean="0"/>
              <a:t>Take advantage of professional learning opportunities</a:t>
            </a:r>
          </a:p>
          <a:p>
            <a:endParaRPr lang="en-US" sz="2400" dirty="0" smtClean="0"/>
          </a:p>
        </p:txBody>
      </p:sp>
    </p:spTree>
    <p:extLst>
      <p:ext uri="{BB962C8B-B14F-4D97-AF65-F5344CB8AC3E}">
        <p14:creationId xmlns:p14="http://schemas.microsoft.com/office/powerpoint/2010/main" val="3332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9678" y="1524000"/>
            <a:ext cx="6934200" cy="4267200"/>
          </a:xfrm>
        </p:spPr>
        <p:txBody>
          <a:bodyPr>
            <a:normAutofit/>
          </a:bodyPr>
          <a:lstStyle/>
          <a:p>
            <a:pPr marL="514350" indent="-514350">
              <a:buAutoNum type="alphaUcParenR"/>
            </a:pPr>
            <a:endParaRPr lang="en-US" dirty="0"/>
          </a:p>
          <a:p>
            <a:pPr marL="514350" indent="-514350">
              <a:buAutoNum type="alphaUcParenR"/>
            </a:pPr>
            <a:endParaRPr lang="en-US" dirty="0"/>
          </a:p>
          <a:p>
            <a:pPr marL="514350" indent="-514350">
              <a:buAutoNum type="alphaUcParenR"/>
            </a:pPr>
            <a:endParaRPr lang="en-US" dirty="0"/>
          </a:p>
          <a:p>
            <a:pPr marL="0" indent="0">
              <a:buNone/>
            </a:pPr>
            <a:endParaRPr lang="en-US" dirty="0"/>
          </a:p>
          <a:p>
            <a:pPr marL="514350" indent="-514350">
              <a:buAutoNum type="alphaUcParenR"/>
            </a:pPr>
            <a:endParaRPr lang="en-US" dirty="0"/>
          </a:p>
          <a:p>
            <a:pPr marL="514350" indent="-514350">
              <a:buAutoNum type="alphaUcParenR"/>
            </a:pPr>
            <a:endParaRPr lang="en-US" dirty="0"/>
          </a:p>
          <a:p>
            <a:pPr marL="514350" indent="-514350">
              <a:buAutoNum type="alphaUcParenR"/>
            </a:pPr>
            <a:endParaRPr lang="en-US" dirty="0"/>
          </a:p>
        </p:txBody>
      </p:sp>
      <p:sp>
        <p:nvSpPr>
          <p:cNvPr id="6" name="Title 5"/>
          <p:cNvSpPr>
            <a:spLocks noGrp="1"/>
          </p:cNvSpPr>
          <p:nvPr>
            <p:ph type="title"/>
          </p:nvPr>
        </p:nvSpPr>
        <p:spPr>
          <a:xfrm>
            <a:off x="762000" y="381000"/>
            <a:ext cx="6934200" cy="990600"/>
          </a:xfrm>
        </p:spPr>
        <p:txBody>
          <a:bodyPr>
            <a:normAutofit fontScale="90000"/>
          </a:bodyPr>
          <a:lstStyle/>
          <a:p>
            <a:r>
              <a:rPr lang="en-US" dirty="0" smtClean="0"/>
              <a:t>Undocumented Students:</a:t>
            </a:r>
            <a:br>
              <a:rPr lang="en-US" dirty="0" smtClean="0"/>
            </a:br>
            <a:r>
              <a:rPr lang="en-US" dirty="0" smtClean="0"/>
              <a:t>AB 540 and DACA</a:t>
            </a:r>
            <a:endParaRPr lang="en-US" dirty="0"/>
          </a:p>
        </p:txBody>
      </p:sp>
      <p:sp>
        <p:nvSpPr>
          <p:cNvPr id="7" name="Shape 284"/>
          <p:cNvSpPr/>
          <p:nvPr/>
        </p:nvSpPr>
        <p:spPr>
          <a:xfrm>
            <a:off x="3151966" y="1524000"/>
            <a:ext cx="4010833" cy="4042718"/>
          </a:xfrm>
          <a:prstGeom prst="ellipse">
            <a:avLst/>
          </a:prstGeom>
          <a:solidFill>
            <a:srgbClr val="002060">
              <a:alpha val="49803"/>
            </a:srgbClr>
          </a:solidFill>
          <a:ln w="12700" cap="flat">
            <a:solidFill>
              <a:srgbClr val="42719C"/>
            </a:solidFill>
            <a:prstDash val="solid"/>
            <a:miter/>
            <a:headEnd type="none" w="med" len="med"/>
            <a:tailEnd type="none" w="med" len="med"/>
          </a:ln>
        </p:spPr>
        <p:txBody>
          <a:bodyPr lIns="68569" tIns="34275" rIns="68569" bIns="34275" anchor="ctr" anchorCtr="0">
            <a:noAutofit/>
          </a:bodyPr>
          <a:lstStyle/>
          <a:p>
            <a:pPr algn="ctr"/>
            <a:endParaRPr sz="1350" kern="0">
              <a:solidFill>
                <a:srgbClr val="FFFFFF"/>
              </a:solidFill>
              <a:latin typeface="Calibri"/>
              <a:ea typeface="Calibri"/>
              <a:cs typeface="Calibri"/>
              <a:sym typeface="Calibri"/>
            </a:endParaRPr>
          </a:p>
        </p:txBody>
      </p:sp>
      <p:sp>
        <p:nvSpPr>
          <p:cNvPr id="9" name="Shape 285"/>
          <p:cNvSpPr txBox="1"/>
          <p:nvPr/>
        </p:nvSpPr>
        <p:spPr>
          <a:xfrm>
            <a:off x="4431768" y="2078971"/>
            <a:ext cx="2000249" cy="466828"/>
          </a:xfrm>
          <a:prstGeom prst="rect">
            <a:avLst/>
          </a:prstGeom>
          <a:noFill/>
          <a:ln>
            <a:noFill/>
          </a:ln>
        </p:spPr>
        <p:txBody>
          <a:bodyPr lIns="68569" tIns="34275" rIns="68569" bIns="34275" anchor="t" anchorCtr="0">
            <a:noAutofit/>
          </a:bodyPr>
          <a:lstStyle/>
          <a:p>
            <a:pPr algn="ctr">
              <a:buSzPct val="25000"/>
            </a:pPr>
            <a:r>
              <a:rPr lang="en-US" sz="1400" b="1" kern="0" dirty="0" smtClean="0">
                <a:solidFill>
                  <a:srgbClr val="000000"/>
                </a:solidFill>
                <a:latin typeface="Calibri"/>
                <a:ea typeface="Calibri"/>
                <a:cs typeface="Calibri"/>
                <a:sym typeface="Calibri"/>
              </a:rPr>
              <a:t>Undocumented</a:t>
            </a:r>
          </a:p>
          <a:p>
            <a:pPr algn="ctr">
              <a:buSzPct val="25000"/>
            </a:pPr>
            <a:r>
              <a:rPr lang="en-US" sz="1400" b="1" kern="0" dirty="0" smtClean="0">
                <a:solidFill>
                  <a:srgbClr val="000000"/>
                </a:solidFill>
                <a:latin typeface="Calibri"/>
                <a:ea typeface="Calibri"/>
                <a:cs typeface="Calibri"/>
                <a:sym typeface="Calibri"/>
              </a:rPr>
              <a:t>Students</a:t>
            </a:r>
            <a:endParaRPr lang="en-US" sz="1400" b="1" kern="0" dirty="0">
              <a:solidFill>
                <a:srgbClr val="000000"/>
              </a:solidFill>
              <a:latin typeface="Calibri"/>
              <a:ea typeface="Calibri"/>
              <a:cs typeface="Calibri"/>
              <a:sym typeface="Calibri"/>
            </a:endParaRPr>
          </a:p>
        </p:txBody>
      </p:sp>
      <p:sp>
        <p:nvSpPr>
          <p:cNvPr id="10" name="Shape 286"/>
          <p:cNvSpPr/>
          <p:nvPr/>
        </p:nvSpPr>
        <p:spPr>
          <a:xfrm>
            <a:off x="3301208" y="2690138"/>
            <a:ext cx="2464682" cy="2352016"/>
          </a:xfrm>
          <a:prstGeom prst="ellipse">
            <a:avLst/>
          </a:prstGeom>
          <a:solidFill>
            <a:srgbClr val="00B0F0">
              <a:alpha val="49803"/>
            </a:srgbClr>
          </a:solidFill>
          <a:ln w="12700" cap="flat">
            <a:solidFill>
              <a:srgbClr val="42719C"/>
            </a:solidFill>
            <a:prstDash val="solid"/>
            <a:miter/>
            <a:headEnd type="none" w="med" len="med"/>
            <a:tailEnd type="none" w="med" len="med"/>
          </a:ln>
        </p:spPr>
        <p:txBody>
          <a:bodyPr lIns="68569" tIns="34275" rIns="68569" bIns="34275" anchor="ctr" anchorCtr="0">
            <a:noAutofit/>
          </a:bodyPr>
          <a:lstStyle/>
          <a:p>
            <a:pPr algn="ctr"/>
            <a:endParaRPr sz="1350" kern="0">
              <a:solidFill>
                <a:srgbClr val="FFFFFF"/>
              </a:solidFill>
              <a:latin typeface="Calibri"/>
              <a:ea typeface="Calibri"/>
              <a:cs typeface="Calibri"/>
              <a:sym typeface="Calibri"/>
            </a:endParaRPr>
          </a:p>
        </p:txBody>
      </p:sp>
      <p:sp>
        <p:nvSpPr>
          <p:cNvPr id="11" name="Shape 287"/>
          <p:cNvSpPr txBox="1"/>
          <p:nvPr/>
        </p:nvSpPr>
        <p:spPr>
          <a:xfrm>
            <a:off x="4067906" y="3302985"/>
            <a:ext cx="1392072" cy="484748"/>
          </a:xfrm>
          <a:prstGeom prst="rect">
            <a:avLst/>
          </a:prstGeom>
          <a:noFill/>
          <a:ln>
            <a:noFill/>
          </a:ln>
        </p:spPr>
        <p:txBody>
          <a:bodyPr lIns="68569" tIns="34275" rIns="68569" bIns="34275" anchor="t" anchorCtr="0">
            <a:noAutofit/>
          </a:bodyPr>
          <a:lstStyle/>
          <a:p>
            <a:pPr algn="ctr">
              <a:buSzPct val="25000"/>
            </a:pPr>
            <a:r>
              <a:rPr lang="en-US" sz="1400" b="1" kern="0" dirty="0" smtClean="0">
                <a:solidFill>
                  <a:srgbClr val="000000"/>
                </a:solidFill>
                <a:latin typeface="Calibri"/>
                <a:ea typeface="Calibri"/>
                <a:cs typeface="Calibri"/>
                <a:sym typeface="Calibri"/>
              </a:rPr>
              <a:t>DACA</a:t>
            </a:r>
          </a:p>
          <a:p>
            <a:pPr algn="ctr">
              <a:buSzPct val="25000"/>
            </a:pPr>
            <a:r>
              <a:rPr lang="en-US" sz="1400" b="1" kern="0" dirty="0" smtClean="0">
                <a:solidFill>
                  <a:srgbClr val="000000"/>
                </a:solidFill>
                <a:latin typeface="Calibri"/>
                <a:ea typeface="Calibri"/>
                <a:cs typeface="Calibri"/>
                <a:sym typeface="Calibri"/>
              </a:rPr>
              <a:t>Students</a:t>
            </a:r>
            <a:endParaRPr lang="en-US" sz="1400" b="1" kern="0" dirty="0">
              <a:solidFill>
                <a:srgbClr val="000000"/>
              </a:solidFill>
              <a:latin typeface="Calibri"/>
              <a:ea typeface="Calibri"/>
              <a:cs typeface="Calibri"/>
              <a:sym typeface="Calibri"/>
            </a:endParaRPr>
          </a:p>
        </p:txBody>
      </p:sp>
      <p:sp>
        <p:nvSpPr>
          <p:cNvPr id="12" name="Shape 288"/>
          <p:cNvSpPr/>
          <p:nvPr/>
        </p:nvSpPr>
        <p:spPr>
          <a:xfrm>
            <a:off x="2024368" y="2997821"/>
            <a:ext cx="2283473" cy="2344415"/>
          </a:xfrm>
          <a:prstGeom prst="ellipse">
            <a:avLst/>
          </a:prstGeom>
          <a:solidFill>
            <a:srgbClr val="92D050">
              <a:alpha val="49803"/>
            </a:srgbClr>
          </a:solidFill>
          <a:ln w="12700" cap="flat">
            <a:solidFill>
              <a:srgbClr val="42719C"/>
            </a:solidFill>
            <a:prstDash val="solid"/>
            <a:miter/>
            <a:headEnd type="none" w="med" len="med"/>
            <a:tailEnd type="none" w="med" len="med"/>
          </a:ln>
        </p:spPr>
        <p:txBody>
          <a:bodyPr lIns="68569" tIns="34275" rIns="68569" bIns="34275" anchor="ctr" anchorCtr="0">
            <a:noAutofit/>
          </a:bodyPr>
          <a:lstStyle/>
          <a:p>
            <a:pPr algn="ctr"/>
            <a:endParaRPr sz="1350" kern="0">
              <a:solidFill>
                <a:srgbClr val="FFFFFF"/>
              </a:solidFill>
              <a:latin typeface="Calibri"/>
              <a:ea typeface="Calibri"/>
              <a:cs typeface="Calibri"/>
              <a:sym typeface="Calibri"/>
            </a:endParaRPr>
          </a:p>
        </p:txBody>
      </p:sp>
      <p:sp>
        <p:nvSpPr>
          <p:cNvPr id="13" name="Shape 289"/>
          <p:cNvSpPr txBox="1"/>
          <p:nvPr/>
        </p:nvSpPr>
        <p:spPr>
          <a:xfrm>
            <a:off x="2321353" y="4066029"/>
            <a:ext cx="819380" cy="484748"/>
          </a:xfrm>
          <a:prstGeom prst="rect">
            <a:avLst/>
          </a:prstGeom>
          <a:noFill/>
          <a:ln>
            <a:noFill/>
          </a:ln>
        </p:spPr>
        <p:txBody>
          <a:bodyPr lIns="68569" tIns="34275" rIns="68569" bIns="34275" anchor="t" anchorCtr="0">
            <a:noAutofit/>
          </a:bodyPr>
          <a:lstStyle/>
          <a:p>
            <a:pPr algn="ctr">
              <a:buSzPct val="25000"/>
            </a:pPr>
            <a:r>
              <a:rPr lang="en-US" sz="1350" b="1" kern="0" dirty="0">
                <a:solidFill>
                  <a:srgbClr val="000000"/>
                </a:solidFill>
                <a:latin typeface="Calibri"/>
                <a:ea typeface="Calibri"/>
                <a:cs typeface="Calibri"/>
                <a:sym typeface="Calibri"/>
              </a:rPr>
              <a:t>AB 540 Students</a:t>
            </a:r>
          </a:p>
        </p:txBody>
      </p:sp>
      <p:sp>
        <p:nvSpPr>
          <p:cNvPr id="14" name="TextBox 13"/>
          <p:cNvSpPr txBox="1"/>
          <p:nvPr/>
        </p:nvSpPr>
        <p:spPr>
          <a:xfrm>
            <a:off x="8025385" y="5042154"/>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1693769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TotalTime>
  <Words>1202</Words>
  <Application>Microsoft Office PowerPoint</Application>
  <PresentationFormat>On-screen Show (4:3)</PresentationFormat>
  <Paragraphs>148</Paragraphs>
  <Slides>29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Raleway</vt:lpstr>
      <vt:lpstr>Office Theme</vt:lpstr>
      <vt:lpstr>Supporting Our Undocumented Community</vt:lpstr>
      <vt:lpstr>Overview</vt:lpstr>
      <vt:lpstr>Our Undocumented Community</vt:lpstr>
      <vt:lpstr>Living in fear</vt:lpstr>
      <vt:lpstr>Our Students</vt:lpstr>
      <vt:lpstr>Common Challenges Faced by Undocumented Students</vt:lpstr>
      <vt:lpstr>5 Things You Can Do to Support Our Undocumented Community</vt:lpstr>
      <vt:lpstr>Stay informed about changing laws and policies</vt:lpstr>
      <vt:lpstr>Undocumented Students: AB 540 and DACA</vt:lpstr>
      <vt:lpstr>September 5, 2017: DACA Rescission</vt:lpstr>
      <vt:lpstr>Federal Policy: Deferred Action for Childhood Arrivals (DACA)</vt:lpstr>
      <vt:lpstr>Federal Policy: DACA</vt:lpstr>
      <vt:lpstr>Federal Policy: The End of DACA</vt:lpstr>
      <vt:lpstr>State Policy</vt:lpstr>
      <vt:lpstr>State Policy: Resident vs. Non-Resident Fees</vt:lpstr>
      <vt:lpstr>State Policy: California Legislation</vt:lpstr>
      <vt:lpstr>Residency Codes </vt:lpstr>
      <vt:lpstr>Residency Codes </vt:lpstr>
      <vt:lpstr>District Policy</vt:lpstr>
      <vt:lpstr>District Policy</vt:lpstr>
      <vt:lpstr>Know campus resources</vt:lpstr>
      <vt:lpstr>Cañada DREAM Center (est. 2016)</vt:lpstr>
      <vt:lpstr>DREAMers Task Force</vt:lpstr>
      <vt:lpstr>DREAMers Student Club</vt:lpstr>
      <vt:lpstr>Make Your Support Visible</vt:lpstr>
      <vt:lpstr>Communicate your support effectively</vt:lpstr>
      <vt:lpstr>Don’t Be Afraid!</vt:lpstr>
      <vt:lpstr>Review policies in your work area</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Parks</dc:creator>
  <cp:lastModifiedBy>Joy, Deborah</cp:lastModifiedBy>
  <cp:revision>46</cp:revision>
  <dcterms:created xsi:type="dcterms:W3CDTF">2017-12-13T05:22:18Z</dcterms:created>
  <dcterms:modified xsi:type="dcterms:W3CDTF">2017-12-15T21:53:51Z</dcterms:modified>
</cp:coreProperties>
</file>