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sldIdLst>
    <p:sldId id="256" r:id="rId5"/>
    <p:sldId id="276" r:id="rId6"/>
    <p:sldId id="257" r:id="rId7"/>
    <p:sldId id="258" r:id="rId8"/>
    <p:sldId id="270" r:id="rId9"/>
    <p:sldId id="259" r:id="rId10"/>
    <p:sldId id="260" r:id="rId11"/>
    <p:sldId id="271" r:id="rId12"/>
    <p:sldId id="261" r:id="rId13"/>
    <p:sldId id="272" r:id="rId14"/>
    <p:sldId id="262" r:id="rId15"/>
    <p:sldId id="263" r:id="rId16"/>
    <p:sldId id="274" r:id="rId17"/>
    <p:sldId id="264" r:id="rId18"/>
    <p:sldId id="273" r:id="rId19"/>
    <p:sldId id="265" r:id="rId20"/>
    <p:sldId id="275" r:id="rId21"/>
    <p:sldId id="269" r:id="rId22"/>
    <p:sldId id="266" r:id="rId23"/>
    <p:sldId id="26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 Mary" userId="1f0223ae-3eff-42b1-aeb3-a460e29c7f4b" providerId="ADAL" clId="{889A06FB-AEEA-480F-925F-0B47115879D3}"/>
    <pc:docChg chg="custSel addSld modSld">
      <pc:chgData name="Ho, Mary" userId="1f0223ae-3eff-42b1-aeb3-a460e29c7f4b" providerId="ADAL" clId="{889A06FB-AEEA-480F-925F-0B47115879D3}" dt="2022-09-28T22:04:10.015" v="434" actId="20577"/>
      <pc:docMkLst>
        <pc:docMk/>
      </pc:docMkLst>
      <pc:sldChg chg="modSp">
        <pc:chgData name="Ho, Mary" userId="1f0223ae-3eff-42b1-aeb3-a460e29c7f4b" providerId="ADAL" clId="{889A06FB-AEEA-480F-925F-0B47115879D3}" dt="2022-09-28T19:18:29.118" v="72" actId="20577"/>
        <pc:sldMkLst>
          <pc:docMk/>
          <pc:sldMk cId="1897929306" sldId="256"/>
        </pc:sldMkLst>
        <pc:spChg chg="mod">
          <ac:chgData name="Ho, Mary" userId="1f0223ae-3eff-42b1-aeb3-a460e29c7f4b" providerId="ADAL" clId="{889A06FB-AEEA-480F-925F-0B47115879D3}" dt="2022-09-28T19:18:29.118" v="72" actId="20577"/>
          <ac:spMkLst>
            <pc:docMk/>
            <pc:sldMk cId="1897929306" sldId="256"/>
            <ac:spMk id="3" creationId="{ECBA13AE-0437-4BDD-8816-35D41ACDB3EF}"/>
          </ac:spMkLst>
        </pc:spChg>
      </pc:sldChg>
      <pc:sldChg chg="modSp">
        <pc:chgData name="Ho, Mary" userId="1f0223ae-3eff-42b1-aeb3-a460e29c7f4b" providerId="ADAL" clId="{889A06FB-AEEA-480F-925F-0B47115879D3}" dt="2022-09-28T18:01:59.403" v="0" actId="113"/>
        <pc:sldMkLst>
          <pc:docMk/>
          <pc:sldMk cId="2888800443" sldId="257"/>
        </pc:sldMkLst>
        <pc:spChg chg="mod">
          <ac:chgData name="Ho, Mary" userId="1f0223ae-3eff-42b1-aeb3-a460e29c7f4b" providerId="ADAL" clId="{889A06FB-AEEA-480F-925F-0B47115879D3}" dt="2022-09-28T18:01:59.403" v="0" actId="113"/>
          <ac:spMkLst>
            <pc:docMk/>
            <pc:sldMk cId="2888800443" sldId="257"/>
            <ac:spMk id="2" creationId="{19FA164A-D32F-44C9-B71D-B98B3DE2ADBB}"/>
          </ac:spMkLst>
        </pc:spChg>
      </pc:sldChg>
      <pc:sldChg chg="modSp">
        <pc:chgData name="Ho, Mary" userId="1f0223ae-3eff-42b1-aeb3-a460e29c7f4b" providerId="ADAL" clId="{889A06FB-AEEA-480F-925F-0B47115879D3}" dt="2022-09-28T18:07:37.018" v="8" actId="1076"/>
        <pc:sldMkLst>
          <pc:docMk/>
          <pc:sldMk cId="229179713" sldId="258"/>
        </pc:sldMkLst>
        <pc:spChg chg="mod">
          <ac:chgData name="Ho, Mary" userId="1f0223ae-3eff-42b1-aeb3-a460e29c7f4b" providerId="ADAL" clId="{889A06FB-AEEA-480F-925F-0B47115879D3}" dt="2022-09-28T18:03:10.767" v="1" actId="113"/>
          <ac:spMkLst>
            <pc:docMk/>
            <pc:sldMk cId="229179713" sldId="258"/>
            <ac:spMk id="2" creationId="{19FA164A-D32F-44C9-B71D-B98B3DE2ADBB}"/>
          </ac:spMkLst>
        </pc:spChg>
        <pc:spChg chg="mod">
          <ac:chgData name="Ho, Mary" userId="1f0223ae-3eff-42b1-aeb3-a460e29c7f4b" providerId="ADAL" clId="{889A06FB-AEEA-480F-925F-0B47115879D3}" dt="2022-09-28T18:07:37.018" v="8" actId="1076"/>
          <ac:spMkLst>
            <pc:docMk/>
            <pc:sldMk cId="229179713" sldId="258"/>
            <ac:spMk id="5" creationId="{3C4DEB0D-D4C3-4685-BE8E-9E9B1EF6CD5B}"/>
          </ac:spMkLst>
        </pc:spChg>
      </pc:sldChg>
      <pc:sldChg chg="modSp">
        <pc:chgData name="Ho, Mary" userId="1f0223ae-3eff-42b1-aeb3-a460e29c7f4b" providerId="ADAL" clId="{889A06FB-AEEA-480F-925F-0B47115879D3}" dt="2022-09-28T18:07:42.093" v="9" actId="1076"/>
        <pc:sldMkLst>
          <pc:docMk/>
          <pc:sldMk cId="3856415596" sldId="259"/>
        </pc:sldMkLst>
        <pc:spChg chg="mod">
          <ac:chgData name="Ho, Mary" userId="1f0223ae-3eff-42b1-aeb3-a460e29c7f4b" providerId="ADAL" clId="{889A06FB-AEEA-480F-925F-0B47115879D3}" dt="2022-09-28T18:03:18.679" v="3" actId="113"/>
          <ac:spMkLst>
            <pc:docMk/>
            <pc:sldMk cId="3856415596" sldId="259"/>
            <ac:spMk id="2" creationId="{19FA164A-D32F-44C9-B71D-B98B3DE2ADBB}"/>
          </ac:spMkLst>
        </pc:spChg>
        <pc:spChg chg="mod">
          <ac:chgData name="Ho, Mary" userId="1f0223ae-3eff-42b1-aeb3-a460e29c7f4b" providerId="ADAL" clId="{889A06FB-AEEA-480F-925F-0B47115879D3}" dt="2022-09-28T18:07:42.093" v="9" actId="1076"/>
          <ac:spMkLst>
            <pc:docMk/>
            <pc:sldMk cId="3856415596" sldId="259"/>
            <ac:spMk id="5" creationId="{3C4DEB0D-D4C3-4685-BE8E-9E9B1EF6CD5B}"/>
          </ac:spMkLst>
        </pc:spChg>
      </pc:sldChg>
      <pc:sldChg chg="modSp">
        <pc:chgData name="Ho, Mary" userId="1f0223ae-3eff-42b1-aeb3-a460e29c7f4b" providerId="ADAL" clId="{889A06FB-AEEA-480F-925F-0B47115879D3}" dt="2022-09-28T21:56:26.666" v="302"/>
        <pc:sldMkLst>
          <pc:docMk/>
          <pc:sldMk cId="1914307295" sldId="260"/>
        </pc:sldMkLst>
        <pc:spChg chg="mod">
          <ac:chgData name="Ho, Mary" userId="1f0223ae-3eff-42b1-aeb3-a460e29c7f4b" providerId="ADAL" clId="{889A06FB-AEEA-480F-925F-0B47115879D3}" dt="2022-09-28T18:03:23.709" v="4" actId="113"/>
          <ac:spMkLst>
            <pc:docMk/>
            <pc:sldMk cId="1914307295" sldId="260"/>
            <ac:spMk id="2" creationId="{19FA164A-D32F-44C9-B71D-B98B3DE2ADBB}"/>
          </ac:spMkLst>
        </pc:spChg>
        <pc:spChg chg="mod">
          <ac:chgData name="Ho, Mary" userId="1f0223ae-3eff-42b1-aeb3-a460e29c7f4b" providerId="ADAL" clId="{889A06FB-AEEA-480F-925F-0B47115879D3}" dt="2022-09-28T21:56:26.666" v="302"/>
          <ac:spMkLst>
            <pc:docMk/>
            <pc:sldMk cId="1914307295" sldId="260"/>
            <ac:spMk id="5" creationId="{3C4DEB0D-D4C3-4685-BE8E-9E9B1EF6CD5B}"/>
          </ac:spMkLst>
        </pc:spChg>
      </pc:sldChg>
      <pc:sldChg chg="modSp">
        <pc:chgData name="Ho, Mary" userId="1f0223ae-3eff-42b1-aeb3-a460e29c7f4b" providerId="ADAL" clId="{889A06FB-AEEA-480F-925F-0B47115879D3}" dt="2022-09-28T18:03:42.424" v="6" actId="113"/>
        <pc:sldMkLst>
          <pc:docMk/>
          <pc:sldMk cId="692145613" sldId="261"/>
        </pc:sldMkLst>
        <pc:spChg chg="mod">
          <ac:chgData name="Ho, Mary" userId="1f0223ae-3eff-42b1-aeb3-a460e29c7f4b" providerId="ADAL" clId="{889A06FB-AEEA-480F-925F-0B47115879D3}" dt="2022-09-28T18:03:42.424" v="6" actId="113"/>
          <ac:spMkLst>
            <pc:docMk/>
            <pc:sldMk cId="692145613" sldId="261"/>
            <ac:spMk id="2" creationId="{19FA164A-D32F-44C9-B71D-B98B3DE2ADBB}"/>
          </ac:spMkLst>
        </pc:spChg>
      </pc:sldChg>
      <pc:sldChg chg="modSp">
        <pc:chgData name="Ho, Mary" userId="1f0223ae-3eff-42b1-aeb3-a460e29c7f4b" providerId="ADAL" clId="{889A06FB-AEEA-480F-925F-0B47115879D3}" dt="2022-09-28T21:58:44.043" v="420" actId="20577"/>
        <pc:sldMkLst>
          <pc:docMk/>
          <pc:sldMk cId="663748754" sldId="262"/>
        </pc:sldMkLst>
        <pc:spChg chg="mod">
          <ac:chgData name="Ho, Mary" userId="1f0223ae-3eff-42b1-aeb3-a460e29c7f4b" providerId="ADAL" clId="{889A06FB-AEEA-480F-925F-0B47115879D3}" dt="2022-09-28T18:08:19.914" v="12" actId="113"/>
          <ac:spMkLst>
            <pc:docMk/>
            <pc:sldMk cId="663748754" sldId="262"/>
            <ac:spMk id="2" creationId="{19FA164A-D32F-44C9-B71D-B98B3DE2ADBB}"/>
          </ac:spMkLst>
        </pc:spChg>
        <pc:spChg chg="mod">
          <ac:chgData name="Ho, Mary" userId="1f0223ae-3eff-42b1-aeb3-a460e29c7f4b" providerId="ADAL" clId="{889A06FB-AEEA-480F-925F-0B47115879D3}" dt="2022-09-28T21:58:44.043" v="420" actId="20577"/>
          <ac:spMkLst>
            <pc:docMk/>
            <pc:sldMk cId="663748754" sldId="262"/>
            <ac:spMk id="6" creationId="{07C61875-9C9D-4115-AD02-47E116A4D393}"/>
          </ac:spMkLst>
        </pc:spChg>
      </pc:sldChg>
      <pc:sldChg chg="modSp">
        <pc:chgData name="Ho, Mary" userId="1f0223ae-3eff-42b1-aeb3-a460e29c7f4b" providerId="ADAL" clId="{889A06FB-AEEA-480F-925F-0B47115879D3}" dt="2022-09-28T18:08:37.225" v="14" actId="113"/>
        <pc:sldMkLst>
          <pc:docMk/>
          <pc:sldMk cId="1069042985" sldId="263"/>
        </pc:sldMkLst>
        <pc:spChg chg="mod">
          <ac:chgData name="Ho, Mary" userId="1f0223ae-3eff-42b1-aeb3-a460e29c7f4b" providerId="ADAL" clId="{889A06FB-AEEA-480F-925F-0B47115879D3}" dt="2022-09-28T18:08:37.225" v="14" actId="113"/>
          <ac:spMkLst>
            <pc:docMk/>
            <pc:sldMk cId="1069042985" sldId="263"/>
            <ac:spMk id="2" creationId="{19FA164A-D32F-44C9-B71D-B98B3DE2ADBB}"/>
          </ac:spMkLst>
        </pc:spChg>
        <pc:spChg chg="mod">
          <ac:chgData name="Ho, Mary" userId="1f0223ae-3eff-42b1-aeb3-a460e29c7f4b" providerId="ADAL" clId="{889A06FB-AEEA-480F-925F-0B47115879D3}" dt="2022-09-28T18:08:29.356" v="13" actId="1076"/>
          <ac:spMkLst>
            <pc:docMk/>
            <pc:sldMk cId="1069042985" sldId="263"/>
            <ac:spMk id="5" creationId="{4EEB59AD-9A39-46F1-B849-A30DA8E20E18}"/>
          </ac:spMkLst>
        </pc:spChg>
      </pc:sldChg>
      <pc:sldChg chg="modSp">
        <pc:chgData name="Ho, Mary" userId="1f0223ae-3eff-42b1-aeb3-a460e29c7f4b" providerId="ADAL" clId="{889A06FB-AEEA-480F-925F-0B47115879D3}" dt="2022-09-28T18:08:50.501" v="16" actId="113"/>
        <pc:sldMkLst>
          <pc:docMk/>
          <pc:sldMk cId="1530774034" sldId="264"/>
        </pc:sldMkLst>
        <pc:spChg chg="mod">
          <ac:chgData name="Ho, Mary" userId="1f0223ae-3eff-42b1-aeb3-a460e29c7f4b" providerId="ADAL" clId="{889A06FB-AEEA-480F-925F-0B47115879D3}" dt="2022-09-28T18:08:50.501" v="16" actId="113"/>
          <ac:spMkLst>
            <pc:docMk/>
            <pc:sldMk cId="1530774034" sldId="264"/>
            <ac:spMk id="2" creationId="{19FA164A-D32F-44C9-B71D-B98B3DE2ADBB}"/>
          </ac:spMkLst>
        </pc:spChg>
      </pc:sldChg>
      <pc:sldChg chg="modSp">
        <pc:chgData name="Ho, Mary" userId="1f0223ae-3eff-42b1-aeb3-a460e29c7f4b" providerId="ADAL" clId="{889A06FB-AEEA-480F-925F-0B47115879D3}" dt="2022-09-28T18:09:04.017" v="22" actId="113"/>
        <pc:sldMkLst>
          <pc:docMk/>
          <pc:sldMk cId="2927045616" sldId="265"/>
        </pc:sldMkLst>
        <pc:spChg chg="mod">
          <ac:chgData name="Ho, Mary" userId="1f0223ae-3eff-42b1-aeb3-a460e29c7f4b" providerId="ADAL" clId="{889A06FB-AEEA-480F-925F-0B47115879D3}" dt="2022-09-28T18:09:04.017" v="22" actId="113"/>
          <ac:spMkLst>
            <pc:docMk/>
            <pc:sldMk cId="2927045616" sldId="265"/>
            <ac:spMk id="2" creationId="{19FA164A-D32F-44C9-B71D-B98B3DE2ADBB}"/>
          </ac:spMkLst>
        </pc:spChg>
      </pc:sldChg>
      <pc:sldChg chg="modSp">
        <pc:chgData name="Ho, Mary" userId="1f0223ae-3eff-42b1-aeb3-a460e29c7f4b" providerId="ADAL" clId="{889A06FB-AEEA-480F-925F-0B47115879D3}" dt="2022-09-28T22:03:11.022" v="432"/>
        <pc:sldMkLst>
          <pc:docMk/>
          <pc:sldMk cId="1498170" sldId="266"/>
        </pc:sldMkLst>
        <pc:spChg chg="mod">
          <ac:chgData name="Ho, Mary" userId="1f0223ae-3eff-42b1-aeb3-a460e29c7f4b" providerId="ADAL" clId="{889A06FB-AEEA-480F-925F-0B47115879D3}" dt="2022-09-28T18:09:24.209" v="25" actId="113"/>
          <ac:spMkLst>
            <pc:docMk/>
            <pc:sldMk cId="1498170" sldId="266"/>
            <ac:spMk id="2" creationId="{19FA164A-D32F-44C9-B71D-B98B3DE2ADBB}"/>
          </ac:spMkLst>
        </pc:spChg>
        <pc:spChg chg="mod">
          <ac:chgData name="Ho, Mary" userId="1f0223ae-3eff-42b1-aeb3-a460e29c7f4b" providerId="ADAL" clId="{889A06FB-AEEA-480F-925F-0B47115879D3}" dt="2022-09-28T22:03:11.022" v="432"/>
          <ac:spMkLst>
            <pc:docMk/>
            <pc:sldMk cId="1498170" sldId="266"/>
            <ac:spMk id="6" creationId="{95ABF669-08BA-44AE-805F-7102B25EEE06}"/>
          </ac:spMkLst>
        </pc:spChg>
      </pc:sldChg>
      <pc:sldChg chg="modSp">
        <pc:chgData name="Ho, Mary" userId="1f0223ae-3eff-42b1-aeb3-a460e29c7f4b" providerId="ADAL" clId="{889A06FB-AEEA-480F-925F-0B47115879D3}" dt="2022-09-28T22:02:38.369" v="431" actId="20577"/>
        <pc:sldMkLst>
          <pc:docMk/>
          <pc:sldMk cId="2426477268" sldId="267"/>
        </pc:sldMkLst>
        <pc:spChg chg="mod">
          <ac:chgData name="Ho, Mary" userId="1f0223ae-3eff-42b1-aeb3-a460e29c7f4b" providerId="ADAL" clId="{889A06FB-AEEA-480F-925F-0B47115879D3}" dt="2022-09-28T18:09:28.792" v="26" actId="113"/>
          <ac:spMkLst>
            <pc:docMk/>
            <pc:sldMk cId="2426477268" sldId="267"/>
            <ac:spMk id="2" creationId="{19FA164A-D32F-44C9-B71D-B98B3DE2ADBB}"/>
          </ac:spMkLst>
        </pc:spChg>
        <pc:spChg chg="mod">
          <ac:chgData name="Ho, Mary" userId="1f0223ae-3eff-42b1-aeb3-a460e29c7f4b" providerId="ADAL" clId="{889A06FB-AEEA-480F-925F-0B47115879D3}" dt="2022-09-28T22:02:38.369" v="431" actId="20577"/>
          <ac:spMkLst>
            <pc:docMk/>
            <pc:sldMk cId="2426477268" sldId="267"/>
            <ac:spMk id="5" creationId="{D52F0FC6-D280-47E8-A47F-79F91C54D740}"/>
          </ac:spMkLst>
        </pc:spChg>
      </pc:sldChg>
      <pc:sldChg chg="modSp">
        <pc:chgData name="Ho, Mary" userId="1f0223ae-3eff-42b1-aeb3-a460e29c7f4b" providerId="ADAL" clId="{889A06FB-AEEA-480F-925F-0B47115879D3}" dt="2022-09-28T18:09:11.799" v="24" actId="113"/>
        <pc:sldMkLst>
          <pc:docMk/>
          <pc:sldMk cId="1829381231" sldId="269"/>
        </pc:sldMkLst>
        <pc:spChg chg="mod">
          <ac:chgData name="Ho, Mary" userId="1f0223ae-3eff-42b1-aeb3-a460e29c7f4b" providerId="ADAL" clId="{889A06FB-AEEA-480F-925F-0B47115879D3}" dt="2022-09-28T18:09:11.799" v="24" actId="113"/>
          <ac:spMkLst>
            <pc:docMk/>
            <pc:sldMk cId="1829381231" sldId="269"/>
            <ac:spMk id="2" creationId="{19FA164A-D32F-44C9-B71D-B98B3DE2ADBB}"/>
          </ac:spMkLst>
        </pc:spChg>
      </pc:sldChg>
      <pc:sldChg chg="modSp">
        <pc:chgData name="Ho, Mary" userId="1f0223ae-3eff-42b1-aeb3-a460e29c7f4b" providerId="ADAL" clId="{889A06FB-AEEA-480F-925F-0B47115879D3}" dt="2022-09-28T18:03:14.239" v="2" actId="113"/>
        <pc:sldMkLst>
          <pc:docMk/>
          <pc:sldMk cId="4088935738" sldId="270"/>
        </pc:sldMkLst>
        <pc:spChg chg="mod">
          <ac:chgData name="Ho, Mary" userId="1f0223ae-3eff-42b1-aeb3-a460e29c7f4b" providerId="ADAL" clId="{889A06FB-AEEA-480F-925F-0B47115879D3}" dt="2022-09-28T18:03:14.239" v="2" actId="113"/>
          <ac:spMkLst>
            <pc:docMk/>
            <pc:sldMk cId="4088935738" sldId="270"/>
            <ac:spMk id="2" creationId="{19FA164A-D32F-44C9-B71D-B98B3DE2ADBB}"/>
          </ac:spMkLst>
        </pc:spChg>
      </pc:sldChg>
      <pc:sldChg chg="modSp">
        <pc:chgData name="Ho, Mary" userId="1f0223ae-3eff-42b1-aeb3-a460e29c7f4b" providerId="ADAL" clId="{889A06FB-AEEA-480F-925F-0B47115879D3}" dt="2022-09-28T18:07:59.509" v="11" actId="1076"/>
        <pc:sldMkLst>
          <pc:docMk/>
          <pc:sldMk cId="3070689738" sldId="271"/>
        </pc:sldMkLst>
        <pc:spChg chg="mod">
          <ac:chgData name="Ho, Mary" userId="1f0223ae-3eff-42b1-aeb3-a460e29c7f4b" providerId="ADAL" clId="{889A06FB-AEEA-480F-925F-0B47115879D3}" dt="2022-09-28T18:03:37.472" v="5" actId="113"/>
          <ac:spMkLst>
            <pc:docMk/>
            <pc:sldMk cId="3070689738" sldId="271"/>
            <ac:spMk id="2" creationId="{19FA164A-D32F-44C9-B71D-B98B3DE2ADBB}"/>
          </ac:spMkLst>
        </pc:spChg>
        <pc:spChg chg="mod">
          <ac:chgData name="Ho, Mary" userId="1f0223ae-3eff-42b1-aeb3-a460e29c7f4b" providerId="ADAL" clId="{889A06FB-AEEA-480F-925F-0B47115879D3}" dt="2022-09-28T18:07:55.252" v="10" actId="1076"/>
          <ac:spMkLst>
            <pc:docMk/>
            <pc:sldMk cId="3070689738" sldId="271"/>
            <ac:spMk id="3" creationId="{35C8A3AB-58D6-41BF-9F53-6E3F36A01DC3}"/>
          </ac:spMkLst>
        </pc:spChg>
        <pc:spChg chg="mod">
          <ac:chgData name="Ho, Mary" userId="1f0223ae-3eff-42b1-aeb3-a460e29c7f4b" providerId="ADAL" clId="{889A06FB-AEEA-480F-925F-0B47115879D3}" dt="2022-09-28T18:07:59.509" v="11" actId="1076"/>
          <ac:spMkLst>
            <pc:docMk/>
            <pc:sldMk cId="3070689738" sldId="271"/>
            <ac:spMk id="5" creationId="{3C4DEB0D-D4C3-4685-BE8E-9E9B1EF6CD5B}"/>
          </ac:spMkLst>
        </pc:spChg>
      </pc:sldChg>
      <pc:sldChg chg="modSp">
        <pc:chgData name="Ho, Mary" userId="1f0223ae-3eff-42b1-aeb3-a460e29c7f4b" providerId="ADAL" clId="{889A06FB-AEEA-480F-925F-0B47115879D3}" dt="2022-09-28T21:57:46.871" v="347" actId="20577"/>
        <pc:sldMkLst>
          <pc:docMk/>
          <pc:sldMk cId="1520386239" sldId="272"/>
        </pc:sldMkLst>
        <pc:spChg chg="mod">
          <ac:chgData name="Ho, Mary" userId="1f0223ae-3eff-42b1-aeb3-a460e29c7f4b" providerId="ADAL" clId="{889A06FB-AEEA-480F-925F-0B47115879D3}" dt="2022-09-28T18:03:53.879" v="7" actId="113"/>
          <ac:spMkLst>
            <pc:docMk/>
            <pc:sldMk cId="1520386239" sldId="272"/>
            <ac:spMk id="2" creationId="{19FA164A-D32F-44C9-B71D-B98B3DE2ADBB}"/>
          </ac:spMkLst>
        </pc:spChg>
        <pc:spChg chg="mod">
          <ac:chgData name="Ho, Mary" userId="1f0223ae-3eff-42b1-aeb3-a460e29c7f4b" providerId="ADAL" clId="{889A06FB-AEEA-480F-925F-0B47115879D3}" dt="2022-09-28T21:57:46.871" v="347" actId="20577"/>
          <ac:spMkLst>
            <pc:docMk/>
            <pc:sldMk cId="1520386239" sldId="272"/>
            <ac:spMk id="5" creationId="{3C4DEB0D-D4C3-4685-BE8E-9E9B1EF6CD5B}"/>
          </ac:spMkLst>
        </pc:spChg>
      </pc:sldChg>
      <pc:sldChg chg="modSp">
        <pc:chgData name="Ho, Mary" userId="1f0223ae-3eff-42b1-aeb3-a460e29c7f4b" providerId="ADAL" clId="{889A06FB-AEEA-480F-925F-0B47115879D3}" dt="2022-09-28T18:08:59.673" v="21" actId="114"/>
        <pc:sldMkLst>
          <pc:docMk/>
          <pc:sldMk cId="697391527" sldId="273"/>
        </pc:sldMkLst>
        <pc:spChg chg="mod">
          <ac:chgData name="Ho, Mary" userId="1f0223ae-3eff-42b1-aeb3-a460e29c7f4b" providerId="ADAL" clId="{889A06FB-AEEA-480F-925F-0B47115879D3}" dt="2022-09-28T18:08:59.673" v="21" actId="114"/>
          <ac:spMkLst>
            <pc:docMk/>
            <pc:sldMk cId="697391527" sldId="273"/>
            <ac:spMk id="2" creationId="{19FA164A-D32F-44C9-B71D-B98B3DE2ADBB}"/>
          </ac:spMkLst>
        </pc:spChg>
      </pc:sldChg>
      <pc:sldChg chg="modSp">
        <pc:chgData name="Ho, Mary" userId="1f0223ae-3eff-42b1-aeb3-a460e29c7f4b" providerId="ADAL" clId="{889A06FB-AEEA-480F-925F-0B47115879D3}" dt="2022-09-28T22:04:10.015" v="434" actId="20577"/>
        <pc:sldMkLst>
          <pc:docMk/>
          <pc:sldMk cId="3783888515" sldId="274"/>
        </pc:sldMkLst>
        <pc:spChg chg="mod">
          <ac:chgData name="Ho, Mary" userId="1f0223ae-3eff-42b1-aeb3-a460e29c7f4b" providerId="ADAL" clId="{889A06FB-AEEA-480F-925F-0B47115879D3}" dt="2022-09-28T18:08:44.375" v="15" actId="113"/>
          <ac:spMkLst>
            <pc:docMk/>
            <pc:sldMk cId="3783888515" sldId="274"/>
            <ac:spMk id="2" creationId="{19FA164A-D32F-44C9-B71D-B98B3DE2ADBB}"/>
          </ac:spMkLst>
        </pc:spChg>
        <pc:spChg chg="mod">
          <ac:chgData name="Ho, Mary" userId="1f0223ae-3eff-42b1-aeb3-a460e29c7f4b" providerId="ADAL" clId="{889A06FB-AEEA-480F-925F-0B47115879D3}" dt="2022-09-28T22:04:10.015" v="434" actId="20577"/>
          <ac:spMkLst>
            <pc:docMk/>
            <pc:sldMk cId="3783888515" sldId="274"/>
            <ac:spMk id="5" creationId="{4EEB59AD-9A39-46F1-B849-A30DA8E20E18}"/>
          </ac:spMkLst>
        </pc:spChg>
      </pc:sldChg>
      <pc:sldChg chg="modSp">
        <pc:chgData name="Ho, Mary" userId="1f0223ae-3eff-42b1-aeb3-a460e29c7f4b" providerId="ADAL" clId="{889A06FB-AEEA-480F-925F-0B47115879D3}" dt="2022-09-28T18:09:07.745" v="23" actId="113"/>
        <pc:sldMkLst>
          <pc:docMk/>
          <pc:sldMk cId="2376268307" sldId="275"/>
        </pc:sldMkLst>
        <pc:spChg chg="mod">
          <ac:chgData name="Ho, Mary" userId="1f0223ae-3eff-42b1-aeb3-a460e29c7f4b" providerId="ADAL" clId="{889A06FB-AEEA-480F-925F-0B47115879D3}" dt="2022-09-28T18:09:07.745" v="23" actId="113"/>
          <ac:spMkLst>
            <pc:docMk/>
            <pc:sldMk cId="2376268307" sldId="275"/>
            <ac:spMk id="2" creationId="{19FA164A-D32F-44C9-B71D-B98B3DE2ADBB}"/>
          </ac:spMkLst>
        </pc:spChg>
      </pc:sldChg>
      <pc:sldChg chg="modSp add">
        <pc:chgData name="Ho, Mary" userId="1f0223ae-3eff-42b1-aeb3-a460e29c7f4b" providerId="ADAL" clId="{889A06FB-AEEA-480F-925F-0B47115879D3}" dt="2022-09-28T19:21:56.245" v="271" actId="12"/>
        <pc:sldMkLst>
          <pc:docMk/>
          <pc:sldMk cId="3034809321" sldId="276"/>
        </pc:sldMkLst>
        <pc:spChg chg="mod">
          <ac:chgData name="Ho, Mary" userId="1f0223ae-3eff-42b1-aeb3-a460e29c7f4b" providerId="ADAL" clId="{889A06FB-AEEA-480F-925F-0B47115879D3}" dt="2022-09-28T19:21:51.095" v="270" actId="255"/>
          <ac:spMkLst>
            <pc:docMk/>
            <pc:sldMk cId="3034809321" sldId="276"/>
            <ac:spMk id="2" creationId="{C4AF8EBF-2F7A-4C94-8356-1989AA2BEA31}"/>
          </ac:spMkLst>
        </pc:spChg>
        <pc:spChg chg="mod">
          <ac:chgData name="Ho, Mary" userId="1f0223ae-3eff-42b1-aeb3-a460e29c7f4b" providerId="ADAL" clId="{889A06FB-AEEA-480F-925F-0B47115879D3}" dt="2022-09-28T19:21:56.245" v="271" actId="12"/>
          <ac:spMkLst>
            <pc:docMk/>
            <pc:sldMk cId="3034809321" sldId="276"/>
            <ac:spMk id="3" creationId="{ECBA13AE-0437-4BDD-8816-35D41ACDB3E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9/28/2022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F8EBF-2F7A-4C94-8356-1989AA2BEA31}"/>
              </a:ext>
            </a:extLst>
          </p:cNvPr>
          <p:cNvSpPr>
            <a:spLocks noGrp="1"/>
          </p:cNvSpPr>
          <p:nvPr>
            <p:ph type="ctrTitle"/>
          </p:nvPr>
        </p:nvSpPr>
        <p:spPr/>
        <p:txBody>
          <a:bodyPr/>
          <a:lstStyle/>
          <a:p>
            <a:r>
              <a:rPr lang="en-US" dirty="0" err="1"/>
              <a:t>Áse</a:t>
            </a:r>
            <a:r>
              <a:rPr lang="en-US" dirty="0"/>
              <a:t> Power Consults</a:t>
            </a:r>
          </a:p>
        </p:txBody>
      </p:sp>
      <p:sp>
        <p:nvSpPr>
          <p:cNvPr id="3" name="Subtitle 2">
            <a:extLst>
              <a:ext uri="{FF2B5EF4-FFF2-40B4-BE49-F238E27FC236}">
                <a16:creationId xmlns:a16="http://schemas.microsoft.com/office/drawing/2014/main" id="{ECBA13AE-0437-4BDD-8816-35D41ACDB3EF}"/>
              </a:ext>
            </a:extLst>
          </p:cNvPr>
          <p:cNvSpPr>
            <a:spLocks noGrp="1"/>
          </p:cNvSpPr>
          <p:nvPr>
            <p:ph type="subTitle" idx="1"/>
          </p:nvPr>
        </p:nvSpPr>
        <p:spPr/>
        <p:txBody>
          <a:bodyPr>
            <a:normAutofit/>
          </a:bodyPr>
          <a:lstStyle/>
          <a:p>
            <a:r>
              <a:rPr lang="en-US" sz="2800" dirty="0"/>
              <a:t>Student Services Program Council</a:t>
            </a:r>
          </a:p>
          <a:p>
            <a:endParaRPr lang="en-US" sz="2800" dirty="0"/>
          </a:p>
        </p:txBody>
      </p:sp>
    </p:spTree>
    <p:extLst>
      <p:ext uri="{BB962C8B-B14F-4D97-AF65-F5344CB8AC3E}">
        <p14:creationId xmlns:p14="http://schemas.microsoft.com/office/powerpoint/2010/main" val="18979293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999036" y="680671"/>
            <a:ext cx="8911687" cy="1280890"/>
          </a:xfrm>
        </p:spPr>
        <p:txBody>
          <a:bodyPr>
            <a:normAutofit fontScale="90000"/>
          </a:bodyPr>
          <a:lstStyle/>
          <a:p>
            <a:r>
              <a:rPr lang="en-US" b="1" dirty="0"/>
              <a:t>Recommendation #8: Communication</a:t>
            </a: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28118" y="1733464"/>
            <a:ext cx="8915400" cy="2607741"/>
          </a:xfrm>
        </p:spPr>
        <p:txBody>
          <a:bodyPr>
            <a:normAutofit lnSpcReduction="10000"/>
          </a:bodyPr>
          <a:lstStyle/>
          <a:p>
            <a:r>
              <a:rPr lang="en-US" sz="2000" dirty="0"/>
              <a:t>Short Term: Dedicate resources and time to simplifying and streamlining information to effectively relay Covid-19 updates, DEI integrations, and other campus-related opportunities and resources. Incorporate employee and staff suggestions for achieving better communication and develop a communication plan that outlines the specific methods the College will utilize to improve communication. Invest in peer-to-peer communication technologies as an additional tool to communicate shifting college updates.</a:t>
            </a:r>
          </a:p>
          <a:p>
            <a:endParaRPr lang="en-US" dirty="0"/>
          </a:p>
        </p:txBody>
      </p:sp>
      <p:sp>
        <p:nvSpPr>
          <p:cNvPr id="5" name="TextBox 4">
            <a:extLst>
              <a:ext uri="{FF2B5EF4-FFF2-40B4-BE49-F238E27FC236}">
                <a16:creationId xmlns:a16="http://schemas.microsoft.com/office/drawing/2014/main" id="{3C4DEB0D-D4C3-4685-BE8E-9E9B1EF6CD5B}"/>
              </a:ext>
            </a:extLst>
          </p:cNvPr>
          <p:cNvSpPr txBox="1"/>
          <p:nvPr/>
        </p:nvSpPr>
        <p:spPr>
          <a:xfrm>
            <a:off x="3070901" y="4420165"/>
            <a:ext cx="7235687" cy="2308324"/>
          </a:xfrm>
          <a:prstGeom prst="rect">
            <a:avLst/>
          </a:prstGeom>
          <a:noFill/>
        </p:spPr>
        <p:txBody>
          <a:bodyPr wrap="square" rtlCol="0">
            <a:spAutoFit/>
          </a:bodyPr>
          <a:lstStyle/>
          <a:p>
            <a:pPr lvl="0"/>
            <a:r>
              <a:rPr lang="en-US" b="1" dirty="0"/>
              <a:t>Student Services Lead</a:t>
            </a:r>
          </a:p>
          <a:p>
            <a:r>
              <a:rPr lang="en-US" b="1" dirty="0"/>
              <a:t>Action: Integrate COVID-19 updates to on-boarding process</a:t>
            </a:r>
          </a:p>
          <a:p>
            <a:pPr lvl="0"/>
            <a:endParaRPr lang="en-US" b="1" dirty="0"/>
          </a:p>
          <a:p>
            <a:pPr lvl="0"/>
            <a:endParaRPr lang="en-US" b="1" dirty="0"/>
          </a:p>
          <a:p>
            <a:pPr lvl="0"/>
            <a:r>
              <a:rPr lang="en-US" b="1" dirty="0"/>
              <a:t>Questions to reflect on:</a:t>
            </a:r>
          </a:p>
          <a:p>
            <a:pPr marL="742950" lvl="1" indent="-285750">
              <a:buFont typeface="Arial" panose="020B0604020202020204" pitchFamily="34" charset="0"/>
              <a:buChar char="•"/>
            </a:pPr>
            <a:r>
              <a:rPr lang="en-US" dirty="0"/>
              <a:t>Is it accessible?</a:t>
            </a:r>
          </a:p>
          <a:p>
            <a:pPr marL="742950" lvl="1" indent="-285750">
              <a:buFont typeface="Arial" panose="020B0604020202020204" pitchFamily="34" charset="0"/>
              <a:buChar char="•"/>
            </a:pPr>
            <a:r>
              <a:rPr lang="en-US" dirty="0"/>
              <a:t>Is it clear?</a:t>
            </a:r>
          </a:p>
          <a:p>
            <a:endParaRPr lang="en-US" dirty="0"/>
          </a:p>
        </p:txBody>
      </p:sp>
    </p:spTree>
    <p:extLst>
      <p:ext uri="{BB962C8B-B14F-4D97-AF65-F5344CB8AC3E}">
        <p14:creationId xmlns:p14="http://schemas.microsoft.com/office/powerpoint/2010/main" val="1520386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810500" y="624110"/>
            <a:ext cx="8911687" cy="1280890"/>
          </a:xfrm>
        </p:spPr>
        <p:txBody>
          <a:bodyPr>
            <a:normAutofit fontScale="90000"/>
          </a:bodyPr>
          <a:lstStyle/>
          <a:p>
            <a:r>
              <a:rPr lang="en-US" b="1" dirty="0"/>
              <a:t>Recommendation #9: Financial Aid &amp; Student Services</a:t>
            </a: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14866" y="1905000"/>
            <a:ext cx="8915400" cy="2607741"/>
          </a:xfrm>
        </p:spPr>
        <p:txBody>
          <a:bodyPr>
            <a:normAutofit fontScale="25000" lnSpcReduction="20000"/>
          </a:bodyPr>
          <a:lstStyle/>
          <a:p>
            <a:r>
              <a:rPr lang="en-US" sz="7200" dirty="0"/>
              <a:t>Short Term: Identify opportunities for collaboration with Financial Aid and Student Services. Schedule frequent strategizing sessions with employees and student leadership connected to student services. Determine the best strategy for correcting ineffective methods for helping students and employees access resources on campus. Consider the following actions: (1) examine the efficacy of access points on the College's website; troubleshoot office hours availability as it relates to registration, (2) invest in a marketing campaign that communicates a clear path to services for individuals in need of social service support such as housing security resources and immigration support, (3) invest in building relationships with community programs and organizations committed to providing resources to historically marginalized groups, leverage resources of these groups to compensate for services the College does not currently have the infrastructure to support, (4) provide employees with introductory trainings on integrating asset-based language, that prioritizes the strengths of historically marginalized groups.</a:t>
            </a:r>
          </a:p>
          <a:p>
            <a:endParaRPr lang="en-US" dirty="0"/>
          </a:p>
        </p:txBody>
      </p:sp>
      <p:sp>
        <p:nvSpPr>
          <p:cNvPr id="6" name="TextBox 5">
            <a:extLst>
              <a:ext uri="{FF2B5EF4-FFF2-40B4-BE49-F238E27FC236}">
                <a16:creationId xmlns:a16="http://schemas.microsoft.com/office/drawing/2014/main" id="{07C61875-9C9D-4115-AD02-47E116A4D393}"/>
              </a:ext>
            </a:extLst>
          </p:cNvPr>
          <p:cNvSpPr txBox="1"/>
          <p:nvPr/>
        </p:nvSpPr>
        <p:spPr>
          <a:xfrm>
            <a:off x="3101344" y="5793631"/>
            <a:ext cx="7235687" cy="923330"/>
          </a:xfrm>
          <a:prstGeom prst="rect">
            <a:avLst/>
          </a:prstGeom>
          <a:noFill/>
        </p:spPr>
        <p:txBody>
          <a:bodyPr wrap="square" rtlCol="0">
            <a:spAutoFit/>
          </a:bodyPr>
          <a:lstStyle/>
          <a:p>
            <a:r>
              <a:rPr lang="en-US" b="1" dirty="0"/>
              <a:t>Student Services lead</a:t>
            </a:r>
          </a:p>
          <a:p>
            <a:pPr lvl="0"/>
            <a:endParaRPr lang="en-US" b="1" dirty="0"/>
          </a:p>
          <a:p>
            <a:endParaRPr lang="en-US" dirty="0"/>
          </a:p>
        </p:txBody>
      </p:sp>
    </p:spTree>
    <p:extLst>
      <p:ext uri="{BB962C8B-B14F-4D97-AF65-F5344CB8AC3E}">
        <p14:creationId xmlns:p14="http://schemas.microsoft.com/office/powerpoint/2010/main" val="663748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904768" y="624110"/>
            <a:ext cx="8911687" cy="1280890"/>
          </a:xfrm>
        </p:spPr>
        <p:txBody>
          <a:bodyPr>
            <a:normAutofit fontScale="90000"/>
          </a:bodyPr>
          <a:lstStyle/>
          <a:p>
            <a:r>
              <a:rPr lang="en-US" b="1" dirty="0"/>
              <a:t>Recommendation #10: Centralize Anti-Racism and Cultural Equity Task Forces</a:t>
            </a:r>
            <a:br>
              <a:rPr lang="en-US" dirty="0"/>
            </a:b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14866" y="1905000"/>
            <a:ext cx="8915400" cy="2607741"/>
          </a:xfrm>
        </p:spPr>
        <p:txBody>
          <a:bodyPr>
            <a:normAutofit/>
          </a:bodyPr>
          <a:lstStyle/>
          <a:p>
            <a:r>
              <a:rPr lang="en-US" sz="2000" dirty="0"/>
              <a:t>Short Term: </a:t>
            </a:r>
            <a:r>
              <a:rPr lang="en-US" dirty="0"/>
              <a:t>Collaborate with various anti-racism task forces, affinity groups, and programs that provide services for historically marginalized groups across the San Mateo County Community College system. Explore opportunities for cross collaboration on achieving anti-racism task force and ACES committee goals. </a:t>
            </a:r>
          </a:p>
        </p:txBody>
      </p:sp>
      <p:sp>
        <p:nvSpPr>
          <p:cNvPr id="5" name="TextBox 4">
            <a:extLst>
              <a:ext uri="{FF2B5EF4-FFF2-40B4-BE49-F238E27FC236}">
                <a16:creationId xmlns:a16="http://schemas.microsoft.com/office/drawing/2014/main" id="{4EEB59AD-9A39-46F1-B849-A30DA8E20E18}"/>
              </a:ext>
            </a:extLst>
          </p:cNvPr>
          <p:cNvSpPr txBox="1"/>
          <p:nvPr/>
        </p:nvSpPr>
        <p:spPr>
          <a:xfrm>
            <a:off x="3150735" y="3716735"/>
            <a:ext cx="7235687" cy="923330"/>
          </a:xfrm>
          <a:prstGeom prst="rect">
            <a:avLst/>
          </a:prstGeom>
          <a:noFill/>
        </p:spPr>
        <p:txBody>
          <a:bodyPr wrap="square" rtlCol="0">
            <a:spAutoFit/>
          </a:bodyPr>
          <a:lstStyle/>
          <a:p>
            <a:pPr lvl="0"/>
            <a:r>
              <a:rPr lang="en-US" b="1" dirty="0"/>
              <a:t>Student Services collaborate</a:t>
            </a:r>
          </a:p>
          <a:p>
            <a:pPr lvl="0"/>
            <a:endParaRPr lang="en-US" dirty="0"/>
          </a:p>
          <a:p>
            <a:endParaRPr lang="en-US" dirty="0"/>
          </a:p>
        </p:txBody>
      </p:sp>
    </p:spTree>
    <p:extLst>
      <p:ext uri="{BB962C8B-B14F-4D97-AF65-F5344CB8AC3E}">
        <p14:creationId xmlns:p14="http://schemas.microsoft.com/office/powerpoint/2010/main" val="1069042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904768" y="624110"/>
            <a:ext cx="8911687" cy="1280890"/>
          </a:xfrm>
        </p:spPr>
        <p:txBody>
          <a:bodyPr>
            <a:normAutofit fontScale="90000"/>
          </a:bodyPr>
          <a:lstStyle/>
          <a:p>
            <a:r>
              <a:rPr lang="en-US" b="1" dirty="0"/>
              <a:t>Recommendation #11: Early Access Opportunities </a:t>
            </a:r>
            <a:br>
              <a:rPr lang="en-US" dirty="0"/>
            </a:b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14866" y="1905000"/>
            <a:ext cx="8915400" cy="2607741"/>
          </a:xfrm>
        </p:spPr>
        <p:txBody>
          <a:bodyPr>
            <a:normAutofit/>
          </a:bodyPr>
          <a:lstStyle/>
          <a:p>
            <a:r>
              <a:rPr lang="en-US" sz="2000" dirty="0"/>
              <a:t>Short Term: </a:t>
            </a:r>
            <a:r>
              <a:rPr lang="en-US" dirty="0"/>
              <a:t>Develop a plan to investigate potential inequities within early access programs. Create a student and employee advisory committee dedicated to addressing identified issues and creating policies and protocols that redress power imbalances.</a:t>
            </a:r>
          </a:p>
          <a:p>
            <a:endParaRPr lang="en-US" dirty="0"/>
          </a:p>
        </p:txBody>
      </p:sp>
      <p:sp>
        <p:nvSpPr>
          <p:cNvPr id="5" name="TextBox 4">
            <a:extLst>
              <a:ext uri="{FF2B5EF4-FFF2-40B4-BE49-F238E27FC236}">
                <a16:creationId xmlns:a16="http://schemas.microsoft.com/office/drawing/2014/main" id="{4EEB59AD-9A39-46F1-B849-A30DA8E20E18}"/>
              </a:ext>
            </a:extLst>
          </p:cNvPr>
          <p:cNvSpPr txBox="1"/>
          <p:nvPr/>
        </p:nvSpPr>
        <p:spPr>
          <a:xfrm>
            <a:off x="2987204" y="3441680"/>
            <a:ext cx="7235687" cy="3416320"/>
          </a:xfrm>
          <a:prstGeom prst="rect">
            <a:avLst/>
          </a:prstGeom>
          <a:noFill/>
        </p:spPr>
        <p:txBody>
          <a:bodyPr wrap="square" rtlCol="0">
            <a:spAutoFit/>
          </a:bodyPr>
          <a:lstStyle/>
          <a:p>
            <a:pPr lvl="0"/>
            <a:r>
              <a:rPr lang="en-US" b="1" dirty="0"/>
              <a:t>Student Services lead</a:t>
            </a:r>
          </a:p>
          <a:p>
            <a:pPr marL="285750" lvl="0" indent="-285750">
              <a:buFont typeface="Arial" panose="020B0604020202020204" pitchFamily="34" charset="0"/>
              <a:buChar char="•"/>
            </a:pPr>
            <a:r>
              <a:rPr lang="en-US" dirty="0"/>
              <a:t>Actions: </a:t>
            </a:r>
          </a:p>
          <a:p>
            <a:pPr marL="742950" lvl="1" indent="-285750">
              <a:buFont typeface="Arial" panose="020B0604020202020204" pitchFamily="34" charset="0"/>
              <a:buChar char="•"/>
            </a:pPr>
            <a:r>
              <a:rPr lang="en-US" dirty="0"/>
              <a:t>Develop meaningful connections</a:t>
            </a:r>
          </a:p>
          <a:p>
            <a:pPr marL="742950" lvl="1" indent="-285750">
              <a:buFont typeface="Arial" panose="020B0604020202020204" pitchFamily="34" charset="0"/>
              <a:buChar char="•"/>
            </a:pPr>
            <a:r>
              <a:rPr lang="en-US" dirty="0"/>
              <a:t>Develop cultural competency and awareness</a:t>
            </a:r>
          </a:p>
          <a:p>
            <a:pPr marL="285750" lvl="0" indent="-285750">
              <a:buFont typeface="Arial" panose="020B0604020202020204" pitchFamily="34" charset="0"/>
              <a:buChar char="•"/>
            </a:pPr>
            <a:endParaRPr lang="en-US" dirty="0"/>
          </a:p>
          <a:p>
            <a:r>
              <a:rPr lang="en-US" b="1" dirty="0"/>
              <a:t>Questions to reflect on:</a:t>
            </a:r>
            <a:endParaRPr lang="en-US" dirty="0"/>
          </a:p>
          <a:p>
            <a:pPr marL="285750" lvl="0" indent="-285750">
              <a:buFont typeface="Arial" panose="020B0604020202020204" pitchFamily="34" charset="0"/>
              <a:buChar char="•"/>
            </a:pPr>
            <a:r>
              <a:rPr lang="en-US" dirty="0"/>
              <a:t>How do we market the program for early access?</a:t>
            </a:r>
          </a:p>
          <a:p>
            <a:pPr marL="285750" lvl="0" indent="-285750">
              <a:buFont typeface="Arial" panose="020B0604020202020204" pitchFamily="34" charset="0"/>
              <a:buChar char="•"/>
            </a:pPr>
            <a:r>
              <a:rPr lang="en-US" dirty="0"/>
              <a:t>Are we reproducing racial privilege?</a:t>
            </a:r>
          </a:p>
          <a:p>
            <a:pPr marL="285750" lvl="0" indent="-285750">
              <a:buFont typeface="Arial" panose="020B0604020202020204" pitchFamily="34" charset="0"/>
              <a:buChar char="•"/>
            </a:pPr>
            <a:r>
              <a:rPr lang="en-US" dirty="0"/>
              <a:t>How are we ensuring that low-income students have access?</a:t>
            </a:r>
          </a:p>
          <a:p>
            <a:pPr lvl="0"/>
            <a:endParaRPr lang="en-US" dirty="0"/>
          </a:p>
          <a:p>
            <a:endParaRPr lang="en-US" dirty="0"/>
          </a:p>
        </p:txBody>
      </p:sp>
    </p:spTree>
    <p:extLst>
      <p:ext uri="{BB962C8B-B14F-4D97-AF65-F5344CB8AC3E}">
        <p14:creationId xmlns:p14="http://schemas.microsoft.com/office/powerpoint/2010/main" val="37838885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848207" y="761176"/>
            <a:ext cx="8911687" cy="1280890"/>
          </a:xfrm>
        </p:spPr>
        <p:txBody>
          <a:bodyPr>
            <a:normAutofit fontScale="90000"/>
          </a:bodyPr>
          <a:lstStyle/>
          <a:p>
            <a:r>
              <a:rPr lang="en-US" b="1" dirty="0"/>
              <a:t>Recommendation #1: Hire a Diversity, Equity and Inclusion Director </a:t>
            </a:r>
            <a:br>
              <a:rPr lang="en-US" dirty="0"/>
            </a:br>
            <a:br>
              <a:rPr lang="en-US" dirty="0"/>
            </a:b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14866" y="2255015"/>
            <a:ext cx="8915400" cy="2607741"/>
          </a:xfrm>
        </p:spPr>
        <p:txBody>
          <a:bodyPr>
            <a:normAutofit fontScale="85000" lnSpcReduction="20000"/>
          </a:bodyPr>
          <a:lstStyle/>
          <a:p>
            <a:r>
              <a:rPr lang="en-US" sz="2200" dirty="0"/>
              <a:t>Long Term: Hire a DEI Director dedicated to training employees and students in anti-racist and culturally competent practices. The role's title can be classified according to the needs present within the College's internal systems. For instance, the role can also be titled, Director of Equity, Diversity, and Belonging. Utilize stakeholder feedback to inform the what type of title and position is needed. Invest in providing the infrastructure the director would need to accomplish DEI goals. Some resources required include but are not limited to (1) a dedicated DEI budget, (2) adequate support staff, (3) dedicated spaces, and (4) clearly outlined support from administrative leadership.</a:t>
            </a:r>
          </a:p>
          <a:p>
            <a:endParaRPr lang="en-US" dirty="0"/>
          </a:p>
        </p:txBody>
      </p:sp>
      <p:sp>
        <p:nvSpPr>
          <p:cNvPr id="5" name="TextBox 4">
            <a:extLst>
              <a:ext uri="{FF2B5EF4-FFF2-40B4-BE49-F238E27FC236}">
                <a16:creationId xmlns:a16="http://schemas.microsoft.com/office/drawing/2014/main" id="{0D67D567-BF89-447C-9D79-C62907627CEA}"/>
              </a:ext>
            </a:extLst>
          </p:cNvPr>
          <p:cNvSpPr txBox="1"/>
          <p:nvPr/>
        </p:nvSpPr>
        <p:spPr>
          <a:xfrm>
            <a:off x="3160761" y="5173494"/>
            <a:ext cx="7235687" cy="923330"/>
          </a:xfrm>
          <a:prstGeom prst="rect">
            <a:avLst/>
          </a:prstGeom>
          <a:noFill/>
        </p:spPr>
        <p:txBody>
          <a:bodyPr wrap="square" rtlCol="0">
            <a:spAutoFit/>
          </a:bodyPr>
          <a:lstStyle/>
          <a:p>
            <a:r>
              <a:rPr lang="en-US" b="1" dirty="0"/>
              <a:t>Student Services collaborate</a:t>
            </a:r>
          </a:p>
          <a:p>
            <a:pPr lvl="0"/>
            <a:endParaRPr lang="en-US" dirty="0"/>
          </a:p>
          <a:p>
            <a:endParaRPr lang="en-US" dirty="0"/>
          </a:p>
        </p:txBody>
      </p:sp>
    </p:spTree>
    <p:extLst>
      <p:ext uri="{BB962C8B-B14F-4D97-AF65-F5344CB8AC3E}">
        <p14:creationId xmlns:p14="http://schemas.microsoft.com/office/powerpoint/2010/main" val="15307740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848207" y="761176"/>
            <a:ext cx="9247141" cy="1280890"/>
          </a:xfrm>
        </p:spPr>
        <p:txBody>
          <a:bodyPr>
            <a:normAutofit fontScale="90000"/>
          </a:bodyPr>
          <a:lstStyle/>
          <a:p>
            <a:r>
              <a:rPr lang="en-US" b="1" dirty="0"/>
              <a:t>Recommendation #2: Re-imagine Participatory Governance:</a:t>
            </a:r>
            <a:br>
              <a:rPr lang="en-US" dirty="0"/>
            </a:br>
            <a:br>
              <a:rPr lang="en-US" dirty="0"/>
            </a:b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14866" y="2255015"/>
            <a:ext cx="8915400" cy="2607741"/>
          </a:xfrm>
        </p:spPr>
        <p:txBody>
          <a:bodyPr>
            <a:normAutofit fontScale="85000" lnSpcReduction="20000"/>
          </a:bodyPr>
          <a:lstStyle/>
          <a:p>
            <a:r>
              <a:rPr lang="en-US" sz="2200" dirty="0"/>
              <a:t>Long Term: </a:t>
            </a:r>
            <a:r>
              <a:rPr lang="en-US" sz="2400" dirty="0"/>
              <a:t>Develop a steering committee dedicated to examining the efficacy of the participatory governance system. Continue to gather research on significant issues impacting employees with the participatory governance process. Develop think tanks composed of employees from different classifications to begin brainstorming ideas on making the process more streamlined and accessible. Identify suggestions most supported by employees as tactics to streamline the participatory process and experiment with implementing recommendations through consistent prototyping, testing, and evaluation.</a:t>
            </a:r>
            <a:endParaRPr lang="en-US" dirty="0"/>
          </a:p>
        </p:txBody>
      </p:sp>
      <p:sp>
        <p:nvSpPr>
          <p:cNvPr id="5" name="TextBox 4">
            <a:extLst>
              <a:ext uri="{FF2B5EF4-FFF2-40B4-BE49-F238E27FC236}">
                <a16:creationId xmlns:a16="http://schemas.microsoft.com/office/drawing/2014/main" id="{0D67D567-BF89-447C-9D79-C62907627CEA}"/>
              </a:ext>
            </a:extLst>
          </p:cNvPr>
          <p:cNvSpPr txBox="1"/>
          <p:nvPr/>
        </p:nvSpPr>
        <p:spPr>
          <a:xfrm>
            <a:off x="3160761" y="5173494"/>
            <a:ext cx="7235687" cy="923330"/>
          </a:xfrm>
          <a:prstGeom prst="rect">
            <a:avLst/>
          </a:prstGeom>
          <a:noFill/>
        </p:spPr>
        <p:txBody>
          <a:bodyPr wrap="square" rtlCol="0">
            <a:spAutoFit/>
          </a:bodyPr>
          <a:lstStyle/>
          <a:p>
            <a:r>
              <a:rPr lang="en-US" b="1" dirty="0"/>
              <a:t>Student Services collaborate</a:t>
            </a:r>
          </a:p>
          <a:p>
            <a:pPr lvl="0"/>
            <a:endParaRPr lang="en-US" dirty="0"/>
          </a:p>
          <a:p>
            <a:endParaRPr lang="en-US" dirty="0"/>
          </a:p>
        </p:txBody>
      </p:sp>
    </p:spTree>
    <p:extLst>
      <p:ext uri="{BB962C8B-B14F-4D97-AF65-F5344CB8AC3E}">
        <p14:creationId xmlns:p14="http://schemas.microsoft.com/office/powerpoint/2010/main" val="697391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772794" y="624110"/>
            <a:ext cx="8911687" cy="1280890"/>
          </a:xfrm>
        </p:spPr>
        <p:txBody>
          <a:bodyPr>
            <a:normAutofit fontScale="90000"/>
          </a:bodyPr>
          <a:lstStyle/>
          <a:p>
            <a:r>
              <a:rPr lang="en-US" b="1" dirty="0"/>
              <a:t>Recommendation #4: Champion DEI Funding Campaigns</a:t>
            </a:r>
            <a:br>
              <a:rPr lang="en-US" dirty="0"/>
            </a:br>
            <a:br>
              <a:rPr lang="en-US" dirty="0"/>
            </a:br>
            <a:br>
              <a:rPr lang="en-US" dirty="0"/>
            </a:b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52574" y="2211809"/>
            <a:ext cx="8915400" cy="2607741"/>
          </a:xfrm>
        </p:spPr>
        <p:txBody>
          <a:bodyPr>
            <a:normAutofit fontScale="92500" lnSpcReduction="10000"/>
          </a:bodyPr>
          <a:lstStyle/>
          <a:p>
            <a:r>
              <a:rPr lang="en-US" sz="2000" dirty="0"/>
              <a:t>Long Term: Collaborate with the Grants Development and Management Office to design a capital campaign to expand grant-funded programs that support URM programs. Collaborate with programs and committees in need of funding to develop a viable strategy for securing funding from diverse funding streams. Increase funding for departments, centers, and faculty that offer social justice, critical race theory, genderqueer, ethnic, and gender studies classes and workshops. Once funding is secured, work with programs and committees to determine an equitable budget allocation.</a:t>
            </a:r>
          </a:p>
          <a:p>
            <a:endParaRPr lang="en-US" dirty="0"/>
          </a:p>
        </p:txBody>
      </p:sp>
      <p:sp>
        <p:nvSpPr>
          <p:cNvPr id="5" name="TextBox 4">
            <a:extLst>
              <a:ext uri="{FF2B5EF4-FFF2-40B4-BE49-F238E27FC236}">
                <a16:creationId xmlns:a16="http://schemas.microsoft.com/office/drawing/2014/main" id="{B51EA1AE-3CF7-416C-8BCA-0799E88BFAE2}"/>
              </a:ext>
            </a:extLst>
          </p:cNvPr>
          <p:cNvSpPr txBox="1"/>
          <p:nvPr/>
        </p:nvSpPr>
        <p:spPr>
          <a:xfrm>
            <a:off x="3207895" y="5126360"/>
            <a:ext cx="7235687" cy="923330"/>
          </a:xfrm>
          <a:prstGeom prst="rect">
            <a:avLst/>
          </a:prstGeom>
          <a:noFill/>
        </p:spPr>
        <p:txBody>
          <a:bodyPr wrap="square" rtlCol="0">
            <a:spAutoFit/>
          </a:bodyPr>
          <a:lstStyle/>
          <a:p>
            <a:r>
              <a:rPr lang="en-US" b="1" dirty="0"/>
              <a:t>Student Services collaborate</a:t>
            </a:r>
          </a:p>
          <a:p>
            <a:pPr lvl="0"/>
            <a:endParaRPr lang="en-US" dirty="0"/>
          </a:p>
          <a:p>
            <a:endParaRPr lang="en-US" dirty="0"/>
          </a:p>
        </p:txBody>
      </p:sp>
    </p:spTree>
    <p:extLst>
      <p:ext uri="{BB962C8B-B14F-4D97-AF65-F5344CB8AC3E}">
        <p14:creationId xmlns:p14="http://schemas.microsoft.com/office/powerpoint/2010/main" val="29270456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772794" y="624110"/>
            <a:ext cx="8911687" cy="1280890"/>
          </a:xfrm>
        </p:spPr>
        <p:txBody>
          <a:bodyPr>
            <a:normAutofit fontScale="90000"/>
          </a:bodyPr>
          <a:lstStyle/>
          <a:p>
            <a:r>
              <a:rPr lang="en-US" b="1" dirty="0"/>
              <a:t>Recommendation #5: Power redressing</a:t>
            </a:r>
            <a:br>
              <a:rPr lang="en-US" dirty="0"/>
            </a:br>
            <a:br>
              <a:rPr lang="en-US" dirty="0"/>
            </a:br>
            <a:br>
              <a:rPr lang="en-US" dirty="0"/>
            </a:b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52574" y="2211809"/>
            <a:ext cx="8915400" cy="2607741"/>
          </a:xfrm>
        </p:spPr>
        <p:txBody>
          <a:bodyPr>
            <a:normAutofit/>
          </a:bodyPr>
          <a:lstStyle/>
          <a:p>
            <a:r>
              <a:rPr lang="en-US" sz="2000" dirty="0"/>
              <a:t>Long Term: Dedicate time and resources to identifying and redressing power imbalances across college systems. Publicly claim accountability for any implicit or explicit biased system impacting underrepresented minority groups and communicate the plan to redress that harm. Publicly report goals and progress.</a:t>
            </a:r>
            <a:endParaRPr lang="en-US" dirty="0"/>
          </a:p>
        </p:txBody>
      </p:sp>
      <p:sp>
        <p:nvSpPr>
          <p:cNvPr id="5" name="TextBox 4">
            <a:extLst>
              <a:ext uri="{FF2B5EF4-FFF2-40B4-BE49-F238E27FC236}">
                <a16:creationId xmlns:a16="http://schemas.microsoft.com/office/drawing/2014/main" id="{B51EA1AE-3CF7-416C-8BCA-0799E88BFAE2}"/>
              </a:ext>
            </a:extLst>
          </p:cNvPr>
          <p:cNvSpPr txBox="1"/>
          <p:nvPr/>
        </p:nvSpPr>
        <p:spPr>
          <a:xfrm>
            <a:off x="3085346" y="4494764"/>
            <a:ext cx="7235687" cy="923330"/>
          </a:xfrm>
          <a:prstGeom prst="rect">
            <a:avLst/>
          </a:prstGeom>
          <a:noFill/>
        </p:spPr>
        <p:txBody>
          <a:bodyPr wrap="square" rtlCol="0">
            <a:spAutoFit/>
          </a:bodyPr>
          <a:lstStyle/>
          <a:p>
            <a:r>
              <a:rPr lang="en-US" b="1" dirty="0"/>
              <a:t>Student Services collaborate</a:t>
            </a:r>
          </a:p>
          <a:p>
            <a:pPr lvl="0"/>
            <a:endParaRPr lang="en-US" dirty="0"/>
          </a:p>
          <a:p>
            <a:endParaRPr lang="en-US" dirty="0"/>
          </a:p>
        </p:txBody>
      </p:sp>
    </p:spTree>
    <p:extLst>
      <p:ext uri="{BB962C8B-B14F-4D97-AF65-F5344CB8AC3E}">
        <p14:creationId xmlns:p14="http://schemas.microsoft.com/office/powerpoint/2010/main" val="23762683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772794" y="624110"/>
            <a:ext cx="8911687" cy="1280890"/>
          </a:xfrm>
        </p:spPr>
        <p:txBody>
          <a:bodyPr>
            <a:normAutofit fontScale="90000"/>
          </a:bodyPr>
          <a:lstStyle/>
          <a:p>
            <a:r>
              <a:rPr lang="en-US" b="1" dirty="0"/>
              <a:t>Recommendation #6: Bias Reporting</a:t>
            </a:r>
            <a:br>
              <a:rPr lang="en-US" dirty="0"/>
            </a:br>
            <a:br>
              <a:rPr lang="en-US" dirty="0"/>
            </a:br>
            <a:br>
              <a:rPr lang="en-US" dirty="0"/>
            </a:b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52574" y="2211809"/>
            <a:ext cx="8915400" cy="2607741"/>
          </a:xfrm>
        </p:spPr>
        <p:txBody>
          <a:bodyPr>
            <a:normAutofit/>
          </a:bodyPr>
          <a:lstStyle/>
          <a:p>
            <a:r>
              <a:rPr lang="en-US" sz="2000" dirty="0"/>
              <a:t>Long Term: Implement a campus-wide bias incident reporting system with safeguards for victims and transparent methods for addressing all reports effectively. Ensure that data on incidents are disseminated for analysis, policy improvements, and prevention.</a:t>
            </a:r>
            <a:endParaRPr lang="en-US" dirty="0"/>
          </a:p>
        </p:txBody>
      </p:sp>
      <p:sp>
        <p:nvSpPr>
          <p:cNvPr id="5" name="TextBox 4">
            <a:extLst>
              <a:ext uri="{FF2B5EF4-FFF2-40B4-BE49-F238E27FC236}">
                <a16:creationId xmlns:a16="http://schemas.microsoft.com/office/drawing/2014/main" id="{B51EA1AE-3CF7-416C-8BCA-0799E88BFAE2}"/>
              </a:ext>
            </a:extLst>
          </p:cNvPr>
          <p:cNvSpPr txBox="1"/>
          <p:nvPr/>
        </p:nvSpPr>
        <p:spPr>
          <a:xfrm>
            <a:off x="3094773" y="3806607"/>
            <a:ext cx="7235687" cy="923330"/>
          </a:xfrm>
          <a:prstGeom prst="rect">
            <a:avLst/>
          </a:prstGeom>
          <a:noFill/>
        </p:spPr>
        <p:txBody>
          <a:bodyPr wrap="square" rtlCol="0">
            <a:spAutoFit/>
          </a:bodyPr>
          <a:lstStyle/>
          <a:p>
            <a:r>
              <a:rPr lang="en-US" b="1" dirty="0"/>
              <a:t>Student Services lead</a:t>
            </a:r>
          </a:p>
          <a:p>
            <a:pPr lvl="0"/>
            <a:endParaRPr lang="en-US" dirty="0"/>
          </a:p>
          <a:p>
            <a:endParaRPr lang="en-US" dirty="0"/>
          </a:p>
        </p:txBody>
      </p:sp>
    </p:spTree>
    <p:extLst>
      <p:ext uri="{BB962C8B-B14F-4D97-AF65-F5344CB8AC3E}">
        <p14:creationId xmlns:p14="http://schemas.microsoft.com/office/powerpoint/2010/main" val="1829381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914195" y="624110"/>
            <a:ext cx="8911687" cy="1280890"/>
          </a:xfrm>
        </p:spPr>
        <p:txBody>
          <a:bodyPr>
            <a:normAutofit fontScale="90000"/>
          </a:bodyPr>
          <a:lstStyle/>
          <a:p>
            <a:pPr lvl="0"/>
            <a:r>
              <a:rPr lang="en-US" b="1" dirty="0"/>
              <a:t>Recommendation #7: Employee Equity</a:t>
            </a: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14866" y="1905000"/>
            <a:ext cx="8915400" cy="2607741"/>
          </a:xfrm>
        </p:spPr>
        <p:txBody>
          <a:bodyPr>
            <a:normAutofit/>
          </a:bodyPr>
          <a:lstStyle/>
          <a:p>
            <a:r>
              <a:rPr lang="en-US" sz="2000" dirty="0"/>
              <a:t>Long Term: Develop a plan to draft a policy that pays employees for their intellectual and emotional labor, time, and effort spent on equity, access, diversity, and inclusion work in addition to their positions at the College.</a:t>
            </a:r>
          </a:p>
          <a:p>
            <a:endParaRPr lang="en-US" dirty="0"/>
          </a:p>
        </p:txBody>
      </p:sp>
      <p:sp>
        <p:nvSpPr>
          <p:cNvPr id="6" name="TextBox 5">
            <a:extLst>
              <a:ext uri="{FF2B5EF4-FFF2-40B4-BE49-F238E27FC236}">
                <a16:creationId xmlns:a16="http://schemas.microsoft.com/office/drawing/2014/main" id="{95ABF669-08BA-44AE-805F-7102B25EEE06}"/>
              </a:ext>
            </a:extLst>
          </p:cNvPr>
          <p:cNvSpPr txBox="1"/>
          <p:nvPr/>
        </p:nvSpPr>
        <p:spPr>
          <a:xfrm>
            <a:off x="3066492" y="3593613"/>
            <a:ext cx="7235687" cy="2585323"/>
          </a:xfrm>
          <a:prstGeom prst="rect">
            <a:avLst/>
          </a:prstGeom>
          <a:noFill/>
        </p:spPr>
        <p:txBody>
          <a:bodyPr wrap="square" rtlCol="0">
            <a:spAutoFit/>
          </a:bodyPr>
          <a:lstStyle/>
          <a:p>
            <a:r>
              <a:rPr lang="en-US" b="1" dirty="0"/>
              <a:t>Student Services collaborate</a:t>
            </a:r>
          </a:p>
          <a:p>
            <a:pPr marL="285750" lvl="0" indent="-285750">
              <a:buFont typeface="Arial" panose="020B0604020202020204" pitchFamily="34" charset="0"/>
              <a:buChar char="•"/>
            </a:pPr>
            <a:r>
              <a:rPr lang="en-US" dirty="0"/>
              <a:t>Action: Create release time for classified staff and students?</a:t>
            </a:r>
            <a:br>
              <a:rPr lang="en-US" dirty="0"/>
            </a:br>
            <a:r>
              <a:rPr lang="en-US" dirty="0"/>
              <a:t>Compensate for work. </a:t>
            </a:r>
          </a:p>
          <a:p>
            <a:endParaRPr lang="en-US" b="1" dirty="0"/>
          </a:p>
          <a:p>
            <a:r>
              <a:rPr lang="en-US" b="1" dirty="0"/>
              <a:t>Questions to reflect on:</a:t>
            </a:r>
            <a:endParaRPr lang="en-US" dirty="0"/>
          </a:p>
          <a:p>
            <a:pPr marL="285750" lvl="0" indent="-285750">
              <a:buFont typeface="Arial" panose="020B0604020202020204" pitchFamily="34" charset="0"/>
              <a:buChar char="•"/>
            </a:pPr>
            <a:r>
              <a:rPr lang="en-US" dirty="0"/>
              <a:t>Should this be from Classified Senate?</a:t>
            </a:r>
          </a:p>
          <a:p>
            <a:endParaRPr lang="en-US" b="1" dirty="0"/>
          </a:p>
          <a:p>
            <a:pPr lvl="0"/>
            <a:endParaRPr lang="en-US" dirty="0"/>
          </a:p>
          <a:p>
            <a:endParaRPr lang="en-US" dirty="0"/>
          </a:p>
        </p:txBody>
      </p:sp>
    </p:spTree>
    <p:extLst>
      <p:ext uri="{BB962C8B-B14F-4D97-AF65-F5344CB8AC3E}">
        <p14:creationId xmlns:p14="http://schemas.microsoft.com/office/powerpoint/2010/main" val="1498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F8EBF-2F7A-4C94-8356-1989AA2BEA31}"/>
              </a:ext>
            </a:extLst>
          </p:cNvPr>
          <p:cNvSpPr>
            <a:spLocks noGrp="1"/>
          </p:cNvSpPr>
          <p:nvPr>
            <p:ph type="ctrTitle"/>
          </p:nvPr>
        </p:nvSpPr>
        <p:spPr>
          <a:xfrm>
            <a:off x="2031274" y="89116"/>
            <a:ext cx="8915399" cy="2262781"/>
          </a:xfrm>
        </p:spPr>
        <p:txBody>
          <a:bodyPr>
            <a:normAutofit/>
          </a:bodyPr>
          <a:lstStyle/>
          <a:p>
            <a:r>
              <a:rPr lang="en-US" sz="3600" dirty="0"/>
              <a:t>Questions:</a:t>
            </a:r>
          </a:p>
        </p:txBody>
      </p:sp>
      <p:sp>
        <p:nvSpPr>
          <p:cNvPr id="3" name="Subtitle 2">
            <a:extLst>
              <a:ext uri="{FF2B5EF4-FFF2-40B4-BE49-F238E27FC236}">
                <a16:creationId xmlns:a16="http://schemas.microsoft.com/office/drawing/2014/main" id="{ECBA13AE-0437-4BDD-8816-35D41ACDB3EF}"/>
              </a:ext>
            </a:extLst>
          </p:cNvPr>
          <p:cNvSpPr>
            <a:spLocks noGrp="1"/>
          </p:cNvSpPr>
          <p:nvPr>
            <p:ph type="subTitle" idx="1"/>
          </p:nvPr>
        </p:nvSpPr>
        <p:spPr>
          <a:xfrm>
            <a:off x="2031274" y="2933081"/>
            <a:ext cx="8915399" cy="1126283"/>
          </a:xfrm>
        </p:spPr>
        <p:txBody>
          <a:bodyPr>
            <a:normAutofit fontScale="85000" lnSpcReduction="20000"/>
          </a:bodyPr>
          <a:lstStyle/>
          <a:p>
            <a:pPr marL="457200" indent="-457200">
              <a:buFont typeface="Arial" panose="020B0604020202020204" pitchFamily="34" charset="0"/>
              <a:buChar char="•"/>
            </a:pPr>
            <a:r>
              <a:rPr lang="en-US" sz="2800" dirty="0">
                <a:solidFill>
                  <a:schemeClr val="tx1"/>
                </a:solidFill>
              </a:rPr>
              <a:t>How does SSPC fit into these 19 short &amp; long term recommendations?</a:t>
            </a:r>
          </a:p>
          <a:p>
            <a:pPr marL="457200" indent="-457200">
              <a:buFont typeface="Arial" panose="020B0604020202020204" pitchFamily="34" charset="0"/>
              <a:buChar char="•"/>
            </a:pPr>
            <a:r>
              <a:rPr lang="en-US" sz="2800" dirty="0">
                <a:solidFill>
                  <a:schemeClr val="tx1"/>
                </a:solidFill>
              </a:rPr>
              <a:t>Which ones should we take the lead on or collaborate?</a:t>
            </a:r>
          </a:p>
          <a:p>
            <a:endParaRPr lang="en-US" sz="2800" dirty="0"/>
          </a:p>
        </p:txBody>
      </p:sp>
    </p:spTree>
    <p:extLst>
      <p:ext uri="{BB962C8B-B14F-4D97-AF65-F5344CB8AC3E}">
        <p14:creationId xmlns:p14="http://schemas.microsoft.com/office/powerpoint/2010/main" val="3034809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857634" y="605257"/>
            <a:ext cx="8911687" cy="1280890"/>
          </a:xfrm>
        </p:spPr>
        <p:txBody>
          <a:bodyPr>
            <a:normAutofit fontScale="90000"/>
          </a:bodyPr>
          <a:lstStyle/>
          <a:p>
            <a:r>
              <a:rPr lang="en-US" b="1" dirty="0"/>
              <a:t>Recommendation #8: Review, Revisit and Reimplement</a:t>
            </a: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589212" y="1800453"/>
            <a:ext cx="8915400" cy="2607741"/>
          </a:xfrm>
        </p:spPr>
        <p:txBody>
          <a:bodyPr>
            <a:normAutofit/>
          </a:bodyPr>
          <a:lstStyle/>
          <a:p>
            <a:r>
              <a:rPr lang="en-US" sz="2000" dirty="0"/>
              <a:t>Long Term: Racial and cultural institutional change takes time. Commit to constantly assessing the efficacy of new initiatives, programs, and policies through qualitative and quantitative metrics. If projected goals are not achieved, celebrate the efforts of those who worked towards achieving the goal and include them in assessing what elements need re-imagining. Don't be afraid to re-implement a plan that isn't working; it is more important to revise a DEI integration or strategy instead of completely abandoning it.</a:t>
            </a:r>
          </a:p>
          <a:p>
            <a:endParaRPr lang="en-US" dirty="0"/>
          </a:p>
        </p:txBody>
      </p:sp>
      <p:sp>
        <p:nvSpPr>
          <p:cNvPr id="5" name="TextBox 4">
            <a:extLst>
              <a:ext uri="{FF2B5EF4-FFF2-40B4-BE49-F238E27FC236}">
                <a16:creationId xmlns:a16="http://schemas.microsoft.com/office/drawing/2014/main" id="{D52F0FC6-D280-47E8-A47F-79F91C54D740}"/>
              </a:ext>
            </a:extLst>
          </p:cNvPr>
          <p:cNvSpPr txBox="1"/>
          <p:nvPr/>
        </p:nvSpPr>
        <p:spPr>
          <a:xfrm>
            <a:off x="2863380" y="4588421"/>
            <a:ext cx="7235687" cy="1200329"/>
          </a:xfrm>
          <a:prstGeom prst="rect">
            <a:avLst/>
          </a:prstGeom>
          <a:noFill/>
        </p:spPr>
        <p:txBody>
          <a:bodyPr wrap="square" rtlCol="0">
            <a:spAutoFit/>
          </a:bodyPr>
          <a:lstStyle/>
          <a:p>
            <a:r>
              <a:rPr lang="en-US" b="1" dirty="0"/>
              <a:t>Student Services collaborate</a:t>
            </a:r>
          </a:p>
          <a:p>
            <a:pPr marL="285750" lvl="0" indent="-285750">
              <a:buFont typeface="Arial" panose="020B0604020202020204" pitchFamily="34" charset="0"/>
              <a:buChar char="•"/>
            </a:pPr>
            <a:r>
              <a:rPr lang="en-US" dirty="0"/>
              <a:t>Action: Develop continuous practice on what worked and what needs improvement</a:t>
            </a:r>
          </a:p>
          <a:p>
            <a:endParaRPr lang="en-US" dirty="0"/>
          </a:p>
        </p:txBody>
      </p:sp>
    </p:spTree>
    <p:extLst>
      <p:ext uri="{BB962C8B-B14F-4D97-AF65-F5344CB8AC3E}">
        <p14:creationId xmlns:p14="http://schemas.microsoft.com/office/powerpoint/2010/main" val="242647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923622" y="624110"/>
            <a:ext cx="8911687" cy="1280890"/>
          </a:xfrm>
        </p:spPr>
        <p:txBody>
          <a:bodyPr>
            <a:normAutofit fontScale="90000"/>
          </a:bodyPr>
          <a:lstStyle/>
          <a:p>
            <a:r>
              <a:rPr lang="en-US" b="1" dirty="0"/>
              <a:t>Recommendation #1: Restorative Practice</a:t>
            </a: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592925" y="1264555"/>
            <a:ext cx="8915400" cy="2607741"/>
          </a:xfrm>
        </p:spPr>
        <p:txBody>
          <a:bodyPr>
            <a:normAutofit/>
          </a:bodyPr>
          <a:lstStyle/>
          <a:p>
            <a:r>
              <a:rPr lang="en-US" sz="2000" dirty="0"/>
              <a:t>Short Term: Prioritize repairing trust with classified staff, students, and faculty. Train an employee to facilitate conversations centered on restorative practices and restorative justice on campus to rebuild trust between employees and administrators. Dedicate time to investing in rebuilding or sustaining trust and transparency with faculty, classified staff, and students through frequent listening sessions, surveys, check-ins with groups that support marginalized students and employees on campus.</a:t>
            </a:r>
          </a:p>
          <a:p>
            <a:endParaRPr lang="en-US" dirty="0"/>
          </a:p>
        </p:txBody>
      </p:sp>
      <p:sp>
        <p:nvSpPr>
          <p:cNvPr id="5" name="TextBox 4">
            <a:extLst>
              <a:ext uri="{FF2B5EF4-FFF2-40B4-BE49-F238E27FC236}">
                <a16:creationId xmlns:a16="http://schemas.microsoft.com/office/drawing/2014/main" id="{3C4DEB0D-D4C3-4685-BE8E-9E9B1EF6CD5B}"/>
              </a:ext>
            </a:extLst>
          </p:cNvPr>
          <p:cNvSpPr txBox="1"/>
          <p:nvPr/>
        </p:nvSpPr>
        <p:spPr>
          <a:xfrm>
            <a:off x="2894029" y="3995678"/>
            <a:ext cx="7235687" cy="2862322"/>
          </a:xfrm>
          <a:prstGeom prst="rect">
            <a:avLst/>
          </a:prstGeom>
          <a:noFill/>
        </p:spPr>
        <p:txBody>
          <a:bodyPr wrap="square" rtlCol="0">
            <a:spAutoFit/>
          </a:bodyPr>
          <a:lstStyle/>
          <a:p>
            <a:pPr lvl="0"/>
            <a:r>
              <a:rPr lang="en-US" b="1" dirty="0"/>
              <a:t>Student Services collaborate</a:t>
            </a:r>
            <a:br>
              <a:rPr lang="en-US" b="1" dirty="0"/>
            </a:br>
            <a:r>
              <a:rPr lang="en-US" b="1" dirty="0"/>
              <a:t>Action: have regular check-in meetings</a:t>
            </a:r>
          </a:p>
          <a:p>
            <a:pPr lvl="0"/>
            <a:endParaRPr lang="en-US" b="1" dirty="0"/>
          </a:p>
          <a:p>
            <a:pPr lvl="0"/>
            <a:endParaRPr lang="en-US" b="1" dirty="0"/>
          </a:p>
          <a:p>
            <a:r>
              <a:rPr lang="en-US" b="1" dirty="0"/>
              <a:t>Questions to reflect on:</a:t>
            </a:r>
          </a:p>
          <a:p>
            <a:pPr lvl="0"/>
            <a:endParaRPr lang="en-US" dirty="0"/>
          </a:p>
          <a:p>
            <a:pPr marL="285750" lvl="0" indent="-285750">
              <a:buFont typeface="Arial" panose="020B0604020202020204" pitchFamily="34" charset="0"/>
              <a:buChar char="•"/>
            </a:pPr>
            <a:r>
              <a:rPr lang="en-US" dirty="0"/>
              <a:t>Establish trust</a:t>
            </a:r>
          </a:p>
          <a:p>
            <a:pPr marL="285750" lvl="0" indent="-285750">
              <a:buFont typeface="Arial" panose="020B0604020202020204" pitchFamily="34" charset="0"/>
              <a:buChar char="•"/>
            </a:pPr>
            <a:r>
              <a:rPr lang="en-US" dirty="0"/>
              <a:t>Create a system that addresses concerns</a:t>
            </a:r>
          </a:p>
          <a:p>
            <a:pPr marL="285750" lvl="0" indent="-285750">
              <a:buFont typeface="Arial" panose="020B0604020202020204" pitchFamily="34" charset="0"/>
              <a:buChar char="•"/>
            </a:pPr>
            <a:r>
              <a:rPr lang="en-US" dirty="0"/>
              <a:t>Create an ombudsman – employee can go to that person</a:t>
            </a:r>
          </a:p>
          <a:p>
            <a:endParaRPr lang="en-US" dirty="0"/>
          </a:p>
        </p:txBody>
      </p:sp>
    </p:spTree>
    <p:extLst>
      <p:ext uri="{BB962C8B-B14F-4D97-AF65-F5344CB8AC3E}">
        <p14:creationId xmlns:p14="http://schemas.microsoft.com/office/powerpoint/2010/main" val="2888800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801073" y="737232"/>
            <a:ext cx="8911687" cy="1280890"/>
          </a:xfrm>
        </p:spPr>
        <p:txBody>
          <a:bodyPr>
            <a:normAutofit fontScale="90000"/>
          </a:bodyPr>
          <a:lstStyle/>
          <a:p>
            <a:r>
              <a:rPr lang="en-US" b="1" dirty="0"/>
              <a:t>Recommendation #2: Affinity Spaces</a:t>
            </a: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668340" y="1811310"/>
            <a:ext cx="8915400" cy="2607741"/>
          </a:xfrm>
        </p:spPr>
        <p:txBody>
          <a:bodyPr>
            <a:normAutofit fontScale="92500" lnSpcReduction="20000"/>
          </a:bodyPr>
          <a:lstStyle/>
          <a:p>
            <a:r>
              <a:rPr lang="en-US" sz="2200" dirty="0"/>
              <a:t>Short Term: Prioritize affinity spaces for historically marginalized groups on campus. Provide opportunities for individuals currently leading affinity spaces on campus to receive additional training facilitating anti-racist and anti-bias conversations. Prioritize creating affinity spaces for Black/African Americans, the Latino/a/x community, the LGBTQIA+ community, Veterans, People with Disabilities, New Migrants, and Dreamers. These groups were mentioned repeatedly throughout assessments as needing spaces to practice physical and psychological safety while learning how to navigate the College's systems.</a:t>
            </a:r>
          </a:p>
          <a:p>
            <a:endParaRPr lang="en-US" dirty="0"/>
          </a:p>
        </p:txBody>
      </p:sp>
      <p:sp>
        <p:nvSpPr>
          <p:cNvPr id="5" name="TextBox 4">
            <a:extLst>
              <a:ext uri="{FF2B5EF4-FFF2-40B4-BE49-F238E27FC236}">
                <a16:creationId xmlns:a16="http://schemas.microsoft.com/office/drawing/2014/main" id="{3C4DEB0D-D4C3-4685-BE8E-9E9B1EF6CD5B}"/>
              </a:ext>
            </a:extLst>
          </p:cNvPr>
          <p:cNvSpPr txBox="1"/>
          <p:nvPr/>
        </p:nvSpPr>
        <p:spPr>
          <a:xfrm>
            <a:off x="3105544" y="4846798"/>
            <a:ext cx="7235687" cy="646331"/>
          </a:xfrm>
          <a:prstGeom prst="rect">
            <a:avLst/>
          </a:prstGeom>
          <a:noFill/>
        </p:spPr>
        <p:txBody>
          <a:bodyPr wrap="square" rtlCol="0">
            <a:spAutoFit/>
          </a:bodyPr>
          <a:lstStyle/>
          <a:p>
            <a:pPr lvl="0"/>
            <a:r>
              <a:rPr lang="en-US" b="1" dirty="0"/>
              <a:t>Student Services lead</a:t>
            </a:r>
          </a:p>
          <a:p>
            <a:pPr lvl="0"/>
            <a:r>
              <a:rPr lang="en-US" b="1" dirty="0"/>
              <a:t>Action: develop &amp; shape this recommendation.</a:t>
            </a:r>
          </a:p>
        </p:txBody>
      </p:sp>
    </p:spTree>
    <p:extLst>
      <p:ext uri="{BB962C8B-B14F-4D97-AF65-F5344CB8AC3E}">
        <p14:creationId xmlns:p14="http://schemas.microsoft.com/office/powerpoint/2010/main" val="2291797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801073" y="737232"/>
            <a:ext cx="8911687" cy="1280890"/>
          </a:xfrm>
        </p:spPr>
        <p:txBody>
          <a:bodyPr>
            <a:normAutofit fontScale="90000"/>
          </a:bodyPr>
          <a:lstStyle/>
          <a:p>
            <a:r>
              <a:rPr lang="en-US" b="1" dirty="0"/>
              <a:t>Recommendation #3: Virtual and Covid-19 safe in-person community building</a:t>
            </a: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06047" y="2232138"/>
            <a:ext cx="8915400" cy="2607741"/>
          </a:xfrm>
        </p:spPr>
        <p:txBody>
          <a:bodyPr>
            <a:normAutofit fontScale="92500" lnSpcReduction="10000"/>
          </a:bodyPr>
          <a:lstStyle/>
          <a:p>
            <a:r>
              <a:rPr lang="en-US" sz="2200" dirty="0"/>
              <a:t>Short Term: </a:t>
            </a:r>
            <a:r>
              <a:rPr lang="en-US" sz="2400" dirty="0"/>
              <a:t>Fostering communal spaces for employee and student connection is vital to growing a positive campus culture. Invest in regular zoom community-building events centered on keeping Cañada College stakeholders connected during the pandemic. Solicit feedback from the Associated Students of Cañada College (ASCC), Classified Senate, and the Academic Senate on ways the College can support campus-community connection in person.</a:t>
            </a:r>
            <a:endParaRPr lang="en-US" dirty="0"/>
          </a:p>
        </p:txBody>
      </p:sp>
      <p:sp>
        <p:nvSpPr>
          <p:cNvPr id="5" name="TextBox 4">
            <a:extLst>
              <a:ext uri="{FF2B5EF4-FFF2-40B4-BE49-F238E27FC236}">
                <a16:creationId xmlns:a16="http://schemas.microsoft.com/office/drawing/2014/main" id="{3C4DEB0D-D4C3-4685-BE8E-9E9B1EF6CD5B}"/>
              </a:ext>
            </a:extLst>
          </p:cNvPr>
          <p:cNvSpPr txBox="1"/>
          <p:nvPr/>
        </p:nvSpPr>
        <p:spPr>
          <a:xfrm>
            <a:off x="3028053" y="4947114"/>
            <a:ext cx="7235687" cy="369332"/>
          </a:xfrm>
          <a:prstGeom prst="rect">
            <a:avLst/>
          </a:prstGeom>
          <a:noFill/>
        </p:spPr>
        <p:txBody>
          <a:bodyPr wrap="square" rtlCol="0">
            <a:spAutoFit/>
          </a:bodyPr>
          <a:lstStyle/>
          <a:p>
            <a:pPr lvl="0"/>
            <a:r>
              <a:rPr lang="en-US" b="1" dirty="0"/>
              <a:t>Student Services collaborate </a:t>
            </a:r>
          </a:p>
        </p:txBody>
      </p:sp>
    </p:spTree>
    <p:extLst>
      <p:ext uri="{BB962C8B-B14F-4D97-AF65-F5344CB8AC3E}">
        <p14:creationId xmlns:p14="http://schemas.microsoft.com/office/powerpoint/2010/main" val="40889357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2089500" y="718379"/>
            <a:ext cx="8911687" cy="1280890"/>
          </a:xfrm>
        </p:spPr>
        <p:txBody>
          <a:bodyPr>
            <a:normAutofit fontScale="90000"/>
          </a:bodyPr>
          <a:lstStyle/>
          <a:p>
            <a:r>
              <a:rPr lang="en-US" b="1" dirty="0"/>
              <a:t>Recommendation #4: White Accountability </a:t>
            </a: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658913" y="1633894"/>
            <a:ext cx="8915400" cy="2607741"/>
          </a:xfrm>
        </p:spPr>
        <p:txBody>
          <a:bodyPr>
            <a:normAutofit/>
          </a:bodyPr>
          <a:lstStyle/>
          <a:p>
            <a:r>
              <a:rPr lang="en-US" sz="2000" dirty="0"/>
              <a:t>Short Term: Prioritize investment in sustained training for disrupting dominant group cultural practices on campus. Invest in the development of White Accountability Cohorts. Develop dedicated spaces that help white identified employees learn how to practice individual and collective accountability in dismantling white supremacy systems and practices.</a:t>
            </a:r>
          </a:p>
          <a:p>
            <a:endParaRPr lang="en-US" dirty="0"/>
          </a:p>
        </p:txBody>
      </p:sp>
      <p:sp>
        <p:nvSpPr>
          <p:cNvPr id="5" name="TextBox 4">
            <a:extLst>
              <a:ext uri="{FF2B5EF4-FFF2-40B4-BE49-F238E27FC236}">
                <a16:creationId xmlns:a16="http://schemas.microsoft.com/office/drawing/2014/main" id="{3C4DEB0D-D4C3-4685-BE8E-9E9B1EF6CD5B}"/>
              </a:ext>
            </a:extLst>
          </p:cNvPr>
          <p:cNvSpPr txBox="1"/>
          <p:nvPr/>
        </p:nvSpPr>
        <p:spPr>
          <a:xfrm>
            <a:off x="3074735" y="3915846"/>
            <a:ext cx="7235687" cy="2031325"/>
          </a:xfrm>
          <a:prstGeom prst="rect">
            <a:avLst/>
          </a:prstGeom>
          <a:noFill/>
        </p:spPr>
        <p:txBody>
          <a:bodyPr wrap="square" rtlCol="0">
            <a:spAutoFit/>
          </a:bodyPr>
          <a:lstStyle/>
          <a:p>
            <a:r>
              <a:rPr lang="en-US" b="1" dirty="0"/>
              <a:t>Student Services collaborate</a:t>
            </a:r>
          </a:p>
          <a:p>
            <a:endParaRPr lang="en-US" b="1" dirty="0"/>
          </a:p>
          <a:p>
            <a:r>
              <a:rPr lang="en-US" b="1" dirty="0"/>
              <a:t>Questions to reflect on:</a:t>
            </a:r>
          </a:p>
          <a:p>
            <a:pPr lvl="0"/>
            <a:endParaRPr lang="en-US" dirty="0"/>
          </a:p>
          <a:p>
            <a:pPr marL="742950" lvl="1" indent="-285750">
              <a:buFont typeface="Arial" panose="020B0604020202020204" pitchFamily="34" charset="0"/>
              <a:buChar char="•"/>
            </a:pPr>
            <a:r>
              <a:rPr lang="en-US" dirty="0"/>
              <a:t>How do we tie this to Student Services?</a:t>
            </a:r>
          </a:p>
          <a:p>
            <a:pPr marL="742950" lvl="1" indent="-285750">
              <a:buFont typeface="Arial" panose="020B0604020202020204" pitchFamily="34" charset="0"/>
              <a:buChar char="•"/>
            </a:pPr>
            <a:r>
              <a:rPr lang="en-US" dirty="0"/>
              <a:t>How do we make training mandatory?</a:t>
            </a:r>
          </a:p>
          <a:p>
            <a:endParaRPr lang="en-US" dirty="0"/>
          </a:p>
        </p:txBody>
      </p:sp>
    </p:spTree>
    <p:extLst>
      <p:ext uri="{BB962C8B-B14F-4D97-AF65-F5344CB8AC3E}">
        <p14:creationId xmlns:p14="http://schemas.microsoft.com/office/powerpoint/2010/main" val="3856415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970756" y="567549"/>
            <a:ext cx="8911687" cy="1280890"/>
          </a:xfrm>
        </p:spPr>
        <p:txBody>
          <a:bodyPr>
            <a:normAutofit fontScale="90000"/>
          </a:bodyPr>
          <a:lstStyle/>
          <a:p>
            <a:r>
              <a:rPr lang="en-US" b="1" dirty="0"/>
              <a:t>Recommendation #5: Racial/Cultural Bias Incident Accountability</a:t>
            </a: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37544" y="2125129"/>
            <a:ext cx="8915400" cy="2607741"/>
          </a:xfrm>
        </p:spPr>
        <p:txBody>
          <a:bodyPr>
            <a:normAutofit/>
          </a:bodyPr>
          <a:lstStyle/>
          <a:p>
            <a:r>
              <a:rPr lang="en-US" sz="2000" dirty="0"/>
              <a:t>Short Term: Prioritize investment in sustained training for disrupting dominant group cultural practices on campus. Invest in the development of White Accountability Cohorts. Develop dedicated spaces that help white identified employees learn how to practice individual and collective accountability in dismantling white supremacy systems and practices.</a:t>
            </a:r>
          </a:p>
          <a:p>
            <a:endParaRPr lang="en-US" dirty="0"/>
          </a:p>
        </p:txBody>
      </p:sp>
      <p:sp>
        <p:nvSpPr>
          <p:cNvPr id="5" name="TextBox 4">
            <a:extLst>
              <a:ext uri="{FF2B5EF4-FFF2-40B4-BE49-F238E27FC236}">
                <a16:creationId xmlns:a16="http://schemas.microsoft.com/office/drawing/2014/main" id="{3C4DEB0D-D4C3-4685-BE8E-9E9B1EF6CD5B}"/>
              </a:ext>
            </a:extLst>
          </p:cNvPr>
          <p:cNvSpPr txBox="1"/>
          <p:nvPr/>
        </p:nvSpPr>
        <p:spPr>
          <a:xfrm>
            <a:off x="3034014" y="4434896"/>
            <a:ext cx="7235687" cy="2308324"/>
          </a:xfrm>
          <a:prstGeom prst="rect">
            <a:avLst/>
          </a:prstGeom>
          <a:noFill/>
        </p:spPr>
        <p:txBody>
          <a:bodyPr wrap="square" rtlCol="0">
            <a:spAutoFit/>
          </a:bodyPr>
          <a:lstStyle/>
          <a:p>
            <a:pPr lvl="0"/>
            <a:r>
              <a:rPr lang="en-US" b="1" dirty="0"/>
              <a:t>Student Services Lead</a:t>
            </a:r>
          </a:p>
          <a:p>
            <a:pPr lvl="0"/>
            <a:r>
              <a:rPr lang="en-US" b="1" dirty="0"/>
              <a:t>Action: develop peer advocates and staff advocates</a:t>
            </a:r>
          </a:p>
          <a:p>
            <a:endParaRPr lang="en-US" b="1" dirty="0"/>
          </a:p>
          <a:p>
            <a:r>
              <a:rPr lang="en-US" b="1" dirty="0"/>
              <a:t>Questions to reflect on:</a:t>
            </a:r>
          </a:p>
          <a:p>
            <a:pPr lvl="0"/>
            <a:endParaRPr lang="en-US" dirty="0"/>
          </a:p>
          <a:p>
            <a:pPr marL="742950" lvl="1" indent="-285750">
              <a:buFont typeface="Arial" panose="020B0604020202020204" pitchFamily="34" charset="0"/>
              <a:buChar char="•"/>
            </a:pPr>
            <a:r>
              <a:rPr lang="en-US" dirty="0"/>
              <a:t>How do we tie this to Student Services?</a:t>
            </a:r>
          </a:p>
          <a:p>
            <a:pPr marL="742950" lvl="1" indent="-285750">
              <a:buFont typeface="Arial" panose="020B0604020202020204" pitchFamily="34" charset="0"/>
              <a:buChar char="•"/>
            </a:pPr>
            <a:r>
              <a:rPr lang="en-US" dirty="0"/>
              <a:t>How do we make training mandatory?</a:t>
            </a:r>
          </a:p>
          <a:p>
            <a:endParaRPr lang="en-US" dirty="0"/>
          </a:p>
        </p:txBody>
      </p:sp>
    </p:spTree>
    <p:extLst>
      <p:ext uri="{BB962C8B-B14F-4D97-AF65-F5344CB8AC3E}">
        <p14:creationId xmlns:p14="http://schemas.microsoft.com/office/powerpoint/2010/main" val="1914307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970756" y="567549"/>
            <a:ext cx="8911687" cy="1280890"/>
          </a:xfrm>
        </p:spPr>
        <p:txBody>
          <a:bodyPr>
            <a:normAutofit fontScale="90000"/>
          </a:bodyPr>
          <a:lstStyle/>
          <a:p>
            <a:r>
              <a:rPr lang="en-US" b="1" dirty="0"/>
              <a:t>Recommendation #6: Equity Scheduling</a:t>
            </a: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29795" y="1939149"/>
            <a:ext cx="8915400" cy="2607741"/>
          </a:xfrm>
        </p:spPr>
        <p:txBody>
          <a:bodyPr>
            <a:normAutofit/>
          </a:bodyPr>
          <a:lstStyle/>
          <a:p>
            <a:r>
              <a:rPr lang="en-US" sz="2000" dirty="0"/>
              <a:t>Short Term: Collaborate with the Classified Senate, Academic Senate, and the ASCC to develop a more equitable approach to scheduling meetings, training, and events on campus. </a:t>
            </a:r>
            <a:endParaRPr lang="en-US" dirty="0"/>
          </a:p>
        </p:txBody>
      </p:sp>
      <p:sp>
        <p:nvSpPr>
          <p:cNvPr id="5" name="TextBox 4">
            <a:extLst>
              <a:ext uri="{FF2B5EF4-FFF2-40B4-BE49-F238E27FC236}">
                <a16:creationId xmlns:a16="http://schemas.microsoft.com/office/drawing/2014/main" id="{3C4DEB0D-D4C3-4685-BE8E-9E9B1EF6CD5B}"/>
              </a:ext>
            </a:extLst>
          </p:cNvPr>
          <p:cNvSpPr txBox="1"/>
          <p:nvPr/>
        </p:nvSpPr>
        <p:spPr>
          <a:xfrm>
            <a:off x="3098324" y="3343942"/>
            <a:ext cx="7235687" cy="923330"/>
          </a:xfrm>
          <a:prstGeom prst="rect">
            <a:avLst/>
          </a:prstGeom>
          <a:noFill/>
        </p:spPr>
        <p:txBody>
          <a:bodyPr wrap="square" rtlCol="0">
            <a:spAutoFit/>
          </a:bodyPr>
          <a:lstStyle/>
          <a:p>
            <a:r>
              <a:rPr lang="en-US" b="1" dirty="0"/>
              <a:t>Student Services collaborate</a:t>
            </a:r>
          </a:p>
          <a:p>
            <a:endParaRPr lang="en-US" b="1" dirty="0"/>
          </a:p>
          <a:p>
            <a:endParaRPr lang="en-US" dirty="0"/>
          </a:p>
        </p:txBody>
      </p:sp>
    </p:spTree>
    <p:extLst>
      <p:ext uri="{BB962C8B-B14F-4D97-AF65-F5344CB8AC3E}">
        <p14:creationId xmlns:p14="http://schemas.microsoft.com/office/powerpoint/2010/main" val="3070689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FA164A-D32F-44C9-B71D-B98B3DE2ADBB}"/>
              </a:ext>
            </a:extLst>
          </p:cNvPr>
          <p:cNvSpPr>
            <a:spLocks noGrp="1"/>
          </p:cNvSpPr>
          <p:nvPr>
            <p:ph type="title"/>
          </p:nvPr>
        </p:nvSpPr>
        <p:spPr>
          <a:xfrm>
            <a:off x="1999036" y="680671"/>
            <a:ext cx="8911687" cy="1280890"/>
          </a:xfrm>
        </p:spPr>
        <p:txBody>
          <a:bodyPr>
            <a:normAutofit fontScale="90000"/>
          </a:bodyPr>
          <a:lstStyle/>
          <a:p>
            <a:r>
              <a:rPr lang="en-US" b="1" dirty="0"/>
              <a:t>Recommendation #7: Champion Equitable Work Commitments</a:t>
            </a:r>
            <a:br>
              <a:rPr lang="en-US" dirty="0"/>
            </a:br>
            <a:br>
              <a:rPr lang="en-US" dirty="0"/>
            </a:br>
            <a:br>
              <a:rPr lang="en-US" dirty="0"/>
            </a:br>
            <a:br>
              <a:rPr lang="en-US" dirty="0"/>
            </a:br>
            <a:endParaRPr lang="en-US" dirty="0"/>
          </a:p>
        </p:txBody>
      </p:sp>
      <p:sp>
        <p:nvSpPr>
          <p:cNvPr id="3" name="Content Placeholder 2">
            <a:extLst>
              <a:ext uri="{FF2B5EF4-FFF2-40B4-BE49-F238E27FC236}">
                <a16:creationId xmlns:a16="http://schemas.microsoft.com/office/drawing/2014/main" id="{35C8A3AB-58D6-41BF-9F53-6E3F36A01DC3}"/>
              </a:ext>
            </a:extLst>
          </p:cNvPr>
          <p:cNvSpPr>
            <a:spLocks noGrp="1"/>
          </p:cNvSpPr>
          <p:nvPr>
            <p:ph idx="1"/>
          </p:nvPr>
        </p:nvSpPr>
        <p:spPr>
          <a:xfrm>
            <a:off x="2737545" y="1961561"/>
            <a:ext cx="8915400" cy="2607741"/>
          </a:xfrm>
        </p:spPr>
        <p:txBody>
          <a:bodyPr>
            <a:normAutofit/>
          </a:bodyPr>
          <a:lstStyle/>
          <a:p>
            <a:r>
              <a:rPr lang="en-US" sz="2000" dirty="0"/>
              <a:t>Short Term: Commit to disrupting the normalization of unpaid work and overtime specifically for part-time employees. Explore how the administration and employees can align on a strategy for developing a more equitable workload, specifically for classified staff. Consider offering flexible work schedules and encourage flexible deadlines for departments impacted by staff shortages</a:t>
            </a:r>
            <a:endParaRPr lang="en-US" dirty="0"/>
          </a:p>
        </p:txBody>
      </p:sp>
      <p:sp>
        <p:nvSpPr>
          <p:cNvPr id="5" name="TextBox 4">
            <a:extLst>
              <a:ext uri="{FF2B5EF4-FFF2-40B4-BE49-F238E27FC236}">
                <a16:creationId xmlns:a16="http://schemas.microsoft.com/office/drawing/2014/main" id="{3C4DEB0D-D4C3-4685-BE8E-9E9B1EF6CD5B}"/>
              </a:ext>
            </a:extLst>
          </p:cNvPr>
          <p:cNvSpPr txBox="1"/>
          <p:nvPr/>
        </p:nvSpPr>
        <p:spPr>
          <a:xfrm>
            <a:off x="3089755" y="4246136"/>
            <a:ext cx="7235687" cy="646331"/>
          </a:xfrm>
          <a:prstGeom prst="rect">
            <a:avLst/>
          </a:prstGeom>
          <a:noFill/>
        </p:spPr>
        <p:txBody>
          <a:bodyPr wrap="square" rtlCol="0">
            <a:spAutoFit/>
          </a:bodyPr>
          <a:lstStyle/>
          <a:p>
            <a:pPr lvl="0"/>
            <a:r>
              <a:rPr lang="en-US" b="1" dirty="0"/>
              <a:t>Student Services Collaborate</a:t>
            </a:r>
          </a:p>
          <a:p>
            <a:endParaRPr lang="en-US" dirty="0"/>
          </a:p>
        </p:txBody>
      </p:sp>
    </p:spTree>
    <p:extLst>
      <p:ext uri="{BB962C8B-B14F-4D97-AF65-F5344CB8AC3E}">
        <p14:creationId xmlns:p14="http://schemas.microsoft.com/office/powerpoint/2010/main" val="69214561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03BFB088C890E4DB3B0274A90C1B61A" ma:contentTypeVersion="14" ma:contentTypeDescription="Create a new document." ma:contentTypeScope="" ma:versionID="3f5b3a9910830d5a78c4824da2ccb6af">
  <xsd:schema xmlns:xsd="http://www.w3.org/2001/XMLSchema" xmlns:xs="http://www.w3.org/2001/XMLSchema" xmlns:p="http://schemas.microsoft.com/office/2006/metadata/properties" xmlns:ns3="925fe3c5-95a6-48cf-80cc-76ed25c293cf" xmlns:ns4="7031d3e8-da39-4cf1-b090-5f397a33e37f" targetNamespace="http://schemas.microsoft.com/office/2006/metadata/properties" ma:root="true" ma:fieldsID="9c1a78dcb3a4729a40cff064180f3f4a" ns3:_="" ns4:_="">
    <xsd:import namespace="925fe3c5-95a6-48cf-80cc-76ed25c293cf"/>
    <xsd:import namespace="7031d3e8-da39-4cf1-b090-5f397a33e37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LengthInSecond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5fe3c5-95a6-48cf-80cc-76ed25c293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031d3e8-da39-4cf1-b090-5f397a33e37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DDE655D-01CD-4300-8EB1-D0A4F92384C1}">
  <ds:schemaRefs>
    <ds:schemaRef ds:uri="http://schemas.microsoft.com/sharepoint/v3/contenttype/forms"/>
  </ds:schemaRefs>
</ds:datastoreItem>
</file>

<file path=customXml/itemProps2.xml><?xml version="1.0" encoding="utf-8"?>
<ds:datastoreItem xmlns:ds="http://schemas.openxmlformats.org/officeDocument/2006/customXml" ds:itemID="{0BE5BF86-93D7-483A-9D8C-8946AA4CE8DC}">
  <ds:schemaRefs>
    <ds:schemaRef ds:uri="7031d3e8-da39-4cf1-b090-5f397a33e37f"/>
    <ds:schemaRef ds:uri="http://schemas.microsoft.com/office/infopath/2007/PartnerControls"/>
    <ds:schemaRef ds:uri="http://schemas.openxmlformats.org/package/2006/metadata/core-properties"/>
    <ds:schemaRef ds:uri="925fe3c5-95a6-48cf-80cc-76ed25c293cf"/>
    <ds:schemaRef ds:uri="http://www.w3.org/XML/1998/namespace"/>
    <ds:schemaRef ds:uri="http://schemas.microsoft.com/office/2006/metadata/properties"/>
    <ds:schemaRef ds:uri="http://schemas.microsoft.com/office/2006/documentManagement/types"/>
    <ds:schemaRef ds:uri="http://purl.org/dc/elements/1.1/"/>
    <ds:schemaRef ds:uri="http://purl.org/dc/dcmitype/"/>
    <ds:schemaRef ds:uri="http://purl.org/dc/terms/"/>
  </ds:schemaRefs>
</ds:datastoreItem>
</file>

<file path=customXml/itemProps3.xml><?xml version="1.0" encoding="utf-8"?>
<ds:datastoreItem xmlns:ds="http://schemas.openxmlformats.org/officeDocument/2006/customXml" ds:itemID="{5BA8FDF0-EFF4-4BFC-9CEF-ECE5F9C7D0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5fe3c5-95a6-48cf-80cc-76ed25c293cf"/>
    <ds:schemaRef ds:uri="7031d3e8-da39-4cf1-b090-5f397a33e37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Wisp</Template>
  <TotalTime>368</TotalTime>
  <Words>1778</Words>
  <Application>Microsoft Office PowerPoint</Application>
  <PresentationFormat>Widescreen</PresentationFormat>
  <Paragraphs>98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Century Gothic</vt:lpstr>
      <vt:lpstr>Wingdings 3</vt:lpstr>
      <vt:lpstr>Wisp</vt:lpstr>
      <vt:lpstr>Áse Power Consults</vt:lpstr>
      <vt:lpstr>Questions:</vt:lpstr>
      <vt:lpstr>Recommendation #1: Restorative Practice </vt:lpstr>
      <vt:lpstr>Recommendation #2: Affinity Spaces  </vt:lpstr>
      <vt:lpstr>Recommendation #3: Virtual and Covid-19 safe in-person community building  </vt:lpstr>
      <vt:lpstr>Recommendation #4: White Accountability   </vt:lpstr>
      <vt:lpstr>Recommendation #5: Racial/Cultural Bias Incident Accountability   </vt:lpstr>
      <vt:lpstr>Recommendation #6: Equity Scheduling   </vt:lpstr>
      <vt:lpstr>Recommendation #7: Champion Equitable Work Commitments    </vt:lpstr>
      <vt:lpstr>Recommendation #8: Communication    </vt:lpstr>
      <vt:lpstr>Recommendation #9: Financial Aid &amp; Student Services     </vt:lpstr>
      <vt:lpstr>Recommendation #10: Centralize Anti-Racism and Cultural Equity Task Forces      </vt:lpstr>
      <vt:lpstr>Recommendation #11: Early Access Opportunities       </vt:lpstr>
      <vt:lpstr>Recommendation #1: Hire a Diversity, Equity and Inclusion Director        </vt:lpstr>
      <vt:lpstr>Recommendation #2: Re-imagine Participatory Governance:       </vt:lpstr>
      <vt:lpstr>Recommendation #4: Champion DEI Funding Campaigns        </vt:lpstr>
      <vt:lpstr>Recommendation #5: Power redressing        </vt:lpstr>
      <vt:lpstr>Recommendation #6: Bias Reporting        </vt:lpstr>
      <vt:lpstr>Recommendation #7: Employee Equity          </vt:lpstr>
      <vt:lpstr>Recommendation #8: Review, Revisit and Reimplement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Áse Power Consults</dc:title>
  <dc:creator>Ho, Mary</dc:creator>
  <cp:lastModifiedBy>Ho, Mary</cp:lastModifiedBy>
  <cp:revision>7</cp:revision>
  <dcterms:created xsi:type="dcterms:W3CDTF">2022-04-25T16:41:38Z</dcterms:created>
  <dcterms:modified xsi:type="dcterms:W3CDTF">2022-09-28T22:05:04Z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0x010100203BFB088C890E4DB3B0274A90C1B61A</vt:lpwstr>
  </property>
</Properties>
</file>