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2" r:id="rId4"/>
    <p:sldId id="257" r:id="rId5"/>
    <p:sldId id="264" r:id="rId6"/>
    <p:sldId id="258" r:id="rId7"/>
    <p:sldId id="259" r:id="rId8"/>
    <p:sldId id="266" r:id="rId9"/>
    <p:sldId id="260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116" d="100"/>
          <a:sy n="116" d="100"/>
        </p:scale>
        <p:origin x="10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GPA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Academic Notice 1 = 170</c:v>
                </c:pt>
                <c:pt idx="1">
                  <c:v>Academic Notice 2 = 67</c:v>
                </c:pt>
                <c:pt idx="2">
                  <c:v>Subject to Dismissal = 69</c:v>
                </c:pt>
                <c:pt idx="3">
                  <c:v>extended reinstatement= 43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136</c:v>
                </c:pt>
                <c:pt idx="1">
                  <c:v>55</c:v>
                </c:pt>
                <c:pt idx="2">
                  <c:v>56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B3-4554-93AE-E98D7EC5DA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Progress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Academic Notice 1 = 170</c:v>
                </c:pt>
                <c:pt idx="1">
                  <c:v>Academic Notice 2 = 67</c:v>
                </c:pt>
                <c:pt idx="2">
                  <c:v>Subject to Dismissal = 69</c:v>
                </c:pt>
                <c:pt idx="3">
                  <c:v>extended reinstatement= 43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19</c:v>
                </c:pt>
                <c:pt idx="1">
                  <c:v>8</c:v>
                </c:pt>
                <c:pt idx="2">
                  <c:v>13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B3-4554-93AE-E98D7EC5DAB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Both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2077294685990338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2B-41A4-B643-0D85471291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Academic Notice 1 = 170</c:v>
                </c:pt>
                <c:pt idx="1">
                  <c:v>Academic Notice 2 = 67</c:v>
                </c:pt>
                <c:pt idx="2">
                  <c:v>Subject to Dismissal = 69</c:v>
                </c:pt>
                <c:pt idx="3">
                  <c:v>extended reinstatement= 43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15</c:v>
                </c:pt>
                <c:pt idx="1">
                  <c:v>4</c:v>
                </c:pt>
                <c:pt idx="2">
                  <c:v>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B3-4554-93AE-E98D7EC5D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3527800"/>
        <c:axId val="218219840"/>
      </c:barChart>
      <c:catAx>
        <c:axId val="213527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219840"/>
        <c:crosses val="autoZero"/>
        <c:auto val="1"/>
        <c:lblAlgn val="ctr"/>
        <c:lblOffset val="100"/>
        <c:noMultiLvlLbl val="0"/>
      </c:catAx>
      <c:valAx>
        <c:axId val="218219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527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5132-FFA3-4B02-9F09-22FCF40EFA7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C20D7-F8F1-4196-9585-26F31AFC8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2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E42C9-243F-4DC5-AFF6-9D56B5FA9D6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EC444-603B-4F09-9A06-5917518DD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EC444-603B-4F09-9A06-5917518DD9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54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invGray">
          <a:xfrm>
            <a:off x="0" y="3936697"/>
            <a:ext cx="12192000" cy="210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1" y="4114800"/>
            <a:ext cx="10515598" cy="1158446"/>
          </a:xfrm>
        </p:spPr>
        <p:txBody>
          <a:bodyPr anchor="b">
            <a:normAutofit/>
          </a:bodyPr>
          <a:lstStyle>
            <a:lvl1pPr algn="l">
              <a:defRPr sz="5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1" y="5338170"/>
            <a:ext cx="10515598" cy="47483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30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5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1693" y="365125"/>
            <a:ext cx="16002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5344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7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3276600"/>
            <a:ext cx="12192000" cy="27632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3429000"/>
            <a:ext cx="9601200" cy="1838519"/>
          </a:xfrm>
        </p:spPr>
        <p:txBody>
          <a:bodyPr anchor="b">
            <a:normAutofit/>
          </a:bodyPr>
          <a:lstStyle>
            <a:lvl1pPr>
              <a:defRPr sz="5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5340096"/>
            <a:ext cx="9601200" cy="47548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35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52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292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5"/>
            <a:ext cx="50292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7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0292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14600"/>
            <a:ext cx="5029200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6188" y="1828800"/>
            <a:ext cx="50292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6188" y="2514600"/>
            <a:ext cx="5029200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9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0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0" y="1524000"/>
            <a:ext cx="3429000" cy="19050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400800" cy="5257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0" y="3581400"/>
            <a:ext cx="3429000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6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0" y="1527048"/>
            <a:ext cx="3429000" cy="1901952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 title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838198" y="685800"/>
            <a:ext cx="6400800" cy="5257800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0" y="3581400"/>
            <a:ext cx="3428999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7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6492239"/>
            <a:ext cx="1218882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52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0" y="6549715"/>
            <a:ext cx="8442158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85939" y="6549715"/>
            <a:ext cx="1667860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fld id="{B0FE2824-C2A0-4931-BB32-60B24BDBB3CC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fld id="{B13333A4-2EF1-4B79-B68C-AB20E66B48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871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Academic Standing 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 look at Cañada College students on Academic Notice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72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228600"/>
            <a:ext cx="6896100" cy="838200"/>
          </a:xfrm>
        </p:spPr>
        <p:txBody>
          <a:bodyPr/>
          <a:lstStyle/>
          <a:p>
            <a:r>
              <a:rPr lang="en-US" sz="3200" b="1" dirty="0">
                <a:solidFill>
                  <a:schemeClr val="tx2">
                    <a:lumMod val="90000"/>
                  </a:schemeClr>
                </a:solidFill>
              </a:rPr>
              <a:t>Program</a:t>
            </a:r>
            <a:r>
              <a:rPr lang="en-US" sz="3600" b="1" dirty="0">
                <a:solidFill>
                  <a:schemeClr val="tx2">
                    <a:lumMod val="90000"/>
                  </a:schemeClr>
                </a:solidFill>
              </a:rPr>
              <a:t> of Study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05200" y="1447800"/>
            <a:ext cx="5638800" cy="4495800"/>
          </a:xfrm>
        </p:spPr>
        <p:txBody>
          <a:bodyPr>
            <a:normAutofit/>
          </a:bodyPr>
          <a:lstStyle/>
          <a:p>
            <a:r>
              <a:rPr lang="en-US" dirty="0"/>
              <a:t>Business Administration 2.0 (ADT) (44)</a:t>
            </a:r>
          </a:p>
          <a:p>
            <a:r>
              <a:rPr lang="en-US" dirty="0"/>
              <a:t>Allied Health (AA/AS) (26)</a:t>
            </a:r>
          </a:p>
          <a:p>
            <a:r>
              <a:rPr lang="en-US" dirty="0"/>
              <a:t>Psychology (ADT) (26)</a:t>
            </a:r>
          </a:p>
          <a:p>
            <a:r>
              <a:rPr lang="en-US" dirty="0"/>
              <a:t>Computer Science (ADT &amp; Certificates) (15)</a:t>
            </a:r>
          </a:p>
          <a:p>
            <a:r>
              <a:rPr lang="en-US" dirty="0"/>
              <a:t>Medical Assisting (AA &amp; Certificate) (15)</a:t>
            </a:r>
          </a:p>
          <a:p>
            <a:r>
              <a:rPr lang="en-US" dirty="0"/>
              <a:t>Engineering (ADT) (14)</a:t>
            </a:r>
          </a:p>
          <a:p>
            <a:r>
              <a:rPr lang="en-US" dirty="0"/>
              <a:t>Early Childhood Education (12) (AA/ADT/Certificate)</a:t>
            </a:r>
          </a:p>
          <a:p>
            <a:r>
              <a:rPr lang="en-US" dirty="0"/>
              <a:t>Biology (12)</a:t>
            </a:r>
          </a:p>
          <a:p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25A7AD3D-D404-4357-8D08-D4C834FA523A}"/>
              </a:ext>
            </a:extLst>
          </p:cNvPr>
          <p:cNvSpPr txBox="1">
            <a:spLocks/>
          </p:cNvSpPr>
          <p:nvPr/>
        </p:nvSpPr>
        <p:spPr>
          <a:xfrm>
            <a:off x="6019800" y="1305697"/>
            <a:ext cx="5638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3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F38A69-7CA3-4AC7-B865-179FACE1D37C}"/>
              </a:ext>
            </a:extLst>
          </p:cNvPr>
          <p:cNvSpPr txBox="1"/>
          <p:nvPr/>
        </p:nvSpPr>
        <p:spPr>
          <a:xfrm>
            <a:off x="3581400" y="685800"/>
            <a:ext cx="3393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</a:schemeClr>
                </a:solidFill>
              </a:rPr>
              <a:t>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DB6202-3BF9-402B-924A-D9BA061E64A8}"/>
              </a:ext>
            </a:extLst>
          </p:cNvPr>
          <p:cNvSpPr txBox="1"/>
          <p:nvPr/>
        </p:nvSpPr>
        <p:spPr>
          <a:xfrm>
            <a:off x="1219200" y="1676400"/>
            <a:ext cx="10439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</a:schemeClr>
                </a:solidFill>
              </a:rPr>
              <a:t>Low GPA Is the Primary Driver of Academic Difficulty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about 80% or more of students are flagged due to Low GPA alone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</a:schemeClr>
                </a:solidFill>
              </a:rPr>
              <a:t>Early Intervention at Academic Notice 1 Is the Greatest Opportunity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missed or insufficient support at AN1 leads directly to later escalation</a:t>
            </a: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 </a:t>
            </a:r>
            <a:r>
              <a:rPr lang="en-US" sz="2000" b="1" dirty="0">
                <a:solidFill>
                  <a:schemeClr val="tx2">
                    <a:lumMod val="90000"/>
                  </a:schemeClr>
                </a:solidFill>
              </a:rPr>
              <a:t>Students in Academic Difficulty Are Financially Vulnerable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245 of 364 students (≈73%) are FAFSA recipients, and 134 are Promise Scholars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</a:schemeClr>
                </a:solidFill>
              </a:rPr>
              <a:t>Academic Difficulty Is Concentrated in Specific Pathways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need for targeted, program‑specific interventions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 </a:t>
            </a:r>
            <a:r>
              <a:rPr lang="en-US" sz="2000" b="1" dirty="0">
                <a:solidFill>
                  <a:schemeClr val="tx2">
                    <a:lumMod val="90000"/>
                  </a:schemeClr>
                </a:solidFill>
              </a:rPr>
              <a:t>Support Programs Are Under‑Utilized Relative to Need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opportunity to better align Student Services outreach and equity programs with academic notice data</a:t>
            </a:r>
          </a:p>
        </p:txBody>
      </p:sp>
    </p:spTree>
    <p:extLst>
      <p:ext uri="{BB962C8B-B14F-4D97-AF65-F5344CB8AC3E}">
        <p14:creationId xmlns:p14="http://schemas.microsoft.com/office/powerpoint/2010/main" val="405057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Summary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13CB4-96B4-41BC-A5C8-CE7DEC318A04}"/>
              </a:ext>
            </a:extLst>
          </p:cNvPr>
          <p:cNvSpPr txBox="1"/>
          <p:nvPr/>
        </p:nvSpPr>
        <p:spPr>
          <a:xfrm>
            <a:off x="2514600" y="2037127"/>
            <a:ext cx="7391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Title 5 reframes academic standing as a support‑triggering system, not a punishment system. Academic Notice and Pause policies require early identification, mandatory counseling access, GPA‑focused intervention, and protection of student equity and financial aid eligibility</a:t>
            </a:r>
          </a:p>
        </p:txBody>
      </p:sp>
    </p:spTree>
    <p:extLst>
      <p:ext uri="{BB962C8B-B14F-4D97-AF65-F5344CB8AC3E}">
        <p14:creationId xmlns:p14="http://schemas.microsoft.com/office/powerpoint/2010/main" val="34405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Revisions to Title 5, California Code of Regulations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1587842" y="2464681"/>
            <a:ext cx="9232558" cy="2564520"/>
          </a:xfrm>
        </p:spPr>
        <p:txBody>
          <a:bodyPr>
            <a:normAutofit/>
          </a:bodyPr>
          <a:lstStyle/>
          <a:p>
            <a:r>
              <a:rPr lang="en-US" sz="2800" dirty="0"/>
              <a:t>Academic Notice (</a:t>
            </a:r>
            <a:r>
              <a:rPr lang="en-US" sz="2800" i="1" dirty="0">
                <a:solidFill>
                  <a:schemeClr val="tx2">
                    <a:lumMod val="90000"/>
                  </a:schemeClr>
                </a:solidFill>
              </a:rPr>
              <a:t>Academic Probation</a:t>
            </a:r>
            <a:r>
              <a:rPr lang="en-US" sz="2800" dirty="0"/>
              <a:t>)</a:t>
            </a:r>
          </a:p>
          <a:p>
            <a:r>
              <a:rPr lang="en-US" sz="2800" dirty="0"/>
              <a:t>Progress Notice (</a:t>
            </a:r>
            <a:r>
              <a:rPr lang="en-US" sz="2800" i="1" dirty="0">
                <a:solidFill>
                  <a:schemeClr val="tx2">
                    <a:lumMod val="90000"/>
                  </a:schemeClr>
                </a:solidFill>
              </a:rPr>
              <a:t>Progress Probation</a:t>
            </a:r>
            <a:r>
              <a:rPr lang="en-US" sz="2800" dirty="0"/>
              <a:t>)</a:t>
            </a:r>
          </a:p>
          <a:p>
            <a:r>
              <a:rPr lang="en-US" sz="2800" dirty="0"/>
              <a:t>Academic or Progress Pause (</a:t>
            </a:r>
            <a:r>
              <a:rPr lang="en-US" sz="2800" i="1" dirty="0">
                <a:solidFill>
                  <a:schemeClr val="tx2">
                    <a:lumMod val="90000"/>
                  </a:schemeClr>
                </a:solidFill>
              </a:rPr>
              <a:t>Subject to Dismissal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706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Standing Count as of Spring 2026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4D525AE-0619-17C5-FA5A-79E5F0F722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075066"/>
              </p:ext>
            </p:extLst>
          </p:nvPr>
        </p:nvGraphicFramePr>
        <p:xfrm>
          <a:off x="1676400" y="1905000"/>
          <a:ext cx="7467600" cy="25603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300896">
                  <a:extLst>
                    <a:ext uri="{9D8B030D-6E8A-4147-A177-3AD203B41FA5}">
                      <a16:colId xmlns:a16="http://schemas.microsoft.com/office/drawing/2014/main" val="1515449037"/>
                    </a:ext>
                  </a:extLst>
                </a:gridCol>
                <a:gridCol w="4166704">
                  <a:extLst>
                    <a:ext uri="{9D8B030D-6E8A-4147-A177-3AD203B41FA5}">
                      <a16:colId xmlns:a16="http://schemas.microsoft.com/office/drawing/2014/main" val="21253292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2">
                              <a:lumMod val="90000"/>
                            </a:schemeClr>
                          </a:solidFill>
                        </a:rPr>
                        <a:t>Category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tx2">
                              <a:lumMod val="90000"/>
                            </a:schemeClr>
                          </a:solidFill>
                        </a:rPr>
                        <a:t>Count (overlap)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177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364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2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FAFSA recipients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245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1961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DREAM/AB540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657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No Financial Aid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55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Promise Scholars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339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Evening students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53548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88A2506-BADB-4B83-B7E2-3F50144DFC0C}"/>
              </a:ext>
            </a:extLst>
          </p:cNvPr>
          <p:cNvSpPr txBox="1"/>
          <p:nvPr/>
        </p:nvSpPr>
        <p:spPr>
          <a:xfrm>
            <a:off x="1371600" y="48768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 in Academic Difficulty Belong to Multiple Overlapping Groups</a:t>
            </a:r>
          </a:p>
        </p:txBody>
      </p:sp>
    </p:spTree>
    <p:extLst>
      <p:ext uri="{BB962C8B-B14F-4D97-AF65-F5344CB8AC3E}">
        <p14:creationId xmlns:p14="http://schemas.microsoft.com/office/powerpoint/2010/main" val="68219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FA97946-A3B7-4A9F-B37B-1421EEC6D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609600"/>
            <a:ext cx="8891048" cy="521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3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Academic Standing by classification </a:t>
            </a:r>
          </a:p>
        </p:txBody>
      </p:sp>
      <p:graphicFrame>
        <p:nvGraphicFramePr>
          <p:cNvPr id="6" name="Content Placeholder 5" title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909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048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10515600" cy="685800"/>
          </a:xfrm>
        </p:spPr>
        <p:txBody>
          <a:bodyPr/>
          <a:lstStyle/>
          <a:p>
            <a:pPr algn="ctr"/>
            <a:r>
              <a:rPr lang="en-US" b="1" dirty="0"/>
              <a:t>Racial and Ethnic Demographics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8757769"/>
              </p:ext>
            </p:extLst>
          </p:nvPr>
        </p:nvGraphicFramePr>
        <p:xfrm>
          <a:off x="1905000" y="1600200"/>
          <a:ext cx="4013200" cy="28614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0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Race/Ethnicity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Latinx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451164"/>
                  </a:ext>
                </a:extLst>
              </a:tr>
            </a:tbl>
          </a:graphicData>
        </a:graphic>
      </p:graphicFrame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FFD527B9-7431-4C46-AA2E-CC9BFB5569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721461"/>
              </p:ext>
            </p:extLst>
          </p:nvPr>
        </p:nvGraphicFramePr>
        <p:xfrm>
          <a:off x="7162800" y="1600200"/>
          <a:ext cx="4013200" cy="28614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0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Race/Ethnicity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Filipino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Pacficic</a:t>
                      </a:r>
                      <a:r>
                        <a:rPr lang="en-US" dirty="0"/>
                        <a:t> Islander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Multiraces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Unknown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45116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BF97180-317E-4D47-9814-730A8AF2EE1D}"/>
              </a:ext>
            </a:extLst>
          </p:cNvPr>
          <p:cNvSpPr txBox="1"/>
          <p:nvPr/>
        </p:nvSpPr>
        <p:spPr>
          <a:xfrm>
            <a:off x="2114378" y="4800600"/>
            <a:ext cx="9067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>
                    <a:lumMod val="90000"/>
                  </a:schemeClr>
                </a:solidFill>
              </a:rPr>
              <a:t>Latinx students represent 71% of all academic notice and dismissal cases, far exceeding their proportional enrollment.</a:t>
            </a:r>
          </a:p>
        </p:txBody>
      </p:sp>
    </p:spTree>
    <p:extLst>
      <p:ext uri="{BB962C8B-B14F-4D97-AF65-F5344CB8AC3E}">
        <p14:creationId xmlns:p14="http://schemas.microsoft.com/office/powerpoint/2010/main" val="118058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400F68-FE97-48B8-B960-2D89D0BE9268}"/>
              </a:ext>
            </a:extLst>
          </p:cNvPr>
          <p:cNvSpPr txBox="1"/>
          <p:nvPr/>
        </p:nvSpPr>
        <p:spPr>
          <a:xfrm>
            <a:off x="2133600" y="6096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90000"/>
                  </a:schemeClr>
                </a:solidFill>
              </a:rPr>
              <a:t>Academic Notice by Gender</a:t>
            </a: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A226CCC2-A3BD-4C03-A88F-BF2F6083D7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123826"/>
              </p:ext>
            </p:extLst>
          </p:nvPr>
        </p:nvGraphicFramePr>
        <p:xfrm>
          <a:off x="3581400" y="1676400"/>
          <a:ext cx="4521200" cy="343376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6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Other/not reported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Nonbinary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451164"/>
                  </a:ext>
                </a:extLst>
              </a:tr>
              <a:tr h="5722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2581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98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95950"/>
          </a:xfrm>
        </p:spPr>
        <p:txBody>
          <a:bodyPr/>
          <a:lstStyle/>
          <a:p>
            <a:pPr algn="ctr"/>
            <a:r>
              <a:rPr lang="en-US" b="1" dirty="0"/>
              <a:t>Interest Areas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733800" y="1524000"/>
            <a:ext cx="50292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Science &amp; Health (largest)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Allied Health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Radiologic Technology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Medical Assisting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Engineering</a:t>
            </a:r>
          </a:p>
          <a:p>
            <a:pPr>
              <a:lnSpc>
                <a:spcPct val="100000"/>
              </a:lnSpc>
            </a:pPr>
            <a:r>
              <a:rPr lang="en-US" dirty="0"/>
              <a:t>Business Administration</a:t>
            </a:r>
          </a:p>
          <a:p>
            <a:pPr>
              <a:lnSpc>
                <a:spcPct val="100000"/>
              </a:lnSpc>
            </a:pPr>
            <a:r>
              <a:rPr lang="en-US" dirty="0"/>
              <a:t>Psychology</a:t>
            </a:r>
          </a:p>
          <a:p>
            <a:pPr>
              <a:lnSpc>
                <a:spcPct val="100000"/>
              </a:lnSpc>
            </a:pPr>
            <a:r>
              <a:rPr lang="en-US" dirty="0"/>
              <a:t>Early Childhood Education</a:t>
            </a:r>
          </a:p>
          <a:p>
            <a:pPr>
              <a:lnSpc>
                <a:spcPct val="100000"/>
              </a:lnSpc>
            </a:pPr>
            <a:r>
              <a:rPr lang="en-US" dirty="0"/>
              <a:t>Art, Design &amp; Performance</a:t>
            </a:r>
          </a:p>
        </p:txBody>
      </p:sp>
    </p:spTree>
    <p:extLst>
      <p:ext uri="{BB962C8B-B14F-4D97-AF65-F5344CB8AC3E}">
        <p14:creationId xmlns:p14="http://schemas.microsoft.com/office/powerpoint/2010/main" val="242602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ITY SKETCH 16X9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9648</TotalTime>
  <Words>407</Words>
  <Application>Microsoft Office PowerPoint</Application>
  <PresentationFormat>Widescreen</PresentationFormat>
  <Paragraphs>92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Century Schoolbook</vt:lpstr>
      <vt:lpstr>CITY SKETCH 16X9</vt:lpstr>
      <vt:lpstr>Academic Standing  </vt:lpstr>
      <vt:lpstr>Summary</vt:lpstr>
      <vt:lpstr>Revisions to Title 5, California Code of Regulations</vt:lpstr>
      <vt:lpstr>Academic Standing Count as of Spring 2026</vt:lpstr>
      <vt:lpstr>PowerPoint Presentation</vt:lpstr>
      <vt:lpstr>Academic Standing by classification </vt:lpstr>
      <vt:lpstr>Racial and Ethnic Demographics</vt:lpstr>
      <vt:lpstr>PowerPoint Presentation</vt:lpstr>
      <vt:lpstr>Interest Areas</vt:lpstr>
      <vt:lpstr>Program of Study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Standing</dc:title>
  <dc:creator>Vera, Juan</dc:creator>
  <cp:lastModifiedBy>Vera, Juan</cp:lastModifiedBy>
  <cp:revision>42</cp:revision>
  <dcterms:created xsi:type="dcterms:W3CDTF">2026-04-06T22:34:52Z</dcterms:created>
  <dcterms:modified xsi:type="dcterms:W3CDTF">2026-04-13T16:16:16Z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