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31" r:id="rId3"/>
    <p:sldId id="332" r:id="rId4"/>
    <p:sldId id="321" r:id="rId5"/>
    <p:sldId id="317" r:id="rId6"/>
    <p:sldId id="322" r:id="rId7"/>
    <p:sldId id="328" r:id="rId8"/>
    <p:sldId id="329" r:id="rId9"/>
    <p:sldId id="326" r:id="rId10"/>
    <p:sldId id="327" r:id="rId11"/>
    <p:sldId id="330" r:id="rId12"/>
    <p:sldId id="319"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FFFF99"/>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09" autoAdjust="0"/>
    <p:restoredTop sz="94660"/>
  </p:normalViewPr>
  <p:slideViewPr>
    <p:cSldViewPr snapToGrid="0">
      <p:cViewPr varScale="1">
        <p:scale>
          <a:sx n="103" d="100"/>
          <a:sy n="103" d="100"/>
        </p:scale>
        <p:origin x="11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912C5E-5ECA-4B7C-8FF5-B46AC71EF330}" type="datetimeFigureOut">
              <a:rPr lang="en-US" smtClean="0"/>
              <a:t>4/8/2026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50ECB3-A3F7-4337-9F98-DFD14FAD1FE3}" type="slidenum">
              <a:rPr lang="en-US" smtClean="0"/>
              <a:t>‹#›</a:t>
            </a:fld>
            <a:endParaRPr lang="en-US"/>
          </a:p>
        </p:txBody>
      </p:sp>
    </p:spTree>
    <p:extLst>
      <p:ext uri="{BB962C8B-B14F-4D97-AF65-F5344CB8AC3E}">
        <p14:creationId xmlns:p14="http://schemas.microsoft.com/office/powerpoint/2010/main" val="46577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EC6874-87D3-4708-86B1-114C1FEE74C4}" type="datetimeFigureOut">
              <a:rPr lang="en-US" smtClean="0"/>
              <a:t>4/8/2026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90EF27-1900-472B-B1D5-4FBEA200263F}" type="slidenum">
              <a:rPr lang="en-US" smtClean="0"/>
              <a:t>‹#›</a:t>
            </a:fld>
            <a:endParaRPr lang="en-US"/>
          </a:p>
        </p:txBody>
      </p:sp>
    </p:spTree>
    <p:extLst>
      <p:ext uri="{BB962C8B-B14F-4D97-AF65-F5344CB8AC3E}">
        <p14:creationId xmlns:p14="http://schemas.microsoft.com/office/powerpoint/2010/main" val="38792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2</a:t>
            </a:fld>
            <a:endParaRPr lang="en-US" dirty="0"/>
          </a:p>
        </p:txBody>
      </p:sp>
    </p:spTree>
    <p:extLst>
      <p:ext uri="{BB962C8B-B14F-4D97-AF65-F5344CB8AC3E}">
        <p14:creationId xmlns:p14="http://schemas.microsoft.com/office/powerpoint/2010/main" val="799692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11</a:t>
            </a:fld>
            <a:endParaRPr lang="en-US" dirty="0"/>
          </a:p>
        </p:txBody>
      </p:sp>
    </p:spTree>
    <p:extLst>
      <p:ext uri="{BB962C8B-B14F-4D97-AF65-F5344CB8AC3E}">
        <p14:creationId xmlns:p14="http://schemas.microsoft.com/office/powerpoint/2010/main" val="880955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3</a:t>
            </a:fld>
            <a:endParaRPr lang="en-US" dirty="0"/>
          </a:p>
        </p:txBody>
      </p:sp>
    </p:spTree>
    <p:extLst>
      <p:ext uri="{BB962C8B-B14F-4D97-AF65-F5344CB8AC3E}">
        <p14:creationId xmlns:p14="http://schemas.microsoft.com/office/powerpoint/2010/main" val="3946543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4</a:t>
            </a:fld>
            <a:endParaRPr lang="en-US" dirty="0"/>
          </a:p>
        </p:txBody>
      </p:sp>
    </p:spTree>
    <p:extLst>
      <p:ext uri="{BB962C8B-B14F-4D97-AF65-F5344CB8AC3E}">
        <p14:creationId xmlns:p14="http://schemas.microsoft.com/office/powerpoint/2010/main" val="3946543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5</a:t>
            </a:fld>
            <a:endParaRPr lang="en-US" dirty="0"/>
          </a:p>
        </p:txBody>
      </p:sp>
    </p:spTree>
    <p:extLst>
      <p:ext uri="{BB962C8B-B14F-4D97-AF65-F5344CB8AC3E}">
        <p14:creationId xmlns:p14="http://schemas.microsoft.com/office/powerpoint/2010/main" val="79969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6</a:t>
            </a:fld>
            <a:endParaRPr lang="en-US" dirty="0"/>
          </a:p>
        </p:txBody>
      </p:sp>
    </p:spTree>
    <p:extLst>
      <p:ext uri="{BB962C8B-B14F-4D97-AF65-F5344CB8AC3E}">
        <p14:creationId xmlns:p14="http://schemas.microsoft.com/office/powerpoint/2010/main" val="3243110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7</a:t>
            </a:fld>
            <a:endParaRPr lang="en-US" dirty="0"/>
          </a:p>
        </p:txBody>
      </p:sp>
    </p:spTree>
    <p:extLst>
      <p:ext uri="{BB962C8B-B14F-4D97-AF65-F5344CB8AC3E}">
        <p14:creationId xmlns:p14="http://schemas.microsoft.com/office/powerpoint/2010/main" val="4180007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8</a:t>
            </a:fld>
            <a:endParaRPr lang="en-US" dirty="0"/>
          </a:p>
        </p:txBody>
      </p:sp>
    </p:spTree>
    <p:extLst>
      <p:ext uri="{BB962C8B-B14F-4D97-AF65-F5344CB8AC3E}">
        <p14:creationId xmlns:p14="http://schemas.microsoft.com/office/powerpoint/2010/main" val="312230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9</a:t>
            </a:fld>
            <a:endParaRPr lang="en-US" dirty="0"/>
          </a:p>
        </p:txBody>
      </p:sp>
    </p:spTree>
    <p:extLst>
      <p:ext uri="{BB962C8B-B14F-4D97-AF65-F5344CB8AC3E}">
        <p14:creationId xmlns:p14="http://schemas.microsoft.com/office/powerpoint/2010/main" val="728756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10</a:t>
            </a:fld>
            <a:endParaRPr lang="en-US" dirty="0"/>
          </a:p>
        </p:txBody>
      </p:sp>
    </p:spTree>
    <p:extLst>
      <p:ext uri="{BB962C8B-B14F-4D97-AF65-F5344CB8AC3E}">
        <p14:creationId xmlns:p14="http://schemas.microsoft.com/office/powerpoint/2010/main" val="403952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C341C4-3268-4241-9C56-054F2F7015E6}"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77722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20977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1177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62939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341C4-3268-4241-9C56-054F2F7015E6}"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92518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341C4-3268-4241-9C56-054F2F7015E6}"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379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341C4-3268-4241-9C56-054F2F7015E6}" type="datetimeFigureOut">
              <a:rPr lang="en-US" smtClean="0"/>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21338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341C4-3268-4241-9C56-054F2F7015E6}" type="datetimeFigureOut">
              <a:rPr lang="en-US" smtClean="0"/>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6711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341C4-3268-4241-9C56-054F2F7015E6}" type="datetimeFigureOut">
              <a:rPr lang="en-US" smtClean="0"/>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31833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16026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52832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341C4-3268-4241-9C56-054F2F7015E6}" type="datetimeFigureOut">
              <a:rPr lang="en-US" smtClean="0"/>
              <a:t>4/8/2026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FE41E-F334-4083-80DF-E3288B8CA3FD}" type="slidenum">
              <a:rPr lang="en-US" smtClean="0"/>
              <a:t>‹#›</a:t>
            </a:fld>
            <a:endParaRPr lang="en-US"/>
          </a:p>
        </p:txBody>
      </p:sp>
    </p:spTree>
    <p:extLst>
      <p:ext uri="{BB962C8B-B14F-4D97-AF65-F5344CB8AC3E}">
        <p14:creationId xmlns:p14="http://schemas.microsoft.com/office/powerpoint/2010/main" val="395732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352" y="4560946"/>
            <a:ext cx="11252199" cy="2169825"/>
          </a:xfrm>
          <a:prstGeom prst="rect">
            <a:avLst/>
          </a:prstGeom>
          <a:noFill/>
        </p:spPr>
        <p:txBody>
          <a:bodyPr wrap="square" rtlCol="0">
            <a:spAutoFit/>
          </a:bodyPr>
          <a:lstStyle/>
          <a:p>
            <a:pPr algn="ctr"/>
            <a:r>
              <a:rPr lang="en-US" sz="4000" b="1" dirty="0">
                <a:latin typeface="Garamond" panose="02020404030301010803" pitchFamily="18" charset="0"/>
              </a:rPr>
              <a:t>EMP 3.11 Create and Expand Career Exploration Experiences for Students 4/8/26</a:t>
            </a:r>
            <a:endParaRPr lang="en-US" sz="3600" b="1" dirty="0">
              <a:latin typeface="Garamond" panose="02020404030301010803" pitchFamily="18" charset="0"/>
            </a:endParaRPr>
          </a:p>
          <a:p>
            <a:pPr algn="ctr"/>
            <a:endParaRPr lang="en-US" sz="5500" b="1" dirty="0">
              <a:latin typeface="Garamond" panose="02020404030301010803" pitchFamily="18" charset="0"/>
            </a:endParaRPr>
          </a:p>
        </p:txBody>
      </p:sp>
      <p:sp>
        <p:nvSpPr>
          <p:cNvPr id="5" name="Rectangle 4">
            <a:extLst>
              <a:ext uri="{FF2B5EF4-FFF2-40B4-BE49-F238E27FC236}">
                <a16:creationId xmlns:a16="http://schemas.microsoft.com/office/drawing/2014/main" id="{7CFA1314-8F33-4955-BE2C-917B786340CE}"/>
              </a:ext>
            </a:extLst>
          </p:cNvPr>
          <p:cNvSpPr/>
          <p:nvPr/>
        </p:nvSpPr>
        <p:spPr>
          <a:xfrm rot="5400000">
            <a:off x="-3086129" y="3081031"/>
            <a:ext cx="6863099"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id="{E427F1B6-B5E8-443C-B43C-D19FEB5E0FCE}"/>
              </a:ext>
            </a:extLst>
          </p:cNvPr>
          <p:cNvSpPr/>
          <p:nvPr/>
        </p:nvSpPr>
        <p:spPr>
          <a:xfrm rot="5400000">
            <a:off x="-2254053" y="3908923"/>
            <a:ext cx="5786981" cy="102734"/>
          </a:xfrm>
          <a:prstGeom prst="rect">
            <a:avLst/>
          </a:prstGeom>
          <a:solidFill>
            <a:srgbClr val="FFCC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
          </a:p>
        </p:txBody>
      </p:sp>
      <p:sp>
        <p:nvSpPr>
          <p:cNvPr id="6" name="Rectangle 9">
            <a:extLst>
              <a:ext uri="{FF2B5EF4-FFF2-40B4-BE49-F238E27FC236}">
                <a16:creationId xmlns:a16="http://schemas.microsoft.com/office/drawing/2014/main" id="{48C3CA36-8AC6-47B4-9365-B3EC4FBFB9A1}"/>
              </a:ext>
            </a:extLst>
          </p:cNvPr>
          <p:cNvSpPr/>
          <p:nvPr/>
        </p:nvSpPr>
        <p:spPr>
          <a:xfrm rot="16200000" flipH="1">
            <a:off x="-548626" y="539379"/>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pic>
        <p:nvPicPr>
          <p:cNvPr id="7" name="Picture 6">
            <a:extLst>
              <a:ext uri="{FF2B5EF4-FFF2-40B4-BE49-F238E27FC236}">
                <a16:creationId xmlns:a16="http://schemas.microsoft.com/office/drawing/2014/main" id="{4839DBB2-6311-461A-8BB6-3B89C2E078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810" y="773721"/>
            <a:ext cx="5763702" cy="2588636"/>
          </a:xfrm>
          <a:prstGeom prst="rect">
            <a:avLst/>
          </a:prstGeom>
        </p:spPr>
      </p:pic>
      <p:sp>
        <p:nvSpPr>
          <p:cNvPr id="10" name="TextBox 9">
            <a:extLst>
              <a:ext uri="{FF2B5EF4-FFF2-40B4-BE49-F238E27FC236}">
                <a16:creationId xmlns:a16="http://schemas.microsoft.com/office/drawing/2014/main" id="{AB432A39-691F-4E1E-872A-4E05A021166B}"/>
              </a:ext>
            </a:extLst>
          </p:cNvPr>
          <p:cNvSpPr txBox="1"/>
          <p:nvPr/>
        </p:nvSpPr>
        <p:spPr>
          <a:xfrm>
            <a:off x="796352" y="3730819"/>
            <a:ext cx="11252199" cy="461665"/>
          </a:xfrm>
          <a:prstGeom prst="rect">
            <a:avLst/>
          </a:prstGeom>
          <a:noFill/>
        </p:spPr>
        <p:txBody>
          <a:bodyPr wrap="square" rtlCol="0">
            <a:spAutoFit/>
          </a:bodyPr>
          <a:lstStyle/>
          <a:p>
            <a:pPr algn="ctr"/>
            <a:r>
              <a:rPr lang="en-US" sz="2400" b="1" spc="600" dirty="0">
                <a:solidFill>
                  <a:schemeClr val="tx1">
                    <a:lumMod val="65000"/>
                    <a:lumOff val="35000"/>
                  </a:schemeClr>
                </a:solidFill>
                <a:latin typeface="Franklin Gothic Book" panose="020B0503020102020204" pitchFamily="34" charset="0"/>
              </a:rPr>
              <a:t>REDWOOD CITY, CA</a:t>
            </a:r>
          </a:p>
        </p:txBody>
      </p:sp>
    </p:spTree>
    <p:extLst>
      <p:ext uri="{BB962C8B-B14F-4D97-AF65-F5344CB8AC3E}">
        <p14:creationId xmlns:p14="http://schemas.microsoft.com/office/powerpoint/2010/main" val="198883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94686" y="188420"/>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r>
              <a:rPr lang="en-US" sz="2000" b="1" dirty="0">
                <a:solidFill>
                  <a:schemeClr val="bg1"/>
                </a:solidFill>
                <a:effectLst>
                  <a:outerShdw blurRad="50800" dist="50800" dir="5400000" algn="ctr" rotWithShape="0">
                    <a:srgbClr val="000000">
                      <a:alpha val="43137"/>
                    </a:srgbClr>
                  </a:outerShdw>
                </a:effectLst>
                <a:latin typeface="Franklin Gothic Demi" panose="020B0703020102020204" pitchFamily="34" charset="0"/>
              </a:rPr>
              <a:t>Spring 2026 – Monthly Workshops</a:t>
            </a:r>
          </a:p>
        </p:txBody>
      </p:sp>
      <p:sp>
        <p:nvSpPr>
          <p:cNvPr id="6" name="Rectangle 5">
            <a:extLst>
              <a:ext uri="{FF2B5EF4-FFF2-40B4-BE49-F238E27FC236}">
                <a16:creationId xmlns:a16="http://schemas.microsoft.com/office/drawing/2014/main" id="{386F2048-474A-46B7-97E3-DA64F038DA3B}"/>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0" name="Rectangle 9">
            <a:extLst>
              <a:ext uri="{FF2B5EF4-FFF2-40B4-BE49-F238E27FC236}">
                <a16:creationId xmlns:a16="http://schemas.microsoft.com/office/drawing/2014/main" id="{E5C3B77E-2DDF-4A40-9775-CAFCBACDE93F}"/>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A706A127-5D94-4F71-B4B9-A46D6E6F1079}"/>
              </a:ext>
            </a:extLst>
          </p:cNvPr>
          <p:cNvSpPr txBox="1">
            <a:spLocks/>
          </p:cNvSpPr>
          <p:nvPr/>
        </p:nvSpPr>
        <p:spPr>
          <a:xfrm>
            <a:off x="7299960" y="4809604"/>
            <a:ext cx="4030805" cy="4824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latin typeface="Franklin Gothic Book" panose="020B0503020102020204" pitchFamily="34" charset="0"/>
              </a:rPr>
              <a:t>Sample Text in Franklin Gothic Book</a:t>
            </a:r>
          </a:p>
          <a:p>
            <a:pPr marL="0" indent="0">
              <a:buFont typeface="Arial" panose="020B0604020202020204" pitchFamily="34" charset="0"/>
              <a:buNone/>
            </a:pPr>
            <a:r>
              <a:rPr lang="en-US" sz="1200" dirty="0">
                <a:solidFill>
                  <a:schemeClr val="bg1"/>
                </a:solidFill>
                <a:latin typeface="Franklin Gothic Book" panose="020B0503020102020204" pitchFamily="34" charset="0"/>
              </a:rPr>
              <a:t>Border is in Yellow. Copy picture and right-click -&gt; replace picture</a:t>
            </a:r>
          </a:p>
        </p:txBody>
      </p:sp>
      <p:sp>
        <p:nvSpPr>
          <p:cNvPr id="11" name="Content Placeholder 2">
            <a:extLst>
              <a:ext uri="{FF2B5EF4-FFF2-40B4-BE49-F238E27FC236}">
                <a16:creationId xmlns:a16="http://schemas.microsoft.com/office/drawing/2014/main" id="{5D1BB386-D1EE-4043-8647-7E4BD179B16A}"/>
              </a:ext>
            </a:extLst>
          </p:cNvPr>
          <p:cNvSpPr>
            <a:spLocks noGrp="1"/>
          </p:cNvSpPr>
          <p:nvPr>
            <p:ph sz="half" idx="1"/>
          </p:nvPr>
        </p:nvSpPr>
        <p:spPr>
          <a:xfrm>
            <a:off x="472750" y="1326514"/>
            <a:ext cx="11458295" cy="4351338"/>
          </a:xfrm>
        </p:spPr>
        <p:txBody>
          <a:bodyPr>
            <a:normAutofit lnSpcReduction="10000"/>
          </a:bodyPr>
          <a:lstStyle/>
          <a:p>
            <a:pPr marL="0" marR="0" indent="0">
              <a:spcBef>
                <a:spcPts val="0"/>
              </a:spcBef>
              <a:spcAft>
                <a:spcPts val="0"/>
              </a:spcAft>
              <a:buNone/>
            </a:pPr>
            <a:r>
              <a:rPr lang="en-US" sz="1800" b="1" dirty="0">
                <a:solidFill>
                  <a:srgbClr val="000000"/>
                </a:solidFill>
                <a:effectLst/>
                <a:latin typeface="Garamond" panose="02020404030301010803" pitchFamily="18" charset="0"/>
                <a:ea typeface="Times New Roman" panose="02020603050405020304" pitchFamily="18" charset="0"/>
              </a:rPr>
              <a:t>Workshops (Monthly Workshops, Tuesdays)</a:t>
            </a:r>
            <a:r>
              <a:rPr lang="en-US" sz="1800" dirty="0">
                <a:solidFill>
                  <a:srgbClr val="000000"/>
                </a:solidFill>
                <a:effectLst/>
                <a:latin typeface="Garamond" panose="02020404030301010803" pitchFamily="18" charset="0"/>
                <a:ea typeface="Times New Roman" panose="02020603050405020304" pitchFamily="18" charset="0"/>
              </a:rPr>
              <a:t> </a:t>
            </a:r>
          </a:p>
          <a:p>
            <a:pPr marL="0" marR="0" indent="0">
              <a:spcBef>
                <a:spcPts val="0"/>
              </a:spcBef>
              <a:spcAft>
                <a:spcPts val="0"/>
              </a:spcAft>
              <a:buNone/>
            </a:pPr>
            <a:endParaRPr lang="en-US" sz="1800" dirty="0">
              <a:effectLst/>
              <a:latin typeface="Garamond" panose="02020404030301010803" pitchFamily="18" charset="0"/>
              <a:ea typeface="Calibri" panose="020F0502020204030204" pitchFamily="34" charset="0"/>
            </a:endParaRPr>
          </a:p>
          <a:p>
            <a:pPr marL="0" marR="0">
              <a:spcBef>
                <a:spcPts val="0"/>
              </a:spcBef>
              <a:spcAft>
                <a:spcPts val="0"/>
              </a:spcAft>
            </a:pPr>
            <a:r>
              <a:rPr lang="en-US" sz="1800" i="1" dirty="0">
                <a:solidFill>
                  <a:srgbClr val="000000"/>
                </a:solidFill>
                <a:effectLst/>
                <a:latin typeface="Garamond" panose="02020404030301010803" pitchFamily="18" charset="0"/>
                <a:ea typeface="Times New Roman" panose="02020603050405020304" pitchFamily="18" charset="0"/>
              </a:rPr>
              <a:t>Workshops will not occur during Career Café events—they are separate and will still be on Tuesdays.</a:t>
            </a:r>
            <a:r>
              <a:rPr lang="en-US" sz="1800" dirty="0">
                <a:solidFill>
                  <a:srgbClr val="000000"/>
                </a:solidFill>
                <a:effectLst/>
                <a:latin typeface="Garamond" panose="02020404030301010803" pitchFamily="18" charset="0"/>
                <a:ea typeface="Times New Roman" panose="02020603050405020304" pitchFamily="18" charset="0"/>
              </a:rPr>
              <a:t> </a:t>
            </a:r>
            <a:endParaRPr lang="en-US" sz="1800" dirty="0">
              <a:effectLst/>
              <a:latin typeface="Garamond" panose="02020404030301010803" pitchFamily="18" charset="0"/>
              <a:ea typeface="Calibri" panose="020F0502020204030204" pitchFamily="34" charset="0"/>
            </a:endParaRPr>
          </a:p>
          <a:p>
            <a:pPr marL="0" marR="0">
              <a:spcBef>
                <a:spcPts val="0"/>
              </a:spcBef>
              <a:spcAft>
                <a:spcPts val="0"/>
              </a:spcAft>
            </a:pPr>
            <a:r>
              <a:rPr lang="en-US" sz="1800" dirty="0">
                <a:solidFill>
                  <a:srgbClr val="000000"/>
                </a:solidFill>
                <a:effectLst/>
                <a:latin typeface="Garamond" panose="02020404030301010803" pitchFamily="18" charset="0"/>
                <a:ea typeface="Times New Roman" panose="02020603050405020304" pitchFamily="18" charset="0"/>
              </a:rPr>
              <a:t>“Career Pathways Series” (1 hour) can run during weekly drop-ins and may include: </a:t>
            </a:r>
            <a:endParaRPr lang="en-US" sz="1800" dirty="0">
              <a:effectLst/>
              <a:latin typeface="Garamond" panose="02020404030301010803"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Garamond" panose="02020404030301010803" pitchFamily="18" charset="0"/>
                <a:ea typeface="Times New Roman" panose="02020603050405020304" pitchFamily="18" charset="0"/>
              </a:rPr>
              <a:t>Crafting an Elevator Pitch </a:t>
            </a:r>
            <a:endParaRPr lang="en-US" sz="1800" dirty="0">
              <a:solidFill>
                <a:srgbClr val="000000"/>
              </a:solidFill>
              <a:effectLst/>
              <a:latin typeface="Garamond" panose="02020404030301010803"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Garamond" panose="02020404030301010803" pitchFamily="18" charset="0"/>
                <a:ea typeface="Times New Roman" panose="02020603050405020304" pitchFamily="18" charset="0"/>
              </a:rPr>
              <a:t>Résumé Basics </a:t>
            </a:r>
            <a:endParaRPr lang="en-US" sz="1800" dirty="0">
              <a:solidFill>
                <a:srgbClr val="000000"/>
              </a:solidFill>
              <a:effectLst/>
              <a:latin typeface="Garamond" panose="02020404030301010803"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Garamond" panose="02020404030301010803" pitchFamily="18" charset="0"/>
                <a:ea typeface="Times New Roman" panose="02020603050405020304" pitchFamily="18" charset="0"/>
              </a:rPr>
              <a:t>LinkedIn for Beginners </a:t>
            </a:r>
            <a:endParaRPr lang="en-US" sz="1800" dirty="0">
              <a:solidFill>
                <a:srgbClr val="000000"/>
              </a:solidFill>
              <a:effectLst/>
              <a:latin typeface="Garamond" panose="02020404030301010803"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Garamond" panose="02020404030301010803" pitchFamily="18" charset="0"/>
                <a:ea typeface="Times New Roman" panose="02020603050405020304" pitchFamily="18" charset="0"/>
              </a:rPr>
              <a:t>Career Exploration Mini-Sessions </a:t>
            </a:r>
            <a:endParaRPr lang="en-US" sz="1800" dirty="0">
              <a:solidFill>
                <a:srgbClr val="000000"/>
              </a:solidFill>
              <a:effectLst/>
              <a:latin typeface="Garamond" panose="02020404030301010803"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Garamond" panose="02020404030301010803" pitchFamily="18" charset="0"/>
                <a:ea typeface="Times New Roman" panose="02020603050405020304" pitchFamily="18" charset="0"/>
              </a:rPr>
              <a:t>Networking 101 </a:t>
            </a:r>
            <a:endParaRPr lang="en-US" sz="1800" dirty="0">
              <a:solidFill>
                <a:srgbClr val="000000"/>
              </a:solidFill>
              <a:effectLst/>
              <a:latin typeface="Garamond" panose="02020404030301010803"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Garamond" panose="02020404030301010803" pitchFamily="18" charset="0"/>
                <a:ea typeface="Times New Roman" panose="02020603050405020304" pitchFamily="18" charset="0"/>
              </a:rPr>
              <a:t>Career Conversations </a:t>
            </a:r>
            <a:endParaRPr lang="en-US" sz="1800" dirty="0">
              <a:solidFill>
                <a:srgbClr val="000000"/>
              </a:solidFill>
              <a:effectLst/>
              <a:latin typeface="Garamond" panose="02020404030301010803"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Garamond" panose="02020404030301010803" pitchFamily="18" charset="0"/>
                <a:ea typeface="Times New Roman" panose="02020603050405020304" pitchFamily="18" charset="0"/>
              </a:rPr>
              <a:t>Interview Prep </a:t>
            </a:r>
            <a:endParaRPr lang="en-US" sz="1800" dirty="0">
              <a:solidFill>
                <a:srgbClr val="000000"/>
              </a:solidFill>
              <a:effectLst/>
              <a:latin typeface="Garamond" panose="02020404030301010803"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Garamond" panose="02020404030301010803" pitchFamily="18" charset="0"/>
                <a:ea typeface="Times New Roman" panose="02020603050405020304" pitchFamily="18" charset="0"/>
              </a:rPr>
              <a:t>Finding Internships &amp; Work-Based Learning </a:t>
            </a:r>
          </a:p>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effectLst/>
              <a:latin typeface="Garamond" panose="02020404030301010803" pitchFamily="18" charset="0"/>
              <a:ea typeface="Calibri" panose="020F0502020204030204" pitchFamily="34" charset="0"/>
            </a:endParaRPr>
          </a:p>
          <a:p>
            <a:pPr marL="0" marR="0" indent="0">
              <a:spcBef>
                <a:spcPts val="0"/>
              </a:spcBef>
              <a:spcAft>
                <a:spcPts val="0"/>
              </a:spcAft>
              <a:buNone/>
            </a:pPr>
            <a:r>
              <a:rPr lang="en-US" sz="1800" i="1" dirty="0">
                <a:solidFill>
                  <a:srgbClr val="000000"/>
                </a:solidFill>
                <a:effectLst/>
                <a:latin typeface="Garamond" panose="02020404030301010803" pitchFamily="18" charset="0"/>
                <a:ea typeface="Times New Roman" panose="02020603050405020304" pitchFamily="18" charset="0"/>
              </a:rPr>
              <a:t>These short workshops add value without overwhelming the informal vibe of Career Café and can assist preparing students for upcoming speaker series, job fairs, and career opportunities. </a:t>
            </a:r>
            <a:endParaRPr lang="en-US" sz="1800" dirty="0">
              <a:effectLst/>
              <a:latin typeface="Garamond" panose="02020404030301010803" pitchFamily="18" charset="0"/>
              <a:ea typeface="Calibri" panose="020F0502020204030204" pitchFamily="34" charset="0"/>
            </a:endParaRPr>
          </a:p>
          <a:p>
            <a:pPr marL="0" marR="0" indent="0">
              <a:spcBef>
                <a:spcPts val="0"/>
              </a:spcBef>
              <a:spcAft>
                <a:spcPts val="0"/>
              </a:spcAft>
              <a:buNone/>
            </a:pPr>
            <a:br>
              <a:rPr lang="en-US" sz="2800" dirty="0">
                <a:solidFill>
                  <a:srgbClr val="000000"/>
                </a:solidFill>
                <a:effectLst/>
                <a:latin typeface="Garamond" panose="02020404030301010803" pitchFamily="18" charset="0"/>
                <a:ea typeface="Times New Roman" panose="02020603050405020304" pitchFamily="18" charset="0"/>
              </a:rPr>
            </a:br>
            <a:r>
              <a:rPr lang="en-US" sz="2800" dirty="0">
                <a:solidFill>
                  <a:srgbClr val="000000"/>
                </a:solidFill>
                <a:effectLst/>
                <a:latin typeface="Century Gothic" panose="020B0502020202020204" pitchFamily="34"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28932548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94686" y="188420"/>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r>
              <a:rPr lang="en-US" sz="2000" b="1" dirty="0">
                <a:solidFill>
                  <a:schemeClr val="bg1"/>
                </a:solidFill>
                <a:effectLst>
                  <a:outerShdw blurRad="50800" dist="50800" dir="5400000" algn="ctr" rotWithShape="0">
                    <a:srgbClr val="000000">
                      <a:alpha val="43137"/>
                    </a:srgbClr>
                  </a:outerShdw>
                </a:effectLst>
                <a:latin typeface="Franklin Gothic Demi" panose="020B0703020102020204" pitchFamily="34" charset="0"/>
              </a:rPr>
              <a:t>Centralized Job Board</a:t>
            </a:r>
          </a:p>
        </p:txBody>
      </p:sp>
      <p:sp>
        <p:nvSpPr>
          <p:cNvPr id="6" name="Rectangle 5">
            <a:extLst>
              <a:ext uri="{FF2B5EF4-FFF2-40B4-BE49-F238E27FC236}">
                <a16:creationId xmlns:a16="http://schemas.microsoft.com/office/drawing/2014/main" id="{386F2048-474A-46B7-97E3-DA64F038DA3B}"/>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0" name="Rectangle 9">
            <a:extLst>
              <a:ext uri="{FF2B5EF4-FFF2-40B4-BE49-F238E27FC236}">
                <a16:creationId xmlns:a16="http://schemas.microsoft.com/office/drawing/2014/main" id="{E5C3B77E-2DDF-4A40-9775-CAFCBACDE93F}"/>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A706A127-5D94-4F71-B4B9-A46D6E6F1079}"/>
              </a:ext>
            </a:extLst>
          </p:cNvPr>
          <p:cNvSpPr txBox="1">
            <a:spLocks/>
          </p:cNvSpPr>
          <p:nvPr/>
        </p:nvSpPr>
        <p:spPr>
          <a:xfrm>
            <a:off x="7299960" y="4809604"/>
            <a:ext cx="4030805" cy="4824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latin typeface="Franklin Gothic Book" panose="020B0503020102020204" pitchFamily="34" charset="0"/>
              </a:rPr>
              <a:t>Sample Text in Franklin Gothic Book</a:t>
            </a:r>
          </a:p>
          <a:p>
            <a:pPr marL="0" indent="0">
              <a:buFont typeface="Arial" panose="020B0604020202020204" pitchFamily="34" charset="0"/>
              <a:buNone/>
            </a:pPr>
            <a:r>
              <a:rPr lang="en-US" sz="1200" dirty="0">
                <a:solidFill>
                  <a:schemeClr val="bg1"/>
                </a:solidFill>
                <a:latin typeface="Franklin Gothic Book" panose="020B0503020102020204" pitchFamily="34" charset="0"/>
              </a:rPr>
              <a:t>Border is in Yellow. Copy picture and right-click -&gt; replace picture</a:t>
            </a:r>
          </a:p>
        </p:txBody>
      </p:sp>
      <p:sp>
        <p:nvSpPr>
          <p:cNvPr id="11" name="Content Placeholder 2">
            <a:extLst>
              <a:ext uri="{FF2B5EF4-FFF2-40B4-BE49-F238E27FC236}">
                <a16:creationId xmlns:a16="http://schemas.microsoft.com/office/drawing/2014/main" id="{5D1BB386-D1EE-4043-8647-7E4BD179B16A}"/>
              </a:ext>
            </a:extLst>
          </p:cNvPr>
          <p:cNvSpPr>
            <a:spLocks noGrp="1"/>
          </p:cNvSpPr>
          <p:nvPr>
            <p:ph sz="half" idx="1"/>
          </p:nvPr>
        </p:nvSpPr>
        <p:spPr>
          <a:xfrm>
            <a:off x="472750" y="1326514"/>
            <a:ext cx="11458295" cy="4351338"/>
          </a:xfrm>
        </p:spPr>
        <p:txBody>
          <a:bodyPr>
            <a:normAutofit fontScale="62500" lnSpcReduction="20000"/>
          </a:bodyPr>
          <a:lstStyle/>
          <a:p>
            <a:pPr>
              <a:spcBef>
                <a:spcPts val="0"/>
              </a:spcBef>
            </a:pPr>
            <a:r>
              <a:rPr lang="en-US" sz="2200" b="1" dirty="0">
                <a:solidFill>
                  <a:srgbClr val="000000"/>
                </a:solidFill>
                <a:effectLst/>
                <a:latin typeface="Garamond" panose="02020404030301010803" pitchFamily="18" charset="0"/>
                <a:ea typeface="Times New Roman" panose="02020603050405020304" pitchFamily="18" charset="0"/>
              </a:rPr>
              <a:t>The number one most common ask so far during Career Café/Weekly Drop-In/Monthly Workshop events: </a:t>
            </a:r>
          </a:p>
          <a:p>
            <a:pPr marL="0" indent="0">
              <a:spcBef>
                <a:spcPts val="0"/>
              </a:spcBef>
              <a:buNone/>
            </a:pPr>
            <a:endParaRPr lang="en-US" sz="2200" b="1" dirty="0">
              <a:solidFill>
                <a:srgbClr val="000000"/>
              </a:solidFill>
              <a:latin typeface="Garamond" panose="02020404030301010803" pitchFamily="18" charset="0"/>
              <a:ea typeface="Times New Roman" panose="02020603050405020304" pitchFamily="18" charset="0"/>
            </a:endParaRPr>
          </a:p>
          <a:p>
            <a:pPr marL="0" indent="0">
              <a:spcBef>
                <a:spcPts val="0"/>
              </a:spcBef>
              <a:buNone/>
            </a:pPr>
            <a:r>
              <a:rPr lang="en-US" sz="2600" b="1" dirty="0">
                <a:solidFill>
                  <a:srgbClr val="000000"/>
                </a:solidFill>
                <a:effectLst/>
                <a:latin typeface="Garamond" panose="02020404030301010803" pitchFamily="18" charset="0"/>
                <a:ea typeface="Times New Roman" panose="02020603050405020304" pitchFamily="18" charset="0"/>
              </a:rPr>
              <a:t>“Can you help me find a job?”</a:t>
            </a:r>
          </a:p>
          <a:p>
            <a:pPr marL="0" indent="0">
              <a:spcBef>
                <a:spcPts val="0"/>
              </a:spcBef>
              <a:buNone/>
            </a:pPr>
            <a:endParaRPr lang="en-US" sz="2600" b="1" dirty="0">
              <a:solidFill>
                <a:srgbClr val="000000"/>
              </a:solidFill>
              <a:effectLst/>
              <a:latin typeface="Garamond" panose="02020404030301010803" pitchFamily="18" charset="0"/>
              <a:ea typeface="Times New Roman" panose="02020603050405020304" pitchFamily="18" charset="0"/>
            </a:endParaRPr>
          </a:p>
          <a:p>
            <a:pPr marL="0" indent="0">
              <a:spcBef>
                <a:spcPts val="0"/>
              </a:spcBef>
              <a:buNone/>
            </a:pPr>
            <a:r>
              <a:rPr lang="en-US" sz="2600" b="1" dirty="0">
                <a:solidFill>
                  <a:srgbClr val="000000"/>
                </a:solidFill>
                <a:latin typeface="Garamond" panose="02020404030301010803" pitchFamily="18" charset="0"/>
                <a:ea typeface="Times New Roman" panose="02020603050405020304" pitchFamily="18" charset="0"/>
              </a:rPr>
              <a:t>Equity Plan Initiative:  Centralize and Update Student Work </a:t>
            </a:r>
            <a:r>
              <a:rPr lang="en-US" sz="2600" b="1" dirty="0" err="1">
                <a:solidFill>
                  <a:srgbClr val="000000"/>
                </a:solidFill>
                <a:latin typeface="Garamond" panose="02020404030301010803" pitchFamily="18" charset="0"/>
                <a:ea typeface="Times New Roman" panose="02020603050405020304" pitchFamily="18" charset="0"/>
              </a:rPr>
              <a:t>Oppportunities</a:t>
            </a:r>
            <a:endParaRPr lang="en-US" sz="2600" b="1" dirty="0">
              <a:solidFill>
                <a:srgbClr val="000000"/>
              </a:solidFill>
              <a:effectLst/>
              <a:latin typeface="Garamond" panose="02020404030301010803" pitchFamily="18" charset="0"/>
              <a:ea typeface="Times New Roman" panose="02020603050405020304" pitchFamily="18" charset="0"/>
            </a:endParaRPr>
          </a:p>
          <a:p>
            <a:pPr marL="0" marR="0" indent="0">
              <a:spcBef>
                <a:spcPts val="0"/>
              </a:spcBef>
              <a:spcAft>
                <a:spcPts val="0"/>
              </a:spcAft>
              <a:buNone/>
            </a:pPr>
            <a:endParaRPr lang="en-US" sz="2200" b="1" dirty="0">
              <a:solidFill>
                <a:srgbClr val="000000"/>
              </a:solidFill>
              <a:effectLst/>
              <a:latin typeface="Garamond" panose="02020404030301010803" pitchFamily="18" charset="0"/>
              <a:ea typeface="Times New Roman" panose="02020603050405020304" pitchFamily="18" charset="0"/>
            </a:endParaRPr>
          </a:p>
          <a:p>
            <a:pPr marL="0" marR="0" indent="0">
              <a:spcBef>
                <a:spcPts val="0"/>
              </a:spcBef>
              <a:spcAft>
                <a:spcPts val="0"/>
              </a:spcAft>
              <a:buNone/>
            </a:pPr>
            <a:r>
              <a:rPr lang="en-US" sz="2200" b="1" dirty="0">
                <a:solidFill>
                  <a:srgbClr val="000000"/>
                </a:solidFill>
                <a:effectLst/>
                <a:latin typeface="Garamond" panose="02020404030301010803" pitchFamily="18" charset="0"/>
                <a:ea typeface="Times New Roman" panose="02020603050405020304" pitchFamily="18" charset="0"/>
              </a:rPr>
              <a:t>Current Partnerships</a:t>
            </a:r>
            <a:endParaRPr lang="en-US" sz="2200" dirty="0">
              <a:solidFill>
                <a:srgbClr val="000000"/>
              </a:solidFill>
              <a:effectLst/>
              <a:latin typeface="Garamond" panose="02020404030301010803" pitchFamily="18" charset="0"/>
              <a:ea typeface="Times New Roman" panose="02020603050405020304" pitchFamily="18" charset="0"/>
            </a:endParaRPr>
          </a:p>
          <a:p>
            <a:pPr marL="0" marR="0" indent="0">
              <a:spcBef>
                <a:spcPts val="0"/>
              </a:spcBef>
              <a:spcAft>
                <a:spcPts val="0"/>
              </a:spcAft>
              <a:buNone/>
            </a:pPr>
            <a:endParaRPr lang="en-US" sz="2200" dirty="0">
              <a:effectLst/>
              <a:latin typeface="Garamond" panose="02020404030301010803" pitchFamily="18" charset="0"/>
              <a:ea typeface="Calibri" panose="020F0502020204030204" pitchFamily="34" charset="0"/>
            </a:endParaRPr>
          </a:p>
          <a:p>
            <a:pPr marL="0" marR="0">
              <a:spcBef>
                <a:spcPts val="0"/>
              </a:spcBef>
              <a:spcAft>
                <a:spcPts val="0"/>
              </a:spcAft>
            </a:pPr>
            <a:r>
              <a:rPr lang="en-US" sz="2200" dirty="0">
                <a:solidFill>
                  <a:srgbClr val="000000"/>
                </a:solidFill>
                <a:effectLst/>
                <a:latin typeface="Garamond" panose="02020404030301010803" pitchFamily="18" charset="0"/>
                <a:ea typeface="Times New Roman" panose="02020603050405020304" pitchFamily="18" charset="0"/>
              </a:rPr>
              <a:t>Financial Aid posts Federal Work Study Opportunities on the </a:t>
            </a:r>
            <a:r>
              <a:rPr lang="en-US" sz="2200" dirty="0">
                <a:solidFill>
                  <a:srgbClr val="000000"/>
                </a:solidFill>
                <a:latin typeface="Garamond" panose="02020404030301010803" pitchFamily="18" charset="0"/>
                <a:ea typeface="Times New Roman" panose="02020603050405020304" pitchFamily="18" charset="0"/>
              </a:rPr>
              <a:t>Career Center College Central </a:t>
            </a:r>
            <a:r>
              <a:rPr lang="en-US" sz="2200" dirty="0">
                <a:solidFill>
                  <a:srgbClr val="000000"/>
                </a:solidFill>
                <a:effectLst/>
                <a:latin typeface="Garamond" panose="02020404030301010803" pitchFamily="18" charset="0"/>
                <a:ea typeface="Times New Roman" panose="02020603050405020304" pitchFamily="18" charset="0"/>
              </a:rPr>
              <a:t>Job Board</a:t>
            </a:r>
          </a:p>
          <a:p>
            <a:pPr marL="457200" lvl="1">
              <a:spcBef>
                <a:spcPts val="0"/>
              </a:spcBef>
            </a:pPr>
            <a:r>
              <a:rPr lang="en-US" sz="2200" dirty="0">
                <a:solidFill>
                  <a:srgbClr val="000000"/>
                </a:solidFill>
                <a:effectLst/>
                <a:latin typeface="Garamond" panose="02020404030301010803" pitchFamily="18" charset="0"/>
                <a:ea typeface="Calibri" panose="020F0502020204030204" pitchFamily="34" charset="0"/>
              </a:rPr>
              <a:t>Has been their practice for at least the last 3 years</a:t>
            </a:r>
          </a:p>
          <a:p>
            <a:pPr marL="457200" lvl="1">
              <a:spcBef>
                <a:spcPts val="0"/>
              </a:spcBef>
            </a:pPr>
            <a:r>
              <a:rPr lang="en-US" sz="2200" dirty="0">
                <a:solidFill>
                  <a:srgbClr val="000000"/>
                </a:solidFill>
                <a:latin typeface="Garamond" panose="02020404030301010803" pitchFamily="18" charset="0"/>
                <a:ea typeface="Calibri" panose="020F0502020204030204" pitchFamily="34" charset="0"/>
              </a:rPr>
              <a:t>Usually post in August, or early September and also sometimes in Spring depending on need</a:t>
            </a:r>
            <a:endParaRPr lang="en-US" sz="2200" dirty="0">
              <a:effectLst/>
              <a:latin typeface="Garamond" panose="02020404030301010803"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200" dirty="0">
                <a:solidFill>
                  <a:srgbClr val="000000"/>
                </a:solidFill>
                <a:effectLst/>
                <a:latin typeface="Garamond" panose="02020404030301010803" pitchFamily="18" charset="0"/>
                <a:ea typeface="Times New Roman" panose="02020603050405020304" pitchFamily="18" charset="0"/>
              </a:rPr>
              <a:t>Athletics Cente</a:t>
            </a:r>
            <a:r>
              <a:rPr lang="en-US" sz="2200" dirty="0">
                <a:solidFill>
                  <a:srgbClr val="000000"/>
                </a:solidFill>
                <a:latin typeface="Garamond" panose="02020404030301010803" pitchFamily="18" charset="0"/>
                <a:ea typeface="Times New Roman" panose="02020603050405020304" pitchFamily="18" charset="0"/>
              </a:rPr>
              <a:t>r posts their Student Employment Opportunities to the Career Center College Central Job Board</a:t>
            </a:r>
          </a:p>
          <a:p>
            <a:pPr marL="800100" lvl="1" indent="-342900">
              <a:spcBef>
                <a:spcPts val="0"/>
              </a:spcBef>
              <a:buSzPts val="1000"/>
              <a:buFont typeface="Symbol" panose="05050102010706020507" pitchFamily="18" charset="2"/>
              <a:buChar char=""/>
              <a:tabLst>
                <a:tab pos="457200" algn="l"/>
              </a:tabLst>
            </a:pPr>
            <a:r>
              <a:rPr lang="en-US" sz="2200" dirty="0">
                <a:solidFill>
                  <a:srgbClr val="000000"/>
                </a:solidFill>
                <a:effectLst/>
                <a:latin typeface="Garamond" panose="02020404030301010803" pitchFamily="18" charset="0"/>
                <a:ea typeface="Calibri" panose="020F0502020204030204" pitchFamily="34" charset="0"/>
              </a:rPr>
              <a:t>Has been their practice for at least the last 2 years</a:t>
            </a:r>
          </a:p>
          <a:p>
            <a:pPr marL="800100" lvl="1" indent="-342900">
              <a:spcBef>
                <a:spcPts val="0"/>
              </a:spcBef>
              <a:buSzPts val="1000"/>
              <a:buFont typeface="Symbol" panose="05050102010706020507" pitchFamily="18" charset="2"/>
              <a:buChar char=""/>
              <a:tabLst>
                <a:tab pos="457200" algn="l"/>
              </a:tabLst>
            </a:pPr>
            <a:endParaRPr lang="en-US" sz="2200" i="1" dirty="0">
              <a:solidFill>
                <a:srgbClr val="000000"/>
              </a:solidFill>
              <a:latin typeface="Garamond" panose="02020404030301010803" pitchFamily="18" charset="0"/>
              <a:ea typeface="Calibri" panose="020F0502020204030204" pitchFamily="34" charset="0"/>
            </a:endParaRPr>
          </a:p>
          <a:p>
            <a:pPr marL="457200" lvl="1" indent="0">
              <a:spcBef>
                <a:spcPts val="0"/>
              </a:spcBef>
              <a:buSzPts val="1000"/>
              <a:buNone/>
              <a:tabLst>
                <a:tab pos="457200" algn="l"/>
              </a:tabLst>
            </a:pPr>
            <a:r>
              <a:rPr lang="en-US" sz="2200" i="1" dirty="0">
                <a:solidFill>
                  <a:srgbClr val="000000"/>
                </a:solidFill>
                <a:effectLst/>
                <a:latin typeface="Garamond" panose="02020404030301010803" pitchFamily="18" charset="0"/>
                <a:ea typeface="Calibri" panose="020F0502020204030204" pitchFamily="34" charset="0"/>
              </a:rPr>
              <a:t>The </a:t>
            </a:r>
            <a:r>
              <a:rPr lang="en-US" sz="2200" i="1" dirty="0">
                <a:solidFill>
                  <a:srgbClr val="000000"/>
                </a:solidFill>
                <a:latin typeface="Garamond" panose="02020404030301010803" pitchFamily="18" charset="0"/>
                <a:ea typeface="Calibri" panose="020F0502020204030204" pitchFamily="34" charset="0"/>
              </a:rPr>
              <a:t>Career Center team has reached out to the Learning Center and Library to offer they post their positions to the Job Board but they have not needed to, they are filling their positions currently through other means, likely word of mouth.</a:t>
            </a:r>
          </a:p>
          <a:p>
            <a:pPr marL="457200" lvl="1" indent="0">
              <a:spcBef>
                <a:spcPts val="0"/>
              </a:spcBef>
              <a:buSzPts val="1000"/>
              <a:buNone/>
              <a:tabLst>
                <a:tab pos="457200" algn="l"/>
              </a:tabLst>
            </a:pPr>
            <a:endParaRPr lang="en-US" sz="2200" i="1" dirty="0">
              <a:solidFill>
                <a:srgbClr val="000000"/>
              </a:solidFill>
              <a:effectLst/>
              <a:latin typeface="Garamond" panose="02020404030301010803" pitchFamily="18" charset="0"/>
              <a:ea typeface="Calibri" panose="020F0502020204030204" pitchFamily="34" charset="0"/>
            </a:endParaRPr>
          </a:p>
          <a:p>
            <a:pPr marL="0" marR="0" indent="0">
              <a:spcBef>
                <a:spcPts val="0"/>
              </a:spcBef>
              <a:spcAft>
                <a:spcPts val="0"/>
              </a:spcAft>
              <a:buNone/>
            </a:pPr>
            <a:r>
              <a:rPr lang="en-US" sz="2200" b="1" dirty="0">
                <a:solidFill>
                  <a:srgbClr val="000000"/>
                </a:solidFill>
                <a:effectLst/>
                <a:latin typeface="Garamond" panose="02020404030301010803" pitchFamily="18" charset="0"/>
                <a:ea typeface="Times New Roman" panose="02020603050405020304" pitchFamily="18" charset="0"/>
              </a:rPr>
              <a:t>Next Steps</a:t>
            </a:r>
            <a:endParaRPr lang="en-US" sz="2200" dirty="0">
              <a:solidFill>
                <a:srgbClr val="000000"/>
              </a:solidFill>
              <a:effectLst/>
              <a:latin typeface="Garamond" panose="02020404030301010803" pitchFamily="18" charset="0"/>
              <a:ea typeface="Times New Roman" panose="02020603050405020304" pitchFamily="18" charset="0"/>
            </a:endParaRPr>
          </a:p>
          <a:p>
            <a:pPr marL="0" marR="0" indent="0">
              <a:spcBef>
                <a:spcPts val="0"/>
              </a:spcBef>
              <a:spcAft>
                <a:spcPts val="0"/>
              </a:spcAft>
              <a:buNone/>
            </a:pPr>
            <a:endParaRPr lang="en-US" sz="2200" dirty="0">
              <a:effectLst/>
              <a:latin typeface="Garamond" panose="02020404030301010803" pitchFamily="18" charset="0"/>
              <a:ea typeface="Calibri" panose="020F0502020204030204" pitchFamily="34" charset="0"/>
            </a:endParaRPr>
          </a:p>
          <a:p>
            <a:pPr marL="0" marR="0">
              <a:spcBef>
                <a:spcPts val="0"/>
              </a:spcBef>
              <a:spcAft>
                <a:spcPts val="0"/>
              </a:spcAft>
            </a:pPr>
            <a:r>
              <a:rPr lang="en-US" sz="2200" dirty="0">
                <a:solidFill>
                  <a:srgbClr val="000000"/>
                </a:solidFill>
                <a:effectLst/>
                <a:latin typeface="Garamond" panose="02020404030301010803" pitchFamily="18" charset="0"/>
                <a:ea typeface="Times New Roman" panose="02020603050405020304" pitchFamily="18" charset="0"/>
              </a:rPr>
              <a:t>The Career Center is crafting an email that they plan to send out at the beginning of each fall and spring semester to all campus programs offering an opportunity to post their positions on the Career Center College Central Bob </a:t>
            </a:r>
            <a:r>
              <a:rPr lang="en-US" sz="2200" dirty="0">
                <a:solidFill>
                  <a:srgbClr val="000000"/>
                </a:solidFill>
                <a:latin typeface="Garamond" panose="02020404030301010803" pitchFamily="18" charset="0"/>
                <a:ea typeface="Times New Roman" panose="02020603050405020304" pitchFamily="18" charset="0"/>
              </a:rPr>
              <a:t>B</a:t>
            </a:r>
            <a:r>
              <a:rPr lang="en-US" sz="2200" dirty="0">
                <a:solidFill>
                  <a:srgbClr val="000000"/>
                </a:solidFill>
                <a:effectLst/>
                <a:latin typeface="Garamond" panose="02020404030301010803" pitchFamily="18" charset="0"/>
                <a:ea typeface="Times New Roman" panose="02020603050405020304" pitchFamily="18" charset="0"/>
              </a:rPr>
              <a:t>oard.</a:t>
            </a:r>
          </a:p>
          <a:p>
            <a:pPr marL="0" marR="0">
              <a:spcBef>
                <a:spcPts val="0"/>
              </a:spcBef>
              <a:spcAft>
                <a:spcPts val="0"/>
              </a:spcAft>
            </a:pPr>
            <a:r>
              <a:rPr lang="en-US" sz="2200" dirty="0">
                <a:solidFill>
                  <a:srgbClr val="000000"/>
                </a:solidFill>
                <a:latin typeface="Garamond" panose="02020404030301010803" pitchFamily="18" charset="0"/>
                <a:ea typeface="Calibri" panose="020F0502020204030204" pitchFamily="34" charset="0"/>
              </a:rPr>
              <a:t>The district is looking to create a single job board across all 3 campuses and to standardize posting for student worker positions</a:t>
            </a:r>
          </a:p>
          <a:p>
            <a:pPr marL="0" marR="0">
              <a:spcBef>
                <a:spcPts val="0"/>
              </a:spcBef>
              <a:spcAft>
                <a:spcPts val="0"/>
              </a:spcAft>
            </a:pPr>
            <a:r>
              <a:rPr lang="en-US" sz="2200" dirty="0">
                <a:solidFill>
                  <a:srgbClr val="000000"/>
                </a:solidFill>
                <a:effectLst/>
                <a:latin typeface="Garamond" panose="02020404030301010803" pitchFamily="18" charset="0"/>
                <a:ea typeface="Calibri" panose="020F0502020204030204" pitchFamily="34" charset="0"/>
              </a:rPr>
              <a:t>Discussions locally and </a:t>
            </a:r>
            <a:r>
              <a:rPr lang="en-US" sz="2200" dirty="0">
                <a:solidFill>
                  <a:srgbClr val="000000"/>
                </a:solidFill>
                <a:latin typeface="Garamond" panose="02020404030301010803" pitchFamily="18" charset="0"/>
                <a:ea typeface="Calibri" panose="020F0502020204030204" pitchFamily="34" charset="0"/>
              </a:rPr>
              <a:t>across the district about moving to “Handshake”</a:t>
            </a:r>
            <a:endParaRPr lang="en-US" sz="2200" dirty="0">
              <a:solidFill>
                <a:srgbClr val="000000"/>
              </a:solidFill>
              <a:effectLst/>
              <a:latin typeface="Garamond" panose="02020404030301010803" pitchFamily="18" charset="0"/>
              <a:ea typeface="Calibri" panose="020F0502020204030204" pitchFamily="34" charset="0"/>
            </a:endParaRPr>
          </a:p>
          <a:p>
            <a:pPr marL="457200" lvl="1" indent="0">
              <a:spcBef>
                <a:spcPts val="0"/>
              </a:spcBef>
              <a:buSzPts val="1000"/>
              <a:buNone/>
              <a:tabLst>
                <a:tab pos="457200" algn="l"/>
              </a:tabLst>
            </a:pPr>
            <a:endParaRPr lang="en-US" sz="1800" i="1" dirty="0">
              <a:solidFill>
                <a:srgbClr val="000000"/>
              </a:solidFill>
              <a:effectLst/>
              <a:latin typeface="Garamond" panose="02020404030301010803" pitchFamily="18" charset="0"/>
              <a:ea typeface="Calibri" panose="020F0502020204030204" pitchFamily="34" charset="0"/>
            </a:endParaRPr>
          </a:p>
          <a:p>
            <a:pPr marL="0" marR="0" indent="0">
              <a:spcBef>
                <a:spcPts val="0"/>
              </a:spcBef>
              <a:spcAft>
                <a:spcPts val="0"/>
              </a:spcAft>
              <a:buNone/>
            </a:pPr>
            <a:endParaRPr lang="en-US" dirty="0">
              <a:solidFill>
                <a:srgbClr val="000000"/>
              </a:solidFill>
              <a:latin typeface="Garamond" panose="02020404030301010803" pitchFamily="18" charset="0"/>
              <a:ea typeface="Times New Roman" panose="02020603050405020304" pitchFamily="18" charset="0"/>
            </a:endParaRPr>
          </a:p>
          <a:p>
            <a:pPr marL="0" marR="0" indent="0">
              <a:spcBef>
                <a:spcPts val="0"/>
              </a:spcBef>
              <a:spcAft>
                <a:spcPts val="0"/>
              </a:spcAft>
              <a:buNone/>
            </a:pPr>
            <a:br>
              <a:rPr lang="en-US" sz="2800" dirty="0">
                <a:solidFill>
                  <a:srgbClr val="000000"/>
                </a:solidFill>
                <a:effectLst/>
                <a:latin typeface="Garamond" panose="02020404030301010803" pitchFamily="18" charset="0"/>
                <a:ea typeface="Times New Roman" panose="02020603050405020304" pitchFamily="18" charset="0"/>
              </a:rPr>
            </a:br>
            <a:r>
              <a:rPr lang="en-US" sz="2800" dirty="0">
                <a:solidFill>
                  <a:srgbClr val="000000"/>
                </a:solidFill>
                <a:effectLst/>
                <a:latin typeface="Century Gothic" panose="020B0502020202020204" pitchFamily="34"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34060803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705CFA-33F6-4105-832D-BD194703399B}"/>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10383"/>
          <a:stretch/>
        </p:blipFill>
        <p:spPr>
          <a:xfrm>
            <a:off x="690842" y="-9314"/>
            <a:ext cx="11494370" cy="6867314"/>
          </a:xfrm>
          <a:prstGeom prst="rect">
            <a:avLst/>
          </a:prstGeom>
        </p:spPr>
      </p:pic>
      <p:sp>
        <p:nvSpPr>
          <p:cNvPr id="5" name="Rectangle 4">
            <a:extLst>
              <a:ext uri="{FF2B5EF4-FFF2-40B4-BE49-F238E27FC236}">
                <a16:creationId xmlns:a16="http://schemas.microsoft.com/office/drawing/2014/main" id="{7CFA1314-8F33-4955-BE2C-917B786340CE}"/>
              </a:ext>
            </a:extLst>
          </p:cNvPr>
          <p:cNvSpPr/>
          <p:nvPr/>
        </p:nvSpPr>
        <p:spPr>
          <a:xfrm rot="5400000">
            <a:off x="-3086130" y="3081030"/>
            <a:ext cx="6863098"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pic>
        <p:nvPicPr>
          <p:cNvPr id="8" name="Picture 7">
            <a:extLst>
              <a:ext uri="{FF2B5EF4-FFF2-40B4-BE49-F238E27FC236}">
                <a16:creationId xmlns:a16="http://schemas.microsoft.com/office/drawing/2014/main" id="{7EF5A238-41AC-4D52-9525-60BF6209A2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1395" y="844791"/>
            <a:ext cx="6271093" cy="2816519"/>
          </a:xfrm>
          <a:prstGeom prst="rect">
            <a:avLst/>
          </a:prstGeom>
        </p:spPr>
      </p:pic>
      <p:sp>
        <p:nvSpPr>
          <p:cNvPr id="12" name="Rectangle 11">
            <a:extLst>
              <a:ext uri="{FF2B5EF4-FFF2-40B4-BE49-F238E27FC236}">
                <a16:creationId xmlns:a16="http://schemas.microsoft.com/office/drawing/2014/main" id="{FCFFF93D-794D-4A49-A9D1-D73DF048E7D1}"/>
              </a:ext>
            </a:extLst>
          </p:cNvPr>
          <p:cNvSpPr/>
          <p:nvPr/>
        </p:nvSpPr>
        <p:spPr>
          <a:xfrm rot="5400000">
            <a:off x="-2254053" y="3908923"/>
            <a:ext cx="5786981" cy="102734"/>
          </a:xfrm>
          <a:prstGeom prst="rect">
            <a:avLst/>
          </a:prstGeom>
          <a:solidFill>
            <a:srgbClr val="FFCC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
          </a:p>
        </p:txBody>
      </p:sp>
      <p:sp>
        <p:nvSpPr>
          <p:cNvPr id="6" name="Rectangle 9">
            <a:extLst>
              <a:ext uri="{FF2B5EF4-FFF2-40B4-BE49-F238E27FC236}">
                <a16:creationId xmlns:a16="http://schemas.microsoft.com/office/drawing/2014/main" id="{48C3CA36-8AC6-47B4-9365-B3EC4FBFB9A1}"/>
              </a:ext>
            </a:extLst>
          </p:cNvPr>
          <p:cNvSpPr/>
          <p:nvPr/>
        </p:nvSpPr>
        <p:spPr>
          <a:xfrm rot="16200000" flipH="1">
            <a:off x="-548626" y="539379"/>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800" baseline="30000" dirty="0"/>
          </a:p>
        </p:txBody>
      </p:sp>
      <p:sp>
        <p:nvSpPr>
          <p:cNvPr id="9" name="TextBox 8">
            <a:extLst>
              <a:ext uri="{FF2B5EF4-FFF2-40B4-BE49-F238E27FC236}">
                <a16:creationId xmlns:a16="http://schemas.microsoft.com/office/drawing/2014/main" id="{D54BCF2C-0D9F-4828-BE91-7048437CBF1C}"/>
              </a:ext>
            </a:extLst>
          </p:cNvPr>
          <p:cNvSpPr txBox="1"/>
          <p:nvPr/>
        </p:nvSpPr>
        <p:spPr>
          <a:xfrm>
            <a:off x="690842" y="4602347"/>
            <a:ext cx="11252199" cy="953613"/>
          </a:xfrm>
          <a:prstGeom prst="rect">
            <a:avLst/>
          </a:prstGeom>
          <a:noFill/>
        </p:spPr>
        <p:txBody>
          <a:bodyPr wrap="square" rtlCol="0">
            <a:spAutoFit/>
          </a:bodyPr>
          <a:lstStyle/>
          <a:p>
            <a:pPr algn="ctr"/>
            <a:r>
              <a:rPr lang="en-US" sz="5500" b="1" dirty="0">
                <a:latin typeface="Garamond" panose="02020404030301010803" pitchFamily="18" charset="0"/>
              </a:rPr>
              <a:t>Thank you!</a:t>
            </a:r>
          </a:p>
        </p:txBody>
      </p:sp>
    </p:spTree>
    <p:extLst>
      <p:ext uri="{BB962C8B-B14F-4D97-AF65-F5344CB8AC3E}">
        <p14:creationId xmlns:p14="http://schemas.microsoft.com/office/powerpoint/2010/main" val="230127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Progress So Far</a:t>
            </a:r>
          </a:p>
        </p:txBody>
      </p:sp>
      <p:pic>
        <p:nvPicPr>
          <p:cNvPr id="7" name="Content Placeholder 6">
            <a:extLst>
              <a:ext uri="{FF2B5EF4-FFF2-40B4-BE49-F238E27FC236}">
                <a16:creationId xmlns:a16="http://schemas.microsoft.com/office/drawing/2014/main" id="{4E309508-96F4-4FD8-975B-7940E5B41E6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043" r="6620"/>
          <a:stretch/>
        </p:blipFill>
        <p:spPr>
          <a:xfrm>
            <a:off x="409115" y="1210386"/>
            <a:ext cx="4477493" cy="3674034"/>
          </a:xfrm>
          <a:ln w="38100">
            <a:solidFill>
              <a:srgbClr val="FFCC33"/>
            </a:solidFill>
          </a:ln>
        </p:spPr>
      </p:pic>
      <p:sp>
        <p:nvSpPr>
          <p:cNvPr id="6" name="Rectangle 5">
            <a:extLst>
              <a:ext uri="{FF2B5EF4-FFF2-40B4-BE49-F238E27FC236}">
                <a16:creationId xmlns:a16="http://schemas.microsoft.com/office/drawing/2014/main" id="{386F2048-474A-46B7-97E3-DA64F038DA3B}"/>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0" name="Rectangle 9">
            <a:extLst>
              <a:ext uri="{FF2B5EF4-FFF2-40B4-BE49-F238E27FC236}">
                <a16:creationId xmlns:a16="http://schemas.microsoft.com/office/drawing/2014/main" id="{E5C3B77E-2DDF-4A40-9775-CAFCBACDE93F}"/>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5EA2D09C-D64D-4A2F-A795-A1F081D80F1F}"/>
              </a:ext>
            </a:extLst>
          </p:cNvPr>
          <p:cNvSpPr txBox="1">
            <a:spLocks/>
          </p:cNvSpPr>
          <p:nvPr/>
        </p:nvSpPr>
        <p:spPr>
          <a:xfrm>
            <a:off x="5060170" y="1201770"/>
            <a:ext cx="6764978" cy="47789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prstClr val="black"/>
                </a:solidFill>
                <a:latin typeface="Garamond" panose="02020404030301010803" pitchFamily="18" charset="0"/>
              </a:rPr>
              <a:t>9/16 Internal Stakeholders Fall Meeting</a:t>
            </a:r>
          </a:p>
          <a:p>
            <a:r>
              <a:rPr lang="en-US" sz="2000" dirty="0">
                <a:solidFill>
                  <a:prstClr val="black"/>
                </a:solidFill>
                <a:latin typeface="Garamond" panose="02020404030301010803" pitchFamily="18" charset="0"/>
              </a:rPr>
              <a:t>10/7 Internal and External Stakeholders Fall Meeting</a:t>
            </a:r>
          </a:p>
          <a:p>
            <a:r>
              <a:rPr lang="en-US" sz="2000" dirty="0">
                <a:solidFill>
                  <a:prstClr val="black"/>
                </a:solidFill>
                <a:latin typeface="Garamond" panose="02020404030301010803" pitchFamily="18" charset="0"/>
              </a:rPr>
              <a:t>10/20 Follow up meeting with </a:t>
            </a:r>
            <a:r>
              <a:rPr lang="en-US" sz="2000" dirty="0" err="1">
                <a:solidFill>
                  <a:prstClr val="black"/>
                </a:solidFill>
                <a:latin typeface="Garamond" panose="02020404030301010803" pitchFamily="18" charset="0"/>
              </a:rPr>
              <a:t>JobTrain</a:t>
            </a:r>
            <a:r>
              <a:rPr lang="en-US" sz="2000" dirty="0">
                <a:solidFill>
                  <a:prstClr val="black"/>
                </a:solidFill>
                <a:latin typeface="Garamond" panose="02020404030301010803" pitchFamily="18" charset="0"/>
              </a:rPr>
              <a:t> CEO Barrie Hathaway</a:t>
            </a:r>
          </a:p>
          <a:p>
            <a:r>
              <a:rPr lang="en-US" sz="2000" dirty="0">
                <a:solidFill>
                  <a:prstClr val="black"/>
                </a:solidFill>
                <a:latin typeface="Garamond" panose="02020404030301010803" pitchFamily="18" charset="0"/>
              </a:rPr>
              <a:t>11/11 Follow up meeting with Christopher Bernhard  </a:t>
            </a:r>
            <a:r>
              <a:rPr lang="en-US" sz="2000" dirty="0" err="1">
                <a:solidFill>
                  <a:prstClr val="black"/>
                </a:solidFill>
                <a:latin typeface="Garamond" panose="02020404030301010803" pitchFamily="18" charset="0"/>
              </a:rPr>
              <a:t>NOVAWorks</a:t>
            </a:r>
            <a:endParaRPr lang="en-US" sz="2000" dirty="0">
              <a:solidFill>
                <a:prstClr val="black"/>
              </a:solidFill>
              <a:latin typeface="Garamond" panose="02020404030301010803" pitchFamily="18" charset="0"/>
            </a:endParaRPr>
          </a:p>
          <a:p>
            <a:r>
              <a:rPr lang="en-US" sz="2000" dirty="0">
                <a:solidFill>
                  <a:prstClr val="black"/>
                </a:solidFill>
                <a:latin typeface="Garamond" panose="02020404030301010803" pitchFamily="18" charset="0"/>
              </a:rPr>
              <a:t>11/20 Follow up meeting of Internal Stakeholders</a:t>
            </a:r>
          </a:p>
          <a:p>
            <a:r>
              <a:rPr lang="en-US" sz="2000" dirty="0">
                <a:solidFill>
                  <a:prstClr val="black"/>
                </a:solidFill>
                <a:latin typeface="Garamond" panose="02020404030301010803" pitchFamily="18" charset="0"/>
              </a:rPr>
              <a:t>12/3 Update Presented to PBC</a:t>
            </a:r>
          </a:p>
          <a:p>
            <a:r>
              <a:rPr lang="en-US" sz="2000" dirty="0">
                <a:solidFill>
                  <a:prstClr val="black"/>
                </a:solidFill>
                <a:latin typeface="Garamond" panose="02020404030301010803" pitchFamily="18" charset="0"/>
              </a:rPr>
              <a:t>3/12 Internal Stakeholders Spring Meeting</a:t>
            </a:r>
          </a:p>
          <a:p>
            <a:r>
              <a:rPr lang="en-US" sz="2000" dirty="0">
                <a:solidFill>
                  <a:prstClr val="black"/>
                </a:solidFill>
                <a:latin typeface="Garamond" panose="02020404030301010803" pitchFamily="18" charset="0"/>
              </a:rPr>
              <a:t>4/8 Internal and External Stakeholders Spring Meeting</a:t>
            </a:r>
          </a:p>
          <a:p>
            <a:r>
              <a:rPr lang="en-US" sz="2000" dirty="0">
                <a:solidFill>
                  <a:prstClr val="black"/>
                </a:solidFill>
                <a:latin typeface="Garamond" panose="02020404030301010803" pitchFamily="18" charset="0"/>
              </a:rPr>
              <a:t>4/8 Update Presented to SSPC</a:t>
            </a:r>
          </a:p>
          <a:p>
            <a:pPr marL="0" indent="0">
              <a:buNone/>
            </a:pPr>
            <a:endParaRPr lang="en-US" dirty="0">
              <a:solidFill>
                <a:prstClr val="black"/>
              </a:solidFill>
              <a:latin typeface="Garamond" panose="02020404030301010803" pitchFamily="18" charset="0"/>
            </a:endParaRPr>
          </a:p>
        </p:txBody>
      </p:sp>
      <p:sp>
        <p:nvSpPr>
          <p:cNvPr id="13" name="Content Placeholder 2">
            <a:extLst>
              <a:ext uri="{FF2B5EF4-FFF2-40B4-BE49-F238E27FC236}">
                <a16:creationId xmlns:a16="http://schemas.microsoft.com/office/drawing/2014/main" id="{A706A127-5D94-4F71-B4B9-A46D6E6F1079}"/>
              </a:ext>
            </a:extLst>
          </p:cNvPr>
          <p:cNvSpPr txBox="1">
            <a:spLocks/>
          </p:cNvSpPr>
          <p:nvPr/>
        </p:nvSpPr>
        <p:spPr>
          <a:xfrm>
            <a:off x="409115" y="3937114"/>
            <a:ext cx="4030805" cy="482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32163560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r>
              <a:rPr lang="en-US" sz="20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Internal and External Stakeholders</a:t>
            </a:r>
          </a:p>
        </p:txBody>
      </p:sp>
      <p:sp>
        <p:nvSpPr>
          <p:cNvPr id="6" name="Rectangle 5">
            <a:extLst>
              <a:ext uri="{FF2B5EF4-FFF2-40B4-BE49-F238E27FC236}">
                <a16:creationId xmlns:a16="http://schemas.microsoft.com/office/drawing/2014/main" id="{386F2048-474A-46B7-97E3-DA64F038DA3B}"/>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0" name="Rectangle 9">
            <a:extLst>
              <a:ext uri="{FF2B5EF4-FFF2-40B4-BE49-F238E27FC236}">
                <a16:creationId xmlns:a16="http://schemas.microsoft.com/office/drawing/2014/main" id="{E5C3B77E-2DDF-4A40-9775-CAFCBACDE93F}"/>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A706A127-5D94-4F71-B4B9-A46D6E6F1079}"/>
              </a:ext>
            </a:extLst>
          </p:cNvPr>
          <p:cNvSpPr txBox="1">
            <a:spLocks/>
          </p:cNvSpPr>
          <p:nvPr/>
        </p:nvSpPr>
        <p:spPr>
          <a:xfrm>
            <a:off x="7299960" y="4809604"/>
            <a:ext cx="4030805" cy="4824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latin typeface="Franklin Gothic Book" panose="020B0503020102020204" pitchFamily="34" charset="0"/>
              </a:rPr>
              <a:t>Sample Text in Franklin Gothic Book</a:t>
            </a:r>
          </a:p>
          <a:p>
            <a:pPr marL="0" indent="0">
              <a:buFont typeface="Arial" panose="020B0604020202020204" pitchFamily="34" charset="0"/>
              <a:buNone/>
            </a:pPr>
            <a:r>
              <a:rPr lang="en-US" sz="1200" dirty="0">
                <a:solidFill>
                  <a:schemeClr val="bg1"/>
                </a:solidFill>
                <a:latin typeface="Franklin Gothic Book" panose="020B0503020102020204" pitchFamily="34" charset="0"/>
              </a:rPr>
              <a:t>Border is in Yellow. Copy picture and right-click -&gt; replace picture</a:t>
            </a:r>
          </a:p>
        </p:txBody>
      </p:sp>
      <p:sp>
        <p:nvSpPr>
          <p:cNvPr id="11" name="Content Placeholder 2">
            <a:extLst>
              <a:ext uri="{FF2B5EF4-FFF2-40B4-BE49-F238E27FC236}">
                <a16:creationId xmlns:a16="http://schemas.microsoft.com/office/drawing/2014/main" id="{5D1BB386-D1EE-4043-8647-7E4BD179B16A}"/>
              </a:ext>
            </a:extLst>
          </p:cNvPr>
          <p:cNvSpPr>
            <a:spLocks noGrp="1"/>
          </p:cNvSpPr>
          <p:nvPr>
            <p:ph sz="half" idx="1"/>
          </p:nvPr>
        </p:nvSpPr>
        <p:spPr>
          <a:xfrm>
            <a:off x="472751" y="1326514"/>
            <a:ext cx="5181600" cy="4351338"/>
          </a:xfrm>
        </p:spPr>
        <p:txBody>
          <a:bodyPr>
            <a:normAutofit fontScale="62500" lnSpcReduction="20000"/>
          </a:bodyPr>
          <a:lstStyle/>
          <a:p>
            <a:pPr marL="0" indent="0">
              <a:buNone/>
            </a:pPr>
            <a:r>
              <a:rPr lang="en-US" sz="4500" b="1" dirty="0">
                <a:latin typeface="Garamond" panose="02020404030301010803" pitchFamily="18" charset="0"/>
              </a:rPr>
              <a:t>Internal Stakeholders</a:t>
            </a:r>
          </a:p>
          <a:p>
            <a:r>
              <a:rPr lang="en-US" dirty="0">
                <a:latin typeface="Garamond" panose="02020404030301010803" pitchFamily="18" charset="0"/>
              </a:rPr>
              <a:t>Lizette Bricker - VPSS</a:t>
            </a:r>
          </a:p>
          <a:p>
            <a:r>
              <a:rPr lang="en-US" dirty="0">
                <a:latin typeface="Garamond" panose="02020404030301010803" pitchFamily="18" charset="0"/>
              </a:rPr>
              <a:t>Max Hartman – Dean of Counseling</a:t>
            </a:r>
          </a:p>
          <a:p>
            <a:r>
              <a:rPr lang="en-US" dirty="0">
                <a:latin typeface="Garamond" panose="02020404030301010803" pitchFamily="18" charset="0"/>
              </a:rPr>
              <a:t>Bob Haick – Career Center</a:t>
            </a:r>
          </a:p>
          <a:p>
            <a:r>
              <a:rPr lang="en-US">
                <a:latin typeface="Garamond" panose="02020404030301010803" pitchFamily="18" charset="0"/>
              </a:rPr>
              <a:t>Dr. Karen </a:t>
            </a:r>
            <a:r>
              <a:rPr lang="en-US" dirty="0">
                <a:latin typeface="Garamond" panose="02020404030301010803" pitchFamily="18" charset="0"/>
              </a:rPr>
              <a:t>Engel – Dean of PRIE</a:t>
            </a:r>
          </a:p>
          <a:p>
            <a:r>
              <a:rPr lang="en-US" dirty="0">
                <a:latin typeface="Garamond" panose="02020404030301010803" pitchFamily="18" charset="0"/>
              </a:rPr>
              <a:t>Megan Rodriguez- Antone – Director of Community Relations and Marketing</a:t>
            </a:r>
          </a:p>
          <a:p>
            <a:r>
              <a:rPr lang="en-US" dirty="0">
                <a:latin typeface="Garamond" panose="02020404030301010803" pitchFamily="18" charset="0"/>
              </a:rPr>
              <a:t>Danny Lynch – Lead IA Counselor, Science and Health</a:t>
            </a:r>
          </a:p>
          <a:p>
            <a:r>
              <a:rPr lang="en-US" dirty="0">
                <a:latin typeface="Garamond" panose="02020404030301010803" pitchFamily="18" charset="0"/>
              </a:rPr>
              <a:t>Jose Manzo – Lead IA Counselor, Art Design &amp; Performance</a:t>
            </a:r>
          </a:p>
          <a:p>
            <a:r>
              <a:rPr lang="en-US" dirty="0">
                <a:latin typeface="Garamond" panose="02020404030301010803" pitchFamily="18" charset="0"/>
              </a:rPr>
              <a:t>Dr. Kassie Alexander – Lead IA Counselor, Human Behavior and Culture</a:t>
            </a:r>
          </a:p>
          <a:p>
            <a:r>
              <a:rPr lang="en-US" dirty="0">
                <a:latin typeface="Garamond" panose="02020404030301010803" pitchFamily="18" charset="0"/>
              </a:rPr>
              <a:t>Nadya Sigona – Lead IA Counselor, Business</a:t>
            </a:r>
          </a:p>
          <a:p>
            <a:r>
              <a:rPr lang="en-US" dirty="0">
                <a:latin typeface="Garamond" panose="02020404030301010803" pitchFamily="18" charset="0"/>
              </a:rPr>
              <a:t>Alex Kramer – Dean, Business Design &amp; Workforce</a:t>
            </a:r>
          </a:p>
          <a:p>
            <a:endParaRPr lang="en-US" dirty="0">
              <a:latin typeface="Garamond" panose="02020404030301010803" pitchFamily="18" charset="0"/>
            </a:endParaRPr>
          </a:p>
          <a:p>
            <a:pPr marL="0" indent="0">
              <a:buNone/>
            </a:pPr>
            <a:endParaRPr lang="en-US" dirty="0">
              <a:latin typeface="Garamond" panose="02020404030301010803" pitchFamily="18" charset="0"/>
            </a:endParaRPr>
          </a:p>
          <a:p>
            <a:endParaRPr lang="en-US" dirty="0"/>
          </a:p>
        </p:txBody>
      </p:sp>
      <p:sp>
        <p:nvSpPr>
          <p:cNvPr id="12" name="Content Placeholder 3">
            <a:extLst>
              <a:ext uri="{FF2B5EF4-FFF2-40B4-BE49-F238E27FC236}">
                <a16:creationId xmlns:a16="http://schemas.microsoft.com/office/drawing/2014/main" id="{2A66F511-6377-493D-AFD8-7C3414C4D67F}"/>
              </a:ext>
            </a:extLst>
          </p:cNvPr>
          <p:cNvSpPr txBox="1">
            <a:spLocks/>
          </p:cNvSpPr>
          <p:nvPr/>
        </p:nvSpPr>
        <p:spPr>
          <a:xfrm>
            <a:off x="5991504" y="1233052"/>
            <a:ext cx="5181600" cy="435133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dirty="0">
                <a:latin typeface="Garamond" panose="02020404030301010803" pitchFamily="18" charset="0"/>
              </a:rPr>
              <a:t>Lorraine Barrales-Ramirez- Counselor/Coordinator EOPs/CARE/</a:t>
            </a:r>
            <a:r>
              <a:rPr lang="en-US" sz="2900" dirty="0" err="1">
                <a:latin typeface="Garamond" panose="02020404030301010803" pitchFamily="18" charset="0"/>
              </a:rPr>
              <a:t>NextUP</a:t>
            </a:r>
            <a:r>
              <a:rPr lang="en-US" sz="2900" dirty="0">
                <a:latin typeface="Garamond" panose="02020404030301010803" pitchFamily="18" charset="0"/>
              </a:rPr>
              <a:t>/FYSI (Career Launch)</a:t>
            </a:r>
          </a:p>
          <a:p>
            <a:r>
              <a:rPr lang="en-US" sz="2900" dirty="0">
                <a:latin typeface="Garamond" panose="02020404030301010803" pitchFamily="18" charset="0"/>
              </a:rPr>
              <a:t>Diego Payan- Retention Specialist, Art, Design and Performance (and undecided)</a:t>
            </a:r>
          </a:p>
          <a:p>
            <a:r>
              <a:rPr lang="en-US" sz="2900" dirty="0">
                <a:latin typeface="Garamond" panose="02020404030301010803" pitchFamily="18" charset="0"/>
              </a:rPr>
              <a:t>John Omar – Retention Specialist, Business and Human Behavior and Culture</a:t>
            </a:r>
          </a:p>
          <a:p>
            <a:r>
              <a:rPr lang="en-US" sz="2900" dirty="0">
                <a:latin typeface="Garamond" panose="02020404030301010803" pitchFamily="18" charset="0"/>
              </a:rPr>
              <a:t>Jackie Gonzalez – Retention Specialist, Science and Health</a:t>
            </a:r>
          </a:p>
          <a:p>
            <a:r>
              <a:rPr lang="en-US" sz="2900" dirty="0">
                <a:latin typeface="Garamond" panose="02020404030301010803" pitchFamily="18" charset="0"/>
              </a:rPr>
              <a:t>Dr. Ron Andrade – Director of Student Support</a:t>
            </a:r>
          </a:p>
          <a:p>
            <a:pPr marL="0" indent="0">
              <a:buNone/>
            </a:pPr>
            <a:r>
              <a:rPr lang="en-US" sz="2900" b="1" dirty="0">
                <a:latin typeface="Garamond" panose="02020404030301010803" pitchFamily="18" charset="0"/>
              </a:rPr>
              <a:t>External Stakeholders</a:t>
            </a:r>
          </a:p>
          <a:p>
            <a:r>
              <a:rPr lang="en-US" sz="2900" dirty="0">
                <a:latin typeface="Garamond" panose="02020404030301010803" pitchFamily="18" charset="0"/>
              </a:rPr>
              <a:t>Barrie Hathaway - </a:t>
            </a:r>
            <a:r>
              <a:rPr lang="en-US" sz="2900" dirty="0" err="1">
                <a:latin typeface="Garamond" panose="02020404030301010803" pitchFamily="18" charset="0"/>
              </a:rPr>
              <a:t>JobTrain</a:t>
            </a:r>
            <a:endParaRPr lang="en-US" sz="2900" dirty="0">
              <a:latin typeface="Garamond" panose="02020404030301010803" pitchFamily="18" charset="0"/>
            </a:endParaRPr>
          </a:p>
          <a:p>
            <a:r>
              <a:rPr lang="en-US" sz="2900" dirty="0">
                <a:latin typeface="Garamond" panose="02020404030301010803" pitchFamily="18" charset="0"/>
              </a:rPr>
              <a:t>Suzanne Dedeaux – </a:t>
            </a:r>
            <a:r>
              <a:rPr lang="en-US" sz="2900" dirty="0" err="1">
                <a:latin typeface="Garamond" panose="02020404030301010803" pitchFamily="18" charset="0"/>
              </a:rPr>
              <a:t>JobTrain</a:t>
            </a:r>
            <a:endParaRPr lang="en-US" sz="2900" dirty="0">
              <a:latin typeface="Garamond" panose="02020404030301010803" pitchFamily="18" charset="0"/>
            </a:endParaRPr>
          </a:p>
          <a:p>
            <a:r>
              <a:rPr lang="en-US" sz="2900" dirty="0">
                <a:latin typeface="Garamond" panose="02020404030301010803" pitchFamily="18" charset="0"/>
              </a:rPr>
              <a:t>Amanda Anthony – City of Redwood City</a:t>
            </a:r>
          </a:p>
          <a:p>
            <a:r>
              <a:rPr lang="en-US" sz="2900" dirty="0">
                <a:latin typeface="Garamond" panose="02020404030301010803" pitchFamily="18" charset="0"/>
              </a:rPr>
              <a:t>Chris </a:t>
            </a:r>
            <a:r>
              <a:rPr lang="en-US" sz="2900" dirty="0" err="1">
                <a:latin typeface="Garamond" panose="02020404030301010803" pitchFamily="18" charset="0"/>
              </a:rPr>
              <a:t>Bernhadt</a:t>
            </a:r>
            <a:r>
              <a:rPr lang="en-US" sz="2900" dirty="0">
                <a:latin typeface="Garamond" panose="02020404030301010803" pitchFamily="18" charset="0"/>
              </a:rPr>
              <a:t> – Nova Works</a:t>
            </a:r>
          </a:p>
          <a:p>
            <a:r>
              <a:rPr lang="en-US" sz="2900" dirty="0">
                <a:effectLst/>
                <a:latin typeface="Garamond" panose="02020404030301010803" pitchFamily="18" charset="0"/>
                <a:ea typeface="Calibri" panose="020F0502020204030204" pitchFamily="34" charset="0"/>
              </a:rPr>
              <a:t>Dr. Maeve Katherine Bergman and Dr. Sunny Green - Bay Area California Community College Consortium (BACCC) to explore the FREE </a:t>
            </a:r>
            <a:r>
              <a:rPr lang="en-US" sz="2900" dirty="0" err="1">
                <a:effectLst/>
                <a:latin typeface="Garamond" panose="02020404030301010803" pitchFamily="18" charset="0"/>
                <a:ea typeface="Calibri" panose="020F0502020204030204" pitchFamily="34" charset="0"/>
              </a:rPr>
              <a:t>Gladeo</a:t>
            </a:r>
            <a:r>
              <a:rPr lang="en-US" sz="2900" dirty="0">
                <a:effectLst/>
                <a:latin typeface="Garamond" panose="02020404030301010803" pitchFamily="18" charset="0"/>
                <a:ea typeface="Calibri" panose="020F0502020204030204" pitchFamily="34" charset="0"/>
              </a:rPr>
              <a:t> Platform</a:t>
            </a:r>
            <a:endParaRPr lang="en-US" sz="2900" dirty="0">
              <a:latin typeface="Garamond" panose="02020404030301010803"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348100500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endParaRPr lang="en-US" sz="20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5">
            <a:extLst>
              <a:ext uri="{FF2B5EF4-FFF2-40B4-BE49-F238E27FC236}">
                <a16:creationId xmlns:a16="http://schemas.microsoft.com/office/drawing/2014/main" id="{386F2048-474A-46B7-97E3-DA64F038DA3B}"/>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0" name="Rectangle 9">
            <a:extLst>
              <a:ext uri="{FF2B5EF4-FFF2-40B4-BE49-F238E27FC236}">
                <a16:creationId xmlns:a16="http://schemas.microsoft.com/office/drawing/2014/main" id="{E5C3B77E-2DDF-4A40-9775-CAFCBACDE93F}"/>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A706A127-5D94-4F71-B4B9-A46D6E6F1079}"/>
              </a:ext>
            </a:extLst>
          </p:cNvPr>
          <p:cNvSpPr txBox="1">
            <a:spLocks/>
          </p:cNvSpPr>
          <p:nvPr/>
        </p:nvSpPr>
        <p:spPr>
          <a:xfrm>
            <a:off x="7299960" y="4809604"/>
            <a:ext cx="4030805" cy="4824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latin typeface="Franklin Gothic Book" panose="020B0503020102020204" pitchFamily="34" charset="0"/>
              </a:rPr>
              <a:t>Sample Text in Franklin Gothic Book</a:t>
            </a:r>
          </a:p>
          <a:p>
            <a:pPr marL="0" indent="0">
              <a:buFont typeface="Arial" panose="020B0604020202020204" pitchFamily="34" charset="0"/>
              <a:buNone/>
            </a:pPr>
            <a:r>
              <a:rPr lang="en-US" sz="1200" dirty="0">
                <a:solidFill>
                  <a:schemeClr val="bg1"/>
                </a:solidFill>
                <a:latin typeface="Franklin Gothic Book" panose="020B0503020102020204" pitchFamily="34" charset="0"/>
              </a:rPr>
              <a:t>Border is in Yellow. Copy picture and right-click -&gt; replace picture</a:t>
            </a:r>
          </a:p>
        </p:txBody>
      </p:sp>
      <p:sp>
        <p:nvSpPr>
          <p:cNvPr id="11" name="Content Placeholder 2">
            <a:extLst>
              <a:ext uri="{FF2B5EF4-FFF2-40B4-BE49-F238E27FC236}">
                <a16:creationId xmlns:a16="http://schemas.microsoft.com/office/drawing/2014/main" id="{5D1BB386-D1EE-4043-8647-7E4BD179B16A}"/>
              </a:ext>
            </a:extLst>
          </p:cNvPr>
          <p:cNvSpPr>
            <a:spLocks noGrp="1"/>
          </p:cNvSpPr>
          <p:nvPr>
            <p:ph sz="half" idx="1"/>
          </p:nvPr>
        </p:nvSpPr>
        <p:spPr>
          <a:xfrm>
            <a:off x="472751" y="1326514"/>
            <a:ext cx="5181600" cy="4351338"/>
          </a:xfrm>
        </p:spPr>
        <p:txBody>
          <a:bodyPr>
            <a:normAutofit/>
          </a:bodyPr>
          <a:lstStyle/>
          <a:p>
            <a:endParaRPr lang="en-US" dirty="0">
              <a:latin typeface="Garamond" panose="02020404030301010803" pitchFamily="18" charset="0"/>
            </a:endParaRPr>
          </a:p>
          <a:p>
            <a:pPr marL="0" indent="0">
              <a:buNone/>
            </a:pPr>
            <a:endParaRPr lang="en-US" dirty="0">
              <a:latin typeface="Garamond" panose="02020404030301010803" pitchFamily="18" charset="0"/>
            </a:endParaRPr>
          </a:p>
          <a:p>
            <a:endParaRPr lang="en-US" dirty="0"/>
          </a:p>
        </p:txBody>
      </p:sp>
      <p:sp>
        <p:nvSpPr>
          <p:cNvPr id="12" name="Content Placeholder 3">
            <a:extLst>
              <a:ext uri="{FF2B5EF4-FFF2-40B4-BE49-F238E27FC236}">
                <a16:creationId xmlns:a16="http://schemas.microsoft.com/office/drawing/2014/main" id="{2A66F511-6377-493D-AFD8-7C3414C4D67F}"/>
              </a:ext>
            </a:extLst>
          </p:cNvPr>
          <p:cNvSpPr txBox="1">
            <a:spLocks/>
          </p:cNvSpPr>
          <p:nvPr/>
        </p:nvSpPr>
        <p:spPr>
          <a:xfrm>
            <a:off x="5991504" y="1233052"/>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 name="Picture 4">
            <a:extLst>
              <a:ext uri="{FF2B5EF4-FFF2-40B4-BE49-F238E27FC236}">
                <a16:creationId xmlns:a16="http://schemas.microsoft.com/office/drawing/2014/main" id="{E623D783-420B-4361-8489-60887DE785D5}"/>
              </a:ext>
            </a:extLst>
          </p:cNvPr>
          <p:cNvPicPr>
            <a:picLocks noChangeAspect="1"/>
          </p:cNvPicPr>
          <p:nvPr/>
        </p:nvPicPr>
        <p:blipFill>
          <a:blip r:embed="rId4"/>
          <a:stretch>
            <a:fillRect/>
          </a:stretch>
        </p:blipFill>
        <p:spPr>
          <a:xfrm>
            <a:off x="0" y="110832"/>
            <a:ext cx="12192000" cy="6636335"/>
          </a:xfrm>
          <a:prstGeom prst="rect">
            <a:avLst/>
          </a:prstGeom>
        </p:spPr>
      </p:pic>
    </p:spTree>
    <p:extLst>
      <p:ext uri="{BB962C8B-B14F-4D97-AF65-F5344CB8AC3E}">
        <p14:creationId xmlns:p14="http://schemas.microsoft.com/office/powerpoint/2010/main" val="197576773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endPar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5">
            <a:extLst>
              <a:ext uri="{FF2B5EF4-FFF2-40B4-BE49-F238E27FC236}">
                <a16:creationId xmlns:a16="http://schemas.microsoft.com/office/drawing/2014/main" id="{386F2048-474A-46B7-97E3-DA64F038DA3B}"/>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0" name="Rectangle 9">
            <a:extLst>
              <a:ext uri="{FF2B5EF4-FFF2-40B4-BE49-F238E27FC236}">
                <a16:creationId xmlns:a16="http://schemas.microsoft.com/office/drawing/2014/main" id="{E5C3B77E-2DDF-4A40-9775-CAFCBACDE93F}"/>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5EA2D09C-D64D-4A2F-A795-A1F081D80F1F}"/>
              </a:ext>
            </a:extLst>
          </p:cNvPr>
          <p:cNvSpPr txBox="1">
            <a:spLocks/>
          </p:cNvSpPr>
          <p:nvPr/>
        </p:nvSpPr>
        <p:spPr>
          <a:xfrm>
            <a:off x="5060170" y="1201770"/>
            <a:ext cx="6764978" cy="47789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prstClr val="black"/>
              </a:solidFill>
              <a:latin typeface="Garamond" panose="02020404030301010803" pitchFamily="18" charset="0"/>
            </a:endParaRPr>
          </a:p>
        </p:txBody>
      </p:sp>
      <p:sp>
        <p:nvSpPr>
          <p:cNvPr id="13" name="Content Placeholder 2">
            <a:extLst>
              <a:ext uri="{FF2B5EF4-FFF2-40B4-BE49-F238E27FC236}">
                <a16:creationId xmlns:a16="http://schemas.microsoft.com/office/drawing/2014/main" id="{A706A127-5D94-4F71-B4B9-A46D6E6F1079}"/>
              </a:ext>
            </a:extLst>
          </p:cNvPr>
          <p:cNvSpPr txBox="1">
            <a:spLocks/>
          </p:cNvSpPr>
          <p:nvPr/>
        </p:nvSpPr>
        <p:spPr>
          <a:xfrm>
            <a:off x="409115" y="3937114"/>
            <a:ext cx="4030805" cy="482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dirty="0">
              <a:solidFill>
                <a:schemeClr val="bg1"/>
              </a:solidFill>
              <a:latin typeface="Franklin Gothic Book" panose="020B0503020102020204" pitchFamily="34" charset="0"/>
            </a:endParaRPr>
          </a:p>
        </p:txBody>
      </p:sp>
      <p:pic>
        <p:nvPicPr>
          <p:cNvPr id="22" name="Content Placeholder 21">
            <a:extLst>
              <a:ext uri="{FF2B5EF4-FFF2-40B4-BE49-F238E27FC236}">
                <a16:creationId xmlns:a16="http://schemas.microsoft.com/office/drawing/2014/main" id="{E7D05874-7958-4332-8F95-ED4D487909F6}"/>
              </a:ext>
            </a:extLst>
          </p:cNvPr>
          <p:cNvPicPr>
            <a:picLocks noGrp="1" noChangeAspect="1"/>
          </p:cNvPicPr>
          <p:nvPr>
            <p:ph idx="1"/>
          </p:nvPr>
        </p:nvPicPr>
        <p:blipFill>
          <a:blip r:embed="rId4"/>
          <a:stretch>
            <a:fillRect/>
          </a:stretch>
        </p:blipFill>
        <p:spPr>
          <a:xfrm>
            <a:off x="1336930" y="1067246"/>
            <a:ext cx="9309147" cy="5047959"/>
          </a:xfrm>
        </p:spPr>
      </p:pic>
    </p:spTree>
    <p:extLst>
      <p:ext uri="{BB962C8B-B14F-4D97-AF65-F5344CB8AC3E}">
        <p14:creationId xmlns:p14="http://schemas.microsoft.com/office/powerpoint/2010/main" val="238094948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r>
              <a:rPr lang="en-US" sz="2000" b="1" dirty="0">
                <a:solidFill>
                  <a:schemeClr val="bg1"/>
                </a:solidFill>
                <a:effectLst>
                  <a:outerShdw blurRad="50800" dist="50800" dir="5400000" algn="ctr" rotWithShape="0">
                    <a:srgbClr val="000000">
                      <a:alpha val="43137"/>
                    </a:srgbClr>
                  </a:outerShdw>
                </a:effectLst>
                <a:latin typeface="Franklin Gothic Demi" panose="020B0703020102020204" pitchFamily="34" charset="0"/>
              </a:rPr>
              <a:t>Spring 2026 – Introducing the </a:t>
            </a:r>
            <a:r>
              <a:rPr lang="en-US" sz="1800" b="1" dirty="0">
                <a:solidFill>
                  <a:schemeClr val="bg1"/>
                </a:solidFill>
                <a:effectLst/>
                <a:latin typeface="Franklin Gothic Demi" panose="020B0703020102020204" pitchFamily="34" charset="0"/>
                <a:ea typeface="Times New Roman" panose="02020603050405020304" pitchFamily="18" charset="0"/>
                <a:cs typeface="Calibri" panose="020F0502020204030204" pitchFamily="34" charset="0"/>
              </a:rPr>
              <a:t>Career Café</a:t>
            </a:r>
            <a:endParaRPr lang="en-US" sz="2000" b="1" dirty="0">
              <a:solidFill>
                <a:schemeClr val="bg1"/>
              </a:solidFill>
              <a:effectLst>
                <a:outerShdw blurRad="50800" dist="50800" dir="5400000" algn="ctr" rotWithShape="0">
                  <a:srgbClr val="000000">
                    <a:alpha val="43137"/>
                  </a:srgbClr>
                </a:outerShdw>
              </a:effectLst>
              <a:latin typeface="Franklin Gothic Demi" panose="020B0703020102020204" pitchFamily="34" charset="0"/>
            </a:endParaRPr>
          </a:p>
        </p:txBody>
      </p:sp>
      <p:sp>
        <p:nvSpPr>
          <p:cNvPr id="6" name="Rectangle 5">
            <a:extLst>
              <a:ext uri="{FF2B5EF4-FFF2-40B4-BE49-F238E27FC236}">
                <a16:creationId xmlns:a16="http://schemas.microsoft.com/office/drawing/2014/main" id="{386F2048-474A-46B7-97E3-DA64F038DA3B}"/>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0" name="Rectangle 9">
            <a:extLst>
              <a:ext uri="{FF2B5EF4-FFF2-40B4-BE49-F238E27FC236}">
                <a16:creationId xmlns:a16="http://schemas.microsoft.com/office/drawing/2014/main" id="{E5C3B77E-2DDF-4A40-9775-CAFCBACDE93F}"/>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A706A127-5D94-4F71-B4B9-A46D6E6F1079}"/>
              </a:ext>
            </a:extLst>
          </p:cNvPr>
          <p:cNvSpPr txBox="1">
            <a:spLocks/>
          </p:cNvSpPr>
          <p:nvPr/>
        </p:nvSpPr>
        <p:spPr>
          <a:xfrm>
            <a:off x="7299960" y="4809604"/>
            <a:ext cx="4030805" cy="4824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latin typeface="Franklin Gothic Book" panose="020B0503020102020204" pitchFamily="34" charset="0"/>
              </a:rPr>
              <a:t>Sample Text in Franklin Gothic Book</a:t>
            </a:r>
          </a:p>
          <a:p>
            <a:pPr marL="0" indent="0">
              <a:buFont typeface="Arial" panose="020B0604020202020204" pitchFamily="34" charset="0"/>
              <a:buNone/>
            </a:pPr>
            <a:r>
              <a:rPr lang="en-US" sz="1200" dirty="0">
                <a:solidFill>
                  <a:schemeClr val="bg1"/>
                </a:solidFill>
                <a:latin typeface="Franklin Gothic Book" panose="020B0503020102020204" pitchFamily="34" charset="0"/>
              </a:rPr>
              <a:t>Border is in Yellow. Copy picture and right-click -&gt; replace picture</a:t>
            </a:r>
          </a:p>
        </p:txBody>
      </p:sp>
      <p:sp>
        <p:nvSpPr>
          <p:cNvPr id="11" name="Content Placeholder 2">
            <a:extLst>
              <a:ext uri="{FF2B5EF4-FFF2-40B4-BE49-F238E27FC236}">
                <a16:creationId xmlns:a16="http://schemas.microsoft.com/office/drawing/2014/main" id="{5D1BB386-D1EE-4043-8647-7E4BD179B16A}"/>
              </a:ext>
            </a:extLst>
          </p:cNvPr>
          <p:cNvSpPr>
            <a:spLocks noGrp="1"/>
          </p:cNvSpPr>
          <p:nvPr>
            <p:ph sz="half" idx="1"/>
          </p:nvPr>
        </p:nvSpPr>
        <p:spPr>
          <a:xfrm>
            <a:off x="472750" y="1326514"/>
            <a:ext cx="11458295" cy="4351338"/>
          </a:xfrm>
        </p:spPr>
        <p:txBody>
          <a:bodyPr>
            <a:normAutofit fontScale="32500" lnSpcReduction="20000"/>
          </a:bodyPr>
          <a:lstStyle/>
          <a:p>
            <a:pPr marL="0" marR="0" indent="0">
              <a:spcBef>
                <a:spcPts val="0"/>
              </a:spcBef>
              <a:spcAft>
                <a:spcPts val="0"/>
              </a:spcAft>
              <a:buNone/>
            </a:pPr>
            <a:r>
              <a:rPr lang="en-US" sz="6700" dirty="0">
                <a:solidFill>
                  <a:srgbClr val="000000"/>
                </a:solidFill>
                <a:effectLst/>
                <a:latin typeface="Garamond" panose="02020404030301010803" pitchFamily="18" charset="0"/>
                <a:ea typeface="Times New Roman" panose="02020603050405020304" pitchFamily="18" charset="0"/>
              </a:rPr>
              <a:t> </a:t>
            </a:r>
            <a:r>
              <a:rPr lang="en-US" sz="6700" b="1" dirty="0">
                <a:solidFill>
                  <a:srgbClr val="000000"/>
                </a:solidFill>
                <a:effectLst/>
                <a:latin typeface="Garamond" panose="02020404030301010803" pitchFamily="18" charset="0"/>
                <a:ea typeface="Times New Roman" panose="02020603050405020304" pitchFamily="18" charset="0"/>
              </a:rPr>
              <a:t>Overview &amp; Purpose</a:t>
            </a:r>
            <a:r>
              <a:rPr lang="en-US" sz="6700" dirty="0">
                <a:solidFill>
                  <a:srgbClr val="000000"/>
                </a:solidFill>
                <a:effectLst/>
                <a:latin typeface="Garamond" panose="02020404030301010803" pitchFamily="18" charset="0"/>
                <a:ea typeface="Times New Roman" panose="02020603050405020304" pitchFamily="18" charset="0"/>
              </a:rPr>
              <a:t> </a:t>
            </a:r>
          </a:p>
          <a:p>
            <a:pPr marL="0" marR="0" indent="0">
              <a:spcBef>
                <a:spcPts val="0"/>
              </a:spcBef>
              <a:spcAft>
                <a:spcPts val="0"/>
              </a:spcAft>
              <a:buNone/>
            </a:pPr>
            <a:endParaRPr lang="en-US" sz="6700" dirty="0">
              <a:effectLst/>
              <a:latin typeface="Garamond" panose="02020404030301010803" pitchFamily="18" charset="0"/>
              <a:ea typeface="Calibri" panose="020F0502020204030204" pitchFamily="34" charset="0"/>
            </a:endParaRPr>
          </a:p>
          <a:p>
            <a:pPr marL="0" marR="0" indent="0">
              <a:spcBef>
                <a:spcPts val="0"/>
              </a:spcBef>
              <a:spcAft>
                <a:spcPts val="0"/>
              </a:spcAft>
              <a:buNone/>
            </a:pPr>
            <a:r>
              <a:rPr lang="en-US" sz="6700" dirty="0">
                <a:solidFill>
                  <a:srgbClr val="000000"/>
                </a:solidFill>
                <a:effectLst/>
                <a:latin typeface="Garamond" panose="02020404030301010803" pitchFamily="18" charset="0"/>
                <a:ea typeface="Times New Roman" panose="02020603050405020304" pitchFamily="18" charset="0"/>
              </a:rPr>
              <a:t>Career Café is a monthly, community-building career event designed to bring students, faculty, staff, and professionals together over culturally welcoming refreshments.</a:t>
            </a:r>
          </a:p>
          <a:p>
            <a:pPr marL="0" marR="0" indent="0">
              <a:spcBef>
                <a:spcPts val="0"/>
              </a:spcBef>
              <a:spcAft>
                <a:spcPts val="0"/>
              </a:spcAft>
              <a:buNone/>
            </a:pPr>
            <a:r>
              <a:rPr lang="en-US" sz="6700" dirty="0">
                <a:solidFill>
                  <a:srgbClr val="000000"/>
                </a:solidFill>
                <a:effectLst/>
                <a:latin typeface="Garamond" panose="02020404030301010803" pitchFamily="18" charset="0"/>
                <a:ea typeface="Times New Roman" panose="02020603050405020304" pitchFamily="18" charset="0"/>
              </a:rPr>
              <a:t>This space encourages informal career conversations, networking, and student engagement. </a:t>
            </a:r>
            <a:br>
              <a:rPr lang="en-US" sz="6700" dirty="0">
                <a:solidFill>
                  <a:srgbClr val="000000"/>
                </a:solidFill>
                <a:effectLst/>
                <a:latin typeface="Garamond" panose="02020404030301010803" pitchFamily="18" charset="0"/>
                <a:ea typeface="Times New Roman" panose="02020603050405020304" pitchFamily="18" charset="0"/>
              </a:rPr>
            </a:br>
            <a:r>
              <a:rPr lang="en-US" sz="6700" dirty="0">
                <a:solidFill>
                  <a:srgbClr val="000000"/>
                </a:solidFill>
                <a:effectLst/>
                <a:latin typeface="Garamond" panose="02020404030301010803" pitchFamily="18" charset="0"/>
                <a:ea typeface="Times New Roman" panose="02020603050405020304" pitchFamily="18" charset="0"/>
              </a:rPr>
              <a:t> </a:t>
            </a:r>
            <a:endParaRPr lang="en-US" sz="6700" dirty="0">
              <a:effectLst/>
              <a:latin typeface="Garamond" panose="02020404030301010803" pitchFamily="18" charset="0"/>
              <a:ea typeface="Calibri" panose="020F0502020204030204" pitchFamily="34" charset="0"/>
            </a:endParaRPr>
          </a:p>
          <a:p>
            <a:pPr marL="0" marR="0" indent="0">
              <a:spcBef>
                <a:spcPts val="0"/>
              </a:spcBef>
              <a:spcAft>
                <a:spcPts val="0"/>
              </a:spcAft>
              <a:buNone/>
            </a:pPr>
            <a:r>
              <a:rPr lang="en-US" sz="6700" b="1" dirty="0">
                <a:solidFill>
                  <a:srgbClr val="000000"/>
                </a:solidFill>
                <a:effectLst/>
                <a:latin typeface="Garamond" panose="02020404030301010803" pitchFamily="18" charset="0"/>
                <a:ea typeface="Times New Roman" panose="02020603050405020304" pitchFamily="18" charset="0"/>
              </a:rPr>
              <a:t>Goals</a:t>
            </a:r>
            <a:r>
              <a:rPr lang="en-US" sz="6700" dirty="0">
                <a:solidFill>
                  <a:srgbClr val="000000"/>
                </a:solidFill>
                <a:effectLst/>
                <a:latin typeface="Garamond" panose="02020404030301010803" pitchFamily="18" charset="0"/>
                <a:ea typeface="Times New Roman" panose="02020603050405020304" pitchFamily="18" charset="0"/>
              </a:rPr>
              <a:t> </a:t>
            </a:r>
            <a:r>
              <a:rPr lang="en-US" sz="6700" b="1" dirty="0">
                <a:solidFill>
                  <a:srgbClr val="000000"/>
                </a:solidFill>
                <a:effectLst/>
                <a:latin typeface="Garamond" panose="02020404030301010803" pitchFamily="18" charset="0"/>
                <a:ea typeface="Times New Roman" panose="02020603050405020304" pitchFamily="18" charset="0"/>
              </a:rPr>
              <a:t>of Career Café</a:t>
            </a:r>
            <a:endParaRPr lang="en-US" sz="6700" dirty="0">
              <a:effectLst/>
              <a:latin typeface="Garamond" panose="02020404030301010803" pitchFamily="18"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6700" dirty="0">
                <a:solidFill>
                  <a:srgbClr val="000000"/>
                </a:solidFill>
                <a:effectLst/>
                <a:latin typeface="Garamond" panose="02020404030301010803" pitchFamily="18" charset="0"/>
                <a:ea typeface="Times New Roman" panose="02020603050405020304" pitchFamily="18" charset="0"/>
              </a:rPr>
              <a:t>Create a culturally welcoming and inclusive space where students can explore career pathways. </a:t>
            </a:r>
            <a:endParaRPr lang="en-US" sz="6700" dirty="0">
              <a:solidFill>
                <a:srgbClr val="000000"/>
              </a:solidFill>
              <a:effectLst/>
              <a:latin typeface="Garamond" panose="02020404030301010803" pitchFamily="18"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6700" dirty="0">
                <a:solidFill>
                  <a:srgbClr val="000000"/>
                </a:solidFill>
                <a:effectLst/>
                <a:latin typeface="Garamond" panose="02020404030301010803" pitchFamily="18" charset="0"/>
                <a:ea typeface="Times New Roman" panose="02020603050405020304" pitchFamily="18" charset="0"/>
              </a:rPr>
              <a:t>Strengthen relationships between students, faculty, staff, and external partners (industry professionals, community organizations, alumni). </a:t>
            </a:r>
            <a:endParaRPr lang="en-US" sz="6700" dirty="0">
              <a:solidFill>
                <a:srgbClr val="000000"/>
              </a:solidFill>
              <a:effectLst/>
              <a:latin typeface="Garamond" panose="02020404030301010803" pitchFamily="18"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6700" dirty="0">
                <a:solidFill>
                  <a:srgbClr val="000000"/>
                </a:solidFill>
                <a:effectLst/>
                <a:latin typeface="Garamond" panose="02020404030301010803" pitchFamily="18" charset="0"/>
                <a:ea typeface="Times New Roman" panose="02020603050405020304" pitchFamily="18" charset="0"/>
              </a:rPr>
              <a:t>Encourage organic low-stakes career conversations and networking. </a:t>
            </a:r>
            <a:endParaRPr lang="en-US" sz="6700" dirty="0">
              <a:solidFill>
                <a:srgbClr val="000000"/>
              </a:solidFill>
              <a:effectLst/>
              <a:latin typeface="Garamond" panose="02020404030301010803" pitchFamily="18"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6700" dirty="0">
                <a:solidFill>
                  <a:srgbClr val="000000"/>
                </a:solidFill>
                <a:effectLst/>
                <a:latin typeface="Garamond" panose="02020404030301010803" pitchFamily="18" charset="0"/>
                <a:ea typeface="Times New Roman" panose="02020603050405020304" pitchFamily="18" charset="0"/>
              </a:rPr>
              <a:t>Promote visibility of Interest Areas, peer mentors, career courses, and the Career Center resources. </a:t>
            </a:r>
            <a:endParaRPr lang="en-US" sz="6700" dirty="0">
              <a:solidFill>
                <a:srgbClr val="000000"/>
              </a:solidFill>
              <a:effectLst/>
              <a:latin typeface="Garamond" panose="02020404030301010803" pitchFamily="18" charset="0"/>
              <a:ea typeface="Calibri" panose="020F0502020204030204" pitchFamily="34" charset="0"/>
            </a:endParaRPr>
          </a:p>
          <a:p>
            <a:pPr marL="0" marR="0" indent="0">
              <a:spcBef>
                <a:spcPts val="0"/>
              </a:spcBef>
              <a:spcAft>
                <a:spcPts val="0"/>
              </a:spcAft>
              <a:buNone/>
            </a:pPr>
            <a:br>
              <a:rPr lang="en-US" sz="2800" dirty="0">
                <a:solidFill>
                  <a:srgbClr val="000000"/>
                </a:solidFill>
                <a:effectLst/>
                <a:latin typeface="Century Gothic" panose="020B0502020202020204" pitchFamily="34" charset="0"/>
                <a:ea typeface="Times New Roman" panose="02020603050405020304" pitchFamily="18" charset="0"/>
              </a:rPr>
            </a:br>
            <a:r>
              <a:rPr lang="en-US" sz="2800" dirty="0">
                <a:solidFill>
                  <a:srgbClr val="000000"/>
                </a:solidFill>
                <a:effectLst/>
                <a:latin typeface="Century Gothic" panose="020B0502020202020204" pitchFamily="34"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93441844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endParaRPr lang="en-US" sz="20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5">
            <a:extLst>
              <a:ext uri="{FF2B5EF4-FFF2-40B4-BE49-F238E27FC236}">
                <a16:creationId xmlns:a16="http://schemas.microsoft.com/office/drawing/2014/main" id="{386F2048-474A-46B7-97E3-DA64F038DA3B}"/>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0" name="Rectangle 9">
            <a:extLst>
              <a:ext uri="{FF2B5EF4-FFF2-40B4-BE49-F238E27FC236}">
                <a16:creationId xmlns:a16="http://schemas.microsoft.com/office/drawing/2014/main" id="{E5C3B77E-2DDF-4A40-9775-CAFCBACDE93F}"/>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A706A127-5D94-4F71-B4B9-A46D6E6F1079}"/>
              </a:ext>
            </a:extLst>
          </p:cNvPr>
          <p:cNvSpPr txBox="1">
            <a:spLocks/>
          </p:cNvSpPr>
          <p:nvPr/>
        </p:nvSpPr>
        <p:spPr>
          <a:xfrm>
            <a:off x="7299960" y="4809604"/>
            <a:ext cx="4030805" cy="4824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latin typeface="Franklin Gothic Book" panose="020B0503020102020204" pitchFamily="34" charset="0"/>
              </a:rPr>
              <a:t>Sample Text in Franklin Gothic Book</a:t>
            </a:r>
          </a:p>
          <a:p>
            <a:pPr marL="0" indent="0">
              <a:buFont typeface="Arial" panose="020B0604020202020204" pitchFamily="34" charset="0"/>
              <a:buNone/>
            </a:pPr>
            <a:r>
              <a:rPr lang="en-US" sz="1200" dirty="0">
                <a:solidFill>
                  <a:schemeClr val="bg1"/>
                </a:solidFill>
                <a:latin typeface="Franklin Gothic Book" panose="020B0503020102020204" pitchFamily="34" charset="0"/>
              </a:rPr>
              <a:t>Border is in Yellow. Copy picture and right-click -&gt; replace picture</a:t>
            </a:r>
          </a:p>
        </p:txBody>
      </p:sp>
      <p:sp>
        <p:nvSpPr>
          <p:cNvPr id="11" name="Content Placeholder 2">
            <a:extLst>
              <a:ext uri="{FF2B5EF4-FFF2-40B4-BE49-F238E27FC236}">
                <a16:creationId xmlns:a16="http://schemas.microsoft.com/office/drawing/2014/main" id="{5D1BB386-D1EE-4043-8647-7E4BD179B16A}"/>
              </a:ext>
            </a:extLst>
          </p:cNvPr>
          <p:cNvSpPr>
            <a:spLocks noGrp="1"/>
          </p:cNvSpPr>
          <p:nvPr>
            <p:ph sz="half" idx="1"/>
          </p:nvPr>
        </p:nvSpPr>
        <p:spPr>
          <a:xfrm>
            <a:off x="472751" y="1326514"/>
            <a:ext cx="5181600" cy="4351338"/>
          </a:xfrm>
        </p:spPr>
        <p:txBody>
          <a:bodyPr>
            <a:normAutofit/>
          </a:bodyPr>
          <a:lstStyle/>
          <a:p>
            <a:endParaRPr lang="en-US" dirty="0">
              <a:latin typeface="Garamond" panose="02020404030301010803" pitchFamily="18" charset="0"/>
            </a:endParaRPr>
          </a:p>
          <a:p>
            <a:pPr marL="0" indent="0">
              <a:buNone/>
            </a:pPr>
            <a:endParaRPr lang="en-US" dirty="0">
              <a:latin typeface="Garamond" panose="02020404030301010803" pitchFamily="18" charset="0"/>
            </a:endParaRPr>
          </a:p>
          <a:p>
            <a:endParaRPr lang="en-US" dirty="0"/>
          </a:p>
        </p:txBody>
      </p:sp>
      <p:sp>
        <p:nvSpPr>
          <p:cNvPr id="12" name="Content Placeholder 3">
            <a:extLst>
              <a:ext uri="{FF2B5EF4-FFF2-40B4-BE49-F238E27FC236}">
                <a16:creationId xmlns:a16="http://schemas.microsoft.com/office/drawing/2014/main" id="{2A66F511-6377-493D-AFD8-7C3414C4D67F}"/>
              </a:ext>
            </a:extLst>
          </p:cNvPr>
          <p:cNvSpPr txBox="1">
            <a:spLocks/>
          </p:cNvSpPr>
          <p:nvPr/>
        </p:nvSpPr>
        <p:spPr>
          <a:xfrm>
            <a:off x="5991504" y="1233052"/>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2F7EDFC0-4960-4E45-96A6-136F95989614}"/>
              </a:ext>
            </a:extLst>
          </p:cNvPr>
          <p:cNvPicPr>
            <a:picLocks noChangeAspect="1"/>
          </p:cNvPicPr>
          <p:nvPr/>
        </p:nvPicPr>
        <p:blipFill>
          <a:blip r:embed="rId4"/>
          <a:stretch>
            <a:fillRect/>
          </a:stretch>
        </p:blipFill>
        <p:spPr>
          <a:xfrm>
            <a:off x="0" y="45142"/>
            <a:ext cx="12192000" cy="6767716"/>
          </a:xfrm>
          <a:prstGeom prst="rect">
            <a:avLst/>
          </a:prstGeom>
        </p:spPr>
      </p:pic>
    </p:spTree>
    <p:extLst>
      <p:ext uri="{BB962C8B-B14F-4D97-AF65-F5344CB8AC3E}">
        <p14:creationId xmlns:p14="http://schemas.microsoft.com/office/powerpoint/2010/main" val="45633705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endParaRPr lang="en-US" sz="20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5">
            <a:extLst>
              <a:ext uri="{FF2B5EF4-FFF2-40B4-BE49-F238E27FC236}">
                <a16:creationId xmlns:a16="http://schemas.microsoft.com/office/drawing/2014/main" id="{386F2048-474A-46B7-97E3-DA64F038DA3B}"/>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0" name="Rectangle 9">
            <a:extLst>
              <a:ext uri="{FF2B5EF4-FFF2-40B4-BE49-F238E27FC236}">
                <a16:creationId xmlns:a16="http://schemas.microsoft.com/office/drawing/2014/main" id="{E5C3B77E-2DDF-4A40-9775-CAFCBACDE93F}"/>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A706A127-5D94-4F71-B4B9-A46D6E6F1079}"/>
              </a:ext>
            </a:extLst>
          </p:cNvPr>
          <p:cNvSpPr txBox="1">
            <a:spLocks/>
          </p:cNvSpPr>
          <p:nvPr/>
        </p:nvSpPr>
        <p:spPr>
          <a:xfrm>
            <a:off x="7299960" y="4809604"/>
            <a:ext cx="4030805" cy="4824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latin typeface="Franklin Gothic Book" panose="020B0503020102020204" pitchFamily="34" charset="0"/>
              </a:rPr>
              <a:t>Sample Text in Franklin Gothic Book</a:t>
            </a:r>
          </a:p>
          <a:p>
            <a:pPr marL="0" indent="0">
              <a:buFont typeface="Arial" panose="020B0604020202020204" pitchFamily="34" charset="0"/>
              <a:buNone/>
            </a:pPr>
            <a:r>
              <a:rPr lang="en-US" sz="1200" dirty="0">
                <a:solidFill>
                  <a:schemeClr val="bg1"/>
                </a:solidFill>
                <a:latin typeface="Franklin Gothic Book" panose="020B0503020102020204" pitchFamily="34" charset="0"/>
              </a:rPr>
              <a:t>Border is in Yellow. Copy picture and right-click -&gt; replace picture</a:t>
            </a:r>
          </a:p>
        </p:txBody>
      </p:sp>
      <p:sp>
        <p:nvSpPr>
          <p:cNvPr id="11" name="Content Placeholder 2">
            <a:extLst>
              <a:ext uri="{FF2B5EF4-FFF2-40B4-BE49-F238E27FC236}">
                <a16:creationId xmlns:a16="http://schemas.microsoft.com/office/drawing/2014/main" id="{5D1BB386-D1EE-4043-8647-7E4BD179B16A}"/>
              </a:ext>
            </a:extLst>
          </p:cNvPr>
          <p:cNvSpPr>
            <a:spLocks noGrp="1"/>
          </p:cNvSpPr>
          <p:nvPr>
            <p:ph sz="half" idx="1"/>
          </p:nvPr>
        </p:nvSpPr>
        <p:spPr>
          <a:xfrm>
            <a:off x="472751" y="1326514"/>
            <a:ext cx="5181600" cy="4351338"/>
          </a:xfrm>
        </p:spPr>
        <p:txBody>
          <a:bodyPr>
            <a:normAutofit/>
          </a:bodyPr>
          <a:lstStyle/>
          <a:p>
            <a:endParaRPr lang="en-US" dirty="0">
              <a:latin typeface="Garamond" panose="02020404030301010803" pitchFamily="18" charset="0"/>
            </a:endParaRPr>
          </a:p>
          <a:p>
            <a:pPr marL="0" indent="0">
              <a:buNone/>
            </a:pPr>
            <a:endParaRPr lang="en-US" dirty="0">
              <a:latin typeface="Garamond" panose="02020404030301010803" pitchFamily="18" charset="0"/>
            </a:endParaRPr>
          </a:p>
          <a:p>
            <a:endParaRPr lang="en-US" dirty="0"/>
          </a:p>
        </p:txBody>
      </p:sp>
      <p:sp>
        <p:nvSpPr>
          <p:cNvPr id="12" name="Content Placeholder 3">
            <a:extLst>
              <a:ext uri="{FF2B5EF4-FFF2-40B4-BE49-F238E27FC236}">
                <a16:creationId xmlns:a16="http://schemas.microsoft.com/office/drawing/2014/main" id="{2A66F511-6377-493D-AFD8-7C3414C4D67F}"/>
              </a:ext>
            </a:extLst>
          </p:cNvPr>
          <p:cNvSpPr txBox="1">
            <a:spLocks/>
          </p:cNvSpPr>
          <p:nvPr/>
        </p:nvSpPr>
        <p:spPr>
          <a:xfrm>
            <a:off x="5991504" y="1233052"/>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 name="Picture 4">
            <a:extLst>
              <a:ext uri="{FF2B5EF4-FFF2-40B4-BE49-F238E27FC236}">
                <a16:creationId xmlns:a16="http://schemas.microsoft.com/office/drawing/2014/main" id="{BE2B5F3E-58E3-4129-A3D9-7DC8E5A350E2}"/>
              </a:ext>
            </a:extLst>
          </p:cNvPr>
          <p:cNvPicPr>
            <a:picLocks noChangeAspect="1"/>
          </p:cNvPicPr>
          <p:nvPr/>
        </p:nvPicPr>
        <p:blipFill>
          <a:blip r:embed="rId4"/>
          <a:stretch>
            <a:fillRect/>
          </a:stretch>
        </p:blipFill>
        <p:spPr>
          <a:xfrm>
            <a:off x="0" y="174663"/>
            <a:ext cx="12192000" cy="6508674"/>
          </a:xfrm>
          <a:prstGeom prst="rect">
            <a:avLst/>
          </a:prstGeom>
        </p:spPr>
      </p:pic>
    </p:spTree>
    <p:extLst>
      <p:ext uri="{BB962C8B-B14F-4D97-AF65-F5344CB8AC3E}">
        <p14:creationId xmlns:p14="http://schemas.microsoft.com/office/powerpoint/2010/main" val="253163717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r>
              <a:rPr lang="en-US" sz="2000" b="1" dirty="0">
                <a:solidFill>
                  <a:schemeClr val="bg1"/>
                </a:solidFill>
                <a:effectLst>
                  <a:outerShdw blurRad="50800" dist="50800" dir="5400000" algn="ctr" rotWithShape="0">
                    <a:srgbClr val="000000">
                      <a:alpha val="43137"/>
                    </a:srgbClr>
                  </a:outerShdw>
                </a:effectLst>
                <a:latin typeface="Franklin Gothic Demi" panose="020B0703020102020204" pitchFamily="34" charset="0"/>
              </a:rPr>
              <a:t>Spring 2026 – Weekly Drop in Support</a:t>
            </a:r>
          </a:p>
        </p:txBody>
      </p:sp>
      <p:sp>
        <p:nvSpPr>
          <p:cNvPr id="6" name="Rectangle 5">
            <a:extLst>
              <a:ext uri="{FF2B5EF4-FFF2-40B4-BE49-F238E27FC236}">
                <a16:creationId xmlns:a16="http://schemas.microsoft.com/office/drawing/2014/main" id="{386F2048-474A-46B7-97E3-DA64F038DA3B}"/>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0" name="Rectangle 9">
            <a:extLst>
              <a:ext uri="{FF2B5EF4-FFF2-40B4-BE49-F238E27FC236}">
                <a16:creationId xmlns:a16="http://schemas.microsoft.com/office/drawing/2014/main" id="{E5C3B77E-2DDF-4A40-9775-CAFCBACDE93F}"/>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A706A127-5D94-4F71-B4B9-A46D6E6F1079}"/>
              </a:ext>
            </a:extLst>
          </p:cNvPr>
          <p:cNvSpPr txBox="1">
            <a:spLocks/>
          </p:cNvSpPr>
          <p:nvPr/>
        </p:nvSpPr>
        <p:spPr>
          <a:xfrm>
            <a:off x="7299960" y="4809604"/>
            <a:ext cx="4030805" cy="4824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latin typeface="Franklin Gothic Book" panose="020B0503020102020204" pitchFamily="34" charset="0"/>
              </a:rPr>
              <a:t>Sample Text in Franklin Gothic Book</a:t>
            </a:r>
          </a:p>
          <a:p>
            <a:pPr marL="0" indent="0">
              <a:buFont typeface="Arial" panose="020B0604020202020204" pitchFamily="34" charset="0"/>
              <a:buNone/>
            </a:pPr>
            <a:r>
              <a:rPr lang="en-US" sz="1200" dirty="0">
                <a:solidFill>
                  <a:schemeClr val="bg1"/>
                </a:solidFill>
                <a:latin typeface="Franklin Gothic Book" panose="020B0503020102020204" pitchFamily="34" charset="0"/>
              </a:rPr>
              <a:t>Border is in Yellow. Copy picture and right-click -&gt; replace picture</a:t>
            </a:r>
          </a:p>
        </p:txBody>
      </p:sp>
      <p:sp>
        <p:nvSpPr>
          <p:cNvPr id="11" name="Content Placeholder 2">
            <a:extLst>
              <a:ext uri="{FF2B5EF4-FFF2-40B4-BE49-F238E27FC236}">
                <a16:creationId xmlns:a16="http://schemas.microsoft.com/office/drawing/2014/main" id="{5D1BB386-D1EE-4043-8647-7E4BD179B16A}"/>
              </a:ext>
            </a:extLst>
          </p:cNvPr>
          <p:cNvSpPr>
            <a:spLocks noGrp="1"/>
          </p:cNvSpPr>
          <p:nvPr>
            <p:ph sz="half" idx="1"/>
          </p:nvPr>
        </p:nvSpPr>
        <p:spPr>
          <a:xfrm>
            <a:off x="472750" y="1326514"/>
            <a:ext cx="11458295" cy="4351338"/>
          </a:xfrm>
        </p:spPr>
        <p:txBody>
          <a:bodyPr>
            <a:normAutofit fontScale="32500" lnSpcReduction="20000"/>
          </a:bodyPr>
          <a:lstStyle/>
          <a:p>
            <a:pPr marL="0" marR="0" indent="0">
              <a:spcBef>
                <a:spcPts val="0"/>
              </a:spcBef>
              <a:spcAft>
                <a:spcPts val="0"/>
              </a:spcAft>
              <a:buNone/>
            </a:pPr>
            <a:r>
              <a:rPr lang="en-US" sz="7200" b="1" dirty="0">
                <a:solidFill>
                  <a:srgbClr val="000000"/>
                </a:solidFill>
                <a:effectLst/>
                <a:latin typeface="Garamond" panose="02020404030301010803" pitchFamily="18" charset="0"/>
                <a:ea typeface="Times New Roman" panose="02020603050405020304" pitchFamily="18" charset="0"/>
              </a:rPr>
              <a:t>Interest Area Drop-Ins – Every Tuesday (11am–1pm)</a:t>
            </a:r>
            <a:r>
              <a:rPr lang="en-US" sz="7200" dirty="0">
                <a:solidFill>
                  <a:srgbClr val="000000"/>
                </a:solidFill>
                <a:effectLst/>
                <a:latin typeface="Garamond" panose="02020404030301010803" pitchFamily="18" charset="0"/>
                <a:ea typeface="Times New Roman" panose="02020603050405020304" pitchFamily="18" charset="0"/>
              </a:rPr>
              <a:t> </a:t>
            </a:r>
            <a:r>
              <a:rPr lang="en-US" sz="7200" b="1" dirty="0">
                <a:solidFill>
                  <a:srgbClr val="000000"/>
                </a:solidFill>
                <a:effectLst/>
                <a:latin typeface="Garamond" panose="02020404030301010803" pitchFamily="18" charset="0"/>
                <a:ea typeface="Times New Roman" panose="02020603050405020304" pitchFamily="18" charset="0"/>
              </a:rPr>
              <a:t>(Not during Career Café)</a:t>
            </a:r>
          </a:p>
          <a:p>
            <a:pPr marL="0" marR="0" indent="0">
              <a:spcBef>
                <a:spcPts val="0"/>
              </a:spcBef>
              <a:spcAft>
                <a:spcPts val="0"/>
              </a:spcAft>
              <a:buNone/>
            </a:pPr>
            <a:endParaRPr lang="en-US" sz="6600" dirty="0">
              <a:effectLst/>
              <a:latin typeface="Garamond" panose="02020404030301010803" pitchFamily="18" charset="0"/>
              <a:ea typeface="Calibri" panose="020F0502020204030204" pitchFamily="34" charset="0"/>
            </a:endParaRPr>
          </a:p>
          <a:p>
            <a:pPr marL="0" marR="0">
              <a:spcBef>
                <a:spcPts val="0"/>
              </a:spcBef>
              <a:spcAft>
                <a:spcPts val="0"/>
              </a:spcAft>
            </a:pPr>
            <a:r>
              <a:rPr lang="en-US" sz="7200" dirty="0">
                <a:solidFill>
                  <a:srgbClr val="000000"/>
                </a:solidFill>
                <a:effectLst/>
                <a:latin typeface="Garamond" panose="02020404030301010803" pitchFamily="18" charset="0"/>
                <a:ea typeface="Times New Roman" panose="02020603050405020304" pitchFamily="18" charset="0"/>
              </a:rPr>
              <a:t>Staffed by: </a:t>
            </a:r>
            <a:endParaRPr lang="en-US" sz="6600" dirty="0">
              <a:effectLst/>
              <a:latin typeface="Garamond" panose="02020404030301010803"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7200" dirty="0">
                <a:solidFill>
                  <a:srgbClr val="000000"/>
                </a:solidFill>
                <a:effectLst/>
                <a:latin typeface="Garamond" panose="02020404030301010803" pitchFamily="18" charset="0"/>
                <a:ea typeface="Times New Roman" panose="02020603050405020304" pitchFamily="18" charset="0"/>
              </a:rPr>
              <a:t>Interest Area Counselors </a:t>
            </a:r>
            <a:endParaRPr lang="en-US" sz="6600" dirty="0">
              <a:solidFill>
                <a:srgbClr val="000000"/>
              </a:solidFill>
              <a:effectLst/>
              <a:latin typeface="Garamond" panose="02020404030301010803"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7200" dirty="0">
                <a:solidFill>
                  <a:srgbClr val="000000"/>
                </a:solidFill>
                <a:effectLst/>
                <a:latin typeface="Garamond" panose="02020404030301010803" pitchFamily="18" charset="0"/>
                <a:ea typeface="Times New Roman" panose="02020603050405020304" pitchFamily="18" charset="0"/>
              </a:rPr>
              <a:t>Retention Specialists </a:t>
            </a:r>
            <a:endParaRPr lang="en-US" sz="6600" dirty="0">
              <a:solidFill>
                <a:srgbClr val="000000"/>
              </a:solidFill>
              <a:effectLst/>
              <a:latin typeface="Garamond" panose="02020404030301010803"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7200" dirty="0">
                <a:solidFill>
                  <a:srgbClr val="000000"/>
                </a:solidFill>
                <a:effectLst/>
                <a:latin typeface="Garamond" panose="02020404030301010803" pitchFamily="18" charset="0"/>
                <a:ea typeface="Times New Roman" panose="02020603050405020304" pitchFamily="18" charset="0"/>
              </a:rPr>
              <a:t>Career Center Staff</a:t>
            </a:r>
          </a:p>
          <a:p>
            <a:pPr marL="0" marR="0" lvl="0" indent="0">
              <a:spcBef>
                <a:spcPts val="0"/>
              </a:spcBef>
              <a:spcAft>
                <a:spcPts val="0"/>
              </a:spcAft>
              <a:buSzPts val="1000"/>
              <a:buNone/>
              <a:tabLst>
                <a:tab pos="457200" algn="l"/>
              </a:tabLst>
            </a:pPr>
            <a:endParaRPr lang="en-US" sz="6600" dirty="0">
              <a:solidFill>
                <a:srgbClr val="000000"/>
              </a:solidFill>
              <a:effectLst/>
              <a:latin typeface="Garamond" panose="02020404030301010803" pitchFamily="18" charset="0"/>
              <a:ea typeface="Calibri" panose="020F0502020204030204" pitchFamily="34" charset="0"/>
            </a:endParaRPr>
          </a:p>
          <a:p>
            <a:pPr marL="0" marR="0">
              <a:spcBef>
                <a:spcPts val="0"/>
              </a:spcBef>
              <a:spcAft>
                <a:spcPts val="0"/>
              </a:spcAft>
            </a:pPr>
            <a:r>
              <a:rPr lang="en-US" sz="7200" dirty="0">
                <a:solidFill>
                  <a:srgbClr val="000000"/>
                </a:solidFill>
                <a:effectLst/>
                <a:latin typeface="Garamond" panose="02020404030301010803" pitchFamily="18" charset="0"/>
                <a:ea typeface="Times New Roman" panose="02020603050405020304" pitchFamily="18" charset="0"/>
              </a:rPr>
              <a:t>Services offered: </a:t>
            </a:r>
            <a:endParaRPr lang="en-US" sz="6600" dirty="0">
              <a:effectLst/>
              <a:latin typeface="Garamond" panose="02020404030301010803"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7200" dirty="0">
                <a:solidFill>
                  <a:srgbClr val="000000"/>
                </a:solidFill>
                <a:effectLst/>
                <a:latin typeface="Garamond" panose="02020404030301010803" pitchFamily="18" charset="0"/>
                <a:ea typeface="Times New Roman" panose="02020603050405020304" pitchFamily="18" charset="0"/>
              </a:rPr>
              <a:t>Career readiness support (Resume, Cover Letter, LinkedIn, etc...) </a:t>
            </a:r>
            <a:endParaRPr lang="en-US" sz="6600" dirty="0">
              <a:solidFill>
                <a:srgbClr val="000000"/>
              </a:solidFill>
              <a:effectLst/>
              <a:latin typeface="Garamond" panose="02020404030301010803"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7200" dirty="0">
                <a:solidFill>
                  <a:srgbClr val="000000"/>
                </a:solidFill>
                <a:effectLst/>
                <a:latin typeface="Garamond" panose="02020404030301010803" pitchFamily="18" charset="0"/>
                <a:ea typeface="Times New Roman" panose="02020603050405020304" pitchFamily="18" charset="0"/>
              </a:rPr>
              <a:t>Career exploration tools and assessments </a:t>
            </a:r>
            <a:endParaRPr lang="en-US" sz="6600" dirty="0">
              <a:solidFill>
                <a:srgbClr val="000000"/>
              </a:solidFill>
              <a:effectLst/>
              <a:latin typeface="Garamond" panose="02020404030301010803"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7200" dirty="0">
                <a:solidFill>
                  <a:srgbClr val="000000"/>
                </a:solidFill>
                <a:effectLst/>
                <a:latin typeface="Garamond" panose="02020404030301010803" pitchFamily="18" charset="0"/>
                <a:ea typeface="Times New Roman" panose="02020603050405020304" pitchFamily="18" charset="0"/>
              </a:rPr>
              <a:t>Job &amp; internship search resources (College Central Network) </a:t>
            </a:r>
            <a:endParaRPr lang="en-US" sz="6600" dirty="0">
              <a:solidFill>
                <a:srgbClr val="000000"/>
              </a:solidFill>
              <a:effectLst/>
              <a:latin typeface="Garamond" panose="02020404030301010803"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7200" dirty="0">
                <a:solidFill>
                  <a:srgbClr val="000000"/>
                </a:solidFill>
                <a:effectLst/>
                <a:latin typeface="Garamond" panose="02020404030301010803" pitchFamily="18" charset="0"/>
                <a:ea typeface="Times New Roman" panose="02020603050405020304" pitchFamily="18" charset="0"/>
              </a:rPr>
              <a:t>Student support within each Interest Area </a:t>
            </a:r>
            <a:endParaRPr lang="en-US" sz="6600" dirty="0">
              <a:solidFill>
                <a:srgbClr val="000000"/>
              </a:solidFill>
              <a:effectLst/>
              <a:latin typeface="Garamond" panose="02020404030301010803" pitchFamily="18" charset="0"/>
              <a:ea typeface="Calibri" panose="020F0502020204030204" pitchFamily="34" charset="0"/>
            </a:endParaRPr>
          </a:p>
          <a:p>
            <a:pPr marL="0" marR="0" indent="0">
              <a:spcBef>
                <a:spcPts val="0"/>
              </a:spcBef>
              <a:spcAft>
                <a:spcPts val="0"/>
              </a:spcAft>
              <a:buNone/>
            </a:pPr>
            <a:endParaRPr lang="en-US" sz="6600" dirty="0">
              <a:effectLst/>
              <a:latin typeface="Garamond" panose="02020404030301010803" pitchFamily="18" charset="0"/>
              <a:ea typeface="Calibri" panose="020F0502020204030204" pitchFamily="34" charset="0"/>
            </a:endParaRPr>
          </a:p>
          <a:p>
            <a:pPr marL="0" marR="0" indent="0">
              <a:spcBef>
                <a:spcPts val="0"/>
              </a:spcBef>
              <a:spcAft>
                <a:spcPts val="0"/>
              </a:spcAft>
              <a:buNone/>
            </a:pPr>
            <a:r>
              <a:rPr lang="en-US" sz="7200" i="1" dirty="0">
                <a:solidFill>
                  <a:srgbClr val="000000"/>
                </a:solidFill>
                <a:effectLst/>
                <a:latin typeface="Garamond" panose="02020404030301010803" pitchFamily="18" charset="0"/>
                <a:ea typeface="Times New Roman" panose="02020603050405020304" pitchFamily="18" charset="0"/>
              </a:rPr>
              <a:t>These drop-ins function as continuous student support throughout the semester. </a:t>
            </a:r>
            <a:endParaRPr lang="en-US" sz="6600" dirty="0">
              <a:effectLst/>
              <a:latin typeface="Garamond" panose="02020404030301010803" pitchFamily="18" charset="0"/>
              <a:ea typeface="Calibri" panose="020F0502020204030204" pitchFamily="34" charset="0"/>
            </a:endParaRPr>
          </a:p>
          <a:p>
            <a:pPr marL="0" marR="0" indent="0">
              <a:spcBef>
                <a:spcPts val="0"/>
              </a:spcBef>
              <a:spcAft>
                <a:spcPts val="0"/>
              </a:spcAft>
              <a:buNone/>
            </a:pPr>
            <a:br>
              <a:rPr lang="en-US" sz="2800" dirty="0">
                <a:solidFill>
                  <a:srgbClr val="000000"/>
                </a:solidFill>
                <a:effectLst/>
                <a:latin typeface="Century Gothic" panose="020B0502020202020204" pitchFamily="34" charset="0"/>
                <a:ea typeface="Times New Roman" panose="02020603050405020304" pitchFamily="18" charset="0"/>
              </a:rPr>
            </a:br>
            <a:r>
              <a:rPr lang="en-US" sz="2800" dirty="0">
                <a:solidFill>
                  <a:srgbClr val="000000"/>
                </a:solidFill>
                <a:effectLst/>
                <a:latin typeface="Century Gothic" panose="020B0502020202020204" pitchFamily="34"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90863115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10800</TotalTime>
  <Words>975</Words>
  <Application>Microsoft Office PowerPoint</Application>
  <PresentationFormat>Widescreen</PresentationFormat>
  <Paragraphs>134</Paragraphs>
  <Slides>12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Century Gothic</vt:lpstr>
      <vt:lpstr>Franklin Gothic Book</vt:lpstr>
      <vt:lpstr>Franklin Gothic Demi</vt:lpstr>
      <vt:lpstr>Garamond</vt:lpstr>
      <vt:lpstr>Symbol</vt:lpstr>
      <vt:lpstr>Office Theme</vt:lpstr>
      <vt:lpstr>PowerPoint Presentation</vt:lpstr>
      <vt:lpstr>Progress So Far</vt:lpstr>
      <vt:lpstr>Internal and External Stakeholders</vt:lpstr>
      <vt:lpstr>PowerPoint Presentation</vt:lpstr>
      <vt:lpstr>PowerPoint Presentation</vt:lpstr>
      <vt:lpstr>Spring 2026 – Introducing the Career Café</vt:lpstr>
      <vt:lpstr>PowerPoint Presentation</vt:lpstr>
      <vt:lpstr>PowerPoint Presentation</vt:lpstr>
      <vt:lpstr>Spring 2026 – Weekly Drop in Support</vt:lpstr>
      <vt:lpstr>Spring 2026 – Monthly Workshops</vt:lpstr>
      <vt:lpstr>Centralized Job Board</vt:lpstr>
      <vt:lpstr>PowerPoint Presentation</vt:lpstr>
    </vt:vector>
  </TitlesOfParts>
  <Company>SMCCD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Megan</dc:creator>
  <cp:lastModifiedBy>Hartman, C. Max</cp:lastModifiedBy>
  <cp:revision>189</cp:revision>
  <cp:lastPrinted>2016-06-13T15:20:29Z</cp:lastPrinted>
  <dcterms:created xsi:type="dcterms:W3CDTF">2015-08-26T22:52:00Z</dcterms:created>
  <dcterms:modified xsi:type="dcterms:W3CDTF">2026-04-08T17:38:49Z</dcterms:modified>
</cp:coreProperties>
</file>