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78" r:id="rId4"/>
    <p:sldId id="260" r:id="rId5"/>
    <p:sldId id="279" r:id="rId6"/>
    <p:sldId id="327" r:id="rId7"/>
    <p:sldId id="334" r:id="rId8"/>
    <p:sldId id="335" r:id="rId9"/>
    <p:sldId id="283" r:id="rId10"/>
    <p:sldId id="288" r:id="rId11"/>
    <p:sldId id="289" r:id="rId12"/>
    <p:sldId id="290" r:id="rId13"/>
    <p:sldId id="291" r:id="rId14"/>
    <p:sldId id="329" r:id="rId15"/>
    <p:sldId id="330" r:id="rId16"/>
    <p:sldId id="331" r:id="rId17"/>
    <p:sldId id="332" r:id="rId18"/>
    <p:sldId id="333" r:id="rId19"/>
    <p:sldId id="267" r:id="rId20"/>
    <p:sldId id="310" r:id="rId21"/>
    <p:sldId id="311" r:id="rId22"/>
    <p:sldId id="269" r:id="rId23"/>
    <p:sldId id="302" r:id="rId24"/>
    <p:sldId id="312" r:id="rId25"/>
    <p:sldId id="313" r:id="rId26"/>
    <p:sldId id="314" r:id="rId27"/>
    <p:sldId id="316" r:id="rId28"/>
    <p:sldId id="317" r:id="rId29"/>
    <p:sldId id="301" r:id="rId30"/>
    <p:sldId id="300" r:id="rId31"/>
    <p:sldId id="304" r:id="rId32"/>
    <p:sldId id="319" r:id="rId33"/>
    <p:sldId id="320" r:id="rId34"/>
    <p:sldId id="321" r:id="rId35"/>
    <p:sldId id="299" r:id="rId36"/>
    <p:sldId id="305" r:id="rId37"/>
    <p:sldId id="273" r:id="rId38"/>
    <p:sldId id="274" r:id="rId39"/>
    <p:sldId id="27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80332" autoAdjust="0"/>
  </p:normalViewPr>
  <p:slideViewPr>
    <p:cSldViewPr snapToGrid="0">
      <p:cViewPr varScale="1">
        <p:scale>
          <a:sx n="93" d="100"/>
          <a:sy n="93" d="100"/>
        </p:scale>
        <p:origin x="2106" y="90"/>
      </p:cViewPr>
      <p:guideLst>
        <p:guide orient="horz" pos="2160"/>
        <p:guide pos="2880"/>
      </p:guideLst>
    </p:cSldViewPr>
  </p:slideViewPr>
  <p:outlineViewPr>
    <p:cViewPr>
      <p:scale>
        <a:sx n="33" d="100"/>
        <a:sy n="33" d="100"/>
      </p:scale>
      <p:origin x="0" y="12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manualLayout>
          <c:layoutTarget val="inner"/>
          <c:xMode val="edge"/>
          <c:yMode val="edge"/>
          <c:x val="0.24331570074723202"/>
          <c:y val="0.19995094483852402"/>
          <c:w val="0.35492029296522104"/>
          <c:h val="0.70636824275182397"/>
        </c:manualLayout>
      </c:layout>
      <c:pieChart>
        <c:varyColors val="1"/>
        <c:ser>
          <c:idx val="0"/>
          <c:order val="0"/>
          <c:tx>
            <c:strRef>
              <c:f>Sheet1!$B$1</c:f>
              <c:strCache>
                <c:ptCount val="1"/>
                <c:pt idx="0">
                  <c:v>America's Bridges by Age</c:v>
                </c:pt>
              </c:strCache>
            </c:strRef>
          </c:tx>
          <c:dLbls>
            <c:dLbl>
              <c:idx val="0"/>
              <c:tx>
                <c:rich>
                  <a:bodyPr/>
                  <a:lstStyle/>
                  <a:p>
                    <a:r>
                      <a:rPr lang="en-US" dirty="0"/>
                      <a:t>39%</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F380-443B-A3A1-A801D52FF420}"/>
                </c:ext>
                <c:ext xmlns:c15="http://schemas.microsoft.com/office/drawing/2012/chart" uri="{CE6537A1-D6FC-4f65-9D91-7224C49458BB}"/>
              </c:extLst>
            </c:dLbl>
            <c:dLbl>
              <c:idx val="1"/>
              <c:tx>
                <c:rich>
                  <a:bodyPr/>
                  <a:lstStyle/>
                  <a:p>
                    <a:r>
                      <a:rPr lang="en-US" dirty="0"/>
                      <a:t>15%</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F380-443B-A3A1-A801D52FF420}"/>
                </c:ext>
                <c:ext xmlns:c15="http://schemas.microsoft.com/office/drawing/2012/chart" uri="{CE6537A1-D6FC-4f65-9D91-7224C49458BB}"/>
              </c:extLst>
            </c:dLbl>
            <c:dLbl>
              <c:idx val="2"/>
              <c:tx>
                <c:rich>
                  <a:bodyPr/>
                  <a:lstStyle/>
                  <a:p>
                    <a:r>
                      <a:rPr lang="en-US" dirty="0"/>
                      <a:t>12%</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F380-443B-A3A1-A801D52FF420}"/>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50+ yrs</c:v>
                </c:pt>
                <c:pt idx="1">
                  <c:v>40-49 yrs</c:v>
                </c:pt>
                <c:pt idx="2">
                  <c:v>30-39 yrs</c:v>
                </c:pt>
                <c:pt idx="3">
                  <c:v>20-29 yrs</c:v>
                </c:pt>
                <c:pt idx="4">
                  <c:v>10-19 yrs</c:v>
                </c:pt>
                <c:pt idx="5">
                  <c:v>0-9 yrs</c:v>
                </c:pt>
              </c:strCache>
            </c:strRef>
          </c:cat>
          <c:val>
            <c:numRef>
              <c:f>Sheet1!$B$2:$B$7</c:f>
              <c:numCache>
                <c:formatCode>General</c:formatCode>
                <c:ptCount val="6"/>
                <c:pt idx="0">
                  <c:v>39</c:v>
                </c:pt>
                <c:pt idx="1">
                  <c:v>15</c:v>
                </c:pt>
                <c:pt idx="2">
                  <c:v>12</c:v>
                </c:pt>
                <c:pt idx="3">
                  <c:v>13</c:v>
                </c:pt>
                <c:pt idx="4">
                  <c:v>12</c:v>
                </c:pt>
                <c:pt idx="5">
                  <c:v>8</c:v>
                </c:pt>
              </c:numCache>
            </c:numRef>
          </c:val>
          <c:extLst xmlns:c16r2="http://schemas.microsoft.com/office/drawing/2015/06/chart">
            <c:ext xmlns:c16="http://schemas.microsoft.com/office/drawing/2014/chart" uri="{C3380CC4-5D6E-409C-BE32-E72D297353CC}">
              <c16:uniqueId val="{00000003-F380-443B-A3A1-A801D52FF42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231085756165309"/>
          <c:y val="0.24015185030250696"/>
          <c:w val="0.17925293415087204"/>
          <c:h val="0.62915150621415616"/>
        </c:manualLayout>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782CF-F8AA-4BE2-A36D-42A1E0301266}" type="datetimeFigureOut">
              <a:rPr lang="en-US" smtClean="0"/>
              <a:pPr/>
              <a:t>8/11/2017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4A10F-62FE-4836-85C8-2524164AED4F}" type="slidenum">
              <a:rPr lang="en-US" smtClean="0"/>
              <a:pPr/>
              <a:t>‹#›</a:t>
            </a:fld>
            <a:endParaRPr lang="en-US" dirty="0"/>
          </a:p>
        </p:txBody>
      </p:sp>
    </p:spTree>
    <p:extLst>
      <p:ext uri="{BB962C8B-B14F-4D97-AF65-F5344CB8AC3E}">
        <p14:creationId xmlns:p14="http://schemas.microsoft.com/office/powerpoint/2010/main" val="361705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1</a:t>
            </a:fld>
            <a:endParaRPr lang="en-US" dirty="0"/>
          </a:p>
        </p:txBody>
      </p:sp>
    </p:spTree>
    <p:extLst>
      <p:ext uri="{BB962C8B-B14F-4D97-AF65-F5344CB8AC3E}">
        <p14:creationId xmlns:p14="http://schemas.microsoft.com/office/powerpoint/2010/main" val="4240073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a:t>
            </a:r>
            <a:r>
              <a:rPr lang="en-US" baseline="0" dirty="0" smtClean="0"/>
              <a:t> is the set up of the experiment.</a:t>
            </a:r>
          </a:p>
          <a:p>
            <a:r>
              <a:rPr lang="en-US" baseline="0" dirty="0" smtClean="0"/>
              <a:t>During the lab, through the experiment app, we ran experiments in the shake table to get experimental values and compared them with the numerical results.</a:t>
            </a:r>
          </a:p>
          <a:p>
            <a:r>
              <a:rPr lang="en-US" baseline="0" dirty="0" smtClean="0"/>
              <a:t>The types of excitations are:</a:t>
            </a:r>
          </a:p>
          <a:p>
            <a:pPr marL="171450" indent="-171450">
              <a:buFontTx/>
              <a:buChar char="-"/>
            </a:pPr>
            <a:r>
              <a:rPr lang="en-US" baseline="0" dirty="0" smtClean="0"/>
              <a:t>Sine Wave: constant forcing frequency</a:t>
            </a:r>
          </a:p>
          <a:p>
            <a:pPr marL="171450" indent="-171450">
              <a:buFontTx/>
              <a:buChar char="-"/>
            </a:pPr>
            <a:r>
              <a:rPr lang="en-US" baseline="0" dirty="0" smtClean="0"/>
              <a:t>Sine Sweep: Forcing frequency increasing incrementally over a time period.</a:t>
            </a:r>
          </a:p>
          <a:p>
            <a:pPr marL="171450" indent="-171450">
              <a:buFontTx/>
              <a:buChar char="-"/>
            </a:pPr>
            <a:r>
              <a:rPr lang="en-US" baseline="0" dirty="0" smtClean="0"/>
              <a:t>Scaled down versions of real earthquake excitations</a:t>
            </a:r>
            <a:endParaRPr lang="en-US" dirty="0" smtClean="0"/>
          </a:p>
          <a:p>
            <a:endParaRPr lang="en-US" dirty="0" smtClean="0"/>
          </a:p>
          <a:p>
            <a:r>
              <a:rPr lang="en-US" dirty="0" smtClean="0"/>
              <a:t>After </a:t>
            </a:r>
            <a:r>
              <a:rPr lang="en-US" dirty="0"/>
              <a:t>running simulations on</a:t>
            </a:r>
            <a:r>
              <a:rPr lang="en-US" baseline="0" dirty="0"/>
              <a:t> the Qdex Simulations App, we were able to run experiments on the shake table in the lab through the Experiments App to find experimental values and compare to our numerical results.</a:t>
            </a:r>
          </a:p>
          <a:p>
            <a:r>
              <a:rPr lang="en-US" baseline="0" dirty="0"/>
              <a:t>This diagram shows a setup of the shake table. Commands are sent form the Qdex app (type of excitation, amplitude, forcing frequency, duration) to the PC from mobile device.</a:t>
            </a:r>
          </a:p>
          <a:p>
            <a:r>
              <a:rPr lang="en-US" baseline="0" dirty="0"/>
              <a:t>The types of excitations are:</a:t>
            </a:r>
          </a:p>
          <a:p>
            <a:pPr marL="171450" indent="-171450">
              <a:buFontTx/>
              <a:buChar char="-"/>
            </a:pPr>
            <a:r>
              <a:rPr lang="en-US" baseline="0" dirty="0"/>
              <a:t>Sine Wave: constant forcing frequency</a:t>
            </a:r>
          </a:p>
          <a:p>
            <a:pPr marL="171450" indent="-171450">
              <a:buFontTx/>
              <a:buChar char="-"/>
            </a:pPr>
            <a:r>
              <a:rPr lang="en-US" baseline="0" dirty="0"/>
              <a:t>Sine Sweep: Forcing frequency increasing incrementally over a time period.</a:t>
            </a:r>
          </a:p>
          <a:p>
            <a:pPr marL="171450" indent="-171450">
              <a:buFontTx/>
              <a:buChar char="-"/>
            </a:pPr>
            <a:r>
              <a:rPr lang="en-US" baseline="0" dirty="0"/>
              <a:t>Scaled down versions of real earthquake excitations</a:t>
            </a:r>
          </a:p>
          <a:p>
            <a:r>
              <a:rPr lang="en-US" baseline="0" dirty="0"/>
              <a:t>Data transmitted between shake table and accelerometers through UPM. </a:t>
            </a:r>
          </a:p>
          <a:p>
            <a:r>
              <a:rPr lang="en-US" baseline="0" dirty="0"/>
              <a:t>The accelerometer on the bottom of the structure measures the input excitation (ground motion) and one on top of the structure measures the response of the structure.</a:t>
            </a:r>
          </a:p>
          <a:p>
            <a:r>
              <a:rPr lang="en-US" baseline="0" dirty="0"/>
              <a:t>Acceleration and time data are sent back to the mobile device in real time for viewing in the time domain.</a:t>
            </a:r>
          </a:p>
          <a:p>
            <a:r>
              <a:rPr lang="en-US" baseline="0" dirty="0"/>
              <a:t>At the end of the run, the data can be transferred to MATLAB for data processing.</a:t>
            </a:r>
          </a:p>
        </p:txBody>
      </p:sp>
      <p:sp>
        <p:nvSpPr>
          <p:cNvPr id="4" name="Slide Number Placeholder 3"/>
          <p:cNvSpPr>
            <a:spLocks noGrp="1"/>
          </p:cNvSpPr>
          <p:nvPr>
            <p:ph type="sldNum" sz="quarter" idx="10"/>
          </p:nvPr>
        </p:nvSpPr>
        <p:spPr/>
        <p:txBody>
          <a:bodyPr/>
          <a:lstStyle/>
          <a:p>
            <a:fld id="{E11FBFBF-7866-FF49-A6AF-6DDFE6539471}" type="slidenum">
              <a:rPr lang="en-US" smtClean="0"/>
              <a:pPr/>
              <a:t>10</a:t>
            </a:fld>
            <a:endParaRPr lang="en-US" dirty="0"/>
          </a:p>
        </p:txBody>
      </p:sp>
    </p:spTree>
    <p:extLst>
      <p:ext uri="{BB962C8B-B14F-4D97-AF65-F5344CB8AC3E}">
        <p14:creationId xmlns:p14="http://schemas.microsoft.com/office/powerpoint/2010/main" val="33617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After transferring data to MATLAB,</a:t>
            </a:r>
            <a:r>
              <a:rPr lang="en-US" baseline="0" dirty="0" smtClean="0"/>
              <a:t> we can view the data again in the time domain. (red bottom of structure, blue top)</a:t>
            </a:r>
          </a:p>
          <a:p>
            <a:r>
              <a:rPr lang="en-US" baseline="0" dirty="0" smtClean="0"/>
              <a:t>Low frequency will give a similar result for the top and bottom of the structure.</a:t>
            </a:r>
          </a:p>
          <a:p>
            <a:r>
              <a:rPr lang="en-US" baseline="0" dirty="0" smtClean="0"/>
              <a:t>At natural frequency the ace of the top was much higher than the ace of the bottom</a:t>
            </a:r>
          </a:p>
          <a:p>
            <a:r>
              <a:rPr lang="en-US" baseline="0" dirty="0" smtClean="0"/>
              <a:t>High frequency, the acce of the bottom was much higher. </a:t>
            </a:r>
          </a:p>
          <a:p>
            <a:r>
              <a:rPr lang="en-US" baseline="0" dirty="0" smtClean="0"/>
              <a:t>For the sine wave trials, we want to look at the differences in acceleration magnitudes between the structure and the ground and compare the results to the simulations run earlier.</a:t>
            </a:r>
          </a:p>
          <a:p>
            <a:pPr marL="0" indent="0">
              <a:buFontTx/>
              <a:buNone/>
            </a:pPr>
            <a:r>
              <a:rPr lang="en-US" baseline="0" dirty="0" smtClean="0"/>
              <a:t>For sine sweep trial we are looking for the location where the acceleration is the largest, will give an indication of where the natural frequency is located.</a:t>
            </a:r>
          </a:p>
          <a:p>
            <a:pPr marL="171450" indent="-171450">
              <a:buFontTx/>
              <a:buChar char="-"/>
            </a:pPr>
            <a:r>
              <a:rPr lang="en-US" baseline="0" dirty="0" smtClean="0"/>
              <a:t>Most important trials for data processing, allow to find transfer function and natural frequency experimentally.</a:t>
            </a:r>
          </a:p>
          <a:p>
            <a:pPr marL="171450" indent="-171450">
              <a:buFontTx/>
              <a:buChar char="-"/>
            </a:pPr>
            <a:endParaRPr lang="en-US" baseline="0" dirty="0" smtClean="0"/>
          </a:p>
          <a:p>
            <a:r>
              <a:rPr lang="en-US" baseline="0" dirty="0" smtClean="0"/>
              <a:t>For the trial at 1 Hz, the acceleration of the top and the bottom are similar for most of the excitation.</a:t>
            </a:r>
          </a:p>
          <a:p>
            <a:pPr marL="171450" indent="-171450">
              <a:buFontTx/>
              <a:buChar char="-"/>
            </a:pPr>
            <a:r>
              <a:rPr lang="en-US" baseline="0" dirty="0" smtClean="0"/>
              <a:t>Simulation shows that the top and bottom are displacing about the same amount</a:t>
            </a:r>
          </a:p>
          <a:p>
            <a:pPr marL="0" indent="0">
              <a:buFontTx/>
              <a:buNone/>
            </a:pPr>
            <a:r>
              <a:rPr lang="en-US" baseline="0" dirty="0" smtClean="0"/>
              <a:t>For the trial at 3.8 Hz, acceleration of top is much greater than bottom</a:t>
            </a:r>
          </a:p>
          <a:p>
            <a:pPr marL="171450" indent="-171450">
              <a:buFontTx/>
              <a:buChar char="-"/>
            </a:pPr>
            <a:r>
              <a:rPr lang="en-US" baseline="0" dirty="0" smtClean="0"/>
              <a:t>Simulation shows top displacing much more than bottom</a:t>
            </a:r>
          </a:p>
          <a:p>
            <a:pPr marL="0" indent="0">
              <a:buFontTx/>
              <a:buNone/>
            </a:pPr>
            <a:r>
              <a:rPr lang="en-US" baseline="0" dirty="0" smtClean="0"/>
              <a:t>For the trial at 8.5 Hz, acceleration of bottom of structure much greater than acceleration at top of structure.</a:t>
            </a:r>
          </a:p>
          <a:p>
            <a:pPr marL="171450" indent="-171450">
              <a:buFontTx/>
              <a:buChar char="-"/>
            </a:pPr>
            <a:r>
              <a:rPr lang="en-US" baseline="0" dirty="0" smtClean="0"/>
              <a:t>Simulation shows bottom displacing much more than top of structure.</a:t>
            </a:r>
          </a:p>
        </p:txBody>
      </p:sp>
      <p:sp>
        <p:nvSpPr>
          <p:cNvPr id="4" name="Slide Number Placeholder 3"/>
          <p:cNvSpPr>
            <a:spLocks noGrp="1"/>
          </p:cNvSpPr>
          <p:nvPr>
            <p:ph type="sldNum" sz="quarter" idx="10"/>
          </p:nvPr>
        </p:nvSpPr>
        <p:spPr/>
        <p:txBody>
          <a:bodyPr/>
          <a:lstStyle/>
          <a:p>
            <a:fld id="{E11FBFBF-7866-FF49-A6AF-6DDFE6539471}" type="slidenum">
              <a:rPr lang="en-US" smtClean="0"/>
              <a:pPr/>
              <a:t>11</a:t>
            </a:fld>
            <a:endParaRPr lang="en-US" dirty="0"/>
          </a:p>
        </p:txBody>
      </p:sp>
    </p:spTree>
    <p:extLst>
      <p:ext uri="{BB962C8B-B14F-4D97-AF65-F5344CB8AC3E}">
        <p14:creationId xmlns:p14="http://schemas.microsoft.com/office/powerpoint/2010/main" val="89960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After observing data in the time domain, we can look at the data in the frequency</a:t>
            </a:r>
            <a:r>
              <a:rPr lang="en-US" baseline="0" dirty="0"/>
              <a:t> domain to better understand the signal content.</a:t>
            </a:r>
          </a:p>
          <a:p>
            <a:r>
              <a:rPr lang="en-US" baseline="0" dirty="0"/>
              <a:t>In order to do this, we need to know what the Fast Fourier Transform is.</a:t>
            </a:r>
          </a:p>
          <a:p>
            <a:pPr marL="171450" indent="-171450">
              <a:buFontTx/>
              <a:buChar char="-"/>
            </a:pPr>
            <a:r>
              <a:rPr lang="en-US" baseline="0" dirty="0"/>
              <a:t>Mathematical function that deconstructs a signal into sine waves of all the frequencies included in the signal.</a:t>
            </a:r>
          </a:p>
          <a:p>
            <a:pPr marL="171450" indent="-171450">
              <a:buFontTx/>
              <a:buChar char="-"/>
            </a:pPr>
            <a:r>
              <a:rPr lang="en-US" baseline="0" dirty="0"/>
              <a:t>Transfers data from the time domain to the frequency domain</a:t>
            </a:r>
          </a:p>
          <a:p>
            <a:pPr marL="171450" indent="-171450">
              <a:buFontTx/>
              <a:buChar char="-"/>
            </a:pPr>
            <a:r>
              <a:rPr lang="en-US" baseline="0" dirty="0"/>
              <a:t>Similar to the Laplace Transform</a:t>
            </a:r>
          </a:p>
          <a:p>
            <a:r>
              <a:rPr lang="en-US" baseline="0" dirty="0"/>
              <a:t>When breaking down a signal with FFT, we can view the power of each frequency in the signal in the frequency domain.</a:t>
            </a:r>
          </a:p>
          <a:p>
            <a:r>
              <a:rPr lang="en-US" baseline="0" dirty="0"/>
              <a:t>For system ID, we perform FFT on the sine sweep trials because we know that the structure will be excited at the natural frequency at some point during the 0-10 Hz excitation period.</a:t>
            </a:r>
          </a:p>
          <a:p>
            <a:pPr marL="171450" indent="-171450">
              <a:buFontTx/>
              <a:buChar char="-"/>
            </a:pPr>
            <a:r>
              <a:rPr lang="en-US" baseline="0" dirty="0"/>
              <a:t>We will be able to find the transfer function experimentally</a:t>
            </a:r>
          </a:p>
          <a:p>
            <a:pPr marL="171450" indent="-171450">
              <a:buFontTx/>
              <a:buChar char="-"/>
            </a:pPr>
            <a:r>
              <a:rPr lang="en-US" baseline="0" dirty="0"/>
              <a:t>Expect largest peak in magnitude at natural frequency</a:t>
            </a:r>
          </a:p>
        </p:txBody>
      </p:sp>
      <p:sp>
        <p:nvSpPr>
          <p:cNvPr id="4" name="Slide Number Placeholder 3"/>
          <p:cNvSpPr>
            <a:spLocks noGrp="1"/>
          </p:cNvSpPr>
          <p:nvPr>
            <p:ph type="sldNum" sz="quarter" idx="10"/>
          </p:nvPr>
        </p:nvSpPr>
        <p:spPr/>
        <p:txBody>
          <a:bodyPr/>
          <a:lstStyle/>
          <a:p>
            <a:fld id="{E11FBFBF-7866-FF49-A6AF-6DDFE6539471}" type="slidenum">
              <a:rPr lang="en-US" smtClean="0"/>
              <a:pPr/>
              <a:t>12</a:t>
            </a:fld>
            <a:endParaRPr lang="en-US" dirty="0"/>
          </a:p>
        </p:txBody>
      </p:sp>
    </p:spTree>
    <p:extLst>
      <p:ext uri="{BB962C8B-B14F-4D97-AF65-F5344CB8AC3E}">
        <p14:creationId xmlns:p14="http://schemas.microsoft.com/office/powerpoint/2010/main" val="33231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 order to find the transfer function experimentally we must plot the output acceleration data over the input acceleration data in the frequency</a:t>
            </a:r>
            <a:r>
              <a:rPr lang="en-US" baseline="0" dirty="0"/>
              <a:t> domain and curve fit the resulting plot.</a:t>
            </a:r>
          </a:p>
          <a:p>
            <a:r>
              <a:rPr lang="en-US" baseline="0" dirty="0"/>
              <a:t>We want our curve fit to be in the same form as the numerical function so we can compare the two transfer functions and the resulting values.</a:t>
            </a:r>
          </a:p>
          <a:p>
            <a:r>
              <a:rPr lang="en-US" baseline="0" dirty="0"/>
              <a:t>From the experimental transfer function we calculated the experimental natural frequency to be 3.87 Hz, which is close to the numerical natural frequency that we calculated.</a:t>
            </a:r>
            <a:endParaRPr lang="en-US"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13</a:t>
            </a:fld>
            <a:endParaRPr lang="en-US" dirty="0"/>
          </a:p>
        </p:txBody>
      </p:sp>
    </p:spTree>
    <p:extLst>
      <p:ext uri="{BB962C8B-B14F-4D97-AF65-F5344CB8AC3E}">
        <p14:creationId xmlns:p14="http://schemas.microsoft.com/office/powerpoint/2010/main" val="107053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Sound</a:t>
            </a:r>
            <a:r>
              <a:rPr lang="en-US" baseline="0" dirty="0"/>
              <a:t> </a:t>
            </a:r>
            <a:r>
              <a:rPr lang="en-US" baseline="0" dirty="0" smtClean="0"/>
              <a:t>is produced </a:t>
            </a:r>
            <a:r>
              <a:rPr lang="en-US" baseline="0" dirty="0"/>
              <a:t>when force or pressure from a vibrating object sets the molecules for a particular median (such as air) into motion. </a:t>
            </a:r>
            <a:endParaRPr lang="en-US" dirty="0"/>
          </a:p>
        </p:txBody>
      </p:sp>
      <p:sp>
        <p:nvSpPr>
          <p:cNvPr id="4" name="Slide Number Placeholder 3"/>
          <p:cNvSpPr>
            <a:spLocks noGrp="1"/>
          </p:cNvSpPr>
          <p:nvPr>
            <p:ph type="sldNum" sz="quarter" idx="10"/>
          </p:nvPr>
        </p:nvSpPr>
        <p:spPr/>
        <p:txBody>
          <a:bodyPr/>
          <a:lstStyle/>
          <a:p>
            <a:fld id="{C2A44E3A-F53E-4346-A3E3-7C47DFA2FA0F}" type="slidenum">
              <a:rPr lang="en-US" smtClean="0"/>
              <a:t>14</a:t>
            </a:fld>
            <a:endParaRPr lang="en-US" dirty="0"/>
          </a:p>
        </p:txBody>
      </p:sp>
    </p:spTree>
    <p:extLst>
      <p:ext uri="{BB962C8B-B14F-4D97-AF65-F5344CB8AC3E}">
        <p14:creationId xmlns:p14="http://schemas.microsoft.com/office/powerpoint/2010/main" val="4306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charset="0"/>
                  <a:buChar char="•"/>
                </a:pPr>
                <a:r>
                  <a:rPr lang="en-US" dirty="0" smtClean="0"/>
                  <a:t>Wave propagation</a:t>
                </a:r>
                <a:r>
                  <a:rPr lang="en-US" baseline="0" dirty="0" smtClean="0"/>
                  <a:t> is relative to the direction the sound wave moves.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Compression waves experience motion parallel to the direction of wave propagation</a:t>
                </a:r>
                <a:endParaRPr lang="en-US" dirty="0" smtClean="0"/>
              </a:p>
              <a:p>
                <a:pPr marL="171450" indent="-171450">
                  <a:buFont typeface="Arial" charset="0"/>
                  <a:buChar char="•"/>
                </a:pPr>
                <a:r>
                  <a:rPr lang="en-US" dirty="0" smtClean="0"/>
                  <a:t>Compression</a:t>
                </a:r>
                <a:r>
                  <a:rPr lang="en-US" baseline="0" dirty="0" smtClean="0"/>
                  <a:t> waves are used to measure sound </a:t>
                </a:r>
              </a:p>
              <a:p>
                <a:pPr marL="628650" lvl="1" indent="-171450">
                  <a:buFont typeface="Arial" charset="0"/>
                  <a:buChar char="•"/>
                </a:pPr>
                <a:r>
                  <a:rPr lang="en-US" baseline="0" dirty="0" smtClean="0"/>
                  <a:t>Air molecules move through the vacuum produced by the noise.</a:t>
                </a:r>
              </a:p>
              <a:p>
                <a:pPr marL="171450" indent="-171450">
                  <a:buFont typeface="Arial" charset="0"/>
                  <a:buChar char="•"/>
                </a:pPr>
                <a:r>
                  <a:rPr lang="en-US" baseline="0" dirty="0" smtClean="0"/>
                  <a:t>Radial frequency = radians/second// </a:t>
                </a:r>
                <a14:m>
                  <m:oMath xmlns:m="http://schemas.openxmlformats.org/officeDocument/2006/math">
                    <m:r>
                      <a:rPr lang="en-US" i="1" baseline="0" smtClean="0">
                        <a:latin typeface="Cambria Math" charset="0"/>
                        <a:ea typeface="Cambria Math" charset="0"/>
                        <a:cs typeface="Cambria Math" charset="0"/>
                      </a:rPr>
                      <m:t>𝜔</m:t>
                    </m:r>
                    <m:r>
                      <a:rPr lang="en-US" b="0" i="1" baseline="0" smtClean="0">
                        <a:latin typeface="Cambria Math" charset="0"/>
                        <a:ea typeface="Cambria Math" charset="0"/>
                        <a:cs typeface="Cambria Math" charset="0"/>
                      </a:rPr>
                      <m:t>=2</m:t>
                    </m:r>
                    <m:r>
                      <a:rPr lang="en-US" b="0" i="1" baseline="0" smtClean="0">
                        <a:latin typeface="Cambria Math" charset="0"/>
                        <a:ea typeface="Cambria Math" charset="0"/>
                        <a:cs typeface="Cambria Math" charset="0"/>
                      </a:rPr>
                      <m:t>𝜋</m:t>
                    </m:r>
                    <m:r>
                      <a:rPr lang="en-US" b="0" i="1" baseline="0" smtClean="0">
                        <a:latin typeface="Cambria Math" charset="0"/>
                        <a:ea typeface="Cambria Math" charset="0"/>
                        <a:cs typeface="Cambria Math" charset="0"/>
                      </a:rPr>
                      <m:t>∗</m:t>
                    </m:r>
                    <m:r>
                      <a:rPr lang="en-US" b="0" i="1" baseline="0" smtClean="0">
                        <a:latin typeface="Cambria Math" charset="0"/>
                        <a:ea typeface="Cambria Math" charset="0"/>
                        <a:cs typeface="Cambria Math" charset="0"/>
                      </a:rPr>
                      <m:t>𝑓</m:t>
                    </m:r>
                  </m:oMath>
                </a14:m>
                <a:endParaRPr lang="en-US" baseline="0" dirty="0" smtClean="0"/>
              </a:p>
              <a:p>
                <a:pPr marL="628650" lvl="1" indent="-171450">
                  <a:buFont typeface="Arial" charset="0"/>
                  <a:buChar char="•"/>
                </a:pPr>
                <a:r>
                  <a:rPr lang="en-US" baseline="0" dirty="0" smtClean="0"/>
                  <a:t>Useful to determine more accurate distance traveled.</a:t>
                </a:r>
              </a:p>
              <a:p>
                <a:pPr marL="171450" indent="-171450">
                  <a:buFont typeface="Arial" charset="0"/>
                  <a:buChar char="•"/>
                </a:pPr>
                <a:r>
                  <a:rPr lang="en-US" baseline="0" dirty="0" smtClean="0"/>
                  <a:t>Period=1/f</a:t>
                </a:r>
              </a:p>
              <a:p>
                <a:pPr marL="171450" indent="-171450">
                  <a:buFont typeface="Arial" charset="0"/>
                  <a:buChar char="•"/>
                </a:pPr>
                <a:r>
                  <a:rPr lang="en-US" baseline="0" dirty="0" smtClean="0"/>
                  <a:t>Pressure amplitude measures </a:t>
                </a:r>
              </a:p>
              <a:p>
                <a:endParaRPr lang="en-US" dirty="0" smtClean="0"/>
              </a:p>
              <a:p>
                <a:r>
                  <a:rPr lang="en-US" dirty="0" smtClean="0"/>
                  <a:t>Compression</a:t>
                </a:r>
                <a:r>
                  <a:rPr lang="en-US" baseline="0" dirty="0" smtClean="0"/>
                  <a:t> wave: Talk about how the second figure is a slice of what is going on in the first figure.</a:t>
                </a:r>
                <a:endParaRPr lang="en-US" dirty="0" smtClean="0"/>
              </a:p>
            </p:txBody>
          </p:sp>
        </mc:Choice>
        <mc:Fallback xmlns="">
          <p:sp>
            <p:nvSpPr>
              <p:cNvPr id="3" name="Notes Placeholder 2"/>
              <p:cNvSpPr>
                <a:spLocks noGrp="1"/>
              </p:cNvSpPr>
              <p:nvPr>
                <p:ph type="body" idx="1"/>
              </p:nvPr>
            </p:nvSpPr>
            <p:spPr/>
            <p:txBody>
              <a:bodyPr/>
              <a:lstStyle/>
              <a:p>
                <a:pPr marL="171450" indent="-171450">
                  <a:buFont typeface="Arial" charset="0"/>
                  <a:buChar char="•"/>
                </a:pPr>
                <a:r>
                  <a:rPr lang="en-US" dirty="0" smtClean="0"/>
                  <a:t>Wave propagation</a:t>
                </a:r>
                <a:r>
                  <a:rPr lang="en-US" baseline="0" dirty="0" smtClean="0"/>
                  <a:t> is relative to the direction the sound wave moves.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Compression waves experience motion parallel to the direction of wave propagation</a:t>
                </a:r>
                <a:endParaRPr lang="en-US" dirty="0" smtClean="0"/>
              </a:p>
              <a:p>
                <a:pPr marL="171450" indent="-171450">
                  <a:buFont typeface="Arial" charset="0"/>
                  <a:buChar char="•"/>
                </a:pPr>
                <a:r>
                  <a:rPr lang="en-US" dirty="0" smtClean="0"/>
                  <a:t>Compression</a:t>
                </a:r>
                <a:r>
                  <a:rPr lang="en-US" baseline="0" dirty="0" smtClean="0"/>
                  <a:t> waves are used to measure sound </a:t>
                </a:r>
              </a:p>
              <a:p>
                <a:pPr marL="628650" lvl="1" indent="-171450">
                  <a:buFont typeface="Arial" charset="0"/>
                  <a:buChar char="•"/>
                </a:pPr>
                <a:r>
                  <a:rPr lang="en-US" baseline="0" dirty="0" smtClean="0"/>
                  <a:t>Air molecules move through the vacuum produced by the noise.</a:t>
                </a:r>
              </a:p>
              <a:p>
                <a:pPr marL="171450" indent="-171450">
                  <a:buFont typeface="Arial" charset="0"/>
                  <a:buChar char="•"/>
                </a:pPr>
                <a:r>
                  <a:rPr lang="en-US" baseline="0" dirty="0" smtClean="0"/>
                  <a:t>Radial frequency = radians/second// </a:t>
                </a:r>
                <a:r>
                  <a:rPr lang="en-US" i="0" baseline="0" smtClean="0">
                    <a:latin typeface="Cambria Math" charset="0"/>
                    <a:ea typeface="Cambria Math" charset="0"/>
                    <a:cs typeface="Cambria Math" charset="0"/>
                  </a:rPr>
                  <a:t>𝜔</a:t>
                </a:r>
                <a:r>
                  <a:rPr lang="en-US" b="0" i="0" baseline="0" smtClean="0">
                    <a:latin typeface="Cambria Math" charset="0"/>
                    <a:ea typeface="Cambria Math" charset="0"/>
                    <a:cs typeface="Cambria Math" charset="0"/>
                  </a:rPr>
                  <a:t>=2𝜋∗𝑓</a:t>
                </a:r>
                <a:endParaRPr lang="en-US" baseline="0" dirty="0" smtClean="0"/>
              </a:p>
              <a:p>
                <a:pPr marL="628650" lvl="1" indent="-171450">
                  <a:buFont typeface="Arial" charset="0"/>
                  <a:buChar char="•"/>
                </a:pPr>
                <a:r>
                  <a:rPr lang="en-US" baseline="0" dirty="0" smtClean="0"/>
                  <a:t>Useful to determine more accurate distance traveled.</a:t>
                </a:r>
              </a:p>
              <a:p>
                <a:pPr marL="171450" indent="-171450">
                  <a:buFont typeface="Arial" charset="0"/>
                  <a:buChar char="•"/>
                </a:pPr>
                <a:r>
                  <a:rPr lang="en-US" baseline="0" dirty="0" smtClean="0"/>
                  <a:t>Period=1/f</a:t>
                </a:r>
              </a:p>
              <a:p>
                <a:pPr marL="171450" indent="-171450">
                  <a:buFont typeface="Arial" charset="0"/>
                  <a:buChar char="•"/>
                </a:pPr>
                <a:r>
                  <a:rPr lang="en-US" baseline="0" dirty="0" smtClean="0"/>
                  <a:t>Pressure amplitude measures </a:t>
                </a:r>
              </a:p>
              <a:p>
                <a:endParaRPr lang="en-US" dirty="0"/>
              </a:p>
            </p:txBody>
          </p:sp>
        </mc:Fallback>
      </mc:AlternateContent>
      <p:sp>
        <p:nvSpPr>
          <p:cNvPr id="4" name="Slide Number Placeholder 3"/>
          <p:cNvSpPr>
            <a:spLocks noGrp="1"/>
          </p:cNvSpPr>
          <p:nvPr>
            <p:ph type="sldNum" sz="quarter" idx="10"/>
          </p:nvPr>
        </p:nvSpPr>
        <p:spPr/>
        <p:txBody>
          <a:bodyPr/>
          <a:lstStyle/>
          <a:p>
            <a:fld id="{C2A44E3A-F53E-4346-A3E3-7C47DFA2FA0F}" type="slidenum">
              <a:rPr lang="en-US" smtClean="0"/>
              <a:t>15</a:t>
            </a:fld>
            <a:endParaRPr lang="en-US" dirty="0"/>
          </a:p>
        </p:txBody>
      </p:sp>
    </p:spTree>
    <p:extLst>
      <p:ext uri="{BB962C8B-B14F-4D97-AF65-F5344CB8AC3E}">
        <p14:creationId xmlns:p14="http://schemas.microsoft.com/office/powerpoint/2010/main" val="1870377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Audible human hearing is between</a:t>
            </a:r>
            <a:r>
              <a:rPr lang="en-US" baseline="0" dirty="0" smtClean="0"/>
              <a:t> 20 and 20000 Hz</a:t>
            </a:r>
          </a:p>
          <a:p>
            <a:endParaRPr lang="en-US" baseline="0" dirty="0" smtClean="0"/>
          </a:p>
          <a:p>
            <a:r>
              <a:rPr lang="en-US" dirty="0" smtClean="0"/>
              <a:t>Lower</a:t>
            </a:r>
            <a:r>
              <a:rPr lang="en-US" baseline="0" dirty="0" smtClean="0"/>
              <a:t> frequencies have longer wavelengths higher frequencies have shorter wavelength </a:t>
            </a:r>
            <a:endParaRPr lang="en-US" dirty="0"/>
          </a:p>
        </p:txBody>
      </p:sp>
      <p:sp>
        <p:nvSpPr>
          <p:cNvPr id="4" name="Slide Number Placeholder 3"/>
          <p:cNvSpPr>
            <a:spLocks noGrp="1"/>
          </p:cNvSpPr>
          <p:nvPr>
            <p:ph type="sldNum" sz="quarter" idx="10"/>
          </p:nvPr>
        </p:nvSpPr>
        <p:spPr/>
        <p:txBody>
          <a:bodyPr/>
          <a:lstStyle/>
          <a:p>
            <a:fld id="{8FA4A10F-62FE-4836-85C8-2524164AED4F}" type="slidenum">
              <a:rPr lang="en-US" smtClean="0"/>
              <a:t>16</a:t>
            </a:fld>
            <a:endParaRPr lang="en-US" dirty="0"/>
          </a:p>
        </p:txBody>
      </p:sp>
    </p:spTree>
    <p:extLst>
      <p:ext uri="{BB962C8B-B14F-4D97-AF65-F5344CB8AC3E}">
        <p14:creationId xmlns:p14="http://schemas.microsoft.com/office/powerpoint/2010/main" val="3551695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Pre-polarized condenser microphones</a:t>
            </a:r>
            <a:r>
              <a:rPr lang="en-US" baseline="0" dirty="0" smtClean="0"/>
              <a:t> have a electret (pre-polarized material)</a:t>
            </a:r>
          </a:p>
          <a:p>
            <a:endParaRPr lang="en-US" baseline="0" dirty="0" smtClean="0"/>
          </a:p>
          <a:p>
            <a:r>
              <a:rPr lang="en-US" baseline="0" dirty="0" smtClean="0"/>
              <a:t>Measure acoustic wave by change in charge</a:t>
            </a:r>
          </a:p>
          <a:p>
            <a:endParaRPr lang="en-US" baseline="0" dirty="0" smtClean="0"/>
          </a:p>
          <a:p>
            <a:r>
              <a:rPr lang="en-US" baseline="0" dirty="0" smtClean="0"/>
              <a:t>Free field microphones are made to pick up noise in front of it</a:t>
            </a:r>
          </a:p>
          <a:p>
            <a:endParaRPr lang="en-US" baseline="0" dirty="0" smtClean="0"/>
          </a:p>
          <a:p>
            <a:r>
              <a:rPr lang="en-US" baseline="0" dirty="0" smtClean="0"/>
              <a:t>Random incident is made to pick up noise around the room</a:t>
            </a:r>
          </a:p>
          <a:p>
            <a:endParaRPr lang="en-US" baseline="0" dirty="0" smtClean="0"/>
          </a:p>
          <a:p>
            <a:r>
              <a:rPr lang="en-US" baseline="0" dirty="0" smtClean="0"/>
              <a:t>5-6300 is the optimal frequency range for the random incidence microphone, but can detect lower frequencies.</a:t>
            </a:r>
          </a:p>
          <a:p>
            <a:endParaRPr lang="en-US" baseline="0" dirty="0" smtClean="0"/>
          </a:p>
          <a:p>
            <a:r>
              <a:rPr lang="en-US" baseline="0" dirty="0" smtClean="0"/>
              <a:t>PCB = PicoCoulomB</a:t>
            </a:r>
            <a:endParaRPr lang="en-US" dirty="0"/>
          </a:p>
        </p:txBody>
      </p:sp>
      <p:sp>
        <p:nvSpPr>
          <p:cNvPr id="4" name="Slide Number Placeholder 3"/>
          <p:cNvSpPr>
            <a:spLocks noGrp="1"/>
          </p:cNvSpPr>
          <p:nvPr>
            <p:ph type="sldNum" sz="quarter" idx="10"/>
          </p:nvPr>
        </p:nvSpPr>
        <p:spPr/>
        <p:txBody>
          <a:bodyPr/>
          <a:lstStyle/>
          <a:p>
            <a:fld id="{8FA4A10F-62FE-4836-85C8-2524164AED4F}" type="slidenum">
              <a:rPr lang="en-US" smtClean="0"/>
              <a:t>17</a:t>
            </a:fld>
            <a:endParaRPr lang="en-US" dirty="0"/>
          </a:p>
        </p:txBody>
      </p:sp>
    </p:spTree>
    <p:extLst>
      <p:ext uri="{BB962C8B-B14F-4D97-AF65-F5344CB8AC3E}">
        <p14:creationId xmlns:p14="http://schemas.microsoft.com/office/powerpoint/2010/main" val="196313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Introduce the slide as saying</a:t>
            </a:r>
            <a:r>
              <a:rPr lang="en-US" baseline="0" dirty="0"/>
              <a:t> that we ran a preliminary test using the same SDOF structure using a high fidelity accelerometer and a microphone.</a:t>
            </a:r>
            <a:endParaRPr lang="en-US" dirty="0"/>
          </a:p>
          <a:p>
            <a:r>
              <a:rPr lang="en-US" dirty="0"/>
              <a:t>Just label the two main peaks</a:t>
            </a:r>
            <a:r>
              <a:rPr lang="en-US" baseline="0" dirty="0"/>
              <a:t> on both graphs.</a:t>
            </a:r>
          </a:p>
          <a:p>
            <a:r>
              <a:rPr lang="en-US" baseline="0" dirty="0"/>
              <a:t>21 runs that’s about 11 minutes worth of data using one microphone aimed at the SDOF structure.</a:t>
            </a:r>
          </a:p>
          <a:p>
            <a:r>
              <a:rPr lang="en-US" baseline="0" dirty="0"/>
              <a:t>The extra peaks in microphone sensor data is other noise picked up by microphone.</a:t>
            </a:r>
          </a:p>
          <a:p>
            <a:r>
              <a:rPr lang="en-US" baseline="0" dirty="0"/>
              <a:t>Our goal is to find ways of canceling noise with SDOF</a:t>
            </a:r>
          </a:p>
          <a:p>
            <a:r>
              <a:rPr lang="en-US" baseline="0" dirty="0"/>
              <a:t>Improve data so that it may be applied to MDOF structures</a:t>
            </a:r>
            <a:endParaRPr lang="en-US" dirty="0"/>
          </a:p>
          <a:p>
            <a:endParaRPr lang="en-US" dirty="0"/>
          </a:p>
          <a:p>
            <a:r>
              <a:rPr lang="en-US" dirty="0"/>
              <a:t>The graph</a:t>
            </a:r>
            <a:r>
              <a:rPr lang="en-US" baseline="0" dirty="0"/>
              <a:t> on the left shows results of capturing the natural frequency of the SDOF structure using high fidelity accelerometers.</a:t>
            </a:r>
          </a:p>
          <a:p>
            <a:r>
              <a:rPr lang="en-US" baseline="0" dirty="0"/>
              <a:t>The graph on the left shows an accumulation of 21 experimental trials using a microphone sensor.</a:t>
            </a:r>
          </a:p>
          <a:p>
            <a:r>
              <a:rPr lang="en-US" baseline="0" dirty="0"/>
              <a:t>Both pick up the natural frequency.</a:t>
            </a:r>
          </a:p>
          <a:p>
            <a:r>
              <a:rPr lang="en-US" baseline="0" dirty="0"/>
              <a:t>Challenge is to figure out ways to cancel out irrelevant frequencies and support the fact that microphones can be used to detect structural properties.</a:t>
            </a:r>
            <a:endParaRPr lang="en-US" dirty="0"/>
          </a:p>
          <a:p>
            <a:endParaRPr lang="en-US" dirty="0"/>
          </a:p>
          <a:p>
            <a:endParaRPr lang="en-US" dirty="0"/>
          </a:p>
          <a:p>
            <a:r>
              <a:rPr lang="en-US" dirty="0"/>
              <a:t>Trying to figure out ways to cancel out irrelevant</a:t>
            </a:r>
            <a:r>
              <a:rPr lang="en-US" baseline="0" dirty="0"/>
              <a:t> frequencies </a:t>
            </a:r>
          </a:p>
          <a:p>
            <a:r>
              <a:rPr lang="en-US" baseline="0" dirty="0"/>
              <a:t>High fidelity accelerometer sensor </a:t>
            </a:r>
          </a:p>
          <a:p>
            <a:endParaRPr lang="en-US" baseline="0" dirty="0"/>
          </a:p>
          <a:p>
            <a:endParaRPr lang="en-US" baseline="0" dirty="0"/>
          </a:p>
          <a:p>
            <a:r>
              <a:rPr lang="en-US" baseline="0" dirty="0"/>
              <a:t>Normal Accelerometer is subject to 2.4% error.</a:t>
            </a:r>
          </a:p>
          <a:p>
            <a:endParaRPr lang="en-US" baseline="0" dirty="0"/>
          </a:p>
          <a:p>
            <a:pPr>
              <a:lnSpc>
                <a:spcPct val="100000"/>
              </a:lnSpc>
              <a:spcBef>
                <a:spcPts val="0"/>
              </a:spcBef>
            </a:pPr>
            <a:r>
              <a:rPr lang="en-US" dirty="0"/>
              <a:t>Accelerometer (time domain)</a:t>
            </a:r>
          </a:p>
          <a:p>
            <a:pPr>
              <a:lnSpc>
                <a:spcPct val="100000"/>
              </a:lnSpc>
              <a:spcBef>
                <a:spcPts val="0"/>
              </a:spcBef>
            </a:pPr>
            <a:endParaRPr lang="en-US" dirty="0"/>
          </a:p>
          <a:p>
            <a:pPr>
              <a:lnSpc>
                <a:spcPct val="100000"/>
              </a:lnSpc>
              <a:spcBef>
                <a:spcPts val="0"/>
              </a:spcBef>
            </a:pPr>
            <a:r>
              <a:rPr lang="en-US" dirty="0"/>
              <a:t>Sine sweep (frequency domain)</a:t>
            </a:r>
          </a:p>
          <a:p>
            <a:pPr>
              <a:lnSpc>
                <a:spcPct val="100000"/>
              </a:lnSpc>
              <a:spcBef>
                <a:spcPts val="0"/>
              </a:spcBef>
            </a:pPr>
            <a:endParaRPr lang="en-US" dirty="0"/>
          </a:p>
          <a:p>
            <a:pPr>
              <a:lnSpc>
                <a:spcPct val="100000"/>
              </a:lnSpc>
              <a:spcBef>
                <a:spcPts val="0"/>
              </a:spcBef>
            </a:pPr>
            <a:r>
              <a:rPr lang="en-US" dirty="0"/>
              <a:t>Filtering unnecessary frequencies </a:t>
            </a:r>
            <a:endParaRPr lang="en-US" dirty="0" smtClean="0"/>
          </a:p>
          <a:p>
            <a:pPr>
              <a:lnSpc>
                <a:spcPct val="100000"/>
              </a:lnSpc>
              <a:spcBef>
                <a:spcPts val="0"/>
              </a:spcBef>
            </a:pPr>
            <a:endParaRPr lang="en-US" dirty="0" smtClean="0"/>
          </a:p>
          <a:p>
            <a:pPr>
              <a:lnSpc>
                <a:spcPct val="100000"/>
              </a:lnSpc>
              <a:spcBef>
                <a:spcPts val="0"/>
              </a:spcBef>
            </a:pPr>
            <a:r>
              <a:rPr lang="en-US" dirty="0" smtClean="0"/>
              <a:t>If</a:t>
            </a:r>
            <a:r>
              <a:rPr lang="en-US" baseline="0" dirty="0" smtClean="0"/>
              <a:t> someone ask about the 36.41 Hz frequency say that it was the bracket on the SDOF structure OR you can say some other part of the set-up but were not able to find out what specifically.</a:t>
            </a:r>
            <a:endParaRPr lang="en-US" dirty="0"/>
          </a:p>
          <a:p>
            <a:endParaRPr lang="en-US"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18</a:t>
            </a:fld>
            <a:endParaRPr lang="en-US" dirty="0"/>
          </a:p>
        </p:txBody>
      </p:sp>
    </p:spTree>
    <p:extLst>
      <p:ext uri="{BB962C8B-B14F-4D97-AF65-F5344CB8AC3E}">
        <p14:creationId xmlns:p14="http://schemas.microsoft.com/office/powerpoint/2010/main" val="3316220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that we have a baseline for what the natural frequency of the structure is </a:t>
            </a: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19</a:t>
            </a:fld>
            <a:endParaRPr lang="en-US" dirty="0"/>
          </a:p>
        </p:txBody>
      </p:sp>
    </p:spTree>
    <p:extLst>
      <p:ext uri="{BB962C8B-B14F-4D97-AF65-F5344CB8AC3E}">
        <p14:creationId xmlns:p14="http://schemas.microsoft.com/office/powerpoint/2010/main" val="136936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2</a:t>
            </a:fld>
            <a:endParaRPr lang="en-US" dirty="0"/>
          </a:p>
        </p:txBody>
      </p:sp>
    </p:spTree>
    <p:extLst>
      <p:ext uri="{BB962C8B-B14F-4D97-AF65-F5344CB8AC3E}">
        <p14:creationId xmlns:p14="http://schemas.microsoft.com/office/powerpoint/2010/main" val="3220654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Change Total Time diagram</a:t>
            </a: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20</a:t>
            </a:fld>
            <a:endParaRPr lang="en-US" dirty="0"/>
          </a:p>
        </p:txBody>
      </p:sp>
    </p:spTree>
    <p:extLst>
      <p:ext uri="{BB962C8B-B14F-4D97-AF65-F5344CB8AC3E}">
        <p14:creationId xmlns:p14="http://schemas.microsoft.com/office/powerpoint/2010/main" val="3969196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21</a:t>
            </a:fld>
            <a:endParaRPr lang="en-US" dirty="0"/>
          </a:p>
        </p:txBody>
      </p:sp>
    </p:spTree>
    <p:extLst>
      <p:ext uri="{BB962C8B-B14F-4D97-AF65-F5344CB8AC3E}">
        <p14:creationId xmlns:p14="http://schemas.microsoft.com/office/powerpoint/2010/main" val="3507170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22</a:t>
            </a:fld>
            <a:endParaRPr lang="en-US" dirty="0"/>
          </a:p>
        </p:txBody>
      </p:sp>
    </p:spTree>
    <p:extLst>
      <p:ext uri="{BB962C8B-B14F-4D97-AF65-F5344CB8AC3E}">
        <p14:creationId xmlns:p14="http://schemas.microsoft.com/office/powerpoint/2010/main" val="589142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Noise sources are amplified, natural frequency only slightly amplified.</a:t>
            </a: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23</a:t>
            </a:fld>
            <a:endParaRPr lang="en-US" dirty="0"/>
          </a:p>
        </p:txBody>
      </p:sp>
    </p:spTree>
    <p:extLst>
      <p:ext uri="{BB962C8B-B14F-4D97-AF65-F5344CB8AC3E}">
        <p14:creationId xmlns:p14="http://schemas.microsoft.com/office/powerpoint/2010/main" val="589142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Noise signals not amplified as much as before, but not completely eliminated. Magnitude of peak at natural frequency much higher than previous.</a:t>
            </a: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24</a:t>
            </a:fld>
            <a:endParaRPr lang="en-US" dirty="0"/>
          </a:p>
        </p:txBody>
      </p:sp>
    </p:spTree>
    <p:extLst>
      <p:ext uri="{BB962C8B-B14F-4D97-AF65-F5344CB8AC3E}">
        <p14:creationId xmlns:p14="http://schemas.microsoft.com/office/powerpoint/2010/main" val="2273765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Peaks at 10.59 Hz, 13.97 Hz, and 19.22 Hz reduced.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Noise in 0 – 2 Hz range reduced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Noise at 23.81 Hz amplified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Peak at natural frequency much more prominent</a:t>
            </a:r>
          </a:p>
        </p:txBody>
      </p:sp>
      <p:sp>
        <p:nvSpPr>
          <p:cNvPr id="4" name="Slide Number Placeholder 3"/>
          <p:cNvSpPr>
            <a:spLocks noGrp="1"/>
          </p:cNvSpPr>
          <p:nvPr>
            <p:ph type="sldNum" sz="quarter" idx="10"/>
          </p:nvPr>
        </p:nvSpPr>
        <p:spPr/>
        <p:txBody>
          <a:bodyPr/>
          <a:lstStyle/>
          <a:p>
            <a:fld id="{E11FBFBF-7866-FF49-A6AF-6DDFE6539471}" type="slidenum">
              <a:rPr lang="en-US" smtClean="0"/>
              <a:pPr/>
              <a:t>25</a:t>
            </a:fld>
            <a:endParaRPr lang="en-US" dirty="0"/>
          </a:p>
        </p:txBody>
      </p:sp>
    </p:spTree>
    <p:extLst>
      <p:ext uri="{BB962C8B-B14F-4D97-AF65-F5344CB8AC3E}">
        <p14:creationId xmlns:p14="http://schemas.microsoft.com/office/powerpoint/2010/main" val="2768321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Reduction in power at the natural frequency because RefMic2 is picking up some of the natural frequency of the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Noise signals reduced at identified sources of noise (not as much as with RefMic2)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11FBFBF-7866-FF49-A6AF-6DDFE6539471}" type="slidenum">
              <a:rPr lang="en-US" smtClean="0"/>
              <a:pPr/>
              <a:t>26</a:t>
            </a:fld>
            <a:endParaRPr lang="en-US" dirty="0"/>
          </a:p>
        </p:txBody>
      </p:sp>
    </p:spTree>
    <p:extLst>
      <p:ext uri="{BB962C8B-B14F-4D97-AF65-F5344CB8AC3E}">
        <p14:creationId xmlns:p14="http://schemas.microsoft.com/office/powerpoint/2010/main" val="3815092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Noise signals at 13.97 Hz and 19.22 Hz eliminated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Reduction of power at natural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 – 2 Hz Low frequency noise eliminated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Noise at 10.59 Hz reduced, but not eliminated, and still large when compared to peak at natural frequency</a:t>
            </a: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27</a:t>
            </a:fld>
            <a:endParaRPr lang="en-US" dirty="0"/>
          </a:p>
        </p:txBody>
      </p:sp>
    </p:spTree>
    <p:extLst>
      <p:ext uri="{BB962C8B-B14F-4D97-AF65-F5344CB8AC3E}">
        <p14:creationId xmlns:p14="http://schemas.microsoft.com/office/powerpoint/2010/main" val="3848466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Reduction of power at natural frequency, although it is the most prominent peak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13.97 Hz and 19.22 Hz peaks eliminated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10.59 Hz peak reduced but not eliminated similar to other frequency methods</a:t>
            </a: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28</a:t>
            </a:fld>
            <a:endParaRPr lang="en-US" dirty="0"/>
          </a:p>
        </p:txBody>
      </p:sp>
    </p:spTree>
    <p:extLst>
      <p:ext uri="{BB962C8B-B14F-4D97-AF65-F5344CB8AC3E}">
        <p14:creationId xmlns:p14="http://schemas.microsoft.com/office/powerpoint/2010/main" val="2327804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29</a:t>
            </a:fld>
            <a:endParaRPr lang="en-US" dirty="0"/>
          </a:p>
        </p:txBody>
      </p:sp>
    </p:spTree>
    <p:extLst>
      <p:ext uri="{BB962C8B-B14F-4D97-AF65-F5344CB8AC3E}">
        <p14:creationId xmlns:p14="http://schemas.microsoft.com/office/powerpoint/2010/main" val="58914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11FBFBF-7866-FF49-A6AF-6DDFE6539471}" type="slidenum">
              <a:rPr lang="en-US" smtClean="0"/>
              <a:pPr/>
              <a:t>3</a:t>
            </a:fld>
            <a:endParaRPr lang="en-US" dirty="0"/>
          </a:p>
        </p:txBody>
      </p:sp>
    </p:spTree>
    <p:extLst>
      <p:ext uri="{BB962C8B-B14F-4D97-AF65-F5344CB8AC3E}">
        <p14:creationId xmlns:p14="http://schemas.microsoft.com/office/powerpoint/2010/main" val="1062146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30</a:t>
            </a:fld>
            <a:endParaRPr lang="en-US" dirty="0"/>
          </a:p>
        </p:txBody>
      </p:sp>
    </p:spTree>
    <p:extLst>
      <p:ext uri="{BB962C8B-B14F-4D97-AF65-F5344CB8AC3E}">
        <p14:creationId xmlns:p14="http://schemas.microsoft.com/office/powerpoint/2010/main" val="589142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31</a:t>
            </a:fld>
            <a:endParaRPr lang="en-US" dirty="0"/>
          </a:p>
        </p:txBody>
      </p:sp>
    </p:spTree>
    <p:extLst>
      <p:ext uri="{BB962C8B-B14F-4D97-AF65-F5344CB8AC3E}">
        <p14:creationId xmlns:p14="http://schemas.microsoft.com/office/powerpoint/2010/main" val="589142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32</a:t>
            </a:fld>
            <a:endParaRPr lang="en-US" dirty="0"/>
          </a:p>
        </p:txBody>
      </p:sp>
    </p:spTree>
    <p:extLst>
      <p:ext uri="{BB962C8B-B14F-4D97-AF65-F5344CB8AC3E}">
        <p14:creationId xmlns:p14="http://schemas.microsoft.com/office/powerpoint/2010/main" val="3151497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33</a:t>
            </a:fld>
            <a:endParaRPr lang="en-US" dirty="0"/>
          </a:p>
        </p:txBody>
      </p:sp>
    </p:spTree>
    <p:extLst>
      <p:ext uri="{BB962C8B-B14F-4D97-AF65-F5344CB8AC3E}">
        <p14:creationId xmlns:p14="http://schemas.microsoft.com/office/powerpoint/2010/main" val="539360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34</a:t>
            </a:fld>
            <a:endParaRPr lang="en-US" dirty="0"/>
          </a:p>
        </p:txBody>
      </p:sp>
    </p:spTree>
    <p:extLst>
      <p:ext uri="{BB962C8B-B14F-4D97-AF65-F5344CB8AC3E}">
        <p14:creationId xmlns:p14="http://schemas.microsoft.com/office/powerpoint/2010/main" val="3840358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35</a:t>
            </a:fld>
            <a:endParaRPr lang="en-US" dirty="0"/>
          </a:p>
        </p:txBody>
      </p:sp>
    </p:spTree>
    <p:extLst>
      <p:ext uri="{BB962C8B-B14F-4D97-AF65-F5344CB8AC3E}">
        <p14:creationId xmlns:p14="http://schemas.microsoft.com/office/powerpoint/2010/main" val="589142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36</a:t>
            </a:fld>
            <a:endParaRPr lang="en-US" dirty="0"/>
          </a:p>
        </p:txBody>
      </p:sp>
    </p:spTree>
    <p:extLst>
      <p:ext uri="{BB962C8B-B14F-4D97-AF65-F5344CB8AC3E}">
        <p14:creationId xmlns:p14="http://schemas.microsoft.com/office/powerpoint/2010/main" val="589142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37</a:t>
            </a:fld>
            <a:endParaRPr lang="en-US" dirty="0"/>
          </a:p>
        </p:txBody>
      </p:sp>
    </p:spTree>
    <p:extLst>
      <p:ext uri="{BB962C8B-B14F-4D97-AF65-F5344CB8AC3E}">
        <p14:creationId xmlns:p14="http://schemas.microsoft.com/office/powerpoint/2010/main" val="95029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38</a:t>
            </a:fld>
            <a:endParaRPr lang="en-US" dirty="0"/>
          </a:p>
        </p:txBody>
      </p:sp>
    </p:spTree>
    <p:extLst>
      <p:ext uri="{BB962C8B-B14F-4D97-AF65-F5344CB8AC3E}">
        <p14:creationId xmlns:p14="http://schemas.microsoft.com/office/powerpoint/2010/main" val="1467710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39</a:t>
            </a:fld>
            <a:endParaRPr lang="en-US" dirty="0"/>
          </a:p>
        </p:txBody>
      </p:sp>
    </p:spTree>
    <p:extLst>
      <p:ext uri="{BB962C8B-B14F-4D97-AF65-F5344CB8AC3E}">
        <p14:creationId xmlns:p14="http://schemas.microsoft.com/office/powerpoint/2010/main" val="47927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Wingdings" charset="2"/>
              <a:buNone/>
            </a:pPr>
            <a:r>
              <a:rPr lang="en-US" sz="1200" baseline="0" dirty="0" smtClean="0">
                <a:latin typeface="Times New Roman" pitchFamily="18" charset="0"/>
                <a:cs typeface="Times New Roman" pitchFamily="18" charset="0"/>
              </a:rPr>
              <a:t>Traditional method  of SHM is use of embedded sensors (strain gages, accelerometers) to continuously monitor the health of a structure.</a:t>
            </a:r>
          </a:p>
          <a:p>
            <a:pPr marL="0" indent="0">
              <a:buFont typeface="Wingdings" charset="2"/>
              <a:buNone/>
            </a:pPr>
            <a:endParaRPr lang="en-US" sz="1200" baseline="0" dirty="0" smtClean="0">
              <a:latin typeface="Times New Roman" pitchFamily="18" charset="0"/>
              <a:cs typeface="Times New Roman" pitchFamily="18" charset="0"/>
            </a:endParaRPr>
          </a:p>
          <a:p>
            <a:pPr marL="0" indent="0">
              <a:buFont typeface="Wingdings" charset="2"/>
              <a:buNone/>
            </a:pPr>
            <a:r>
              <a:rPr lang="en-US" sz="1200" baseline="0" dirty="0" smtClean="0">
                <a:latin typeface="Times New Roman" pitchFamily="18" charset="0"/>
                <a:cs typeface="Times New Roman" pitchFamily="18" charset="0"/>
              </a:rPr>
              <a:t>A picture of a sensor. While embedded sensors are a great way to get very precise measurement and with an array of them you can get a good look at the global health of the bridge they come with some cons. Cost of installing the sensors can be high. For instance if you want to place a sensor in the mid span of the bridge the wire to connect it to its data acquisition system can be more expensive than the sensor itself. Furthermore maintenance of the sensor can also cost more than the sensor over its lifetime. Another drawback to these sensors is any time maintenance needs to be done on the sensor or the sensor needs to be replaced lanes of traffic must be blocked off for a crew to do the job.  </a:t>
            </a:r>
          </a:p>
        </p:txBody>
      </p:sp>
      <p:sp>
        <p:nvSpPr>
          <p:cNvPr id="4" name="Slide Number Placeholder 3"/>
          <p:cNvSpPr>
            <a:spLocks noGrp="1"/>
          </p:cNvSpPr>
          <p:nvPr>
            <p:ph type="sldNum" sz="quarter" idx="10"/>
          </p:nvPr>
        </p:nvSpPr>
        <p:spPr/>
        <p:txBody>
          <a:bodyPr/>
          <a:lstStyle/>
          <a:p>
            <a:fld id="{E11FBFBF-7866-FF49-A6AF-6DDFE6539471}" type="slidenum">
              <a:rPr lang="en-US" smtClean="0"/>
              <a:pPr/>
              <a:t>4</a:t>
            </a:fld>
            <a:endParaRPr lang="en-US" dirty="0"/>
          </a:p>
        </p:txBody>
      </p:sp>
    </p:spTree>
    <p:extLst>
      <p:ext uri="{BB962C8B-B14F-4D97-AF65-F5344CB8AC3E}">
        <p14:creationId xmlns:p14="http://schemas.microsoft.com/office/powerpoint/2010/main" val="418406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itchFamily="18" charset="0"/>
                <a:cs typeface="Times New Roman" pitchFamily="18" charset="0"/>
              </a:rPr>
              <a:t>SAVE TIME AND MONEY</a:t>
            </a:r>
          </a:p>
        </p:txBody>
      </p:sp>
      <p:sp>
        <p:nvSpPr>
          <p:cNvPr id="4" name="Slide Number Placeholder 3"/>
          <p:cNvSpPr>
            <a:spLocks noGrp="1"/>
          </p:cNvSpPr>
          <p:nvPr>
            <p:ph type="sldNum" sz="quarter" idx="10"/>
          </p:nvPr>
        </p:nvSpPr>
        <p:spPr/>
        <p:txBody>
          <a:bodyPr/>
          <a:lstStyle/>
          <a:p>
            <a:fld id="{E11FBFBF-7866-FF49-A6AF-6DDFE6539471}" type="slidenum">
              <a:rPr lang="en-US" smtClean="0"/>
              <a:pPr/>
              <a:t>5</a:t>
            </a:fld>
            <a:endParaRPr lang="en-US" dirty="0"/>
          </a:p>
        </p:txBody>
      </p:sp>
    </p:spTree>
    <p:extLst>
      <p:ext uri="{BB962C8B-B14F-4D97-AF65-F5344CB8AC3E}">
        <p14:creationId xmlns:p14="http://schemas.microsoft.com/office/powerpoint/2010/main" val="418406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Lets talk</a:t>
            </a:r>
            <a:r>
              <a:rPr lang="en-US" baseline="0" dirty="0" smtClean="0"/>
              <a:t> about structural dynamics and the natural frequency, which is an inherent property of a structure. The natural frequency is important for structural health monitoring because it will allow us to understand any changes in the structural properties of a building or bridge. </a:t>
            </a:r>
            <a:endParaRPr lang="en-US" dirty="0" smtClean="0"/>
          </a:p>
        </p:txBody>
      </p:sp>
      <p:sp>
        <p:nvSpPr>
          <p:cNvPr id="4" name="Slide Number Placeholder 3"/>
          <p:cNvSpPr>
            <a:spLocks noGrp="1"/>
          </p:cNvSpPr>
          <p:nvPr>
            <p:ph type="sldNum" sz="quarter" idx="10"/>
          </p:nvPr>
        </p:nvSpPr>
        <p:spPr/>
        <p:txBody>
          <a:bodyPr/>
          <a:lstStyle/>
          <a:p>
            <a:fld id="{E11FBFBF-7866-FF49-A6AF-6DDFE6539471}" type="slidenum">
              <a:rPr lang="en-US" smtClean="0"/>
              <a:pPr/>
              <a:t>6</a:t>
            </a:fld>
            <a:endParaRPr lang="en-US" dirty="0"/>
          </a:p>
        </p:txBody>
      </p:sp>
    </p:spTree>
    <p:extLst>
      <p:ext uri="{BB962C8B-B14F-4D97-AF65-F5344CB8AC3E}">
        <p14:creationId xmlns:p14="http://schemas.microsoft.com/office/powerpoint/2010/main" val="21765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order to find that natural frequency in our experiment working with a SDOF structure, we needed to develop an</a:t>
            </a:r>
            <a:r>
              <a:rPr lang="en-US" baseline="0" dirty="0" smtClean="0"/>
              <a:t> equation of motion using a FBD represented through a simple diagram.</a:t>
            </a:r>
          </a:p>
          <a:p>
            <a:r>
              <a:rPr lang="en-US" baseline="0" dirty="0" smtClean="0"/>
              <a:t>The forces affecting the FBD are the mass m, the stiffness k, the damping force c and the applied force f(t)</a:t>
            </a:r>
          </a:p>
          <a:p>
            <a:r>
              <a:rPr lang="en-US" baseline="0" dirty="0" smtClean="0"/>
              <a:t>Where we use Newton’s second law F=ma and came up with the equation.</a:t>
            </a:r>
          </a:p>
          <a:p>
            <a:r>
              <a:rPr lang="en-US" baseline="0" dirty="0" smtClean="0"/>
              <a:t>In our equation we have </a:t>
            </a:r>
            <a:endParaRPr lang="en-US" dirty="0" smtClean="0"/>
          </a:p>
          <a:p>
            <a:endParaRPr lang="en-US" dirty="0" smtClean="0"/>
          </a:p>
          <a:p>
            <a:r>
              <a:rPr lang="en-US" dirty="0" smtClean="0"/>
              <a:t>Model of motion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Things in motion- Rigid body motions</a:t>
            </a:r>
          </a:p>
          <a:p>
            <a:r>
              <a:rPr lang="en-US" dirty="0" smtClean="0"/>
              <a:t>Structures has certain characteristic of mass, stiffness and damper to describe motion</a:t>
            </a:r>
          </a:p>
          <a:p>
            <a:r>
              <a:rPr lang="en-US" dirty="0" smtClean="0"/>
              <a:t>Take the FBD we can combine the forces to equal to some mass times acceleration. </a:t>
            </a:r>
          </a:p>
          <a:p>
            <a:r>
              <a:rPr lang="en-US" dirty="0" smtClean="0"/>
              <a:t>We rearrange the formula to have the characteristic properties proportional to the applied force(earthquake).</a:t>
            </a:r>
          </a:p>
          <a:p>
            <a:endParaRPr lang="en-US" dirty="0" smtClean="0"/>
          </a:p>
          <a:p>
            <a:r>
              <a:rPr lang="en-US" dirty="0" smtClean="0"/>
              <a:t>With the equation of motion we can derive the transfer function.</a:t>
            </a:r>
            <a:endParaRPr lang="en-US"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7</a:t>
            </a:fld>
            <a:endParaRPr lang="en-US" dirty="0"/>
          </a:p>
        </p:txBody>
      </p:sp>
    </p:spTree>
    <p:extLst>
      <p:ext uri="{BB962C8B-B14F-4D97-AF65-F5344CB8AC3E}">
        <p14:creationId xmlns:p14="http://schemas.microsoft.com/office/powerpoint/2010/main" val="303515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Our equation of</a:t>
            </a:r>
            <a:r>
              <a:rPr lang="en-US" baseline="0" dirty="0" smtClean="0"/>
              <a:t> motion developed through the FBD is in the time domain measuring time vs acceleration. </a:t>
            </a:r>
          </a:p>
          <a:p>
            <a:r>
              <a:rPr lang="en-US" baseline="0" dirty="0" smtClean="0"/>
              <a:t>However we do not get a clear data set from this equation therefore we used the Laplace transformation and took it to the frequency  domain where the results would be frequency vs pressure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Why the transfer function is important in our research( can change input and predict the 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transfer function which was calculated numerically when we did our project with the mobile app.</a:t>
            </a:r>
          </a:p>
          <a:p>
            <a:endParaRPr lang="en-US" dirty="0" smtClean="0"/>
          </a:p>
          <a:p>
            <a:r>
              <a:rPr lang="en-US" dirty="0" smtClean="0"/>
              <a:t>Our equation is in the time domain and we would want our results to be in the frequency domain so we can determine the natural frequency so we take the</a:t>
            </a:r>
          </a:p>
          <a:p>
            <a:r>
              <a:rPr lang="en-US" dirty="0" smtClean="0"/>
              <a:t>Equation of motion we have and  transform it using Laplace transformation and take it into the frequency domain.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Why the transfer function is important in our research( can change input and predict the outcome.)</a:t>
            </a:r>
          </a:p>
          <a:p>
            <a:r>
              <a:rPr lang="en-US" dirty="0" smtClean="0"/>
              <a:t>This is the transfer function which was calculated numerically when we did our project with the mobile app.</a:t>
            </a:r>
            <a:endParaRPr lang="en-US" dirty="0"/>
          </a:p>
        </p:txBody>
      </p:sp>
      <p:sp>
        <p:nvSpPr>
          <p:cNvPr id="4" name="Slide Number Placeholder 3"/>
          <p:cNvSpPr>
            <a:spLocks noGrp="1"/>
          </p:cNvSpPr>
          <p:nvPr>
            <p:ph type="sldNum" sz="quarter" idx="10"/>
          </p:nvPr>
        </p:nvSpPr>
        <p:spPr/>
        <p:txBody>
          <a:bodyPr/>
          <a:lstStyle/>
          <a:p>
            <a:fld id="{E11FBFBF-7866-FF49-A6AF-6DDFE6539471}" type="slidenum">
              <a:rPr lang="en-US" smtClean="0"/>
              <a:pPr/>
              <a:t>8</a:t>
            </a:fld>
            <a:endParaRPr lang="en-US" dirty="0"/>
          </a:p>
        </p:txBody>
      </p:sp>
    </p:spTree>
    <p:extLst>
      <p:ext uri="{BB962C8B-B14F-4D97-AF65-F5344CB8AC3E}">
        <p14:creationId xmlns:p14="http://schemas.microsoft.com/office/powerpoint/2010/main" val="424864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order to understand the behavior of the SDOF structure we went through some system identification progress and here is a little overview. We were</a:t>
            </a:r>
            <a:r>
              <a:rPr lang="en-US" baseline="0" dirty="0" smtClean="0"/>
              <a:t> given the dimensions of the structure and we were able to get the stiffness of the columns and the mass and use these values to calculate the natural frequency numerically, which we found to be 3.89 Hz. We also found the damping ratio of the structure through analysis of a free vibration response simulation. We used these parameters to find the equation of motion and eventually the transfer function numerically. After numerical analysis we ran simulations in the app to have an idea of the behavior of the structure when subjected to different input frequencies. Then we moved on to experimentation on the shake table in order to determine the natural frequency and transfer function experimentally. Now we’ll talk a little more in detail about the experimental process.</a:t>
            </a:r>
          </a:p>
        </p:txBody>
      </p:sp>
      <p:sp>
        <p:nvSpPr>
          <p:cNvPr id="4" name="Slide Number Placeholder 3"/>
          <p:cNvSpPr>
            <a:spLocks noGrp="1"/>
          </p:cNvSpPr>
          <p:nvPr>
            <p:ph type="sldNum" sz="quarter" idx="10"/>
          </p:nvPr>
        </p:nvSpPr>
        <p:spPr/>
        <p:txBody>
          <a:bodyPr/>
          <a:lstStyle/>
          <a:p>
            <a:fld id="{E11FBFBF-7866-FF49-A6AF-6DDFE6539471}" type="slidenum">
              <a:rPr lang="en-US" smtClean="0"/>
              <a:pPr/>
              <a:t>9</a:t>
            </a:fld>
            <a:endParaRPr lang="en-US" dirty="0"/>
          </a:p>
        </p:txBody>
      </p:sp>
    </p:spTree>
    <p:extLst>
      <p:ext uri="{BB962C8B-B14F-4D97-AF65-F5344CB8AC3E}">
        <p14:creationId xmlns:p14="http://schemas.microsoft.com/office/powerpoint/2010/main" val="236349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373500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312041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188060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116261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249859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121730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311979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378070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85667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275774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86338-0AA1-4F24-A13B-9E63836C2D89}" type="datetimeFigureOut">
              <a:rPr lang="en-US" smtClean="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311479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86338-0AA1-4F24-A13B-9E63836C2D89}" type="datetimeFigureOut">
              <a:rPr lang="en-US" smtClean="0"/>
              <a:pPr/>
              <a:t>8/11/2017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222D2-6857-4118-909C-CF129E98AAF4}" type="slidenum">
              <a:rPr lang="en-US" smtClean="0"/>
              <a:pPr/>
              <a:t>‹#›</a:t>
            </a:fld>
            <a:endParaRPr lang="en-US" dirty="0"/>
          </a:p>
        </p:txBody>
      </p:sp>
    </p:spTree>
    <p:extLst>
      <p:ext uri="{BB962C8B-B14F-4D97-AF65-F5344CB8AC3E}">
        <p14:creationId xmlns:p14="http://schemas.microsoft.com/office/powerpoint/2010/main" val="4022891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7.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tif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7.em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8.emf"/><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www.fansshare.com/gallery/photos/16518226/tacoma-narrows-galloping-gerie-puente-bridge-gif/" TargetMode="External"/><Relationship Id="rId5" Type="http://schemas.openxmlformats.org/officeDocument/2006/relationships/hyperlink" Target="http://www.seismicresilience.org.nz/topics/seismic-science-and-site-influences/earthquake-hazards/ground-shaking-2/"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37" y="5850687"/>
            <a:ext cx="795484" cy="795484"/>
          </a:xfrm>
          <a:prstGeom prst="rect">
            <a:avLst/>
          </a:prstGeom>
        </p:spPr>
      </p:pic>
      <p:sp>
        <p:nvSpPr>
          <p:cNvPr id="10" name="TextBox 9"/>
          <p:cNvSpPr txBox="1"/>
          <p:nvPr/>
        </p:nvSpPr>
        <p:spPr>
          <a:xfrm>
            <a:off x="1" y="904896"/>
            <a:ext cx="9144000" cy="1384995"/>
          </a:xfrm>
          <a:prstGeom prst="rect">
            <a:avLst/>
          </a:prstGeom>
          <a:noFill/>
        </p:spPr>
        <p:txBody>
          <a:bodyPr wrap="square" rtlCol="0">
            <a:spAutoFit/>
          </a:bodyPr>
          <a:lstStyle/>
          <a:p>
            <a:pPr algn="ctr"/>
            <a:r>
              <a:rPr lang="en-US" sz="2800" b="1" dirty="0">
                <a:solidFill>
                  <a:schemeClr val="tx2"/>
                </a:solidFill>
                <a:latin typeface="Times New Roman"/>
                <a:cs typeface="Times New Roman"/>
              </a:rPr>
              <a:t>2017 </a:t>
            </a:r>
            <a:r>
              <a:rPr lang="en-US" sz="2800" b="1" dirty="0" smtClean="0">
                <a:solidFill>
                  <a:schemeClr val="tx2"/>
                </a:solidFill>
                <a:latin typeface="Times New Roman"/>
                <a:cs typeface="Times New Roman"/>
              </a:rPr>
              <a:t>ASPIRES Final </a:t>
            </a:r>
            <a:r>
              <a:rPr lang="en-US" sz="2800" b="1" dirty="0">
                <a:solidFill>
                  <a:schemeClr val="tx2"/>
                </a:solidFill>
                <a:latin typeface="Times New Roman"/>
                <a:cs typeface="Times New Roman"/>
              </a:rPr>
              <a:t>Presentation</a:t>
            </a:r>
            <a:endParaRPr lang="en-US" sz="800" b="1" dirty="0">
              <a:solidFill>
                <a:schemeClr val="tx2"/>
              </a:solidFill>
              <a:latin typeface="Times New Roman"/>
              <a:cs typeface="Times New Roman"/>
            </a:endParaRPr>
          </a:p>
          <a:p>
            <a:pPr algn="ctr"/>
            <a:r>
              <a:rPr lang="en-US" sz="2800" b="1" dirty="0">
                <a:solidFill>
                  <a:schemeClr val="tx2"/>
                </a:solidFill>
                <a:latin typeface="Times New Roman"/>
                <a:cs typeface="Times New Roman"/>
              </a:rPr>
              <a:t>CE2 </a:t>
            </a:r>
            <a:r>
              <a:rPr lang="mr-IN" sz="2800" b="1" dirty="0">
                <a:solidFill>
                  <a:schemeClr val="tx2"/>
                </a:solidFill>
                <a:latin typeface="Times New Roman"/>
                <a:cs typeface="Times New Roman"/>
              </a:rPr>
              <a:t>–</a:t>
            </a:r>
            <a:r>
              <a:rPr lang="en-US" sz="2800" b="1" dirty="0">
                <a:solidFill>
                  <a:schemeClr val="tx2"/>
                </a:solidFill>
                <a:latin typeface="Times New Roman"/>
                <a:cs typeface="Times New Roman"/>
              </a:rPr>
              <a:t> Using Acoustic Sensors for </a:t>
            </a:r>
          </a:p>
          <a:p>
            <a:pPr algn="ctr"/>
            <a:r>
              <a:rPr lang="en-US" sz="2800" b="1" dirty="0">
                <a:solidFill>
                  <a:schemeClr val="tx2"/>
                </a:solidFill>
                <a:latin typeface="Times New Roman"/>
                <a:cs typeface="Times New Roman"/>
              </a:rPr>
              <a:t>Structural Health Monitoring</a:t>
            </a:r>
          </a:p>
        </p:txBody>
      </p:sp>
      <p:sp>
        <p:nvSpPr>
          <p:cNvPr id="12" name="TextBox 11"/>
          <p:cNvSpPr txBox="1"/>
          <p:nvPr/>
        </p:nvSpPr>
        <p:spPr>
          <a:xfrm>
            <a:off x="1" y="2339667"/>
            <a:ext cx="9144000" cy="3908762"/>
          </a:xfrm>
          <a:prstGeom prst="rect">
            <a:avLst/>
          </a:prstGeom>
          <a:noFill/>
        </p:spPr>
        <p:txBody>
          <a:bodyPr wrap="square" rtlCol="0">
            <a:spAutoFit/>
          </a:bodyPr>
          <a:lstStyle/>
          <a:p>
            <a:pPr algn="ctr"/>
            <a:r>
              <a:rPr lang="en-US" sz="2400" u="sng" dirty="0">
                <a:solidFill>
                  <a:schemeClr val="tx2"/>
                </a:solidFill>
                <a:latin typeface="Times New Roman"/>
                <a:cs typeface="Times New Roman"/>
              </a:rPr>
              <a:t>Ryan Yedinak</a:t>
            </a:r>
          </a:p>
          <a:p>
            <a:pPr algn="ctr"/>
            <a:r>
              <a:rPr lang="en-US" sz="2400" u="sng" dirty="0">
                <a:solidFill>
                  <a:schemeClr val="tx2"/>
                </a:solidFill>
                <a:latin typeface="Times New Roman"/>
                <a:cs typeface="Times New Roman"/>
              </a:rPr>
              <a:t>Moises Vieyra</a:t>
            </a:r>
          </a:p>
          <a:p>
            <a:pPr algn="ctr"/>
            <a:r>
              <a:rPr lang="en-US" sz="2400" u="sng" dirty="0">
                <a:solidFill>
                  <a:schemeClr val="tx2"/>
                </a:solidFill>
                <a:latin typeface="Times New Roman"/>
                <a:cs typeface="Times New Roman"/>
              </a:rPr>
              <a:t>Oskar Granados</a:t>
            </a:r>
          </a:p>
          <a:p>
            <a:pPr algn="ctr"/>
            <a:r>
              <a:rPr lang="en-US" sz="2400" u="sng" dirty="0">
                <a:solidFill>
                  <a:schemeClr val="tx2"/>
                </a:solidFill>
                <a:latin typeface="Times New Roman"/>
                <a:cs typeface="Times New Roman"/>
              </a:rPr>
              <a:t>Vincent Tran</a:t>
            </a:r>
          </a:p>
          <a:p>
            <a:pPr algn="ctr"/>
            <a:endParaRPr lang="en-US" sz="800" u="sng" dirty="0">
              <a:solidFill>
                <a:schemeClr val="tx2"/>
              </a:solidFill>
              <a:latin typeface="Times New Roman"/>
              <a:cs typeface="Times New Roman"/>
            </a:endParaRPr>
          </a:p>
          <a:p>
            <a:pPr algn="ctr"/>
            <a:r>
              <a:rPr lang="en-US" sz="2400" dirty="0">
                <a:solidFill>
                  <a:schemeClr val="tx2"/>
                </a:solidFill>
                <a:latin typeface="Times New Roman"/>
                <a:cs typeface="Times New Roman"/>
              </a:rPr>
              <a:t>Prof. Zhaoshuo Jiang</a:t>
            </a:r>
          </a:p>
          <a:p>
            <a:pPr algn="ctr"/>
            <a:r>
              <a:rPr lang="en-US" sz="2400" dirty="0">
                <a:solidFill>
                  <a:schemeClr val="tx2"/>
                </a:solidFill>
                <a:latin typeface="Times New Roman"/>
                <a:cs typeface="Times New Roman"/>
              </a:rPr>
              <a:t>Alec Maxwell</a:t>
            </a:r>
          </a:p>
          <a:p>
            <a:pPr algn="ctr"/>
            <a:endParaRPr lang="en-US" sz="2400" dirty="0">
              <a:solidFill>
                <a:schemeClr val="tx2"/>
              </a:solidFill>
              <a:latin typeface="Times New Roman"/>
              <a:cs typeface="Times New Roman"/>
            </a:endParaRPr>
          </a:p>
          <a:p>
            <a:pPr algn="ctr"/>
            <a:r>
              <a:rPr lang="en-US" sz="2400" dirty="0">
                <a:solidFill>
                  <a:schemeClr val="tx2"/>
                </a:solidFill>
                <a:latin typeface="Times New Roman"/>
                <a:cs typeface="Times New Roman"/>
              </a:rPr>
              <a:t>Cañada College</a:t>
            </a:r>
          </a:p>
          <a:p>
            <a:pPr algn="ctr"/>
            <a:r>
              <a:rPr lang="en-US" sz="2400" dirty="0">
                <a:solidFill>
                  <a:schemeClr val="tx2"/>
                </a:solidFill>
                <a:latin typeface="Times New Roman"/>
                <a:cs typeface="Times New Roman"/>
              </a:rPr>
              <a:t>San Francisco State University</a:t>
            </a:r>
          </a:p>
          <a:p>
            <a:pPr algn="ctr"/>
            <a:endParaRPr lang="en-US" sz="2400" dirty="0">
              <a:solidFill>
                <a:schemeClr val="tx2"/>
              </a:solidFill>
              <a:latin typeface="Times New Roman"/>
              <a:cs typeface="Times New Roman"/>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5861129"/>
            <a:ext cx="785042" cy="785042"/>
          </a:xfrm>
          <a:prstGeom prst="rect">
            <a:avLst/>
          </a:prstGeom>
        </p:spPr>
      </p:pic>
      <p:sp>
        <p:nvSpPr>
          <p:cNvPr id="2" name="Slide Number Placeholder 1"/>
          <p:cNvSpPr>
            <a:spLocks noGrp="1"/>
          </p:cNvSpPr>
          <p:nvPr>
            <p:ph type="sldNum" sz="quarter" idx="12"/>
          </p:nvPr>
        </p:nvSpPr>
        <p:spPr>
          <a:xfrm>
            <a:off x="6675219" y="288060"/>
            <a:ext cx="2057400" cy="365125"/>
          </a:xfrm>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1</a:t>
            </a:fld>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811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System Identification - Experimentation</a:t>
            </a: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7" name="TextBox 6"/>
          <p:cNvSpPr txBox="1"/>
          <p:nvPr/>
        </p:nvSpPr>
        <p:spPr>
          <a:xfrm>
            <a:off x="7931741" y="2089708"/>
            <a:ext cx="1184104" cy="738664"/>
          </a:xfrm>
          <a:prstGeom prst="rect">
            <a:avLst/>
          </a:prstGeom>
          <a:noFill/>
        </p:spPr>
        <p:txBody>
          <a:bodyPr wrap="square" rtlCol="0">
            <a:spAutoFit/>
          </a:bodyPr>
          <a:lstStyle/>
          <a:p>
            <a:r>
              <a:rPr lang="en-US" sz="1400" dirty="0"/>
              <a:t>Sine Wave</a:t>
            </a:r>
          </a:p>
          <a:p>
            <a:r>
              <a:rPr lang="en-US" sz="1400" dirty="0"/>
              <a:t>Sine Sweep</a:t>
            </a:r>
          </a:p>
          <a:p>
            <a:r>
              <a:rPr lang="en-US" sz="1400" dirty="0"/>
              <a:t>Earthquakes</a:t>
            </a:r>
          </a:p>
        </p:txBody>
      </p:sp>
      <p:sp>
        <p:nvSpPr>
          <p:cNvPr id="44" name="Cube 43"/>
          <p:cNvSpPr/>
          <p:nvPr/>
        </p:nvSpPr>
        <p:spPr>
          <a:xfrm>
            <a:off x="262005" y="5051467"/>
            <a:ext cx="4386805" cy="985018"/>
          </a:xfrm>
          <a:prstGeom prst="cub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44"/>
          <p:cNvSpPr/>
          <p:nvPr/>
        </p:nvSpPr>
        <p:spPr>
          <a:xfrm rot="5400000">
            <a:off x="412305" y="5121817"/>
            <a:ext cx="580767" cy="311787"/>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ube 45"/>
          <p:cNvSpPr/>
          <p:nvPr/>
        </p:nvSpPr>
        <p:spPr>
          <a:xfrm>
            <a:off x="930040" y="4828712"/>
            <a:ext cx="3533422" cy="489701"/>
          </a:xfrm>
          <a:prstGeom prst="cube">
            <a:avLst>
              <a:gd name="adj" fmla="val 154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46"/>
          <p:cNvSpPr/>
          <p:nvPr/>
        </p:nvSpPr>
        <p:spPr>
          <a:xfrm rot="5400000">
            <a:off x="2287237" y="3613855"/>
            <a:ext cx="205647" cy="329854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ube 47"/>
          <p:cNvSpPr/>
          <p:nvPr/>
        </p:nvSpPr>
        <p:spPr>
          <a:xfrm>
            <a:off x="3540419" y="5468378"/>
            <a:ext cx="554182" cy="343334"/>
          </a:xfrm>
          <a:prstGeom prst="cube">
            <a:avLst>
              <a:gd name="adj" fmla="val 6131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ube 48"/>
          <p:cNvSpPr/>
          <p:nvPr/>
        </p:nvSpPr>
        <p:spPr>
          <a:xfrm>
            <a:off x="334249" y="5487934"/>
            <a:ext cx="3462107" cy="489701"/>
          </a:xfrm>
          <a:prstGeom prst="cube">
            <a:avLst>
              <a:gd name="adj" fmla="val 154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ube 49"/>
          <p:cNvSpPr/>
          <p:nvPr/>
        </p:nvSpPr>
        <p:spPr>
          <a:xfrm>
            <a:off x="3669673" y="4905087"/>
            <a:ext cx="394177" cy="227857"/>
          </a:xfrm>
          <a:prstGeom prst="cube">
            <a:avLst>
              <a:gd name="adj" fmla="val 4724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ube 50"/>
          <p:cNvSpPr/>
          <p:nvPr/>
        </p:nvSpPr>
        <p:spPr>
          <a:xfrm>
            <a:off x="1288559" y="4570598"/>
            <a:ext cx="2867186" cy="985018"/>
          </a:xfrm>
          <a:prstGeom prst="cube">
            <a:avLst>
              <a:gd name="adj" fmla="val 76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arallelogram 52"/>
          <p:cNvSpPr/>
          <p:nvPr/>
        </p:nvSpPr>
        <p:spPr>
          <a:xfrm rot="16200000" flipH="1">
            <a:off x="936307" y="3864679"/>
            <a:ext cx="2163499" cy="233356"/>
          </a:xfrm>
          <a:prstGeom prst="parallelogram">
            <a:avLst>
              <a:gd name="adj" fmla="val 936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ube 53"/>
          <p:cNvSpPr/>
          <p:nvPr/>
        </p:nvSpPr>
        <p:spPr>
          <a:xfrm>
            <a:off x="1901379" y="2802410"/>
            <a:ext cx="1641547" cy="325017"/>
          </a:xfrm>
          <a:prstGeom prst="cube">
            <a:avLst>
              <a:gd name="adj" fmla="val 7378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Cube 54"/>
          <p:cNvSpPr/>
          <p:nvPr/>
        </p:nvSpPr>
        <p:spPr>
          <a:xfrm>
            <a:off x="2514061" y="2750783"/>
            <a:ext cx="394177" cy="227857"/>
          </a:xfrm>
          <a:prstGeom prst="cube">
            <a:avLst>
              <a:gd name="adj" fmla="val 4724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ube 55"/>
          <p:cNvSpPr/>
          <p:nvPr/>
        </p:nvSpPr>
        <p:spPr>
          <a:xfrm>
            <a:off x="3947096" y="5132396"/>
            <a:ext cx="429977" cy="293569"/>
          </a:xfrm>
          <a:prstGeom prst="cub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arallelogram 56"/>
          <p:cNvSpPr/>
          <p:nvPr/>
        </p:nvSpPr>
        <p:spPr>
          <a:xfrm>
            <a:off x="3110443" y="2937533"/>
            <a:ext cx="230277" cy="53273"/>
          </a:xfrm>
          <a:prstGeom prst="parallelogram">
            <a:avLst>
              <a:gd name="adj" fmla="val 97171"/>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Parallelogram 57"/>
          <p:cNvSpPr/>
          <p:nvPr/>
        </p:nvSpPr>
        <p:spPr>
          <a:xfrm rot="16200000" flipH="1">
            <a:off x="3209883" y="2859968"/>
            <a:ext cx="206751" cy="54924"/>
          </a:xfrm>
          <a:prstGeom prst="parallelogram">
            <a:avLst>
              <a:gd name="adj" fmla="val 103251"/>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an 58"/>
          <p:cNvSpPr/>
          <p:nvPr/>
        </p:nvSpPr>
        <p:spPr>
          <a:xfrm rot="5400000">
            <a:off x="3261810" y="2874166"/>
            <a:ext cx="112101" cy="45719"/>
          </a:xfrm>
          <a:prstGeom prst="ca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arallelogram 59"/>
          <p:cNvSpPr/>
          <p:nvPr/>
        </p:nvSpPr>
        <p:spPr>
          <a:xfrm>
            <a:off x="3338464" y="5079080"/>
            <a:ext cx="230277" cy="53273"/>
          </a:xfrm>
          <a:prstGeom prst="parallelogram">
            <a:avLst>
              <a:gd name="adj" fmla="val 97171"/>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Parallelogram 60"/>
          <p:cNvSpPr/>
          <p:nvPr/>
        </p:nvSpPr>
        <p:spPr>
          <a:xfrm rot="16200000" flipH="1">
            <a:off x="3437904" y="5001515"/>
            <a:ext cx="206751" cy="54924"/>
          </a:xfrm>
          <a:prstGeom prst="parallelogram">
            <a:avLst>
              <a:gd name="adj" fmla="val 103251"/>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Can 61"/>
          <p:cNvSpPr/>
          <p:nvPr/>
        </p:nvSpPr>
        <p:spPr>
          <a:xfrm rot="5400000">
            <a:off x="3489831" y="5015713"/>
            <a:ext cx="112101" cy="45719"/>
          </a:xfrm>
          <a:prstGeom prst="ca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ube 62"/>
          <p:cNvSpPr/>
          <p:nvPr/>
        </p:nvSpPr>
        <p:spPr>
          <a:xfrm>
            <a:off x="5032887" y="4136350"/>
            <a:ext cx="1527858" cy="169234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Universal</a:t>
            </a:r>
          </a:p>
          <a:p>
            <a:pPr algn="ctr"/>
            <a:r>
              <a:rPr lang="en-US" dirty="0"/>
              <a:t>Power</a:t>
            </a:r>
          </a:p>
          <a:p>
            <a:pPr algn="ctr"/>
            <a:r>
              <a:rPr lang="en-US" dirty="0"/>
              <a:t>Module</a:t>
            </a:r>
          </a:p>
        </p:txBody>
      </p:sp>
      <p:sp>
        <p:nvSpPr>
          <p:cNvPr id="65" name="Freeform 64"/>
          <p:cNvSpPr/>
          <p:nvPr/>
        </p:nvSpPr>
        <p:spPr>
          <a:xfrm>
            <a:off x="4011697" y="5639070"/>
            <a:ext cx="1136624" cy="215055"/>
          </a:xfrm>
          <a:custGeom>
            <a:avLst/>
            <a:gdLst>
              <a:gd name="connsiteX0" fmla="*/ 0 w 1136624"/>
              <a:gd name="connsiteY0" fmla="*/ 0 h 265941"/>
              <a:gd name="connsiteX1" fmla="*/ 357016 w 1136624"/>
              <a:gd name="connsiteY1" fmla="*/ 265941 h 265941"/>
              <a:gd name="connsiteX2" fmla="*/ 1136624 w 1136624"/>
              <a:gd name="connsiteY2" fmla="*/ 21858 h 265941"/>
              <a:gd name="connsiteX3" fmla="*/ 1136624 w 1136624"/>
              <a:gd name="connsiteY3" fmla="*/ 21858 h 265941"/>
              <a:gd name="connsiteX4" fmla="*/ 1136624 w 1136624"/>
              <a:gd name="connsiteY4" fmla="*/ 21858 h 265941"/>
              <a:gd name="connsiteX0" fmla="*/ 0 w 1136624"/>
              <a:gd name="connsiteY0" fmla="*/ 0 h 214939"/>
              <a:gd name="connsiteX1" fmla="*/ 418948 w 1136624"/>
              <a:gd name="connsiteY1" fmla="*/ 214939 h 214939"/>
              <a:gd name="connsiteX2" fmla="*/ 1136624 w 1136624"/>
              <a:gd name="connsiteY2" fmla="*/ 21858 h 214939"/>
              <a:gd name="connsiteX3" fmla="*/ 1136624 w 1136624"/>
              <a:gd name="connsiteY3" fmla="*/ 21858 h 214939"/>
              <a:gd name="connsiteX4" fmla="*/ 1136624 w 1136624"/>
              <a:gd name="connsiteY4" fmla="*/ 21858 h 214939"/>
              <a:gd name="connsiteX0" fmla="*/ 0 w 1136624"/>
              <a:gd name="connsiteY0" fmla="*/ 0 h 215055"/>
              <a:gd name="connsiteX1" fmla="*/ 418948 w 1136624"/>
              <a:gd name="connsiteY1" fmla="*/ 214939 h 215055"/>
              <a:gd name="connsiteX2" fmla="*/ 1136624 w 1136624"/>
              <a:gd name="connsiteY2" fmla="*/ 21858 h 215055"/>
              <a:gd name="connsiteX3" fmla="*/ 1136624 w 1136624"/>
              <a:gd name="connsiteY3" fmla="*/ 21858 h 215055"/>
              <a:gd name="connsiteX4" fmla="*/ 1136624 w 1136624"/>
              <a:gd name="connsiteY4" fmla="*/ 21858 h 215055"/>
              <a:gd name="connsiteX0" fmla="*/ 0 w 1136624"/>
              <a:gd name="connsiteY0" fmla="*/ 0 h 215055"/>
              <a:gd name="connsiteX1" fmla="*/ 418948 w 1136624"/>
              <a:gd name="connsiteY1" fmla="*/ 214939 h 215055"/>
              <a:gd name="connsiteX2" fmla="*/ 1136624 w 1136624"/>
              <a:gd name="connsiteY2" fmla="*/ 21858 h 215055"/>
              <a:gd name="connsiteX3" fmla="*/ 1136624 w 1136624"/>
              <a:gd name="connsiteY3" fmla="*/ 21858 h 215055"/>
              <a:gd name="connsiteX4" fmla="*/ 1136624 w 1136624"/>
              <a:gd name="connsiteY4" fmla="*/ 21858 h 215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24" h="215055">
                <a:moveTo>
                  <a:pt x="0" y="0"/>
                </a:moveTo>
                <a:cubicBezTo>
                  <a:pt x="139649" y="71646"/>
                  <a:pt x="206438" y="219797"/>
                  <a:pt x="418948" y="214939"/>
                </a:cubicBezTo>
                <a:cubicBezTo>
                  <a:pt x="752891" y="208868"/>
                  <a:pt x="897399" y="86218"/>
                  <a:pt x="1136624" y="21858"/>
                </a:cubicBezTo>
                <a:lnTo>
                  <a:pt x="1136624" y="21858"/>
                </a:lnTo>
                <a:lnTo>
                  <a:pt x="1136624" y="21858"/>
                </a:lnTo>
              </a:path>
            </a:pathLst>
          </a:cu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ube 65"/>
          <p:cNvSpPr/>
          <p:nvPr/>
        </p:nvSpPr>
        <p:spPr>
          <a:xfrm>
            <a:off x="7337503" y="4093937"/>
            <a:ext cx="1003610" cy="1717775"/>
          </a:xfrm>
          <a:prstGeom prst="cub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PC</a:t>
            </a:r>
          </a:p>
        </p:txBody>
      </p:sp>
      <p:sp>
        <p:nvSpPr>
          <p:cNvPr id="67" name="Cube 66"/>
          <p:cNvSpPr/>
          <p:nvPr/>
        </p:nvSpPr>
        <p:spPr>
          <a:xfrm>
            <a:off x="7437887" y="4043541"/>
            <a:ext cx="903226" cy="215472"/>
          </a:xfrm>
          <a:prstGeom prst="cube">
            <a:avLst>
              <a:gd name="adj" fmla="val 78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a:off x="6062899" y="3742642"/>
            <a:ext cx="1695218" cy="1893762"/>
          </a:xfrm>
          <a:custGeom>
            <a:avLst/>
            <a:gdLst>
              <a:gd name="connsiteX0" fmla="*/ 0 w 1694985"/>
              <a:gd name="connsiteY0" fmla="*/ 1828800 h 1828800"/>
              <a:gd name="connsiteX1" fmla="*/ 1048215 w 1694985"/>
              <a:gd name="connsiteY1" fmla="*/ 0 h 1828800"/>
              <a:gd name="connsiteX2" fmla="*/ 1694985 w 1694985"/>
              <a:gd name="connsiteY2" fmla="*/ 334537 h 1828800"/>
              <a:gd name="connsiteX3" fmla="*/ 1694985 w 1694985"/>
              <a:gd name="connsiteY3" fmla="*/ 334537 h 1828800"/>
              <a:gd name="connsiteX0" fmla="*/ 0 w 1694985"/>
              <a:gd name="connsiteY0" fmla="*/ 1717287 h 1717287"/>
              <a:gd name="connsiteX1" fmla="*/ 1059366 w 1694985"/>
              <a:gd name="connsiteY1" fmla="*/ 0 h 1717287"/>
              <a:gd name="connsiteX2" fmla="*/ 1694985 w 1694985"/>
              <a:gd name="connsiteY2" fmla="*/ 223024 h 1717287"/>
              <a:gd name="connsiteX3" fmla="*/ 1694985 w 1694985"/>
              <a:gd name="connsiteY3" fmla="*/ 223024 h 1717287"/>
              <a:gd name="connsiteX0" fmla="*/ 0 w 1694985"/>
              <a:gd name="connsiteY0" fmla="*/ 1826187 h 1826187"/>
              <a:gd name="connsiteX1" fmla="*/ 1059366 w 1694985"/>
              <a:gd name="connsiteY1" fmla="*/ 108900 h 1826187"/>
              <a:gd name="connsiteX2" fmla="*/ 1694985 w 1694985"/>
              <a:gd name="connsiteY2" fmla="*/ 331924 h 1826187"/>
              <a:gd name="connsiteX3" fmla="*/ 1694985 w 1694985"/>
              <a:gd name="connsiteY3" fmla="*/ 331924 h 1826187"/>
              <a:gd name="connsiteX0" fmla="*/ 0 w 1694985"/>
              <a:gd name="connsiteY0" fmla="*/ 1826187 h 1826187"/>
              <a:gd name="connsiteX1" fmla="*/ 1059366 w 1694985"/>
              <a:gd name="connsiteY1" fmla="*/ 108900 h 1826187"/>
              <a:gd name="connsiteX2" fmla="*/ 1694985 w 1694985"/>
              <a:gd name="connsiteY2" fmla="*/ 331924 h 1826187"/>
              <a:gd name="connsiteX3" fmla="*/ 1694985 w 1694985"/>
              <a:gd name="connsiteY3" fmla="*/ 331924 h 1826187"/>
              <a:gd name="connsiteX0" fmla="*/ 0 w 1695365"/>
              <a:gd name="connsiteY0" fmla="*/ 1854234 h 1854234"/>
              <a:gd name="connsiteX1" fmla="*/ 1059366 w 1695365"/>
              <a:gd name="connsiteY1" fmla="*/ 136947 h 1854234"/>
              <a:gd name="connsiteX2" fmla="*/ 1694985 w 1695365"/>
              <a:gd name="connsiteY2" fmla="*/ 359971 h 1854234"/>
              <a:gd name="connsiteX3" fmla="*/ 1694985 w 1695365"/>
              <a:gd name="connsiteY3" fmla="*/ 359971 h 1854234"/>
              <a:gd name="connsiteX0" fmla="*/ 0 w 1695218"/>
              <a:gd name="connsiteY0" fmla="*/ 1893762 h 1893762"/>
              <a:gd name="connsiteX1" fmla="*/ 1059366 w 1695218"/>
              <a:gd name="connsiteY1" fmla="*/ 176475 h 1893762"/>
              <a:gd name="connsiteX2" fmla="*/ 1694985 w 1695218"/>
              <a:gd name="connsiteY2" fmla="*/ 399499 h 1893762"/>
              <a:gd name="connsiteX3" fmla="*/ 1694985 w 1695218"/>
              <a:gd name="connsiteY3" fmla="*/ 399499 h 1893762"/>
              <a:gd name="connsiteX0" fmla="*/ 0 w 1695218"/>
              <a:gd name="connsiteY0" fmla="*/ 1893762 h 1893762"/>
              <a:gd name="connsiteX1" fmla="*/ 1059366 w 1695218"/>
              <a:gd name="connsiteY1" fmla="*/ 176475 h 1893762"/>
              <a:gd name="connsiteX2" fmla="*/ 1694985 w 1695218"/>
              <a:gd name="connsiteY2" fmla="*/ 399499 h 1893762"/>
              <a:gd name="connsiteX3" fmla="*/ 1694985 w 1695218"/>
              <a:gd name="connsiteY3" fmla="*/ 399499 h 1893762"/>
            </a:gdLst>
            <a:ahLst/>
            <a:cxnLst>
              <a:cxn ang="0">
                <a:pos x="connsiteX0" y="connsiteY0"/>
              </a:cxn>
              <a:cxn ang="0">
                <a:pos x="connsiteX1" y="connsiteY1"/>
              </a:cxn>
              <a:cxn ang="0">
                <a:pos x="connsiteX2" y="connsiteY2"/>
              </a:cxn>
              <a:cxn ang="0">
                <a:pos x="connsiteX3" y="connsiteY3"/>
              </a:cxn>
            </a:cxnLst>
            <a:rect l="l" t="t" r="r" b="b"/>
            <a:pathLst>
              <a:path w="1695218" h="1893762">
                <a:moveTo>
                  <a:pt x="0" y="1893762"/>
                </a:moveTo>
                <a:cubicBezTo>
                  <a:pt x="353122" y="1321333"/>
                  <a:pt x="650488" y="748904"/>
                  <a:pt x="1059366" y="176475"/>
                </a:cubicBezTo>
                <a:cubicBezTo>
                  <a:pt x="1315844" y="-228686"/>
                  <a:pt x="1706136" y="157889"/>
                  <a:pt x="1694985" y="399499"/>
                </a:cubicBezTo>
                <a:lnTo>
                  <a:pt x="1694985" y="399499"/>
                </a:lnTo>
              </a:path>
            </a:pathLst>
          </a:cu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a:off x="8047817" y="3643979"/>
            <a:ext cx="896714" cy="1122630"/>
          </a:xfrm>
          <a:custGeom>
            <a:avLst/>
            <a:gdLst>
              <a:gd name="connsiteX0" fmla="*/ 0 w 869795"/>
              <a:gd name="connsiteY0" fmla="*/ 446049 h 1115122"/>
              <a:gd name="connsiteX1" fmla="*/ 345688 w 869795"/>
              <a:gd name="connsiteY1" fmla="*/ 0 h 1115122"/>
              <a:gd name="connsiteX2" fmla="*/ 869795 w 869795"/>
              <a:gd name="connsiteY2" fmla="*/ 747132 h 1115122"/>
              <a:gd name="connsiteX3" fmla="*/ 289932 w 869795"/>
              <a:gd name="connsiteY3" fmla="*/ 1115122 h 1115122"/>
              <a:gd name="connsiteX4" fmla="*/ 289932 w 869795"/>
              <a:gd name="connsiteY4" fmla="*/ 1115122 h 1115122"/>
              <a:gd name="connsiteX0" fmla="*/ 0 w 869795"/>
              <a:gd name="connsiteY0" fmla="*/ 446049 h 1115122"/>
              <a:gd name="connsiteX1" fmla="*/ 345688 w 869795"/>
              <a:gd name="connsiteY1" fmla="*/ 0 h 1115122"/>
              <a:gd name="connsiteX2" fmla="*/ 869795 w 869795"/>
              <a:gd name="connsiteY2" fmla="*/ 747132 h 1115122"/>
              <a:gd name="connsiteX3" fmla="*/ 289932 w 869795"/>
              <a:gd name="connsiteY3" fmla="*/ 1115122 h 1115122"/>
              <a:gd name="connsiteX4" fmla="*/ 289932 w 869795"/>
              <a:gd name="connsiteY4" fmla="*/ 1115122 h 1115122"/>
              <a:gd name="connsiteX0" fmla="*/ 0 w 869795"/>
              <a:gd name="connsiteY0" fmla="*/ 446049 h 1115122"/>
              <a:gd name="connsiteX1" fmla="*/ 345688 w 869795"/>
              <a:gd name="connsiteY1" fmla="*/ 0 h 1115122"/>
              <a:gd name="connsiteX2" fmla="*/ 869795 w 869795"/>
              <a:gd name="connsiteY2" fmla="*/ 747132 h 1115122"/>
              <a:gd name="connsiteX3" fmla="*/ 289932 w 869795"/>
              <a:gd name="connsiteY3" fmla="*/ 1115122 h 1115122"/>
              <a:gd name="connsiteX4" fmla="*/ 289932 w 869795"/>
              <a:gd name="connsiteY4" fmla="*/ 1115122 h 1115122"/>
              <a:gd name="connsiteX0" fmla="*/ 0 w 893994"/>
              <a:gd name="connsiteY0" fmla="*/ 446049 h 1115122"/>
              <a:gd name="connsiteX1" fmla="*/ 345688 w 893994"/>
              <a:gd name="connsiteY1" fmla="*/ 0 h 1115122"/>
              <a:gd name="connsiteX2" fmla="*/ 869795 w 893994"/>
              <a:gd name="connsiteY2" fmla="*/ 747132 h 1115122"/>
              <a:gd name="connsiteX3" fmla="*/ 289932 w 893994"/>
              <a:gd name="connsiteY3" fmla="*/ 1115122 h 1115122"/>
              <a:gd name="connsiteX4" fmla="*/ 289932 w 893994"/>
              <a:gd name="connsiteY4" fmla="*/ 1115122 h 1115122"/>
              <a:gd name="connsiteX0" fmla="*/ 0 w 893994"/>
              <a:gd name="connsiteY0" fmla="*/ 446049 h 1115122"/>
              <a:gd name="connsiteX1" fmla="*/ 345688 w 893994"/>
              <a:gd name="connsiteY1" fmla="*/ 0 h 1115122"/>
              <a:gd name="connsiteX2" fmla="*/ 869795 w 893994"/>
              <a:gd name="connsiteY2" fmla="*/ 747132 h 1115122"/>
              <a:gd name="connsiteX3" fmla="*/ 289932 w 893994"/>
              <a:gd name="connsiteY3" fmla="*/ 1115122 h 1115122"/>
              <a:gd name="connsiteX4" fmla="*/ 289932 w 893994"/>
              <a:gd name="connsiteY4" fmla="*/ 1115122 h 1115122"/>
              <a:gd name="connsiteX0" fmla="*/ 0 w 893994"/>
              <a:gd name="connsiteY0" fmla="*/ 446049 h 1115122"/>
              <a:gd name="connsiteX1" fmla="*/ 345688 w 893994"/>
              <a:gd name="connsiteY1" fmla="*/ 0 h 1115122"/>
              <a:gd name="connsiteX2" fmla="*/ 869795 w 893994"/>
              <a:gd name="connsiteY2" fmla="*/ 747132 h 1115122"/>
              <a:gd name="connsiteX3" fmla="*/ 289932 w 893994"/>
              <a:gd name="connsiteY3" fmla="*/ 1115122 h 1115122"/>
              <a:gd name="connsiteX4" fmla="*/ 289932 w 893994"/>
              <a:gd name="connsiteY4" fmla="*/ 1115122 h 1115122"/>
              <a:gd name="connsiteX0" fmla="*/ 0 w 893994"/>
              <a:gd name="connsiteY0" fmla="*/ 446049 h 1115122"/>
              <a:gd name="connsiteX1" fmla="*/ 345688 w 893994"/>
              <a:gd name="connsiteY1" fmla="*/ 0 h 1115122"/>
              <a:gd name="connsiteX2" fmla="*/ 869795 w 893994"/>
              <a:gd name="connsiteY2" fmla="*/ 747132 h 1115122"/>
              <a:gd name="connsiteX3" fmla="*/ 289932 w 893994"/>
              <a:gd name="connsiteY3" fmla="*/ 1115122 h 1115122"/>
              <a:gd name="connsiteX4" fmla="*/ 289932 w 893994"/>
              <a:gd name="connsiteY4" fmla="*/ 1115122 h 1115122"/>
              <a:gd name="connsiteX0" fmla="*/ 0 w 896714"/>
              <a:gd name="connsiteY0" fmla="*/ 453557 h 1122630"/>
              <a:gd name="connsiteX1" fmla="*/ 345688 w 896714"/>
              <a:gd name="connsiteY1" fmla="*/ 7508 h 1122630"/>
              <a:gd name="connsiteX2" fmla="*/ 869795 w 896714"/>
              <a:gd name="connsiteY2" fmla="*/ 754640 h 1122630"/>
              <a:gd name="connsiteX3" fmla="*/ 289932 w 896714"/>
              <a:gd name="connsiteY3" fmla="*/ 1122630 h 1122630"/>
              <a:gd name="connsiteX4" fmla="*/ 289932 w 896714"/>
              <a:gd name="connsiteY4" fmla="*/ 1122630 h 112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14" h="1122630">
                <a:moveTo>
                  <a:pt x="0" y="453557"/>
                </a:moveTo>
                <a:cubicBezTo>
                  <a:pt x="3717" y="271421"/>
                  <a:pt x="130098" y="33528"/>
                  <a:pt x="345688" y="7508"/>
                </a:cubicBezTo>
                <a:cubicBezTo>
                  <a:pt x="821473" y="-66833"/>
                  <a:pt x="962722" y="427537"/>
                  <a:pt x="869795" y="754640"/>
                </a:cubicBezTo>
                <a:cubicBezTo>
                  <a:pt x="799170" y="1022268"/>
                  <a:pt x="538976" y="1122631"/>
                  <a:pt x="289932" y="1122630"/>
                </a:cubicBezTo>
                <a:lnTo>
                  <a:pt x="289932" y="1122630"/>
                </a:lnTo>
              </a:path>
            </a:pathLst>
          </a:cu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589307" y="5014924"/>
            <a:ext cx="1262974" cy="369332"/>
          </a:xfrm>
          <a:prstGeom prst="rect">
            <a:avLst/>
          </a:prstGeom>
          <a:noFill/>
        </p:spPr>
        <p:txBody>
          <a:bodyPr wrap="none" rtlCol="0">
            <a:spAutoFit/>
          </a:bodyPr>
          <a:lstStyle/>
          <a:p>
            <a:r>
              <a:rPr lang="en-US" dirty="0">
                <a:solidFill>
                  <a:schemeClr val="bg1"/>
                </a:solidFill>
              </a:rPr>
              <a:t>Shake table</a:t>
            </a:r>
          </a:p>
        </p:txBody>
      </p:sp>
      <p:sp>
        <p:nvSpPr>
          <p:cNvPr id="71" name="TextBox 70"/>
          <p:cNvSpPr txBox="1"/>
          <p:nvPr/>
        </p:nvSpPr>
        <p:spPr>
          <a:xfrm>
            <a:off x="6088706" y="3013622"/>
            <a:ext cx="1814261" cy="646331"/>
          </a:xfrm>
          <a:prstGeom prst="rect">
            <a:avLst/>
          </a:prstGeom>
          <a:noFill/>
        </p:spPr>
        <p:txBody>
          <a:bodyPr wrap="square" rtlCol="0">
            <a:spAutoFit/>
          </a:bodyPr>
          <a:lstStyle/>
          <a:p>
            <a:pPr algn="ctr"/>
            <a:r>
              <a:rPr lang="en-US" dirty="0"/>
              <a:t>Data Acquisition System</a:t>
            </a:r>
          </a:p>
        </p:txBody>
      </p:sp>
      <p:sp>
        <p:nvSpPr>
          <p:cNvPr id="72" name="TextBox 71"/>
          <p:cNvSpPr txBox="1"/>
          <p:nvPr/>
        </p:nvSpPr>
        <p:spPr>
          <a:xfrm>
            <a:off x="3624695" y="2048380"/>
            <a:ext cx="1702838" cy="369332"/>
          </a:xfrm>
          <a:prstGeom prst="rect">
            <a:avLst/>
          </a:prstGeom>
          <a:noFill/>
        </p:spPr>
        <p:txBody>
          <a:bodyPr wrap="none" rtlCol="0">
            <a:spAutoFit/>
          </a:bodyPr>
          <a:lstStyle/>
          <a:p>
            <a:r>
              <a:rPr lang="en-US" dirty="0"/>
              <a:t>Accelerometers</a:t>
            </a:r>
          </a:p>
        </p:txBody>
      </p:sp>
      <p:cxnSp>
        <p:nvCxnSpPr>
          <p:cNvPr id="73" name="Straight Arrow Connector 72"/>
          <p:cNvCxnSpPr>
            <a:stCxn id="72" idx="1"/>
          </p:cNvCxnSpPr>
          <p:nvPr/>
        </p:nvCxnSpPr>
        <p:spPr>
          <a:xfrm flipH="1">
            <a:off x="2852281" y="2233046"/>
            <a:ext cx="772414" cy="471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2" idx="2"/>
            <a:endCxn id="50" idx="5"/>
          </p:cNvCxnSpPr>
          <p:nvPr/>
        </p:nvCxnSpPr>
        <p:spPr>
          <a:xfrm flipH="1">
            <a:off x="4063850" y="2417712"/>
            <a:ext cx="412264" cy="2547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4013995" y="4986448"/>
            <a:ext cx="1132114" cy="345549"/>
          </a:xfrm>
          <a:custGeom>
            <a:avLst/>
            <a:gdLst>
              <a:gd name="connsiteX0" fmla="*/ 0 w 1132114"/>
              <a:gd name="connsiteY0" fmla="*/ 0 h 54428"/>
              <a:gd name="connsiteX1" fmla="*/ 1132114 w 1132114"/>
              <a:gd name="connsiteY1" fmla="*/ 54428 h 54428"/>
              <a:gd name="connsiteX2" fmla="*/ 1132114 w 1132114"/>
              <a:gd name="connsiteY2" fmla="*/ 54428 h 54428"/>
              <a:gd name="connsiteX3" fmla="*/ 1132114 w 1132114"/>
              <a:gd name="connsiteY3" fmla="*/ 54428 h 54428"/>
              <a:gd name="connsiteX0" fmla="*/ 0 w 1132114"/>
              <a:gd name="connsiteY0" fmla="*/ 0 h 143718"/>
              <a:gd name="connsiteX1" fmla="*/ 1132114 w 1132114"/>
              <a:gd name="connsiteY1" fmla="*/ 54428 h 143718"/>
              <a:gd name="connsiteX2" fmla="*/ 1132114 w 1132114"/>
              <a:gd name="connsiteY2" fmla="*/ 54428 h 143718"/>
              <a:gd name="connsiteX3" fmla="*/ 1132114 w 1132114"/>
              <a:gd name="connsiteY3" fmla="*/ 54428 h 143718"/>
              <a:gd name="connsiteX0" fmla="*/ 0 w 1132114"/>
              <a:gd name="connsiteY0" fmla="*/ 0 h 204138"/>
              <a:gd name="connsiteX1" fmla="*/ 1132114 w 1132114"/>
              <a:gd name="connsiteY1" fmla="*/ 54428 h 204138"/>
              <a:gd name="connsiteX2" fmla="*/ 1132114 w 1132114"/>
              <a:gd name="connsiteY2" fmla="*/ 54428 h 204138"/>
              <a:gd name="connsiteX3" fmla="*/ 1132114 w 1132114"/>
              <a:gd name="connsiteY3" fmla="*/ 54428 h 204138"/>
              <a:gd name="connsiteX0" fmla="*/ 0 w 1132114"/>
              <a:gd name="connsiteY0" fmla="*/ 0 h 345549"/>
              <a:gd name="connsiteX1" fmla="*/ 1132114 w 1132114"/>
              <a:gd name="connsiteY1" fmla="*/ 54428 h 345549"/>
              <a:gd name="connsiteX2" fmla="*/ 1132114 w 1132114"/>
              <a:gd name="connsiteY2" fmla="*/ 54428 h 345549"/>
              <a:gd name="connsiteX3" fmla="*/ 1132114 w 1132114"/>
              <a:gd name="connsiteY3" fmla="*/ 54428 h 345549"/>
            </a:gdLst>
            <a:ahLst/>
            <a:cxnLst>
              <a:cxn ang="0">
                <a:pos x="connsiteX0" y="connsiteY0"/>
              </a:cxn>
              <a:cxn ang="0">
                <a:pos x="connsiteX1" y="connsiteY1"/>
              </a:cxn>
              <a:cxn ang="0">
                <a:pos x="connsiteX2" y="connsiteY2"/>
              </a:cxn>
              <a:cxn ang="0">
                <a:pos x="connsiteX3" y="connsiteY3"/>
              </a:cxn>
            </a:cxnLst>
            <a:rect l="l" t="t" r="r" b="b"/>
            <a:pathLst>
              <a:path w="1132114" h="345549">
                <a:moveTo>
                  <a:pt x="0" y="0"/>
                </a:moveTo>
                <a:cubicBezTo>
                  <a:pt x="105229" y="605972"/>
                  <a:pt x="743857" y="275771"/>
                  <a:pt x="1132114" y="54428"/>
                </a:cubicBezTo>
                <a:lnTo>
                  <a:pt x="1132114" y="54428"/>
                </a:lnTo>
                <a:lnTo>
                  <a:pt x="1132114" y="54428"/>
                </a:lnTo>
              </a:path>
            </a:pathLst>
          </a:cu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Arrow Connector 75"/>
          <p:cNvCxnSpPr/>
          <p:nvPr/>
        </p:nvCxnSpPr>
        <p:spPr>
          <a:xfrm>
            <a:off x="1288559" y="6177773"/>
            <a:ext cx="2021011"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940828" y="1256349"/>
            <a:ext cx="535791" cy="773436"/>
            <a:chOff x="222874" y="1423949"/>
            <a:chExt cx="1400432" cy="2166551"/>
          </a:xfrm>
        </p:grpSpPr>
        <p:sp>
          <p:nvSpPr>
            <p:cNvPr id="78" name="Rounded Rectangle 77"/>
            <p:cNvSpPr/>
            <p:nvPr/>
          </p:nvSpPr>
          <p:spPr>
            <a:xfrm>
              <a:off x="222874" y="1423949"/>
              <a:ext cx="1400432" cy="216655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9" name="Rectangle 78"/>
            <p:cNvSpPr/>
            <p:nvPr/>
          </p:nvSpPr>
          <p:spPr>
            <a:xfrm>
              <a:off x="406165" y="1592824"/>
              <a:ext cx="1033849" cy="182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0" name="Oval 79"/>
            <p:cNvSpPr/>
            <p:nvPr/>
          </p:nvSpPr>
          <p:spPr>
            <a:xfrm>
              <a:off x="853066" y="3436039"/>
              <a:ext cx="140045" cy="14004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cxnSp>
        <p:nvCxnSpPr>
          <p:cNvPr id="81" name="Straight Arrow Connector 80"/>
          <p:cNvCxnSpPr/>
          <p:nvPr/>
        </p:nvCxnSpPr>
        <p:spPr>
          <a:xfrm flipH="1">
            <a:off x="8191781" y="2864711"/>
            <a:ext cx="148317" cy="706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7537686" y="1574899"/>
            <a:ext cx="510131" cy="4958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Freeform 82"/>
          <p:cNvSpPr/>
          <p:nvPr/>
        </p:nvSpPr>
        <p:spPr>
          <a:xfrm>
            <a:off x="5800707" y="2070718"/>
            <a:ext cx="760038" cy="488831"/>
          </a:xfrm>
          <a:custGeom>
            <a:avLst/>
            <a:gdLst>
              <a:gd name="connsiteX0" fmla="*/ 0 w 2397211"/>
              <a:gd name="connsiteY0" fmla="*/ 890131 h 1676688"/>
              <a:gd name="connsiteX1" fmla="*/ 247135 w 2397211"/>
              <a:gd name="connsiteY1" fmla="*/ 16920 h 1676688"/>
              <a:gd name="connsiteX2" fmla="*/ 543698 w 2397211"/>
              <a:gd name="connsiteY2" fmla="*/ 1582109 h 1676688"/>
              <a:gd name="connsiteX3" fmla="*/ 815546 w 2397211"/>
              <a:gd name="connsiteY3" fmla="*/ 16920 h 1676688"/>
              <a:gd name="connsiteX4" fmla="*/ 1128584 w 2397211"/>
              <a:gd name="connsiteY4" fmla="*/ 1615061 h 1676688"/>
              <a:gd name="connsiteX5" fmla="*/ 1375719 w 2397211"/>
              <a:gd name="connsiteY5" fmla="*/ 66347 h 1676688"/>
              <a:gd name="connsiteX6" fmla="*/ 1655806 w 2397211"/>
              <a:gd name="connsiteY6" fmla="*/ 1623299 h 1676688"/>
              <a:gd name="connsiteX7" fmla="*/ 1902941 w 2397211"/>
              <a:gd name="connsiteY7" fmla="*/ 58109 h 1676688"/>
              <a:gd name="connsiteX8" fmla="*/ 2191265 w 2397211"/>
              <a:gd name="connsiteY8" fmla="*/ 1664488 h 1676688"/>
              <a:gd name="connsiteX9" fmla="*/ 2397211 w 2397211"/>
              <a:gd name="connsiteY9" fmla="*/ 848942 h 16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211" h="1676688">
                <a:moveTo>
                  <a:pt x="0" y="890131"/>
                </a:moveTo>
                <a:cubicBezTo>
                  <a:pt x="78259" y="395860"/>
                  <a:pt x="156519" y="-98410"/>
                  <a:pt x="247135" y="16920"/>
                </a:cubicBezTo>
                <a:cubicBezTo>
                  <a:pt x="337751" y="132250"/>
                  <a:pt x="448963" y="1582109"/>
                  <a:pt x="543698" y="1582109"/>
                </a:cubicBezTo>
                <a:cubicBezTo>
                  <a:pt x="638433" y="1582109"/>
                  <a:pt x="718065" y="11428"/>
                  <a:pt x="815546" y="16920"/>
                </a:cubicBezTo>
                <a:cubicBezTo>
                  <a:pt x="913027" y="22412"/>
                  <a:pt x="1035222" y="1606823"/>
                  <a:pt x="1128584" y="1615061"/>
                </a:cubicBezTo>
                <a:cubicBezTo>
                  <a:pt x="1221946" y="1623299"/>
                  <a:pt x="1287849" y="64974"/>
                  <a:pt x="1375719" y="66347"/>
                </a:cubicBezTo>
                <a:cubicBezTo>
                  <a:pt x="1463589" y="67720"/>
                  <a:pt x="1567936" y="1624672"/>
                  <a:pt x="1655806" y="1623299"/>
                </a:cubicBezTo>
                <a:cubicBezTo>
                  <a:pt x="1743676" y="1621926"/>
                  <a:pt x="1813698" y="51244"/>
                  <a:pt x="1902941" y="58109"/>
                </a:cubicBezTo>
                <a:cubicBezTo>
                  <a:pt x="1992184" y="64974"/>
                  <a:pt x="2108887" y="1532683"/>
                  <a:pt x="2191265" y="1664488"/>
                </a:cubicBezTo>
                <a:cubicBezTo>
                  <a:pt x="2273643" y="1796293"/>
                  <a:pt x="2255795" y="815991"/>
                  <a:pt x="2397211" y="848942"/>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cxnSp>
        <p:nvCxnSpPr>
          <p:cNvPr id="84" name="Straight Arrow Connector 83"/>
          <p:cNvCxnSpPr/>
          <p:nvPr/>
        </p:nvCxnSpPr>
        <p:spPr>
          <a:xfrm flipV="1">
            <a:off x="6365658" y="1599875"/>
            <a:ext cx="505044" cy="346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1" idx="0"/>
          </p:cNvCxnSpPr>
          <p:nvPr/>
        </p:nvCxnSpPr>
        <p:spPr>
          <a:xfrm flipH="1" flipV="1">
            <a:off x="6509196" y="2651710"/>
            <a:ext cx="486641" cy="361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758117" y="1298796"/>
            <a:ext cx="791082" cy="523220"/>
          </a:xfrm>
          <a:prstGeom prst="rect">
            <a:avLst/>
          </a:prstGeom>
          <a:noFill/>
        </p:spPr>
        <p:txBody>
          <a:bodyPr wrap="square" rtlCol="0">
            <a:spAutoFit/>
          </a:bodyPr>
          <a:lstStyle/>
          <a:p>
            <a:r>
              <a:rPr lang="en-US" sz="1400" dirty="0"/>
              <a:t>Mobile Device</a:t>
            </a:r>
          </a:p>
        </p:txBody>
      </p:sp>
      <p:sp>
        <p:nvSpPr>
          <p:cNvPr id="77" name="Cube 76"/>
          <p:cNvSpPr/>
          <p:nvPr/>
        </p:nvSpPr>
        <p:spPr>
          <a:xfrm>
            <a:off x="1899732" y="4748545"/>
            <a:ext cx="1640687" cy="325017"/>
          </a:xfrm>
          <a:prstGeom prst="cube">
            <a:avLst>
              <a:gd name="adj" fmla="val 7378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allelogram 51"/>
          <p:cNvSpPr/>
          <p:nvPr/>
        </p:nvSpPr>
        <p:spPr>
          <a:xfrm rot="16200000" flipH="1">
            <a:off x="2344499" y="3864679"/>
            <a:ext cx="2163499" cy="233356"/>
          </a:xfrm>
          <a:prstGeom prst="parallelogram">
            <a:avLst>
              <a:gd name="adj" fmla="val 9946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63"/>
          <p:cNvSpPr/>
          <p:nvPr/>
        </p:nvSpPr>
        <p:spPr>
          <a:xfrm>
            <a:off x="2668057" y="2899697"/>
            <a:ext cx="2513190" cy="2550401"/>
          </a:xfrm>
          <a:custGeom>
            <a:avLst/>
            <a:gdLst>
              <a:gd name="connsiteX0" fmla="*/ 0 w 2511706"/>
              <a:gd name="connsiteY0" fmla="*/ 0 h 2349661"/>
              <a:gd name="connsiteX1" fmla="*/ 138896 w 2511706"/>
              <a:gd name="connsiteY1" fmla="*/ 1284790 h 2349661"/>
              <a:gd name="connsiteX2" fmla="*/ 1018572 w 2511706"/>
              <a:gd name="connsiteY2" fmla="*/ 2349661 h 2349661"/>
              <a:gd name="connsiteX3" fmla="*/ 2511706 w 2511706"/>
              <a:gd name="connsiteY3" fmla="*/ 2268638 h 2349661"/>
              <a:gd name="connsiteX4" fmla="*/ 2511706 w 2511706"/>
              <a:gd name="connsiteY4" fmla="*/ 2268638 h 2349661"/>
              <a:gd name="connsiteX5" fmla="*/ 2511706 w 2511706"/>
              <a:gd name="connsiteY5" fmla="*/ 2268638 h 2349661"/>
              <a:gd name="connsiteX0" fmla="*/ 0 w 2511706"/>
              <a:gd name="connsiteY0" fmla="*/ 0 h 2268638"/>
              <a:gd name="connsiteX1" fmla="*/ 138896 w 2511706"/>
              <a:gd name="connsiteY1" fmla="*/ 1284790 h 2268638"/>
              <a:gd name="connsiteX2" fmla="*/ 1088020 w 2511706"/>
              <a:gd name="connsiteY2" fmla="*/ 2071868 h 2268638"/>
              <a:gd name="connsiteX3" fmla="*/ 2511706 w 2511706"/>
              <a:gd name="connsiteY3" fmla="*/ 2268638 h 2268638"/>
              <a:gd name="connsiteX4" fmla="*/ 2511706 w 2511706"/>
              <a:gd name="connsiteY4" fmla="*/ 2268638 h 2268638"/>
              <a:gd name="connsiteX5" fmla="*/ 2511706 w 2511706"/>
              <a:gd name="connsiteY5" fmla="*/ 2268638 h 2268638"/>
              <a:gd name="connsiteX0" fmla="*/ 0 w 2511706"/>
              <a:gd name="connsiteY0" fmla="*/ 0 h 2331148"/>
              <a:gd name="connsiteX1" fmla="*/ 138896 w 2511706"/>
              <a:gd name="connsiteY1" fmla="*/ 1284790 h 2331148"/>
              <a:gd name="connsiteX2" fmla="*/ 1088020 w 2511706"/>
              <a:gd name="connsiteY2" fmla="*/ 2071868 h 2331148"/>
              <a:gd name="connsiteX3" fmla="*/ 2511706 w 2511706"/>
              <a:gd name="connsiteY3" fmla="*/ 2268638 h 2331148"/>
              <a:gd name="connsiteX4" fmla="*/ 2511706 w 2511706"/>
              <a:gd name="connsiteY4" fmla="*/ 2268638 h 2331148"/>
              <a:gd name="connsiteX5" fmla="*/ 2511706 w 2511706"/>
              <a:gd name="connsiteY5" fmla="*/ 2268638 h 2331148"/>
              <a:gd name="connsiteX0" fmla="*/ 0 w 2511706"/>
              <a:gd name="connsiteY0" fmla="*/ 0 h 2331148"/>
              <a:gd name="connsiteX1" fmla="*/ 138896 w 2511706"/>
              <a:gd name="connsiteY1" fmla="*/ 1284790 h 2331148"/>
              <a:gd name="connsiteX2" fmla="*/ 1088020 w 2511706"/>
              <a:gd name="connsiteY2" fmla="*/ 2071868 h 2331148"/>
              <a:gd name="connsiteX3" fmla="*/ 2511706 w 2511706"/>
              <a:gd name="connsiteY3" fmla="*/ 2268638 h 2331148"/>
              <a:gd name="connsiteX4" fmla="*/ 2511706 w 2511706"/>
              <a:gd name="connsiteY4" fmla="*/ 2268638 h 2331148"/>
              <a:gd name="connsiteX5" fmla="*/ 2511706 w 2511706"/>
              <a:gd name="connsiteY5" fmla="*/ 2268638 h 2331148"/>
              <a:gd name="connsiteX0" fmla="*/ 0 w 2511706"/>
              <a:gd name="connsiteY0" fmla="*/ 0 h 2585359"/>
              <a:gd name="connsiteX1" fmla="*/ 138896 w 2511706"/>
              <a:gd name="connsiteY1" fmla="*/ 1284790 h 2585359"/>
              <a:gd name="connsiteX2" fmla="*/ 925975 w 2511706"/>
              <a:gd name="connsiteY2" fmla="*/ 2395959 h 2585359"/>
              <a:gd name="connsiteX3" fmla="*/ 2511706 w 2511706"/>
              <a:gd name="connsiteY3" fmla="*/ 2268638 h 2585359"/>
              <a:gd name="connsiteX4" fmla="*/ 2511706 w 2511706"/>
              <a:gd name="connsiteY4" fmla="*/ 2268638 h 2585359"/>
              <a:gd name="connsiteX5" fmla="*/ 2511706 w 2511706"/>
              <a:gd name="connsiteY5" fmla="*/ 2268638 h 2585359"/>
              <a:gd name="connsiteX0" fmla="*/ 0 w 2511706"/>
              <a:gd name="connsiteY0" fmla="*/ 0 h 2585359"/>
              <a:gd name="connsiteX1" fmla="*/ 23149 w 2511706"/>
              <a:gd name="connsiteY1" fmla="*/ 1481560 h 2585359"/>
              <a:gd name="connsiteX2" fmla="*/ 925975 w 2511706"/>
              <a:gd name="connsiteY2" fmla="*/ 2395959 h 2585359"/>
              <a:gd name="connsiteX3" fmla="*/ 2511706 w 2511706"/>
              <a:gd name="connsiteY3" fmla="*/ 2268638 h 2585359"/>
              <a:gd name="connsiteX4" fmla="*/ 2511706 w 2511706"/>
              <a:gd name="connsiteY4" fmla="*/ 2268638 h 2585359"/>
              <a:gd name="connsiteX5" fmla="*/ 2511706 w 2511706"/>
              <a:gd name="connsiteY5" fmla="*/ 2268638 h 2585359"/>
              <a:gd name="connsiteX0" fmla="*/ 0 w 2511706"/>
              <a:gd name="connsiteY0" fmla="*/ 0 h 2585359"/>
              <a:gd name="connsiteX1" fmla="*/ 0 w 2511706"/>
              <a:gd name="connsiteY1" fmla="*/ 1458411 h 2585359"/>
              <a:gd name="connsiteX2" fmla="*/ 925975 w 2511706"/>
              <a:gd name="connsiteY2" fmla="*/ 2395959 h 2585359"/>
              <a:gd name="connsiteX3" fmla="*/ 2511706 w 2511706"/>
              <a:gd name="connsiteY3" fmla="*/ 2268638 h 2585359"/>
              <a:gd name="connsiteX4" fmla="*/ 2511706 w 2511706"/>
              <a:gd name="connsiteY4" fmla="*/ 2268638 h 2585359"/>
              <a:gd name="connsiteX5" fmla="*/ 2511706 w 2511706"/>
              <a:gd name="connsiteY5" fmla="*/ 2268638 h 2585359"/>
              <a:gd name="connsiteX0" fmla="*/ 1300 w 2513006"/>
              <a:gd name="connsiteY0" fmla="*/ 0 h 2585359"/>
              <a:gd name="connsiteX1" fmla="*/ 1300 w 2513006"/>
              <a:gd name="connsiteY1" fmla="*/ 1458411 h 2585359"/>
              <a:gd name="connsiteX2" fmla="*/ 927275 w 2513006"/>
              <a:gd name="connsiteY2" fmla="*/ 2395959 h 2585359"/>
              <a:gd name="connsiteX3" fmla="*/ 2513006 w 2513006"/>
              <a:gd name="connsiteY3" fmla="*/ 2268638 h 2585359"/>
              <a:gd name="connsiteX4" fmla="*/ 2513006 w 2513006"/>
              <a:gd name="connsiteY4" fmla="*/ 2268638 h 2585359"/>
              <a:gd name="connsiteX5" fmla="*/ 2513006 w 2513006"/>
              <a:gd name="connsiteY5" fmla="*/ 2268638 h 2585359"/>
              <a:gd name="connsiteX0" fmla="*/ 1557 w 2513263"/>
              <a:gd name="connsiteY0" fmla="*/ 0 h 2585359"/>
              <a:gd name="connsiteX1" fmla="*/ 1557 w 2513263"/>
              <a:gd name="connsiteY1" fmla="*/ 1458411 h 2585359"/>
              <a:gd name="connsiteX2" fmla="*/ 927532 w 2513263"/>
              <a:gd name="connsiteY2" fmla="*/ 2395959 h 2585359"/>
              <a:gd name="connsiteX3" fmla="*/ 2513263 w 2513263"/>
              <a:gd name="connsiteY3" fmla="*/ 2268638 h 2585359"/>
              <a:gd name="connsiteX4" fmla="*/ 2513263 w 2513263"/>
              <a:gd name="connsiteY4" fmla="*/ 2268638 h 2585359"/>
              <a:gd name="connsiteX5" fmla="*/ 2513263 w 2513263"/>
              <a:gd name="connsiteY5" fmla="*/ 2268638 h 2585359"/>
              <a:gd name="connsiteX0" fmla="*/ 1484 w 2513190"/>
              <a:gd name="connsiteY0" fmla="*/ 0 h 2692991"/>
              <a:gd name="connsiteX1" fmla="*/ 1484 w 2513190"/>
              <a:gd name="connsiteY1" fmla="*/ 1458411 h 2692991"/>
              <a:gd name="connsiteX2" fmla="*/ 950609 w 2513190"/>
              <a:gd name="connsiteY2" fmla="*/ 2523280 h 2692991"/>
              <a:gd name="connsiteX3" fmla="*/ 2513190 w 2513190"/>
              <a:gd name="connsiteY3" fmla="*/ 2268638 h 2692991"/>
              <a:gd name="connsiteX4" fmla="*/ 2513190 w 2513190"/>
              <a:gd name="connsiteY4" fmla="*/ 2268638 h 2692991"/>
              <a:gd name="connsiteX5" fmla="*/ 2513190 w 2513190"/>
              <a:gd name="connsiteY5" fmla="*/ 2268638 h 2692991"/>
              <a:gd name="connsiteX0" fmla="*/ 1484 w 2513190"/>
              <a:gd name="connsiteY0" fmla="*/ 0 h 2550401"/>
              <a:gd name="connsiteX1" fmla="*/ 1484 w 2513190"/>
              <a:gd name="connsiteY1" fmla="*/ 1458411 h 2550401"/>
              <a:gd name="connsiteX2" fmla="*/ 950609 w 2513190"/>
              <a:gd name="connsiteY2" fmla="*/ 2523280 h 2550401"/>
              <a:gd name="connsiteX3" fmla="*/ 2513190 w 2513190"/>
              <a:gd name="connsiteY3" fmla="*/ 2268638 h 2550401"/>
              <a:gd name="connsiteX4" fmla="*/ 2513190 w 2513190"/>
              <a:gd name="connsiteY4" fmla="*/ 2268638 h 2550401"/>
              <a:gd name="connsiteX5" fmla="*/ 2513190 w 2513190"/>
              <a:gd name="connsiteY5" fmla="*/ 2268638 h 25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190" h="2550401">
                <a:moveTo>
                  <a:pt x="1484" y="0"/>
                </a:moveTo>
                <a:lnTo>
                  <a:pt x="1484" y="1458411"/>
                </a:lnTo>
                <a:cubicBezTo>
                  <a:pt x="-29382" y="2125884"/>
                  <a:pt x="425890" y="2457691"/>
                  <a:pt x="950609" y="2523280"/>
                </a:cubicBezTo>
                <a:cubicBezTo>
                  <a:pt x="1830286" y="2646742"/>
                  <a:pt x="2252760" y="2311078"/>
                  <a:pt x="2513190" y="2268638"/>
                </a:cubicBezTo>
                <a:lnTo>
                  <a:pt x="2513190" y="2268638"/>
                </a:lnTo>
                <a:lnTo>
                  <a:pt x="2513190" y="2268638"/>
                </a:lnTo>
              </a:path>
            </a:pathLst>
          </a:cu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10</a:t>
            </a:fld>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3729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par>
                                <p:cTn id="86" presetID="10" presetClass="entr" presetSubtype="0" fill="hold" nodeType="with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500"/>
                                        <p:tgtEl>
                                          <p:spTgt spid="82"/>
                                        </p:tgtEl>
                                      </p:cBhvr>
                                    </p:animEffect>
                                  </p:childTnLst>
                                </p:cTn>
                              </p:par>
                              <p:par>
                                <p:cTn id="89" presetID="10"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fade">
                                      <p:cBhvr>
                                        <p:cTn id="96" dur="500"/>
                                        <p:tgtEl>
                                          <p:spTgt spid="8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fade">
                                      <p:cBhvr>
                                        <p:cTn id="99" dur="500"/>
                                        <p:tgtEl>
                                          <p:spTgt spid="83"/>
                                        </p:tgtEl>
                                      </p:cBhvr>
                                    </p:animEffect>
                                  </p:childTnLst>
                                </p:cTn>
                              </p:par>
                              <p:par>
                                <p:cTn id="100" presetID="10" presetClass="entr" presetSubtype="0" fill="hold" nodeType="with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fade">
                                      <p:cBhvr>
                                        <p:cTn id="10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animBg="1"/>
      <p:bldP spid="48" grpId="0" animBg="1"/>
      <p:bldP spid="49" grpId="0" animBg="1"/>
      <p:bldP spid="50" grpId="0" animBg="1"/>
      <p:bldP spid="51"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p:bldP spid="71" grpId="0"/>
      <p:bldP spid="72" grpId="0"/>
      <p:bldP spid="75" grpId="0" animBg="1"/>
      <p:bldP spid="83" grpId="0" animBg="1"/>
      <p:bldP spid="30" grpId="0"/>
      <p:bldP spid="77" grpId="0" animBg="1"/>
      <p:bldP spid="52"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Data Processing - Time Domain</a:t>
            </a: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14" name="TextBox 13"/>
          <p:cNvSpPr txBox="1"/>
          <p:nvPr/>
        </p:nvSpPr>
        <p:spPr>
          <a:xfrm>
            <a:off x="625358" y="1330519"/>
            <a:ext cx="7568642" cy="461665"/>
          </a:xfrm>
          <a:prstGeom prst="rect">
            <a:avLst/>
          </a:prstGeom>
          <a:noFill/>
        </p:spPr>
        <p:txBody>
          <a:bodyPr wrap="square" rtlCol="0">
            <a:spAutoFit/>
          </a:bodyPr>
          <a:lstStyle/>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Sine </a:t>
            </a:r>
            <a:r>
              <a:rPr lang="en-US" sz="2400" dirty="0">
                <a:latin typeface="Times New Roman" panose="02020603050405020304" pitchFamily="18" charset="0"/>
                <a:cs typeface="Times New Roman" panose="02020603050405020304" pitchFamily="18" charset="0"/>
              </a:rPr>
              <a:t>Sweep Trials – Maximum Peak from Structure</a:t>
            </a:r>
          </a:p>
        </p:txBody>
      </p:sp>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11</a:t>
            </a:fld>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1732178" y="1792184"/>
            <a:ext cx="5724728" cy="4757244"/>
          </a:xfrm>
          <a:prstGeom prst="rect">
            <a:avLst/>
          </a:prstGeom>
        </p:spPr>
      </p:pic>
    </p:spTree>
    <p:extLst>
      <p:ext uri="{BB962C8B-B14F-4D97-AF65-F5344CB8AC3E}">
        <p14:creationId xmlns:p14="http://schemas.microsoft.com/office/powerpoint/2010/main" val="2697280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Data Processing – Fast Fourier Transform (FFT)</a:t>
            </a: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10" name="TextBox 9"/>
          <p:cNvSpPr txBox="1"/>
          <p:nvPr/>
        </p:nvSpPr>
        <p:spPr>
          <a:xfrm>
            <a:off x="625358" y="1207811"/>
            <a:ext cx="8107261" cy="1200329"/>
          </a:xfrm>
          <a:prstGeom prst="rect">
            <a:avLst/>
          </a:prstGeom>
          <a:noFill/>
        </p:spPr>
        <p:txBody>
          <a:bodyPr wrap="square" rtlCol="0">
            <a:spAutoFit/>
          </a:bodyPr>
          <a:lstStyle/>
          <a:p>
            <a:pPr marL="342900" indent="-342900">
              <a:buSzPct val="1300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Deconstruct signal into multiple sine waves</a:t>
            </a:r>
          </a:p>
          <a:p>
            <a:pPr marL="800100" lvl="1" indent="-342900">
              <a:buSzPct val="750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Time Domain to Frequency Domain</a:t>
            </a:r>
          </a:p>
          <a:p>
            <a:pPr marL="342900" indent="-342900">
              <a:buSzPct val="1300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Sine Sweep Trial – Immediately observe natural frequency</a:t>
            </a:r>
          </a:p>
        </p:txBody>
      </p:sp>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12</a:t>
            </a:fld>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1922751" y="2387335"/>
            <a:ext cx="5215579" cy="4334141"/>
          </a:xfrm>
          <a:prstGeom prst="rect">
            <a:avLst/>
          </a:prstGeom>
        </p:spPr>
      </p:pic>
    </p:spTree>
    <p:extLst>
      <p:ext uri="{BB962C8B-B14F-4D97-AF65-F5344CB8AC3E}">
        <p14:creationId xmlns:p14="http://schemas.microsoft.com/office/powerpoint/2010/main" val="36669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Data Processing – Transfer Function</a:t>
            </a: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4" name="TextBox 3"/>
          <p:cNvSpPr txBox="1"/>
          <p:nvPr/>
        </p:nvSpPr>
        <p:spPr>
          <a:xfrm>
            <a:off x="634070" y="1223616"/>
            <a:ext cx="7814713" cy="461665"/>
          </a:xfrm>
          <a:prstGeom prst="rect">
            <a:avLst/>
          </a:prstGeom>
          <a:noFill/>
        </p:spPr>
        <p:txBody>
          <a:bodyPr wrap="square" rtlCol="0">
            <a:spAutoFit/>
          </a:bodyPr>
          <a:lstStyle/>
          <a:p>
            <a:pPr marL="342900" indent="-342900">
              <a:buSzPct val="1300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Compare </a:t>
            </a:r>
            <a:r>
              <a:rPr lang="en-US" sz="2400" dirty="0" smtClean="0">
                <a:latin typeface="Times New Roman" panose="02020603050405020304" pitchFamily="18" charset="0"/>
                <a:cs typeface="Times New Roman" panose="02020603050405020304" pitchFamily="18" charset="0"/>
              </a:rPr>
              <a:t>Numerical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Experimental </a:t>
            </a:r>
            <a:r>
              <a:rPr lang="en-US" sz="2400" dirty="0">
                <a:latin typeface="Times New Roman" panose="02020603050405020304" pitchFamily="18" charset="0"/>
                <a:cs typeface="Times New Roman" panose="02020603050405020304" pitchFamily="18" charset="0"/>
              </a:rPr>
              <a:t>Transfer Functions</a:t>
            </a:r>
          </a:p>
        </p:txBody>
      </p:sp>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13</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7541BF21-1440-4EE5-9B2A-D76B5B58429A}"/>
              </a:ext>
            </a:extLst>
          </p:cNvPr>
          <p:cNvSpPr txBox="1"/>
          <p:nvPr/>
        </p:nvSpPr>
        <p:spPr>
          <a:xfrm>
            <a:off x="1036059" y="1646106"/>
            <a:ext cx="2613216" cy="461665"/>
          </a:xfrm>
          <a:prstGeom prst="rect">
            <a:avLst/>
          </a:prstGeom>
          <a:noFill/>
        </p:spPr>
        <p:txBody>
          <a:bodyPr wrap="none" rtlCol="0">
            <a:spAutoFit/>
          </a:bodyPr>
          <a:lstStyle/>
          <a:p>
            <a:r>
              <a:rPr lang="en-US" sz="2400" dirty="0">
                <a:latin typeface="Times New Roman" panose="02020603050405020304" pitchFamily="18" charset="0"/>
                <a:ea typeface="Cambria Math" panose="02040503050406030204" pitchFamily="18" charset="0"/>
                <a:cs typeface="Times New Roman" panose="02020603050405020304" pitchFamily="18" charset="0"/>
              </a:rPr>
              <a:t>f</a:t>
            </a:r>
            <a:r>
              <a:rPr lang="en-US" sz="2400" baseline="-25000" dirty="0" smtClean="0">
                <a:latin typeface="Times New Roman" panose="02020603050405020304" pitchFamily="18" charset="0"/>
                <a:ea typeface="Cambria Math" panose="02040503050406030204" pitchFamily="18" charset="0"/>
                <a:cs typeface="Times New Roman" panose="02020603050405020304" pitchFamily="18" charset="0"/>
              </a:rPr>
              <a:t>n theoretical</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3.89 </a:t>
            </a:r>
            <a:r>
              <a:rPr lang="en-US" sz="2400" dirty="0">
                <a:latin typeface="Times New Roman" panose="02020603050405020304" pitchFamily="18" charset="0"/>
                <a:ea typeface="Cambria Math" panose="02040503050406030204" pitchFamily="18" charset="0"/>
                <a:cs typeface="Times New Roman" panose="02020603050405020304" pitchFamily="18" charset="0"/>
              </a:rPr>
              <a:t>Hz</a:t>
            </a:r>
          </a:p>
        </p:txBody>
      </p:sp>
      <p:sp>
        <p:nvSpPr>
          <p:cNvPr id="13" name="TextBox 12">
            <a:extLst>
              <a:ext uri="{FF2B5EF4-FFF2-40B4-BE49-F238E27FC236}">
                <a16:creationId xmlns="" xmlns:a16="http://schemas.microsoft.com/office/drawing/2014/main" id="{7541BF21-1440-4EE5-9B2A-D76B5B58429A}"/>
              </a:ext>
            </a:extLst>
          </p:cNvPr>
          <p:cNvSpPr txBox="1"/>
          <p:nvPr/>
        </p:nvSpPr>
        <p:spPr>
          <a:xfrm>
            <a:off x="5412283" y="1635220"/>
            <a:ext cx="2818400" cy="461665"/>
          </a:xfrm>
          <a:prstGeom prst="rect">
            <a:avLst/>
          </a:prstGeom>
          <a:noFill/>
        </p:spPr>
        <p:txBody>
          <a:bodyPr wrap="none" rtlCol="0">
            <a:spAutoFit/>
          </a:bodyPr>
          <a:lstStyle/>
          <a:p>
            <a:r>
              <a:rPr lang="en-US" sz="2400" dirty="0">
                <a:latin typeface="Times New Roman" panose="02020603050405020304" pitchFamily="18" charset="0"/>
                <a:ea typeface="Cambria Math" panose="02040503050406030204" pitchFamily="18" charset="0"/>
                <a:cs typeface="Times New Roman" panose="02020603050405020304" pitchFamily="18" charset="0"/>
              </a:rPr>
              <a:t>f</a:t>
            </a:r>
            <a:r>
              <a:rPr lang="en-US" sz="2400" baseline="-25000" dirty="0" smtClean="0">
                <a:latin typeface="Times New Roman" panose="02020603050405020304" pitchFamily="18" charset="0"/>
                <a:ea typeface="Cambria Math" panose="02040503050406030204" pitchFamily="18" charset="0"/>
                <a:cs typeface="Times New Roman" panose="02020603050405020304" pitchFamily="18" charset="0"/>
              </a:rPr>
              <a:t>n experimental</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3.87 </a:t>
            </a:r>
            <a:r>
              <a:rPr lang="en-US" sz="2400" dirty="0">
                <a:latin typeface="Times New Roman" panose="02020603050405020304" pitchFamily="18" charset="0"/>
                <a:ea typeface="Cambria Math" panose="02040503050406030204" pitchFamily="18" charset="0"/>
                <a:cs typeface="Times New Roman" panose="02020603050405020304" pitchFamily="18" charset="0"/>
              </a:rPr>
              <a:t>Hz</a:t>
            </a:r>
          </a:p>
        </p:txBody>
      </p:sp>
      <p:pic>
        <p:nvPicPr>
          <p:cNvPr id="3" name="Picture 2"/>
          <p:cNvPicPr>
            <a:picLocks noChangeAspect="1"/>
          </p:cNvPicPr>
          <p:nvPr/>
        </p:nvPicPr>
        <p:blipFill>
          <a:blip r:embed="rId5"/>
          <a:stretch>
            <a:fillRect/>
          </a:stretch>
        </p:blipFill>
        <p:spPr>
          <a:xfrm>
            <a:off x="2125558" y="2124975"/>
            <a:ext cx="5174375" cy="4598707"/>
          </a:xfrm>
          <a:prstGeom prst="rect">
            <a:avLst/>
          </a:prstGeom>
        </p:spPr>
      </p:pic>
    </p:spTree>
    <p:extLst>
      <p:ext uri="{BB962C8B-B14F-4D97-AF65-F5344CB8AC3E}">
        <p14:creationId xmlns:p14="http://schemas.microsoft.com/office/powerpoint/2010/main" val="158264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31493" y="493785"/>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Acoustic Soundwaves</a:t>
            </a:r>
          </a:p>
        </p:txBody>
      </p:sp>
      <p:pic>
        <p:nvPicPr>
          <p:cNvPr id="30" name="Picture 29" descr="sfs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32" name="TextBox 31"/>
          <p:cNvSpPr txBox="1"/>
          <p:nvPr/>
        </p:nvSpPr>
        <p:spPr>
          <a:xfrm>
            <a:off x="625357" y="1522225"/>
            <a:ext cx="7080495" cy="1569660"/>
          </a:xfrm>
          <a:prstGeom prst="rect">
            <a:avLst/>
          </a:prstGeom>
          <a:noFill/>
        </p:spPr>
        <p:txBody>
          <a:bodyPr wrap="square" rtlCol="0">
            <a:spAutoFit/>
          </a:bodyPr>
          <a:lstStyle/>
          <a:p>
            <a:pPr marL="342900" indent="-342900">
              <a:buSzPct val="1300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will acoustic waves translate into using  microphones for structural health monitoring?</a:t>
            </a:r>
          </a:p>
          <a:p>
            <a:pPr marL="342900" indent="-342900">
              <a:buSzPct val="1300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SzPct val="1300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Sound</a:t>
            </a:r>
          </a:p>
        </p:txBody>
      </p:sp>
      <p:sp>
        <p:nvSpPr>
          <p:cNvPr id="33" name="TextBox 32"/>
          <p:cNvSpPr txBox="1"/>
          <p:nvPr/>
        </p:nvSpPr>
        <p:spPr>
          <a:xfrm>
            <a:off x="512057" y="3462450"/>
            <a:ext cx="877163" cy="369332"/>
          </a:xfrm>
          <a:prstGeom prst="rect">
            <a:avLst/>
          </a:prstGeom>
          <a:noFill/>
          <a:ln>
            <a:solidFill>
              <a:schemeClr val="tx1"/>
            </a:solidFill>
          </a:ln>
        </p:spPr>
        <p:txBody>
          <a:bodyPr wrap="none" rtlCol="0">
            <a:spAutoFit/>
          </a:bodyPr>
          <a:lstStyle/>
          <a:p>
            <a:r>
              <a:rPr lang="en-US" dirty="0">
                <a:latin typeface="Times" charset="0"/>
                <a:ea typeface="Times" charset="0"/>
                <a:cs typeface="Times" charset="0"/>
              </a:rPr>
              <a:t>Source </a:t>
            </a:r>
          </a:p>
        </p:txBody>
      </p:sp>
      <p:sp>
        <p:nvSpPr>
          <p:cNvPr id="34" name="TextBox 33"/>
          <p:cNvSpPr txBox="1"/>
          <p:nvPr/>
        </p:nvSpPr>
        <p:spPr>
          <a:xfrm>
            <a:off x="4450631" y="3462450"/>
            <a:ext cx="605743" cy="369332"/>
          </a:xfrm>
          <a:prstGeom prst="rect">
            <a:avLst/>
          </a:prstGeom>
          <a:noFill/>
          <a:ln>
            <a:solidFill>
              <a:schemeClr val="tx1"/>
            </a:solidFill>
          </a:ln>
        </p:spPr>
        <p:txBody>
          <a:bodyPr wrap="none" rtlCol="0">
            <a:spAutoFit/>
          </a:bodyPr>
          <a:lstStyle/>
          <a:p>
            <a:r>
              <a:rPr lang="en-US" dirty="0">
                <a:latin typeface="Times" charset="0"/>
                <a:ea typeface="Times" charset="0"/>
                <a:cs typeface="Times" charset="0"/>
              </a:rPr>
              <a:t>Path</a:t>
            </a:r>
          </a:p>
        </p:txBody>
      </p:sp>
      <p:sp>
        <p:nvSpPr>
          <p:cNvPr id="35" name="TextBox 34"/>
          <p:cNvSpPr txBox="1"/>
          <p:nvPr/>
        </p:nvSpPr>
        <p:spPr>
          <a:xfrm>
            <a:off x="7604035" y="3462450"/>
            <a:ext cx="1063112" cy="369332"/>
          </a:xfrm>
          <a:prstGeom prst="rect">
            <a:avLst/>
          </a:prstGeom>
          <a:noFill/>
          <a:ln>
            <a:solidFill>
              <a:schemeClr val="tx1"/>
            </a:solidFill>
          </a:ln>
        </p:spPr>
        <p:txBody>
          <a:bodyPr wrap="none" rtlCol="0">
            <a:spAutoFit/>
          </a:bodyPr>
          <a:lstStyle/>
          <a:p>
            <a:r>
              <a:rPr lang="en-US" dirty="0">
                <a:latin typeface="Times" charset="0"/>
                <a:ea typeface="Times" charset="0"/>
                <a:cs typeface="Times" charset="0"/>
              </a:rPr>
              <a:t>Receiver </a:t>
            </a:r>
          </a:p>
        </p:txBody>
      </p:sp>
      <p:cxnSp>
        <p:nvCxnSpPr>
          <p:cNvPr id="36" name="Straight Arrow Connector 35"/>
          <p:cNvCxnSpPr>
            <a:endCxn id="34" idx="1"/>
          </p:cNvCxnSpPr>
          <p:nvPr/>
        </p:nvCxnSpPr>
        <p:spPr>
          <a:xfrm>
            <a:off x="1383075" y="3647116"/>
            <a:ext cx="30675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050132" y="3647116"/>
            <a:ext cx="25539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7616810" y="4499611"/>
            <a:ext cx="798520" cy="275269"/>
            <a:chOff x="8283049" y="4773268"/>
            <a:chExt cx="798520" cy="275269"/>
          </a:xfrm>
        </p:grpSpPr>
        <p:sp>
          <p:nvSpPr>
            <p:cNvPr id="41" name="Can 40"/>
            <p:cNvSpPr/>
            <p:nvPr/>
          </p:nvSpPr>
          <p:spPr>
            <a:xfrm rot="5400000">
              <a:off x="8265061" y="4791256"/>
              <a:ext cx="275266" cy="239290"/>
            </a:xfrm>
            <a:prstGeom prst="ca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an 41"/>
            <p:cNvSpPr/>
            <p:nvPr/>
          </p:nvSpPr>
          <p:spPr>
            <a:xfrm rot="5400000">
              <a:off x="8610349" y="4577317"/>
              <a:ext cx="275269" cy="667171"/>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3627247" y="4043454"/>
            <a:ext cx="1751106" cy="1444459"/>
            <a:chOff x="3781110" y="4070345"/>
            <a:chExt cx="1751106" cy="1444459"/>
          </a:xfrm>
        </p:grpSpPr>
        <p:sp>
          <p:nvSpPr>
            <p:cNvPr id="44" name="Oval 43"/>
            <p:cNvSpPr/>
            <p:nvPr/>
          </p:nvSpPr>
          <p:spPr>
            <a:xfrm>
              <a:off x="4013727" y="4070345"/>
              <a:ext cx="232617" cy="232617"/>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4210940" y="4618112"/>
              <a:ext cx="232617" cy="232617"/>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4409650" y="4281153"/>
              <a:ext cx="232617" cy="232617"/>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4755098" y="4734420"/>
              <a:ext cx="232617" cy="232617"/>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4388214" y="5049570"/>
              <a:ext cx="232617" cy="232617"/>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4972193" y="4325928"/>
              <a:ext cx="232617" cy="232617"/>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3781110" y="4798521"/>
              <a:ext cx="232617" cy="232617"/>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299599" y="4749497"/>
              <a:ext cx="232617" cy="232617"/>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5059331" y="5282187"/>
              <a:ext cx="232617" cy="232617"/>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3" name="Straight Connector 52"/>
          <p:cNvCxnSpPr/>
          <p:nvPr/>
        </p:nvCxnSpPr>
        <p:spPr>
          <a:xfrm>
            <a:off x="2744731" y="3647116"/>
            <a:ext cx="0" cy="22555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497581" y="3628723"/>
            <a:ext cx="0" cy="22555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t>14</a:t>
            </a:fld>
            <a:endParaRPr lang="en-US" dirty="0">
              <a:solidFill>
                <a:schemeClr val="tx1"/>
              </a:solidFill>
              <a:latin typeface="Times New Roman" panose="02020603050405020304" pitchFamily="18" charset="0"/>
              <a:cs typeface="Times New Roman" panose="02020603050405020304" pitchFamily="18" charset="0"/>
            </a:endParaRPr>
          </a:p>
        </p:txBody>
      </p:sp>
      <p:grpSp>
        <p:nvGrpSpPr>
          <p:cNvPr id="55" name="Group 54"/>
          <p:cNvGrpSpPr/>
          <p:nvPr/>
        </p:nvGrpSpPr>
        <p:grpSpPr>
          <a:xfrm rot="16200000">
            <a:off x="508860" y="4430397"/>
            <a:ext cx="741694" cy="459787"/>
            <a:chOff x="6250898" y="1266091"/>
            <a:chExt cx="1124263" cy="712611"/>
          </a:xfrm>
        </p:grpSpPr>
        <p:sp>
          <p:nvSpPr>
            <p:cNvPr id="56" name="Trapezoid 55"/>
            <p:cNvSpPr/>
            <p:nvPr/>
          </p:nvSpPr>
          <p:spPr>
            <a:xfrm>
              <a:off x="6250898" y="1573967"/>
              <a:ext cx="1124263" cy="404735"/>
            </a:xfrm>
            <a:prstGeom prst="trapezoid">
              <a:avLst>
                <a:gd name="adj" fmla="val 76852"/>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6565692" y="1266091"/>
              <a:ext cx="500618" cy="307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815815">
            <a:off x="1378626" y="4105033"/>
            <a:ext cx="1096001" cy="1106591"/>
          </a:xfrm>
          <a:prstGeom prst="rect">
            <a:avLst/>
          </a:prstGeom>
        </p:spPr>
      </p:pic>
    </p:spTree>
    <p:extLst>
      <p:ext uri="{BB962C8B-B14F-4D97-AF65-F5344CB8AC3E}">
        <p14:creationId xmlns:p14="http://schemas.microsoft.com/office/powerpoint/2010/main" val="20865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26008"/>
            <a:ext cx="7886700" cy="4351338"/>
          </a:xfrm>
        </p:spPr>
        <p:txBody>
          <a:bodyPr>
            <a:normAutofit/>
          </a:bodyPr>
          <a:lstStyle/>
          <a:p>
            <a:r>
              <a:rPr lang="en-US" dirty="0" smtClean="0">
                <a:latin typeface="Times" charset="0"/>
                <a:ea typeface="Times" charset="0"/>
                <a:cs typeface="Times" charset="0"/>
              </a:rPr>
              <a:t>Wave Propagation </a:t>
            </a:r>
          </a:p>
          <a:p>
            <a:endParaRPr lang="en-US" dirty="0" smtClean="0">
              <a:latin typeface="Times" charset="0"/>
              <a:ea typeface="Times" charset="0"/>
              <a:cs typeface="Times" charset="0"/>
            </a:endParaRPr>
          </a:p>
          <a:p>
            <a:r>
              <a:rPr lang="en-US" dirty="0" smtClean="0">
                <a:latin typeface="Times" charset="0"/>
                <a:ea typeface="Times" charset="0"/>
                <a:cs typeface="Times" charset="0"/>
              </a:rPr>
              <a:t>Compression </a:t>
            </a:r>
            <a:r>
              <a:rPr lang="en-US" dirty="0">
                <a:latin typeface="Times" charset="0"/>
                <a:ea typeface="Times" charset="0"/>
                <a:cs typeface="Times" charset="0"/>
              </a:rPr>
              <a:t>waves</a:t>
            </a:r>
          </a:p>
          <a:p>
            <a:endParaRPr lang="en-US" dirty="0">
              <a:latin typeface="Times" charset="0"/>
              <a:ea typeface="Times" charset="0"/>
              <a:cs typeface="Times" charset="0"/>
            </a:endParaRPr>
          </a:p>
          <a:p>
            <a:r>
              <a:rPr lang="en-US" dirty="0" smtClean="0">
                <a:latin typeface="Times" charset="0"/>
                <a:ea typeface="Times" charset="0"/>
                <a:cs typeface="Times" charset="0"/>
              </a:rPr>
              <a:t>Pressure Amplitude</a:t>
            </a:r>
          </a:p>
          <a:p>
            <a:endParaRPr lang="en-US" dirty="0">
              <a:latin typeface="Times" charset="0"/>
              <a:ea typeface="Times" charset="0"/>
              <a:cs typeface="Times" charset="0"/>
            </a:endParaRPr>
          </a:p>
          <a:p>
            <a:r>
              <a:rPr lang="en-US" dirty="0" smtClean="0">
                <a:latin typeface="Times" charset="0"/>
                <a:ea typeface="Times" charset="0"/>
                <a:cs typeface="Times" charset="0"/>
              </a:rPr>
              <a:t>Change in pressure </a:t>
            </a:r>
            <a:endParaRPr lang="en-US" dirty="0">
              <a:latin typeface="Times" charset="0"/>
              <a:ea typeface="Times" charset="0"/>
              <a:cs typeface="Times" charset="0"/>
            </a:endParaRPr>
          </a:p>
        </p:txBody>
      </p:sp>
      <p:cxnSp>
        <p:nvCxnSpPr>
          <p:cNvPr id="28" name="Straight Connector 27"/>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31495" y="493787"/>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Acoustic Soundwaves</a:t>
            </a:r>
          </a:p>
        </p:txBody>
      </p:sp>
      <p:pic>
        <p:nvPicPr>
          <p:cNvPr id="30" name="Picture 29" descr="sfs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43" name="Freeform 42"/>
          <p:cNvSpPr/>
          <p:nvPr/>
        </p:nvSpPr>
        <p:spPr>
          <a:xfrm>
            <a:off x="4125843" y="5437406"/>
            <a:ext cx="1014895"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Freeform 43"/>
          <p:cNvSpPr/>
          <p:nvPr/>
        </p:nvSpPr>
        <p:spPr>
          <a:xfrm rot="10800000">
            <a:off x="5131896" y="5920798"/>
            <a:ext cx="1014895"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Freeform 44"/>
          <p:cNvSpPr/>
          <p:nvPr/>
        </p:nvSpPr>
        <p:spPr>
          <a:xfrm>
            <a:off x="6137019" y="5451307"/>
            <a:ext cx="1014895"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6" name="Straight Arrow Connector 45"/>
          <p:cNvCxnSpPr/>
          <p:nvPr/>
        </p:nvCxnSpPr>
        <p:spPr>
          <a:xfrm>
            <a:off x="5629102" y="5926866"/>
            <a:ext cx="1" cy="468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4621190" y="5441584"/>
            <a:ext cx="3722" cy="4760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120723" y="5946747"/>
            <a:ext cx="941324" cy="584775"/>
          </a:xfrm>
          <a:prstGeom prst="rect">
            <a:avLst/>
          </a:prstGeom>
          <a:noFill/>
        </p:spPr>
        <p:txBody>
          <a:bodyPr wrap="square" rtlCol="0">
            <a:spAutoFit/>
          </a:bodyPr>
          <a:lstStyle/>
          <a:p>
            <a:pPr algn="ctr"/>
            <a:r>
              <a:rPr lang="en-US" sz="1600" dirty="0">
                <a:latin typeface="Times" charset="0"/>
                <a:ea typeface="Times" charset="0"/>
                <a:cs typeface="Times" charset="0"/>
              </a:rPr>
              <a:t>Increase Pressure</a:t>
            </a:r>
          </a:p>
        </p:txBody>
      </p:sp>
      <p:sp>
        <p:nvSpPr>
          <p:cNvPr id="49" name="TextBox 48"/>
          <p:cNvSpPr txBox="1"/>
          <p:nvPr/>
        </p:nvSpPr>
        <p:spPr>
          <a:xfrm>
            <a:off x="5108787" y="5366825"/>
            <a:ext cx="1036115" cy="584775"/>
          </a:xfrm>
          <a:prstGeom prst="rect">
            <a:avLst/>
          </a:prstGeom>
          <a:noFill/>
        </p:spPr>
        <p:txBody>
          <a:bodyPr wrap="square" rtlCol="0">
            <a:spAutoFit/>
          </a:bodyPr>
          <a:lstStyle/>
          <a:p>
            <a:pPr algn="ctr"/>
            <a:r>
              <a:rPr lang="en-US" sz="1600" dirty="0">
                <a:ea typeface="Times" charset="0"/>
                <a:cs typeface="Times" charset="0"/>
              </a:rPr>
              <a:t>Decrease Pressure</a:t>
            </a:r>
          </a:p>
        </p:txBody>
      </p:sp>
      <p:sp>
        <p:nvSpPr>
          <p:cNvPr id="50" name="TextBox 49"/>
          <p:cNvSpPr txBox="1"/>
          <p:nvPr/>
        </p:nvSpPr>
        <p:spPr>
          <a:xfrm>
            <a:off x="7745954" y="5625212"/>
            <a:ext cx="1421945" cy="584775"/>
          </a:xfrm>
          <a:prstGeom prst="rect">
            <a:avLst/>
          </a:prstGeom>
          <a:noFill/>
        </p:spPr>
        <p:txBody>
          <a:bodyPr wrap="square" rtlCol="0">
            <a:spAutoFit/>
          </a:bodyPr>
          <a:lstStyle/>
          <a:p>
            <a:pPr algn="ctr"/>
            <a:r>
              <a:rPr lang="en-US" sz="1600" dirty="0">
                <a:latin typeface="Times" charset="0"/>
                <a:ea typeface="Times" charset="0"/>
                <a:cs typeface="Times" charset="0"/>
              </a:rPr>
              <a:t>Atmospheric Pressure</a:t>
            </a:r>
          </a:p>
        </p:txBody>
      </p:sp>
      <p:cxnSp>
        <p:nvCxnSpPr>
          <p:cNvPr id="51" name="Straight Arrow Connector 50"/>
          <p:cNvCxnSpPr/>
          <p:nvPr/>
        </p:nvCxnSpPr>
        <p:spPr>
          <a:xfrm rot="16200000" flipH="1" flipV="1">
            <a:off x="7688037" y="5704620"/>
            <a:ext cx="3722" cy="4760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621189" y="5085353"/>
            <a:ext cx="0" cy="2389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654821" y="5085353"/>
            <a:ext cx="0" cy="2389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621189" y="5210044"/>
            <a:ext cx="202985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656150" y="4894285"/>
            <a:ext cx="2032351" cy="338554"/>
          </a:xfrm>
          <a:prstGeom prst="rect">
            <a:avLst/>
          </a:prstGeom>
          <a:noFill/>
        </p:spPr>
        <p:txBody>
          <a:bodyPr wrap="none" rtlCol="0">
            <a:spAutoFit/>
          </a:bodyPr>
          <a:lstStyle/>
          <a:p>
            <a:r>
              <a:rPr lang="en-US" sz="1600" dirty="0">
                <a:latin typeface="Times" charset="0"/>
                <a:ea typeface="Times" charset="0"/>
                <a:cs typeface="Times" charset="0"/>
              </a:rPr>
              <a:t>Peak-to-Peak Pressure</a:t>
            </a:r>
          </a:p>
        </p:txBody>
      </p:sp>
      <p:cxnSp>
        <p:nvCxnSpPr>
          <p:cNvPr id="56" name="Straight Connector 55"/>
          <p:cNvCxnSpPr/>
          <p:nvPr/>
        </p:nvCxnSpPr>
        <p:spPr>
          <a:xfrm>
            <a:off x="3873904" y="5905359"/>
            <a:ext cx="3505880" cy="314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970429" y="1410655"/>
            <a:ext cx="1896736" cy="1896736"/>
          </a:xfrm>
          <a:prstGeom prst="ellipse">
            <a:avLst/>
          </a:prstGeom>
          <a:gradFill>
            <a:gsLst>
              <a:gs pos="2000">
                <a:schemeClr val="accent1">
                  <a:lumMod val="5000"/>
                  <a:lumOff val="95000"/>
                </a:schemeClr>
              </a:gs>
              <a:gs pos="16000">
                <a:srgbClr val="7030A0"/>
              </a:gs>
              <a:gs pos="90000">
                <a:srgbClr val="7030A0"/>
              </a:gs>
              <a:gs pos="78000">
                <a:schemeClr val="bg1"/>
              </a:gs>
              <a:gs pos="68000">
                <a:srgbClr val="7030A0"/>
              </a:gs>
              <a:gs pos="30000">
                <a:schemeClr val="bg1"/>
              </a:gs>
              <a:gs pos="56000">
                <a:schemeClr val="bg1"/>
              </a:gs>
              <a:gs pos="43000">
                <a:srgbClr val="7030A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178145" y="1661581"/>
            <a:ext cx="754053" cy="338554"/>
          </a:xfrm>
          <a:prstGeom prst="rect">
            <a:avLst/>
          </a:prstGeom>
          <a:noFill/>
        </p:spPr>
        <p:txBody>
          <a:bodyPr wrap="none" rtlCol="0">
            <a:spAutoFit/>
          </a:bodyPr>
          <a:lstStyle/>
          <a:p>
            <a:r>
              <a:rPr lang="en-US" sz="1600" dirty="0" smtClean="0">
                <a:latin typeface="Times" charset="0"/>
                <a:ea typeface="Times" charset="0"/>
                <a:cs typeface="Times" charset="0"/>
              </a:rPr>
              <a:t>Source</a:t>
            </a:r>
            <a:endParaRPr lang="en-US" sz="1600" dirty="0">
              <a:latin typeface="Times" charset="0"/>
              <a:ea typeface="Times" charset="0"/>
              <a:cs typeface="Times" charset="0"/>
            </a:endParaRPr>
          </a:p>
        </p:txBody>
      </p:sp>
      <p:grpSp>
        <p:nvGrpSpPr>
          <p:cNvPr id="97" name="Group 96"/>
          <p:cNvGrpSpPr/>
          <p:nvPr/>
        </p:nvGrpSpPr>
        <p:grpSpPr>
          <a:xfrm>
            <a:off x="4714135" y="1165200"/>
            <a:ext cx="2437779" cy="2372657"/>
            <a:chOff x="4714135" y="1165200"/>
            <a:chExt cx="2437779" cy="2372657"/>
          </a:xfrm>
        </p:grpSpPr>
        <p:cxnSp>
          <p:nvCxnSpPr>
            <p:cNvPr id="4" name="Straight Arrow Connector 3"/>
            <p:cNvCxnSpPr/>
            <p:nvPr/>
          </p:nvCxnSpPr>
          <p:spPr>
            <a:xfrm flipV="1">
              <a:off x="5918797" y="1491345"/>
              <a:ext cx="869679" cy="86094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918797" y="1165200"/>
              <a:ext cx="0" cy="11793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063447" y="1491346"/>
              <a:ext cx="855350" cy="8531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63447" y="2344506"/>
              <a:ext cx="855350" cy="8773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918797" y="2352289"/>
              <a:ext cx="0" cy="11855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918797" y="2344506"/>
              <a:ext cx="862845" cy="8773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714135" y="2344506"/>
              <a:ext cx="12046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918797" y="2344506"/>
              <a:ext cx="123311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Straight Arrow Connector 6"/>
          <p:cNvCxnSpPr>
            <a:stCxn id="3" idx="0"/>
          </p:cNvCxnSpPr>
          <p:nvPr/>
        </p:nvCxnSpPr>
        <p:spPr>
          <a:xfrm>
            <a:off x="4572000" y="1926008"/>
            <a:ext cx="1346797" cy="418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697883" y="3528494"/>
            <a:ext cx="3905369" cy="1351820"/>
            <a:chOff x="3697883" y="3528494"/>
            <a:chExt cx="3905369" cy="1351820"/>
          </a:xfrm>
        </p:grpSpPr>
        <p:sp>
          <p:nvSpPr>
            <p:cNvPr id="34" name="Oval 33"/>
            <p:cNvSpPr/>
            <p:nvPr/>
          </p:nvSpPr>
          <p:spPr>
            <a:xfrm>
              <a:off x="4120723" y="4330042"/>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4120723" y="3985700"/>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4120723" y="4674385"/>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4332901" y="4330042"/>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4332901" y="3985700"/>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4332901" y="4674385"/>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4545079" y="4330042"/>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4545079" y="3985700"/>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4545079" y="4674385"/>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4757257" y="4330042"/>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4757257" y="3985700"/>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4757257" y="4674385"/>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5266929" y="4330042"/>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5266929" y="3985700"/>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5266929" y="4674385"/>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5817914" y="4330042"/>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5817914" y="3985700"/>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5817914" y="4674385"/>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6297379" y="4340042"/>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6297379" y="3995700"/>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6297379" y="4684385"/>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6509557" y="4340042"/>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6509557" y="3995700"/>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6509557" y="4684385"/>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6721735" y="4340042"/>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6721735" y="3995700"/>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6721735" y="4684385"/>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6933914" y="4340042"/>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6933914" y="3995700"/>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6933914" y="4684385"/>
              <a:ext cx="212178" cy="195929"/>
            </a:xfrm>
            <a:prstGeom prst="ellipse">
              <a:avLst/>
            </a:prstGeom>
            <a:ln>
              <a:noFill/>
            </a:ln>
            <a:scene3d>
              <a:camera prst="orthographicFront"/>
              <a:lightRig rig="harsh" dir="t"/>
            </a:scene3d>
            <a:sp3d prstMaterial="dkEdge">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3697883" y="3529366"/>
              <a:ext cx="1428084" cy="338554"/>
            </a:xfrm>
            <a:prstGeom prst="rect">
              <a:avLst/>
            </a:prstGeom>
            <a:noFill/>
          </p:spPr>
          <p:txBody>
            <a:bodyPr wrap="none" rtlCol="0">
              <a:spAutoFit/>
            </a:bodyPr>
            <a:lstStyle/>
            <a:p>
              <a:r>
                <a:rPr lang="en-US" sz="1600" b="1" dirty="0" smtClean="0">
                  <a:solidFill>
                    <a:schemeClr val="accent1"/>
                  </a:solidFill>
                  <a:latin typeface="Times" charset="0"/>
                  <a:ea typeface="Times" charset="0"/>
                  <a:cs typeface="Times" charset="0"/>
                </a:rPr>
                <a:t>High Pressure</a:t>
              </a:r>
              <a:endParaRPr lang="en-US" sz="1600" b="1" dirty="0">
                <a:solidFill>
                  <a:schemeClr val="accent1"/>
                </a:solidFill>
                <a:latin typeface="Times" charset="0"/>
                <a:ea typeface="Times" charset="0"/>
                <a:cs typeface="Times" charset="0"/>
              </a:endParaRPr>
            </a:p>
          </p:txBody>
        </p:sp>
        <p:sp>
          <p:nvSpPr>
            <p:cNvPr id="81" name="TextBox 80"/>
            <p:cNvSpPr txBox="1"/>
            <p:nvPr/>
          </p:nvSpPr>
          <p:spPr>
            <a:xfrm>
              <a:off x="4965987" y="3528494"/>
              <a:ext cx="1481755" cy="338554"/>
            </a:xfrm>
            <a:prstGeom prst="rect">
              <a:avLst/>
            </a:prstGeom>
            <a:noFill/>
            <a:ln>
              <a:noFill/>
            </a:ln>
          </p:spPr>
          <p:txBody>
            <a:bodyPr wrap="square" rtlCol="0">
              <a:spAutoFit/>
            </a:bodyPr>
            <a:lstStyle/>
            <a:p>
              <a:r>
                <a:rPr lang="en-US" sz="1600" b="1" dirty="0" smtClean="0">
                  <a:solidFill>
                    <a:srgbClr val="FF0000"/>
                  </a:solidFill>
                  <a:latin typeface="Times" charset="0"/>
                  <a:ea typeface="Times" charset="0"/>
                  <a:cs typeface="Times" charset="0"/>
                </a:rPr>
                <a:t>Low Pressure</a:t>
              </a:r>
              <a:endParaRPr lang="en-US" sz="1600" b="1" dirty="0">
                <a:solidFill>
                  <a:srgbClr val="FF0000"/>
                </a:solidFill>
                <a:latin typeface="Times" charset="0"/>
                <a:ea typeface="Times" charset="0"/>
                <a:cs typeface="Times" charset="0"/>
              </a:endParaRPr>
            </a:p>
          </p:txBody>
        </p:sp>
        <p:sp>
          <p:nvSpPr>
            <p:cNvPr id="83" name="Left Brace 82"/>
            <p:cNvSpPr/>
            <p:nvPr/>
          </p:nvSpPr>
          <p:spPr>
            <a:xfrm rot="5400000">
              <a:off x="4459383" y="3427292"/>
              <a:ext cx="119324" cy="848713"/>
            </a:xfrm>
            <a:prstGeom prst="lef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TextBox 83"/>
            <p:cNvSpPr txBox="1"/>
            <p:nvPr/>
          </p:nvSpPr>
          <p:spPr>
            <a:xfrm>
              <a:off x="6175168" y="3528581"/>
              <a:ext cx="1428084" cy="338554"/>
            </a:xfrm>
            <a:prstGeom prst="rect">
              <a:avLst/>
            </a:prstGeom>
            <a:noFill/>
          </p:spPr>
          <p:txBody>
            <a:bodyPr wrap="none" rtlCol="0">
              <a:spAutoFit/>
            </a:bodyPr>
            <a:lstStyle/>
            <a:p>
              <a:r>
                <a:rPr lang="en-US" sz="1600" b="1" dirty="0" smtClean="0">
                  <a:solidFill>
                    <a:schemeClr val="accent1"/>
                  </a:solidFill>
                  <a:latin typeface="Times" charset="0"/>
                  <a:ea typeface="Times" charset="0"/>
                  <a:cs typeface="Times" charset="0"/>
                </a:rPr>
                <a:t>High Pressure</a:t>
              </a:r>
              <a:endParaRPr lang="en-US" sz="1600" b="1" dirty="0">
                <a:solidFill>
                  <a:schemeClr val="accent1"/>
                </a:solidFill>
                <a:latin typeface="Times" charset="0"/>
                <a:ea typeface="Times" charset="0"/>
                <a:cs typeface="Times" charset="0"/>
              </a:endParaRPr>
            </a:p>
          </p:txBody>
        </p:sp>
        <p:sp>
          <p:nvSpPr>
            <p:cNvPr id="85" name="Left Brace 84"/>
            <p:cNvSpPr/>
            <p:nvPr/>
          </p:nvSpPr>
          <p:spPr>
            <a:xfrm rot="5400000">
              <a:off x="6689451" y="3421057"/>
              <a:ext cx="119324" cy="848713"/>
            </a:xfrm>
            <a:prstGeom prst="lef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6" name="Left Brace 85"/>
            <p:cNvSpPr/>
            <p:nvPr/>
          </p:nvSpPr>
          <p:spPr>
            <a:xfrm rot="5400000">
              <a:off x="5583676" y="3190012"/>
              <a:ext cx="119325" cy="132327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grpSp>
    </p:spTree>
    <p:extLst>
      <p:ext uri="{BB962C8B-B14F-4D97-AF65-F5344CB8AC3E}">
        <p14:creationId xmlns:p14="http://schemas.microsoft.com/office/powerpoint/2010/main" val="88344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p:cTn id="21" dur="500" fill="hold"/>
                                        <p:tgtEl>
                                          <p:spTgt spid="97"/>
                                        </p:tgtEl>
                                        <p:attrNameLst>
                                          <p:attrName>ppt_w</p:attrName>
                                        </p:attrNameLst>
                                      </p:cBhvr>
                                      <p:tavLst>
                                        <p:tav tm="0">
                                          <p:val>
                                            <p:fltVal val="0"/>
                                          </p:val>
                                        </p:tav>
                                        <p:tav tm="100000">
                                          <p:val>
                                            <p:strVal val="#ppt_w"/>
                                          </p:val>
                                        </p:tav>
                                      </p:tavLst>
                                    </p:anim>
                                    <p:anim calcmode="lin" valueType="num">
                                      <p:cBhvr>
                                        <p:cTn id="22" dur="500" fill="hold"/>
                                        <p:tgtEl>
                                          <p:spTgt spid="97"/>
                                        </p:tgtEl>
                                        <p:attrNameLst>
                                          <p:attrName>ppt_h</p:attrName>
                                        </p:attrNameLst>
                                      </p:cBhvr>
                                      <p:tavLst>
                                        <p:tav tm="0">
                                          <p:val>
                                            <p:fltVal val="0"/>
                                          </p:val>
                                        </p:tav>
                                        <p:tav tm="100000">
                                          <p:val>
                                            <p:strVal val="#ppt_h"/>
                                          </p:val>
                                        </p:tav>
                                      </p:tavLst>
                                    </p:anim>
                                    <p:animEffect transition="in" filter="fade">
                                      <p:cBhvr>
                                        <p:cTn id="23" dur="500"/>
                                        <p:tgtEl>
                                          <p:spTgt spid="9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out)">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childTnLst>
                                </p:cTn>
                              </p:par>
                              <p:par>
                                <p:cTn id="75" presetID="10"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childTnLst>
                                </p:cTn>
                              </p:par>
                              <p:par>
                                <p:cTn id="81" presetID="10"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
                                            <p:txEl>
                                              <p:pRg st="6" end="6"/>
                                            </p:txEl>
                                          </p:spTgt>
                                        </p:tgtEl>
                                        <p:attrNameLst>
                                          <p:attrName>style.visibility</p:attrName>
                                        </p:attrNameLst>
                                      </p:cBhvr>
                                      <p:to>
                                        <p:strVal val="visible"/>
                                      </p:to>
                                    </p:set>
                                    <p:animEffect transition="in" filter="fade">
                                      <p:cBhvr>
                                        <p:cTn id="8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8" grpId="0"/>
      <p:bldP spid="49" grpId="0"/>
      <p:bldP spid="50" grpId="0"/>
      <p:bldP spid="55" grpId="0"/>
      <p:bldP spid="5"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913468" y="2715303"/>
            <a:ext cx="7293587" cy="2290068"/>
          </a:xfrm>
          <a:prstGeom prst="rightArrow">
            <a:avLst>
              <a:gd name="adj1" fmla="val 50000"/>
              <a:gd name="adj2" fmla="val 4105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40" name="TextBox 39"/>
          <p:cNvSpPr txBox="1"/>
          <p:nvPr/>
        </p:nvSpPr>
        <p:spPr>
          <a:xfrm>
            <a:off x="2042781" y="2353940"/>
            <a:ext cx="742511" cy="369332"/>
          </a:xfrm>
          <a:prstGeom prst="rect">
            <a:avLst/>
          </a:prstGeom>
          <a:solidFill>
            <a:schemeClr val="tx2"/>
          </a:solidFill>
        </p:spPr>
        <p:txBody>
          <a:bodyPr wrap="none" rtlCol="0">
            <a:spAutoFit/>
          </a:bodyPr>
          <a:lstStyle/>
          <a:p>
            <a:r>
              <a:rPr lang="en-US" dirty="0" smtClean="0">
                <a:solidFill>
                  <a:schemeClr val="bg1"/>
                </a:solidFill>
                <a:latin typeface="Times" charset="0"/>
                <a:ea typeface="Times" charset="0"/>
                <a:cs typeface="Times" charset="0"/>
              </a:rPr>
              <a:t>20 Hz</a:t>
            </a:r>
            <a:endParaRPr lang="en-US" dirty="0">
              <a:solidFill>
                <a:schemeClr val="bg1"/>
              </a:solidFill>
              <a:latin typeface="Times" charset="0"/>
              <a:ea typeface="Times" charset="0"/>
              <a:cs typeface="Times" charset="0"/>
            </a:endParaRPr>
          </a:p>
        </p:txBody>
      </p:sp>
      <p:sp>
        <p:nvSpPr>
          <p:cNvPr id="41" name="TextBox 40"/>
          <p:cNvSpPr txBox="1"/>
          <p:nvPr/>
        </p:nvSpPr>
        <p:spPr>
          <a:xfrm>
            <a:off x="4829390" y="2356393"/>
            <a:ext cx="1088760" cy="369332"/>
          </a:xfrm>
          <a:prstGeom prst="rect">
            <a:avLst/>
          </a:prstGeom>
          <a:solidFill>
            <a:schemeClr val="tx2"/>
          </a:solidFill>
        </p:spPr>
        <p:txBody>
          <a:bodyPr wrap="none" rtlCol="0">
            <a:spAutoFit/>
          </a:bodyPr>
          <a:lstStyle/>
          <a:p>
            <a:r>
              <a:rPr lang="en-US" dirty="0" smtClean="0">
                <a:solidFill>
                  <a:schemeClr val="bg1"/>
                </a:solidFill>
                <a:latin typeface="Times" charset="0"/>
                <a:ea typeface="Times" charset="0"/>
                <a:cs typeface="Times" charset="0"/>
              </a:rPr>
              <a:t>20000 Hz</a:t>
            </a:r>
            <a:endParaRPr lang="en-US" dirty="0">
              <a:solidFill>
                <a:schemeClr val="bg1"/>
              </a:solidFill>
              <a:latin typeface="Times" charset="0"/>
              <a:ea typeface="Times" charset="0"/>
              <a:cs typeface="Times" charset="0"/>
            </a:endParaRPr>
          </a:p>
        </p:txBody>
      </p:sp>
      <p:sp>
        <p:nvSpPr>
          <p:cNvPr id="6" name="Right Arrow 5"/>
          <p:cNvSpPr/>
          <p:nvPr/>
        </p:nvSpPr>
        <p:spPr>
          <a:xfrm>
            <a:off x="913468" y="5388940"/>
            <a:ext cx="7819150" cy="123346"/>
          </a:xfrm>
          <a:prstGeom prst="rightArrow">
            <a:avLst>
              <a:gd name="adj1" fmla="val 50000"/>
              <a:gd name="adj2" fmla="val 598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13468" y="5480625"/>
            <a:ext cx="149876" cy="114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8" name="Rectangle 7"/>
          <p:cNvSpPr/>
          <p:nvPr/>
        </p:nvSpPr>
        <p:spPr>
          <a:xfrm>
            <a:off x="1944704" y="5480625"/>
            <a:ext cx="149876" cy="114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9" name="Rectangle 8"/>
          <p:cNvSpPr/>
          <p:nvPr/>
        </p:nvSpPr>
        <p:spPr>
          <a:xfrm>
            <a:off x="2975939" y="5480625"/>
            <a:ext cx="149876" cy="114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10" name="Rectangle 9"/>
          <p:cNvSpPr/>
          <p:nvPr/>
        </p:nvSpPr>
        <p:spPr>
          <a:xfrm>
            <a:off x="4007174" y="5480625"/>
            <a:ext cx="149876" cy="114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11" name="Rectangle 10"/>
          <p:cNvSpPr/>
          <p:nvPr/>
        </p:nvSpPr>
        <p:spPr>
          <a:xfrm>
            <a:off x="5038409" y="5480625"/>
            <a:ext cx="149876" cy="114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12" name="Rectangle 11"/>
          <p:cNvSpPr/>
          <p:nvPr/>
        </p:nvSpPr>
        <p:spPr>
          <a:xfrm>
            <a:off x="6069644" y="5480625"/>
            <a:ext cx="149876" cy="114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13" name="Rectangle 12"/>
          <p:cNvSpPr/>
          <p:nvPr/>
        </p:nvSpPr>
        <p:spPr>
          <a:xfrm>
            <a:off x="7100879" y="5480625"/>
            <a:ext cx="149876" cy="114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14" name="Rectangle 13"/>
          <p:cNvSpPr/>
          <p:nvPr/>
        </p:nvSpPr>
        <p:spPr>
          <a:xfrm>
            <a:off x="8132118" y="5480625"/>
            <a:ext cx="149876" cy="114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cxnSp>
        <p:nvCxnSpPr>
          <p:cNvPr id="15" name="Straight Connector 14"/>
          <p:cNvCxnSpPr/>
          <p:nvPr/>
        </p:nvCxnSpPr>
        <p:spPr>
          <a:xfrm flipV="1">
            <a:off x="913468" y="2715303"/>
            <a:ext cx="0" cy="27653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945963" y="2715303"/>
            <a:ext cx="9448" cy="27653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997350" y="2715303"/>
            <a:ext cx="9447" cy="27653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039291" y="2715303"/>
            <a:ext cx="37782" cy="27653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081232" y="2715303"/>
            <a:ext cx="0" cy="27653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078378" y="2715303"/>
            <a:ext cx="44798" cy="27653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65114" y="2715303"/>
            <a:ext cx="0" cy="27653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207055" y="2715303"/>
            <a:ext cx="0" cy="27653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08525" y="3700235"/>
            <a:ext cx="1184940" cy="369332"/>
          </a:xfrm>
          <a:prstGeom prst="rect">
            <a:avLst/>
          </a:prstGeom>
          <a:solidFill>
            <a:schemeClr val="bg1"/>
          </a:solidFill>
          <a:ln w="38100">
            <a:solidFill>
              <a:srgbClr val="00B050"/>
            </a:solidFill>
          </a:ln>
        </p:spPr>
        <p:txBody>
          <a:bodyPr wrap="none" rtlCol="0">
            <a:spAutoFit/>
          </a:bodyPr>
          <a:lstStyle/>
          <a:p>
            <a:r>
              <a:rPr lang="en-US" dirty="0" smtClean="0">
                <a:latin typeface="Times" charset="0"/>
                <a:ea typeface="Times" charset="0"/>
                <a:cs typeface="Times" charset="0"/>
              </a:rPr>
              <a:t>Infrasound</a:t>
            </a:r>
            <a:endParaRPr lang="en-US" dirty="0">
              <a:latin typeface="Times" charset="0"/>
              <a:ea typeface="Times" charset="0"/>
              <a:cs typeface="Times" charset="0"/>
            </a:endParaRPr>
          </a:p>
        </p:txBody>
      </p:sp>
      <p:sp>
        <p:nvSpPr>
          <p:cNvPr id="24" name="TextBox 23"/>
          <p:cNvSpPr txBox="1"/>
          <p:nvPr/>
        </p:nvSpPr>
        <p:spPr>
          <a:xfrm>
            <a:off x="2429662" y="3308459"/>
            <a:ext cx="2926112" cy="369332"/>
          </a:xfrm>
          <a:prstGeom prst="rect">
            <a:avLst/>
          </a:prstGeom>
          <a:solidFill>
            <a:schemeClr val="bg1"/>
          </a:solidFill>
          <a:ln w="38100">
            <a:solidFill>
              <a:srgbClr val="00B050"/>
            </a:solidFill>
          </a:ln>
        </p:spPr>
        <p:txBody>
          <a:bodyPr wrap="square" rtlCol="0">
            <a:spAutoFit/>
          </a:bodyPr>
          <a:lstStyle/>
          <a:p>
            <a:pPr algn="ctr"/>
            <a:r>
              <a:rPr lang="en-US" dirty="0" smtClean="0">
                <a:latin typeface="Times" charset="0"/>
                <a:ea typeface="Times" charset="0"/>
                <a:cs typeface="Times" charset="0"/>
              </a:rPr>
              <a:t>Audible Sound</a:t>
            </a:r>
            <a:endParaRPr lang="en-US" dirty="0">
              <a:latin typeface="Times" charset="0"/>
              <a:ea typeface="Times" charset="0"/>
              <a:cs typeface="Times" charset="0"/>
            </a:endParaRPr>
          </a:p>
        </p:txBody>
      </p:sp>
      <p:sp>
        <p:nvSpPr>
          <p:cNvPr id="25" name="TextBox 24"/>
          <p:cNvSpPr txBox="1"/>
          <p:nvPr/>
        </p:nvSpPr>
        <p:spPr>
          <a:xfrm>
            <a:off x="2429539" y="3753527"/>
            <a:ext cx="695401" cy="646331"/>
          </a:xfrm>
          <a:prstGeom prst="rect">
            <a:avLst/>
          </a:prstGeom>
          <a:solidFill>
            <a:schemeClr val="bg1"/>
          </a:solidFill>
          <a:ln w="38100">
            <a:solidFill>
              <a:srgbClr val="00B050"/>
            </a:solidFill>
          </a:ln>
        </p:spPr>
        <p:txBody>
          <a:bodyPr wrap="square" rtlCol="0">
            <a:spAutoFit/>
          </a:bodyPr>
          <a:lstStyle/>
          <a:p>
            <a:pPr algn="ctr"/>
            <a:r>
              <a:rPr lang="en-US" dirty="0" smtClean="0">
                <a:latin typeface="Times" charset="0"/>
                <a:ea typeface="Times" charset="0"/>
                <a:cs typeface="Times" charset="0"/>
              </a:rPr>
              <a:t>Low pitch</a:t>
            </a:r>
            <a:endParaRPr lang="en-US" dirty="0">
              <a:latin typeface="Times" charset="0"/>
              <a:ea typeface="Times" charset="0"/>
              <a:cs typeface="Times" charset="0"/>
            </a:endParaRPr>
          </a:p>
        </p:txBody>
      </p:sp>
      <p:sp>
        <p:nvSpPr>
          <p:cNvPr id="26" name="TextBox 25"/>
          <p:cNvSpPr txBox="1"/>
          <p:nvPr/>
        </p:nvSpPr>
        <p:spPr>
          <a:xfrm>
            <a:off x="4631456" y="3753527"/>
            <a:ext cx="704809" cy="646331"/>
          </a:xfrm>
          <a:prstGeom prst="rect">
            <a:avLst/>
          </a:prstGeom>
          <a:solidFill>
            <a:schemeClr val="bg1"/>
          </a:solidFill>
          <a:ln w="38100">
            <a:solidFill>
              <a:srgbClr val="00B050"/>
            </a:solidFill>
          </a:ln>
        </p:spPr>
        <p:txBody>
          <a:bodyPr wrap="square" rtlCol="0">
            <a:spAutoFit/>
          </a:bodyPr>
          <a:lstStyle/>
          <a:p>
            <a:pPr algn="ctr"/>
            <a:r>
              <a:rPr lang="en-US" dirty="0" smtClean="0">
                <a:latin typeface="Times" charset="0"/>
                <a:ea typeface="Times" charset="0"/>
                <a:cs typeface="Times" charset="0"/>
              </a:rPr>
              <a:t>High pitch</a:t>
            </a:r>
            <a:endParaRPr lang="en-US" dirty="0">
              <a:latin typeface="Times" charset="0"/>
              <a:ea typeface="Times" charset="0"/>
              <a:cs typeface="Times" charset="0"/>
            </a:endParaRPr>
          </a:p>
        </p:txBody>
      </p:sp>
      <p:sp>
        <p:nvSpPr>
          <p:cNvPr id="27" name="TextBox 26"/>
          <p:cNvSpPr txBox="1"/>
          <p:nvPr/>
        </p:nvSpPr>
        <p:spPr>
          <a:xfrm>
            <a:off x="5638728" y="3758193"/>
            <a:ext cx="1210588" cy="369332"/>
          </a:xfrm>
          <a:prstGeom prst="rect">
            <a:avLst/>
          </a:prstGeom>
          <a:solidFill>
            <a:schemeClr val="bg1"/>
          </a:solidFill>
          <a:ln w="38100">
            <a:solidFill>
              <a:srgbClr val="00B050"/>
            </a:solidFill>
          </a:ln>
        </p:spPr>
        <p:txBody>
          <a:bodyPr wrap="none" rtlCol="0">
            <a:spAutoFit/>
          </a:bodyPr>
          <a:lstStyle/>
          <a:p>
            <a:r>
              <a:rPr lang="en-US" dirty="0" smtClean="0">
                <a:latin typeface="Times" charset="0"/>
                <a:ea typeface="Times" charset="0"/>
                <a:cs typeface="Times" charset="0"/>
              </a:rPr>
              <a:t>Ultrasound</a:t>
            </a:r>
            <a:endParaRPr lang="en-US" dirty="0">
              <a:latin typeface="Times" charset="0"/>
              <a:ea typeface="Times" charset="0"/>
              <a:cs typeface="Times" charset="0"/>
            </a:endParaRPr>
          </a:p>
        </p:txBody>
      </p:sp>
      <p:sp>
        <p:nvSpPr>
          <p:cNvPr id="28" name="TextBox 27"/>
          <p:cNvSpPr txBox="1"/>
          <p:nvPr/>
        </p:nvSpPr>
        <p:spPr>
          <a:xfrm>
            <a:off x="825195" y="5553659"/>
            <a:ext cx="300082" cy="369332"/>
          </a:xfrm>
          <a:prstGeom prst="rect">
            <a:avLst/>
          </a:prstGeom>
          <a:noFill/>
        </p:spPr>
        <p:txBody>
          <a:bodyPr wrap="none" rtlCol="0">
            <a:spAutoFit/>
          </a:bodyPr>
          <a:lstStyle/>
          <a:p>
            <a:r>
              <a:rPr lang="en-US" dirty="0">
                <a:latin typeface="Times" charset="0"/>
                <a:ea typeface="Times" charset="0"/>
                <a:cs typeface="Times" charset="0"/>
              </a:rPr>
              <a:t>0</a:t>
            </a:r>
          </a:p>
        </p:txBody>
      </p:sp>
      <p:sp>
        <p:nvSpPr>
          <p:cNvPr id="29" name="TextBox 28"/>
          <p:cNvSpPr txBox="1"/>
          <p:nvPr/>
        </p:nvSpPr>
        <p:spPr>
          <a:xfrm>
            <a:off x="1798616" y="5553659"/>
            <a:ext cx="415498" cy="369332"/>
          </a:xfrm>
          <a:prstGeom prst="rect">
            <a:avLst/>
          </a:prstGeom>
          <a:noFill/>
        </p:spPr>
        <p:txBody>
          <a:bodyPr wrap="none" rtlCol="0">
            <a:spAutoFit/>
          </a:bodyPr>
          <a:lstStyle/>
          <a:p>
            <a:r>
              <a:rPr lang="en-US" dirty="0" smtClean="0">
                <a:latin typeface="Times" charset="0"/>
                <a:ea typeface="Times" charset="0"/>
                <a:cs typeface="Times" charset="0"/>
              </a:rPr>
              <a:t>10</a:t>
            </a:r>
            <a:endParaRPr lang="en-US" dirty="0">
              <a:latin typeface="Times" charset="0"/>
              <a:ea typeface="Times" charset="0"/>
              <a:cs typeface="Times" charset="0"/>
            </a:endParaRPr>
          </a:p>
        </p:txBody>
      </p:sp>
      <p:sp>
        <p:nvSpPr>
          <p:cNvPr id="30" name="TextBox 29"/>
          <p:cNvSpPr txBox="1"/>
          <p:nvPr/>
        </p:nvSpPr>
        <p:spPr>
          <a:xfrm>
            <a:off x="2745825" y="5553659"/>
            <a:ext cx="530915" cy="369332"/>
          </a:xfrm>
          <a:prstGeom prst="rect">
            <a:avLst/>
          </a:prstGeom>
          <a:noFill/>
        </p:spPr>
        <p:txBody>
          <a:bodyPr wrap="none" rtlCol="0">
            <a:spAutoFit/>
          </a:bodyPr>
          <a:lstStyle/>
          <a:p>
            <a:r>
              <a:rPr lang="en-US" dirty="0" smtClean="0">
                <a:latin typeface="Times" charset="0"/>
                <a:ea typeface="Times" charset="0"/>
                <a:cs typeface="Times" charset="0"/>
              </a:rPr>
              <a:t>100</a:t>
            </a:r>
            <a:endParaRPr lang="en-US" dirty="0">
              <a:latin typeface="Times" charset="0"/>
              <a:ea typeface="Times" charset="0"/>
              <a:cs typeface="Times" charset="0"/>
            </a:endParaRPr>
          </a:p>
        </p:txBody>
      </p:sp>
      <p:sp>
        <p:nvSpPr>
          <p:cNvPr id="31" name="TextBox 30"/>
          <p:cNvSpPr txBox="1"/>
          <p:nvPr/>
        </p:nvSpPr>
        <p:spPr>
          <a:xfrm>
            <a:off x="3748579" y="5553659"/>
            <a:ext cx="646331" cy="369332"/>
          </a:xfrm>
          <a:prstGeom prst="rect">
            <a:avLst/>
          </a:prstGeom>
          <a:noFill/>
        </p:spPr>
        <p:txBody>
          <a:bodyPr wrap="none" rtlCol="0">
            <a:spAutoFit/>
          </a:bodyPr>
          <a:lstStyle/>
          <a:p>
            <a:r>
              <a:rPr lang="en-US" dirty="0" smtClean="0">
                <a:latin typeface="Times" charset="0"/>
                <a:ea typeface="Times" charset="0"/>
                <a:cs typeface="Times" charset="0"/>
              </a:rPr>
              <a:t>1000</a:t>
            </a:r>
            <a:endParaRPr lang="en-US" dirty="0">
              <a:latin typeface="Times" charset="0"/>
              <a:ea typeface="Times" charset="0"/>
              <a:cs typeface="Times" charset="0"/>
            </a:endParaRPr>
          </a:p>
        </p:txBody>
      </p:sp>
      <p:sp>
        <p:nvSpPr>
          <p:cNvPr id="32" name="TextBox 31"/>
          <p:cNvSpPr txBox="1"/>
          <p:nvPr/>
        </p:nvSpPr>
        <p:spPr>
          <a:xfrm>
            <a:off x="4688169" y="5553659"/>
            <a:ext cx="761747" cy="369332"/>
          </a:xfrm>
          <a:prstGeom prst="rect">
            <a:avLst/>
          </a:prstGeom>
          <a:noFill/>
        </p:spPr>
        <p:txBody>
          <a:bodyPr wrap="none" rtlCol="0">
            <a:spAutoFit/>
          </a:bodyPr>
          <a:lstStyle/>
          <a:p>
            <a:r>
              <a:rPr lang="en-US" dirty="0" smtClean="0">
                <a:latin typeface="Times" charset="0"/>
                <a:ea typeface="Times" charset="0"/>
                <a:cs typeface="Times" charset="0"/>
              </a:rPr>
              <a:t>10000</a:t>
            </a:r>
            <a:endParaRPr lang="en-US" dirty="0">
              <a:latin typeface="Times" charset="0"/>
              <a:ea typeface="Times" charset="0"/>
              <a:cs typeface="Times" charset="0"/>
            </a:endParaRPr>
          </a:p>
        </p:txBody>
      </p:sp>
      <p:sp>
        <p:nvSpPr>
          <p:cNvPr id="33" name="TextBox 32"/>
          <p:cNvSpPr txBox="1"/>
          <p:nvPr/>
        </p:nvSpPr>
        <p:spPr>
          <a:xfrm>
            <a:off x="5644690" y="5553659"/>
            <a:ext cx="877163" cy="369332"/>
          </a:xfrm>
          <a:prstGeom prst="rect">
            <a:avLst/>
          </a:prstGeom>
          <a:noFill/>
        </p:spPr>
        <p:txBody>
          <a:bodyPr wrap="none" rtlCol="0">
            <a:spAutoFit/>
          </a:bodyPr>
          <a:lstStyle/>
          <a:p>
            <a:r>
              <a:rPr lang="en-US" dirty="0" smtClean="0">
                <a:latin typeface="Times" charset="0"/>
                <a:ea typeface="Times" charset="0"/>
                <a:cs typeface="Times" charset="0"/>
              </a:rPr>
              <a:t>100000</a:t>
            </a:r>
            <a:endParaRPr lang="en-US" dirty="0">
              <a:latin typeface="Times" charset="0"/>
              <a:ea typeface="Times" charset="0"/>
              <a:cs typeface="Times" charset="0"/>
            </a:endParaRPr>
          </a:p>
        </p:txBody>
      </p:sp>
      <p:sp>
        <p:nvSpPr>
          <p:cNvPr id="34" name="TextBox 33"/>
          <p:cNvSpPr txBox="1"/>
          <p:nvPr/>
        </p:nvSpPr>
        <p:spPr>
          <a:xfrm>
            <a:off x="6656354" y="5553659"/>
            <a:ext cx="992579" cy="369332"/>
          </a:xfrm>
          <a:prstGeom prst="rect">
            <a:avLst/>
          </a:prstGeom>
          <a:noFill/>
        </p:spPr>
        <p:txBody>
          <a:bodyPr wrap="none" rtlCol="0">
            <a:spAutoFit/>
          </a:bodyPr>
          <a:lstStyle/>
          <a:p>
            <a:r>
              <a:rPr lang="en-US" dirty="0" smtClean="0">
                <a:latin typeface="Times" charset="0"/>
                <a:ea typeface="Times" charset="0"/>
                <a:cs typeface="Times" charset="0"/>
              </a:rPr>
              <a:t>1000000</a:t>
            </a:r>
            <a:endParaRPr lang="en-US" dirty="0">
              <a:latin typeface="Times" charset="0"/>
              <a:ea typeface="Times" charset="0"/>
              <a:cs typeface="Times" charset="0"/>
            </a:endParaRPr>
          </a:p>
        </p:txBody>
      </p:sp>
      <p:sp>
        <p:nvSpPr>
          <p:cNvPr id="35" name="TextBox 34"/>
          <p:cNvSpPr txBox="1"/>
          <p:nvPr/>
        </p:nvSpPr>
        <p:spPr>
          <a:xfrm>
            <a:off x="7695281" y="5553659"/>
            <a:ext cx="1025139" cy="288247"/>
          </a:xfrm>
          <a:prstGeom prst="rect">
            <a:avLst/>
          </a:prstGeom>
          <a:noFill/>
        </p:spPr>
        <p:txBody>
          <a:bodyPr wrap="none" rtlCol="0">
            <a:spAutoFit/>
          </a:bodyPr>
          <a:lstStyle/>
          <a:p>
            <a:r>
              <a:rPr lang="en-US" dirty="0" smtClean="0"/>
              <a:t>1000000</a:t>
            </a:r>
            <a:endParaRPr lang="en-US" dirty="0"/>
          </a:p>
        </p:txBody>
      </p:sp>
      <p:sp>
        <p:nvSpPr>
          <p:cNvPr id="36" name="TextBox 35"/>
          <p:cNvSpPr txBox="1"/>
          <p:nvPr/>
        </p:nvSpPr>
        <p:spPr>
          <a:xfrm>
            <a:off x="4001484" y="5832534"/>
            <a:ext cx="1640193" cy="369332"/>
          </a:xfrm>
          <a:prstGeom prst="rect">
            <a:avLst/>
          </a:prstGeom>
          <a:noFill/>
        </p:spPr>
        <p:txBody>
          <a:bodyPr wrap="none" rtlCol="0">
            <a:spAutoFit/>
          </a:bodyPr>
          <a:lstStyle/>
          <a:p>
            <a:r>
              <a:rPr lang="en-US" dirty="0" smtClean="0">
                <a:latin typeface="Times" charset="0"/>
                <a:ea typeface="Times" charset="0"/>
                <a:cs typeface="Times" charset="0"/>
              </a:rPr>
              <a:t>Frequency (Hz)</a:t>
            </a:r>
            <a:endParaRPr lang="en-US" dirty="0">
              <a:latin typeface="Times" charset="0"/>
              <a:ea typeface="Times" charset="0"/>
              <a:cs typeface="Times" charset="0"/>
            </a:endParaRPr>
          </a:p>
        </p:txBody>
      </p:sp>
      <p:sp>
        <p:nvSpPr>
          <p:cNvPr id="37" name="Rectangle 36"/>
          <p:cNvSpPr/>
          <p:nvPr/>
        </p:nvSpPr>
        <p:spPr>
          <a:xfrm>
            <a:off x="916237" y="2715303"/>
            <a:ext cx="1477414" cy="2735312"/>
          </a:xfrm>
          <a:prstGeom prst="rect">
            <a:avLst/>
          </a:prstGeom>
          <a:solidFill>
            <a:srgbClr val="C00000">
              <a:alpha val="32000"/>
            </a:srgbClr>
          </a:solidFill>
          <a:ln>
            <a:solidFill>
              <a:schemeClr val="accent1">
                <a:shade val="5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38" name="Rectangle 37"/>
          <p:cNvSpPr/>
          <p:nvPr/>
        </p:nvSpPr>
        <p:spPr>
          <a:xfrm>
            <a:off x="5370613" y="2722375"/>
            <a:ext cx="2851279" cy="2719481"/>
          </a:xfrm>
          <a:prstGeom prst="rect">
            <a:avLst/>
          </a:prstGeom>
          <a:solidFill>
            <a:srgbClr val="C00000">
              <a:alpha val="32000"/>
            </a:srgbClr>
          </a:solidFill>
          <a:ln>
            <a:solidFill>
              <a:schemeClr val="accent1">
                <a:shade val="5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cxnSp>
        <p:nvCxnSpPr>
          <p:cNvPr id="44" name="Straight Connector 43"/>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Frequencies of Interest</a:t>
            </a:r>
            <a:endParaRPr lang="en-US" sz="2400" b="1" dirty="0">
              <a:solidFill>
                <a:schemeClr val="accent1"/>
              </a:solidFill>
              <a:latin typeface="Times New Roman"/>
              <a:cs typeface="Times New Roman"/>
            </a:endParaRPr>
          </a:p>
        </p:txBody>
      </p:sp>
      <p:pic>
        <p:nvPicPr>
          <p:cNvPr id="46" name="Picture 45" descr="sfs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grpSp>
        <p:nvGrpSpPr>
          <p:cNvPr id="61" name="Group 60"/>
          <p:cNvGrpSpPr/>
          <p:nvPr/>
        </p:nvGrpSpPr>
        <p:grpSpPr>
          <a:xfrm>
            <a:off x="6144582" y="1880771"/>
            <a:ext cx="1183181" cy="654095"/>
            <a:chOff x="3913521" y="2092885"/>
            <a:chExt cx="1759774" cy="972852"/>
          </a:xfrm>
        </p:grpSpPr>
        <p:grpSp>
          <p:nvGrpSpPr>
            <p:cNvPr id="62" name="Group 61"/>
            <p:cNvGrpSpPr/>
            <p:nvPr/>
          </p:nvGrpSpPr>
          <p:grpSpPr>
            <a:xfrm>
              <a:off x="4152958" y="2106786"/>
              <a:ext cx="441172" cy="958951"/>
              <a:chOff x="4429605" y="2106786"/>
              <a:chExt cx="996641" cy="958951"/>
            </a:xfrm>
          </p:grpSpPr>
          <p:sp>
            <p:nvSpPr>
              <p:cNvPr id="71" name="Freeform 70"/>
              <p:cNvSpPr/>
              <p:nvPr/>
            </p:nvSpPr>
            <p:spPr>
              <a:xfrm rot="10800000">
                <a:off x="4429605" y="2576277"/>
                <a:ext cx="500731"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charset="0"/>
                  <a:ea typeface="Times" charset="0"/>
                  <a:cs typeface="Times" charset="0"/>
                </a:endParaRPr>
              </a:p>
            </p:txBody>
          </p:sp>
          <p:sp>
            <p:nvSpPr>
              <p:cNvPr id="72" name="Freeform 71"/>
              <p:cNvSpPr/>
              <p:nvPr/>
            </p:nvSpPr>
            <p:spPr>
              <a:xfrm>
                <a:off x="4925515" y="2106786"/>
                <a:ext cx="500731"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charset="0"/>
                  <a:ea typeface="Times" charset="0"/>
                  <a:cs typeface="Times" charset="0"/>
                </a:endParaRPr>
              </a:p>
            </p:txBody>
          </p:sp>
        </p:grpSp>
        <p:sp>
          <p:nvSpPr>
            <p:cNvPr id="63" name="Freeform 62"/>
            <p:cNvSpPr/>
            <p:nvPr/>
          </p:nvSpPr>
          <p:spPr>
            <a:xfrm>
              <a:off x="3933236" y="2092885"/>
              <a:ext cx="221653"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charset="0"/>
                <a:ea typeface="Times" charset="0"/>
                <a:cs typeface="Times" charset="0"/>
              </a:endParaRPr>
            </a:p>
          </p:txBody>
        </p:sp>
        <p:grpSp>
          <p:nvGrpSpPr>
            <p:cNvPr id="64" name="Group 63"/>
            <p:cNvGrpSpPr/>
            <p:nvPr/>
          </p:nvGrpSpPr>
          <p:grpSpPr>
            <a:xfrm>
              <a:off x="4591133" y="2105282"/>
              <a:ext cx="441172" cy="958951"/>
              <a:chOff x="4429605" y="2106786"/>
              <a:chExt cx="996641" cy="958951"/>
            </a:xfrm>
          </p:grpSpPr>
          <p:sp>
            <p:nvSpPr>
              <p:cNvPr id="69" name="Freeform 68"/>
              <p:cNvSpPr/>
              <p:nvPr/>
            </p:nvSpPr>
            <p:spPr>
              <a:xfrm rot="10800000">
                <a:off x="4429605" y="2576277"/>
                <a:ext cx="500731"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charset="0"/>
                  <a:ea typeface="Times" charset="0"/>
                  <a:cs typeface="Times" charset="0"/>
                </a:endParaRPr>
              </a:p>
            </p:txBody>
          </p:sp>
          <p:sp>
            <p:nvSpPr>
              <p:cNvPr id="70" name="Freeform 69"/>
              <p:cNvSpPr/>
              <p:nvPr/>
            </p:nvSpPr>
            <p:spPr>
              <a:xfrm>
                <a:off x="4925515" y="2106786"/>
                <a:ext cx="500731"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charset="0"/>
                  <a:ea typeface="Times" charset="0"/>
                  <a:cs typeface="Times" charset="0"/>
                </a:endParaRPr>
              </a:p>
            </p:txBody>
          </p:sp>
        </p:grpSp>
        <p:grpSp>
          <p:nvGrpSpPr>
            <p:cNvPr id="65" name="Group 64"/>
            <p:cNvGrpSpPr/>
            <p:nvPr/>
          </p:nvGrpSpPr>
          <p:grpSpPr>
            <a:xfrm>
              <a:off x="5027377" y="2092885"/>
              <a:ext cx="441172" cy="958951"/>
              <a:chOff x="4429605" y="2106786"/>
              <a:chExt cx="996641" cy="958951"/>
            </a:xfrm>
          </p:grpSpPr>
          <p:sp>
            <p:nvSpPr>
              <p:cNvPr id="67" name="Freeform 66"/>
              <p:cNvSpPr/>
              <p:nvPr/>
            </p:nvSpPr>
            <p:spPr>
              <a:xfrm rot="10800000">
                <a:off x="4429605" y="2576277"/>
                <a:ext cx="500731"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charset="0"/>
                  <a:ea typeface="Times" charset="0"/>
                  <a:cs typeface="Times" charset="0"/>
                </a:endParaRPr>
              </a:p>
            </p:txBody>
          </p:sp>
          <p:sp>
            <p:nvSpPr>
              <p:cNvPr id="68" name="Freeform 67"/>
              <p:cNvSpPr/>
              <p:nvPr/>
            </p:nvSpPr>
            <p:spPr>
              <a:xfrm>
                <a:off x="4925515" y="2106786"/>
                <a:ext cx="500731"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charset="0"/>
                  <a:ea typeface="Times" charset="0"/>
                  <a:cs typeface="Times" charset="0"/>
                </a:endParaRPr>
              </a:p>
            </p:txBody>
          </p:sp>
        </p:grpSp>
        <p:cxnSp>
          <p:nvCxnSpPr>
            <p:cNvPr id="66" name="Straight Connector 65"/>
            <p:cNvCxnSpPr/>
            <p:nvPr/>
          </p:nvCxnSpPr>
          <p:spPr>
            <a:xfrm>
              <a:off x="3913521" y="2581293"/>
              <a:ext cx="1759774" cy="10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879762" y="1872622"/>
            <a:ext cx="1837708" cy="570329"/>
            <a:chOff x="3920355" y="3406829"/>
            <a:chExt cx="3134714" cy="972852"/>
          </a:xfrm>
        </p:grpSpPr>
        <p:sp>
          <p:nvSpPr>
            <p:cNvPr id="75" name="Freeform 74"/>
            <p:cNvSpPr/>
            <p:nvPr/>
          </p:nvSpPr>
          <p:spPr>
            <a:xfrm>
              <a:off x="3938077" y="3406829"/>
              <a:ext cx="1014895"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charset="0"/>
                <a:ea typeface="Times" charset="0"/>
                <a:cs typeface="Times" charset="0"/>
              </a:endParaRPr>
            </a:p>
          </p:txBody>
        </p:sp>
        <p:sp>
          <p:nvSpPr>
            <p:cNvPr id="76" name="Freeform 75"/>
            <p:cNvSpPr/>
            <p:nvPr/>
          </p:nvSpPr>
          <p:spPr>
            <a:xfrm rot="10800000">
              <a:off x="4944130" y="3890221"/>
              <a:ext cx="1014895"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charset="0"/>
                <a:ea typeface="Times" charset="0"/>
                <a:cs typeface="Times" charset="0"/>
              </a:endParaRPr>
            </a:p>
          </p:txBody>
        </p:sp>
        <p:sp>
          <p:nvSpPr>
            <p:cNvPr id="77" name="Freeform 76"/>
            <p:cNvSpPr/>
            <p:nvPr/>
          </p:nvSpPr>
          <p:spPr>
            <a:xfrm>
              <a:off x="5949253" y="3420730"/>
              <a:ext cx="1014895" cy="489460"/>
            </a:xfrm>
            <a:custGeom>
              <a:avLst/>
              <a:gdLst>
                <a:gd name="connsiteX0" fmla="*/ 0 w 2526956"/>
                <a:gd name="connsiteY0" fmla="*/ 1124470 h 1136827"/>
                <a:gd name="connsiteX1" fmla="*/ 1272746 w 2526956"/>
                <a:gd name="connsiteY1" fmla="*/ 5 h 1136827"/>
                <a:gd name="connsiteX2" fmla="*/ 2526956 w 2526956"/>
                <a:gd name="connsiteY2" fmla="*/ 1136827 h 1136827"/>
                <a:gd name="connsiteX3" fmla="*/ 2526956 w 2526956"/>
                <a:gd name="connsiteY3" fmla="*/ 1136827 h 1136827"/>
              </a:gdLst>
              <a:ahLst/>
              <a:cxnLst>
                <a:cxn ang="0">
                  <a:pos x="connsiteX0" y="connsiteY0"/>
                </a:cxn>
                <a:cxn ang="0">
                  <a:pos x="connsiteX1" y="connsiteY1"/>
                </a:cxn>
                <a:cxn ang="0">
                  <a:pos x="connsiteX2" y="connsiteY2"/>
                </a:cxn>
                <a:cxn ang="0">
                  <a:pos x="connsiteX3" y="connsiteY3"/>
                </a:cxn>
              </a:cxnLst>
              <a:rect l="l" t="t" r="r" b="b"/>
              <a:pathLst>
                <a:path w="2526956" h="1136827">
                  <a:moveTo>
                    <a:pt x="0" y="1124470"/>
                  </a:moveTo>
                  <a:cubicBezTo>
                    <a:pt x="425793" y="561207"/>
                    <a:pt x="851587" y="-2055"/>
                    <a:pt x="1272746" y="5"/>
                  </a:cubicBezTo>
                  <a:cubicBezTo>
                    <a:pt x="1693905" y="2064"/>
                    <a:pt x="2526956" y="1136827"/>
                    <a:pt x="2526956" y="1136827"/>
                  </a:cubicBezTo>
                  <a:lnTo>
                    <a:pt x="2526956" y="1136827"/>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charset="0"/>
                <a:ea typeface="Times" charset="0"/>
                <a:cs typeface="Times" charset="0"/>
              </a:endParaRPr>
            </a:p>
          </p:txBody>
        </p:sp>
        <p:cxnSp>
          <p:nvCxnSpPr>
            <p:cNvPr id="78" name="Straight Connector 77"/>
            <p:cNvCxnSpPr/>
            <p:nvPr/>
          </p:nvCxnSpPr>
          <p:spPr>
            <a:xfrm>
              <a:off x="3920355" y="3880285"/>
              <a:ext cx="3134714" cy="23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008525" y="1470057"/>
            <a:ext cx="1640193" cy="369332"/>
          </a:xfrm>
          <a:prstGeom prst="rect">
            <a:avLst/>
          </a:prstGeom>
          <a:noFill/>
        </p:spPr>
        <p:txBody>
          <a:bodyPr wrap="none" rtlCol="0">
            <a:spAutoFit/>
          </a:bodyPr>
          <a:lstStyle/>
          <a:p>
            <a:r>
              <a:rPr lang="en-US" dirty="0" smtClean="0">
                <a:latin typeface="Times" charset="0"/>
                <a:ea typeface="Times" charset="0"/>
                <a:cs typeface="Times" charset="0"/>
              </a:rPr>
              <a:t>Low Frequency</a:t>
            </a:r>
            <a:endParaRPr lang="en-US" dirty="0">
              <a:latin typeface="Times" charset="0"/>
              <a:ea typeface="Times" charset="0"/>
              <a:cs typeface="Times" charset="0"/>
            </a:endParaRPr>
          </a:p>
        </p:txBody>
      </p:sp>
      <p:sp>
        <p:nvSpPr>
          <p:cNvPr id="79" name="TextBox 78"/>
          <p:cNvSpPr txBox="1"/>
          <p:nvPr/>
        </p:nvSpPr>
        <p:spPr>
          <a:xfrm>
            <a:off x="5873281" y="1490963"/>
            <a:ext cx="1678665" cy="369332"/>
          </a:xfrm>
          <a:prstGeom prst="rect">
            <a:avLst/>
          </a:prstGeom>
          <a:noFill/>
        </p:spPr>
        <p:txBody>
          <a:bodyPr wrap="none" rtlCol="0">
            <a:spAutoFit/>
          </a:bodyPr>
          <a:lstStyle/>
          <a:p>
            <a:r>
              <a:rPr lang="en-US" dirty="0" smtClean="0">
                <a:latin typeface="Times" charset="0"/>
                <a:ea typeface="Times" charset="0"/>
                <a:cs typeface="Times" charset="0"/>
              </a:rPr>
              <a:t>High Frequency</a:t>
            </a:r>
            <a:endParaRPr lang="en-US" dirty="0">
              <a:latin typeface="Times" charset="0"/>
              <a:ea typeface="Times" charset="0"/>
              <a:cs typeface="Times" charset="0"/>
            </a:endParaRPr>
          </a:p>
        </p:txBody>
      </p:sp>
      <p:sp>
        <p:nvSpPr>
          <p:cNvPr id="42" name="Triangle 41"/>
          <p:cNvSpPr/>
          <p:nvPr/>
        </p:nvSpPr>
        <p:spPr>
          <a:xfrm rot="10800000">
            <a:off x="2296448" y="2644313"/>
            <a:ext cx="228902" cy="17859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43" name="Triangle 42"/>
          <p:cNvSpPr/>
          <p:nvPr/>
        </p:nvSpPr>
        <p:spPr>
          <a:xfrm rot="10800000">
            <a:off x="5260460" y="2644640"/>
            <a:ext cx="228902" cy="17859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Tree>
    <p:extLst>
      <p:ext uri="{BB962C8B-B14F-4D97-AF65-F5344CB8AC3E}">
        <p14:creationId xmlns:p14="http://schemas.microsoft.com/office/powerpoint/2010/main" val="414720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par>
                                <p:cTn id="43" presetID="10"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0" grpId="0" animBg="1"/>
      <p:bldP spid="41" grpId="0" animBg="1"/>
      <p:bldP spid="23" grpId="0" animBg="1"/>
      <p:bldP spid="24" grpId="0" animBg="1"/>
      <p:bldP spid="25" grpId="0" animBg="1"/>
      <p:bldP spid="26" grpId="0" animBg="1"/>
      <p:bldP spid="27" grpId="0" animBg="1"/>
      <p:bldP spid="37" grpId="0" animBg="1"/>
      <p:bldP spid="38" grpId="0" animBg="1"/>
      <p:bldP spid="3" grpId="0"/>
      <p:bldP spid="79" grpId="0"/>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383723" y="1064718"/>
            <a:ext cx="3387530" cy="1536543"/>
            <a:chOff x="600833" y="3664657"/>
            <a:chExt cx="4824549" cy="2483429"/>
          </a:xfrm>
        </p:grpSpPr>
        <p:pic>
          <p:nvPicPr>
            <p:cNvPr id="25" name="Picture 24"/>
            <p:cNvPicPr/>
            <p:nvPr/>
          </p:nvPicPr>
          <p:blipFill rotWithShape="1">
            <a:blip r:embed="rId3">
              <a:extLst>
                <a:ext uri="{28A0092B-C50C-407E-A947-70E740481C1C}">
                  <a14:useLocalDpi xmlns:a14="http://schemas.microsoft.com/office/drawing/2010/main" val="0"/>
                </a:ext>
              </a:extLst>
            </a:blip>
            <a:srcRect l="40092" t="34127" r="38613" b="37973"/>
            <a:stretch/>
          </p:blipFill>
          <p:spPr bwMode="auto">
            <a:xfrm>
              <a:off x="600833" y="3664657"/>
              <a:ext cx="2869154" cy="2483429"/>
            </a:xfrm>
            <a:prstGeom prst="rect">
              <a:avLst/>
            </a:prstGeom>
            <a:ln>
              <a:noFill/>
            </a:ln>
            <a:extLst>
              <a:ext uri="{53640926-AAD7-44D8-BBD7-CCE9431645EC}">
                <a14:shadowObscured xmlns:a14="http://schemas.microsoft.com/office/drawing/2010/main"/>
              </a:ext>
            </a:extLst>
          </p:spPr>
        </p:pic>
        <p:cxnSp>
          <p:nvCxnSpPr>
            <p:cNvPr id="27" name="Straight Arrow Connector 26"/>
            <p:cNvCxnSpPr/>
            <p:nvPr/>
          </p:nvCxnSpPr>
          <p:spPr>
            <a:xfrm flipH="1">
              <a:off x="3361764" y="4746812"/>
              <a:ext cx="4437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361764" y="5531224"/>
              <a:ext cx="4437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361764" y="5831542"/>
              <a:ext cx="4437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45081" y="4563934"/>
              <a:ext cx="1580301" cy="547186"/>
            </a:xfrm>
            <a:prstGeom prst="rect">
              <a:avLst/>
            </a:prstGeom>
            <a:noFill/>
          </p:spPr>
          <p:txBody>
            <a:bodyPr wrap="none" rtlCol="0">
              <a:spAutoFit/>
            </a:bodyPr>
            <a:lstStyle/>
            <a:p>
              <a:r>
                <a:rPr lang="en-US" sz="1600" dirty="0" smtClean="0">
                  <a:latin typeface="Times" charset="0"/>
                  <a:ea typeface="Times" charset="0"/>
                  <a:cs typeface="Times" charset="0"/>
                </a:rPr>
                <a:t>Diaphragm</a:t>
              </a:r>
              <a:endParaRPr lang="en-US" sz="1600" dirty="0">
                <a:latin typeface="Times" charset="0"/>
                <a:ea typeface="Times" charset="0"/>
                <a:cs typeface="Times" charset="0"/>
              </a:endParaRPr>
            </a:p>
          </p:txBody>
        </p:sp>
        <p:sp>
          <p:nvSpPr>
            <p:cNvPr id="32" name="TextBox 31"/>
            <p:cNvSpPr txBox="1"/>
            <p:nvPr/>
          </p:nvSpPr>
          <p:spPr>
            <a:xfrm>
              <a:off x="3845077" y="5264330"/>
              <a:ext cx="1176207" cy="547186"/>
            </a:xfrm>
            <a:prstGeom prst="rect">
              <a:avLst/>
            </a:prstGeom>
            <a:noFill/>
          </p:spPr>
          <p:txBody>
            <a:bodyPr wrap="none" rtlCol="0">
              <a:spAutoFit/>
            </a:bodyPr>
            <a:lstStyle/>
            <a:p>
              <a:r>
                <a:rPr lang="en-US" sz="1600" dirty="0" smtClean="0">
                  <a:latin typeface="Times" charset="0"/>
                  <a:ea typeface="Times" charset="0"/>
                  <a:cs typeface="Times" charset="0"/>
                </a:rPr>
                <a:t>Electret</a:t>
              </a:r>
              <a:endParaRPr lang="en-US" sz="1600" dirty="0">
                <a:latin typeface="Times" charset="0"/>
                <a:ea typeface="Times" charset="0"/>
                <a:cs typeface="Times" charset="0"/>
              </a:endParaRPr>
            </a:p>
          </p:txBody>
        </p:sp>
        <p:sp>
          <p:nvSpPr>
            <p:cNvPr id="33" name="TextBox 32"/>
            <p:cNvSpPr txBox="1"/>
            <p:nvPr/>
          </p:nvSpPr>
          <p:spPr>
            <a:xfrm>
              <a:off x="3845077" y="5585570"/>
              <a:ext cx="1434188" cy="547186"/>
            </a:xfrm>
            <a:prstGeom prst="rect">
              <a:avLst/>
            </a:prstGeom>
            <a:noFill/>
          </p:spPr>
          <p:txBody>
            <a:bodyPr wrap="none" rtlCol="0">
              <a:spAutoFit/>
            </a:bodyPr>
            <a:lstStyle/>
            <a:p>
              <a:r>
                <a:rPr lang="en-US" sz="1600" dirty="0" smtClean="0">
                  <a:latin typeface="Times" charset="0"/>
                  <a:ea typeface="Times" charset="0"/>
                  <a:cs typeface="Times" charset="0"/>
                </a:rPr>
                <a:t>Backplate</a:t>
              </a:r>
              <a:endParaRPr lang="en-US" sz="1600" dirty="0">
                <a:latin typeface="Times" charset="0"/>
                <a:ea typeface="Times" charset="0"/>
                <a:cs typeface="Times" charset="0"/>
              </a:endParaRPr>
            </a:p>
          </p:txBody>
        </p:sp>
      </p:gr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9091" t="27134" r="7662" b="19618"/>
          <a:stretch/>
        </p:blipFill>
        <p:spPr>
          <a:xfrm>
            <a:off x="4999865" y="4727525"/>
            <a:ext cx="3138819" cy="1745296"/>
          </a:xfrm>
          <a:prstGeom prst="rect">
            <a:avLst/>
          </a:prstGeom>
        </p:spPr>
      </p:pic>
      <p:grpSp>
        <p:nvGrpSpPr>
          <p:cNvPr id="10" name="Group 9"/>
          <p:cNvGrpSpPr/>
          <p:nvPr/>
        </p:nvGrpSpPr>
        <p:grpSpPr>
          <a:xfrm rot="5400000">
            <a:off x="7292721" y="3312789"/>
            <a:ext cx="741694" cy="459787"/>
            <a:chOff x="6250898" y="1266091"/>
            <a:chExt cx="1124263" cy="712611"/>
          </a:xfrm>
        </p:grpSpPr>
        <p:sp>
          <p:nvSpPr>
            <p:cNvPr id="12" name="Trapezoid 11"/>
            <p:cNvSpPr/>
            <p:nvPr/>
          </p:nvSpPr>
          <p:spPr>
            <a:xfrm>
              <a:off x="6250898" y="1573967"/>
              <a:ext cx="1124263" cy="404735"/>
            </a:xfrm>
            <a:prstGeom prst="trapezoid">
              <a:avLst>
                <a:gd name="adj" fmla="val 76852"/>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13" name="Rectangle 12"/>
            <p:cNvSpPr/>
            <p:nvPr/>
          </p:nvSpPr>
          <p:spPr>
            <a:xfrm>
              <a:off x="6565692" y="1266091"/>
              <a:ext cx="500618" cy="307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015815">
            <a:off x="6107080" y="2976329"/>
            <a:ext cx="1096001" cy="1106591"/>
          </a:xfrm>
          <a:prstGeom prst="rect">
            <a:avLst/>
          </a:prstGeom>
        </p:spPr>
      </p:pic>
      <p:sp>
        <p:nvSpPr>
          <p:cNvPr id="3" name="Content Placeholder 2"/>
          <p:cNvSpPr>
            <a:spLocks noGrp="1"/>
          </p:cNvSpPr>
          <p:nvPr>
            <p:ph idx="1"/>
          </p:nvPr>
        </p:nvSpPr>
        <p:spPr>
          <a:xfrm>
            <a:off x="639884" y="1259651"/>
            <a:ext cx="3931475" cy="5213169"/>
          </a:xfrm>
        </p:spPr>
        <p:txBody>
          <a:bodyPr>
            <a:noAutofit/>
          </a:bodyPr>
          <a:lstStyle/>
          <a:p>
            <a:r>
              <a:rPr lang="en-US" sz="2400" dirty="0" smtClean="0">
                <a:latin typeface="Times New Roman" panose="02020603050405020304" pitchFamily="18" charset="0"/>
                <a:ea typeface="Times" charset="0"/>
                <a:cs typeface="Times New Roman" panose="02020603050405020304" pitchFamily="18" charset="0"/>
              </a:rPr>
              <a:t>Pre-polarized Condenser Microphones</a:t>
            </a:r>
            <a:endParaRPr lang="en-US" sz="2400" dirty="0">
              <a:latin typeface="Times New Roman" panose="02020603050405020304" pitchFamily="18" charset="0"/>
              <a:ea typeface="Times" charset="0"/>
              <a:cs typeface="Times New Roman" panose="02020603050405020304" pitchFamily="18" charset="0"/>
            </a:endParaRPr>
          </a:p>
          <a:p>
            <a:pPr lvl="1">
              <a:buSzPct val="85000"/>
              <a:buFont typeface="Wingdings" panose="05000000000000000000" pitchFamily="2" charset="2"/>
              <a:buChar char="§"/>
            </a:pPr>
            <a:r>
              <a:rPr lang="en-US" dirty="0" smtClean="0">
                <a:latin typeface="Times New Roman" panose="02020603050405020304" pitchFamily="18" charset="0"/>
                <a:ea typeface="Times" charset="0"/>
                <a:cs typeface="Times New Roman" panose="02020603050405020304" pitchFamily="18" charset="0"/>
              </a:rPr>
              <a:t>Passive Sensors</a:t>
            </a:r>
          </a:p>
          <a:p>
            <a:endParaRPr lang="en-US" sz="2400" dirty="0" smtClean="0">
              <a:latin typeface="Times New Roman" panose="02020603050405020304" pitchFamily="18" charset="0"/>
              <a:ea typeface="Times" charset="0"/>
              <a:cs typeface="Times New Roman" panose="02020603050405020304" pitchFamily="18" charset="0"/>
            </a:endParaRPr>
          </a:p>
          <a:p>
            <a:r>
              <a:rPr lang="en-US" sz="2400" dirty="0" smtClean="0">
                <a:latin typeface="Times New Roman" panose="02020603050405020304" pitchFamily="18" charset="0"/>
                <a:ea typeface="Times" charset="0"/>
                <a:cs typeface="Times New Roman" panose="02020603050405020304" pitchFamily="18" charset="0"/>
              </a:rPr>
              <a:t>Free Field Microphone</a:t>
            </a:r>
          </a:p>
          <a:p>
            <a:pPr lvl="1">
              <a:buSzPct val="85000"/>
              <a:buFont typeface="Wingdings" panose="05000000000000000000" pitchFamily="2" charset="2"/>
              <a:buChar char="§"/>
            </a:pPr>
            <a:r>
              <a:rPr lang="en-US" dirty="0">
                <a:latin typeface="Times New Roman" panose="02020603050405020304" pitchFamily="18" charset="0"/>
                <a:ea typeface="Times" charset="0"/>
                <a:cs typeface="Times New Roman" panose="02020603050405020304" pitchFamily="18" charset="0"/>
              </a:rPr>
              <a:t>PCB </a:t>
            </a:r>
            <a:r>
              <a:rPr lang="en-US" dirty="0" smtClean="0">
                <a:latin typeface="Times New Roman" panose="02020603050405020304" pitchFamily="18" charset="0"/>
                <a:ea typeface="Times" charset="0"/>
                <a:cs typeface="Times New Roman" panose="02020603050405020304" pitchFamily="18" charset="0"/>
              </a:rPr>
              <a:t>378A07</a:t>
            </a:r>
          </a:p>
          <a:p>
            <a:pPr lvl="1">
              <a:buSzPct val="85000"/>
              <a:buFont typeface="Wingdings" panose="05000000000000000000" pitchFamily="2" charset="2"/>
              <a:buChar char="§"/>
            </a:pPr>
            <a:r>
              <a:rPr lang="pl-PL" dirty="0">
                <a:latin typeface="Times New Roman" panose="02020603050405020304" pitchFamily="18" charset="0"/>
                <a:ea typeface="Times" charset="0"/>
                <a:cs typeface="Times New Roman" panose="02020603050405020304" pitchFamily="18" charset="0"/>
              </a:rPr>
              <a:t>0.25 </a:t>
            </a:r>
            <a:r>
              <a:rPr lang="en-US" dirty="0" smtClean="0">
                <a:latin typeface="Times New Roman" panose="02020603050405020304" pitchFamily="18" charset="0"/>
                <a:ea typeface="Times" charset="0"/>
                <a:cs typeface="Times New Roman" panose="02020603050405020304" pitchFamily="18" charset="0"/>
              </a:rPr>
              <a:t>– 1</a:t>
            </a:r>
            <a:r>
              <a:rPr lang="pl-PL" dirty="0" smtClean="0">
                <a:latin typeface="Times New Roman" panose="02020603050405020304" pitchFamily="18" charset="0"/>
                <a:ea typeface="Times" charset="0"/>
                <a:cs typeface="Times New Roman" panose="02020603050405020304" pitchFamily="18" charset="0"/>
              </a:rPr>
              <a:t>0000 Hz</a:t>
            </a:r>
          </a:p>
          <a:p>
            <a:pPr lvl="1"/>
            <a:endParaRPr lang="en-US" dirty="0" smtClean="0">
              <a:latin typeface="Times New Roman" panose="02020603050405020304" pitchFamily="18" charset="0"/>
              <a:ea typeface="Times" charset="0"/>
              <a:cs typeface="Times New Roman" panose="02020603050405020304" pitchFamily="18" charset="0"/>
            </a:endParaRPr>
          </a:p>
          <a:p>
            <a:r>
              <a:rPr lang="en-US" sz="2400" dirty="0" smtClean="0">
                <a:latin typeface="Times New Roman" panose="02020603050405020304" pitchFamily="18" charset="0"/>
                <a:ea typeface="Times" charset="0"/>
                <a:cs typeface="Times New Roman" panose="02020603050405020304" pitchFamily="18" charset="0"/>
              </a:rPr>
              <a:t>Random Incidence Microphone</a:t>
            </a:r>
          </a:p>
          <a:p>
            <a:pPr lvl="1">
              <a:buSzPct val="85000"/>
              <a:buFont typeface="Wingdings" panose="05000000000000000000" pitchFamily="2" charset="2"/>
              <a:buChar char="§"/>
            </a:pPr>
            <a:r>
              <a:rPr lang="fr-FR" dirty="0">
                <a:latin typeface="Times New Roman" panose="02020603050405020304" pitchFamily="18" charset="0"/>
                <a:ea typeface="Times" charset="0"/>
                <a:cs typeface="Times New Roman" panose="02020603050405020304" pitchFamily="18" charset="0"/>
              </a:rPr>
              <a:t>PCB </a:t>
            </a:r>
            <a:r>
              <a:rPr lang="fr-FR" dirty="0" smtClean="0">
                <a:latin typeface="Times New Roman" panose="02020603050405020304" pitchFamily="18" charset="0"/>
                <a:ea typeface="Times" charset="0"/>
                <a:cs typeface="Times New Roman" panose="02020603050405020304" pitchFamily="18" charset="0"/>
              </a:rPr>
              <a:t>377C20</a:t>
            </a:r>
          </a:p>
          <a:p>
            <a:pPr lvl="1">
              <a:buSzPct val="85000"/>
              <a:buFont typeface="Wingdings" panose="05000000000000000000" pitchFamily="2" charset="2"/>
              <a:buChar char="§"/>
            </a:pPr>
            <a:r>
              <a:rPr lang="tr-TR" dirty="0">
                <a:latin typeface="Times New Roman" panose="02020603050405020304" pitchFamily="18" charset="0"/>
                <a:ea typeface="Times" charset="0"/>
                <a:cs typeface="Times New Roman" panose="02020603050405020304" pitchFamily="18" charset="0"/>
              </a:rPr>
              <a:t>5 </a:t>
            </a:r>
            <a:r>
              <a:rPr lang="en-US" dirty="0" smtClean="0">
                <a:latin typeface="Times New Roman" panose="02020603050405020304" pitchFamily="18" charset="0"/>
                <a:ea typeface="Times" charset="0"/>
                <a:cs typeface="Times New Roman" panose="02020603050405020304" pitchFamily="18" charset="0"/>
              </a:rPr>
              <a:t>– 6</a:t>
            </a:r>
            <a:r>
              <a:rPr lang="tr-TR" dirty="0" smtClean="0">
                <a:latin typeface="Times New Roman" panose="02020603050405020304" pitchFamily="18" charset="0"/>
                <a:ea typeface="Times" charset="0"/>
                <a:cs typeface="Times New Roman" panose="02020603050405020304" pitchFamily="18" charset="0"/>
              </a:rPr>
              <a:t>300 Hz </a:t>
            </a:r>
            <a:endParaRPr lang="en-US" dirty="0">
              <a:latin typeface="Times New Roman" panose="02020603050405020304" pitchFamily="18" charset="0"/>
              <a:ea typeface="Times" charset="0"/>
              <a:cs typeface="Times New Roman" panose="02020603050405020304" pitchFamily="18" charset="0"/>
            </a:endParaRPr>
          </a:p>
        </p:txBody>
      </p:sp>
      <p:cxnSp>
        <p:nvCxnSpPr>
          <p:cNvPr id="4" name="Straight Connector 3"/>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231495" y="493787"/>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Microphone Types</a:t>
            </a:r>
            <a:endParaRPr lang="en-US" sz="2400" b="1" dirty="0">
              <a:solidFill>
                <a:schemeClr val="accent1"/>
              </a:solidFill>
              <a:latin typeface="Times New Roman"/>
              <a:cs typeface="Times New Roman"/>
            </a:endParaRPr>
          </a:p>
        </p:txBody>
      </p:sp>
      <p:pic>
        <p:nvPicPr>
          <p:cNvPr id="6" name="Picture 5" descr="sfsu-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grpSp>
        <p:nvGrpSpPr>
          <p:cNvPr id="9" name="Group 8"/>
          <p:cNvGrpSpPr/>
          <p:nvPr/>
        </p:nvGrpSpPr>
        <p:grpSpPr>
          <a:xfrm>
            <a:off x="5417624" y="3287420"/>
            <a:ext cx="764078" cy="221549"/>
            <a:chOff x="779489" y="2968053"/>
            <a:chExt cx="2008682" cy="569626"/>
          </a:xfrm>
        </p:grpSpPr>
        <p:sp>
          <p:nvSpPr>
            <p:cNvPr id="14" name="Rectangle 13"/>
            <p:cNvSpPr/>
            <p:nvPr/>
          </p:nvSpPr>
          <p:spPr>
            <a:xfrm>
              <a:off x="779489" y="2968053"/>
              <a:ext cx="2008682" cy="56962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sp>
          <p:nvSpPr>
            <p:cNvPr id="15" name="Rectangle 14"/>
            <p:cNvSpPr/>
            <p:nvPr/>
          </p:nvSpPr>
          <p:spPr>
            <a:xfrm>
              <a:off x="2308485" y="2968053"/>
              <a:ext cx="479685" cy="569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charset="0"/>
                <a:ea typeface="Times" charset="0"/>
                <a:cs typeface="Times" charset="0"/>
              </a:endParaRPr>
            </a:p>
          </p:txBody>
        </p:sp>
      </p:grpSp>
      <p:sp>
        <p:nvSpPr>
          <p:cNvPr id="17" name="TextBox 16"/>
          <p:cNvSpPr txBox="1"/>
          <p:nvPr/>
        </p:nvSpPr>
        <p:spPr>
          <a:xfrm>
            <a:off x="5107589" y="3943010"/>
            <a:ext cx="1189749" cy="338554"/>
          </a:xfrm>
          <a:prstGeom prst="rect">
            <a:avLst/>
          </a:prstGeom>
          <a:noFill/>
        </p:spPr>
        <p:txBody>
          <a:bodyPr wrap="none" rtlCol="0">
            <a:spAutoFit/>
          </a:bodyPr>
          <a:lstStyle/>
          <a:p>
            <a:r>
              <a:rPr lang="en-US" sz="1600" dirty="0" smtClean="0">
                <a:latin typeface="Times" charset="0"/>
                <a:ea typeface="Times" charset="0"/>
                <a:cs typeface="Times" charset="0"/>
              </a:rPr>
              <a:t>Microphone</a:t>
            </a:r>
            <a:endParaRPr lang="en-US" sz="1600" dirty="0">
              <a:latin typeface="Times" charset="0"/>
              <a:ea typeface="Times" charset="0"/>
              <a:cs typeface="Times" charset="0"/>
            </a:endParaRPr>
          </a:p>
        </p:txBody>
      </p:sp>
      <p:cxnSp>
        <p:nvCxnSpPr>
          <p:cNvPr id="19" name="Straight Arrow Connector 18"/>
          <p:cNvCxnSpPr>
            <a:stCxn id="17" idx="0"/>
          </p:cNvCxnSpPr>
          <p:nvPr/>
        </p:nvCxnSpPr>
        <p:spPr>
          <a:xfrm flipV="1">
            <a:off x="5702464" y="3586062"/>
            <a:ext cx="7514" cy="3569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01778" y="3943010"/>
            <a:ext cx="755335" cy="338554"/>
          </a:xfrm>
          <a:prstGeom prst="rect">
            <a:avLst/>
          </a:prstGeom>
          <a:noFill/>
        </p:spPr>
        <p:txBody>
          <a:bodyPr wrap="none" rtlCol="0">
            <a:spAutoFit/>
          </a:bodyPr>
          <a:lstStyle/>
          <a:p>
            <a:r>
              <a:rPr lang="en-US" sz="1600" dirty="0" smtClean="0">
                <a:latin typeface="Times" charset="0"/>
                <a:ea typeface="Times" charset="0"/>
                <a:cs typeface="Times" charset="0"/>
              </a:rPr>
              <a:t>Source</a:t>
            </a:r>
            <a:endParaRPr lang="en-US" sz="1600" dirty="0">
              <a:latin typeface="Times" charset="0"/>
              <a:ea typeface="Times" charset="0"/>
              <a:cs typeface="Times" charset="0"/>
            </a:endParaRPr>
          </a:p>
        </p:txBody>
      </p:sp>
      <p:cxnSp>
        <p:nvCxnSpPr>
          <p:cNvPr id="23" name="Straight Arrow Connector 22"/>
          <p:cNvCxnSpPr/>
          <p:nvPr/>
        </p:nvCxnSpPr>
        <p:spPr>
          <a:xfrm flipV="1">
            <a:off x="7794139" y="3773603"/>
            <a:ext cx="0" cy="2798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9746" y="4388595"/>
            <a:ext cx="1189749" cy="338554"/>
          </a:xfrm>
          <a:prstGeom prst="rect">
            <a:avLst/>
          </a:prstGeom>
          <a:noFill/>
        </p:spPr>
        <p:txBody>
          <a:bodyPr wrap="none" rtlCol="0">
            <a:spAutoFit/>
          </a:bodyPr>
          <a:lstStyle/>
          <a:p>
            <a:r>
              <a:rPr lang="en-US" sz="1600" dirty="0" smtClean="0">
                <a:latin typeface="Times" charset="0"/>
                <a:ea typeface="Times" charset="0"/>
                <a:cs typeface="Times" charset="0"/>
              </a:rPr>
              <a:t>Microphone</a:t>
            </a:r>
            <a:endParaRPr lang="en-US" sz="1600" dirty="0">
              <a:latin typeface="Times" charset="0"/>
              <a:ea typeface="Times" charset="0"/>
              <a:cs typeface="Times" charset="0"/>
            </a:endParaRPr>
          </a:p>
        </p:txBody>
      </p:sp>
      <p:cxnSp>
        <p:nvCxnSpPr>
          <p:cNvPr id="28" name="Straight Arrow Connector 27"/>
          <p:cNvCxnSpPr/>
          <p:nvPr/>
        </p:nvCxnSpPr>
        <p:spPr>
          <a:xfrm flipH="1">
            <a:off x="6393798" y="4675822"/>
            <a:ext cx="512039" cy="7377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right)">
                                      <p:cBhvr>
                                        <p:cTn id="48" dur="1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500"/>
                                        <p:tgtEl>
                                          <p:spTgt spid="3">
                                            <p:txEl>
                                              <p:pRg st="9" end="9"/>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Preliminary Results</a:t>
            </a:r>
          </a:p>
        </p:txBody>
      </p:sp>
      <p:pic>
        <p:nvPicPr>
          <p:cNvPr id="11" name="Picture 10" descr="sfs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pic>
        <p:nvPicPr>
          <p:cNvPr id="9" name="Picture 8"/>
          <p:cNvPicPr>
            <a:picLocks noChangeAspect="1"/>
          </p:cNvPicPr>
          <p:nvPr/>
        </p:nvPicPr>
        <p:blipFill>
          <a:blip r:embed="rId5"/>
          <a:stretch>
            <a:fillRect/>
          </a:stretch>
        </p:blipFill>
        <p:spPr>
          <a:xfrm>
            <a:off x="0" y="1648718"/>
            <a:ext cx="4909265" cy="4729489"/>
          </a:xfrm>
          <a:prstGeom prst="rect">
            <a:avLst/>
          </a:prstGeom>
        </p:spPr>
      </p:pic>
      <p:pic>
        <p:nvPicPr>
          <p:cNvPr id="10" name="Picture 9"/>
          <p:cNvPicPr>
            <a:picLocks noChangeAspect="1"/>
          </p:cNvPicPr>
          <p:nvPr/>
        </p:nvPicPr>
        <p:blipFill>
          <a:blip r:embed="rId6"/>
          <a:stretch>
            <a:fillRect/>
          </a:stretch>
        </p:blipFill>
        <p:spPr>
          <a:xfrm>
            <a:off x="4389475" y="1627733"/>
            <a:ext cx="4952828" cy="4771457"/>
          </a:xfrm>
          <a:prstGeom prst="rect">
            <a:avLst/>
          </a:prstGeom>
        </p:spPr>
      </p:pic>
      <p:sp>
        <p:nvSpPr>
          <p:cNvPr id="12" name="Donut 11"/>
          <p:cNvSpPr/>
          <p:nvPr/>
        </p:nvSpPr>
        <p:spPr>
          <a:xfrm>
            <a:off x="564185" y="1840594"/>
            <a:ext cx="994611" cy="994611"/>
          </a:xfrm>
          <a:prstGeom prst="donut">
            <a:avLst>
              <a:gd name="adj" fmla="val 69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Donut 13"/>
          <p:cNvSpPr/>
          <p:nvPr/>
        </p:nvSpPr>
        <p:spPr>
          <a:xfrm>
            <a:off x="4953244" y="1777393"/>
            <a:ext cx="994611" cy="994611"/>
          </a:xfrm>
          <a:prstGeom prst="donut">
            <a:avLst>
              <a:gd name="adj" fmla="val 69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t>18</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727824" y="5996284"/>
            <a:ext cx="447558" cy="261610"/>
          </a:xfrm>
          <a:prstGeom prst="rect">
            <a:avLst/>
          </a:prstGeom>
          <a:noFill/>
        </p:spPr>
        <p:txBody>
          <a:bodyPr wrap="none" rtlCol="0">
            <a:spAutoFit/>
          </a:bodyPr>
          <a:lstStyle/>
          <a:p>
            <a:r>
              <a:rPr lang="en-US" sz="1100" dirty="0"/>
              <a:t> (Hz)</a:t>
            </a:r>
          </a:p>
        </p:txBody>
      </p:sp>
    </p:spTree>
    <p:extLst>
      <p:ext uri="{BB962C8B-B14F-4D97-AF65-F5344CB8AC3E}">
        <p14:creationId xmlns:p14="http://schemas.microsoft.com/office/powerpoint/2010/main" val="18837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Microphone Sensor Experimentation</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50" name="TextBox 49"/>
          <p:cNvSpPr txBox="1"/>
          <p:nvPr/>
        </p:nvSpPr>
        <p:spPr>
          <a:xfrm>
            <a:off x="625358" y="1207577"/>
            <a:ext cx="8107261" cy="2308324"/>
          </a:xfrm>
          <a:prstGeom prst="rect">
            <a:avLst/>
          </a:prstGeom>
          <a:noFill/>
        </p:spPr>
        <p:txBody>
          <a:bodyPr wrap="square" rtlCol="0">
            <a:spAutoFit/>
          </a:bodyPr>
          <a:lstStyle/>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3 Microphone Sensors</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2 Free Field</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1 Random Incidence</a:t>
            </a:r>
          </a:p>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Experimentation (0.05 cm and 0.1 cm Trials)</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Four Experimental Setups</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Four Post Processing Methods</a:t>
            </a:r>
            <a:endParaRPr lang="en-US" sz="24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862916" y="3515901"/>
            <a:ext cx="7331084" cy="3122155"/>
            <a:chOff x="707571" y="3426634"/>
            <a:chExt cx="7331084" cy="3122155"/>
          </a:xfrm>
        </p:grpSpPr>
        <p:sp>
          <p:nvSpPr>
            <p:cNvPr id="7" name="TextBox 6"/>
            <p:cNvSpPr txBox="1"/>
            <p:nvPr/>
          </p:nvSpPr>
          <p:spPr>
            <a:xfrm>
              <a:off x="5869196" y="6179457"/>
              <a:ext cx="961225" cy="369332"/>
            </a:xfrm>
            <a:prstGeom prst="rect">
              <a:avLst/>
            </a:prstGeom>
            <a:noFill/>
          </p:spPr>
          <p:txBody>
            <a:bodyPr wrap="none" rtlCol="0">
              <a:spAutoFit/>
            </a:bodyPr>
            <a:lstStyle/>
            <a:p>
              <a:r>
                <a:rPr lang="en-US" dirty="0"/>
                <a:t>3D View</a:t>
              </a:r>
            </a:p>
          </p:txBody>
        </p:sp>
        <p:sp>
          <p:nvSpPr>
            <p:cNvPr id="9" name="Cube 8"/>
            <p:cNvSpPr/>
            <p:nvPr/>
          </p:nvSpPr>
          <p:spPr>
            <a:xfrm>
              <a:off x="5468008" y="5342560"/>
              <a:ext cx="2137891" cy="665001"/>
            </a:xfrm>
            <a:prstGeom prst="cube">
              <a:avLst>
                <a:gd name="adj" fmla="val 76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rot="16200000" flipH="1">
              <a:off x="5281645" y="4857754"/>
              <a:ext cx="1460613" cy="174000"/>
            </a:xfrm>
            <a:prstGeom prst="parallelogram">
              <a:avLst>
                <a:gd name="adj" fmla="val 9366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ube 11"/>
            <p:cNvSpPr/>
            <p:nvPr/>
          </p:nvSpPr>
          <p:spPr>
            <a:xfrm>
              <a:off x="5924952" y="4148827"/>
              <a:ext cx="1224005" cy="219424"/>
            </a:xfrm>
            <a:prstGeom prst="cube">
              <a:avLst>
                <a:gd name="adj" fmla="val 7378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an 12"/>
            <p:cNvSpPr/>
            <p:nvPr/>
          </p:nvSpPr>
          <p:spPr>
            <a:xfrm rot="5400000">
              <a:off x="5192726" y="4176017"/>
              <a:ext cx="112459" cy="97761"/>
            </a:xfrm>
            <a:prstGeom prst="ca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n 13"/>
            <p:cNvSpPr/>
            <p:nvPr/>
          </p:nvSpPr>
          <p:spPr>
            <a:xfrm rot="5400000">
              <a:off x="5329598" y="4088612"/>
              <a:ext cx="112460" cy="272570"/>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an 14"/>
            <p:cNvSpPr/>
            <p:nvPr/>
          </p:nvSpPr>
          <p:spPr>
            <a:xfrm rot="5400000">
              <a:off x="7705074" y="4166234"/>
              <a:ext cx="112459" cy="97761"/>
            </a:xfrm>
            <a:prstGeom prst="ca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an 15"/>
            <p:cNvSpPr/>
            <p:nvPr/>
          </p:nvSpPr>
          <p:spPr>
            <a:xfrm rot="5400000">
              <a:off x="7846140" y="4078830"/>
              <a:ext cx="112460" cy="272570"/>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6098952" y="4521025"/>
              <a:ext cx="338226" cy="156697"/>
              <a:chOff x="5340477" y="4472981"/>
              <a:chExt cx="338226" cy="156697"/>
            </a:xfrm>
          </p:grpSpPr>
          <p:sp>
            <p:nvSpPr>
              <p:cNvPr id="19" name="Can 18"/>
              <p:cNvSpPr/>
              <p:nvPr/>
            </p:nvSpPr>
            <p:spPr>
              <a:xfrm rot="14126161">
                <a:off x="5452795" y="4360663"/>
                <a:ext cx="113589" cy="338226"/>
              </a:xfrm>
              <a:prstGeom prst="can">
                <a:avLst>
                  <a:gd name="adj" fmla="val 10118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an 19"/>
              <p:cNvSpPr/>
              <p:nvPr/>
            </p:nvSpPr>
            <p:spPr>
              <a:xfrm rot="14028817">
                <a:off x="5377981" y="4499070"/>
                <a:ext cx="107732" cy="153483"/>
              </a:xfrm>
              <a:prstGeom prst="can">
                <a:avLst>
                  <a:gd name="adj" fmla="val 96098"/>
                </a:avLst>
              </a:prstGeom>
              <a:solidFill>
                <a:schemeClr val="tx1"/>
              </a:solidFill>
              <a:ln>
                <a:noFill/>
              </a:ln>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6200000">
              <a:off x="5296405" y="3989759"/>
              <a:ext cx="808782" cy="66995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3458816">
              <a:off x="5945417" y="4160446"/>
              <a:ext cx="808782" cy="66995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7058109" y="3973943"/>
              <a:ext cx="808782" cy="669952"/>
            </a:xfrm>
            <a:prstGeom prst="rect">
              <a:avLst/>
            </a:prstGeom>
          </p:spPr>
        </p:pic>
        <p:cxnSp>
          <p:nvCxnSpPr>
            <p:cNvPr id="24" name="Straight Arrow Connector 23"/>
            <p:cNvCxnSpPr/>
            <p:nvPr/>
          </p:nvCxnSpPr>
          <p:spPr>
            <a:xfrm flipV="1">
              <a:off x="5130435" y="3482445"/>
              <a:ext cx="0" cy="354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V="1">
              <a:off x="5325954" y="3640978"/>
              <a:ext cx="0" cy="391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908630" y="3836497"/>
              <a:ext cx="222597" cy="2015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69368" y="3790665"/>
              <a:ext cx="211801" cy="249342"/>
            </a:xfrm>
            <a:prstGeom prst="rect">
              <a:avLst/>
            </a:prstGeom>
            <a:noFill/>
          </p:spPr>
          <p:txBody>
            <a:bodyPr wrap="none" rtlCol="0">
              <a:spAutoFit/>
            </a:bodyPr>
            <a:lstStyle/>
            <a:p>
              <a:r>
                <a:rPr lang="en-US" dirty="0"/>
                <a:t>x</a:t>
              </a:r>
            </a:p>
          </p:txBody>
        </p:sp>
        <p:sp>
          <p:nvSpPr>
            <p:cNvPr id="28" name="TextBox 27"/>
            <p:cNvSpPr txBox="1"/>
            <p:nvPr/>
          </p:nvSpPr>
          <p:spPr>
            <a:xfrm>
              <a:off x="5479556" y="3558747"/>
              <a:ext cx="215387" cy="249342"/>
            </a:xfrm>
            <a:prstGeom prst="rect">
              <a:avLst/>
            </a:prstGeom>
            <a:noFill/>
          </p:spPr>
          <p:txBody>
            <a:bodyPr wrap="none" rtlCol="0">
              <a:spAutoFit/>
            </a:bodyPr>
            <a:lstStyle/>
            <a:p>
              <a:r>
                <a:rPr lang="en-US" dirty="0"/>
                <a:t>y</a:t>
              </a:r>
            </a:p>
          </p:txBody>
        </p:sp>
        <p:sp>
          <p:nvSpPr>
            <p:cNvPr id="29" name="TextBox 28"/>
            <p:cNvSpPr txBox="1"/>
            <p:nvPr/>
          </p:nvSpPr>
          <p:spPr>
            <a:xfrm>
              <a:off x="4843121" y="3426634"/>
              <a:ext cx="205825" cy="249342"/>
            </a:xfrm>
            <a:prstGeom prst="rect">
              <a:avLst/>
            </a:prstGeom>
            <a:noFill/>
          </p:spPr>
          <p:txBody>
            <a:bodyPr wrap="none" rtlCol="0">
              <a:spAutoFit/>
            </a:bodyPr>
            <a:lstStyle/>
            <a:p>
              <a:r>
                <a:rPr lang="en-US" dirty="0"/>
                <a:t>z</a:t>
              </a:r>
            </a:p>
          </p:txBody>
        </p:sp>
        <p:cxnSp>
          <p:nvCxnSpPr>
            <p:cNvPr id="45" name="Straight Connector 44"/>
            <p:cNvCxnSpPr/>
            <p:nvPr/>
          </p:nvCxnSpPr>
          <p:spPr>
            <a:xfrm>
              <a:off x="4584083" y="3619555"/>
              <a:ext cx="0" cy="29287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Cube 47"/>
            <p:cNvSpPr/>
            <p:nvPr/>
          </p:nvSpPr>
          <p:spPr>
            <a:xfrm>
              <a:off x="5924950" y="5468672"/>
              <a:ext cx="1224005" cy="219424"/>
            </a:xfrm>
            <a:prstGeom prst="cube">
              <a:avLst>
                <a:gd name="adj" fmla="val 7378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Parallelogram 48"/>
            <p:cNvSpPr/>
            <p:nvPr/>
          </p:nvSpPr>
          <p:spPr>
            <a:xfrm rot="16200000" flipH="1">
              <a:off x="6331651" y="4857754"/>
              <a:ext cx="1460613" cy="174000"/>
            </a:xfrm>
            <a:prstGeom prst="parallelogram">
              <a:avLst>
                <a:gd name="adj" fmla="val 9366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p:cNvGrpSpPr/>
            <p:nvPr/>
          </p:nvGrpSpPr>
          <p:grpSpPr>
            <a:xfrm>
              <a:off x="707571" y="3722915"/>
              <a:ext cx="3810001" cy="2722790"/>
              <a:chOff x="707571" y="3722915"/>
              <a:chExt cx="3810001" cy="2722790"/>
            </a:xfrm>
          </p:grpSpPr>
          <p:sp>
            <p:nvSpPr>
              <p:cNvPr id="40" name="TextBox 39"/>
              <p:cNvSpPr txBox="1"/>
              <p:nvPr/>
            </p:nvSpPr>
            <p:spPr>
              <a:xfrm>
                <a:off x="2200812" y="6174329"/>
                <a:ext cx="762019" cy="271376"/>
              </a:xfrm>
              <a:prstGeom prst="rect">
                <a:avLst/>
              </a:prstGeom>
              <a:noFill/>
            </p:spPr>
            <p:txBody>
              <a:bodyPr wrap="none" rtlCol="0">
                <a:spAutoFit/>
              </a:bodyPr>
              <a:lstStyle/>
              <a:p>
                <a:r>
                  <a:rPr lang="en-US" dirty="0"/>
                  <a:t>Top View</a:t>
                </a:r>
              </a:p>
            </p:txBody>
          </p:sp>
          <p:sp>
            <p:nvSpPr>
              <p:cNvPr id="43" name="TextBox 42"/>
              <p:cNvSpPr txBox="1"/>
              <p:nvPr/>
            </p:nvSpPr>
            <p:spPr>
              <a:xfrm>
                <a:off x="748675" y="3734724"/>
                <a:ext cx="208714" cy="271376"/>
              </a:xfrm>
              <a:prstGeom prst="rect">
                <a:avLst/>
              </a:prstGeom>
              <a:noFill/>
            </p:spPr>
            <p:txBody>
              <a:bodyPr wrap="none" rtlCol="0">
                <a:spAutoFit/>
              </a:bodyPr>
              <a:lstStyle/>
              <a:p>
                <a:r>
                  <a:rPr lang="en-US" dirty="0"/>
                  <a:t>x</a:t>
                </a:r>
              </a:p>
            </p:txBody>
          </p:sp>
          <p:grpSp>
            <p:nvGrpSpPr>
              <p:cNvPr id="3" name="Group 2"/>
              <p:cNvGrpSpPr/>
              <p:nvPr/>
            </p:nvGrpSpPr>
            <p:grpSpPr>
              <a:xfrm>
                <a:off x="1497481" y="4217260"/>
                <a:ext cx="2426049" cy="1754564"/>
                <a:chOff x="1497481" y="4217260"/>
                <a:chExt cx="2426049" cy="1754564"/>
              </a:xfrm>
            </p:grpSpPr>
            <p:sp>
              <p:nvSpPr>
                <p:cNvPr id="31" name="Rectangle 30"/>
                <p:cNvSpPr/>
                <p:nvPr/>
              </p:nvSpPr>
              <p:spPr>
                <a:xfrm rot="16200000" flipH="1">
                  <a:off x="2546451" y="4412226"/>
                  <a:ext cx="357589" cy="924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rot="16200000" flipH="1">
                  <a:off x="3698907" y="4719986"/>
                  <a:ext cx="118640" cy="330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rot="16200000" flipH="1">
                  <a:off x="1603464" y="4719984"/>
                  <a:ext cx="118640" cy="3306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rot="10800000" flipH="1">
                  <a:off x="2707153" y="5641217"/>
                  <a:ext cx="118640" cy="330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rot="16200000" flipH="1">
                  <a:off x="3741418" y="4762497"/>
                  <a:ext cx="118640" cy="2455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rot="16200000" flipH="1">
                  <a:off x="1645975" y="4765390"/>
                  <a:ext cx="118640" cy="2455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rot="10800000" flipH="1">
                  <a:off x="2707152" y="5641217"/>
                  <a:ext cx="118640" cy="2455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57485" flipH="1">
                  <a:off x="2370964" y="4217260"/>
                  <a:ext cx="733816" cy="550363"/>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6200000" flipH="1">
                  <a:off x="1678838" y="4624211"/>
                  <a:ext cx="667538" cy="500653"/>
                </a:xfrm>
                <a:prstGeom prst="rect">
                  <a:avLst/>
                </a:prstGeom>
              </p:spPr>
            </p:pic>
          </p:grpSp>
          <p:cxnSp>
            <p:nvCxnSpPr>
              <p:cNvPr id="41" name="Straight Arrow Connector 40"/>
              <p:cNvCxnSpPr/>
              <p:nvPr/>
            </p:nvCxnSpPr>
            <p:spPr>
              <a:xfrm flipV="1">
                <a:off x="995368" y="3890247"/>
                <a:ext cx="0" cy="385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V="1">
                <a:off x="1188037" y="4082916"/>
                <a:ext cx="0" cy="385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69865" y="3936741"/>
                <a:ext cx="212248" cy="271376"/>
              </a:xfrm>
              <a:prstGeom prst="rect">
                <a:avLst/>
              </a:prstGeom>
              <a:noFill/>
            </p:spPr>
            <p:txBody>
              <a:bodyPr wrap="none" rtlCol="0">
                <a:spAutoFit/>
              </a:bodyPr>
              <a:lstStyle/>
              <a:p>
                <a:r>
                  <a:rPr lang="en-US" dirty="0"/>
                  <a:t>y</a:t>
                </a:r>
              </a:p>
            </p:txBody>
          </p:sp>
          <p:pic>
            <p:nvPicPr>
              <p:cNvPr id="46" name="Picture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1018499" flipH="1">
                <a:off x="2388635" y="5038303"/>
                <a:ext cx="667538" cy="500653"/>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668719" flipH="1">
                <a:off x="3063701" y="4622996"/>
                <a:ext cx="667538" cy="500653"/>
              </a:xfrm>
              <a:prstGeom prst="rect">
                <a:avLst/>
              </a:prstGeom>
            </p:spPr>
          </p:pic>
          <p:sp>
            <p:nvSpPr>
              <p:cNvPr id="51" name="TextBox 50"/>
              <p:cNvSpPr txBox="1"/>
              <p:nvPr/>
            </p:nvSpPr>
            <p:spPr>
              <a:xfrm>
                <a:off x="3962400" y="4735286"/>
                <a:ext cx="555172" cy="307777"/>
              </a:xfrm>
              <a:prstGeom prst="rect">
                <a:avLst/>
              </a:prstGeom>
              <a:noFill/>
            </p:spPr>
            <p:txBody>
              <a:bodyPr wrap="square" rtlCol="0">
                <a:spAutoFit/>
              </a:bodyPr>
              <a:lstStyle/>
              <a:p>
                <a:r>
                  <a:rPr lang="en-US" sz="1400" dirty="0" smtClean="0"/>
                  <a:t>Mic</a:t>
                </a:r>
                <a:endParaRPr lang="en-US" sz="1400" dirty="0"/>
              </a:p>
            </p:txBody>
          </p:sp>
          <p:sp>
            <p:nvSpPr>
              <p:cNvPr id="52" name="TextBox 51"/>
              <p:cNvSpPr txBox="1"/>
              <p:nvPr/>
            </p:nvSpPr>
            <p:spPr>
              <a:xfrm>
                <a:off x="2960914" y="5638801"/>
                <a:ext cx="849086" cy="307777"/>
              </a:xfrm>
              <a:prstGeom prst="rect">
                <a:avLst/>
              </a:prstGeom>
              <a:noFill/>
            </p:spPr>
            <p:txBody>
              <a:bodyPr wrap="square" rtlCol="0">
                <a:spAutoFit/>
              </a:bodyPr>
              <a:lstStyle/>
              <a:p>
                <a:r>
                  <a:rPr lang="en-US" sz="1400" dirty="0" smtClean="0"/>
                  <a:t>RefMic2</a:t>
                </a:r>
                <a:endParaRPr lang="en-US" sz="1400" dirty="0"/>
              </a:p>
            </p:txBody>
          </p:sp>
          <p:sp>
            <p:nvSpPr>
              <p:cNvPr id="53" name="TextBox 52"/>
              <p:cNvSpPr txBox="1"/>
              <p:nvPr/>
            </p:nvSpPr>
            <p:spPr>
              <a:xfrm>
                <a:off x="707571" y="4713514"/>
                <a:ext cx="783772" cy="307777"/>
              </a:xfrm>
              <a:prstGeom prst="rect">
                <a:avLst/>
              </a:prstGeom>
              <a:noFill/>
            </p:spPr>
            <p:txBody>
              <a:bodyPr wrap="square" rtlCol="0">
                <a:spAutoFit/>
              </a:bodyPr>
              <a:lstStyle/>
              <a:p>
                <a:r>
                  <a:rPr lang="en-US" sz="1400" dirty="0" smtClean="0"/>
                  <a:t>RefMic1</a:t>
                </a:r>
                <a:endParaRPr lang="en-US" sz="1400" dirty="0"/>
              </a:p>
            </p:txBody>
          </p:sp>
          <p:cxnSp>
            <p:nvCxnSpPr>
              <p:cNvPr id="55" name="Straight Arrow Connector 54"/>
              <p:cNvCxnSpPr/>
              <p:nvPr/>
            </p:nvCxnSpPr>
            <p:spPr>
              <a:xfrm>
                <a:off x="2013857" y="4125685"/>
                <a:ext cx="14478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1796141" y="3722915"/>
                <a:ext cx="2100945" cy="307777"/>
              </a:xfrm>
              <a:prstGeom prst="rect">
                <a:avLst/>
              </a:prstGeom>
              <a:noFill/>
            </p:spPr>
            <p:txBody>
              <a:bodyPr wrap="square" rtlCol="0">
                <a:spAutoFit/>
              </a:bodyPr>
              <a:lstStyle/>
              <a:p>
                <a:r>
                  <a:rPr lang="en-US" sz="1400" dirty="0" smtClean="0"/>
                  <a:t>Direction of Movement</a:t>
                </a:r>
                <a:endParaRPr lang="en-US" sz="1400" dirty="0"/>
              </a:p>
            </p:txBody>
          </p:sp>
        </p:grpSp>
      </p:grpSp>
    </p:spTree>
    <p:extLst>
      <p:ext uri="{BB962C8B-B14F-4D97-AF65-F5344CB8AC3E}">
        <p14:creationId xmlns:p14="http://schemas.microsoft.com/office/powerpoint/2010/main" val="46596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Outline</a:t>
            </a: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a:t>
            </a:fld>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24466" y="1371600"/>
            <a:ext cx="7315631" cy="4431983"/>
          </a:xfrm>
          <a:prstGeom prst="rect">
            <a:avLst/>
          </a:prstGeom>
          <a:noFill/>
        </p:spPr>
        <p:txBody>
          <a:bodyPr wrap="square" rtlCol="0">
            <a:spAutoFit/>
          </a:bodyPr>
          <a:lstStyle/>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Project Background</a:t>
            </a:r>
          </a:p>
          <a:p>
            <a:pPr marL="285750" indent="-285750">
              <a:buSzPct val="1300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Structural Dynamics</a:t>
            </a:r>
          </a:p>
          <a:p>
            <a:pPr marL="285750" indent="-285750">
              <a:buSzPct val="1300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System Identification with Traditional Accelerometers</a:t>
            </a:r>
          </a:p>
          <a:p>
            <a:pPr marL="285750" indent="-285750">
              <a:buSzPct val="1300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Acoustic Theory</a:t>
            </a:r>
          </a:p>
          <a:p>
            <a:pPr marL="285750" indent="-285750">
              <a:buSzPct val="1300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System Identification with Acoustic Sensors</a:t>
            </a:r>
          </a:p>
          <a:p>
            <a:pPr marL="285750" indent="-285750">
              <a:buSzPct val="1300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Conclusions and Future Applications</a:t>
            </a:r>
          </a:p>
          <a:p>
            <a:pPr marL="285750" indent="-285750">
              <a:buSzPct val="130000"/>
              <a:buFont typeface="Arial" panose="020B0604020202020204" pitchFamily="34" charset="0"/>
              <a:buChar char="•"/>
            </a:pPr>
            <a:endParaRPr lang="en-US" dirty="0"/>
          </a:p>
        </p:txBody>
      </p:sp>
    </p:spTree>
    <p:extLst>
      <p:ext uri="{BB962C8B-B14F-4D97-AF65-F5344CB8AC3E}">
        <p14:creationId xmlns:p14="http://schemas.microsoft.com/office/powerpoint/2010/main" val="1938218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Post Processing Methods – Time Domain</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20</a:t>
            </a:fld>
            <a:endParaRPr lang="en-US" sz="1600" dirty="0">
              <a:solidFill>
                <a:schemeClr val="tx1"/>
              </a:solidFill>
              <a:latin typeface="Times New Roman" panose="02020603050405020304" pitchFamily="18" charset="0"/>
              <a:cs typeface="Times New Roman" panose="02020603050405020304" pitchFamily="18" charset="0"/>
            </a:endParaRPr>
          </a:p>
        </p:txBody>
      </p:sp>
      <p:grpSp>
        <p:nvGrpSpPr>
          <p:cNvPr id="129" name="Group 128"/>
          <p:cNvGrpSpPr/>
          <p:nvPr/>
        </p:nvGrpSpPr>
        <p:grpSpPr>
          <a:xfrm>
            <a:off x="2166911" y="2891184"/>
            <a:ext cx="837282" cy="429658"/>
            <a:chOff x="956070" y="1616339"/>
            <a:chExt cx="837282" cy="429658"/>
          </a:xfrm>
        </p:grpSpPr>
        <p:sp>
          <p:nvSpPr>
            <p:cNvPr id="3" name="Rectangle 2"/>
            <p:cNvSpPr/>
            <p:nvPr/>
          </p:nvSpPr>
          <p:spPr>
            <a:xfrm>
              <a:off x="956070" y="1616339"/>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1094181" y="1645743"/>
              <a:ext cx="561059" cy="370849"/>
            </a:xfrm>
            <a:prstGeom prst="rect">
              <a:avLst/>
            </a:prstGeom>
            <a:noFill/>
          </p:spPr>
          <p:txBody>
            <a:bodyPr wrap="square" rtlCol="0">
              <a:spAutoFit/>
            </a:bodyPr>
            <a:lstStyle/>
            <a:p>
              <a:r>
                <a:rPr lang="en-US" dirty="0" smtClean="0"/>
                <a:t>Mic</a:t>
              </a:r>
              <a:endParaRPr lang="en-US" dirty="0"/>
            </a:p>
          </p:txBody>
        </p:sp>
      </p:grpSp>
      <p:grpSp>
        <p:nvGrpSpPr>
          <p:cNvPr id="131" name="Group 130"/>
          <p:cNvGrpSpPr/>
          <p:nvPr/>
        </p:nvGrpSpPr>
        <p:grpSpPr>
          <a:xfrm>
            <a:off x="1462462" y="1812079"/>
            <a:ext cx="967247" cy="429658"/>
            <a:chOff x="2479625" y="1282110"/>
            <a:chExt cx="967247" cy="429658"/>
          </a:xfrm>
        </p:grpSpPr>
        <p:sp>
          <p:nvSpPr>
            <p:cNvPr id="43" name="Rectangle 42"/>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6" name="TextBox 45"/>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130" name="Group 129"/>
          <p:cNvGrpSpPr/>
          <p:nvPr/>
        </p:nvGrpSpPr>
        <p:grpSpPr>
          <a:xfrm>
            <a:off x="2730396" y="1812079"/>
            <a:ext cx="1000299" cy="429658"/>
            <a:chOff x="2480063" y="2030828"/>
            <a:chExt cx="1000299" cy="429658"/>
          </a:xfrm>
        </p:grpSpPr>
        <p:sp>
          <p:nvSpPr>
            <p:cNvPr id="42" name="Rectangle 41"/>
            <p:cNvSpPr/>
            <p:nvPr/>
          </p:nvSpPr>
          <p:spPr>
            <a:xfrm>
              <a:off x="2530207" y="2030828"/>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TextBox 46"/>
            <p:cNvSpPr txBox="1"/>
            <p:nvPr/>
          </p:nvSpPr>
          <p:spPr>
            <a:xfrm>
              <a:off x="2480063" y="2050237"/>
              <a:ext cx="1000299" cy="369331"/>
            </a:xfrm>
            <a:prstGeom prst="rect">
              <a:avLst/>
            </a:prstGeom>
            <a:noFill/>
          </p:spPr>
          <p:txBody>
            <a:bodyPr wrap="square" rtlCol="0">
              <a:spAutoFit/>
            </a:bodyPr>
            <a:lstStyle/>
            <a:p>
              <a:r>
                <a:rPr lang="en-US" dirty="0" smtClean="0"/>
                <a:t>RefMic2</a:t>
              </a:r>
              <a:endParaRPr lang="en-US" dirty="0"/>
            </a:p>
          </p:txBody>
        </p:sp>
      </p:grpSp>
      <p:grpSp>
        <p:nvGrpSpPr>
          <p:cNvPr id="56" name="Group 55"/>
          <p:cNvGrpSpPr/>
          <p:nvPr/>
        </p:nvGrpSpPr>
        <p:grpSpPr>
          <a:xfrm>
            <a:off x="1899749" y="2407510"/>
            <a:ext cx="273874" cy="369332"/>
            <a:chOff x="1912139" y="2015834"/>
            <a:chExt cx="273874" cy="369332"/>
          </a:xfrm>
        </p:grpSpPr>
        <p:sp>
          <p:nvSpPr>
            <p:cNvPr id="57" name="Oval 56"/>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grpSp>
        <p:nvGrpSpPr>
          <p:cNvPr id="132" name="Group 131"/>
          <p:cNvGrpSpPr/>
          <p:nvPr/>
        </p:nvGrpSpPr>
        <p:grpSpPr>
          <a:xfrm>
            <a:off x="2166911" y="3875365"/>
            <a:ext cx="926164" cy="429658"/>
            <a:chOff x="4294105" y="1645743"/>
            <a:chExt cx="926164" cy="429658"/>
          </a:xfrm>
        </p:grpSpPr>
        <p:sp>
          <p:nvSpPr>
            <p:cNvPr id="44" name="Rectangle 43"/>
            <p:cNvSpPr/>
            <p:nvPr/>
          </p:nvSpPr>
          <p:spPr>
            <a:xfrm>
              <a:off x="4294105"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TextBox 64"/>
            <p:cNvSpPr txBox="1"/>
            <p:nvPr/>
          </p:nvSpPr>
          <p:spPr>
            <a:xfrm>
              <a:off x="4382987" y="1681605"/>
              <a:ext cx="837282" cy="369332"/>
            </a:xfrm>
            <a:prstGeom prst="rect">
              <a:avLst/>
            </a:prstGeom>
            <a:noFill/>
          </p:spPr>
          <p:txBody>
            <a:bodyPr wrap="square" rtlCol="0">
              <a:spAutoFit/>
            </a:bodyPr>
            <a:lstStyle/>
            <a:p>
              <a:r>
                <a:rPr lang="en-US" dirty="0" smtClean="0"/>
                <a:t>Filter</a:t>
              </a:r>
              <a:endParaRPr lang="en-US" dirty="0"/>
            </a:p>
          </p:txBody>
        </p:sp>
      </p:grpSp>
      <p:grpSp>
        <p:nvGrpSpPr>
          <p:cNvPr id="133" name="Group 132"/>
          <p:cNvGrpSpPr/>
          <p:nvPr/>
        </p:nvGrpSpPr>
        <p:grpSpPr>
          <a:xfrm>
            <a:off x="2166911" y="4824644"/>
            <a:ext cx="982126" cy="429658"/>
            <a:chOff x="5889204" y="1645743"/>
            <a:chExt cx="982126" cy="429658"/>
          </a:xfrm>
        </p:grpSpPr>
        <p:sp>
          <p:nvSpPr>
            <p:cNvPr id="45" name="Rectangle 44"/>
            <p:cNvSpPr/>
            <p:nvPr/>
          </p:nvSpPr>
          <p:spPr>
            <a:xfrm>
              <a:off x="5889204"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8" name="TextBox 67"/>
            <p:cNvSpPr txBox="1"/>
            <p:nvPr/>
          </p:nvSpPr>
          <p:spPr>
            <a:xfrm>
              <a:off x="6034048" y="1681605"/>
              <a:ext cx="837282" cy="369332"/>
            </a:xfrm>
            <a:prstGeom prst="rect">
              <a:avLst/>
            </a:prstGeom>
            <a:noFill/>
          </p:spPr>
          <p:txBody>
            <a:bodyPr wrap="square" rtlCol="0">
              <a:spAutoFit/>
            </a:bodyPr>
            <a:lstStyle/>
            <a:p>
              <a:r>
                <a:rPr lang="en-US" dirty="0" smtClean="0"/>
                <a:t>FFT</a:t>
              </a:r>
              <a:endParaRPr lang="en-US" dirty="0"/>
            </a:p>
          </p:txBody>
        </p:sp>
      </p:grpSp>
      <p:grpSp>
        <p:nvGrpSpPr>
          <p:cNvPr id="134" name="Group 133"/>
          <p:cNvGrpSpPr/>
          <p:nvPr/>
        </p:nvGrpSpPr>
        <p:grpSpPr>
          <a:xfrm>
            <a:off x="2182241" y="5773923"/>
            <a:ext cx="966796" cy="429658"/>
            <a:chOff x="7528936" y="1631333"/>
            <a:chExt cx="966796" cy="429658"/>
          </a:xfrm>
        </p:grpSpPr>
        <p:sp>
          <p:nvSpPr>
            <p:cNvPr id="69" name="Rectangle 68"/>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1" name="TextBox 70"/>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145" name="Straight Arrow Connector 144"/>
          <p:cNvCxnSpPr>
            <a:stCxn id="44" idx="2"/>
          </p:cNvCxnSpPr>
          <p:nvPr/>
        </p:nvCxnSpPr>
        <p:spPr>
          <a:xfrm flipH="1">
            <a:off x="2585551" y="4305023"/>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7" name="Straight Arrow Connector 146"/>
          <p:cNvCxnSpPr>
            <a:stCxn id="45" idx="2"/>
          </p:cNvCxnSpPr>
          <p:nvPr/>
        </p:nvCxnSpPr>
        <p:spPr>
          <a:xfrm flipH="1">
            <a:off x="2585551" y="5254302"/>
            <a:ext cx="1" cy="51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43" idx="2"/>
            <a:endCxn id="3" idx="0"/>
          </p:cNvCxnSpPr>
          <p:nvPr/>
        </p:nvCxnSpPr>
        <p:spPr>
          <a:xfrm>
            <a:off x="1931685" y="2241737"/>
            <a:ext cx="653867" cy="649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42" idx="2"/>
            <a:endCxn id="3" idx="0"/>
          </p:cNvCxnSpPr>
          <p:nvPr/>
        </p:nvCxnSpPr>
        <p:spPr>
          <a:xfrm flipH="1">
            <a:off x="2585552" y="2241737"/>
            <a:ext cx="613629" cy="649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3" idx="2"/>
            <a:endCxn id="44" idx="0"/>
          </p:cNvCxnSpPr>
          <p:nvPr/>
        </p:nvCxnSpPr>
        <p:spPr>
          <a:xfrm>
            <a:off x="2585552" y="3320842"/>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91" name="Group 90"/>
          <p:cNvGrpSpPr/>
          <p:nvPr/>
        </p:nvGrpSpPr>
        <p:grpSpPr>
          <a:xfrm>
            <a:off x="2956138" y="2407510"/>
            <a:ext cx="273874" cy="369332"/>
            <a:chOff x="1912139" y="2015834"/>
            <a:chExt cx="273874" cy="369332"/>
          </a:xfrm>
        </p:grpSpPr>
        <p:sp>
          <p:nvSpPr>
            <p:cNvPr id="92" name="Oval 91"/>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3" name="TextBox 92"/>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sp>
        <p:nvSpPr>
          <p:cNvPr id="40" name="TextBox 39"/>
          <p:cNvSpPr txBox="1"/>
          <p:nvPr/>
        </p:nvSpPr>
        <p:spPr>
          <a:xfrm>
            <a:off x="1745811" y="1376959"/>
            <a:ext cx="2240540" cy="368349"/>
          </a:xfrm>
          <a:prstGeom prst="rect">
            <a:avLst/>
          </a:prstGeom>
          <a:noFill/>
        </p:spPr>
        <p:txBody>
          <a:bodyPr wrap="square" rtlCol="0">
            <a:spAutoFit/>
          </a:bodyPr>
          <a:lstStyle/>
          <a:p>
            <a:r>
              <a:rPr lang="en-US" dirty="0" smtClean="0"/>
              <a:t>Individual Time</a:t>
            </a:r>
            <a:endParaRPr lang="en-US" dirty="0"/>
          </a:p>
        </p:txBody>
      </p:sp>
      <p:sp>
        <p:nvSpPr>
          <p:cNvPr id="50" name="TextBox 49"/>
          <p:cNvSpPr txBox="1"/>
          <p:nvPr/>
        </p:nvSpPr>
        <p:spPr>
          <a:xfrm>
            <a:off x="658764" y="1763968"/>
            <a:ext cx="856534" cy="523220"/>
          </a:xfrm>
          <a:prstGeom prst="rect">
            <a:avLst/>
          </a:prstGeom>
          <a:noFill/>
        </p:spPr>
        <p:txBody>
          <a:bodyPr wrap="square" rtlCol="0">
            <a:spAutoFit/>
          </a:bodyPr>
          <a:lstStyle/>
          <a:p>
            <a:r>
              <a:rPr lang="en-US" sz="1400" dirty="0" smtClean="0"/>
              <a:t>Pressure Data</a:t>
            </a:r>
            <a:endParaRPr lang="en-US" sz="1400" dirty="0"/>
          </a:p>
        </p:txBody>
      </p:sp>
      <p:sp>
        <p:nvSpPr>
          <p:cNvPr id="137" name="TextBox 136"/>
          <p:cNvSpPr txBox="1"/>
          <p:nvPr/>
        </p:nvSpPr>
        <p:spPr>
          <a:xfrm>
            <a:off x="1394538" y="2819682"/>
            <a:ext cx="856534" cy="523220"/>
          </a:xfrm>
          <a:prstGeom prst="rect">
            <a:avLst/>
          </a:prstGeom>
          <a:noFill/>
        </p:spPr>
        <p:txBody>
          <a:bodyPr wrap="square" rtlCol="0">
            <a:spAutoFit/>
          </a:bodyPr>
          <a:lstStyle/>
          <a:p>
            <a:r>
              <a:rPr lang="en-US" sz="1400" dirty="0" smtClean="0"/>
              <a:t>Pressure Data</a:t>
            </a:r>
            <a:endParaRPr lang="en-US" sz="1400" dirty="0"/>
          </a:p>
        </p:txBody>
      </p:sp>
      <p:grpSp>
        <p:nvGrpSpPr>
          <p:cNvPr id="213" name="Group 212"/>
          <p:cNvGrpSpPr/>
          <p:nvPr/>
        </p:nvGrpSpPr>
        <p:grpSpPr>
          <a:xfrm>
            <a:off x="5630462" y="1894078"/>
            <a:ext cx="967247" cy="429658"/>
            <a:chOff x="2479625" y="1282110"/>
            <a:chExt cx="967247" cy="429658"/>
          </a:xfrm>
        </p:grpSpPr>
        <p:sp>
          <p:nvSpPr>
            <p:cNvPr id="238" name="Rectangle 237"/>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9" name="TextBox 238"/>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214" name="Group 213"/>
          <p:cNvGrpSpPr/>
          <p:nvPr/>
        </p:nvGrpSpPr>
        <p:grpSpPr>
          <a:xfrm>
            <a:off x="6774902" y="1894078"/>
            <a:ext cx="1000299" cy="429658"/>
            <a:chOff x="2471886" y="2030828"/>
            <a:chExt cx="1000299" cy="429658"/>
          </a:xfrm>
        </p:grpSpPr>
        <p:sp>
          <p:nvSpPr>
            <p:cNvPr id="236" name="Rectangle 235"/>
            <p:cNvSpPr/>
            <p:nvPr/>
          </p:nvSpPr>
          <p:spPr>
            <a:xfrm>
              <a:off x="2530207" y="2030828"/>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7" name="TextBox 236"/>
            <p:cNvSpPr txBox="1"/>
            <p:nvPr/>
          </p:nvSpPr>
          <p:spPr>
            <a:xfrm>
              <a:off x="2471886" y="2060990"/>
              <a:ext cx="1000299" cy="369331"/>
            </a:xfrm>
            <a:prstGeom prst="rect">
              <a:avLst/>
            </a:prstGeom>
            <a:noFill/>
          </p:spPr>
          <p:txBody>
            <a:bodyPr wrap="square" rtlCol="0">
              <a:spAutoFit/>
            </a:bodyPr>
            <a:lstStyle/>
            <a:p>
              <a:r>
                <a:rPr lang="en-US" dirty="0" smtClean="0"/>
                <a:t>RefMic2</a:t>
              </a:r>
              <a:endParaRPr lang="en-US" dirty="0"/>
            </a:p>
          </p:txBody>
        </p:sp>
      </p:grpSp>
      <p:grpSp>
        <p:nvGrpSpPr>
          <p:cNvPr id="217" name="Group 216"/>
          <p:cNvGrpSpPr/>
          <p:nvPr/>
        </p:nvGrpSpPr>
        <p:grpSpPr>
          <a:xfrm>
            <a:off x="5675352" y="2830306"/>
            <a:ext cx="903589" cy="429658"/>
            <a:chOff x="3646736" y="1676940"/>
            <a:chExt cx="903589" cy="429658"/>
          </a:xfrm>
        </p:grpSpPr>
        <p:sp>
          <p:nvSpPr>
            <p:cNvPr id="230" name="Rectangle 229"/>
            <p:cNvSpPr/>
            <p:nvPr/>
          </p:nvSpPr>
          <p:spPr>
            <a:xfrm>
              <a:off x="3646736" y="167694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1" name="TextBox 230"/>
            <p:cNvSpPr txBox="1"/>
            <p:nvPr/>
          </p:nvSpPr>
          <p:spPr>
            <a:xfrm>
              <a:off x="3713043" y="1713512"/>
              <a:ext cx="837282" cy="369332"/>
            </a:xfrm>
            <a:prstGeom prst="rect">
              <a:avLst/>
            </a:prstGeom>
            <a:noFill/>
          </p:spPr>
          <p:txBody>
            <a:bodyPr wrap="square" rtlCol="0">
              <a:spAutoFit/>
            </a:bodyPr>
            <a:lstStyle/>
            <a:p>
              <a:r>
                <a:rPr lang="en-US" dirty="0" smtClean="0"/>
                <a:t>Filter</a:t>
              </a:r>
              <a:endParaRPr lang="en-US" dirty="0"/>
            </a:p>
          </p:txBody>
        </p:sp>
      </p:grpSp>
      <p:grpSp>
        <p:nvGrpSpPr>
          <p:cNvPr id="218" name="Group 217"/>
          <p:cNvGrpSpPr/>
          <p:nvPr/>
        </p:nvGrpSpPr>
        <p:grpSpPr>
          <a:xfrm>
            <a:off x="5675351" y="3830495"/>
            <a:ext cx="982125" cy="429658"/>
            <a:chOff x="5241834" y="1741098"/>
            <a:chExt cx="982125" cy="429658"/>
          </a:xfrm>
        </p:grpSpPr>
        <p:sp>
          <p:nvSpPr>
            <p:cNvPr id="228" name="Rectangle 227"/>
            <p:cNvSpPr/>
            <p:nvPr/>
          </p:nvSpPr>
          <p:spPr>
            <a:xfrm>
              <a:off x="5241834" y="1741098"/>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9" name="TextBox 228"/>
            <p:cNvSpPr txBox="1"/>
            <p:nvPr/>
          </p:nvSpPr>
          <p:spPr>
            <a:xfrm>
              <a:off x="5386677" y="1782152"/>
              <a:ext cx="837282" cy="369332"/>
            </a:xfrm>
            <a:prstGeom prst="rect">
              <a:avLst/>
            </a:prstGeom>
            <a:noFill/>
          </p:spPr>
          <p:txBody>
            <a:bodyPr wrap="square" rtlCol="0">
              <a:spAutoFit/>
            </a:bodyPr>
            <a:lstStyle/>
            <a:p>
              <a:r>
                <a:rPr lang="en-US" dirty="0" smtClean="0"/>
                <a:t>FFT</a:t>
              </a:r>
              <a:endParaRPr lang="en-US" dirty="0"/>
            </a:p>
          </p:txBody>
        </p:sp>
      </p:grpSp>
      <p:cxnSp>
        <p:nvCxnSpPr>
          <p:cNvPr id="223" name="Straight Arrow Connector 222"/>
          <p:cNvCxnSpPr>
            <a:stCxn id="238" idx="2"/>
            <a:endCxn id="230" idx="0"/>
          </p:cNvCxnSpPr>
          <p:nvPr/>
        </p:nvCxnSpPr>
        <p:spPr>
          <a:xfrm flipH="1">
            <a:off x="6093993" y="2323736"/>
            <a:ext cx="5692" cy="5065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4" name="Straight Arrow Connector 223"/>
          <p:cNvCxnSpPr>
            <a:stCxn id="230" idx="2"/>
          </p:cNvCxnSpPr>
          <p:nvPr/>
        </p:nvCxnSpPr>
        <p:spPr>
          <a:xfrm flipH="1">
            <a:off x="6093992" y="3259964"/>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2" name="Group 71"/>
          <p:cNvGrpSpPr/>
          <p:nvPr/>
        </p:nvGrpSpPr>
        <p:grpSpPr>
          <a:xfrm>
            <a:off x="6866366" y="2830306"/>
            <a:ext cx="903589" cy="429658"/>
            <a:chOff x="3646736" y="1676940"/>
            <a:chExt cx="903589" cy="429658"/>
          </a:xfrm>
        </p:grpSpPr>
        <p:sp>
          <p:nvSpPr>
            <p:cNvPr id="73" name="Rectangle 72"/>
            <p:cNvSpPr/>
            <p:nvPr/>
          </p:nvSpPr>
          <p:spPr>
            <a:xfrm>
              <a:off x="3646736" y="167694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4" name="TextBox 73"/>
            <p:cNvSpPr txBox="1"/>
            <p:nvPr/>
          </p:nvSpPr>
          <p:spPr>
            <a:xfrm>
              <a:off x="3713043" y="1713512"/>
              <a:ext cx="837282" cy="369332"/>
            </a:xfrm>
            <a:prstGeom prst="rect">
              <a:avLst/>
            </a:prstGeom>
            <a:noFill/>
          </p:spPr>
          <p:txBody>
            <a:bodyPr wrap="square" rtlCol="0">
              <a:spAutoFit/>
            </a:bodyPr>
            <a:lstStyle/>
            <a:p>
              <a:r>
                <a:rPr lang="en-US" dirty="0" smtClean="0"/>
                <a:t>Filter</a:t>
              </a:r>
              <a:endParaRPr lang="en-US" dirty="0"/>
            </a:p>
          </p:txBody>
        </p:sp>
      </p:grpSp>
      <p:grpSp>
        <p:nvGrpSpPr>
          <p:cNvPr id="75" name="Group 74"/>
          <p:cNvGrpSpPr/>
          <p:nvPr/>
        </p:nvGrpSpPr>
        <p:grpSpPr>
          <a:xfrm>
            <a:off x="6866366" y="3826278"/>
            <a:ext cx="982125" cy="429658"/>
            <a:chOff x="5241834" y="1741098"/>
            <a:chExt cx="982125" cy="429658"/>
          </a:xfrm>
        </p:grpSpPr>
        <p:sp>
          <p:nvSpPr>
            <p:cNvPr id="76" name="Rectangle 75"/>
            <p:cNvSpPr/>
            <p:nvPr/>
          </p:nvSpPr>
          <p:spPr>
            <a:xfrm>
              <a:off x="5241834" y="1741098"/>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TextBox 76"/>
            <p:cNvSpPr txBox="1"/>
            <p:nvPr/>
          </p:nvSpPr>
          <p:spPr>
            <a:xfrm>
              <a:off x="5386677" y="1782152"/>
              <a:ext cx="837282" cy="369332"/>
            </a:xfrm>
            <a:prstGeom prst="rect">
              <a:avLst/>
            </a:prstGeom>
            <a:noFill/>
          </p:spPr>
          <p:txBody>
            <a:bodyPr wrap="square" rtlCol="0">
              <a:spAutoFit/>
            </a:bodyPr>
            <a:lstStyle/>
            <a:p>
              <a:r>
                <a:rPr lang="en-US" dirty="0" smtClean="0"/>
                <a:t>FFT</a:t>
              </a:r>
              <a:endParaRPr lang="en-US" dirty="0"/>
            </a:p>
          </p:txBody>
        </p:sp>
      </p:grpSp>
      <p:cxnSp>
        <p:nvCxnSpPr>
          <p:cNvPr id="14" name="Straight Arrow Connector 13"/>
          <p:cNvCxnSpPr/>
          <p:nvPr/>
        </p:nvCxnSpPr>
        <p:spPr>
          <a:xfrm>
            <a:off x="7270596" y="2323736"/>
            <a:ext cx="0" cy="497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73" idx="2"/>
            <a:endCxn id="76" idx="0"/>
          </p:cNvCxnSpPr>
          <p:nvPr/>
        </p:nvCxnSpPr>
        <p:spPr>
          <a:xfrm>
            <a:off x="7285007" y="3259964"/>
            <a:ext cx="0" cy="566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95" name="Group 94"/>
          <p:cNvGrpSpPr/>
          <p:nvPr/>
        </p:nvGrpSpPr>
        <p:grpSpPr>
          <a:xfrm>
            <a:off x="4546063" y="1894078"/>
            <a:ext cx="1103009" cy="429658"/>
            <a:chOff x="2530207" y="1282110"/>
            <a:chExt cx="1103009" cy="429658"/>
          </a:xfrm>
        </p:grpSpPr>
        <p:sp>
          <p:nvSpPr>
            <p:cNvPr id="96" name="Rectangle 95"/>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7" name="TextBox 96"/>
            <p:cNvSpPr txBox="1"/>
            <p:nvPr/>
          </p:nvSpPr>
          <p:spPr>
            <a:xfrm>
              <a:off x="2665969" y="1323643"/>
              <a:ext cx="967247" cy="369332"/>
            </a:xfrm>
            <a:prstGeom prst="rect">
              <a:avLst/>
            </a:prstGeom>
            <a:noFill/>
          </p:spPr>
          <p:txBody>
            <a:bodyPr wrap="square" rtlCol="0">
              <a:spAutoFit/>
            </a:bodyPr>
            <a:lstStyle/>
            <a:p>
              <a:r>
                <a:rPr lang="en-US" dirty="0" smtClean="0"/>
                <a:t>Mic</a:t>
              </a:r>
              <a:endParaRPr lang="en-US" dirty="0"/>
            </a:p>
          </p:txBody>
        </p:sp>
      </p:grpSp>
      <p:grpSp>
        <p:nvGrpSpPr>
          <p:cNvPr id="98" name="Group 97"/>
          <p:cNvGrpSpPr/>
          <p:nvPr/>
        </p:nvGrpSpPr>
        <p:grpSpPr>
          <a:xfrm>
            <a:off x="4540371" y="2830306"/>
            <a:ext cx="903589" cy="429658"/>
            <a:chOff x="3646736" y="1676940"/>
            <a:chExt cx="903589" cy="429658"/>
          </a:xfrm>
        </p:grpSpPr>
        <p:sp>
          <p:nvSpPr>
            <p:cNvPr id="99" name="Rectangle 98"/>
            <p:cNvSpPr/>
            <p:nvPr/>
          </p:nvSpPr>
          <p:spPr>
            <a:xfrm>
              <a:off x="3646736" y="167694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3713043" y="1713512"/>
              <a:ext cx="837282" cy="369332"/>
            </a:xfrm>
            <a:prstGeom prst="rect">
              <a:avLst/>
            </a:prstGeom>
            <a:noFill/>
          </p:spPr>
          <p:txBody>
            <a:bodyPr wrap="square" rtlCol="0">
              <a:spAutoFit/>
            </a:bodyPr>
            <a:lstStyle/>
            <a:p>
              <a:r>
                <a:rPr lang="en-US" dirty="0" smtClean="0"/>
                <a:t>Filter</a:t>
              </a:r>
              <a:endParaRPr lang="en-US" dirty="0"/>
            </a:p>
          </p:txBody>
        </p:sp>
      </p:grpSp>
      <p:grpSp>
        <p:nvGrpSpPr>
          <p:cNvPr id="101" name="Group 100"/>
          <p:cNvGrpSpPr/>
          <p:nvPr/>
        </p:nvGrpSpPr>
        <p:grpSpPr>
          <a:xfrm>
            <a:off x="4540370" y="3830495"/>
            <a:ext cx="982125" cy="429658"/>
            <a:chOff x="5241834" y="1741098"/>
            <a:chExt cx="982125" cy="429658"/>
          </a:xfrm>
        </p:grpSpPr>
        <p:sp>
          <p:nvSpPr>
            <p:cNvPr id="102" name="Rectangle 101"/>
            <p:cNvSpPr/>
            <p:nvPr/>
          </p:nvSpPr>
          <p:spPr>
            <a:xfrm>
              <a:off x="5241834" y="1741098"/>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3" name="TextBox 102"/>
            <p:cNvSpPr txBox="1"/>
            <p:nvPr/>
          </p:nvSpPr>
          <p:spPr>
            <a:xfrm>
              <a:off x="5386677" y="1782152"/>
              <a:ext cx="837282" cy="369332"/>
            </a:xfrm>
            <a:prstGeom prst="rect">
              <a:avLst/>
            </a:prstGeom>
            <a:noFill/>
          </p:spPr>
          <p:txBody>
            <a:bodyPr wrap="square" rtlCol="0">
              <a:spAutoFit/>
            </a:bodyPr>
            <a:lstStyle/>
            <a:p>
              <a:r>
                <a:rPr lang="en-US" dirty="0" smtClean="0"/>
                <a:t>FFT</a:t>
              </a:r>
              <a:endParaRPr lang="en-US" dirty="0"/>
            </a:p>
          </p:txBody>
        </p:sp>
      </p:grpSp>
      <p:cxnSp>
        <p:nvCxnSpPr>
          <p:cNvPr id="104" name="Straight Arrow Connector 103"/>
          <p:cNvCxnSpPr>
            <a:stCxn id="96" idx="2"/>
            <a:endCxn id="99" idx="0"/>
          </p:cNvCxnSpPr>
          <p:nvPr/>
        </p:nvCxnSpPr>
        <p:spPr>
          <a:xfrm flipH="1">
            <a:off x="4959012" y="2323736"/>
            <a:ext cx="5692" cy="5065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p:cNvCxnSpPr>
            <a:stCxn id="99" idx="2"/>
          </p:cNvCxnSpPr>
          <p:nvPr/>
        </p:nvCxnSpPr>
        <p:spPr>
          <a:xfrm flipH="1">
            <a:off x="4959011" y="3259964"/>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6" name="Group 105"/>
          <p:cNvGrpSpPr/>
          <p:nvPr/>
        </p:nvGrpSpPr>
        <p:grpSpPr>
          <a:xfrm>
            <a:off x="4540370" y="4716406"/>
            <a:ext cx="966796" cy="429658"/>
            <a:chOff x="7528936" y="1631333"/>
            <a:chExt cx="966796" cy="429658"/>
          </a:xfrm>
        </p:grpSpPr>
        <p:sp>
          <p:nvSpPr>
            <p:cNvPr id="107" name="Rectangle 106"/>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8" name="TextBox 107"/>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grpSp>
        <p:nvGrpSpPr>
          <p:cNvPr id="109" name="Group 108"/>
          <p:cNvGrpSpPr/>
          <p:nvPr/>
        </p:nvGrpSpPr>
        <p:grpSpPr>
          <a:xfrm>
            <a:off x="6277711" y="4739110"/>
            <a:ext cx="966796" cy="429658"/>
            <a:chOff x="7528936" y="1631333"/>
            <a:chExt cx="966796" cy="429658"/>
          </a:xfrm>
        </p:grpSpPr>
        <p:sp>
          <p:nvSpPr>
            <p:cNvPr id="110" name="Rectangle 109"/>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1" name="TextBox 110"/>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27" name="Straight Arrow Connector 26"/>
          <p:cNvCxnSpPr>
            <a:stCxn id="102" idx="2"/>
            <a:endCxn id="107" idx="0"/>
          </p:cNvCxnSpPr>
          <p:nvPr/>
        </p:nvCxnSpPr>
        <p:spPr>
          <a:xfrm>
            <a:off x="4959011" y="4260153"/>
            <a:ext cx="0" cy="456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228" idx="2"/>
            <a:endCxn id="110" idx="0"/>
          </p:cNvCxnSpPr>
          <p:nvPr/>
        </p:nvCxnSpPr>
        <p:spPr>
          <a:xfrm>
            <a:off x="6093992" y="4260153"/>
            <a:ext cx="602360" cy="478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76" idx="2"/>
            <a:endCxn id="110" idx="0"/>
          </p:cNvCxnSpPr>
          <p:nvPr/>
        </p:nvCxnSpPr>
        <p:spPr>
          <a:xfrm flipH="1">
            <a:off x="6696352" y="4255936"/>
            <a:ext cx="588655" cy="4831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10" idx="1"/>
          </p:cNvCxnSpPr>
          <p:nvPr/>
        </p:nvCxnSpPr>
        <p:spPr>
          <a:xfrm flipH="1">
            <a:off x="5377652" y="4953939"/>
            <a:ext cx="9000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24" name="Group 123"/>
          <p:cNvGrpSpPr/>
          <p:nvPr/>
        </p:nvGrpSpPr>
        <p:grpSpPr>
          <a:xfrm>
            <a:off x="5710703" y="4985697"/>
            <a:ext cx="273874" cy="369332"/>
            <a:chOff x="1912139" y="2015834"/>
            <a:chExt cx="273874" cy="369332"/>
          </a:xfrm>
        </p:grpSpPr>
        <p:sp>
          <p:nvSpPr>
            <p:cNvPr id="125" name="Oval 124"/>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6" name="TextBox 125"/>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sp>
        <p:nvSpPr>
          <p:cNvPr id="135" name="TextBox 134"/>
          <p:cNvSpPr txBox="1"/>
          <p:nvPr/>
        </p:nvSpPr>
        <p:spPr>
          <a:xfrm>
            <a:off x="5507166" y="1450815"/>
            <a:ext cx="2240540" cy="368349"/>
          </a:xfrm>
          <a:prstGeom prst="rect">
            <a:avLst/>
          </a:prstGeom>
          <a:noFill/>
        </p:spPr>
        <p:txBody>
          <a:bodyPr wrap="square" rtlCol="0">
            <a:spAutoFit/>
          </a:bodyPr>
          <a:lstStyle/>
          <a:p>
            <a:r>
              <a:rPr lang="en-US" dirty="0" smtClean="0"/>
              <a:t>Total Time</a:t>
            </a:r>
            <a:endParaRPr lang="en-US" dirty="0"/>
          </a:p>
        </p:txBody>
      </p:sp>
      <p:sp>
        <p:nvSpPr>
          <p:cNvPr id="138" name="TextBox 137"/>
          <p:cNvSpPr txBox="1"/>
          <p:nvPr/>
        </p:nvSpPr>
        <p:spPr>
          <a:xfrm>
            <a:off x="7775201" y="1860575"/>
            <a:ext cx="856534" cy="523220"/>
          </a:xfrm>
          <a:prstGeom prst="rect">
            <a:avLst/>
          </a:prstGeom>
          <a:noFill/>
        </p:spPr>
        <p:txBody>
          <a:bodyPr wrap="square" rtlCol="0">
            <a:spAutoFit/>
          </a:bodyPr>
          <a:lstStyle/>
          <a:p>
            <a:r>
              <a:rPr lang="en-US" sz="1400" dirty="0" smtClean="0"/>
              <a:t>Pressure Data</a:t>
            </a:r>
            <a:endParaRPr lang="en-US" sz="1400" dirty="0"/>
          </a:p>
        </p:txBody>
      </p:sp>
    </p:spTree>
    <p:extLst>
      <p:ext uri="{BB962C8B-B14F-4D97-AF65-F5344CB8AC3E}">
        <p14:creationId xmlns:p14="http://schemas.microsoft.com/office/powerpoint/2010/main" val="35353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1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2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2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30"/>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214"/>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0"/>
                                  </p:stCondLst>
                                  <p:childTnLst>
                                    <p:set>
                                      <p:cBhvr>
                                        <p:cTn id="63" dur="1" fill="hold">
                                          <p:stCondLst>
                                            <p:cond delay="0"/>
                                          </p:stCondLst>
                                        </p:cTn>
                                        <p:tgtEl>
                                          <p:spTgt spid="75"/>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Post Processing Methods – Frequency Domain</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21</a:t>
            </a:fld>
            <a:endParaRPr lang="en-US" sz="1600" dirty="0">
              <a:solidFill>
                <a:schemeClr val="tx1"/>
              </a:solidFill>
              <a:latin typeface="Times New Roman" panose="02020603050405020304" pitchFamily="18" charset="0"/>
              <a:cs typeface="Times New Roman" panose="02020603050405020304" pitchFamily="18" charset="0"/>
            </a:endParaRPr>
          </a:p>
        </p:txBody>
      </p:sp>
      <p:grpSp>
        <p:nvGrpSpPr>
          <p:cNvPr id="72" name="Group 71"/>
          <p:cNvGrpSpPr/>
          <p:nvPr/>
        </p:nvGrpSpPr>
        <p:grpSpPr>
          <a:xfrm>
            <a:off x="2291911" y="3648948"/>
            <a:ext cx="837282" cy="429658"/>
            <a:chOff x="956070" y="1616339"/>
            <a:chExt cx="837282" cy="429658"/>
          </a:xfrm>
        </p:grpSpPr>
        <p:sp>
          <p:nvSpPr>
            <p:cNvPr id="99" name="Rectangle 98"/>
            <p:cNvSpPr/>
            <p:nvPr/>
          </p:nvSpPr>
          <p:spPr>
            <a:xfrm>
              <a:off x="956070" y="1616339"/>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094181" y="1645743"/>
              <a:ext cx="561059" cy="370849"/>
            </a:xfrm>
            <a:prstGeom prst="rect">
              <a:avLst/>
            </a:prstGeom>
            <a:noFill/>
          </p:spPr>
          <p:txBody>
            <a:bodyPr wrap="square" rtlCol="0">
              <a:spAutoFit/>
            </a:bodyPr>
            <a:lstStyle/>
            <a:p>
              <a:r>
                <a:rPr lang="en-US" dirty="0" smtClean="0"/>
                <a:t>Mic</a:t>
              </a:r>
              <a:endParaRPr lang="en-US" dirty="0"/>
            </a:p>
          </p:txBody>
        </p:sp>
      </p:grpSp>
      <p:grpSp>
        <p:nvGrpSpPr>
          <p:cNvPr id="73" name="Group 72"/>
          <p:cNvGrpSpPr/>
          <p:nvPr/>
        </p:nvGrpSpPr>
        <p:grpSpPr>
          <a:xfrm>
            <a:off x="1587462" y="2569843"/>
            <a:ext cx="967247" cy="429658"/>
            <a:chOff x="2479625" y="1282110"/>
            <a:chExt cx="967247" cy="429658"/>
          </a:xfrm>
        </p:grpSpPr>
        <p:sp>
          <p:nvSpPr>
            <p:cNvPr id="97" name="Rectangle 96"/>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8" name="TextBox 97"/>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74" name="Group 73"/>
          <p:cNvGrpSpPr/>
          <p:nvPr/>
        </p:nvGrpSpPr>
        <p:grpSpPr>
          <a:xfrm>
            <a:off x="2854862" y="2569843"/>
            <a:ext cx="1000299" cy="429658"/>
            <a:chOff x="2479529" y="2030828"/>
            <a:chExt cx="1000299" cy="429658"/>
          </a:xfrm>
        </p:grpSpPr>
        <p:sp>
          <p:nvSpPr>
            <p:cNvPr id="95" name="Rectangle 94"/>
            <p:cNvSpPr/>
            <p:nvPr/>
          </p:nvSpPr>
          <p:spPr>
            <a:xfrm>
              <a:off x="2530207" y="2030828"/>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6" name="TextBox 95"/>
            <p:cNvSpPr txBox="1"/>
            <p:nvPr/>
          </p:nvSpPr>
          <p:spPr>
            <a:xfrm>
              <a:off x="2479529" y="2051143"/>
              <a:ext cx="1000299" cy="369331"/>
            </a:xfrm>
            <a:prstGeom prst="rect">
              <a:avLst/>
            </a:prstGeom>
            <a:noFill/>
          </p:spPr>
          <p:txBody>
            <a:bodyPr wrap="square" rtlCol="0">
              <a:spAutoFit/>
            </a:bodyPr>
            <a:lstStyle/>
            <a:p>
              <a:r>
                <a:rPr lang="en-US" dirty="0" smtClean="0"/>
                <a:t>RefMic2</a:t>
              </a:r>
              <a:endParaRPr lang="en-US" dirty="0"/>
            </a:p>
          </p:txBody>
        </p:sp>
      </p:grpSp>
      <p:grpSp>
        <p:nvGrpSpPr>
          <p:cNvPr id="75" name="Group 74"/>
          <p:cNvGrpSpPr/>
          <p:nvPr/>
        </p:nvGrpSpPr>
        <p:grpSpPr>
          <a:xfrm>
            <a:off x="2024749" y="3165274"/>
            <a:ext cx="273874" cy="369332"/>
            <a:chOff x="1912139" y="2015834"/>
            <a:chExt cx="273874" cy="369332"/>
          </a:xfrm>
        </p:grpSpPr>
        <p:sp>
          <p:nvSpPr>
            <p:cNvPr id="93" name="Oval 92"/>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4" name="TextBox 93"/>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grpSp>
        <p:nvGrpSpPr>
          <p:cNvPr id="78" name="Group 77"/>
          <p:cNvGrpSpPr/>
          <p:nvPr/>
        </p:nvGrpSpPr>
        <p:grpSpPr>
          <a:xfrm>
            <a:off x="2298623" y="4595498"/>
            <a:ext cx="966796" cy="429658"/>
            <a:chOff x="7528936" y="1631333"/>
            <a:chExt cx="966796" cy="429658"/>
          </a:xfrm>
        </p:grpSpPr>
        <p:sp>
          <p:nvSpPr>
            <p:cNvPr id="87" name="Rectangle 86"/>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8" name="TextBox 87"/>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80" name="Straight Arrow Connector 79"/>
          <p:cNvCxnSpPr/>
          <p:nvPr/>
        </p:nvCxnSpPr>
        <p:spPr>
          <a:xfrm flipH="1">
            <a:off x="2710551" y="4049201"/>
            <a:ext cx="1" cy="51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97" idx="2"/>
            <a:endCxn id="99" idx="0"/>
          </p:cNvCxnSpPr>
          <p:nvPr/>
        </p:nvCxnSpPr>
        <p:spPr>
          <a:xfrm>
            <a:off x="2056685" y="2999501"/>
            <a:ext cx="653867" cy="649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p:cNvCxnSpPr>
            <a:stCxn id="95" idx="2"/>
            <a:endCxn id="99" idx="0"/>
          </p:cNvCxnSpPr>
          <p:nvPr/>
        </p:nvCxnSpPr>
        <p:spPr>
          <a:xfrm flipH="1">
            <a:off x="2710552" y="2999501"/>
            <a:ext cx="613629" cy="649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4" name="Group 83"/>
          <p:cNvGrpSpPr/>
          <p:nvPr/>
        </p:nvGrpSpPr>
        <p:grpSpPr>
          <a:xfrm>
            <a:off x="3081138" y="3165274"/>
            <a:ext cx="273874" cy="369332"/>
            <a:chOff x="1912139" y="2015834"/>
            <a:chExt cx="273874" cy="369332"/>
          </a:xfrm>
        </p:grpSpPr>
        <p:sp>
          <p:nvSpPr>
            <p:cNvPr id="85" name="Oval 84"/>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6" name="TextBox 85"/>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sp>
        <p:nvSpPr>
          <p:cNvPr id="101" name="TextBox 100"/>
          <p:cNvSpPr txBox="1"/>
          <p:nvPr/>
        </p:nvSpPr>
        <p:spPr>
          <a:xfrm>
            <a:off x="1639337" y="2086568"/>
            <a:ext cx="2240540" cy="368349"/>
          </a:xfrm>
          <a:prstGeom prst="rect">
            <a:avLst/>
          </a:prstGeom>
          <a:noFill/>
        </p:spPr>
        <p:txBody>
          <a:bodyPr wrap="square" rtlCol="0">
            <a:spAutoFit/>
          </a:bodyPr>
          <a:lstStyle/>
          <a:p>
            <a:r>
              <a:rPr lang="en-US" dirty="0" smtClean="0"/>
              <a:t>Individual Frequency</a:t>
            </a:r>
            <a:endParaRPr lang="en-US" dirty="0"/>
          </a:p>
        </p:txBody>
      </p:sp>
      <p:sp>
        <p:nvSpPr>
          <p:cNvPr id="7" name="TextBox 6"/>
          <p:cNvSpPr txBox="1"/>
          <p:nvPr/>
        </p:nvSpPr>
        <p:spPr>
          <a:xfrm>
            <a:off x="814965" y="2523060"/>
            <a:ext cx="871134" cy="523220"/>
          </a:xfrm>
          <a:prstGeom prst="rect">
            <a:avLst/>
          </a:prstGeom>
          <a:noFill/>
        </p:spPr>
        <p:txBody>
          <a:bodyPr wrap="square" rtlCol="0">
            <a:spAutoFit/>
          </a:bodyPr>
          <a:lstStyle/>
          <a:p>
            <a:r>
              <a:rPr lang="en-US" sz="1400" dirty="0" smtClean="0"/>
              <a:t>Spectral Data</a:t>
            </a:r>
            <a:endParaRPr lang="en-US" sz="1400" dirty="0"/>
          </a:p>
        </p:txBody>
      </p:sp>
      <p:sp>
        <p:nvSpPr>
          <p:cNvPr id="102" name="TextBox 101"/>
          <p:cNvSpPr txBox="1"/>
          <p:nvPr/>
        </p:nvSpPr>
        <p:spPr>
          <a:xfrm>
            <a:off x="1464856" y="3602167"/>
            <a:ext cx="871134" cy="523220"/>
          </a:xfrm>
          <a:prstGeom prst="rect">
            <a:avLst/>
          </a:prstGeom>
          <a:noFill/>
        </p:spPr>
        <p:txBody>
          <a:bodyPr wrap="square" rtlCol="0">
            <a:spAutoFit/>
          </a:bodyPr>
          <a:lstStyle/>
          <a:p>
            <a:r>
              <a:rPr lang="en-US" sz="1400" dirty="0" smtClean="0"/>
              <a:t>Spectral Data</a:t>
            </a:r>
            <a:endParaRPr lang="en-US" sz="1400" dirty="0"/>
          </a:p>
        </p:txBody>
      </p:sp>
      <p:grpSp>
        <p:nvGrpSpPr>
          <p:cNvPr id="108" name="Group 107"/>
          <p:cNvGrpSpPr/>
          <p:nvPr/>
        </p:nvGrpSpPr>
        <p:grpSpPr>
          <a:xfrm>
            <a:off x="5620633" y="2529831"/>
            <a:ext cx="967247" cy="429658"/>
            <a:chOff x="2479625" y="1282110"/>
            <a:chExt cx="967247" cy="429658"/>
          </a:xfrm>
        </p:grpSpPr>
        <p:sp>
          <p:nvSpPr>
            <p:cNvPr id="165" name="Rectangle 164"/>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6" name="TextBox 165"/>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109" name="Group 108"/>
          <p:cNvGrpSpPr/>
          <p:nvPr/>
        </p:nvGrpSpPr>
        <p:grpSpPr>
          <a:xfrm>
            <a:off x="6765073" y="2529831"/>
            <a:ext cx="1000299" cy="429658"/>
            <a:chOff x="2471886" y="2030828"/>
            <a:chExt cx="1000299" cy="429658"/>
          </a:xfrm>
        </p:grpSpPr>
        <p:sp>
          <p:nvSpPr>
            <p:cNvPr id="163" name="Rectangle 162"/>
            <p:cNvSpPr/>
            <p:nvPr/>
          </p:nvSpPr>
          <p:spPr>
            <a:xfrm>
              <a:off x="2530207" y="2030828"/>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471886" y="2060990"/>
              <a:ext cx="1000299" cy="369331"/>
            </a:xfrm>
            <a:prstGeom prst="rect">
              <a:avLst/>
            </a:prstGeom>
            <a:noFill/>
          </p:spPr>
          <p:txBody>
            <a:bodyPr wrap="square" rtlCol="0">
              <a:spAutoFit/>
            </a:bodyPr>
            <a:lstStyle/>
            <a:p>
              <a:r>
                <a:rPr lang="en-US" dirty="0" smtClean="0"/>
                <a:t>RefMic2</a:t>
              </a:r>
              <a:endParaRPr lang="en-US" dirty="0"/>
            </a:p>
          </p:txBody>
        </p:sp>
      </p:grpSp>
      <p:grpSp>
        <p:nvGrpSpPr>
          <p:cNvPr id="118" name="Group 117"/>
          <p:cNvGrpSpPr/>
          <p:nvPr/>
        </p:nvGrpSpPr>
        <p:grpSpPr>
          <a:xfrm>
            <a:off x="4536234" y="2529831"/>
            <a:ext cx="1103009" cy="429658"/>
            <a:chOff x="2530207" y="1282110"/>
            <a:chExt cx="1103009" cy="429658"/>
          </a:xfrm>
        </p:grpSpPr>
        <p:sp>
          <p:nvSpPr>
            <p:cNvPr id="153" name="Rectangle 152"/>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4" name="TextBox 153"/>
            <p:cNvSpPr txBox="1"/>
            <p:nvPr/>
          </p:nvSpPr>
          <p:spPr>
            <a:xfrm>
              <a:off x="2665969" y="1323643"/>
              <a:ext cx="967247" cy="369332"/>
            </a:xfrm>
            <a:prstGeom prst="rect">
              <a:avLst/>
            </a:prstGeom>
            <a:noFill/>
          </p:spPr>
          <p:txBody>
            <a:bodyPr wrap="square" rtlCol="0">
              <a:spAutoFit/>
            </a:bodyPr>
            <a:lstStyle/>
            <a:p>
              <a:r>
                <a:rPr lang="en-US" dirty="0" smtClean="0"/>
                <a:t>Mic</a:t>
              </a:r>
              <a:endParaRPr lang="en-US" dirty="0"/>
            </a:p>
          </p:txBody>
        </p:sp>
      </p:grpSp>
      <p:grpSp>
        <p:nvGrpSpPr>
          <p:cNvPr id="123" name="Group 122"/>
          <p:cNvGrpSpPr/>
          <p:nvPr/>
        </p:nvGrpSpPr>
        <p:grpSpPr>
          <a:xfrm>
            <a:off x="4530541" y="3444128"/>
            <a:ext cx="966796" cy="429658"/>
            <a:chOff x="7528936" y="1631333"/>
            <a:chExt cx="966796" cy="429658"/>
          </a:xfrm>
        </p:grpSpPr>
        <p:sp>
          <p:nvSpPr>
            <p:cNvPr id="144" name="Rectangle 143"/>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6" name="TextBox 145"/>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grpSp>
        <p:nvGrpSpPr>
          <p:cNvPr id="124" name="Group 123"/>
          <p:cNvGrpSpPr/>
          <p:nvPr/>
        </p:nvGrpSpPr>
        <p:grpSpPr>
          <a:xfrm>
            <a:off x="6329492" y="3445985"/>
            <a:ext cx="966796" cy="429658"/>
            <a:chOff x="7528936" y="1631333"/>
            <a:chExt cx="966796" cy="429658"/>
          </a:xfrm>
        </p:grpSpPr>
        <p:sp>
          <p:nvSpPr>
            <p:cNvPr id="140" name="Rectangle 139"/>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2" name="TextBox 141"/>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125" name="Straight Arrow Connector 124"/>
          <p:cNvCxnSpPr/>
          <p:nvPr/>
        </p:nvCxnSpPr>
        <p:spPr>
          <a:xfrm>
            <a:off x="4954875" y="2972235"/>
            <a:ext cx="0" cy="456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7" name="TextBox 106"/>
          <p:cNvSpPr txBox="1"/>
          <p:nvPr/>
        </p:nvSpPr>
        <p:spPr>
          <a:xfrm>
            <a:off x="5420136" y="2086568"/>
            <a:ext cx="2240540" cy="368349"/>
          </a:xfrm>
          <a:prstGeom prst="rect">
            <a:avLst/>
          </a:prstGeom>
          <a:noFill/>
        </p:spPr>
        <p:txBody>
          <a:bodyPr wrap="square" rtlCol="0">
            <a:spAutoFit/>
          </a:bodyPr>
          <a:lstStyle/>
          <a:p>
            <a:r>
              <a:rPr lang="en-US" dirty="0" smtClean="0"/>
              <a:t>Total Frequency</a:t>
            </a:r>
            <a:endParaRPr lang="en-US" dirty="0"/>
          </a:p>
        </p:txBody>
      </p:sp>
      <p:sp>
        <p:nvSpPr>
          <p:cNvPr id="105" name="TextBox 104"/>
          <p:cNvSpPr txBox="1"/>
          <p:nvPr/>
        </p:nvSpPr>
        <p:spPr>
          <a:xfrm>
            <a:off x="7765372" y="2496328"/>
            <a:ext cx="856534" cy="523220"/>
          </a:xfrm>
          <a:prstGeom prst="rect">
            <a:avLst/>
          </a:prstGeom>
          <a:noFill/>
        </p:spPr>
        <p:txBody>
          <a:bodyPr wrap="square" rtlCol="0">
            <a:spAutoFit/>
          </a:bodyPr>
          <a:lstStyle/>
          <a:p>
            <a:r>
              <a:rPr lang="en-US" sz="1400" dirty="0" smtClean="0"/>
              <a:t>Spectral Data</a:t>
            </a:r>
            <a:endParaRPr lang="en-US" sz="1400" dirty="0"/>
          </a:p>
        </p:txBody>
      </p:sp>
      <p:cxnSp>
        <p:nvCxnSpPr>
          <p:cNvPr id="10" name="Straight Arrow Connector 9"/>
          <p:cNvCxnSpPr>
            <a:stCxn id="165" idx="2"/>
            <a:endCxn id="140" idx="0"/>
          </p:cNvCxnSpPr>
          <p:nvPr/>
        </p:nvCxnSpPr>
        <p:spPr>
          <a:xfrm>
            <a:off x="6089856" y="2959489"/>
            <a:ext cx="658277" cy="486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163" idx="2"/>
            <a:endCxn id="140" idx="0"/>
          </p:cNvCxnSpPr>
          <p:nvPr/>
        </p:nvCxnSpPr>
        <p:spPr>
          <a:xfrm flipH="1">
            <a:off x="6748133" y="2959489"/>
            <a:ext cx="493902" cy="486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40" idx="1"/>
          </p:cNvCxnSpPr>
          <p:nvPr/>
        </p:nvCxnSpPr>
        <p:spPr>
          <a:xfrm flipH="1" flipV="1">
            <a:off x="5367823" y="3657950"/>
            <a:ext cx="961669" cy="28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72" name="Group 171"/>
          <p:cNvGrpSpPr/>
          <p:nvPr/>
        </p:nvGrpSpPr>
        <p:grpSpPr>
          <a:xfrm>
            <a:off x="5711720" y="3682994"/>
            <a:ext cx="273874" cy="369332"/>
            <a:chOff x="1912139" y="2015834"/>
            <a:chExt cx="273874" cy="369332"/>
          </a:xfrm>
        </p:grpSpPr>
        <p:sp>
          <p:nvSpPr>
            <p:cNvPr id="173" name="Oval 172"/>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4" name="TextBox 173"/>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spTree>
    <p:extLst>
      <p:ext uri="{BB962C8B-B14F-4D97-AF65-F5344CB8AC3E}">
        <p14:creationId xmlns:p14="http://schemas.microsoft.com/office/powerpoint/2010/main" val="363483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#1 – Diagram</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22</a:t>
            </a:fld>
            <a:endParaRPr lang="en-US" sz="1600" dirty="0">
              <a:solidFill>
                <a:schemeClr val="tx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1239610" y="1713723"/>
            <a:ext cx="6653309" cy="3893181"/>
            <a:chOff x="1692464" y="1671757"/>
            <a:chExt cx="5565481" cy="3147231"/>
          </a:xfrm>
        </p:grpSpPr>
        <p:grpSp>
          <p:nvGrpSpPr>
            <p:cNvPr id="9" name="Group 8"/>
            <p:cNvGrpSpPr/>
            <p:nvPr/>
          </p:nvGrpSpPr>
          <p:grpSpPr>
            <a:xfrm>
              <a:off x="2197442" y="2323068"/>
              <a:ext cx="5060503" cy="2495920"/>
              <a:chOff x="2197442" y="2323068"/>
              <a:chExt cx="5060503" cy="2495920"/>
            </a:xfrm>
          </p:grpSpPr>
          <p:grpSp>
            <p:nvGrpSpPr>
              <p:cNvPr id="12" name="Group 11"/>
              <p:cNvGrpSpPr/>
              <p:nvPr/>
            </p:nvGrpSpPr>
            <p:grpSpPr>
              <a:xfrm>
                <a:off x="2197442" y="2323068"/>
                <a:ext cx="5060503" cy="2495920"/>
                <a:chOff x="2197442" y="2323068"/>
                <a:chExt cx="5060503" cy="2495920"/>
              </a:xfrm>
            </p:grpSpPr>
            <p:sp>
              <p:nvSpPr>
                <p:cNvPr id="14" name="Rectangle 13"/>
                <p:cNvSpPr/>
                <p:nvPr/>
              </p:nvSpPr>
              <p:spPr>
                <a:xfrm>
                  <a:off x="3781167" y="2916195"/>
                  <a:ext cx="1433384" cy="4695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15" name="Group 14"/>
                <p:cNvGrpSpPr/>
                <p:nvPr/>
              </p:nvGrpSpPr>
              <p:grpSpPr>
                <a:xfrm>
                  <a:off x="2297945" y="3105665"/>
                  <a:ext cx="375233" cy="90617"/>
                  <a:chOff x="2297945" y="3105665"/>
                  <a:chExt cx="375233" cy="90617"/>
                </a:xfrm>
              </p:grpSpPr>
              <p:sp>
                <p:nvSpPr>
                  <p:cNvPr id="40" name="Rounded Rectangle 39"/>
                  <p:cNvSpPr/>
                  <p:nvPr/>
                </p:nvSpPr>
                <p:spPr>
                  <a:xfrm>
                    <a:off x="2343665" y="3105665"/>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1" name="Rounded Rectangle 40"/>
                  <p:cNvSpPr/>
                  <p:nvPr/>
                </p:nvSpPr>
                <p:spPr>
                  <a:xfrm flipH="1">
                    <a:off x="2297945" y="3105666"/>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6" name="Group 15"/>
                <p:cNvGrpSpPr/>
                <p:nvPr/>
              </p:nvGrpSpPr>
              <p:grpSpPr>
                <a:xfrm>
                  <a:off x="5997146" y="3105665"/>
                  <a:ext cx="375233" cy="90617"/>
                  <a:chOff x="2297945" y="3105665"/>
                  <a:chExt cx="375233" cy="90617"/>
                </a:xfrm>
              </p:grpSpPr>
              <p:sp>
                <p:nvSpPr>
                  <p:cNvPr id="38" name="Rounded Rectangle 37"/>
                  <p:cNvSpPr/>
                  <p:nvPr/>
                </p:nvSpPr>
                <p:spPr>
                  <a:xfrm>
                    <a:off x="2343665" y="3105665"/>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9" name="Rounded Rectangle 38"/>
                  <p:cNvSpPr/>
                  <p:nvPr/>
                </p:nvSpPr>
                <p:spPr>
                  <a:xfrm flipH="1">
                    <a:off x="2297945" y="3105666"/>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7" name="Group 16"/>
                <p:cNvGrpSpPr/>
                <p:nvPr/>
              </p:nvGrpSpPr>
              <p:grpSpPr>
                <a:xfrm>
                  <a:off x="4452551" y="4380264"/>
                  <a:ext cx="90616" cy="375233"/>
                  <a:chOff x="4452551" y="4273173"/>
                  <a:chExt cx="90616" cy="375233"/>
                </a:xfrm>
              </p:grpSpPr>
              <p:sp>
                <p:nvSpPr>
                  <p:cNvPr id="36" name="Rounded Rectangle 35"/>
                  <p:cNvSpPr/>
                  <p:nvPr/>
                </p:nvSpPr>
                <p:spPr>
                  <a:xfrm rot="16200000">
                    <a:off x="4333102" y="4392622"/>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7" name="Rounded Rectangle 36"/>
                  <p:cNvSpPr/>
                  <p:nvPr/>
                </p:nvSpPr>
                <p:spPr>
                  <a:xfrm rot="16200000" flipH="1">
                    <a:off x="4474999" y="4580239"/>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9" name="Group 18"/>
                <p:cNvGrpSpPr/>
                <p:nvPr/>
              </p:nvGrpSpPr>
              <p:grpSpPr>
                <a:xfrm>
                  <a:off x="2297945" y="2323068"/>
                  <a:ext cx="1483223" cy="683743"/>
                  <a:chOff x="2297945" y="2323068"/>
                  <a:chExt cx="1483223" cy="683743"/>
                </a:xfrm>
              </p:grpSpPr>
              <p:cxnSp>
                <p:nvCxnSpPr>
                  <p:cNvPr id="32" name="Straight Arrow Connector 31"/>
                  <p:cNvCxnSpPr/>
                  <p:nvPr/>
                </p:nvCxnSpPr>
                <p:spPr>
                  <a:xfrm>
                    <a:off x="2297945" y="2619631"/>
                    <a:ext cx="148322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2297945" y="2446637"/>
                    <a:ext cx="0" cy="560174"/>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781167" y="2446637"/>
                    <a:ext cx="1" cy="354227"/>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2730844" y="2323068"/>
                    <a:ext cx="836141" cy="248806"/>
                  </a:xfrm>
                  <a:prstGeom prst="rect">
                    <a:avLst/>
                  </a:prstGeom>
                  <a:noFill/>
                </p:spPr>
                <p:txBody>
                  <a:bodyPr wrap="square" rtlCol="0">
                    <a:spAutoFit/>
                  </a:bodyPr>
                  <a:lstStyle/>
                  <a:p>
                    <a:r>
                      <a:rPr lang="en-US" sz="1400" dirty="0" smtClean="0"/>
                      <a:t>42.5 in</a:t>
                    </a:r>
                    <a:endParaRPr lang="en-US" sz="1400" dirty="0"/>
                  </a:p>
                </p:txBody>
              </p:sp>
            </p:grpSp>
            <p:grpSp>
              <p:nvGrpSpPr>
                <p:cNvPr id="20" name="Group 19"/>
                <p:cNvGrpSpPr/>
                <p:nvPr/>
              </p:nvGrpSpPr>
              <p:grpSpPr>
                <a:xfrm>
                  <a:off x="5214551" y="2341149"/>
                  <a:ext cx="959707" cy="665662"/>
                  <a:chOff x="5214551" y="2341149"/>
                  <a:chExt cx="959707" cy="665662"/>
                </a:xfrm>
              </p:grpSpPr>
              <p:cxnSp>
                <p:nvCxnSpPr>
                  <p:cNvPr id="28" name="Straight Arrow Connector 27"/>
                  <p:cNvCxnSpPr/>
                  <p:nvPr/>
                </p:nvCxnSpPr>
                <p:spPr>
                  <a:xfrm>
                    <a:off x="5214551" y="2628672"/>
                    <a:ext cx="78259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5214551" y="2446637"/>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5997146" y="2446637"/>
                    <a:ext cx="0" cy="560174"/>
                  </a:xfrm>
                  <a:prstGeom prst="line">
                    <a:avLst/>
                  </a:prstGeom>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5338117" y="2341149"/>
                    <a:ext cx="836141" cy="248806"/>
                  </a:xfrm>
                  <a:prstGeom prst="rect">
                    <a:avLst/>
                  </a:prstGeom>
                  <a:noFill/>
                </p:spPr>
                <p:txBody>
                  <a:bodyPr wrap="square" rtlCol="0">
                    <a:spAutoFit/>
                  </a:bodyPr>
                  <a:lstStyle/>
                  <a:p>
                    <a:r>
                      <a:rPr lang="en-US" sz="1400" dirty="0" smtClean="0"/>
                      <a:t>23.5 in</a:t>
                    </a:r>
                    <a:endParaRPr lang="en-US" sz="1400" dirty="0"/>
                  </a:p>
                </p:txBody>
              </p:sp>
            </p:grpSp>
            <p:cxnSp>
              <p:nvCxnSpPr>
                <p:cNvPr id="21" name="Straight Connector 20"/>
                <p:cNvCxnSpPr/>
                <p:nvPr/>
              </p:nvCxnSpPr>
              <p:spPr>
                <a:xfrm rot="5400000">
                  <a:off x="5511112" y="3211955"/>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4712043" y="4755498"/>
                  <a:ext cx="976185" cy="0"/>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5556832" y="3929529"/>
                  <a:ext cx="753351" cy="248806"/>
                </a:xfrm>
                <a:prstGeom prst="rect">
                  <a:avLst/>
                </a:prstGeom>
                <a:noFill/>
              </p:spPr>
              <p:txBody>
                <a:bodyPr wrap="square" rtlCol="0">
                  <a:spAutoFit/>
                </a:bodyPr>
                <a:lstStyle/>
                <a:p>
                  <a:r>
                    <a:rPr lang="en-US" sz="1400" dirty="0" smtClean="0"/>
                    <a:t>38.0 in</a:t>
                  </a:r>
                  <a:endParaRPr lang="en-US" sz="1400" dirty="0"/>
                </a:p>
              </p:txBody>
            </p:sp>
            <p:cxnSp>
              <p:nvCxnSpPr>
                <p:cNvPr id="24" name="Straight Arrow Connector 23"/>
                <p:cNvCxnSpPr/>
                <p:nvPr/>
              </p:nvCxnSpPr>
              <p:spPr>
                <a:xfrm>
                  <a:off x="5511112" y="3397707"/>
                  <a:ext cx="2" cy="135779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062415" y="4221855"/>
                  <a:ext cx="1344417" cy="597133"/>
                </a:xfrm>
                <a:prstGeom prst="rect">
                  <a:avLst/>
                </a:prstGeom>
                <a:noFill/>
              </p:spPr>
              <p:txBody>
                <a:bodyPr wrap="square" rtlCol="0">
                  <a:spAutoFit/>
                </a:bodyPr>
                <a:lstStyle/>
                <a:p>
                  <a:r>
                    <a:rPr lang="en-US" sz="1400" dirty="0" smtClean="0"/>
                    <a:t>377C20</a:t>
                  </a:r>
                </a:p>
                <a:p>
                  <a:r>
                    <a:rPr lang="en-US" sz="1400" dirty="0" smtClean="0"/>
                    <a:t>Random Incidence</a:t>
                  </a:r>
                </a:p>
                <a:p>
                  <a:r>
                    <a:rPr lang="en-US" sz="1400" dirty="0" smtClean="0"/>
                    <a:t>RefMic2</a:t>
                  </a:r>
                  <a:endParaRPr lang="en-US" sz="1400" dirty="0"/>
                </a:p>
              </p:txBody>
            </p:sp>
            <p:sp>
              <p:nvSpPr>
                <p:cNvPr id="26" name="TextBox 25"/>
                <p:cNvSpPr txBox="1"/>
                <p:nvPr/>
              </p:nvSpPr>
              <p:spPr>
                <a:xfrm>
                  <a:off x="6392972" y="2873115"/>
                  <a:ext cx="864973" cy="597133"/>
                </a:xfrm>
                <a:prstGeom prst="rect">
                  <a:avLst/>
                </a:prstGeom>
                <a:noFill/>
              </p:spPr>
              <p:txBody>
                <a:bodyPr wrap="square" rtlCol="0">
                  <a:spAutoFit/>
                </a:bodyPr>
                <a:lstStyle/>
                <a:p>
                  <a:r>
                    <a:rPr lang="en-US" sz="1400" dirty="0" smtClean="0"/>
                    <a:t>378A07</a:t>
                  </a:r>
                </a:p>
                <a:p>
                  <a:r>
                    <a:rPr lang="en-US" sz="1400" dirty="0" smtClean="0"/>
                    <a:t>Free Field</a:t>
                  </a:r>
                </a:p>
                <a:p>
                  <a:r>
                    <a:rPr lang="en-US" sz="1400" dirty="0" smtClean="0"/>
                    <a:t>Mic</a:t>
                  </a:r>
                  <a:endParaRPr lang="en-US" sz="1400" dirty="0"/>
                </a:p>
              </p:txBody>
            </p:sp>
            <p:sp>
              <p:nvSpPr>
                <p:cNvPr id="27" name="TextBox 26"/>
                <p:cNvSpPr txBox="1"/>
                <p:nvPr/>
              </p:nvSpPr>
              <p:spPr>
                <a:xfrm>
                  <a:off x="2197442" y="3279656"/>
                  <a:ext cx="864973" cy="597133"/>
                </a:xfrm>
                <a:prstGeom prst="rect">
                  <a:avLst/>
                </a:prstGeom>
                <a:noFill/>
              </p:spPr>
              <p:txBody>
                <a:bodyPr wrap="square" rtlCol="0">
                  <a:spAutoFit/>
                </a:bodyPr>
                <a:lstStyle/>
                <a:p>
                  <a:r>
                    <a:rPr lang="en-US" sz="1400" dirty="0" smtClean="0"/>
                    <a:t>378A07</a:t>
                  </a:r>
                </a:p>
                <a:p>
                  <a:r>
                    <a:rPr lang="en-US" sz="1400" dirty="0" smtClean="0"/>
                    <a:t>Free Field</a:t>
                  </a:r>
                </a:p>
                <a:p>
                  <a:r>
                    <a:rPr lang="en-US" sz="1400" dirty="0" smtClean="0"/>
                    <a:t>RefMic1</a:t>
                  </a:r>
                  <a:endParaRPr lang="en-US" sz="1400" dirty="0"/>
                </a:p>
              </p:txBody>
            </p:sp>
          </p:grpSp>
          <p:sp>
            <p:nvSpPr>
              <p:cNvPr id="13" name="TextBox 12"/>
              <p:cNvSpPr txBox="1"/>
              <p:nvPr/>
            </p:nvSpPr>
            <p:spPr>
              <a:xfrm>
                <a:off x="3951896" y="3434471"/>
                <a:ext cx="1182541" cy="248806"/>
              </a:xfrm>
              <a:prstGeom prst="rect">
                <a:avLst/>
              </a:prstGeom>
              <a:noFill/>
            </p:spPr>
            <p:txBody>
              <a:bodyPr wrap="square" rtlCol="0">
                <a:spAutoFit/>
              </a:bodyPr>
              <a:lstStyle/>
              <a:p>
                <a:r>
                  <a:rPr lang="en-US" sz="1400" dirty="0" smtClean="0"/>
                  <a:t>SDOF Structure</a:t>
                </a:r>
                <a:endParaRPr lang="en-US" sz="1400" dirty="0"/>
              </a:p>
            </p:txBody>
          </p:sp>
        </p:grpSp>
        <p:sp>
          <p:nvSpPr>
            <p:cNvPr id="10" name="TextBox 9"/>
            <p:cNvSpPr txBox="1"/>
            <p:nvPr/>
          </p:nvSpPr>
          <p:spPr>
            <a:xfrm>
              <a:off x="1692464" y="1671757"/>
              <a:ext cx="4617720" cy="572252"/>
            </a:xfrm>
            <a:prstGeom prst="rect">
              <a:avLst/>
            </a:prstGeom>
            <a:noFill/>
          </p:spPr>
          <p:txBody>
            <a:bodyPr wrap="square" rtlCol="0">
              <a:spAutoFit/>
            </a:bodyPr>
            <a:lstStyle/>
            <a:p>
              <a:r>
                <a:rPr lang="en-US" sz="2000" dirty="0" smtClean="0"/>
                <a:t>Testing Setup #1 (7-26-2017)</a:t>
              </a:r>
            </a:p>
            <a:p>
              <a:r>
                <a:rPr lang="en-US" sz="2000" dirty="0" smtClean="0"/>
                <a:t>Top View</a:t>
              </a:r>
              <a:endParaRPr lang="en-US" sz="2000" dirty="0"/>
            </a:p>
          </p:txBody>
        </p:sp>
      </p:grpSp>
    </p:spTree>
    <p:extLst>
      <p:ext uri="{BB962C8B-B14F-4D97-AF65-F5344CB8AC3E}">
        <p14:creationId xmlns:p14="http://schemas.microsoft.com/office/powerpoint/2010/main" val="3291532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#1 – Individual </a:t>
            </a:r>
            <a:r>
              <a:rPr lang="en-US" sz="2400" b="1" dirty="0">
                <a:solidFill>
                  <a:schemeClr val="accent1"/>
                </a:solidFill>
                <a:latin typeface="Times New Roman"/>
                <a:cs typeface="Times New Roman"/>
              </a:rPr>
              <a:t>Time (</a:t>
            </a:r>
            <a:r>
              <a:rPr lang="en-US" sz="2400" b="1" dirty="0" smtClean="0">
                <a:solidFill>
                  <a:schemeClr val="accent1"/>
                </a:solidFill>
                <a:latin typeface="Times New Roman"/>
                <a:cs typeface="Times New Roman"/>
              </a:rPr>
              <a:t>0.1 </a:t>
            </a:r>
            <a:r>
              <a:rPr lang="en-US" sz="2400" b="1" dirty="0">
                <a:solidFill>
                  <a:schemeClr val="accent1"/>
                </a:solidFill>
                <a:latin typeface="Times New Roman"/>
                <a:cs typeface="Times New Roman"/>
              </a:rPr>
              <a:t>cm</a:t>
            </a:r>
            <a:r>
              <a:rPr lang="en-US" sz="2400" b="1" dirty="0" smtClean="0">
                <a:solidFill>
                  <a:schemeClr val="accent1"/>
                </a:solidFill>
                <a:latin typeface="Times New Roman"/>
                <a:cs typeface="Times New Roman"/>
              </a:rPr>
              <a:t>)</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23</a:t>
            </a:fld>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26670" y="1417320"/>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3 Mic Combination</a:t>
            </a:r>
            <a:endParaRPr lang="en-US" dirty="0">
              <a:latin typeface="Times New Roman" panose="02020603050405020304" pitchFamily="18" charset="0"/>
              <a:cs typeface="Times New Roman" panose="02020603050405020304" pitchFamily="18" charset="0"/>
            </a:endParaRPr>
          </a:p>
        </p:txBody>
      </p:sp>
      <p:pic>
        <p:nvPicPr>
          <p:cNvPr id="45" name="Picture 44"/>
          <p:cNvPicPr/>
          <p:nvPr/>
        </p:nvPicPr>
        <p:blipFill>
          <a:blip r:embed="rId5" cstate="print"/>
          <a:stretch>
            <a:fillRect/>
          </a:stretch>
        </p:blipFill>
        <p:spPr>
          <a:xfrm>
            <a:off x="731750" y="1923217"/>
            <a:ext cx="5162550" cy="3888740"/>
          </a:xfrm>
          <a:prstGeom prst="rect">
            <a:avLst/>
          </a:prstGeom>
        </p:spPr>
      </p:pic>
      <p:grpSp>
        <p:nvGrpSpPr>
          <p:cNvPr id="67" name="Group 66"/>
          <p:cNvGrpSpPr/>
          <p:nvPr/>
        </p:nvGrpSpPr>
        <p:grpSpPr>
          <a:xfrm>
            <a:off x="5768316" y="1445448"/>
            <a:ext cx="3071931" cy="4439613"/>
            <a:chOff x="5768316" y="1445448"/>
            <a:chExt cx="3071931" cy="4439613"/>
          </a:xfrm>
        </p:grpSpPr>
        <p:grpSp>
          <p:nvGrpSpPr>
            <p:cNvPr id="68" name="Group 45"/>
            <p:cNvGrpSpPr/>
            <p:nvPr/>
          </p:nvGrpSpPr>
          <p:grpSpPr>
            <a:xfrm>
              <a:off x="7276463" y="2572664"/>
              <a:ext cx="837282" cy="429658"/>
              <a:chOff x="956070" y="1616339"/>
              <a:chExt cx="837282" cy="429658"/>
            </a:xfrm>
          </p:grpSpPr>
          <p:sp>
            <p:nvSpPr>
              <p:cNvPr id="97" name="Rectangle 96"/>
              <p:cNvSpPr/>
              <p:nvPr/>
            </p:nvSpPr>
            <p:spPr>
              <a:xfrm>
                <a:off x="956070" y="1616339"/>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8" name="TextBox 97"/>
              <p:cNvSpPr txBox="1"/>
              <p:nvPr/>
            </p:nvSpPr>
            <p:spPr>
              <a:xfrm>
                <a:off x="1094181" y="1645743"/>
                <a:ext cx="561059" cy="370849"/>
              </a:xfrm>
              <a:prstGeom prst="rect">
                <a:avLst/>
              </a:prstGeom>
              <a:noFill/>
            </p:spPr>
            <p:txBody>
              <a:bodyPr wrap="square" rtlCol="0">
                <a:spAutoFit/>
              </a:bodyPr>
              <a:lstStyle/>
              <a:p>
                <a:r>
                  <a:rPr lang="en-US" dirty="0" smtClean="0"/>
                  <a:t>Mic</a:t>
                </a:r>
                <a:endParaRPr lang="en-US" dirty="0"/>
              </a:p>
            </p:txBody>
          </p:sp>
        </p:grpSp>
        <p:grpSp>
          <p:nvGrpSpPr>
            <p:cNvPr id="69" name="Group 48"/>
            <p:cNvGrpSpPr/>
            <p:nvPr/>
          </p:nvGrpSpPr>
          <p:grpSpPr>
            <a:xfrm>
              <a:off x="6572014" y="1493559"/>
              <a:ext cx="967247" cy="429658"/>
              <a:chOff x="2479625" y="1282110"/>
              <a:chExt cx="967247" cy="429658"/>
            </a:xfrm>
          </p:grpSpPr>
          <p:sp>
            <p:nvSpPr>
              <p:cNvPr id="95" name="Rectangle 94"/>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6" name="TextBox 95"/>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70" name="Group 51"/>
            <p:cNvGrpSpPr/>
            <p:nvPr/>
          </p:nvGrpSpPr>
          <p:grpSpPr>
            <a:xfrm>
              <a:off x="7839948" y="1493559"/>
              <a:ext cx="1000299" cy="429658"/>
              <a:chOff x="2480063" y="2030828"/>
              <a:chExt cx="1000299" cy="429658"/>
            </a:xfrm>
          </p:grpSpPr>
          <p:sp>
            <p:nvSpPr>
              <p:cNvPr id="93" name="Rectangle 92"/>
              <p:cNvSpPr/>
              <p:nvPr/>
            </p:nvSpPr>
            <p:spPr>
              <a:xfrm>
                <a:off x="2530207" y="2030828"/>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4" name="TextBox 93"/>
              <p:cNvSpPr txBox="1"/>
              <p:nvPr/>
            </p:nvSpPr>
            <p:spPr>
              <a:xfrm>
                <a:off x="2480063" y="2050237"/>
                <a:ext cx="1000299" cy="369331"/>
              </a:xfrm>
              <a:prstGeom prst="rect">
                <a:avLst/>
              </a:prstGeom>
              <a:noFill/>
            </p:spPr>
            <p:txBody>
              <a:bodyPr wrap="square" rtlCol="0">
                <a:spAutoFit/>
              </a:bodyPr>
              <a:lstStyle/>
              <a:p>
                <a:r>
                  <a:rPr lang="en-US" dirty="0" smtClean="0"/>
                  <a:t>RefMic2</a:t>
                </a:r>
                <a:endParaRPr lang="en-US" dirty="0"/>
              </a:p>
            </p:txBody>
          </p:sp>
        </p:grpSp>
        <p:grpSp>
          <p:nvGrpSpPr>
            <p:cNvPr id="71" name="Group 54"/>
            <p:cNvGrpSpPr/>
            <p:nvPr/>
          </p:nvGrpSpPr>
          <p:grpSpPr>
            <a:xfrm>
              <a:off x="7009301" y="2088990"/>
              <a:ext cx="273874" cy="369332"/>
              <a:chOff x="1912139" y="2015834"/>
              <a:chExt cx="273874" cy="369332"/>
            </a:xfrm>
          </p:grpSpPr>
          <p:sp>
            <p:nvSpPr>
              <p:cNvPr id="91" name="Oval 90"/>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2" name="TextBox 91"/>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grpSp>
          <p:nvGrpSpPr>
            <p:cNvPr id="72" name="Group 57"/>
            <p:cNvGrpSpPr/>
            <p:nvPr/>
          </p:nvGrpSpPr>
          <p:grpSpPr>
            <a:xfrm>
              <a:off x="7276463" y="3556845"/>
              <a:ext cx="926164" cy="429658"/>
              <a:chOff x="4294105" y="1645743"/>
              <a:chExt cx="926164" cy="429658"/>
            </a:xfrm>
          </p:grpSpPr>
          <p:sp>
            <p:nvSpPr>
              <p:cNvPr id="89" name="Rectangle 88"/>
              <p:cNvSpPr/>
              <p:nvPr/>
            </p:nvSpPr>
            <p:spPr>
              <a:xfrm>
                <a:off x="4294105"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0" name="TextBox 89"/>
              <p:cNvSpPr txBox="1"/>
              <p:nvPr/>
            </p:nvSpPr>
            <p:spPr>
              <a:xfrm>
                <a:off x="4382987" y="1681605"/>
                <a:ext cx="837282" cy="369332"/>
              </a:xfrm>
              <a:prstGeom prst="rect">
                <a:avLst/>
              </a:prstGeom>
              <a:noFill/>
            </p:spPr>
            <p:txBody>
              <a:bodyPr wrap="square" rtlCol="0">
                <a:spAutoFit/>
              </a:bodyPr>
              <a:lstStyle/>
              <a:p>
                <a:r>
                  <a:rPr lang="en-US" dirty="0" smtClean="0"/>
                  <a:t>Filter</a:t>
                </a:r>
                <a:endParaRPr lang="en-US" dirty="0"/>
              </a:p>
            </p:txBody>
          </p:sp>
        </p:grpSp>
        <p:grpSp>
          <p:nvGrpSpPr>
            <p:cNvPr id="73" name="Group 60"/>
            <p:cNvGrpSpPr/>
            <p:nvPr/>
          </p:nvGrpSpPr>
          <p:grpSpPr>
            <a:xfrm>
              <a:off x="7276463" y="4506124"/>
              <a:ext cx="982126" cy="429658"/>
              <a:chOff x="5889204" y="1645743"/>
              <a:chExt cx="982126" cy="429658"/>
            </a:xfrm>
          </p:grpSpPr>
          <p:sp>
            <p:nvSpPr>
              <p:cNvPr id="87" name="Rectangle 86"/>
              <p:cNvSpPr/>
              <p:nvPr/>
            </p:nvSpPr>
            <p:spPr>
              <a:xfrm>
                <a:off x="5889204"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8" name="TextBox 87"/>
              <p:cNvSpPr txBox="1"/>
              <p:nvPr/>
            </p:nvSpPr>
            <p:spPr>
              <a:xfrm>
                <a:off x="6034048" y="1681605"/>
                <a:ext cx="837282" cy="369332"/>
              </a:xfrm>
              <a:prstGeom prst="rect">
                <a:avLst/>
              </a:prstGeom>
              <a:noFill/>
            </p:spPr>
            <p:txBody>
              <a:bodyPr wrap="square" rtlCol="0">
                <a:spAutoFit/>
              </a:bodyPr>
              <a:lstStyle/>
              <a:p>
                <a:r>
                  <a:rPr lang="en-US" dirty="0" smtClean="0"/>
                  <a:t>FFT</a:t>
                </a:r>
                <a:endParaRPr lang="en-US" dirty="0"/>
              </a:p>
            </p:txBody>
          </p:sp>
        </p:grpSp>
        <p:grpSp>
          <p:nvGrpSpPr>
            <p:cNvPr id="74" name="Group 63"/>
            <p:cNvGrpSpPr/>
            <p:nvPr/>
          </p:nvGrpSpPr>
          <p:grpSpPr>
            <a:xfrm>
              <a:off x="7291793" y="5455403"/>
              <a:ext cx="966796" cy="429658"/>
              <a:chOff x="7528936" y="1631333"/>
              <a:chExt cx="966796" cy="429658"/>
            </a:xfrm>
          </p:grpSpPr>
          <p:sp>
            <p:nvSpPr>
              <p:cNvPr id="85" name="Rectangle 84"/>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6" name="TextBox 85"/>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75" name="Straight Arrow Connector 74"/>
            <p:cNvCxnSpPr>
              <a:stCxn id="89" idx="2"/>
            </p:cNvCxnSpPr>
            <p:nvPr/>
          </p:nvCxnSpPr>
          <p:spPr>
            <a:xfrm flipH="1">
              <a:off x="7695103" y="3986503"/>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87" idx="2"/>
            </p:cNvCxnSpPr>
            <p:nvPr/>
          </p:nvCxnSpPr>
          <p:spPr>
            <a:xfrm flipH="1">
              <a:off x="7695103" y="4935782"/>
              <a:ext cx="1" cy="51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a:stCxn id="95" idx="2"/>
              <a:endCxn id="97" idx="0"/>
            </p:cNvCxnSpPr>
            <p:nvPr/>
          </p:nvCxnSpPr>
          <p:spPr>
            <a:xfrm>
              <a:off x="7041237" y="1923217"/>
              <a:ext cx="653867" cy="649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p:cNvCxnSpPr>
              <a:stCxn id="93" idx="2"/>
              <a:endCxn id="97" idx="0"/>
            </p:cNvCxnSpPr>
            <p:nvPr/>
          </p:nvCxnSpPr>
          <p:spPr>
            <a:xfrm flipH="1">
              <a:off x="7695104" y="1923217"/>
              <a:ext cx="613629" cy="649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p:cNvCxnSpPr>
              <a:stCxn id="97" idx="2"/>
              <a:endCxn id="89" idx="0"/>
            </p:cNvCxnSpPr>
            <p:nvPr/>
          </p:nvCxnSpPr>
          <p:spPr>
            <a:xfrm>
              <a:off x="7695104" y="3002322"/>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0" name="Group 71"/>
            <p:cNvGrpSpPr/>
            <p:nvPr/>
          </p:nvGrpSpPr>
          <p:grpSpPr>
            <a:xfrm>
              <a:off x="8065690" y="2088990"/>
              <a:ext cx="273874" cy="369332"/>
              <a:chOff x="1912139" y="2015834"/>
              <a:chExt cx="273874" cy="369332"/>
            </a:xfrm>
          </p:grpSpPr>
          <p:sp>
            <p:nvSpPr>
              <p:cNvPr id="83" name="Oval 82"/>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4" name="TextBox 83"/>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sp>
          <p:nvSpPr>
            <p:cNvPr id="81" name="TextBox 80"/>
            <p:cNvSpPr txBox="1"/>
            <p:nvPr/>
          </p:nvSpPr>
          <p:spPr>
            <a:xfrm>
              <a:off x="5768316" y="1445448"/>
              <a:ext cx="856534" cy="523220"/>
            </a:xfrm>
            <a:prstGeom prst="rect">
              <a:avLst/>
            </a:prstGeom>
            <a:noFill/>
          </p:spPr>
          <p:txBody>
            <a:bodyPr wrap="square" rtlCol="0">
              <a:spAutoFit/>
            </a:bodyPr>
            <a:lstStyle/>
            <a:p>
              <a:r>
                <a:rPr lang="en-US" sz="1400" dirty="0" smtClean="0"/>
                <a:t>Pressure Data</a:t>
              </a:r>
              <a:endParaRPr lang="en-US" sz="1400" dirty="0"/>
            </a:p>
          </p:txBody>
        </p:sp>
        <p:sp>
          <p:nvSpPr>
            <p:cNvPr id="82" name="TextBox 81"/>
            <p:cNvSpPr txBox="1"/>
            <p:nvPr/>
          </p:nvSpPr>
          <p:spPr>
            <a:xfrm>
              <a:off x="6504090" y="2501162"/>
              <a:ext cx="856534" cy="523220"/>
            </a:xfrm>
            <a:prstGeom prst="rect">
              <a:avLst/>
            </a:prstGeom>
            <a:noFill/>
          </p:spPr>
          <p:txBody>
            <a:bodyPr wrap="square" rtlCol="0">
              <a:spAutoFit/>
            </a:bodyPr>
            <a:lstStyle/>
            <a:p>
              <a:r>
                <a:rPr lang="en-US" sz="1400" dirty="0" smtClean="0"/>
                <a:t>Pressure Data</a:t>
              </a:r>
              <a:endParaRPr lang="en-US" sz="1400" dirty="0"/>
            </a:p>
          </p:txBody>
        </p:sp>
      </p:grpSp>
    </p:spTree>
    <p:extLst>
      <p:ext uri="{BB962C8B-B14F-4D97-AF65-F5344CB8AC3E}">
        <p14:creationId xmlns:p14="http://schemas.microsoft.com/office/powerpoint/2010/main" val="382994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#1 – Individual </a:t>
            </a:r>
            <a:r>
              <a:rPr lang="en-US" sz="2400" b="1" dirty="0">
                <a:solidFill>
                  <a:schemeClr val="accent1"/>
                </a:solidFill>
                <a:latin typeface="Times New Roman"/>
                <a:cs typeface="Times New Roman"/>
              </a:rPr>
              <a:t>Time (</a:t>
            </a:r>
            <a:r>
              <a:rPr lang="en-US" sz="2400" b="1" dirty="0" smtClean="0">
                <a:solidFill>
                  <a:schemeClr val="accent1"/>
                </a:solidFill>
                <a:latin typeface="Times New Roman"/>
                <a:cs typeface="Times New Roman"/>
              </a:rPr>
              <a:t>0.1 </a:t>
            </a:r>
            <a:r>
              <a:rPr lang="en-US" sz="2400" b="1" dirty="0">
                <a:solidFill>
                  <a:schemeClr val="accent1"/>
                </a:solidFill>
                <a:latin typeface="Times New Roman"/>
                <a:cs typeface="Times New Roman"/>
              </a:rPr>
              <a:t>cm</a:t>
            </a:r>
            <a:r>
              <a:rPr lang="en-US" sz="2400" b="1" dirty="0" smtClean="0">
                <a:solidFill>
                  <a:schemeClr val="accent1"/>
                </a:solidFill>
                <a:latin typeface="Times New Roman"/>
                <a:cs typeface="Times New Roman"/>
              </a:rPr>
              <a:t>)</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24</a:t>
            </a:fld>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799206" y="1415208"/>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Alternate 3 Mic Combination</a:t>
            </a:r>
            <a:endParaRPr lang="en-US" dirty="0">
              <a:latin typeface="Times New Roman" panose="02020603050405020304" pitchFamily="18" charset="0"/>
              <a:cs typeface="Times New Roman" panose="02020603050405020304" pitchFamily="18" charset="0"/>
            </a:endParaRPr>
          </a:p>
        </p:txBody>
      </p:sp>
      <p:pic>
        <p:nvPicPr>
          <p:cNvPr id="41" name="Picture 40"/>
          <p:cNvPicPr/>
          <p:nvPr/>
        </p:nvPicPr>
        <p:blipFill>
          <a:blip r:embed="rId5" cstate="print"/>
          <a:stretch>
            <a:fillRect/>
          </a:stretch>
        </p:blipFill>
        <p:spPr>
          <a:xfrm>
            <a:off x="739835" y="1990364"/>
            <a:ext cx="5562600" cy="3943350"/>
          </a:xfrm>
          <a:prstGeom prst="rect">
            <a:avLst/>
          </a:prstGeom>
        </p:spPr>
      </p:pic>
      <p:grpSp>
        <p:nvGrpSpPr>
          <p:cNvPr id="117" name="Group 116"/>
          <p:cNvGrpSpPr/>
          <p:nvPr/>
        </p:nvGrpSpPr>
        <p:grpSpPr>
          <a:xfrm>
            <a:off x="5848185" y="1499877"/>
            <a:ext cx="3121644" cy="4439613"/>
            <a:chOff x="5768316" y="1445448"/>
            <a:chExt cx="3121644" cy="4439613"/>
          </a:xfrm>
        </p:grpSpPr>
        <p:grpSp>
          <p:nvGrpSpPr>
            <p:cNvPr id="118" name="Group 8"/>
            <p:cNvGrpSpPr/>
            <p:nvPr/>
          </p:nvGrpSpPr>
          <p:grpSpPr>
            <a:xfrm>
              <a:off x="6645092" y="2518236"/>
              <a:ext cx="837282" cy="429658"/>
              <a:chOff x="956070" y="1616339"/>
              <a:chExt cx="837282" cy="429658"/>
            </a:xfrm>
          </p:grpSpPr>
          <p:sp>
            <p:nvSpPr>
              <p:cNvPr id="159" name="Rectangle 9"/>
              <p:cNvSpPr/>
              <p:nvPr/>
            </p:nvSpPr>
            <p:spPr>
              <a:xfrm>
                <a:off x="956070" y="1616339"/>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0" name="TextBox 11"/>
              <p:cNvSpPr txBox="1"/>
              <p:nvPr/>
            </p:nvSpPr>
            <p:spPr>
              <a:xfrm>
                <a:off x="1094181" y="1645743"/>
                <a:ext cx="561059" cy="370849"/>
              </a:xfrm>
              <a:prstGeom prst="rect">
                <a:avLst/>
              </a:prstGeom>
              <a:noFill/>
            </p:spPr>
            <p:txBody>
              <a:bodyPr wrap="square" rtlCol="0">
                <a:spAutoFit/>
              </a:bodyPr>
              <a:lstStyle/>
              <a:p>
                <a:r>
                  <a:rPr lang="en-US" dirty="0" smtClean="0"/>
                  <a:t>Mic</a:t>
                </a:r>
                <a:endParaRPr lang="en-US" dirty="0"/>
              </a:p>
            </p:txBody>
          </p:sp>
        </p:grpSp>
        <p:grpSp>
          <p:nvGrpSpPr>
            <p:cNvPr id="119" name="Group 12"/>
            <p:cNvGrpSpPr/>
            <p:nvPr/>
          </p:nvGrpSpPr>
          <p:grpSpPr>
            <a:xfrm>
              <a:off x="6572014" y="1493559"/>
              <a:ext cx="967247" cy="429658"/>
              <a:chOff x="2479625" y="1282110"/>
              <a:chExt cx="967247" cy="429658"/>
            </a:xfrm>
          </p:grpSpPr>
          <p:sp>
            <p:nvSpPr>
              <p:cNvPr id="157" name="Rectangle 13"/>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8" name="TextBox 14"/>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120" name="Group 15"/>
            <p:cNvGrpSpPr/>
            <p:nvPr/>
          </p:nvGrpSpPr>
          <p:grpSpPr>
            <a:xfrm>
              <a:off x="7839948" y="1493559"/>
              <a:ext cx="1000299" cy="429658"/>
              <a:chOff x="2480063" y="2030828"/>
              <a:chExt cx="1000299" cy="429658"/>
            </a:xfrm>
          </p:grpSpPr>
          <p:sp>
            <p:nvSpPr>
              <p:cNvPr id="155" name="Rectangle 154"/>
              <p:cNvSpPr/>
              <p:nvPr/>
            </p:nvSpPr>
            <p:spPr>
              <a:xfrm>
                <a:off x="2530207" y="2030828"/>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6" name="TextBox 155"/>
              <p:cNvSpPr txBox="1"/>
              <p:nvPr/>
            </p:nvSpPr>
            <p:spPr>
              <a:xfrm>
                <a:off x="2480063" y="2050237"/>
                <a:ext cx="1000299" cy="369331"/>
              </a:xfrm>
              <a:prstGeom prst="rect">
                <a:avLst/>
              </a:prstGeom>
              <a:noFill/>
            </p:spPr>
            <p:txBody>
              <a:bodyPr wrap="square" rtlCol="0">
                <a:spAutoFit/>
              </a:bodyPr>
              <a:lstStyle/>
              <a:p>
                <a:r>
                  <a:rPr lang="en-US" dirty="0" smtClean="0"/>
                  <a:t>RefMic2</a:t>
                </a:r>
                <a:endParaRPr lang="en-US" dirty="0"/>
              </a:p>
            </p:txBody>
          </p:sp>
        </p:grpSp>
        <p:grpSp>
          <p:nvGrpSpPr>
            <p:cNvPr id="121" name="Group 19"/>
            <p:cNvGrpSpPr/>
            <p:nvPr/>
          </p:nvGrpSpPr>
          <p:grpSpPr>
            <a:xfrm>
              <a:off x="6562987" y="2023676"/>
              <a:ext cx="273874" cy="369332"/>
              <a:chOff x="1912139" y="2015834"/>
              <a:chExt cx="273874" cy="369332"/>
            </a:xfrm>
          </p:grpSpPr>
          <p:sp>
            <p:nvSpPr>
              <p:cNvPr id="153" name="Oval 152"/>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4" name="TextBox 153"/>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grpSp>
          <p:nvGrpSpPr>
            <p:cNvPr id="122" name="Group 22"/>
            <p:cNvGrpSpPr/>
            <p:nvPr/>
          </p:nvGrpSpPr>
          <p:grpSpPr>
            <a:xfrm>
              <a:off x="6655978" y="3535074"/>
              <a:ext cx="926164" cy="429658"/>
              <a:chOff x="4294105" y="1645743"/>
              <a:chExt cx="926164" cy="429658"/>
            </a:xfrm>
          </p:grpSpPr>
          <p:sp>
            <p:nvSpPr>
              <p:cNvPr id="151" name="Rectangle 150"/>
              <p:cNvSpPr/>
              <p:nvPr/>
            </p:nvSpPr>
            <p:spPr>
              <a:xfrm>
                <a:off x="4294105"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2" name="TextBox 151"/>
              <p:cNvSpPr txBox="1"/>
              <p:nvPr/>
            </p:nvSpPr>
            <p:spPr>
              <a:xfrm>
                <a:off x="4382987" y="1681605"/>
                <a:ext cx="837282" cy="369332"/>
              </a:xfrm>
              <a:prstGeom prst="rect">
                <a:avLst/>
              </a:prstGeom>
              <a:noFill/>
            </p:spPr>
            <p:txBody>
              <a:bodyPr wrap="square" rtlCol="0">
                <a:spAutoFit/>
              </a:bodyPr>
              <a:lstStyle/>
              <a:p>
                <a:r>
                  <a:rPr lang="en-US" dirty="0" smtClean="0"/>
                  <a:t>Filter</a:t>
                </a:r>
                <a:endParaRPr lang="en-US" dirty="0"/>
              </a:p>
            </p:txBody>
          </p:sp>
        </p:grpSp>
        <p:grpSp>
          <p:nvGrpSpPr>
            <p:cNvPr id="123" name="Group 25"/>
            <p:cNvGrpSpPr/>
            <p:nvPr/>
          </p:nvGrpSpPr>
          <p:grpSpPr>
            <a:xfrm>
              <a:off x="6655978" y="4495238"/>
              <a:ext cx="982126" cy="429658"/>
              <a:chOff x="5889204" y="1645743"/>
              <a:chExt cx="982126" cy="429658"/>
            </a:xfrm>
          </p:grpSpPr>
          <p:sp>
            <p:nvSpPr>
              <p:cNvPr id="149" name="Rectangle 148"/>
              <p:cNvSpPr/>
              <p:nvPr/>
            </p:nvSpPr>
            <p:spPr>
              <a:xfrm>
                <a:off x="5889204"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0" name="TextBox 149"/>
              <p:cNvSpPr txBox="1"/>
              <p:nvPr/>
            </p:nvSpPr>
            <p:spPr>
              <a:xfrm>
                <a:off x="6034048" y="1681605"/>
                <a:ext cx="837282" cy="369332"/>
              </a:xfrm>
              <a:prstGeom prst="rect">
                <a:avLst/>
              </a:prstGeom>
              <a:noFill/>
            </p:spPr>
            <p:txBody>
              <a:bodyPr wrap="square" rtlCol="0">
                <a:spAutoFit/>
              </a:bodyPr>
              <a:lstStyle/>
              <a:p>
                <a:r>
                  <a:rPr lang="en-US" dirty="0" smtClean="0"/>
                  <a:t>FFT</a:t>
                </a:r>
                <a:endParaRPr lang="en-US" dirty="0"/>
              </a:p>
            </p:txBody>
          </p:sp>
        </p:grpSp>
        <p:grpSp>
          <p:nvGrpSpPr>
            <p:cNvPr id="124" name="Group 28"/>
            <p:cNvGrpSpPr/>
            <p:nvPr/>
          </p:nvGrpSpPr>
          <p:grpSpPr>
            <a:xfrm>
              <a:off x="7291793" y="5455403"/>
              <a:ext cx="966796" cy="429658"/>
              <a:chOff x="7528936" y="1631333"/>
              <a:chExt cx="966796" cy="429658"/>
            </a:xfrm>
          </p:grpSpPr>
          <p:sp>
            <p:nvSpPr>
              <p:cNvPr id="147" name="Rectangle 146"/>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125" name="Straight Arrow Connector 124"/>
            <p:cNvCxnSpPr>
              <a:stCxn id="151" idx="2"/>
            </p:cNvCxnSpPr>
            <p:nvPr/>
          </p:nvCxnSpPr>
          <p:spPr>
            <a:xfrm flipH="1">
              <a:off x="7074618" y="3964732"/>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6" name="Straight Arrow Connector 125"/>
            <p:cNvCxnSpPr>
              <a:stCxn id="149" idx="2"/>
              <a:endCxn id="147" idx="0"/>
            </p:cNvCxnSpPr>
            <p:nvPr/>
          </p:nvCxnSpPr>
          <p:spPr>
            <a:xfrm>
              <a:off x="7074619" y="4924896"/>
              <a:ext cx="635815" cy="5305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27" name="Group 36"/>
            <p:cNvGrpSpPr/>
            <p:nvPr/>
          </p:nvGrpSpPr>
          <p:grpSpPr>
            <a:xfrm>
              <a:off x="7739119" y="2056333"/>
              <a:ext cx="273874" cy="369332"/>
              <a:chOff x="1912139" y="2015834"/>
              <a:chExt cx="273874" cy="369332"/>
            </a:xfrm>
          </p:grpSpPr>
          <p:sp>
            <p:nvSpPr>
              <p:cNvPr id="145" name="Oval 144"/>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6" name="TextBox 145"/>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sp>
          <p:nvSpPr>
            <p:cNvPr id="128" name="TextBox 127"/>
            <p:cNvSpPr txBox="1"/>
            <p:nvPr/>
          </p:nvSpPr>
          <p:spPr>
            <a:xfrm>
              <a:off x="5768316" y="1445448"/>
              <a:ext cx="856534" cy="523220"/>
            </a:xfrm>
            <a:prstGeom prst="rect">
              <a:avLst/>
            </a:prstGeom>
            <a:noFill/>
          </p:spPr>
          <p:txBody>
            <a:bodyPr wrap="square" rtlCol="0">
              <a:spAutoFit/>
            </a:bodyPr>
            <a:lstStyle/>
            <a:p>
              <a:r>
                <a:rPr lang="en-US" sz="1400" dirty="0" smtClean="0"/>
                <a:t>Pressure Data</a:t>
              </a:r>
              <a:endParaRPr lang="en-US" sz="1400" dirty="0"/>
            </a:p>
          </p:txBody>
        </p:sp>
        <p:grpSp>
          <p:nvGrpSpPr>
            <p:cNvPr id="129" name="Group 41"/>
            <p:cNvGrpSpPr/>
            <p:nvPr/>
          </p:nvGrpSpPr>
          <p:grpSpPr>
            <a:xfrm>
              <a:off x="7918720" y="2518236"/>
              <a:ext cx="837282" cy="429658"/>
              <a:chOff x="956070" y="1616339"/>
              <a:chExt cx="837282" cy="429658"/>
            </a:xfrm>
          </p:grpSpPr>
          <p:sp>
            <p:nvSpPr>
              <p:cNvPr id="143" name="Rectangle 142"/>
              <p:cNvSpPr/>
              <p:nvPr/>
            </p:nvSpPr>
            <p:spPr>
              <a:xfrm>
                <a:off x="956070" y="1616339"/>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4" name="TextBox 143"/>
              <p:cNvSpPr txBox="1"/>
              <p:nvPr/>
            </p:nvSpPr>
            <p:spPr>
              <a:xfrm>
                <a:off x="1094181" y="1645743"/>
                <a:ext cx="561059" cy="370849"/>
              </a:xfrm>
              <a:prstGeom prst="rect">
                <a:avLst/>
              </a:prstGeom>
              <a:noFill/>
            </p:spPr>
            <p:txBody>
              <a:bodyPr wrap="square" rtlCol="0">
                <a:spAutoFit/>
              </a:bodyPr>
              <a:lstStyle/>
              <a:p>
                <a:r>
                  <a:rPr lang="en-US" dirty="0" smtClean="0"/>
                  <a:t>Mic</a:t>
                </a:r>
                <a:endParaRPr lang="en-US" dirty="0"/>
              </a:p>
            </p:txBody>
          </p:sp>
        </p:grpSp>
        <p:grpSp>
          <p:nvGrpSpPr>
            <p:cNvPr id="130" name="Group 45"/>
            <p:cNvGrpSpPr/>
            <p:nvPr/>
          </p:nvGrpSpPr>
          <p:grpSpPr>
            <a:xfrm>
              <a:off x="7907834" y="3589502"/>
              <a:ext cx="926164" cy="429658"/>
              <a:chOff x="4294105" y="1645743"/>
              <a:chExt cx="926164" cy="429658"/>
            </a:xfrm>
          </p:grpSpPr>
          <p:sp>
            <p:nvSpPr>
              <p:cNvPr id="141" name="Rectangle 140"/>
              <p:cNvSpPr/>
              <p:nvPr/>
            </p:nvSpPr>
            <p:spPr>
              <a:xfrm>
                <a:off x="4294105"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2" name="TextBox 141"/>
              <p:cNvSpPr txBox="1"/>
              <p:nvPr/>
            </p:nvSpPr>
            <p:spPr>
              <a:xfrm>
                <a:off x="4382987" y="1681605"/>
                <a:ext cx="837282" cy="369332"/>
              </a:xfrm>
              <a:prstGeom prst="rect">
                <a:avLst/>
              </a:prstGeom>
              <a:noFill/>
            </p:spPr>
            <p:txBody>
              <a:bodyPr wrap="square" rtlCol="0">
                <a:spAutoFit/>
              </a:bodyPr>
              <a:lstStyle/>
              <a:p>
                <a:r>
                  <a:rPr lang="en-US" dirty="0" smtClean="0"/>
                  <a:t>Filter</a:t>
                </a:r>
                <a:endParaRPr lang="en-US" dirty="0"/>
              </a:p>
            </p:txBody>
          </p:sp>
        </p:grpSp>
        <p:grpSp>
          <p:nvGrpSpPr>
            <p:cNvPr id="131" name="Group 48"/>
            <p:cNvGrpSpPr/>
            <p:nvPr/>
          </p:nvGrpSpPr>
          <p:grpSpPr>
            <a:xfrm>
              <a:off x="7907834" y="4538781"/>
              <a:ext cx="982126" cy="429658"/>
              <a:chOff x="5889204" y="1645743"/>
              <a:chExt cx="982126" cy="429658"/>
            </a:xfrm>
          </p:grpSpPr>
          <p:sp>
            <p:nvSpPr>
              <p:cNvPr id="139" name="Rectangle 138"/>
              <p:cNvSpPr/>
              <p:nvPr/>
            </p:nvSpPr>
            <p:spPr>
              <a:xfrm>
                <a:off x="5889204"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0" name="TextBox 139"/>
              <p:cNvSpPr txBox="1"/>
              <p:nvPr/>
            </p:nvSpPr>
            <p:spPr>
              <a:xfrm>
                <a:off x="6034048" y="1681605"/>
                <a:ext cx="837282" cy="369332"/>
              </a:xfrm>
              <a:prstGeom prst="rect">
                <a:avLst/>
              </a:prstGeom>
              <a:noFill/>
            </p:spPr>
            <p:txBody>
              <a:bodyPr wrap="square" rtlCol="0">
                <a:spAutoFit/>
              </a:bodyPr>
              <a:lstStyle/>
              <a:p>
                <a:r>
                  <a:rPr lang="en-US" dirty="0" smtClean="0"/>
                  <a:t>FFT</a:t>
                </a:r>
                <a:endParaRPr lang="en-US" dirty="0"/>
              </a:p>
            </p:txBody>
          </p:sp>
        </p:grpSp>
        <p:cxnSp>
          <p:nvCxnSpPr>
            <p:cNvPr id="132" name="Straight Arrow Connector 131"/>
            <p:cNvCxnSpPr>
              <a:stCxn id="141" idx="2"/>
            </p:cNvCxnSpPr>
            <p:nvPr/>
          </p:nvCxnSpPr>
          <p:spPr>
            <a:xfrm flipH="1">
              <a:off x="8326474" y="4019160"/>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3" name="Straight Arrow Connector 132"/>
            <p:cNvCxnSpPr/>
            <p:nvPr/>
          </p:nvCxnSpPr>
          <p:spPr>
            <a:xfrm flipH="1">
              <a:off x="7052847" y="2974132"/>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p:cNvCxnSpPr/>
            <p:nvPr/>
          </p:nvCxnSpPr>
          <p:spPr>
            <a:xfrm flipH="1">
              <a:off x="7031075" y="1929104"/>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p:cNvCxnSpPr/>
            <p:nvPr/>
          </p:nvCxnSpPr>
          <p:spPr>
            <a:xfrm flipH="1">
              <a:off x="8293818" y="1961761"/>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Straight Arrow Connector 135"/>
            <p:cNvCxnSpPr/>
            <p:nvPr/>
          </p:nvCxnSpPr>
          <p:spPr>
            <a:xfrm flipH="1">
              <a:off x="8315590" y="3028561"/>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p:cNvCxnSpPr>
              <a:endCxn id="147" idx="0"/>
            </p:cNvCxnSpPr>
            <p:nvPr/>
          </p:nvCxnSpPr>
          <p:spPr>
            <a:xfrm flipH="1">
              <a:off x="7710434" y="4966218"/>
              <a:ext cx="616044" cy="489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8" name="TextBox 137"/>
            <p:cNvSpPr txBox="1"/>
            <p:nvPr/>
          </p:nvSpPr>
          <p:spPr>
            <a:xfrm>
              <a:off x="5779201" y="2468705"/>
              <a:ext cx="856534" cy="523220"/>
            </a:xfrm>
            <a:prstGeom prst="rect">
              <a:avLst/>
            </a:prstGeom>
            <a:noFill/>
          </p:spPr>
          <p:txBody>
            <a:bodyPr wrap="square" rtlCol="0">
              <a:spAutoFit/>
            </a:bodyPr>
            <a:lstStyle/>
            <a:p>
              <a:r>
                <a:rPr lang="en-US" sz="1400" dirty="0" smtClean="0"/>
                <a:t>Pressure Data</a:t>
              </a:r>
              <a:endParaRPr lang="en-US" sz="1400" dirty="0"/>
            </a:p>
          </p:txBody>
        </p:sp>
      </p:grpSp>
    </p:spTree>
    <p:extLst>
      <p:ext uri="{BB962C8B-B14F-4D97-AF65-F5344CB8AC3E}">
        <p14:creationId xmlns:p14="http://schemas.microsoft.com/office/powerpoint/2010/main" val="950217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#1 – Individual </a:t>
            </a:r>
            <a:r>
              <a:rPr lang="en-US" sz="2400" b="1" dirty="0">
                <a:solidFill>
                  <a:schemeClr val="accent1"/>
                </a:solidFill>
                <a:latin typeface="Times New Roman"/>
                <a:cs typeface="Times New Roman"/>
              </a:rPr>
              <a:t>Time (</a:t>
            </a:r>
            <a:r>
              <a:rPr lang="en-US" sz="2400" b="1" dirty="0" smtClean="0">
                <a:solidFill>
                  <a:schemeClr val="accent1"/>
                </a:solidFill>
                <a:latin typeface="Times New Roman"/>
                <a:cs typeface="Times New Roman"/>
              </a:rPr>
              <a:t>0.1 </a:t>
            </a:r>
            <a:r>
              <a:rPr lang="en-US" sz="2400" b="1" dirty="0">
                <a:solidFill>
                  <a:schemeClr val="accent1"/>
                </a:solidFill>
                <a:latin typeface="Times New Roman"/>
                <a:cs typeface="Times New Roman"/>
              </a:rPr>
              <a:t>cm</a:t>
            </a:r>
            <a:r>
              <a:rPr lang="en-US" sz="2400" b="1" dirty="0" smtClean="0">
                <a:solidFill>
                  <a:schemeClr val="accent1"/>
                </a:solidFill>
                <a:latin typeface="Times New Roman"/>
                <a:cs typeface="Times New Roman"/>
              </a:rPr>
              <a:t>)</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25</a:t>
            </a:fld>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325350" y="1525825"/>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RefMic1 Combination</a:t>
            </a:r>
            <a:endParaRPr lang="en-US" dirty="0">
              <a:latin typeface="Times New Roman" panose="02020603050405020304" pitchFamily="18" charset="0"/>
              <a:cs typeface="Times New Roman" panose="02020603050405020304" pitchFamily="18" charset="0"/>
            </a:endParaRPr>
          </a:p>
        </p:txBody>
      </p:sp>
      <p:pic>
        <p:nvPicPr>
          <p:cNvPr id="10" name="Picture 9"/>
          <p:cNvPicPr/>
          <p:nvPr/>
        </p:nvPicPr>
        <p:blipFill>
          <a:blip r:embed="rId5" cstate="print"/>
          <a:stretch>
            <a:fillRect/>
          </a:stretch>
        </p:blipFill>
        <p:spPr>
          <a:xfrm>
            <a:off x="731520" y="1920240"/>
            <a:ext cx="5686425" cy="4238625"/>
          </a:xfrm>
          <a:prstGeom prst="rect">
            <a:avLst/>
          </a:prstGeom>
        </p:spPr>
      </p:pic>
      <p:grpSp>
        <p:nvGrpSpPr>
          <p:cNvPr id="12" name="Group 11"/>
          <p:cNvGrpSpPr/>
          <p:nvPr/>
        </p:nvGrpSpPr>
        <p:grpSpPr>
          <a:xfrm>
            <a:off x="6684669" y="1710491"/>
            <a:ext cx="1830681" cy="4307687"/>
            <a:chOff x="6758849" y="1728372"/>
            <a:chExt cx="1830681" cy="4307687"/>
          </a:xfrm>
        </p:grpSpPr>
        <p:grpSp>
          <p:nvGrpSpPr>
            <p:cNvPr id="13" name="Group 12"/>
            <p:cNvGrpSpPr/>
            <p:nvPr/>
          </p:nvGrpSpPr>
          <p:grpSpPr>
            <a:xfrm>
              <a:off x="7607404" y="2723662"/>
              <a:ext cx="837282" cy="429658"/>
              <a:chOff x="956070" y="1616339"/>
              <a:chExt cx="837282" cy="429658"/>
            </a:xfrm>
          </p:grpSpPr>
          <p:sp>
            <p:nvSpPr>
              <p:cNvPr id="36" name="Rectangle 35"/>
              <p:cNvSpPr/>
              <p:nvPr/>
            </p:nvSpPr>
            <p:spPr>
              <a:xfrm>
                <a:off x="956070" y="1616339"/>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TextBox 36"/>
              <p:cNvSpPr txBox="1"/>
              <p:nvPr/>
            </p:nvSpPr>
            <p:spPr>
              <a:xfrm>
                <a:off x="1094181" y="1645743"/>
                <a:ext cx="561059" cy="370849"/>
              </a:xfrm>
              <a:prstGeom prst="rect">
                <a:avLst/>
              </a:prstGeom>
              <a:noFill/>
            </p:spPr>
            <p:txBody>
              <a:bodyPr wrap="square" rtlCol="0">
                <a:spAutoFit/>
              </a:bodyPr>
              <a:lstStyle/>
              <a:p>
                <a:r>
                  <a:rPr lang="en-US" dirty="0" smtClean="0"/>
                  <a:t>Mic</a:t>
                </a:r>
                <a:endParaRPr lang="en-US" dirty="0"/>
              </a:p>
            </p:txBody>
          </p:sp>
        </p:grpSp>
        <p:grpSp>
          <p:nvGrpSpPr>
            <p:cNvPr id="14" name="Group 13"/>
            <p:cNvGrpSpPr/>
            <p:nvPr/>
          </p:nvGrpSpPr>
          <p:grpSpPr>
            <a:xfrm>
              <a:off x="7542420" y="1739481"/>
              <a:ext cx="967247" cy="429658"/>
              <a:chOff x="2479625" y="1282110"/>
              <a:chExt cx="967247" cy="429658"/>
            </a:xfrm>
          </p:grpSpPr>
          <p:sp>
            <p:nvSpPr>
              <p:cNvPr id="34" name="Rectangle 33"/>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TextBox 34"/>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15" name="Group 14"/>
            <p:cNvGrpSpPr/>
            <p:nvPr/>
          </p:nvGrpSpPr>
          <p:grpSpPr>
            <a:xfrm>
              <a:off x="7607404" y="2251592"/>
              <a:ext cx="273874" cy="369332"/>
              <a:chOff x="1912139" y="2015834"/>
              <a:chExt cx="273874" cy="369332"/>
            </a:xfrm>
          </p:grpSpPr>
          <p:sp>
            <p:nvSpPr>
              <p:cNvPr id="32" name="Oval 31"/>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TextBox 32"/>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grpSp>
          <p:nvGrpSpPr>
            <p:cNvPr id="16" name="Group 15"/>
            <p:cNvGrpSpPr/>
            <p:nvPr/>
          </p:nvGrpSpPr>
          <p:grpSpPr>
            <a:xfrm>
              <a:off x="7607404" y="3707843"/>
              <a:ext cx="926164" cy="429658"/>
              <a:chOff x="4294105" y="1645743"/>
              <a:chExt cx="926164" cy="429658"/>
            </a:xfrm>
          </p:grpSpPr>
          <p:sp>
            <p:nvSpPr>
              <p:cNvPr id="30" name="Rectangle 29"/>
              <p:cNvSpPr/>
              <p:nvPr/>
            </p:nvSpPr>
            <p:spPr>
              <a:xfrm>
                <a:off x="4294105"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TextBox 30"/>
              <p:cNvSpPr txBox="1"/>
              <p:nvPr/>
            </p:nvSpPr>
            <p:spPr>
              <a:xfrm>
                <a:off x="4382987" y="1681605"/>
                <a:ext cx="837282" cy="369332"/>
              </a:xfrm>
              <a:prstGeom prst="rect">
                <a:avLst/>
              </a:prstGeom>
              <a:noFill/>
            </p:spPr>
            <p:txBody>
              <a:bodyPr wrap="square" rtlCol="0">
                <a:spAutoFit/>
              </a:bodyPr>
              <a:lstStyle/>
              <a:p>
                <a:r>
                  <a:rPr lang="en-US" dirty="0" smtClean="0"/>
                  <a:t>Filter</a:t>
                </a:r>
                <a:endParaRPr lang="en-US" dirty="0"/>
              </a:p>
            </p:txBody>
          </p:sp>
        </p:grpSp>
        <p:grpSp>
          <p:nvGrpSpPr>
            <p:cNvPr id="17" name="Group 16"/>
            <p:cNvGrpSpPr/>
            <p:nvPr/>
          </p:nvGrpSpPr>
          <p:grpSpPr>
            <a:xfrm>
              <a:off x="7607404" y="4657122"/>
              <a:ext cx="982126" cy="429658"/>
              <a:chOff x="5889204" y="1645743"/>
              <a:chExt cx="982126" cy="429658"/>
            </a:xfrm>
          </p:grpSpPr>
          <p:sp>
            <p:nvSpPr>
              <p:cNvPr id="28" name="Rectangle 27"/>
              <p:cNvSpPr/>
              <p:nvPr/>
            </p:nvSpPr>
            <p:spPr>
              <a:xfrm>
                <a:off x="5889204"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TextBox 28"/>
              <p:cNvSpPr txBox="1"/>
              <p:nvPr/>
            </p:nvSpPr>
            <p:spPr>
              <a:xfrm>
                <a:off x="6034048" y="1681605"/>
                <a:ext cx="837282" cy="369332"/>
              </a:xfrm>
              <a:prstGeom prst="rect">
                <a:avLst/>
              </a:prstGeom>
              <a:noFill/>
            </p:spPr>
            <p:txBody>
              <a:bodyPr wrap="square" rtlCol="0">
                <a:spAutoFit/>
              </a:bodyPr>
              <a:lstStyle/>
              <a:p>
                <a:r>
                  <a:rPr lang="en-US" dirty="0" smtClean="0"/>
                  <a:t>FFT</a:t>
                </a:r>
                <a:endParaRPr lang="en-US" dirty="0"/>
              </a:p>
            </p:txBody>
          </p:sp>
        </p:grpSp>
        <p:grpSp>
          <p:nvGrpSpPr>
            <p:cNvPr id="19" name="Group 18"/>
            <p:cNvGrpSpPr/>
            <p:nvPr/>
          </p:nvGrpSpPr>
          <p:grpSpPr>
            <a:xfrm>
              <a:off x="7622734" y="5606401"/>
              <a:ext cx="966796" cy="429658"/>
              <a:chOff x="7528936" y="1631333"/>
              <a:chExt cx="966796" cy="429658"/>
            </a:xfrm>
          </p:grpSpPr>
          <p:sp>
            <p:nvSpPr>
              <p:cNvPr id="26" name="Rectangle 25"/>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TextBox 26"/>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20" name="Straight Arrow Connector 19"/>
            <p:cNvCxnSpPr>
              <a:stCxn id="30" idx="2"/>
            </p:cNvCxnSpPr>
            <p:nvPr/>
          </p:nvCxnSpPr>
          <p:spPr>
            <a:xfrm flipH="1">
              <a:off x="8026044" y="4137501"/>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28" idx="2"/>
            </p:cNvCxnSpPr>
            <p:nvPr/>
          </p:nvCxnSpPr>
          <p:spPr>
            <a:xfrm flipH="1">
              <a:off x="8026044" y="5086780"/>
              <a:ext cx="1" cy="51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36" idx="2"/>
              <a:endCxn id="30" idx="0"/>
            </p:cNvCxnSpPr>
            <p:nvPr/>
          </p:nvCxnSpPr>
          <p:spPr>
            <a:xfrm>
              <a:off x="8026045" y="3153320"/>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758849" y="1728372"/>
              <a:ext cx="856534" cy="523220"/>
            </a:xfrm>
            <a:prstGeom prst="rect">
              <a:avLst/>
            </a:prstGeom>
            <a:noFill/>
          </p:spPr>
          <p:txBody>
            <a:bodyPr wrap="square" rtlCol="0">
              <a:spAutoFit/>
            </a:bodyPr>
            <a:lstStyle/>
            <a:p>
              <a:r>
                <a:rPr lang="en-US" sz="1400" dirty="0" smtClean="0"/>
                <a:t>Pressure Data</a:t>
              </a:r>
              <a:endParaRPr lang="en-US" sz="1400" dirty="0"/>
            </a:p>
          </p:txBody>
        </p:sp>
        <p:sp>
          <p:nvSpPr>
            <p:cNvPr id="24" name="TextBox 23"/>
            <p:cNvSpPr txBox="1"/>
            <p:nvPr/>
          </p:nvSpPr>
          <p:spPr>
            <a:xfrm>
              <a:off x="6758849" y="2652160"/>
              <a:ext cx="856534" cy="523220"/>
            </a:xfrm>
            <a:prstGeom prst="rect">
              <a:avLst/>
            </a:prstGeom>
            <a:noFill/>
          </p:spPr>
          <p:txBody>
            <a:bodyPr wrap="square" rtlCol="0">
              <a:spAutoFit/>
            </a:bodyPr>
            <a:lstStyle/>
            <a:p>
              <a:r>
                <a:rPr lang="en-US" sz="1400" dirty="0" smtClean="0"/>
                <a:t>Pressure Data</a:t>
              </a:r>
              <a:endParaRPr lang="en-US" sz="1400" dirty="0"/>
            </a:p>
          </p:txBody>
        </p:sp>
        <p:cxnSp>
          <p:nvCxnSpPr>
            <p:cNvPr id="25" name="Straight Arrow Connector 24"/>
            <p:cNvCxnSpPr/>
            <p:nvPr/>
          </p:nvCxnSpPr>
          <p:spPr>
            <a:xfrm>
              <a:off x="8017420" y="2169139"/>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79506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#1 – Individual </a:t>
            </a:r>
            <a:r>
              <a:rPr lang="en-US" sz="2400" b="1" dirty="0">
                <a:solidFill>
                  <a:schemeClr val="accent1"/>
                </a:solidFill>
                <a:latin typeface="Times New Roman"/>
                <a:cs typeface="Times New Roman"/>
              </a:rPr>
              <a:t>Time (</a:t>
            </a:r>
            <a:r>
              <a:rPr lang="en-US" sz="2400" b="1" dirty="0" smtClean="0">
                <a:solidFill>
                  <a:schemeClr val="accent1"/>
                </a:solidFill>
                <a:latin typeface="Times New Roman"/>
                <a:cs typeface="Times New Roman"/>
              </a:rPr>
              <a:t>0.1 </a:t>
            </a:r>
            <a:r>
              <a:rPr lang="en-US" sz="2400" b="1" dirty="0">
                <a:solidFill>
                  <a:schemeClr val="accent1"/>
                </a:solidFill>
                <a:latin typeface="Times New Roman"/>
                <a:cs typeface="Times New Roman"/>
              </a:rPr>
              <a:t>cm</a:t>
            </a:r>
            <a:r>
              <a:rPr lang="en-US" sz="2400" b="1" dirty="0" smtClean="0">
                <a:solidFill>
                  <a:schemeClr val="accent1"/>
                </a:solidFill>
                <a:latin typeface="Times New Roman"/>
                <a:cs typeface="Times New Roman"/>
              </a:rPr>
              <a:t>)</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26</a:t>
            </a:fld>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322576" y="1527048"/>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RefMic2 Combination</a:t>
            </a:r>
            <a:endParaRPr lang="en-US" dirty="0">
              <a:latin typeface="Times New Roman" panose="02020603050405020304" pitchFamily="18" charset="0"/>
              <a:cs typeface="Times New Roman" panose="02020603050405020304" pitchFamily="18" charset="0"/>
            </a:endParaRPr>
          </a:p>
        </p:txBody>
      </p:sp>
      <p:pic>
        <p:nvPicPr>
          <p:cNvPr id="10" name="Picture 9"/>
          <p:cNvPicPr/>
          <p:nvPr/>
        </p:nvPicPr>
        <p:blipFill>
          <a:blip r:embed="rId5" cstate="print"/>
          <a:stretch>
            <a:fillRect/>
          </a:stretch>
        </p:blipFill>
        <p:spPr>
          <a:xfrm>
            <a:off x="731520" y="1920240"/>
            <a:ext cx="5762625" cy="4219575"/>
          </a:xfrm>
          <a:prstGeom prst="rect">
            <a:avLst/>
          </a:prstGeom>
        </p:spPr>
      </p:pic>
      <p:grpSp>
        <p:nvGrpSpPr>
          <p:cNvPr id="12" name="Group 11"/>
          <p:cNvGrpSpPr/>
          <p:nvPr/>
        </p:nvGrpSpPr>
        <p:grpSpPr>
          <a:xfrm>
            <a:off x="6684264" y="1709928"/>
            <a:ext cx="1830681" cy="4307687"/>
            <a:chOff x="6758849" y="1728372"/>
            <a:chExt cx="1830681" cy="4307687"/>
          </a:xfrm>
        </p:grpSpPr>
        <p:grpSp>
          <p:nvGrpSpPr>
            <p:cNvPr id="13" name="Group 12"/>
            <p:cNvGrpSpPr/>
            <p:nvPr/>
          </p:nvGrpSpPr>
          <p:grpSpPr>
            <a:xfrm>
              <a:off x="7607404" y="2723662"/>
              <a:ext cx="837282" cy="429658"/>
              <a:chOff x="956070" y="1616339"/>
              <a:chExt cx="837282" cy="429658"/>
            </a:xfrm>
          </p:grpSpPr>
          <p:sp>
            <p:nvSpPr>
              <p:cNvPr id="36" name="Rectangle 35"/>
              <p:cNvSpPr/>
              <p:nvPr/>
            </p:nvSpPr>
            <p:spPr>
              <a:xfrm>
                <a:off x="956070" y="1616339"/>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TextBox 36"/>
              <p:cNvSpPr txBox="1"/>
              <p:nvPr/>
            </p:nvSpPr>
            <p:spPr>
              <a:xfrm>
                <a:off x="1094181" y="1645743"/>
                <a:ext cx="561059" cy="370849"/>
              </a:xfrm>
              <a:prstGeom prst="rect">
                <a:avLst/>
              </a:prstGeom>
              <a:noFill/>
            </p:spPr>
            <p:txBody>
              <a:bodyPr wrap="square" rtlCol="0">
                <a:spAutoFit/>
              </a:bodyPr>
              <a:lstStyle/>
              <a:p>
                <a:r>
                  <a:rPr lang="en-US" dirty="0" smtClean="0"/>
                  <a:t>Mic</a:t>
                </a:r>
                <a:endParaRPr lang="en-US" dirty="0"/>
              </a:p>
            </p:txBody>
          </p:sp>
        </p:grpSp>
        <p:grpSp>
          <p:nvGrpSpPr>
            <p:cNvPr id="14" name="Group 13"/>
            <p:cNvGrpSpPr/>
            <p:nvPr/>
          </p:nvGrpSpPr>
          <p:grpSpPr>
            <a:xfrm>
              <a:off x="7542420" y="1739481"/>
              <a:ext cx="967247" cy="429658"/>
              <a:chOff x="2479625" y="1282110"/>
              <a:chExt cx="967247" cy="429658"/>
            </a:xfrm>
          </p:grpSpPr>
          <p:sp>
            <p:nvSpPr>
              <p:cNvPr id="34" name="Rectangle 33"/>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TextBox 34"/>
              <p:cNvSpPr txBox="1"/>
              <p:nvPr/>
            </p:nvSpPr>
            <p:spPr>
              <a:xfrm>
                <a:off x="2479625" y="1312273"/>
                <a:ext cx="967247" cy="369332"/>
              </a:xfrm>
              <a:prstGeom prst="rect">
                <a:avLst/>
              </a:prstGeom>
              <a:noFill/>
            </p:spPr>
            <p:txBody>
              <a:bodyPr wrap="square" rtlCol="0">
                <a:spAutoFit/>
              </a:bodyPr>
              <a:lstStyle/>
              <a:p>
                <a:r>
                  <a:rPr lang="en-US" dirty="0" smtClean="0"/>
                  <a:t>RefMic2</a:t>
                </a:r>
                <a:endParaRPr lang="en-US" dirty="0"/>
              </a:p>
            </p:txBody>
          </p:sp>
        </p:grpSp>
        <p:grpSp>
          <p:nvGrpSpPr>
            <p:cNvPr id="15" name="Group 14"/>
            <p:cNvGrpSpPr/>
            <p:nvPr/>
          </p:nvGrpSpPr>
          <p:grpSpPr>
            <a:xfrm>
              <a:off x="7607404" y="2251592"/>
              <a:ext cx="273874" cy="369332"/>
              <a:chOff x="1912139" y="2015834"/>
              <a:chExt cx="273874" cy="369332"/>
            </a:xfrm>
          </p:grpSpPr>
          <p:sp>
            <p:nvSpPr>
              <p:cNvPr id="32" name="Oval 31"/>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TextBox 32"/>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grpSp>
          <p:nvGrpSpPr>
            <p:cNvPr id="16" name="Group 15"/>
            <p:cNvGrpSpPr/>
            <p:nvPr/>
          </p:nvGrpSpPr>
          <p:grpSpPr>
            <a:xfrm>
              <a:off x="7607404" y="3707843"/>
              <a:ext cx="926164" cy="429658"/>
              <a:chOff x="4294105" y="1645743"/>
              <a:chExt cx="926164" cy="429658"/>
            </a:xfrm>
          </p:grpSpPr>
          <p:sp>
            <p:nvSpPr>
              <p:cNvPr id="30" name="Rectangle 29"/>
              <p:cNvSpPr/>
              <p:nvPr/>
            </p:nvSpPr>
            <p:spPr>
              <a:xfrm>
                <a:off x="4294105"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TextBox 30"/>
              <p:cNvSpPr txBox="1"/>
              <p:nvPr/>
            </p:nvSpPr>
            <p:spPr>
              <a:xfrm>
                <a:off x="4382987" y="1681605"/>
                <a:ext cx="837282" cy="369332"/>
              </a:xfrm>
              <a:prstGeom prst="rect">
                <a:avLst/>
              </a:prstGeom>
              <a:noFill/>
            </p:spPr>
            <p:txBody>
              <a:bodyPr wrap="square" rtlCol="0">
                <a:spAutoFit/>
              </a:bodyPr>
              <a:lstStyle/>
              <a:p>
                <a:r>
                  <a:rPr lang="en-US" dirty="0" smtClean="0"/>
                  <a:t>Filter</a:t>
                </a:r>
                <a:endParaRPr lang="en-US" dirty="0"/>
              </a:p>
            </p:txBody>
          </p:sp>
        </p:grpSp>
        <p:grpSp>
          <p:nvGrpSpPr>
            <p:cNvPr id="17" name="Group 16"/>
            <p:cNvGrpSpPr/>
            <p:nvPr/>
          </p:nvGrpSpPr>
          <p:grpSpPr>
            <a:xfrm>
              <a:off x="7607404" y="4657122"/>
              <a:ext cx="982126" cy="429658"/>
              <a:chOff x="5889204" y="1645743"/>
              <a:chExt cx="982126" cy="429658"/>
            </a:xfrm>
          </p:grpSpPr>
          <p:sp>
            <p:nvSpPr>
              <p:cNvPr id="28" name="Rectangle 27"/>
              <p:cNvSpPr/>
              <p:nvPr/>
            </p:nvSpPr>
            <p:spPr>
              <a:xfrm>
                <a:off x="5889204"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TextBox 28"/>
              <p:cNvSpPr txBox="1"/>
              <p:nvPr/>
            </p:nvSpPr>
            <p:spPr>
              <a:xfrm>
                <a:off x="6034048" y="1681605"/>
                <a:ext cx="837282" cy="369332"/>
              </a:xfrm>
              <a:prstGeom prst="rect">
                <a:avLst/>
              </a:prstGeom>
              <a:noFill/>
            </p:spPr>
            <p:txBody>
              <a:bodyPr wrap="square" rtlCol="0">
                <a:spAutoFit/>
              </a:bodyPr>
              <a:lstStyle/>
              <a:p>
                <a:r>
                  <a:rPr lang="en-US" dirty="0" smtClean="0"/>
                  <a:t>FFT</a:t>
                </a:r>
                <a:endParaRPr lang="en-US" dirty="0"/>
              </a:p>
            </p:txBody>
          </p:sp>
        </p:grpSp>
        <p:grpSp>
          <p:nvGrpSpPr>
            <p:cNvPr id="19" name="Group 18"/>
            <p:cNvGrpSpPr/>
            <p:nvPr/>
          </p:nvGrpSpPr>
          <p:grpSpPr>
            <a:xfrm>
              <a:off x="7622734" y="5606401"/>
              <a:ext cx="966796" cy="429658"/>
              <a:chOff x="7528936" y="1631333"/>
              <a:chExt cx="966796" cy="429658"/>
            </a:xfrm>
          </p:grpSpPr>
          <p:sp>
            <p:nvSpPr>
              <p:cNvPr id="26" name="Rectangle 25"/>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TextBox 26"/>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20" name="Straight Arrow Connector 19"/>
            <p:cNvCxnSpPr>
              <a:stCxn id="30" idx="2"/>
            </p:cNvCxnSpPr>
            <p:nvPr/>
          </p:nvCxnSpPr>
          <p:spPr>
            <a:xfrm flipH="1">
              <a:off x="8026044" y="4137501"/>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28" idx="2"/>
            </p:cNvCxnSpPr>
            <p:nvPr/>
          </p:nvCxnSpPr>
          <p:spPr>
            <a:xfrm flipH="1">
              <a:off x="8026044" y="5086780"/>
              <a:ext cx="1" cy="51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36" idx="2"/>
              <a:endCxn id="30" idx="0"/>
            </p:cNvCxnSpPr>
            <p:nvPr/>
          </p:nvCxnSpPr>
          <p:spPr>
            <a:xfrm>
              <a:off x="8026045" y="3153320"/>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758849" y="1728372"/>
              <a:ext cx="856534" cy="523220"/>
            </a:xfrm>
            <a:prstGeom prst="rect">
              <a:avLst/>
            </a:prstGeom>
            <a:noFill/>
          </p:spPr>
          <p:txBody>
            <a:bodyPr wrap="square" rtlCol="0">
              <a:spAutoFit/>
            </a:bodyPr>
            <a:lstStyle/>
            <a:p>
              <a:r>
                <a:rPr lang="en-US" sz="1400" dirty="0" smtClean="0"/>
                <a:t>Pressure Data</a:t>
              </a:r>
              <a:endParaRPr lang="en-US" sz="1400" dirty="0"/>
            </a:p>
          </p:txBody>
        </p:sp>
        <p:sp>
          <p:nvSpPr>
            <p:cNvPr id="24" name="TextBox 23"/>
            <p:cNvSpPr txBox="1"/>
            <p:nvPr/>
          </p:nvSpPr>
          <p:spPr>
            <a:xfrm>
              <a:off x="6758849" y="2652160"/>
              <a:ext cx="856534" cy="523220"/>
            </a:xfrm>
            <a:prstGeom prst="rect">
              <a:avLst/>
            </a:prstGeom>
            <a:noFill/>
          </p:spPr>
          <p:txBody>
            <a:bodyPr wrap="square" rtlCol="0">
              <a:spAutoFit/>
            </a:bodyPr>
            <a:lstStyle/>
            <a:p>
              <a:r>
                <a:rPr lang="en-US" sz="1400" dirty="0" smtClean="0"/>
                <a:t>Pressure Data</a:t>
              </a:r>
              <a:endParaRPr lang="en-US" sz="1400" dirty="0"/>
            </a:p>
          </p:txBody>
        </p:sp>
        <p:cxnSp>
          <p:nvCxnSpPr>
            <p:cNvPr id="25" name="Straight Arrow Connector 24"/>
            <p:cNvCxnSpPr/>
            <p:nvPr/>
          </p:nvCxnSpPr>
          <p:spPr>
            <a:xfrm>
              <a:off x="8017420" y="2169139"/>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88250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#1 – Total </a:t>
            </a:r>
            <a:r>
              <a:rPr lang="en-US" sz="2400" b="1" dirty="0">
                <a:solidFill>
                  <a:schemeClr val="accent1"/>
                </a:solidFill>
                <a:latin typeface="Times New Roman"/>
                <a:cs typeface="Times New Roman"/>
              </a:rPr>
              <a:t>Frequency (</a:t>
            </a:r>
            <a:r>
              <a:rPr lang="en-US" sz="2400" b="1" dirty="0" smtClean="0">
                <a:solidFill>
                  <a:schemeClr val="accent1"/>
                </a:solidFill>
                <a:latin typeface="Times New Roman"/>
                <a:cs typeface="Times New Roman"/>
              </a:rPr>
              <a:t>0.1 </a:t>
            </a:r>
            <a:r>
              <a:rPr lang="en-US" sz="2400" b="1" dirty="0">
                <a:solidFill>
                  <a:schemeClr val="accent1"/>
                </a:solidFill>
                <a:latin typeface="Times New Roman"/>
                <a:cs typeface="Times New Roman"/>
              </a:rPr>
              <a:t>cm</a:t>
            </a:r>
            <a:r>
              <a:rPr lang="en-US" sz="2400" b="1" dirty="0" smtClean="0">
                <a:solidFill>
                  <a:schemeClr val="accent1"/>
                </a:solidFill>
                <a:latin typeface="Times New Roman"/>
                <a:cs typeface="Times New Roman"/>
              </a:rPr>
              <a:t>)</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27</a:t>
            </a:fld>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p:nvPr/>
        </p:nvPicPr>
        <p:blipFill>
          <a:blip r:embed="rId5" cstate="print"/>
          <a:stretch>
            <a:fillRect/>
          </a:stretch>
        </p:blipFill>
        <p:spPr>
          <a:xfrm>
            <a:off x="731520" y="1920240"/>
            <a:ext cx="5857447" cy="4388594"/>
          </a:xfrm>
          <a:prstGeom prst="rect">
            <a:avLst/>
          </a:prstGeom>
        </p:spPr>
      </p:pic>
      <p:sp>
        <p:nvSpPr>
          <p:cNvPr id="12" name="TextBox 11"/>
          <p:cNvSpPr txBox="1"/>
          <p:nvPr/>
        </p:nvSpPr>
        <p:spPr>
          <a:xfrm>
            <a:off x="2688336" y="1527048"/>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RefMic1 Combination</a:t>
            </a:r>
            <a:endParaRPr lang="en-US"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6755538" y="2963824"/>
            <a:ext cx="2112964" cy="1735826"/>
            <a:chOff x="6901047" y="2301929"/>
            <a:chExt cx="2112964" cy="1735826"/>
          </a:xfrm>
        </p:grpSpPr>
        <p:grpSp>
          <p:nvGrpSpPr>
            <p:cNvPr id="13" name="Group 12"/>
            <p:cNvGrpSpPr/>
            <p:nvPr/>
          </p:nvGrpSpPr>
          <p:grpSpPr>
            <a:xfrm>
              <a:off x="7996633" y="2314675"/>
              <a:ext cx="967247" cy="429658"/>
              <a:chOff x="2479625" y="1282110"/>
              <a:chExt cx="967247" cy="429658"/>
            </a:xfrm>
          </p:grpSpPr>
          <p:sp>
            <p:nvSpPr>
              <p:cNvPr id="30" name="Rectangle 29"/>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TextBox 30"/>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14" name="Group 13"/>
            <p:cNvGrpSpPr/>
            <p:nvPr/>
          </p:nvGrpSpPr>
          <p:grpSpPr>
            <a:xfrm>
              <a:off x="6906740" y="2301929"/>
              <a:ext cx="1103009" cy="429658"/>
              <a:chOff x="2530207" y="1282110"/>
              <a:chExt cx="1103009" cy="429658"/>
            </a:xfrm>
          </p:grpSpPr>
          <p:sp>
            <p:nvSpPr>
              <p:cNvPr id="28" name="Rectangle 27"/>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TextBox 28"/>
              <p:cNvSpPr txBox="1"/>
              <p:nvPr/>
            </p:nvSpPr>
            <p:spPr>
              <a:xfrm>
                <a:off x="2665969" y="1323643"/>
                <a:ext cx="967247" cy="369332"/>
              </a:xfrm>
              <a:prstGeom prst="rect">
                <a:avLst/>
              </a:prstGeom>
              <a:noFill/>
            </p:spPr>
            <p:txBody>
              <a:bodyPr wrap="square" rtlCol="0">
                <a:spAutoFit/>
              </a:bodyPr>
              <a:lstStyle/>
              <a:p>
                <a:r>
                  <a:rPr lang="en-US" dirty="0" smtClean="0"/>
                  <a:t>Mic</a:t>
                </a:r>
                <a:endParaRPr lang="en-US" dirty="0"/>
              </a:p>
            </p:txBody>
          </p:sp>
        </p:grpSp>
        <p:grpSp>
          <p:nvGrpSpPr>
            <p:cNvPr id="15" name="Group 14"/>
            <p:cNvGrpSpPr/>
            <p:nvPr/>
          </p:nvGrpSpPr>
          <p:grpSpPr>
            <a:xfrm>
              <a:off x="6901047" y="3216226"/>
              <a:ext cx="966796" cy="429658"/>
              <a:chOff x="7528936" y="1631333"/>
              <a:chExt cx="966796" cy="429658"/>
            </a:xfrm>
          </p:grpSpPr>
          <p:sp>
            <p:nvSpPr>
              <p:cNvPr id="26" name="Rectangle 25"/>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TextBox 26"/>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grpSp>
          <p:nvGrpSpPr>
            <p:cNvPr id="16" name="Group 15"/>
            <p:cNvGrpSpPr/>
            <p:nvPr/>
          </p:nvGrpSpPr>
          <p:grpSpPr>
            <a:xfrm>
              <a:off x="8047215" y="3238765"/>
              <a:ext cx="966796" cy="429658"/>
              <a:chOff x="7528936" y="1631333"/>
              <a:chExt cx="966796" cy="429658"/>
            </a:xfrm>
          </p:grpSpPr>
          <p:sp>
            <p:nvSpPr>
              <p:cNvPr id="24" name="Rectangle 23"/>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TextBox 24"/>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17" name="Straight Arrow Connector 16"/>
            <p:cNvCxnSpPr/>
            <p:nvPr/>
          </p:nvCxnSpPr>
          <p:spPr>
            <a:xfrm>
              <a:off x="7325381" y="2744333"/>
              <a:ext cx="0" cy="456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30" idx="2"/>
              <a:endCxn id="24" idx="0"/>
            </p:cNvCxnSpPr>
            <p:nvPr/>
          </p:nvCxnSpPr>
          <p:spPr>
            <a:xfrm>
              <a:off x="8465856" y="2744333"/>
              <a:ext cx="0" cy="494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7773341" y="3668423"/>
              <a:ext cx="273874" cy="369332"/>
              <a:chOff x="1912139" y="2015834"/>
              <a:chExt cx="273874" cy="369332"/>
            </a:xfrm>
          </p:grpSpPr>
          <p:sp>
            <p:nvSpPr>
              <p:cNvPr id="22" name="Oval 21"/>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TextBox 22"/>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cxnSp>
          <p:nvCxnSpPr>
            <p:cNvPr id="21" name="Straight Arrow Connector 20"/>
            <p:cNvCxnSpPr>
              <a:stCxn id="24" idx="1"/>
            </p:cNvCxnSpPr>
            <p:nvPr/>
          </p:nvCxnSpPr>
          <p:spPr>
            <a:xfrm flipH="1">
              <a:off x="7738329" y="3453594"/>
              <a:ext cx="30888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39010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#1 – Total Frequency (0.1 cm)</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28</a:t>
            </a:fld>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p:nvPr/>
        </p:nvPicPr>
        <p:blipFill>
          <a:blip r:embed="rId5" cstate="print"/>
          <a:stretch>
            <a:fillRect/>
          </a:stretch>
        </p:blipFill>
        <p:spPr>
          <a:xfrm>
            <a:off x="731520" y="1920240"/>
            <a:ext cx="5822243" cy="4478903"/>
          </a:xfrm>
          <a:prstGeom prst="rect">
            <a:avLst/>
          </a:prstGeom>
        </p:spPr>
      </p:pic>
      <p:sp>
        <p:nvSpPr>
          <p:cNvPr id="12" name="TextBox 11"/>
          <p:cNvSpPr txBox="1"/>
          <p:nvPr/>
        </p:nvSpPr>
        <p:spPr>
          <a:xfrm>
            <a:off x="2688336" y="1527048"/>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RefMic2 Combination</a:t>
            </a:r>
            <a:endParaRPr lang="en-US"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6755538" y="2963824"/>
            <a:ext cx="2112964" cy="1735826"/>
            <a:chOff x="6901047" y="2301929"/>
            <a:chExt cx="2112964" cy="1735826"/>
          </a:xfrm>
        </p:grpSpPr>
        <p:grpSp>
          <p:nvGrpSpPr>
            <p:cNvPr id="13" name="Group 12"/>
            <p:cNvGrpSpPr/>
            <p:nvPr/>
          </p:nvGrpSpPr>
          <p:grpSpPr>
            <a:xfrm>
              <a:off x="7996633" y="2314675"/>
              <a:ext cx="967247" cy="429658"/>
              <a:chOff x="2479625" y="1282110"/>
              <a:chExt cx="967247" cy="429658"/>
            </a:xfrm>
          </p:grpSpPr>
          <p:sp>
            <p:nvSpPr>
              <p:cNvPr id="30" name="Rectangle 29"/>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TextBox 30"/>
              <p:cNvSpPr txBox="1"/>
              <p:nvPr/>
            </p:nvSpPr>
            <p:spPr>
              <a:xfrm>
                <a:off x="2479625" y="1312273"/>
                <a:ext cx="967247" cy="369332"/>
              </a:xfrm>
              <a:prstGeom prst="rect">
                <a:avLst/>
              </a:prstGeom>
              <a:noFill/>
            </p:spPr>
            <p:txBody>
              <a:bodyPr wrap="square" rtlCol="0">
                <a:spAutoFit/>
              </a:bodyPr>
              <a:lstStyle/>
              <a:p>
                <a:r>
                  <a:rPr lang="en-US" dirty="0" smtClean="0"/>
                  <a:t>RefMic2</a:t>
                </a:r>
                <a:endParaRPr lang="en-US" dirty="0"/>
              </a:p>
            </p:txBody>
          </p:sp>
        </p:grpSp>
        <p:grpSp>
          <p:nvGrpSpPr>
            <p:cNvPr id="14" name="Group 13"/>
            <p:cNvGrpSpPr/>
            <p:nvPr/>
          </p:nvGrpSpPr>
          <p:grpSpPr>
            <a:xfrm>
              <a:off x="6906740" y="2301929"/>
              <a:ext cx="1103009" cy="429658"/>
              <a:chOff x="2530207" y="1282110"/>
              <a:chExt cx="1103009" cy="429658"/>
            </a:xfrm>
          </p:grpSpPr>
          <p:sp>
            <p:nvSpPr>
              <p:cNvPr id="28" name="Rectangle 27"/>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TextBox 28"/>
              <p:cNvSpPr txBox="1"/>
              <p:nvPr/>
            </p:nvSpPr>
            <p:spPr>
              <a:xfrm>
                <a:off x="2665969" y="1323643"/>
                <a:ext cx="967247" cy="369332"/>
              </a:xfrm>
              <a:prstGeom prst="rect">
                <a:avLst/>
              </a:prstGeom>
              <a:noFill/>
            </p:spPr>
            <p:txBody>
              <a:bodyPr wrap="square" rtlCol="0">
                <a:spAutoFit/>
              </a:bodyPr>
              <a:lstStyle/>
              <a:p>
                <a:r>
                  <a:rPr lang="en-US" dirty="0" smtClean="0"/>
                  <a:t>Mic</a:t>
                </a:r>
                <a:endParaRPr lang="en-US" dirty="0"/>
              </a:p>
            </p:txBody>
          </p:sp>
        </p:grpSp>
        <p:grpSp>
          <p:nvGrpSpPr>
            <p:cNvPr id="15" name="Group 14"/>
            <p:cNvGrpSpPr/>
            <p:nvPr/>
          </p:nvGrpSpPr>
          <p:grpSpPr>
            <a:xfrm>
              <a:off x="6901047" y="3216226"/>
              <a:ext cx="966796" cy="429658"/>
              <a:chOff x="7528936" y="1631333"/>
              <a:chExt cx="966796" cy="429658"/>
            </a:xfrm>
          </p:grpSpPr>
          <p:sp>
            <p:nvSpPr>
              <p:cNvPr id="26" name="Rectangle 25"/>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TextBox 26"/>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grpSp>
          <p:nvGrpSpPr>
            <p:cNvPr id="16" name="Group 15"/>
            <p:cNvGrpSpPr/>
            <p:nvPr/>
          </p:nvGrpSpPr>
          <p:grpSpPr>
            <a:xfrm>
              <a:off x="8047215" y="3238765"/>
              <a:ext cx="966796" cy="429658"/>
              <a:chOff x="7528936" y="1631333"/>
              <a:chExt cx="966796" cy="429658"/>
            </a:xfrm>
          </p:grpSpPr>
          <p:sp>
            <p:nvSpPr>
              <p:cNvPr id="24" name="Rectangle 23"/>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TextBox 24"/>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17" name="Straight Arrow Connector 16"/>
            <p:cNvCxnSpPr/>
            <p:nvPr/>
          </p:nvCxnSpPr>
          <p:spPr>
            <a:xfrm>
              <a:off x="7325381" y="2744333"/>
              <a:ext cx="0" cy="456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30" idx="2"/>
              <a:endCxn id="24" idx="0"/>
            </p:cNvCxnSpPr>
            <p:nvPr/>
          </p:nvCxnSpPr>
          <p:spPr>
            <a:xfrm>
              <a:off x="8465856" y="2744333"/>
              <a:ext cx="0" cy="494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7773341" y="3668423"/>
              <a:ext cx="273874" cy="369332"/>
              <a:chOff x="1912139" y="2015834"/>
              <a:chExt cx="273874" cy="369332"/>
            </a:xfrm>
          </p:grpSpPr>
          <p:sp>
            <p:nvSpPr>
              <p:cNvPr id="22" name="Oval 21"/>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TextBox 22"/>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cxnSp>
          <p:nvCxnSpPr>
            <p:cNvPr id="21" name="Straight Arrow Connector 20"/>
            <p:cNvCxnSpPr>
              <a:stCxn id="24" idx="1"/>
            </p:cNvCxnSpPr>
            <p:nvPr/>
          </p:nvCxnSpPr>
          <p:spPr>
            <a:xfrm flipH="1">
              <a:off x="7738329" y="3453594"/>
              <a:ext cx="30888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66953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#2 – Diagram</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29</a:t>
            </a:fld>
            <a:endParaRPr lang="en-US" sz="1600" dirty="0">
              <a:solidFill>
                <a:schemeClr val="tx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1457103" y="1729807"/>
            <a:ext cx="6490473" cy="3686717"/>
            <a:chOff x="1787610" y="1625576"/>
            <a:chExt cx="5492580" cy="2956014"/>
          </a:xfrm>
        </p:grpSpPr>
        <p:grpSp>
          <p:nvGrpSpPr>
            <p:cNvPr id="9" name="Group 8"/>
            <p:cNvGrpSpPr/>
            <p:nvPr/>
          </p:nvGrpSpPr>
          <p:grpSpPr>
            <a:xfrm>
              <a:off x="2197442" y="2323068"/>
              <a:ext cx="5082748" cy="2258522"/>
              <a:chOff x="2197442" y="2323068"/>
              <a:chExt cx="5082748" cy="2258522"/>
            </a:xfrm>
          </p:grpSpPr>
          <p:grpSp>
            <p:nvGrpSpPr>
              <p:cNvPr id="13" name="Group 12"/>
              <p:cNvGrpSpPr/>
              <p:nvPr/>
            </p:nvGrpSpPr>
            <p:grpSpPr>
              <a:xfrm>
                <a:off x="2197442" y="2323068"/>
                <a:ext cx="5082748" cy="2258522"/>
                <a:chOff x="2197442" y="2323068"/>
                <a:chExt cx="5082748" cy="2258522"/>
              </a:xfrm>
            </p:grpSpPr>
            <p:sp>
              <p:nvSpPr>
                <p:cNvPr id="15" name="Rectangle 14"/>
                <p:cNvSpPr/>
                <p:nvPr/>
              </p:nvSpPr>
              <p:spPr>
                <a:xfrm>
                  <a:off x="3781167" y="2916195"/>
                  <a:ext cx="1433384" cy="4695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16" name="Group 15"/>
                <p:cNvGrpSpPr/>
                <p:nvPr/>
              </p:nvGrpSpPr>
              <p:grpSpPr>
                <a:xfrm>
                  <a:off x="2297945" y="3105665"/>
                  <a:ext cx="375233" cy="90617"/>
                  <a:chOff x="2297945" y="3105665"/>
                  <a:chExt cx="375233" cy="90617"/>
                </a:xfrm>
              </p:grpSpPr>
              <p:sp>
                <p:nvSpPr>
                  <p:cNvPr id="38" name="Rounded Rectangle 37"/>
                  <p:cNvSpPr/>
                  <p:nvPr/>
                </p:nvSpPr>
                <p:spPr>
                  <a:xfrm>
                    <a:off x="2343665" y="3105665"/>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9" name="Rounded Rectangle 38"/>
                  <p:cNvSpPr/>
                  <p:nvPr/>
                </p:nvSpPr>
                <p:spPr>
                  <a:xfrm flipH="1">
                    <a:off x="2297945" y="3105666"/>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7" name="Group 16"/>
                <p:cNvGrpSpPr/>
                <p:nvPr/>
              </p:nvGrpSpPr>
              <p:grpSpPr>
                <a:xfrm>
                  <a:off x="5997146" y="3105665"/>
                  <a:ext cx="375233" cy="90617"/>
                  <a:chOff x="2297945" y="3105665"/>
                  <a:chExt cx="375233" cy="90617"/>
                </a:xfrm>
              </p:grpSpPr>
              <p:sp>
                <p:nvSpPr>
                  <p:cNvPr id="36" name="Rounded Rectangle 35"/>
                  <p:cNvSpPr/>
                  <p:nvPr/>
                </p:nvSpPr>
                <p:spPr>
                  <a:xfrm>
                    <a:off x="2343665" y="3105665"/>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7" name="Rounded Rectangle 36"/>
                  <p:cNvSpPr/>
                  <p:nvPr/>
                </p:nvSpPr>
                <p:spPr>
                  <a:xfrm flipH="1">
                    <a:off x="2297945" y="3105666"/>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9" name="Group 18"/>
                <p:cNvGrpSpPr/>
                <p:nvPr/>
              </p:nvGrpSpPr>
              <p:grpSpPr>
                <a:xfrm>
                  <a:off x="2297945" y="2323068"/>
                  <a:ext cx="1483223" cy="683743"/>
                  <a:chOff x="2297945" y="2323068"/>
                  <a:chExt cx="1483223" cy="683743"/>
                </a:xfrm>
              </p:grpSpPr>
              <p:cxnSp>
                <p:nvCxnSpPr>
                  <p:cNvPr id="32" name="Straight Arrow Connector 31"/>
                  <p:cNvCxnSpPr/>
                  <p:nvPr/>
                </p:nvCxnSpPr>
                <p:spPr>
                  <a:xfrm>
                    <a:off x="2297945" y="2619631"/>
                    <a:ext cx="148322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2297945" y="2446637"/>
                    <a:ext cx="0" cy="560174"/>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781167" y="2446637"/>
                    <a:ext cx="1" cy="354227"/>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2730844" y="2323068"/>
                    <a:ext cx="836141" cy="246776"/>
                  </a:xfrm>
                  <a:prstGeom prst="rect">
                    <a:avLst/>
                  </a:prstGeom>
                  <a:noFill/>
                </p:spPr>
                <p:txBody>
                  <a:bodyPr wrap="square" rtlCol="0">
                    <a:spAutoFit/>
                  </a:bodyPr>
                  <a:lstStyle/>
                  <a:p>
                    <a:r>
                      <a:rPr lang="en-US" sz="1400" dirty="0" smtClean="0"/>
                      <a:t>42.5 in</a:t>
                    </a:r>
                    <a:endParaRPr lang="en-US" sz="1400" dirty="0"/>
                  </a:p>
                </p:txBody>
              </p:sp>
            </p:grpSp>
            <p:grpSp>
              <p:nvGrpSpPr>
                <p:cNvPr id="20" name="Group 19"/>
                <p:cNvGrpSpPr/>
                <p:nvPr/>
              </p:nvGrpSpPr>
              <p:grpSpPr>
                <a:xfrm>
                  <a:off x="5214551" y="2350711"/>
                  <a:ext cx="959707" cy="656100"/>
                  <a:chOff x="5214551" y="2350711"/>
                  <a:chExt cx="959707" cy="656100"/>
                </a:xfrm>
              </p:grpSpPr>
              <p:cxnSp>
                <p:nvCxnSpPr>
                  <p:cNvPr id="28" name="Straight Arrow Connector 27"/>
                  <p:cNvCxnSpPr/>
                  <p:nvPr/>
                </p:nvCxnSpPr>
                <p:spPr>
                  <a:xfrm>
                    <a:off x="5214551" y="2628672"/>
                    <a:ext cx="78259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5214551" y="2446637"/>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5997146" y="2446637"/>
                    <a:ext cx="0" cy="560174"/>
                  </a:xfrm>
                  <a:prstGeom prst="line">
                    <a:avLst/>
                  </a:prstGeom>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5338117" y="2350711"/>
                    <a:ext cx="836141" cy="246776"/>
                  </a:xfrm>
                  <a:prstGeom prst="rect">
                    <a:avLst/>
                  </a:prstGeom>
                  <a:noFill/>
                </p:spPr>
                <p:txBody>
                  <a:bodyPr wrap="square" rtlCol="0">
                    <a:spAutoFit/>
                  </a:bodyPr>
                  <a:lstStyle/>
                  <a:p>
                    <a:r>
                      <a:rPr lang="en-US" sz="1400" dirty="0" smtClean="0"/>
                      <a:t>23.5 in</a:t>
                    </a:r>
                    <a:endParaRPr lang="en-US" sz="1400" dirty="0"/>
                  </a:p>
                </p:txBody>
              </p:sp>
            </p:grpSp>
            <p:cxnSp>
              <p:nvCxnSpPr>
                <p:cNvPr id="21" name="Straight Connector 20"/>
                <p:cNvCxnSpPr/>
                <p:nvPr/>
              </p:nvCxnSpPr>
              <p:spPr>
                <a:xfrm rot="5400000">
                  <a:off x="5511112" y="3211955"/>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4705863" y="4314188"/>
                  <a:ext cx="976185" cy="0"/>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5533765" y="3760649"/>
                  <a:ext cx="753351" cy="246776"/>
                </a:xfrm>
                <a:prstGeom prst="rect">
                  <a:avLst/>
                </a:prstGeom>
                <a:noFill/>
              </p:spPr>
              <p:txBody>
                <a:bodyPr wrap="square" rtlCol="0">
                  <a:spAutoFit/>
                </a:bodyPr>
                <a:lstStyle/>
                <a:p>
                  <a:r>
                    <a:rPr lang="en-US" sz="1400" dirty="0" smtClean="0"/>
                    <a:t>27.0 in</a:t>
                  </a:r>
                  <a:endParaRPr lang="en-US" sz="1400" dirty="0"/>
                </a:p>
              </p:txBody>
            </p:sp>
            <p:cxnSp>
              <p:nvCxnSpPr>
                <p:cNvPr id="24" name="Straight Arrow Connector 23"/>
                <p:cNvCxnSpPr/>
                <p:nvPr/>
              </p:nvCxnSpPr>
              <p:spPr>
                <a:xfrm>
                  <a:off x="5511112" y="3397707"/>
                  <a:ext cx="0" cy="91648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094747" y="3989328"/>
                  <a:ext cx="1369543" cy="592262"/>
                </a:xfrm>
                <a:prstGeom prst="rect">
                  <a:avLst/>
                </a:prstGeom>
                <a:noFill/>
              </p:spPr>
              <p:txBody>
                <a:bodyPr wrap="square" rtlCol="0">
                  <a:spAutoFit/>
                </a:bodyPr>
                <a:lstStyle/>
                <a:p>
                  <a:r>
                    <a:rPr lang="en-US" sz="1400" dirty="0" smtClean="0"/>
                    <a:t>377C20</a:t>
                  </a:r>
                </a:p>
                <a:p>
                  <a:r>
                    <a:rPr lang="en-US" sz="1400" dirty="0" smtClean="0"/>
                    <a:t>Random Incidence</a:t>
                  </a:r>
                </a:p>
                <a:p>
                  <a:r>
                    <a:rPr lang="en-US" sz="1400" dirty="0" smtClean="0"/>
                    <a:t>RefMic2</a:t>
                  </a:r>
                  <a:endParaRPr lang="en-US" sz="1400" dirty="0"/>
                </a:p>
              </p:txBody>
            </p:sp>
            <p:sp>
              <p:nvSpPr>
                <p:cNvPr id="26" name="TextBox 25"/>
                <p:cNvSpPr txBox="1"/>
                <p:nvPr/>
              </p:nvSpPr>
              <p:spPr>
                <a:xfrm>
                  <a:off x="6415217" y="2862025"/>
                  <a:ext cx="864973" cy="592262"/>
                </a:xfrm>
                <a:prstGeom prst="rect">
                  <a:avLst/>
                </a:prstGeom>
                <a:noFill/>
              </p:spPr>
              <p:txBody>
                <a:bodyPr wrap="square" rtlCol="0">
                  <a:spAutoFit/>
                </a:bodyPr>
                <a:lstStyle/>
                <a:p>
                  <a:r>
                    <a:rPr lang="en-US" sz="1400" dirty="0" smtClean="0"/>
                    <a:t>378A07</a:t>
                  </a:r>
                </a:p>
                <a:p>
                  <a:r>
                    <a:rPr lang="en-US" sz="1400" dirty="0" smtClean="0"/>
                    <a:t>Free Field</a:t>
                  </a:r>
                </a:p>
                <a:p>
                  <a:r>
                    <a:rPr lang="en-US" sz="1400" dirty="0" smtClean="0"/>
                    <a:t>Mic</a:t>
                  </a:r>
                  <a:endParaRPr lang="en-US" sz="1400" dirty="0"/>
                </a:p>
              </p:txBody>
            </p:sp>
            <p:sp>
              <p:nvSpPr>
                <p:cNvPr id="27" name="TextBox 26"/>
                <p:cNvSpPr txBox="1"/>
                <p:nvPr/>
              </p:nvSpPr>
              <p:spPr>
                <a:xfrm>
                  <a:off x="2197442" y="3248348"/>
                  <a:ext cx="864973" cy="592262"/>
                </a:xfrm>
                <a:prstGeom prst="rect">
                  <a:avLst/>
                </a:prstGeom>
                <a:noFill/>
              </p:spPr>
              <p:txBody>
                <a:bodyPr wrap="square" rtlCol="0">
                  <a:spAutoFit/>
                </a:bodyPr>
                <a:lstStyle/>
                <a:p>
                  <a:r>
                    <a:rPr lang="en-US" sz="1400" dirty="0" smtClean="0"/>
                    <a:t>378A07</a:t>
                  </a:r>
                </a:p>
                <a:p>
                  <a:r>
                    <a:rPr lang="en-US" sz="1400" dirty="0" smtClean="0"/>
                    <a:t>Free Field</a:t>
                  </a:r>
                </a:p>
                <a:p>
                  <a:r>
                    <a:rPr lang="en-US" sz="1400" dirty="0" smtClean="0"/>
                    <a:t>RefMic1</a:t>
                  </a:r>
                  <a:endParaRPr lang="en-US" sz="1400" dirty="0"/>
                </a:p>
              </p:txBody>
            </p:sp>
          </p:grpSp>
          <p:sp>
            <p:nvSpPr>
              <p:cNvPr id="14" name="TextBox 13"/>
              <p:cNvSpPr txBox="1"/>
              <p:nvPr/>
            </p:nvSpPr>
            <p:spPr>
              <a:xfrm>
                <a:off x="3951896" y="3434471"/>
                <a:ext cx="1182541" cy="246776"/>
              </a:xfrm>
              <a:prstGeom prst="rect">
                <a:avLst/>
              </a:prstGeom>
              <a:noFill/>
            </p:spPr>
            <p:txBody>
              <a:bodyPr wrap="square" rtlCol="0">
                <a:spAutoFit/>
              </a:bodyPr>
              <a:lstStyle/>
              <a:p>
                <a:r>
                  <a:rPr lang="en-US" sz="1400" dirty="0" smtClean="0"/>
                  <a:t>SDOF Structure</a:t>
                </a:r>
                <a:endParaRPr lang="en-US" sz="1400" dirty="0"/>
              </a:p>
            </p:txBody>
          </p:sp>
        </p:grpSp>
        <p:sp>
          <p:nvSpPr>
            <p:cNvPr id="10" name="TextBox 9"/>
            <p:cNvSpPr txBox="1"/>
            <p:nvPr/>
          </p:nvSpPr>
          <p:spPr>
            <a:xfrm>
              <a:off x="1787610" y="1625576"/>
              <a:ext cx="3113902" cy="567584"/>
            </a:xfrm>
            <a:prstGeom prst="rect">
              <a:avLst/>
            </a:prstGeom>
            <a:noFill/>
          </p:spPr>
          <p:txBody>
            <a:bodyPr wrap="square" rtlCol="0">
              <a:spAutoFit/>
            </a:bodyPr>
            <a:lstStyle/>
            <a:p>
              <a:r>
                <a:rPr lang="en-US" sz="2000" dirty="0" smtClean="0"/>
                <a:t>Testing Setup #2 (7-27-2017)</a:t>
              </a:r>
            </a:p>
            <a:p>
              <a:r>
                <a:rPr lang="en-US" sz="2000" dirty="0" smtClean="0"/>
                <a:t>Top View</a:t>
              </a:r>
              <a:endParaRPr lang="en-US" sz="2000" dirty="0"/>
            </a:p>
          </p:txBody>
        </p:sp>
        <p:sp>
          <p:nvSpPr>
            <p:cNvPr id="12" name="Oval 11"/>
            <p:cNvSpPr/>
            <p:nvPr/>
          </p:nvSpPr>
          <p:spPr>
            <a:xfrm>
              <a:off x="4450080" y="4260642"/>
              <a:ext cx="90617" cy="1070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79312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Background – </a:t>
            </a:r>
            <a:r>
              <a:rPr lang="en-US" sz="2400" b="1" dirty="0" smtClean="0">
                <a:solidFill>
                  <a:schemeClr val="accent1"/>
                </a:solidFill>
                <a:latin typeface="Times New Roman"/>
                <a:cs typeface="Times New Roman"/>
              </a:rPr>
              <a:t>SHM and Current Infrastructure</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12" name="TextBox 11"/>
          <p:cNvSpPr txBox="1"/>
          <p:nvPr/>
        </p:nvSpPr>
        <p:spPr>
          <a:xfrm>
            <a:off x="809578" y="1530819"/>
            <a:ext cx="7923041" cy="3416320"/>
          </a:xfrm>
          <a:prstGeom prst="rect">
            <a:avLst/>
          </a:prstGeom>
          <a:noFill/>
        </p:spPr>
        <p:txBody>
          <a:bodyPr wrap="square" rtlCol="0">
            <a:spAutoFit/>
          </a:bodyPr>
          <a:lstStyle/>
          <a:p>
            <a:pPr marL="342900" indent="-342900">
              <a:buSzPct val="1300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Structural Health </a:t>
            </a:r>
            <a:r>
              <a:rPr lang="en-US" sz="2400" dirty="0" smtClean="0">
                <a:latin typeface="Times New Roman" panose="02020603050405020304" pitchFamily="18" charset="0"/>
                <a:cs typeface="Times New Roman" panose="02020603050405020304" pitchFamily="18" charset="0"/>
              </a:rPr>
              <a:t>Monitoring (SHM)</a:t>
            </a:r>
            <a:endParaRPr lang="en-US" sz="2400" dirty="0">
              <a:latin typeface="Times New Roman" panose="02020603050405020304" pitchFamily="18" charset="0"/>
              <a:cs typeface="Times New Roman" panose="02020603050405020304" pitchFamily="18" charset="0"/>
            </a:endParaRPr>
          </a:p>
          <a:p>
            <a:pPr marL="800100" lvl="1" indent="-342900">
              <a:buSzPct val="750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Monitoring structures for damage to improve safety and reduce life-cycle costs</a:t>
            </a:r>
            <a:r>
              <a:rPr lang="en-US" sz="2400" dirty="0" smtClean="0">
                <a:latin typeface="Times New Roman" panose="02020603050405020304" pitchFamily="18" charset="0"/>
                <a:cs typeface="Times New Roman" panose="02020603050405020304" pitchFamily="18" charset="0"/>
              </a:rPr>
              <a:t>.</a:t>
            </a:r>
          </a:p>
          <a:p>
            <a:pPr lvl="1">
              <a:buSzPct val="85000"/>
            </a:pPr>
            <a:endParaRPr lang="en-US" sz="2400" dirty="0">
              <a:latin typeface="Times New Roman" panose="02020603050405020304" pitchFamily="18" charset="0"/>
              <a:cs typeface="Times New Roman" panose="02020603050405020304" pitchFamily="18" charset="0"/>
            </a:endParaRPr>
          </a:p>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Infrastructure</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Structurally deficient</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End of </a:t>
            </a:r>
            <a:r>
              <a:rPr lang="en-US" sz="24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ife cycle</a:t>
            </a:r>
          </a:p>
          <a:p>
            <a:pPr marL="800100" lvl="1" indent="-342900">
              <a:buSzPct val="75000"/>
              <a:buFont typeface="Wingdings" panose="05000000000000000000" pitchFamily="2" charset="2"/>
              <a:buChar char="§"/>
            </a:pPr>
            <a:endParaRPr lang="en-US" sz="2400" dirty="0" smtClean="0">
              <a:latin typeface="Times New Roman" panose="02020603050405020304" pitchFamily="18" charset="0"/>
              <a:cs typeface="Times New Roman" panose="02020603050405020304" pitchFamily="18" charset="0"/>
            </a:endParaRPr>
          </a:p>
          <a:p>
            <a:pPr marL="342900" indent="-342900">
              <a:buSzPct val="1300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a:t>
            </a:fld>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5" cstate="print"/>
          <a:stretch>
            <a:fillRect/>
          </a:stretch>
        </p:blipFill>
        <p:spPr>
          <a:xfrm>
            <a:off x="4537392" y="3125884"/>
            <a:ext cx="4195227" cy="2796818"/>
          </a:xfrm>
          <a:prstGeom prst="rect">
            <a:avLst/>
          </a:prstGeom>
        </p:spPr>
      </p:pic>
      <p:graphicFrame>
        <p:nvGraphicFramePr>
          <p:cNvPr id="10" name="Content Placeholder 3"/>
          <p:cNvGraphicFramePr>
            <a:graphicFrameLocks/>
          </p:cNvGraphicFramePr>
          <p:nvPr>
            <p:extLst>
              <p:ext uri="{D42A27DB-BD31-4B8C-83A1-F6EECF244321}">
                <p14:modId xmlns:p14="http://schemas.microsoft.com/office/powerpoint/2010/main" val="3638006275"/>
              </p:ext>
            </p:extLst>
          </p:nvPr>
        </p:nvGraphicFramePr>
        <p:xfrm>
          <a:off x="3121097" y="2605106"/>
          <a:ext cx="6766560" cy="366420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742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#3 – Diagram</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30</a:t>
            </a:fld>
            <a:endParaRPr lang="en-US" sz="1600"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428523" y="1765007"/>
            <a:ext cx="6519054" cy="3890552"/>
            <a:chOff x="1768871" y="1652436"/>
            <a:chExt cx="5544270" cy="3238287"/>
          </a:xfrm>
        </p:grpSpPr>
        <p:grpSp>
          <p:nvGrpSpPr>
            <p:cNvPr id="10" name="Group 9"/>
            <p:cNvGrpSpPr/>
            <p:nvPr/>
          </p:nvGrpSpPr>
          <p:grpSpPr>
            <a:xfrm>
              <a:off x="2230393" y="2323068"/>
              <a:ext cx="5082748" cy="2567655"/>
              <a:chOff x="2197442" y="2323068"/>
              <a:chExt cx="5082748" cy="2567655"/>
            </a:xfrm>
          </p:grpSpPr>
          <p:grpSp>
            <p:nvGrpSpPr>
              <p:cNvPr id="13" name="Group 12"/>
              <p:cNvGrpSpPr/>
              <p:nvPr/>
            </p:nvGrpSpPr>
            <p:grpSpPr>
              <a:xfrm>
                <a:off x="2197442" y="2323068"/>
                <a:ext cx="5082748" cy="2567655"/>
                <a:chOff x="2197442" y="2323068"/>
                <a:chExt cx="5082748" cy="2567655"/>
              </a:xfrm>
            </p:grpSpPr>
            <p:sp>
              <p:nvSpPr>
                <p:cNvPr id="15" name="Rectangle 14"/>
                <p:cNvSpPr/>
                <p:nvPr/>
              </p:nvSpPr>
              <p:spPr>
                <a:xfrm>
                  <a:off x="3781167" y="2916195"/>
                  <a:ext cx="1433384" cy="4695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16" name="Group 15"/>
                <p:cNvGrpSpPr/>
                <p:nvPr/>
              </p:nvGrpSpPr>
              <p:grpSpPr>
                <a:xfrm>
                  <a:off x="2297945" y="3105665"/>
                  <a:ext cx="375233" cy="90617"/>
                  <a:chOff x="2297945" y="3105665"/>
                  <a:chExt cx="375233" cy="90617"/>
                </a:xfrm>
              </p:grpSpPr>
              <p:sp>
                <p:nvSpPr>
                  <p:cNvPr id="41" name="Rounded Rectangle 40"/>
                  <p:cNvSpPr/>
                  <p:nvPr/>
                </p:nvSpPr>
                <p:spPr>
                  <a:xfrm>
                    <a:off x="2343665" y="3105665"/>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2" name="Rounded Rectangle 41"/>
                  <p:cNvSpPr/>
                  <p:nvPr/>
                </p:nvSpPr>
                <p:spPr>
                  <a:xfrm flipH="1">
                    <a:off x="2297945" y="3105666"/>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7" name="Group 16"/>
                <p:cNvGrpSpPr/>
                <p:nvPr/>
              </p:nvGrpSpPr>
              <p:grpSpPr>
                <a:xfrm>
                  <a:off x="5997146" y="3105665"/>
                  <a:ext cx="375233" cy="90617"/>
                  <a:chOff x="2297945" y="3105665"/>
                  <a:chExt cx="375233" cy="90617"/>
                </a:xfrm>
              </p:grpSpPr>
              <p:sp>
                <p:nvSpPr>
                  <p:cNvPr id="39" name="Rounded Rectangle 38"/>
                  <p:cNvSpPr/>
                  <p:nvPr/>
                </p:nvSpPr>
                <p:spPr>
                  <a:xfrm>
                    <a:off x="2343665" y="3105665"/>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0" name="Rounded Rectangle 39"/>
                  <p:cNvSpPr/>
                  <p:nvPr/>
                </p:nvSpPr>
                <p:spPr>
                  <a:xfrm flipH="1">
                    <a:off x="2297945" y="3105666"/>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9" name="Group 18"/>
                <p:cNvGrpSpPr/>
                <p:nvPr/>
              </p:nvGrpSpPr>
              <p:grpSpPr>
                <a:xfrm>
                  <a:off x="4452551" y="4380264"/>
                  <a:ext cx="90616" cy="375233"/>
                  <a:chOff x="4452551" y="4273173"/>
                  <a:chExt cx="90616" cy="375233"/>
                </a:xfrm>
              </p:grpSpPr>
              <p:sp>
                <p:nvSpPr>
                  <p:cNvPr id="37" name="Rounded Rectangle 36"/>
                  <p:cNvSpPr/>
                  <p:nvPr/>
                </p:nvSpPr>
                <p:spPr>
                  <a:xfrm rot="16200000">
                    <a:off x="4333102" y="4392622"/>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Rounded Rectangle 37"/>
                  <p:cNvSpPr/>
                  <p:nvPr/>
                </p:nvSpPr>
                <p:spPr>
                  <a:xfrm rot="16200000" flipH="1">
                    <a:off x="4474999" y="4580239"/>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20" name="Group 19"/>
                <p:cNvGrpSpPr/>
                <p:nvPr/>
              </p:nvGrpSpPr>
              <p:grpSpPr>
                <a:xfrm>
                  <a:off x="2297945" y="2323068"/>
                  <a:ext cx="1483223" cy="683743"/>
                  <a:chOff x="2297945" y="2323068"/>
                  <a:chExt cx="1483223" cy="683743"/>
                </a:xfrm>
              </p:grpSpPr>
              <p:cxnSp>
                <p:nvCxnSpPr>
                  <p:cNvPr id="33" name="Straight Arrow Connector 32"/>
                  <p:cNvCxnSpPr/>
                  <p:nvPr/>
                </p:nvCxnSpPr>
                <p:spPr>
                  <a:xfrm>
                    <a:off x="2297945" y="2619631"/>
                    <a:ext cx="148322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2297945" y="2446637"/>
                    <a:ext cx="0" cy="56017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3781167" y="2446637"/>
                    <a:ext cx="1" cy="354227"/>
                  </a:xfrm>
                  <a:prstGeom prst="line">
                    <a:avLst/>
                  </a:prstGeom>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730844" y="2323068"/>
                    <a:ext cx="836141" cy="256177"/>
                  </a:xfrm>
                  <a:prstGeom prst="rect">
                    <a:avLst/>
                  </a:prstGeom>
                  <a:noFill/>
                </p:spPr>
                <p:txBody>
                  <a:bodyPr wrap="square" rtlCol="0">
                    <a:spAutoFit/>
                  </a:bodyPr>
                  <a:lstStyle/>
                  <a:p>
                    <a:r>
                      <a:rPr lang="en-US" sz="1400" dirty="0" smtClean="0"/>
                      <a:t>42.5 in</a:t>
                    </a:r>
                    <a:endParaRPr lang="en-US" sz="1400" dirty="0"/>
                  </a:p>
                </p:txBody>
              </p:sp>
            </p:grpSp>
            <p:grpSp>
              <p:nvGrpSpPr>
                <p:cNvPr id="21" name="Group 20"/>
                <p:cNvGrpSpPr/>
                <p:nvPr/>
              </p:nvGrpSpPr>
              <p:grpSpPr>
                <a:xfrm>
                  <a:off x="5214551" y="2331781"/>
                  <a:ext cx="887626" cy="675030"/>
                  <a:chOff x="5214551" y="2331781"/>
                  <a:chExt cx="887626" cy="675030"/>
                </a:xfrm>
              </p:grpSpPr>
              <p:cxnSp>
                <p:nvCxnSpPr>
                  <p:cNvPr id="29" name="Straight Arrow Connector 28"/>
                  <p:cNvCxnSpPr/>
                  <p:nvPr/>
                </p:nvCxnSpPr>
                <p:spPr>
                  <a:xfrm>
                    <a:off x="5214551" y="2628672"/>
                    <a:ext cx="78259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5214551" y="2446637"/>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5997146" y="2446637"/>
                    <a:ext cx="0" cy="560174"/>
                  </a:xfrm>
                  <a:prstGeom prst="line">
                    <a:avLst/>
                  </a:prstGeom>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5266036" y="2331781"/>
                    <a:ext cx="836141" cy="256177"/>
                  </a:xfrm>
                  <a:prstGeom prst="rect">
                    <a:avLst/>
                  </a:prstGeom>
                  <a:noFill/>
                </p:spPr>
                <p:txBody>
                  <a:bodyPr wrap="square" rtlCol="0">
                    <a:spAutoFit/>
                  </a:bodyPr>
                  <a:lstStyle/>
                  <a:p>
                    <a:r>
                      <a:rPr lang="en-US" sz="1400" dirty="0" smtClean="0"/>
                      <a:t>23.5 in</a:t>
                    </a:r>
                    <a:endParaRPr lang="en-US" sz="1400" dirty="0"/>
                  </a:p>
                </p:txBody>
              </p:sp>
            </p:grpSp>
            <p:cxnSp>
              <p:nvCxnSpPr>
                <p:cNvPr id="22" name="Straight Connector 21"/>
                <p:cNvCxnSpPr/>
                <p:nvPr/>
              </p:nvCxnSpPr>
              <p:spPr>
                <a:xfrm rot="5400000">
                  <a:off x="5511112" y="3211955"/>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4712043" y="4755498"/>
                  <a:ext cx="976185"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5556832" y="3929529"/>
                  <a:ext cx="753351" cy="256177"/>
                </a:xfrm>
                <a:prstGeom prst="rect">
                  <a:avLst/>
                </a:prstGeom>
                <a:noFill/>
              </p:spPr>
              <p:txBody>
                <a:bodyPr wrap="square" rtlCol="0">
                  <a:spAutoFit/>
                </a:bodyPr>
                <a:lstStyle/>
                <a:p>
                  <a:r>
                    <a:rPr lang="en-US" sz="1400" dirty="0" smtClean="0"/>
                    <a:t>38.0 in</a:t>
                  </a:r>
                  <a:endParaRPr lang="en-US" sz="1400" dirty="0"/>
                </a:p>
              </p:txBody>
            </p:sp>
            <p:cxnSp>
              <p:nvCxnSpPr>
                <p:cNvPr id="25" name="Straight Arrow Connector 24"/>
                <p:cNvCxnSpPr/>
                <p:nvPr/>
              </p:nvCxnSpPr>
              <p:spPr>
                <a:xfrm>
                  <a:off x="5511112" y="3397707"/>
                  <a:ext cx="2" cy="135779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541859" y="4275899"/>
                  <a:ext cx="864973" cy="614824"/>
                </a:xfrm>
                <a:prstGeom prst="rect">
                  <a:avLst/>
                </a:prstGeom>
                <a:noFill/>
              </p:spPr>
              <p:txBody>
                <a:bodyPr wrap="square" rtlCol="0">
                  <a:spAutoFit/>
                </a:bodyPr>
                <a:lstStyle/>
                <a:p>
                  <a:r>
                    <a:rPr lang="en-US" sz="1400" dirty="0" smtClean="0"/>
                    <a:t>378A07</a:t>
                  </a:r>
                </a:p>
                <a:p>
                  <a:r>
                    <a:rPr lang="en-US" sz="1400" dirty="0" smtClean="0"/>
                    <a:t>Free Field</a:t>
                  </a:r>
                </a:p>
                <a:p>
                  <a:r>
                    <a:rPr lang="en-US" sz="1400" dirty="0" smtClean="0"/>
                    <a:t>RefMic2</a:t>
                  </a:r>
                  <a:endParaRPr lang="en-US" sz="1400" dirty="0"/>
                </a:p>
              </p:txBody>
            </p:sp>
            <p:sp>
              <p:nvSpPr>
                <p:cNvPr id="27" name="TextBox 26"/>
                <p:cNvSpPr txBox="1"/>
                <p:nvPr/>
              </p:nvSpPr>
              <p:spPr>
                <a:xfrm>
                  <a:off x="6415217" y="2827807"/>
                  <a:ext cx="864973" cy="614824"/>
                </a:xfrm>
                <a:prstGeom prst="rect">
                  <a:avLst/>
                </a:prstGeom>
                <a:noFill/>
              </p:spPr>
              <p:txBody>
                <a:bodyPr wrap="square" rtlCol="0">
                  <a:spAutoFit/>
                </a:bodyPr>
                <a:lstStyle/>
                <a:p>
                  <a:r>
                    <a:rPr lang="en-US" sz="1400" dirty="0" smtClean="0"/>
                    <a:t>378A07</a:t>
                  </a:r>
                </a:p>
                <a:p>
                  <a:r>
                    <a:rPr lang="en-US" sz="1400" dirty="0" smtClean="0"/>
                    <a:t>Free Field</a:t>
                  </a:r>
                </a:p>
                <a:p>
                  <a:r>
                    <a:rPr lang="en-US" sz="1400" dirty="0" smtClean="0"/>
                    <a:t>Mic</a:t>
                  </a:r>
                  <a:endParaRPr lang="en-US" sz="1400" dirty="0"/>
                </a:p>
              </p:txBody>
            </p:sp>
            <p:sp>
              <p:nvSpPr>
                <p:cNvPr id="28" name="TextBox 27"/>
                <p:cNvSpPr txBox="1"/>
                <p:nvPr/>
              </p:nvSpPr>
              <p:spPr>
                <a:xfrm>
                  <a:off x="2197442" y="3249804"/>
                  <a:ext cx="1344417" cy="614824"/>
                </a:xfrm>
                <a:prstGeom prst="rect">
                  <a:avLst/>
                </a:prstGeom>
                <a:noFill/>
              </p:spPr>
              <p:txBody>
                <a:bodyPr wrap="square" rtlCol="0">
                  <a:spAutoFit/>
                </a:bodyPr>
                <a:lstStyle/>
                <a:p>
                  <a:r>
                    <a:rPr lang="en-US" sz="1400" dirty="0" smtClean="0"/>
                    <a:t>377C20</a:t>
                  </a:r>
                </a:p>
                <a:p>
                  <a:r>
                    <a:rPr lang="en-US" sz="1400" dirty="0" smtClean="0"/>
                    <a:t>Random Incidence</a:t>
                  </a:r>
                </a:p>
                <a:p>
                  <a:r>
                    <a:rPr lang="en-US" sz="1400" dirty="0" smtClean="0"/>
                    <a:t>RefMic1</a:t>
                  </a:r>
                  <a:endParaRPr lang="en-US" sz="1400" dirty="0"/>
                </a:p>
              </p:txBody>
            </p:sp>
          </p:grpSp>
          <p:sp>
            <p:nvSpPr>
              <p:cNvPr id="14" name="TextBox 13"/>
              <p:cNvSpPr txBox="1"/>
              <p:nvPr/>
            </p:nvSpPr>
            <p:spPr>
              <a:xfrm>
                <a:off x="3951896" y="3434471"/>
                <a:ext cx="1182541" cy="256177"/>
              </a:xfrm>
              <a:prstGeom prst="rect">
                <a:avLst/>
              </a:prstGeom>
              <a:noFill/>
            </p:spPr>
            <p:txBody>
              <a:bodyPr wrap="square" rtlCol="0">
                <a:spAutoFit/>
              </a:bodyPr>
              <a:lstStyle/>
              <a:p>
                <a:r>
                  <a:rPr lang="en-US" sz="1400" dirty="0" smtClean="0"/>
                  <a:t>SDOF Structure</a:t>
                </a:r>
                <a:endParaRPr lang="en-US" sz="1400" dirty="0"/>
              </a:p>
            </p:txBody>
          </p:sp>
        </p:grpSp>
        <p:sp>
          <p:nvSpPr>
            <p:cNvPr id="12" name="TextBox 11"/>
            <p:cNvSpPr txBox="1"/>
            <p:nvPr/>
          </p:nvSpPr>
          <p:spPr>
            <a:xfrm>
              <a:off x="1768871" y="1652436"/>
              <a:ext cx="3113902" cy="589206"/>
            </a:xfrm>
            <a:prstGeom prst="rect">
              <a:avLst/>
            </a:prstGeom>
            <a:noFill/>
          </p:spPr>
          <p:txBody>
            <a:bodyPr wrap="square" rtlCol="0">
              <a:spAutoFit/>
            </a:bodyPr>
            <a:lstStyle/>
            <a:p>
              <a:r>
                <a:rPr lang="en-US" sz="2000" dirty="0" smtClean="0"/>
                <a:t>Testing Setup #3 (7-28-2017a)</a:t>
              </a:r>
            </a:p>
            <a:p>
              <a:r>
                <a:rPr lang="en-US" sz="2000" dirty="0" smtClean="0"/>
                <a:t>Top View</a:t>
              </a:r>
              <a:endParaRPr lang="en-US" sz="2000" dirty="0"/>
            </a:p>
          </p:txBody>
        </p:sp>
      </p:grpSp>
    </p:spTree>
    <p:extLst>
      <p:ext uri="{BB962C8B-B14F-4D97-AF65-F5344CB8AC3E}">
        <p14:creationId xmlns:p14="http://schemas.microsoft.com/office/powerpoint/2010/main" val="2079312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#3 – Individual </a:t>
            </a:r>
            <a:r>
              <a:rPr lang="en-US" sz="2400" b="1" dirty="0">
                <a:solidFill>
                  <a:schemeClr val="accent1"/>
                </a:solidFill>
                <a:latin typeface="Times New Roman"/>
                <a:cs typeface="Times New Roman"/>
              </a:rPr>
              <a:t>Time (</a:t>
            </a:r>
            <a:r>
              <a:rPr lang="en-US" sz="2400" b="1" dirty="0" smtClean="0">
                <a:solidFill>
                  <a:schemeClr val="accent1"/>
                </a:solidFill>
                <a:latin typeface="Times New Roman"/>
                <a:cs typeface="Times New Roman"/>
              </a:rPr>
              <a:t>0.1 </a:t>
            </a:r>
            <a:r>
              <a:rPr lang="en-US" sz="2400" b="1" dirty="0">
                <a:solidFill>
                  <a:schemeClr val="accent1"/>
                </a:solidFill>
                <a:latin typeface="Times New Roman"/>
                <a:cs typeface="Times New Roman"/>
              </a:rPr>
              <a:t>cm</a:t>
            </a:r>
            <a:r>
              <a:rPr lang="en-US" sz="2400" b="1" dirty="0" smtClean="0">
                <a:solidFill>
                  <a:schemeClr val="accent1"/>
                </a:solidFill>
                <a:latin typeface="Times New Roman"/>
                <a:cs typeface="Times New Roman"/>
              </a:rPr>
              <a:t>)</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31</a:t>
            </a:fld>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672" y="1388676"/>
            <a:ext cx="7189179" cy="4802723"/>
          </a:xfrm>
          <a:prstGeom prst="rect">
            <a:avLst/>
          </a:prstGeom>
          <a:noFill/>
          <a:ln>
            <a:noFill/>
          </a:ln>
        </p:spPr>
      </p:pic>
      <p:sp>
        <p:nvSpPr>
          <p:cNvPr id="10" name="TextBox 9"/>
          <p:cNvSpPr txBox="1"/>
          <p:nvPr/>
        </p:nvSpPr>
        <p:spPr>
          <a:xfrm>
            <a:off x="2623809" y="1352589"/>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RefMic1 Combination</a:t>
            </a:r>
            <a:endParaRPr lang="en-US"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6911835" y="1636193"/>
            <a:ext cx="1830681" cy="4307687"/>
            <a:chOff x="6758849" y="1728372"/>
            <a:chExt cx="1830681" cy="4307687"/>
          </a:xfrm>
        </p:grpSpPr>
        <p:grpSp>
          <p:nvGrpSpPr>
            <p:cNvPr id="12" name="Group 11"/>
            <p:cNvGrpSpPr/>
            <p:nvPr/>
          </p:nvGrpSpPr>
          <p:grpSpPr>
            <a:xfrm>
              <a:off x="7607404" y="2723662"/>
              <a:ext cx="837282" cy="429658"/>
              <a:chOff x="956070" y="1616339"/>
              <a:chExt cx="837282" cy="429658"/>
            </a:xfrm>
          </p:grpSpPr>
          <p:sp>
            <p:nvSpPr>
              <p:cNvPr id="35" name="Rectangle 34"/>
              <p:cNvSpPr/>
              <p:nvPr/>
            </p:nvSpPr>
            <p:spPr>
              <a:xfrm>
                <a:off x="956070" y="1616339"/>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TextBox 35"/>
              <p:cNvSpPr txBox="1"/>
              <p:nvPr/>
            </p:nvSpPr>
            <p:spPr>
              <a:xfrm>
                <a:off x="1094181" y="1645743"/>
                <a:ext cx="561059" cy="370849"/>
              </a:xfrm>
              <a:prstGeom prst="rect">
                <a:avLst/>
              </a:prstGeom>
              <a:noFill/>
            </p:spPr>
            <p:txBody>
              <a:bodyPr wrap="square" rtlCol="0">
                <a:spAutoFit/>
              </a:bodyPr>
              <a:lstStyle/>
              <a:p>
                <a:r>
                  <a:rPr lang="en-US" dirty="0" smtClean="0"/>
                  <a:t>Mic</a:t>
                </a:r>
                <a:endParaRPr lang="en-US" dirty="0"/>
              </a:p>
            </p:txBody>
          </p:sp>
        </p:grpSp>
        <p:grpSp>
          <p:nvGrpSpPr>
            <p:cNvPr id="13" name="Group 12"/>
            <p:cNvGrpSpPr/>
            <p:nvPr/>
          </p:nvGrpSpPr>
          <p:grpSpPr>
            <a:xfrm>
              <a:off x="7542420" y="1739481"/>
              <a:ext cx="967247" cy="429658"/>
              <a:chOff x="2479625" y="1282110"/>
              <a:chExt cx="967247" cy="429658"/>
            </a:xfrm>
          </p:grpSpPr>
          <p:sp>
            <p:nvSpPr>
              <p:cNvPr id="33" name="Rectangle 32"/>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TextBox 33"/>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14" name="Group 13"/>
            <p:cNvGrpSpPr/>
            <p:nvPr/>
          </p:nvGrpSpPr>
          <p:grpSpPr>
            <a:xfrm>
              <a:off x="7607404" y="2251592"/>
              <a:ext cx="273874" cy="369332"/>
              <a:chOff x="1912139" y="2015834"/>
              <a:chExt cx="273874" cy="369332"/>
            </a:xfrm>
          </p:grpSpPr>
          <p:sp>
            <p:nvSpPr>
              <p:cNvPr id="31" name="Oval 30"/>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TextBox 31"/>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grpSp>
          <p:nvGrpSpPr>
            <p:cNvPr id="15" name="Group 14"/>
            <p:cNvGrpSpPr/>
            <p:nvPr/>
          </p:nvGrpSpPr>
          <p:grpSpPr>
            <a:xfrm>
              <a:off x="7607404" y="3707843"/>
              <a:ext cx="926164" cy="429658"/>
              <a:chOff x="4294105" y="1645743"/>
              <a:chExt cx="926164" cy="429658"/>
            </a:xfrm>
          </p:grpSpPr>
          <p:sp>
            <p:nvSpPr>
              <p:cNvPr id="29" name="Rectangle 28"/>
              <p:cNvSpPr/>
              <p:nvPr/>
            </p:nvSpPr>
            <p:spPr>
              <a:xfrm>
                <a:off x="4294105"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TextBox 29"/>
              <p:cNvSpPr txBox="1"/>
              <p:nvPr/>
            </p:nvSpPr>
            <p:spPr>
              <a:xfrm>
                <a:off x="4382987" y="1681605"/>
                <a:ext cx="837282" cy="369332"/>
              </a:xfrm>
              <a:prstGeom prst="rect">
                <a:avLst/>
              </a:prstGeom>
              <a:noFill/>
            </p:spPr>
            <p:txBody>
              <a:bodyPr wrap="square" rtlCol="0">
                <a:spAutoFit/>
              </a:bodyPr>
              <a:lstStyle/>
              <a:p>
                <a:r>
                  <a:rPr lang="en-US" dirty="0" smtClean="0"/>
                  <a:t>Filter</a:t>
                </a:r>
                <a:endParaRPr lang="en-US" dirty="0"/>
              </a:p>
            </p:txBody>
          </p:sp>
        </p:grpSp>
        <p:grpSp>
          <p:nvGrpSpPr>
            <p:cNvPr id="16" name="Group 15"/>
            <p:cNvGrpSpPr/>
            <p:nvPr/>
          </p:nvGrpSpPr>
          <p:grpSpPr>
            <a:xfrm>
              <a:off x="7607404" y="4657122"/>
              <a:ext cx="982126" cy="429658"/>
              <a:chOff x="5889204" y="1645743"/>
              <a:chExt cx="982126" cy="429658"/>
            </a:xfrm>
          </p:grpSpPr>
          <p:sp>
            <p:nvSpPr>
              <p:cNvPr id="27" name="Rectangle 26"/>
              <p:cNvSpPr/>
              <p:nvPr/>
            </p:nvSpPr>
            <p:spPr>
              <a:xfrm>
                <a:off x="5889204"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TextBox 27"/>
              <p:cNvSpPr txBox="1"/>
              <p:nvPr/>
            </p:nvSpPr>
            <p:spPr>
              <a:xfrm>
                <a:off x="6034048" y="1681605"/>
                <a:ext cx="837282" cy="369332"/>
              </a:xfrm>
              <a:prstGeom prst="rect">
                <a:avLst/>
              </a:prstGeom>
              <a:noFill/>
            </p:spPr>
            <p:txBody>
              <a:bodyPr wrap="square" rtlCol="0">
                <a:spAutoFit/>
              </a:bodyPr>
              <a:lstStyle/>
              <a:p>
                <a:r>
                  <a:rPr lang="en-US" dirty="0" smtClean="0"/>
                  <a:t>FFT</a:t>
                </a:r>
                <a:endParaRPr lang="en-US" dirty="0"/>
              </a:p>
            </p:txBody>
          </p:sp>
        </p:grpSp>
        <p:grpSp>
          <p:nvGrpSpPr>
            <p:cNvPr id="17" name="Group 16"/>
            <p:cNvGrpSpPr/>
            <p:nvPr/>
          </p:nvGrpSpPr>
          <p:grpSpPr>
            <a:xfrm>
              <a:off x="7622734" y="5606401"/>
              <a:ext cx="966796" cy="429658"/>
              <a:chOff x="7528936" y="1631333"/>
              <a:chExt cx="966796" cy="429658"/>
            </a:xfrm>
          </p:grpSpPr>
          <p:sp>
            <p:nvSpPr>
              <p:cNvPr id="25" name="Rectangle 24"/>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TextBox 25"/>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19" name="Straight Arrow Connector 18"/>
            <p:cNvCxnSpPr>
              <a:stCxn id="29" idx="2"/>
            </p:cNvCxnSpPr>
            <p:nvPr/>
          </p:nvCxnSpPr>
          <p:spPr>
            <a:xfrm flipH="1">
              <a:off x="8026044" y="4137501"/>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27" idx="2"/>
            </p:cNvCxnSpPr>
            <p:nvPr/>
          </p:nvCxnSpPr>
          <p:spPr>
            <a:xfrm flipH="1">
              <a:off x="8026044" y="5086780"/>
              <a:ext cx="1" cy="51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35" idx="2"/>
              <a:endCxn id="29" idx="0"/>
            </p:cNvCxnSpPr>
            <p:nvPr/>
          </p:nvCxnSpPr>
          <p:spPr>
            <a:xfrm>
              <a:off x="8026045" y="3153320"/>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758849" y="1728372"/>
              <a:ext cx="856534" cy="523220"/>
            </a:xfrm>
            <a:prstGeom prst="rect">
              <a:avLst/>
            </a:prstGeom>
            <a:noFill/>
          </p:spPr>
          <p:txBody>
            <a:bodyPr wrap="square" rtlCol="0">
              <a:spAutoFit/>
            </a:bodyPr>
            <a:lstStyle/>
            <a:p>
              <a:r>
                <a:rPr lang="en-US" sz="1400" dirty="0" smtClean="0"/>
                <a:t>Pressure Data</a:t>
              </a:r>
              <a:endParaRPr lang="en-US" sz="1400" dirty="0"/>
            </a:p>
          </p:txBody>
        </p:sp>
        <p:sp>
          <p:nvSpPr>
            <p:cNvPr id="23" name="TextBox 22"/>
            <p:cNvSpPr txBox="1"/>
            <p:nvPr/>
          </p:nvSpPr>
          <p:spPr>
            <a:xfrm>
              <a:off x="6758849" y="2652160"/>
              <a:ext cx="856534" cy="523220"/>
            </a:xfrm>
            <a:prstGeom prst="rect">
              <a:avLst/>
            </a:prstGeom>
            <a:noFill/>
          </p:spPr>
          <p:txBody>
            <a:bodyPr wrap="square" rtlCol="0">
              <a:spAutoFit/>
            </a:bodyPr>
            <a:lstStyle/>
            <a:p>
              <a:r>
                <a:rPr lang="en-US" sz="1400" dirty="0" smtClean="0"/>
                <a:t>Pressure Data</a:t>
              </a:r>
              <a:endParaRPr lang="en-US" sz="1400" dirty="0"/>
            </a:p>
          </p:txBody>
        </p:sp>
        <p:cxnSp>
          <p:nvCxnSpPr>
            <p:cNvPr id="24" name="Straight Arrow Connector 23"/>
            <p:cNvCxnSpPr/>
            <p:nvPr/>
          </p:nvCxnSpPr>
          <p:spPr>
            <a:xfrm>
              <a:off x="8017420" y="2169139"/>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88725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#3 – Individual </a:t>
            </a:r>
            <a:r>
              <a:rPr lang="en-US" sz="2400" b="1" dirty="0">
                <a:solidFill>
                  <a:schemeClr val="accent1"/>
                </a:solidFill>
                <a:latin typeface="Times New Roman"/>
                <a:cs typeface="Times New Roman"/>
              </a:rPr>
              <a:t>Time (</a:t>
            </a:r>
            <a:r>
              <a:rPr lang="en-US" sz="2400" b="1" dirty="0" smtClean="0">
                <a:solidFill>
                  <a:schemeClr val="accent1"/>
                </a:solidFill>
                <a:latin typeface="Times New Roman"/>
                <a:cs typeface="Times New Roman"/>
              </a:rPr>
              <a:t>0.1 </a:t>
            </a:r>
            <a:r>
              <a:rPr lang="en-US" sz="2400" b="1" dirty="0">
                <a:solidFill>
                  <a:schemeClr val="accent1"/>
                </a:solidFill>
                <a:latin typeface="Times New Roman"/>
                <a:cs typeface="Times New Roman"/>
              </a:rPr>
              <a:t>cm</a:t>
            </a:r>
            <a:r>
              <a:rPr lang="en-US" sz="2400" b="1" dirty="0" smtClean="0">
                <a:solidFill>
                  <a:schemeClr val="accent1"/>
                </a:solidFill>
                <a:latin typeface="Times New Roman"/>
                <a:cs typeface="Times New Roman"/>
              </a:rPr>
              <a:t>)</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32</a:t>
            </a:fld>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24" y="1389888"/>
            <a:ext cx="7187184" cy="4800600"/>
          </a:xfrm>
          <a:prstGeom prst="rect">
            <a:avLst/>
          </a:prstGeom>
          <a:noFill/>
          <a:ln>
            <a:noFill/>
          </a:ln>
        </p:spPr>
      </p:pic>
      <p:sp>
        <p:nvSpPr>
          <p:cNvPr id="10" name="TextBox 9"/>
          <p:cNvSpPr txBox="1"/>
          <p:nvPr/>
        </p:nvSpPr>
        <p:spPr>
          <a:xfrm>
            <a:off x="2624328" y="1353312"/>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RefMic2 Combination</a:t>
            </a:r>
            <a:endParaRPr lang="en-US" dirty="0">
              <a:latin typeface="Times New Roman" panose="02020603050405020304" pitchFamily="18" charset="0"/>
              <a:cs typeface="Times New Roman" panose="02020603050405020304" pitchFamily="18" charset="0"/>
            </a:endParaRPr>
          </a:p>
        </p:txBody>
      </p:sp>
      <p:grpSp>
        <p:nvGrpSpPr>
          <p:cNvPr id="37" name="Group 36"/>
          <p:cNvGrpSpPr/>
          <p:nvPr/>
        </p:nvGrpSpPr>
        <p:grpSpPr>
          <a:xfrm>
            <a:off x="6911835" y="1636193"/>
            <a:ext cx="1830681" cy="4307687"/>
            <a:chOff x="6758849" y="1728372"/>
            <a:chExt cx="1830681" cy="4307687"/>
          </a:xfrm>
        </p:grpSpPr>
        <p:grpSp>
          <p:nvGrpSpPr>
            <p:cNvPr id="38" name="Group 37"/>
            <p:cNvGrpSpPr/>
            <p:nvPr/>
          </p:nvGrpSpPr>
          <p:grpSpPr>
            <a:xfrm>
              <a:off x="7607404" y="2723662"/>
              <a:ext cx="837282" cy="429658"/>
              <a:chOff x="956070" y="1616339"/>
              <a:chExt cx="837282" cy="429658"/>
            </a:xfrm>
          </p:grpSpPr>
          <p:sp>
            <p:nvSpPr>
              <p:cNvPr id="60" name="Rectangle 59"/>
              <p:cNvSpPr/>
              <p:nvPr/>
            </p:nvSpPr>
            <p:spPr>
              <a:xfrm>
                <a:off x="956070" y="1616339"/>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094181" y="1645743"/>
                <a:ext cx="561059" cy="370849"/>
              </a:xfrm>
              <a:prstGeom prst="rect">
                <a:avLst/>
              </a:prstGeom>
              <a:noFill/>
            </p:spPr>
            <p:txBody>
              <a:bodyPr wrap="square" rtlCol="0">
                <a:spAutoFit/>
              </a:bodyPr>
              <a:lstStyle/>
              <a:p>
                <a:r>
                  <a:rPr lang="en-US" dirty="0" smtClean="0"/>
                  <a:t>Mic</a:t>
                </a:r>
                <a:endParaRPr lang="en-US" dirty="0"/>
              </a:p>
            </p:txBody>
          </p:sp>
        </p:grpSp>
        <p:grpSp>
          <p:nvGrpSpPr>
            <p:cNvPr id="39" name="Group 38"/>
            <p:cNvGrpSpPr/>
            <p:nvPr/>
          </p:nvGrpSpPr>
          <p:grpSpPr>
            <a:xfrm>
              <a:off x="7542420" y="1739481"/>
              <a:ext cx="967247" cy="429658"/>
              <a:chOff x="2479625" y="1282110"/>
              <a:chExt cx="967247" cy="429658"/>
            </a:xfrm>
          </p:grpSpPr>
          <p:sp>
            <p:nvSpPr>
              <p:cNvPr id="58" name="Rectangle 57"/>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9" name="TextBox 58"/>
              <p:cNvSpPr txBox="1"/>
              <p:nvPr/>
            </p:nvSpPr>
            <p:spPr>
              <a:xfrm>
                <a:off x="2479625" y="1312273"/>
                <a:ext cx="967247" cy="369332"/>
              </a:xfrm>
              <a:prstGeom prst="rect">
                <a:avLst/>
              </a:prstGeom>
              <a:noFill/>
            </p:spPr>
            <p:txBody>
              <a:bodyPr wrap="square" rtlCol="0">
                <a:spAutoFit/>
              </a:bodyPr>
              <a:lstStyle/>
              <a:p>
                <a:r>
                  <a:rPr lang="en-US" dirty="0" smtClean="0"/>
                  <a:t>RefMic2</a:t>
                </a:r>
                <a:endParaRPr lang="en-US" dirty="0"/>
              </a:p>
            </p:txBody>
          </p:sp>
        </p:grpSp>
        <p:grpSp>
          <p:nvGrpSpPr>
            <p:cNvPr id="40" name="Group 39"/>
            <p:cNvGrpSpPr/>
            <p:nvPr/>
          </p:nvGrpSpPr>
          <p:grpSpPr>
            <a:xfrm>
              <a:off x="7607404" y="2251592"/>
              <a:ext cx="273874" cy="369332"/>
              <a:chOff x="1912139" y="2015834"/>
              <a:chExt cx="273874" cy="369332"/>
            </a:xfrm>
          </p:grpSpPr>
          <p:sp>
            <p:nvSpPr>
              <p:cNvPr id="56" name="Oval 55"/>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grpSp>
          <p:nvGrpSpPr>
            <p:cNvPr id="41" name="Group 40"/>
            <p:cNvGrpSpPr/>
            <p:nvPr/>
          </p:nvGrpSpPr>
          <p:grpSpPr>
            <a:xfrm>
              <a:off x="7607404" y="3707843"/>
              <a:ext cx="926164" cy="429658"/>
              <a:chOff x="4294105" y="1645743"/>
              <a:chExt cx="926164" cy="429658"/>
            </a:xfrm>
          </p:grpSpPr>
          <p:sp>
            <p:nvSpPr>
              <p:cNvPr id="54" name="Rectangle 53"/>
              <p:cNvSpPr/>
              <p:nvPr/>
            </p:nvSpPr>
            <p:spPr>
              <a:xfrm>
                <a:off x="4294105"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5" name="TextBox 54"/>
              <p:cNvSpPr txBox="1"/>
              <p:nvPr/>
            </p:nvSpPr>
            <p:spPr>
              <a:xfrm>
                <a:off x="4382987" y="1681605"/>
                <a:ext cx="837282" cy="369332"/>
              </a:xfrm>
              <a:prstGeom prst="rect">
                <a:avLst/>
              </a:prstGeom>
              <a:noFill/>
            </p:spPr>
            <p:txBody>
              <a:bodyPr wrap="square" rtlCol="0">
                <a:spAutoFit/>
              </a:bodyPr>
              <a:lstStyle/>
              <a:p>
                <a:r>
                  <a:rPr lang="en-US" dirty="0" smtClean="0"/>
                  <a:t>Filter</a:t>
                </a:r>
                <a:endParaRPr lang="en-US" dirty="0"/>
              </a:p>
            </p:txBody>
          </p:sp>
        </p:grpSp>
        <p:grpSp>
          <p:nvGrpSpPr>
            <p:cNvPr id="42" name="Group 41"/>
            <p:cNvGrpSpPr/>
            <p:nvPr/>
          </p:nvGrpSpPr>
          <p:grpSpPr>
            <a:xfrm>
              <a:off x="7607404" y="4657122"/>
              <a:ext cx="982126" cy="429658"/>
              <a:chOff x="5889204" y="1645743"/>
              <a:chExt cx="982126" cy="429658"/>
            </a:xfrm>
          </p:grpSpPr>
          <p:sp>
            <p:nvSpPr>
              <p:cNvPr id="52" name="Rectangle 51"/>
              <p:cNvSpPr/>
              <p:nvPr/>
            </p:nvSpPr>
            <p:spPr>
              <a:xfrm>
                <a:off x="5889204"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TextBox 52"/>
              <p:cNvSpPr txBox="1"/>
              <p:nvPr/>
            </p:nvSpPr>
            <p:spPr>
              <a:xfrm>
                <a:off x="6034048" y="1681605"/>
                <a:ext cx="837282" cy="369332"/>
              </a:xfrm>
              <a:prstGeom prst="rect">
                <a:avLst/>
              </a:prstGeom>
              <a:noFill/>
            </p:spPr>
            <p:txBody>
              <a:bodyPr wrap="square" rtlCol="0">
                <a:spAutoFit/>
              </a:bodyPr>
              <a:lstStyle/>
              <a:p>
                <a:r>
                  <a:rPr lang="en-US" dirty="0" smtClean="0"/>
                  <a:t>FFT</a:t>
                </a:r>
                <a:endParaRPr lang="en-US" dirty="0"/>
              </a:p>
            </p:txBody>
          </p:sp>
        </p:grpSp>
        <p:grpSp>
          <p:nvGrpSpPr>
            <p:cNvPr id="43" name="Group 42"/>
            <p:cNvGrpSpPr/>
            <p:nvPr/>
          </p:nvGrpSpPr>
          <p:grpSpPr>
            <a:xfrm>
              <a:off x="7622734" y="5606401"/>
              <a:ext cx="966796" cy="429658"/>
              <a:chOff x="7528936" y="1631333"/>
              <a:chExt cx="966796" cy="429658"/>
            </a:xfrm>
          </p:grpSpPr>
          <p:sp>
            <p:nvSpPr>
              <p:cNvPr id="50" name="Rectangle 49"/>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1" name="TextBox 50"/>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44" name="Straight Arrow Connector 43"/>
            <p:cNvCxnSpPr>
              <a:stCxn id="54" idx="2"/>
            </p:cNvCxnSpPr>
            <p:nvPr/>
          </p:nvCxnSpPr>
          <p:spPr>
            <a:xfrm flipH="1">
              <a:off x="8026044" y="4137501"/>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52" idx="2"/>
            </p:cNvCxnSpPr>
            <p:nvPr/>
          </p:nvCxnSpPr>
          <p:spPr>
            <a:xfrm flipH="1">
              <a:off x="8026044" y="5086780"/>
              <a:ext cx="1" cy="51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60" idx="2"/>
              <a:endCxn id="54" idx="0"/>
            </p:cNvCxnSpPr>
            <p:nvPr/>
          </p:nvCxnSpPr>
          <p:spPr>
            <a:xfrm>
              <a:off x="8026045" y="3153320"/>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6758849" y="1728372"/>
              <a:ext cx="856534" cy="523220"/>
            </a:xfrm>
            <a:prstGeom prst="rect">
              <a:avLst/>
            </a:prstGeom>
            <a:noFill/>
          </p:spPr>
          <p:txBody>
            <a:bodyPr wrap="square" rtlCol="0">
              <a:spAutoFit/>
            </a:bodyPr>
            <a:lstStyle/>
            <a:p>
              <a:r>
                <a:rPr lang="en-US" sz="1400" dirty="0" smtClean="0"/>
                <a:t>Pressure Data</a:t>
              </a:r>
              <a:endParaRPr lang="en-US" sz="1400" dirty="0"/>
            </a:p>
          </p:txBody>
        </p:sp>
        <p:sp>
          <p:nvSpPr>
            <p:cNvPr id="48" name="TextBox 47"/>
            <p:cNvSpPr txBox="1"/>
            <p:nvPr/>
          </p:nvSpPr>
          <p:spPr>
            <a:xfrm>
              <a:off x="6758849" y="2652160"/>
              <a:ext cx="856534" cy="523220"/>
            </a:xfrm>
            <a:prstGeom prst="rect">
              <a:avLst/>
            </a:prstGeom>
            <a:noFill/>
          </p:spPr>
          <p:txBody>
            <a:bodyPr wrap="square" rtlCol="0">
              <a:spAutoFit/>
            </a:bodyPr>
            <a:lstStyle/>
            <a:p>
              <a:r>
                <a:rPr lang="en-US" sz="1400" dirty="0" smtClean="0"/>
                <a:t>Pressure Data</a:t>
              </a:r>
              <a:endParaRPr lang="en-US" sz="1400" dirty="0"/>
            </a:p>
          </p:txBody>
        </p:sp>
        <p:cxnSp>
          <p:nvCxnSpPr>
            <p:cNvPr id="49" name="Straight Arrow Connector 48"/>
            <p:cNvCxnSpPr/>
            <p:nvPr/>
          </p:nvCxnSpPr>
          <p:spPr>
            <a:xfrm>
              <a:off x="8017420" y="2169139"/>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50853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#3 – Total </a:t>
            </a:r>
            <a:r>
              <a:rPr lang="en-US" sz="2400" b="1" dirty="0">
                <a:solidFill>
                  <a:schemeClr val="accent1"/>
                </a:solidFill>
                <a:latin typeface="Times New Roman"/>
                <a:cs typeface="Times New Roman"/>
              </a:rPr>
              <a:t>Frequency (</a:t>
            </a:r>
            <a:r>
              <a:rPr lang="en-US" sz="2400" b="1" dirty="0" smtClean="0">
                <a:solidFill>
                  <a:schemeClr val="accent1"/>
                </a:solidFill>
                <a:latin typeface="Times New Roman"/>
                <a:cs typeface="Times New Roman"/>
              </a:rPr>
              <a:t>0.1 </a:t>
            </a:r>
            <a:r>
              <a:rPr lang="en-US" sz="2400" b="1" dirty="0">
                <a:solidFill>
                  <a:schemeClr val="accent1"/>
                </a:solidFill>
                <a:latin typeface="Times New Roman"/>
                <a:cs typeface="Times New Roman"/>
              </a:rPr>
              <a:t>cm</a:t>
            </a:r>
            <a:r>
              <a:rPr lang="en-US" sz="2400" b="1" dirty="0" smtClean="0">
                <a:solidFill>
                  <a:schemeClr val="accent1"/>
                </a:solidFill>
                <a:latin typeface="Times New Roman"/>
                <a:cs typeface="Times New Roman"/>
              </a:rPr>
              <a:t>)</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33</a:t>
            </a:fld>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24" y="1389888"/>
            <a:ext cx="7187184" cy="4800600"/>
          </a:xfrm>
          <a:prstGeom prst="rect">
            <a:avLst/>
          </a:prstGeom>
          <a:noFill/>
          <a:ln>
            <a:noFill/>
          </a:ln>
        </p:spPr>
      </p:pic>
      <p:sp>
        <p:nvSpPr>
          <p:cNvPr id="10" name="TextBox 9"/>
          <p:cNvSpPr txBox="1"/>
          <p:nvPr/>
        </p:nvSpPr>
        <p:spPr>
          <a:xfrm>
            <a:off x="2624328" y="1353312"/>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RefMic1 Combination</a:t>
            </a:r>
            <a:endParaRPr lang="en-US"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6930199" y="2882033"/>
            <a:ext cx="2112964" cy="1735826"/>
            <a:chOff x="6901047" y="2301929"/>
            <a:chExt cx="2112964" cy="1735826"/>
          </a:xfrm>
        </p:grpSpPr>
        <p:grpSp>
          <p:nvGrpSpPr>
            <p:cNvPr id="36" name="Group 35"/>
            <p:cNvGrpSpPr/>
            <p:nvPr/>
          </p:nvGrpSpPr>
          <p:grpSpPr>
            <a:xfrm>
              <a:off x="7996633" y="2314675"/>
              <a:ext cx="967247" cy="429658"/>
              <a:chOff x="2479625" y="1282110"/>
              <a:chExt cx="967247" cy="429658"/>
            </a:xfrm>
          </p:grpSpPr>
          <p:sp>
            <p:nvSpPr>
              <p:cNvPr id="37" name="Rectangle 36"/>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TextBox 37"/>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42" name="Group 41"/>
            <p:cNvGrpSpPr/>
            <p:nvPr/>
          </p:nvGrpSpPr>
          <p:grpSpPr>
            <a:xfrm>
              <a:off x="6906740" y="2301929"/>
              <a:ext cx="1103009" cy="429658"/>
              <a:chOff x="2530207" y="1282110"/>
              <a:chExt cx="1103009" cy="429658"/>
            </a:xfrm>
          </p:grpSpPr>
          <p:sp>
            <p:nvSpPr>
              <p:cNvPr id="43" name="Rectangle 42"/>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4" name="TextBox 43"/>
              <p:cNvSpPr txBox="1"/>
              <p:nvPr/>
            </p:nvSpPr>
            <p:spPr>
              <a:xfrm>
                <a:off x="2665969" y="1323643"/>
                <a:ext cx="967247" cy="369332"/>
              </a:xfrm>
              <a:prstGeom prst="rect">
                <a:avLst/>
              </a:prstGeom>
              <a:noFill/>
            </p:spPr>
            <p:txBody>
              <a:bodyPr wrap="square" rtlCol="0">
                <a:spAutoFit/>
              </a:bodyPr>
              <a:lstStyle/>
              <a:p>
                <a:r>
                  <a:rPr lang="en-US" dirty="0" smtClean="0"/>
                  <a:t>Mic</a:t>
                </a:r>
                <a:endParaRPr lang="en-US" dirty="0"/>
              </a:p>
            </p:txBody>
          </p:sp>
        </p:grpSp>
        <p:grpSp>
          <p:nvGrpSpPr>
            <p:cNvPr id="45" name="Group 44"/>
            <p:cNvGrpSpPr/>
            <p:nvPr/>
          </p:nvGrpSpPr>
          <p:grpSpPr>
            <a:xfrm>
              <a:off x="6901047" y="3216226"/>
              <a:ext cx="966796" cy="429658"/>
              <a:chOff x="7528936" y="1631333"/>
              <a:chExt cx="966796" cy="429658"/>
            </a:xfrm>
          </p:grpSpPr>
          <p:sp>
            <p:nvSpPr>
              <p:cNvPr id="46" name="Rectangle 45"/>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TextBox 46"/>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grpSp>
          <p:nvGrpSpPr>
            <p:cNvPr id="48" name="Group 47"/>
            <p:cNvGrpSpPr/>
            <p:nvPr/>
          </p:nvGrpSpPr>
          <p:grpSpPr>
            <a:xfrm>
              <a:off x="8047215" y="3238765"/>
              <a:ext cx="966796" cy="429658"/>
              <a:chOff x="7528936" y="1631333"/>
              <a:chExt cx="966796" cy="429658"/>
            </a:xfrm>
          </p:grpSpPr>
          <p:sp>
            <p:nvSpPr>
              <p:cNvPr id="49" name="Rectangle 48"/>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0" name="TextBox 49"/>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51" name="Straight Arrow Connector 50"/>
            <p:cNvCxnSpPr/>
            <p:nvPr/>
          </p:nvCxnSpPr>
          <p:spPr>
            <a:xfrm>
              <a:off x="7325381" y="2744333"/>
              <a:ext cx="0" cy="456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a:stCxn id="37" idx="2"/>
              <a:endCxn id="49" idx="0"/>
            </p:cNvCxnSpPr>
            <p:nvPr/>
          </p:nvCxnSpPr>
          <p:spPr>
            <a:xfrm>
              <a:off x="8465856" y="2744333"/>
              <a:ext cx="0" cy="494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6" name="Group 55"/>
            <p:cNvGrpSpPr/>
            <p:nvPr/>
          </p:nvGrpSpPr>
          <p:grpSpPr>
            <a:xfrm>
              <a:off x="7773341" y="3668423"/>
              <a:ext cx="273874" cy="369332"/>
              <a:chOff x="1912139" y="2015834"/>
              <a:chExt cx="273874" cy="369332"/>
            </a:xfrm>
          </p:grpSpPr>
          <p:sp>
            <p:nvSpPr>
              <p:cNvPr id="57" name="Oval 56"/>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cxnSp>
          <p:nvCxnSpPr>
            <p:cNvPr id="4" name="Straight Arrow Connector 3"/>
            <p:cNvCxnSpPr>
              <a:stCxn id="49" idx="1"/>
            </p:cNvCxnSpPr>
            <p:nvPr/>
          </p:nvCxnSpPr>
          <p:spPr>
            <a:xfrm flipH="1">
              <a:off x="7738329" y="3453594"/>
              <a:ext cx="30888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60411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#3 – Total </a:t>
            </a:r>
            <a:r>
              <a:rPr lang="en-US" sz="2400" b="1" dirty="0">
                <a:solidFill>
                  <a:schemeClr val="accent1"/>
                </a:solidFill>
                <a:latin typeface="Times New Roman"/>
                <a:cs typeface="Times New Roman"/>
              </a:rPr>
              <a:t>Frequency (</a:t>
            </a:r>
            <a:r>
              <a:rPr lang="en-US" sz="2400" b="1" dirty="0" smtClean="0">
                <a:solidFill>
                  <a:schemeClr val="accent1"/>
                </a:solidFill>
                <a:latin typeface="Times New Roman"/>
                <a:cs typeface="Times New Roman"/>
              </a:rPr>
              <a:t>0.1 </a:t>
            </a:r>
            <a:r>
              <a:rPr lang="en-US" sz="2400" b="1" dirty="0">
                <a:solidFill>
                  <a:schemeClr val="accent1"/>
                </a:solidFill>
                <a:latin typeface="Times New Roman"/>
                <a:cs typeface="Times New Roman"/>
              </a:rPr>
              <a:t>cm</a:t>
            </a:r>
            <a:r>
              <a:rPr lang="en-US" sz="2400" b="1" dirty="0" smtClean="0">
                <a:solidFill>
                  <a:schemeClr val="accent1"/>
                </a:solidFill>
                <a:latin typeface="Times New Roman"/>
                <a:cs typeface="Times New Roman"/>
              </a:rPr>
              <a:t>)</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34</a:t>
            </a:fld>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24" y="1389888"/>
            <a:ext cx="7187184" cy="4801249"/>
          </a:xfrm>
          <a:prstGeom prst="rect">
            <a:avLst/>
          </a:prstGeom>
          <a:noFill/>
          <a:ln>
            <a:noFill/>
          </a:ln>
        </p:spPr>
      </p:pic>
      <p:sp>
        <p:nvSpPr>
          <p:cNvPr id="10" name="TextBox 9"/>
          <p:cNvSpPr txBox="1"/>
          <p:nvPr/>
        </p:nvSpPr>
        <p:spPr>
          <a:xfrm>
            <a:off x="2624328" y="1353312"/>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RefMic2 Combination</a:t>
            </a:r>
            <a:endParaRPr lang="en-US"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6930199" y="2882033"/>
            <a:ext cx="2112964" cy="1735826"/>
            <a:chOff x="6901047" y="2301929"/>
            <a:chExt cx="2112964" cy="1735826"/>
          </a:xfrm>
        </p:grpSpPr>
        <p:grpSp>
          <p:nvGrpSpPr>
            <p:cNvPr id="13" name="Group 12"/>
            <p:cNvGrpSpPr/>
            <p:nvPr/>
          </p:nvGrpSpPr>
          <p:grpSpPr>
            <a:xfrm>
              <a:off x="7996633" y="2314675"/>
              <a:ext cx="967247" cy="429658"/>
              <a:chOff x="2479625" y="1282110"/>
              <a:chExt cx="967247" cy="429658"/>
            </a:xfrm>
          </p:grpSpPr>
          <p:sp>
            <p:nvSpPr>
              <p:cNvPr id="30" name="Rectangle 29"/>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TextBox 30"/>
              <p:cNvSpPr txBox="1"/>
              <p:nvPr/>
            </p:nvSpPr>
            <p:spPr>
              <a:xfrm>
                <a:off x="2479625" y="1312273"/>
                <a:ext cx="967247" cy="369332"/>
              </a:xfrm>
              <a:prstGeom prst="rect">
                <a:avLst/>
              </a:prstGeom>
              <a:noFill/>
            </p:spPr>
            <p:txBody>
              <a:bodyPr wrap="square" rtlCol="0">
                <a:spAutoFit/>
              </a:bodyPr>
              <a:lstStyle/>
              <a:p>
                <a:r>
                  <a:rPr lang="en-US" dirty="0" smtClean="0"/>
                  <a:t>RefMic2</a:t>
                </a:r>
                <a:endParaRPr lang="en-US" dirty="0"/>
              </a:p>
            </p:txBody>
          </p:sp>
        </p:grpSp>
        <p:grpSp>
          <p:nvGrpSpPr>
            <p:cNvPr id="14" name="Group 13"/>
            <p:cNvGrpSpPr/>
            <p:nvPr/>
          </p:nvGrpSpPr>
          <p:grpSpPr>
            <a:xfrm>
              <a:off x="6906740" y="2301929"/>
              <a:ext cx="1103009" cy="429658"/>
              <a:chOff x="2530207" y="1282110"/>
              <a:chExt cx="1103009" cy="429658"/>
            </a:xfrm>
          </p:grpSpPr>
          <p:sp>
            <p:nvSpPr>
              <p:cNvPr id="28" name="Rectangle 27"/>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TextBox 28"/>
              <p:cNvSpPr txBox="1"/>
              <p:nvPr/>
            </p:nvSpPr>
            <p:spPr>
              <a:xfrm>
                <a:off x="2665969" y="1323643"/>
                <a:ext cx="967247" cy="369332"/>
              </a:xfrm>
              <a:prstGeom prst="rect">
                <a:avLst/>
              </a:prstGeom>
              <a:noFill/>
            </p:spPr>
            <p:txBody>
              <a:bodyPr wrap="square" rtlCol="0">
                <a:spAutoFit/>
              </a:bodyPr>
              <a:lstStyle/>
              <a:p>
                <a:r>
                  <a:rPr lang="en-US" dirty="0" smtClean="0"/>
                  <a:t>Mic</a:t>
                </a:r>
                <a:endParaRPr lang="en-US" dirty="0"/>
              </a:p>
            </p:txBody>
          </p:sp>
        </p:grpSp>
        <p:grpSp>
          <p:nvGrpSpPr>
            <p:cNvPr id="15" name="Group 14"/>
            <p:cNvGrpSpPr/>
            <p:nvPr/>
          </p:nvGrpSpPr>
          <p:grpSpPr>
            <a:xfrm>
              <a:off x="6901047" y="3216226"/>
              <a:ext cx="966796" cy="429658"/>
              <a:chOff x="7528936" y="1631333"/>
              <a:chExt cx="966796" cy="429658"/>
            </a:xfrm>
          </p:grpSpPr>
          <p:sp>
            <p:nvSpPr>
              <p:cNvPr id="26" name="Rectangle 25"/>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TextBox 26"/>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grpSp>
          <p:nvGrpSpPr>
            <p:cNvPr id="16" name="Group 15"/>
            <p:cNvGrpSpPr/>
            <p:nvPr/>
          </p:nvGrpSpPr>
          <p:grpSpPr>
            <a:xfrm>
              <a:off x="8047215" y="3238765"/>
              <a:ext cx="966796" cy="429658"/>
              <a:chOff x="7528936" y="1631333"/>
              <a:chExt cx="966796" cy="429658"/>
            </a:xfrm>
          </p:grpSpPr>
          <p:sp>
            <p:nvSpPr>
              <p:cNvPr id="24" name="Rectangle 23"/>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TextBox 24"/>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17" name="Straight Arrow Connector 16"/>
            <p:cNvCxnSpPr/>
            <p:nvPr/>
          </p:nvCxnSpPr>
          <p:spPr>
            <a:xfrm>
              <a:off x="7325381" y="2744333"/>
              <a:ext cx="0" cy="456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30" idx="2"/>
              <a:endCxn id="24" idx="0"/>
            </p:cNvCxnSpPr>
            <p:nvPr/>
          </p:nvCxnSpPr>
          <p:spPr>
            <a:xfrm>
              <a:off x="8465856" y="2744333"/>
              <a:ext cx="0" cy="494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7773341" y="3668423"/>
              <a:ext cx="273874" cy="369332"/>
              <a:chOff x="1912139" y="2015834"/>
              <a:chExt cx="273874" cy="369332"/>
            </a:xfrm>
          </p:grpSpPr>
          <p:sp>
            <p:nvSpPr>
              <p:cNvPr id="22" name="Oval 21"/>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TextBox 22"/>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cxnSp>
          <p:nvCxnSpPr>
            <p:cNvPr id="21" name="Straight Arrow Connector 20"/>
            <p:cNvCxnSpPr>
              <a:stCxn id="24" idx="1"/>
            </p:cNvCxnSpPr>
            <p:nvPr/>
          </p:nvCxnSpPr>
          <p:spPr>
            <a:xfrm flipH="1">
              <a:off x="7738329" y="3453594"/>
              <a:ext cx="30888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94567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#4 – Diagram</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35</a:t>
            </a:fld>
            <a:endParaRPr lang="en-US" sz="1600"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512188" y="1894901"/>
            <a:ext cx="6221653" cy="3781860"/>
            <a:chOff x="1787610" y="1689573"/>
            <a:chExt cx="5549007" cy="3219083"/>
          </a:xfrm>
        </p:grpSpPr>
        <p:grpSp>
          <p:nvGrpSpPr>
            <p:cNvPr id="10" name="Group 9"/>
            <p:cNvGrpSpPr/>
            <p:nvPr/>
          </p:nvGrpSpPr>
          <p:grpSpPr>
            <a:xfrm>
              <a:off x="2230393" y="2323068"/>
              <a:ext cx="5106224" cy="2585588"/>
              <a:chOff x="2197442" y="2323068"/>
              <a:chExt cx="5106224" cy="2585588"/>
            </a:xfrm>
          </p:grpSpPr>
          <p:grpSp>
            <p:nvGrpSpPr>
              <p:cNvPr id="13" name="Group 12"/>
              <p:cNvGrpSpPr/>
              <p:nvPr/>
            </p:nvGrpSpPr>
            <p:grpSpPr>
              <a:xfrm>
                <a:off x="2197442" y="2323068"/>
                <a:ext cx="5106224" cy="2585588"/>
                <a:chOff x="2197442" y="2323068"/>
                <a:chExt cx="5106224" cy="2585588"/>
              </a:xfrm>
            </p:grpSpPr>
            <p:sp>
              <p:nvSpPr>
                <p:cNvPr id="15" name="Rectangle 14"/>
                <p:cNvSpPr/>
                <p:nvPr/>
              </p:nvSpPr>
              <p:spPr>
                <a:xfrm>
                  <a:off x="3781167" y="2916195"/>
                  <a:ext cx="1433384" cy="4695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16" name="Group 15"/>
                <p:cNvGrpSpPr/>
                <p:nvPr/>
              </p:nvGrpSpPr>
              <p:grpSpPr>
                <a:xfrm>
                  <a:off x="2297945" y="3105665"/>
                  <a:ext cx="375233" cy="90617"/>
                  <a:chOff x="2297945" y="3105665"/>
                  <a:chExt cx="375233" cy="90617"/>
                </a:xfrm>
              </p:grpSpPr>
              <p:sp>
                <p:nvSpPr>
                  <p:cNvPr id="41" name="Rounded Rectangle 40"/>
                  <p:cNvSpPr/>
                  <p:nvPr/>
                </p:nvSpPr>
                <p:spPr>
                  <a:xfrm>
                    <a:off x="2343665" y="3105665"/>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2" name="Rounded Rectangle 41"/>
                  <p:cNvSpPr/>
                  <p:nvPr/>
                </p:nvSpPr>
                <p:spPr>
                  <a:xfrm flipH="1">
                    <a:off x="2297945" y="3105666"/>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7" name="Group 16"/>
                <p:cNvGrpSpPr/>
                <p:nvPr/>
              </p:nvGrpSpPr>
              <p:grpSpPr>
                <a:xfrm>
                  <a:off x="5997146" y="3105665"/>
                  <a:ext cx="375233" cy="90617"/>
                  <a:chOff x="2297945" y="3105665"/>
                  <a:chExt cx="375233" cy="90617"/>
                </a:xfrm>
              </p:grpSpPr>
              <p:sp>
                <p:nvSpPr>
                  <p:cNvPr id="39" name="Rounded Rectangle 38"/>
                  <p:cNvSpPr/>
                  <p:nvPr/>
                </p:nvSpPr>
                <p:spPr>
                  <a:xfrm>
                    <a:off x="2343665" y="3105665"/>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0" name="Rounded Rectangle 39"/>
                  <p:cNvSpPr/>
                  <p:nvPr/>
                </p:nvSpPr>
                <p:spPr>
                  <a:xfrm flipH="1">
                    <a:off x="2297945" y="3105666"/>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9" name="Group 18"/>
                <p:cNvGrpSpPr/>
                <p:nvPr/>
              </p:nvGrpSpPr>
              <p:grpSpPr>
                <a:xfrm>
                  <a:off x="4452551" y="4380264"/>
                  <a:ext cx="90616" cy="375233"/>
                  <a:chOff x="4452551" y="4273173"/>
                  <a:chExt cx="90616" cy="375233"/>
                </a:xfrm>
              </p:grpSpPr>
              <p:sp>
                <p:nvSpPr>
                  <p:cNvPr id="37" name="Rounded Rectangle 36"/>
                  <p:cNvSpPr/>
                  <p:nvPr/>
                </p:nvSpPr>
                <p:spPr>
                  <a:xfrm rot="16200000">
                    <a:off x="4333102" y="4392622"/>
                    <a:ext cx="329513" cy="9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Rounded Rectangle 37"/>
                  <p:cNvSpPr/>
                  <p:nvPr/>
                </p:nvSpPr>
                <p:spPr>
                  <a:xfrm rot="16200000" flipH="1">
                    <a:off x="4474999" y="4580239"/>
                    <a:ext cx="45719" cy="906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20" name="Group 19"/>
                <p:cNvGrpSpPr/>
                <p:nvPr/>
              </p:nvGrpSpPr>
              <p:grpSpPr>
                <a:xfrm>
                  <a:off x="2297945" y="2323068"/>
                  <a:ext cx="1483223" cy="683743"/>
                  <a:chOff x="2297945" y="2323068"/>
                  <a:chExt cx="1483223" cy="683743"/>
                </a:xfrm>
              </p:grpSpPr>
              <p:cxnSp>
                <p:nvCxnSpPr>
                  <p:cNvPr id="33" name="Straight Arrow Connector 32"/>
                  <p:cNvCxnSpPr/>
                  <p:nvPr/>
                </p:nvCxnSpPr>
                <p:spPr>
                  <a:xfrm>
                    <a:off x="2297945" y="2619631"/>
                    <a:ext cx="148322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2297945" y="2446637"/>
                    <a:ext cx="0" cy="56017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3781167" y="2446637"/>
                    <a:ext cx="1" cy="354227"/>
                  </a:xfrm>
                  <a:prstGeom prst="line">
                    <a:avLst/>
                  </a:prstGeom>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730844" y="2323068"/>
                    <a:ext cx="836141" cy="261977"/>
                  </a:xfrm>
                  <a:prstGeom prst="rect">
                    <a:avLst/>
                  </a:prstGeom>
                  <a:noFill/>
                </p:spPr>
                <p:txBody>
                  <a:bodyPr wrap="square" rtlCol="0">
                    <a:spAutoFit/>
                  </a:bodyPr>
                  <a:lstStyle/>
                  <a:p>
                    <a:r>
                      <a:rPr lang="en-US" sz="1400" dirty="0" smtClean="0"/>
                      <a:t>43.5 in</a:t>
                    </a:r>
                    <a:endParaRPr lang="en-US" sz="1400" dirty="0"/>
                  </a:p>
                </p:txBody>
              </p:sp>
            </p:grpSp>
            <p:grpSp>
              <p:nvGrpSpPr>
                <p:cNvPr id="21" name="Group 20"/>
                <p:cNvGrpSpPr/>
                <p:nvPr/>
              </p:nvGrpSpPr>
              <p:grpSpPr>
                <a:xfrm>
                  <a:off x="5214551" y="2331781"/>
                  <a:ext cx="887626" cy="675030"/>
                  <a:chOff x="5214551" y="2331781"/>
                  <a:chExt cx="887626" cy="675030"/>
                </a:xfrm>
              </p:grpSpPr>
              <p:cxnSp>
                <p:nvCxnSpPr>
                  <p:cNvPr id="29" name="Straight Arrow Connector 28"/>
                  <p:cNvCxnSpPr/>
                  <p:nvPr/>
                </p:nvCxnSpPr>
                <p:spPr>
                  <a:xfrm>
                    <a:off x="5214551" y="2628672"/>
                    <a:ext cx="78259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5214551" y="2446637"/>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5997146" y="2446637"/>
                    <a:ext cx="0" cy="560174"/>
                  </a:xfrm>
                  <a:prstGeom prst="line">
                    <a:avLst/>
                  </a:prstGeom>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5266036" y="2331781"/>
                    <a:ext cx="836141" cy="261977"/>
                  </a:xfrm>
                  <a:prstGeom prst="rect">
                    <a:avLst/>
                  </a:prstGeom>
                  <a:noFill/>
                </p:spPr>
                <p:txBody>
                  <a:bodyPr wrap="square" rtlCol="0">
                    <a:spAutoFit/>
                  </a:bodyPr>
                  <a:lstStyle/>
                  <a:p>
                    <a:r>
                      <a:rPr lang="en-US" sz="1400" dirty="0" smtClean="0"/>
                      <a:t>11.5 in</a:t>
                    </a:r>
                    <a:endParaRPr lang="en-US" sz="1400" dirty="0"/>
                  </a:p>
                </p:txBody>
              </p:sp>
            </p:grpSp>
            <p:cxnSp>
              <p:nvCxnSpPr>
                <p:cNvPr id="22" name="Straight Connector 21"/>
                <p:cNvCxnSpPr/>
                <p:nvPr/>
              </p:nvCxnSpPr>
              <p:spPr>
                <a:xfrm rot="5400000">
                  <a:off x="5511112" y="3211955"/>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4712043" y="4755498"/>
                  <a:ext cx="976185"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5556832" y="3929529"/>
                  <a:ext cx="753351" cy="261977"/>
                </a:xfrm>
                <a:prstGeom prst="rect">
                  <a:avLst/>
                </a:prstGeom>
                <a:noFill/>
              </p:spPr>
              <p:txBody>
                <a:bodyPr wrap="square" rtlCol="0">
                  <a:spAutoFit/>
                </a:bodyPr>
                <a:lstStyle/>
                <a:p>
                  <a:r>
                    <a:rPr lang="en-US" sz="1400" dirty="0" smtClean="0"/>
                    <a:t>39.5 in</a:t>
                  </a:r>
                  <a:endParaRPr lang="en-US" sz="1400" dirty="0"/>
                </a:p>
              </p:txBody>
            </p:sp>
            <p:cxnSp>
              <p:nvCxnSpPr>
                <p:cNvPr id="25" name="Straight Arrow Connector 24"/>
                <p:cNvCxnSpPr/>
                <p:nvPr/>
              </p:nvCxnSpPr>
              <p:spPr>
                <a:xfrm>
                  <a:off x="5511112" y="3397707"/>
                  <a:ext cx="2" cy="135779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066943" y="4279912"/>
                  <a:ext cx="1385606" cy="628744"/>
                </a:xfrm>
                <a:prstGeom prst="rect">
                  <a:avLst/>
                </a:prstGeom>
                <a:noFill/>
              </p:spPr>
              <p:txBody>
                <a:bodyPr wrap="square" rtlCol="0">
                  <a:spAutoFit/>
                </a:bodyPr>
                <a:lstStyle/>
                <a:p>
                  <a:r>
                    <a:rPr lang="en-US" sz="1400" dirty="0" smtClean="0"/>
                    <a:t>377C20</a:t>
                  </a:r>
                </a:p>
                <a:p>
                  <a:r>
                    <a:rPr lang="en-US" sz="1400" dirty="0" smtClean="0"/>
                    <a:t>Random Incidence</a:t>
                  </a:r>
                </a:p>
                <a:p>
                  <a:r>
                    <a:rPr lang="en-US" sz="1400" dirty="0" smtClean="0"/>
                    <a:t>RefMic2</a:t>
                  </a:r>
                  <a:endParaRPr lang="en-US" sz="1400" dirty="0"/>
                </a:p>
              </p:txBody>
            </p:sp>
            <p:sp>
              <p:nvSpPr>
                <p:cNvPr id="27" name="TextBox 26"/>
                <p:cNvSpPr txBox="1"/>
                <p:nvPr/>
              </p:nvSpPr>
              <p:spPr>
                <a:xfrm>
                  <a:off x="6438693" y="2827807"/>
                  <a:ext cx="864973" cy="646331"/>
                </a:xfrm>
                <a:prstGeom prst="rect">
                  <a:avLst/>
                </a:prstGeom>
                <a:noFill/>
              </p:spPr>
              <p:txBody>
                <a:bodyPr wrap="square" rtlCol="0">
                  <a:spAutoFit/>
                </a:bodyPr>
                <a:lstStyle/>
                <a:p>
                  <a:r>
                    <a:rPr lang="en-US" sz="1400" dirty="0" smtClean="0"/>
                    <a:t>378A07</a:t>
                  </a:r>
                </a:p>
                <a:p>
                  <a:r>
                    <a:rPr lang="en-US" sz="1400" dirty="0" smtClean="0"/>
                    <a:t>Free Field</a:t>
                  </a:r>
                </a:p>
                <a:p>
                  <a:r>
                    <a:rPr lang="en-US" sz="1400" dirty="0" smtClean="0"/>
                    <a:t>Mic</a:t>
                  </a:r>
                  <a:endParaRPr lang="en-US" sz="1400" dirty="0"/>
                </a:p>
              </p:txBody>
            </p:sp>
            <p:sp>
              <p:nvSpPr>
                <p:cNvPr id="28" name="TextBox 27"/>
                <p:cNvSpPr txBox="1"/>
                <p:nvPr/>
              </p:nvSpPr>
              <p:spPr>
                <a:xfrm>
                  <a:off x="2197442" y="3320196"/>
                  <a:ext cx="864973" cy="646331"/>
                </a:xfrm>
                <a:prstGeom prst="rect">
                  <a:avLst/>
                </a:prstGeom>
                <a:noFill/>
              </p:spPr>
              <p:txBody>
                <a:bodyPr wrap="square" rtlCol="0">
                  <a:spAutoFit/>
                </a:bodyPr>
                <a:lstStyle/>
                <a:p>
                  <a:r>
                    <a:rPr lang="en-US" sz="1400" dirty="0" smtClean="0"/>
                    <a:t>378A07</a:t>
                  </a:r>
                </a:p>
                <a:p>
                  <a:r>
                    <a:rPr lang="en-US" sz="1400" dirty="0" smtClean="0"/>
                    <a:t>Free Field</a:t>
                  </a:r>
                </a:p>
                <a:p>
                  <a:r>
                    <a:rPr lang="en-US" sz="1400" dirty="0" smtClean="0"/>
                    <a:t>RefMic1</a:t>
                  </a:r>
                  <a:endParaRPr lang="en-US" sz="1400" dirty="0"/>
                </a:p>
              </p:txBody>
            </p:sp>
          </p:grpSp>
          <p:sp>
            <p:nvSpPr>
              <p:cNvPr id="14" name="TextBox 13"/>
              <p:cNvSpPr txBox="1"/>
              <p:nvPr/>
            </p:nvSpPr>
            <p:spPr>
              <a:xfrm>
                <a:off x="3951896" y="3434471"/>
                <a:ext cx="1182541" cy="261977"/>
              </a:xfrm>
              <a:prstGeom prst="rect">
                <a:avLst/>
              </a:prstGeom>
              <a:noFill/>
            </p:spPr>
            <p:txBody>
              <a:bodyPr wrap="square" rtlCol="0">
                <a:spAutoFit/>
              </a:bodyPr>
              <a:lstStyle/>
              <a:p>
                <a:r>
                  <a:rPr lang="en-US" sz="1400" dirty="0" smtClean="0"/>
                  <a:t>SDOF Structure</a:t>
                </a:r>
                <a:endParaRPr lang="en-US" sz="1400" dirty="0"/>
              </a:p>
            </p:txBody>
          </p:sp>
        </p:grpSp>
        <p:sp>
          <p:nvSpPr>
            <p:cNvPr id="12" name="TextBox 11"/>
            <p:cNvSpPr txBox="1"/>
            <p:nvPr/>
          </p:nvSpPr>
          <p:spPr>
            <a:xfrm>
              <a:off x="1787610" y="1689573"/>
              <a:ext cx="3113902" cy="602546"/>
            </a:xfrm>
            <a:prstGeom prst="rect">
              <a:avLst/>
            </a:prstGeom>
            <a:noFill/>
          </p:spPr>
          <p:txBody>
            <a:bodyPr wrap="square" rtlCol="0">
              <a:spAutoFit/>
            </a:bodyPr>
            <a:lstStyle/>
            <a:p>
              <a:r>
                <a:rPr lang="en-US" sz="2000" dirty="0" smtClean="0"/>
                <a:t>Testing Setup #4 (7-28-2017b)</a:t>
              </a:r>
            </a:p>
            <a:p>
              <a:r>
                <a:rPr lang="en-US" sz="2000" dirty="0" smtClean="0"/>
                <a:t>Top View</a:t>
              </a:r>
              <a:endParaRPr lang="en-US" sz="2000" dirty="0"/>
            </a:p>
          </p:txBody>
        </p:sp>
      </p:grpSp>
    </p:spTree>
    <p:extLst>
      <p:ext uri="{BB962C8B-B14F-4D97-AF65-F5344CB8AC3E}">
        <p14:creationId xmlns:p14="http://schemas.microsoft.com/office/powerpoint/2010/main" val="2079312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Testing Setup #4 – Individual </a:t>
            </a:r>
            <a:r>
              <a:rPr lang="en-US" sz="2400" b="1" dirty="0">
                <a:solidFill>
                  <a:schemeClr val="accent1"/>
                </a:solidFill>
                <a:latin typeface="Times New Roman"/>
                <a:cs typeface="Times New Roman"/>
              </a:rPr>
              <a:t>Time (</a:t>
            </a:r>
            <a:r>
              <a:rPr lang="en-US" sz="2400" b="1" dirty="0" smtClean="0">
                <a:solidFill>
                  <a:schemeClr val="accent1"/>
                </a:solidFill>
                <a:latin typeface="Times New Roman"/>
                <a:cs typeface="Times New Roman"/>
              </a:rPr>
              <a:t>0.05 </a:t>
            </a:r>
            <a:r>
              <a:rPr lang="en-US" sz="2400" b="1" dirty="0">
                <a:solidFill>
                  <a:schemeClr val="accent1"/>
                </a:solidFill>
                <a:latin typeface="Times New Roman"/>
                <a:cs typeface="Times New Roman"/>
              </a:rPr>
              <a:t>cm</a:t>
            </a:r>
            <a:r>
              <a:rPr lang="en-US" sz="2400" b="1" dirty="0" smtClean="0">
                <a:solidFill>
                  <a:schemeClr val="accent1"/>
                </a:solidFill>
                <a:latin typeface="Times New Roman"/>
                <a:cs typeface="Times New Roman"/>
              </a:rPr>
              <a:t>)</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36</a:t>
            </a:fld>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639" y="1417320"/>
            <a:ext cx="6565392" cy="4937760"/>
          </a:xfrm>
          <a:prstGeom prst="rect">
            <a:avLst/>
          </a:prstGeom>
          <a:noFill/>
          <a:ln>
            <a:noFill/>
          </a:ln>
        </p:spPr>
      </p:pic>
      <p:sp>
        <p:nvSpPr>
          <p:cNvPr id="10" name="TextBox 9"/>
          <p:cNvSpPr txBox="1"/>
          <p:nvPr/>
        </p:nvSpPr>
        <p:spPr>
          <a:xfrm>
            <a:off x="2445914" y="1371600"/>
            <a:ext cx="3327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RefMic1 Combination</a:t>
            </a:r>
            <a:endParaRPr lang="en-US"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6677661" y="1728372"/>
            <a:ext cx="1830681" cy="4307687"/>
            <a:chOff x="6758849" y="1728372"/>
            <a:chExt cx="1830681" cy="4307687"/>
          </a:xfrm>
        </p:grpSpPr>
        <p:grpSp>
          <p:nvGrpSpPr>
            <p:cNvPr id="9" name="Group 8"/>
            <p:cNvGrpSpPr/>
            <p:nvPr/>
          </p:nvGrpSpPr>
          <p:grpSpPr>
            <a:xfrm>
              <a:off x="7607404" y="2723662"/>
              <a:ext cx="837282" cy="429658"/>
              <a:chOff x="956070" y="1616339"/>
              <a:chExt cx="837282" cy="429658"/>
            </a:xfrm>
          </p:grpSpPr>
          <p:sp>
            <p:nvSpPr>
              <p:cNvPr id="12" name="Rectangle 11"/>
              <p:cNvSpPr/>
              <p:nvPr/>
            </p:nvSpPr>
            <p:spPr>
              <a:xfrm>
                <a:off x="956070" y="1616339"/>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TextBox 12"/>
              <p:cNvSpPr txBox="1"/>
              <p:nvPr/>
            </p:nvSpPr>
            <p:spPr>
              <a:xfrm>
                <a:off x="1094181" y="1645743"/>
                <a:ext cx="561059" cy="370849"/>
              </a:xfrm>
              <a:prstGeom prst="rect">
                <a:avLst/>
              </a:prstGeom>
              <a:noFill/>
            </p:spPr>
            <p:txBody>
              <a:bodyPr wrap="square" rtlCol="0">
                <a:spAutoFit/>
              </a:bodyPr>
              <a:lstStyle/>
              <a:p>
                <a:r>
                  <a:rPr lang="en-US" dirty="0" smtClean="0"/>
                  <a:t>Mic</a:t>
                </a:r>
                <a:endParaRPr lang="en-US" dirty="0"/>
              </a:p>
            </p:txBody>
          </p:sp>
        </p:grpSp>
        <p:grpSp>
          <p:nvGrpSpPr>
            <p:cNvPr id="14" name="Group 13"/>
            <p:cNvGrpSpPr/>
            <p:nvPr/>
          </p:nvGrpSpPr>
          <p:grpSpPr>
            <a:xfrm>
              <a:off x="7542420" y="1739481"/>
              <a:ext cx="967247" cy="429658"/>
              <a:chOff x="2479625" y="1282110"/>
              <a:chExt cx="967247" cy="429658"/>
            </a:xfrm>
          </p:grpSpPr>
          <p:sp>
            <p:nvSpPr>
              <p:cNvPr id="15" name="Rectangle 14"/>
              <p:cNvSpPr/>
              <p:nvPr/>
            </p:nvSpPr>
            <p:spPr>
              <a:xfrm>
                <a:off x="2530207" y="1282110"/>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15"/>
              <p:cNvSpPr txBox="1"/>
              <p:nvPr/>
            </p:nvSpPr>
            <p:spPr>
              <a:xfrm>
                <a:off x="2479625" y="1312273"/>
                <a:ext cx="967247" cy="369332"/>
              </a:xfrm>
              <a:prstGeom prst="rect">
                <a:avLst/>
              </a:prstGeom>
              <a:noFill/>
            </p:spPr>
            <p:txBody>
              <a:bodyPr wrap="square" rtlCol="0">
                <a:spAutoFit/>
              </a:bodyPr>
              <a:lstStyle/>
              <a:p>
                <a:r>
                  <a:rPr lang="en-US" dirty="0" smtClean="0"/>
                  <a:t>RefMic1</a:t>
                </a:r>
                <a:endParaRPr lang="en-US" dirty="0"/>
              </a:p>
            </p:txBody>
          </p:sp>
        </p:grpSp>
        <p:grpSp>
          <p:nvGrpSpPr>
            <p:cNvPr id="21" name="Group 20"/>
            <p:cNvGrpSpPr/>
            <p:nvPr/>
          </p:nvGrpSpPr>
          <p:grpSpPr>
            <a:xfrm>
              <a:off x="7607404" y="2251592"/>
              <a:ext cx="273874" cy="369332"/>
              <a:chOff x="1912139" y="2015834"/>
              <a:chExt cx="273874" cy="369332"/>
            </a:xfrm>
          </p:grpSpPr>
          <p:sp>
            <p:nvSpPr>
              <p:cNvPr id="22" name="Oval 21"/>
              <p:cNvSpPr/>
              <p:nvPr/>
            </p:nvSpPr>
            <p:spPr>
              <a:xfrm>
                <a:off x="1920118" y="2097357"/>
                <a:ext cx="228034" cy="2313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TextBox 22"/>
              <p:cNvSpPr txBox="1"/>
              <p:nvPr/>
            </p:nvSpPr>
            <p:spPr>
              <a:xfrm>
                <a:off x="1912139" y="2015834"/>
                <a:ext cx="273874" cy="369332"/>
              </a:xfrm>
              <a:prstGeom prst="rect">
                <a:avLst/>
              </a:prstGeom>
              <a:noFill/>
            </p:spPr>
            <p:txBody>
              <a:bodyPr wrap="square" rtlCol="0">
                <a:spAutoFit/>
              </a:bodyPr>
              <a:lstStyle/>
              <a:p>
                <a:r>
                  <a:rPr lang="en-US" dirty="0" smtClean="0"/>
                  <a:t>-</a:t>
                </a:r>
                <a:endParaRPr lang="en-US" dirty="0"/>
              </a:p>
            </p:txBody>
          </p:sp>
        </p:grpSp>
        <p:grpSp>
          <p:nvGrpSpPr>
            <p:cNvPr id="24" name="Group 23"/>
            <p:cNvGrpSpPr/>
            <p:nvPr/>
          </p:nvGrpSpPr>
          <p:grpSpPr>
            <a:xfrm>
              <a:off x="7607404" y="3707843"/>
              <a:ext cx="926164" cy="429658"/>
              <a:chOff x="4294105" y="1645743"/>
              <a:chExt cx="926164" cy="429658"/>
            </a:xfrm>
          </p:grpSpPr>
          <p:sp>
            <p:nvSpPr>
              <p:cNvPr id="25" name="Rectangle 24"/>
              <p:cNvSpPr/>
              <p:nvPr/>
            </p:nvSpPr>
            <p:spPr>
              <a:xfrm>
                <a:off x="4294105"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TextBox 25"/>
              <p:cNvSpPr txBox="1"/>
              <p:nvPr/>
            </p:nvSpPr>
            <p:spPr>
              <a:xfrm>
                <a:off x="4382987" y="1681605"/>
                <a:ext cx="837282" cy="369332"/>
              </a:xfrm>
              <a:prstGeom prst="rect">
                <a:avLst/>
              </a:prstGeom>
              <a:noFill/>
            </p:spPr>
            <p:txBody>
              <a:bodyPr wrap="square" rtlCol="0">
                <a:spAutoFit/>
              </a:bodyPr>
              <a:lstStyle/>
              <a:p>
                <a:r>
                  <a:rPr lang="en-US" dirty="0" smtClean="0"/>
                  <a:t>Filter</a:t>
                </a:r>
                <a:endParaRPr lang="en-US" dirty="0"/>
              </a:p>
            </p:txBody>
          </p:sp>
        </p:grpSp>
        <p:grpSp>
          <p:nvGrpSpPr>
            <p:cNvPr id="27" name="Group 26"/>
            <p:cNvGrpSpPr/>
            <p:nvPr/>
          </p:nvGrpSpPr>
          <p:grpSpPr>
            <a:xfrm>
              <a:off x="7607404" y="4657122"/>
              <a:ext cx="982126" cy="429658"/>
              <a:chOff x="5889204" y="1645743"/>
              <a:chExt cx="982126" cy="429658"/>
            </a:xfrm>
          </p:grpSpPr>
          <p:sp>
            <p:nvSpPr>
              <p:cNvPr id="28" name="Rectangle 27"/>
              <p:cNvSpPr/>
              <p:nvPr/>
            </p:nvSpPr>
            <p:spPr>
              <a:xfrm>
                <a:off x="5889204" y="164574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TextBox 28"/>
              <p:cNvSpPr txBox="1"/>
              <p:nvPr/>
            </p:nvSpPr>
            <p:spPr>
              <a:xfrm>
                <a:off x="6034048" y="1681605"/>
                <a:ext cx="837282" cy="369332"/>
              </a:xfrm>
              <a:prstGeom prst="rect">
                <a:avLst/>
              </a:prstGeom>
              <a:noFill/>
            </p:spPr>
            <p:txBody>
              <a:bodyPr wrap="square" rtlCol="0">
                <a:spAutoFit/>
              </a:bodyPr>
              <a:lstStyle/>
              <a:p>
                <a:r>
                  <a:rPr lang="en-US" dirty="0" smtClean="0"/>
                  <a:t>FFT</a:t>
                </a:r>
                <a:endParaRPr lang="en-US" dirty="0"/>
              </a:p>
            </p:txBody>
          </p:sp>
        </p:grpSp>
        <p:grpSp>
          <p:nvGrpSpPr>
            <p:cNvPr id="30" name="Group 29"/>
            <p:cNvGrpSpPr/>
            <p:nvPr/>
          </p:nvGrpSpPr>
          <p:grpSpPr>
            <a:xfrm>
              <a:off x="7622734" y="5606401"/>
              <a:ext cx="966796" cy="429658"/>
              <a:chOff x="7528936" y="1631333"/>
              <a:chExt cx="966796" cy="429658"/>
            </a:xfrm>
          </p:grpSpPr>
          <p:sp>
            <p:nvSpPr>
              <p:cNvPr id="31" name="Rectangle 30"/>
              <p:cNvSpPr/>
              <p:nvPr/>
            </p:nvSpPr>
            <p:spPr>
              <a:xfrm>
                <a:off x="7528936" y="1631333"/>
                <a:ext cx="837282" cy="429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TextBox 31"/>
              <p:cNvSpPr txBox="1"/>
              <p:nvPr/>
            </p:nvSpPr>
            <p:spPr>
              <a:xfrm>
                <a:off x="7658450" y="1669080"/>
                <a:ext cx="837282" cy="369332"/>
              </a:xfrm>
              <a:prstGeom prst="rect">
                <a:avLst/>
              </a:prstGeom>
              <a:noFill/>
            </p:spPr>
            <p:txBody>
              <a:bodyPr wrap="square" rtlCol="0">
                <a:spAutoFit/>
              </a:bodyPr>
              <a:lstStyle/>
              <a:p>
                <a:r>
                  <a:rPr lang="en-US" dirty="0" smtClean="0"/>
                  <a:t>Sum</a:t>
                </a:r>
                <a:endParaRPr lang="en-US" dirty="0"/>
              </a:p>
            </p:txBody>
          </p:sp>
        </p:grpSp>
        <p:cxnSp>
          <p:nvCxnSpPr>
            <p:cNvPr id="33" name="Straight Arrow Connector 32"/>
            <p:cNvCxnSpPr>
              <a:stCxn id="25" idx="2"/>
            </p:cNvCxnSpPr>
            <p:nvPr/>
          </p:nvCxnSpPr>
          <p:spPr>
            <a:xfrm flipH="1">
              <a:off x="8026044" y="4137501"/>
              <a:ext cx="1" cy="542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28" idx="2"/>
            </p:cNvCxnSpPr>
            <p:nvPr/>
          </p:nvCxnSpPr>
          <p:spPr>
            <a:xfrm flipH="1">
              <a:off x="8026044" y="5086780"/>
              <a:ext cx="1" cy="51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2" idx="2"/>
              <a:endCxn id="25" idx="0"/>
            </p:cNvCxnSpPr>
            <p:nvPr/>
          </p:nvCxnSpPr>
          <p:spPr>
            <a:xfrm>
              <a:off x="8026045" y="3153320"/>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6758849" y="1728372"/>
              <a:ext cx="856534" cy="523220"/>
            </a:xfrm>
            <a:prstGeom prst="rect">
              <a:avLst/>
            </a:prstGeom>
            <a:noFill/>
          </p:spPr>
          <p:txBody>
            <a:bodyPr wrap="square" rtlCol="0">
              <a:spAutoFit/>
            </a:bodyPr>
            <a:lstStyle/>
            <a:p>
              <a:r>
                <a:rPr lang="en-US" sz="1400" dirty="0" smtClean="0"/>
                <a:t>Pressure Data</a:t>
              </a:r>
              <a:endParaRPr lang="en-US" sz="1400" dirty="0"/>
            </a:p>
          </p:txBody>
        </p:sp>
        <p:sp>
          <p:nvSpPr>
            <p:cNvPr id="42" name="TextBox 41"/>
            <p:cNvSpPr txBox="1"/>
            <p:nvPr/>
          </p:nvSpPr>
          <p:spPr>
            <a:xfrm>
              <a:off x="6758849" y="2652160"/>
              <a:ext cx="856534" cy="523220"/>
            </a:xfrm>
            <a:prstGeom prst="rect">
              <a:avLst/>
            </a:prstGeom>
            <a:noFill/>
          </p:spPr>
          <p:txBody>
            <a:bodyPr wrap="square" rtlCol="0">
              <a:spAutoFit/>
            </a:bodyPr>
            <a:lstStyle/>
            <a:p>
              <a:r>
                <a:rPr lang="en-US" sz="1400" dirty="0" smtClean="0"/>
                <a:t>Pressure Data</a:t>
              </a:r>
              <a:endParaRPr lang="en-US" sz="1400" dirty="0"/>
            </a:p>
          </p:txBody>
        </p:sp>
        <p:cxnSp>
          <p:nvCxnSpPr>
            <p:cNvPr id="43" name="Straight Arrow Connector 42"/>
            <p:cNvCxnSpPr/>
            <p:nvPr/>
          </p:nvCxnSpPr>
          <p:spPr>
            <a:xfrm>
              <a:off x="8017420" y="2169139"/>
              <a:ext cx="0" cy="554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88725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Conclusions from Experimentation</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37</a:t>
            </a:fld>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86362" y="1357356"/>
            <a:ext cx="7315631" cy="4893647"/>
          </a:xfrm>
          <a:prstGeom prst="rect">
            <a:avLst/>
          </a:prstGeom>
          <a:noFill/>
        </p:spPr>
        <p:txBody>
          <a:bodyPr wrap="square" rtlCol="0">
            <a:spAutoFit/>
          </a:bodyPr>
          <a:lstStyle/>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Most effective when only two mics included</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3 Mic combos amplify noise signals</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Distance from source matters</a:t>
            </a:r>
          </a:p>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Setup #1 – RefMic1 Combo (Time)</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Reduce noise sources the most of all 4 setups</a:t>
            </a:r>
            <a:endParaRPr lang="en-US" sz="2400" dirty="0">
              <a:latin typeface="Times New Roman" panose="02020603050405020304" pitchFamily="18" charset="0"/>
              <a:cs typeface="Times New Roman" panose="02020603050405020304" pitchFamily="18" charset="0"/>
            </a:endParaRPr>
          </a:p>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Setup #2 – Similar results to Setup #1</a:t>
            </a:r>
          </a:p>
          <a:p>
            <a:pPr marL="800100" lvl="1" indent="-342900">
              <a:buSzPct val="850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ess reduction of noise sources</a:t>
            </a:r>
            <a:endParaRPr lang="en-US" sz="2400" dirty="0">
              <a:latin typeface="Times New Roman" panose="02020603050405020304" pitchFamily="18" charset="0"/>
              <a:cs typeface="Times New Roman" panose="02020603050405020304" pitchFamily="18" charset="0"/>
            </a:endParaRPr>
          </a:p>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Setup #3 – Free field mic better in RefMic2 location</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Same type as Mic</a:t>
            </a:r>
          </a:p>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Setup #4 – 0.05 cm trials better when Mic closer</a:t>
            </a:r>
          </a:p>
          <a:p>
            <a:pPr marL="800100" lvl="1" indent="-342900">
              <a:buSzPct val="85000"/>
              <a:buFont typeface="Wingdings" pitchFamily="2" charset="2"/>
              <a:buChar char="§"/>
            </a:pPr>
            <a:r>
              <a:rPr lang="en-US" sz="2400" dirty="0" smtClean="0">
                <a:latin typeface="Times New Roman" panose="02020603050405020304" pitchFamily="18" charset="0"/>
                <a:cs typeface="Times New Roman" panose="02020603050405020304" pitchFamily="18" charset="0"/>
              </a:rPr>
              <a:t>Peak at natural frequency amplified</a:t>
            </a:r>
          </a:p>
          <a:p>
            <a:pPr marL="285750" indent="-285750">
              <a:buSzPct val="1300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742950" lvl="1" indent="-285750">
              <a:buSzPct val="1300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2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Future Applications</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38</a:t>
            </a:fld>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86362" y="1357356"/>
            <a:ext cx="7315631" cy="4154984"/>
          </a:xfrm>
          <a:prstGeom prst="rect">
            <a:avLst/>
          </a:prstGeom>
          <a:noFill/>
        </p:spPr>
        <p:txBody>
          <a:bodyPr wrap="square" rtlCol="0">
            <a:spAutoFit/>
          </a:bodyPr>
          <a:lstStyle/>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More robust post processing algorithm</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Combine two post processing methods</a:t>
            </a:r>
          </a:p>
          <a:p>
            <a:pPr lvl="1">
              <a:buSzPct val="85000"/>
            </a:pPr>
            <a:endParaRPr lang="en-US" sz="2400" dirty="0" smtClean="0">
              <a:latin typeface="Times New Roman" panose="02020603050405020304" pitchFamily="18" charset="0"/>
              <a:cs typeface="Times New Roman" panose="02020603050405020304" pitchFamily="18" charset="0"/>
            </a:endParaRPr>
          </a:p>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All microphones are the same type</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All free </a:t>
            </a:r>
            <a:r>
              <a:rPr lang="en-US" sz="2400" dirty="0">
                <a:latin typeface="Times New Roman" panose="02020603050405020304" pitchFamily="18" charset="0"/>
                <a:cs typeface="Times New Roman" panose="02020603050405020304" pitchFamily="18" charset="0"/>
              </a:rPr>
              <a:t>f</a:t>
            </a:r>
            <a:r>
              <a:rPr lang="en-US" sz="2400" dirty="0" smtClean="0">
                <a:latin typeface="Times New Roman" panose="02020603050405020304" pitchFamily="18" charset="0"/>
                <a:cs typeface="Times New Roman" panose="02020603050405020304" pitchFamily="18" charset="0"/>
              </a:rPr>
              <a:t>ield or all random incidence</a:t>
            </a:r>
            <a:endParaRPr lang="en-US" sz="2400" dirty="0">
              <a:latin typeface="Times New Roman" panose="02020603050405020304" pitchFamily="18" charset="0"/>
              <a:cs typeface="Times New Roman" panose="02020603050405020304" pitchFamily="18" charset="0"/>
            </a:endParaRPr>
          </a:p>
          <a:p>
            <a:pPr lvl="1">
              <a:buSzPct val="85000"/>
            </a:pPr>
            <a:endParaRPr lang="en-US" sz="2400" dirty="0" smtClean="0">
              <a:latin typeface="Times New Roman" panose="02020603050405020304" pitchFamily="18" charset="0"/>
              <a:cs typeface="Times New Roman" panose="02020603050405020304" pitchFamily="18" charset="0"/>
            </a:endParaRPr>
          </a:p>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Experimentation on more complex structures</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Double-degree-of-freedom structure</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Field Testing</a:t>
            </a:r>
          </a:p>
          <a:p>
            <a:pPr marL="800100" lvl="1" indent="-342900">
              <a:buSzPct val="1300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742950" lvl="1" indent="-285750">
              <a:buSzPct val="1300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660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References</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39</a:t>
            </a:fld>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6997" y="1378145"/>
            <a:ext cx="8095621" cy="409342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MATLAB &amp; Simulink, Natick, MA: MathWorks, 2017. Computer software.</a:t>
            </a:r>
          </a:p>
          <a:p>
            <a:r>
              <a:rPr lang="en-US" sz="2000" dirty="0">
                <a:latin typeface="Times New Roman" panose="02020603050405020304" pitchFamily="18" charset="0"/>
                <a:cs typeface="Times New Roman" panose="02020603050405020304" pitchFamily="18" charset="0"/>
              </a:rPr>
              <a:t>[2] Rao, Singiresu S. Mechanical Vibrations. 4th ed. Hoboken(N.J): Pearson education, Inc., 2017. Print.</a:t>
            </a:r>
          </a:p>
          <a:p>
            <a:r>
              <a:rPr lang="en-US" sz="2000" dirty="0">
                <a:latin typeface="Times New Roman" panose="02020603050405020304" pitchFamily="18" charset="0"/>
                <a:cs typeface="Times New Roman" panose="02020603050405020304" pitchFamily="18" charset="0"/>
              </a:rPr>
              <a:t>[3] Barnard, Andrew. Fundamentals of Acoustic and Microphone Measurement. PCB Piezotronics, Inc. 2017. Print.</a:t>
            </a:r>
          </a:p>
          <a:p>
            <a:pPr>
              <a:buSzPct val="130000"/>
            </a:pPr>
            <a:endParaRPr lang="en-US" sz="2000" dirty="0">
              <a:latin typeface="Times New Roman" panose="02020603050405020304" pitchFamily="18" charset="0"/>
              <a:cs typeface="Times New Roman" panose="02020603050405020304" pitchFamily="18" charset="0"/>
            </a:endParaRPr>
          </a:p>
          <a:p>
            <a:pPr>
              <a:buSzPct val="130000"/>
            </a:pPr>
            <a:r>
              <a:rPr lang="en-US" sz="2000" dirty="0" smtClean="0">
                <a:latin typeface="Times New Roman" panose="02020603050405020304" pitchFamily="18" charset="0"/>
                <a:cs typeface="Times New Roman" panose="02020603050405020304" pitchFamily="18" charset="0"/>
              </a:rPr>
              <a:t>Some </a:t>
            </a:r>
            <a:r>
              <a:rPr lang="en-US" sz="2000" dirty="0">
                <a:latin typeface="Times New Roman" panose="02020603050405020304" pitchFamily="18" charset="0"/>
                <a:cs typeface="Times New Roman" panose="02020603050405020304" pitchFamily="18" charset="0"/>
              </a:rPr>
              <a:t>of the pictures/figures in this presentation were downloaded from internet and the copyrights of such belong to the original authors:</a:t>
            </a:r>
          </a:p>
          <a:p>
            <a:pPr marL="800100" lvl="1" indent="-342900">
              <a:buSzPct val="75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hlinkClick r:id="rId5"/>
              </a:rPr>
              <a:t>http</a:t>
            </a:r>
            <a:r>
              <a:rPr lang="en-US" sz="2000" dirty="0">
                <a:latin typeface="Times New Roman" panose="02020603050405020304" pitchFamily="18" charset="0"/>
                <a:cs typeface="Times New Roman" panose="02020603050405020304" pitchFamily="18" charset="0"/>
                <a:hlinkClick r:id="rId5"/>
              </a:rPr>
              <a:t>://www.seismicresilience.org.nz/topics/seismic-science-and-site-influences/earthquake-hazards/ground-shaking-2</a:t>
            </a:r>
            <a:r>
              <a:rPr lang="en-US" sz="2000" dirty="0" smtClean="0">
                <a:latin typeface="Times New Roman" panose="02020603050405020304" pitchFamily="18" charset="0"/>
                <a:cs typeface="Times New Roman" panose="02020603050405020304" pitchFamily="18" charset="0"/>
                <a:hlinkClick r:id="rId5"/>
              </a:rPr>
              <a:t>/</a:t>
            </a:r>
            <a:endParaRPr lang="en-US" sz="2000" dirty="0" smtClean="0">
              <a:latin typeface="Times New Roman" panose="02020603050405020304" pitchFamily="18" charset="0"/>
              <a:cs typeface="Times New Roman" panose="02020603050405020304" pitchFamily="18" charset="0"/>
            </a:endParaRPr>
          </a:p>
          <a:p>
            <a:pPr marL="800100" lvl="1" indent="-342900">
              <a:buSzPct val="75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hlinkClick r:id="rId6"/>
              </a:rPr>
              <a:t>http://www.fansshare.com/gallery/photos/16518226/tacoma-narrows-galloping-gerie-puente-bridge-gif/</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903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Background – Current Technique</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4</a:t>
            </a:fld>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4466" y="1371600"/>
            <a:ext cx="7315631" cy="4801314"/>
          </a:xfrm>
          <a:prstGeom prst="rect">
            <a:avLst/>
          </a:prstGeom>
          <a:noFill/>
        </p:spPr>
        <p:txBody>
          <a:bodyPr wrap="square" rtlCol="0">
            <a:spAutoFit/>
          </a:bodyPr>
          <a:lstStyle/>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Accelerometers embedded within structures</a:t>
            </a:r>
          </a:p>
          <a:p>
            <a:pPr>
              <a:buSzPct val="130000"/>
            </a:pPr>
            <a:endParaRPr lang="en-US" sz="2400" dirty="0" smtClean="0">
              <a:latin typeface="Times New Roman" panose="02020603050405020304" pitchFamily="18" charset="0"/>
              <a:cs typeface="Times New Roman" panose="02020603050405020304" pitchFamily="18" charset="0"/>
            </a:endParaRPr>
          </a:p>
          <a:p>
            <a:pPr>
              <a:buSzPct val="130000"/>
            </a:pPr>
            <a:endParaRPr lang="en-US" sz="2400" dirty="0">
              <a:latin typeface="Times New Roman" panose="02020603050405020304" pitchFamily="18" charset="0"/>
              <a:cs typeface="Times New Roman" panose="02020603050405020304" pitchFamily="18" charset="0"/>
            </a:endParaRPr>
          </a:p>
          <a:p>
            <a:pPr>
              <a:buSzPct val="130000"/>
            </a:pPr>
            <a:endParaRPr lang="en-US" sz="2400" dirty="0">
              <a:latin typeface="Times New Roman" panose="02020603050405020304" pitchFamily="18" charset="0"/>
              <a:cs typeface="Times New Roman" panose="02020603050405020304" pitchFamily="18" charset="0"/>
            </a:endParaRPr>
          </a:p>
          <a:p>
            <a:pPr marL="285750" indent="-285750">
              <a:buSzPct val="1300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285750" indent="-285750">
              <a:buSzPct val="1300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Advantages:</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Accurately characterize health of a structure</a:t>
            </a:r>
          </a:p>
          <a:p>
            <a:pPr lvl="1">
              <a:buSzPct val="85000"/>
            </a:pPr>
            <a:endParaRPr lang="en-US" sz="2400" dirty="0">
              <a:latin typeface="Times New Roman" panose="02020603050405020304" pitchFamily="18" charset="0"/>
              <a:cs typeface="Times New Roman" panose="02020603050405020304" pitchFamily="18" charset="0"/>
            </a:endParaRPr>
          </a:p>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Disadvantages: </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Costly and time consuming to maintain</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Inconvenient to replace and repair</a:t>
            </a:r>
          </a:p>
          <a:p>
            <a:pPr marL="285750" indent="-285750">
              <a:buSzPct val="130000"/>
              <a:buFont typeface="Arial" panose="020B0604020202020204" pitchFamily="34" charset="0"/>
              <a:buChar char="•"/>
            </a:pPr>
            <a:endParaRPr lang="en-US" dirty="0"/>
          </a:p>
        </p:txBody>
      </p:sp>
      <p:pic>
        <p:nvPicPr>
          <p:cNvPr id="9" name="Picture 8"/>
          <p:cNvPicPr>
            <a:picLocks noChangeAspect="1"/>
          </p:cNvPicPr>
          <p:nvPr/>
        </p:nvPicPr>
        <p:blipFill>
          <a:blip r:embed="rId5" cstate="print"/>
          <a:stretch>
            <a:fillRect/>
          </a:stretch>
        </p:blipFill>
        <p:spPr>
          <a:xfrm>
            <a:off x="2983349" y="1827815"/>
            <a:ext cx="2882096" cy="1683040"/>
          </a:xfrm>
          <a:prstGeom prst="rect">
            <a:avLst/>
          </a:prstGeom>
        </p:spPr>
      </p:pic>
    </p:spTree>
    <p:extLst>
      <p:ext uri="{BB962C8B-B14F-4D97-AF65-F5344CB8AC3E}">
        <p14:creationId xmlns:p14="http://schemas.microsoft.com/office/powerpoint/2010/main" val="171433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Background – Proposed Technique</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5</a:t>
            </a:fld>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24466" y="1371600"/>
            <a:ext cx="7315631" cy="3046988"/>
          </a:xfrm>
          <a:prstGeom prst="rect">
            <a:avLst/>
          </a:prstGeom>
          <a:noFill/>
        </p:spPr>
        <p:txBody>
          <a:bodyPr wrap="square" rtlCol="0">
            <a:spAutoFit/>
          </a:bodyPr>
          <a:lstStyle/>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Array of microphones placed strategically around a structure to monitor and asses structural integrity</a:t>
            </a:r>
          </a:p>
          <a:p>
            <a:pPr marL="285750" indent="-285750">
              <a:buSzPct val="1300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Portable system</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Does not need to be embedded into structure</a:t>
            </a:r>
          </a:p>
          <a:p>
            <a:pPr marL="342900" indent="-342900">
              <a:buSzPct val="850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Only one person needed to set up sensors and monitor data acquisition system</a:t>
            </a: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cstate="print"/>
          <a:stretch>
            <a:fillRect/>
          </a:stretch>
        </p:blipFill>
        <p:spPr>
          <a:xfrm>
            <a:off x="2654765" y="4579454"/>
            <a:ext cx="4055031" cy="1478194"/>
          </a:xfrm>
          <a:prstGeom prst="rect">
            <a:avLst/>
          </a:prstGeom>
        </p:spPr>
      </p:pic>
    </p:spTree>
    <p:extLst>
      <p:ext uri="{BB962C8B-B14F-4D97-AF65-F5344CB8AC3E}">
        <p14:creationId xmlns:p14="http://schemas.microsoft.com/office/powerpoint/2010/main" val="257039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Structural Dynamics – Natural Frequency</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pic>
        <p:nvPicPr>
          <p:cNvPr id="9" name="Picture 2" descr="http://www.seismicresilience.org.nz/assets/Seismic-science/Module1-11March2015-6c.jpg">
            <a:extLst>
              <a:ext uri="{FF2B5EF4-FFF2-40B4-BE49-F238E27FC236}">
                <a16:creationId xmlns:a16="http://schemas.microsoft.com/office/drawing/2014/main" xmlns="" id="{8A3BEC6F-8A44-4D40-A951-FB5EFF5285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376" y="2478228"/>
            <a:ext cx="8164243" cy="38291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6171" y="1228937"/>
            <a:ext cx="7728739" cy="1200329"/>
          </a:xfrm>
          <a:prstGeom prst="rect">
            <a:avLst/>
          </a:prstGeom>
          <a:noFill/>
        </p:spPr>
        <p:txBody>
          <a:bodyPr wrap="square" rtlCol="0">
            <a:spAutoFit/>
          </a:bodyPr>
          <a:lstStyle/>
          <a:p>
            <a:pPr marL="342900" indent="-342900">
              <a:buSzPct val="1300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Natural frequency is an inherent property of the </a:t>
            </a:r>
            <a:r>
              <a:rPr lang="en-US" sz="2400" dirty="0" smtClean="0">
                <a:latin typeface="Times New Roman" panose="02020603050405020304" pitchFamily="18" charset="0"/>
                <a:cs typeface="Times New Roman" panose="02020603050405020304" pitchFamily="18" charset="0"/>
              </a:rPr>
              <a:t>structure</a:t>
            </a:r>
          </a:p>
          <a:p>
            <a:pPr marL="342900" indent="-342900">
              <a:buSzPct val="13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natural frequency helps monitor the structural health</a:t>
            </a:r>
          </a:p>
          <a:p>
            <a:pPr marL="800100" lvl="1" indent="-342900">
              <a:buSzPct val="85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Understand structure properties</a:t>
            </a: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6</a:t>
            </a:fld>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0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smtClean="0">
                <a:solidFill>
                  <a:schemeClr val="accent1"/>
                </a:solidFill>
                <a:latin typeface="Times New Roman"/>
                <a:cs typeface="Times New Roman"/>
              </a:rPr>
              <a:t>Structural Dynamics </a:t>
            </a:r>
            <a:r>
              <a:rPr lang="en-US" sz="2400" b="1" dirty="0">
                <a:solidFill>
                  <a:schemeClr val="accent1"/>
                </a:solidFill>
                <a:latin typeface="Times New Roman"/>
                <a:cs typeface="Times New Roman"/>
              </a:rPr>
              <a:t>– </a:t>
            </a:r>
            <a:r>
              <a:rPr lang="en-US" sz="2400" b="1" dirty="0" smtClean="0">
                <a:solidFill>
                  <a:schemeClr val="accent1"/>
                </a:solidFill>
                <a:latin typeface="Times New Roman"/>
                <a:cs typeface="Times New Roman"/>
              </a:rPr>
              <a:t>Equation of Motion</a:t>
            </a:r>
            <a:endParaRPr lang="en-US" sz="2400" b="1" dirty="0">
              <a:solidFill>
                <a:schemeClr val="accent1"/>
              </a:solidFill>
              <a:latin typeface="Times New Roman"/>
              <a:cs typeface="Times New Roman"/>
            </a:endParaRPr>
          </a:p>
        </p:txBody>
      </p:sp>
      <p:pic>
        <p:nvPicPr>
          <p:cNvPr id="11" name="Picture 10" descr="sfs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5345745" y="1281085"/>
                <a:ext cx="3356658" cy="2338397"/>
              </a:xfrm>
              <a:prstGeom prst="rect">
                <a:avLst/>
              </a:prstGeom>
              <a:noFill/>
            </p:spPr>
            <p:txBody>
              <a:bodyPr wrap="square" rtlCol="0">
                <a:spAutoFit/>
              </a:bodyPr>
              <a:lstStyle/>
              <a:p>
                <a:pPr>
                  <a:buSzPct val="130000"/>
                </a:pPr>
                <a14:m>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m</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 Mass</a:t>
                </a:r>
              </a:p>
              <a:p>
                <a:pPr>
                  <a:buSzPct val="130000"/>
                </a:pPr>
                <a14:m>
                  <m:oMath xmlns:m="http://schemas.openxmlformats.org/officeDocument/2006/math">
                    <m:r>
                      <m:rPr>
                        <m:sty m:val="p"/>
                      </m:rPr>
                      <a:rPr lang="en-US" sz="2400" b="0" i="0" smtClean="0">
                        <a:latin typeface="Cambria Math"/>
                        <a:ea typeface="Cambria Math" panose="02040503050406030204" pitchFamily="18" charset="0"/>
                        <a:cs typeface="Times New Roman" panose="02020603050405020304" pitchFamily="18" charset="0"/>
                      </a:rPr>
                      <m:t>k</m:t>
                    </m:r>
                  </m:oMath>
                </a14:m>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400" dirty="0">
                    <a:latin typeface="Times New Roman" panose="02020603050405020304" pitchFamily="18" charset="0"/>
                    <a:ea typeface="Cambria Math" panose="02040503050406030204" pitchFamily="18" charset="0"/>
                    <a:cs typeface="Times New Roman" panose="02020603050405020304" pitchFamily="18" charset="0"/>
                  </a:rPr>
                  <a:t>= Stiffness</a:t>
                </a:r>
              </a:p>
              <a:p>
                <a:pPr>
                  <a:buSzPct val="130000"/>
                </a:pPr>
                <a14:m>
                  <m:oMath xmlns:m="http://schemas.openxmlformats.org/officeDocument/2006/math">
                    <m:r>
                      <m:rPr>
                        <m:sty m:val="p"/>
                      </m:rPr>
                      <a:rPr lang="en-US" sz="2400" b="0" i="0" smtClean="0">
                        <a:latin typeface="Cambria Math"/>
                        <a:ea typeface="Cambria Math" panose="02040503050406030204" pitchFamily="18" charset="0"/>
                        <a:cs typeface="Times New Roman" panose="02020603050405020304" pitchFamily="18" charset="0"/>
                      </a:rPr>
                      <m:t>c</m:t>
                    </m:r>
                  </m:oMath>
                </a14:m>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400" dirty="0">
                    <a:latin typeface="Times New Roman" panose="02020603050405020304" pitchFamily="18" charset="0"/>
                    <a:ea typeface="Cambria Math" panose="02040503050406030204" pitchFamily="18" charset="0"/>
                    <a:cs typeface="Times New Roman" panose="02020603050405020304" pitchFamily="18" charset="0"/>
                  </a:rPr>
                  <a:t>= Damper</a:t>
                </a:r>
              </a:p>
              <a:p>
                <a:pPr>
                  <a:buSzPct val="130000"/>
                </a:pPr>
                <a14:m>
                  <m:oMath xmlns:m="http://schemas.openxmlformats.org/officeDocument/2006/math">
                    <m:r>
                      <a:rPr lang="en-US" sz="2400" i="1">
                        <a:latin typeface="Cambria Math" panose="02040503050406030204" pitchFamily="18" charset="0"/>
                      </a:rPr>
                      <m:t>𝑚</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𝑔</m:t>
                        </m:r>
                      </m:sub>
                    </m:sSub>
                  </m:oMath>
                </a14:m>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400" dirty="0">
                    <a:latin typeface="Times New Roman" panose="02020603050405020304" pitchFamily="18" charset="0"/>
                    <a:ea typeface="Cambria Math" panose="02040503050406030204" pitchFamily="18" charset="0"/>
                    <a:cs typeface="Times New Roman" panose="02020603050405020304" pitchFamily="18" charset="0"/>
                  </a:rPr>
                  <a:t>Applied </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Force from EQ</a:t>
                </a:r>
                <a:endParaRPr lang="en-US" sz="2400" dirty="0">
                  <a:latin typeface="Times New Roman" panose="02020603050405020304" pitchFamily="18" charset="0"/>
                  <a:ea typeface="Cambria Math" panose="02040503050406030204" pitchFamily="18" charset="0"/>
                  <a:cs typeface="Times New Roman" panose="02020603050405020304" pitchFamily="18" charset="0"/>
                </a:endParaRPr>
              </a:p>
              <a:p>
                <a:pPr>
                  <a:buSzPct val="130000"/>
                </a:pPr>
                <a14:m>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x</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 Displacement</a:t>
                </a:r>
              </a:p>
            </p:txBody>
          </p:sp>
        </mc:Choice>
        <mc:Fallback xmlns="">
          <p:sp>
            <p:nvSpPr>
              <p:cNvPr id="2" name="TextBox 1"/>
              <p:cNvSpPr txBox="1">
                <a:spLocks noRot="1" noChangeAspect="1" noMove="1" noResize="1" noEditPoints="1" noAdjustHandles="1" noChangeArrowheads="1" noChangeShapeType="1" noTextEdit="1"/>
              </p:cNvSpPr>
              <p:nvPr/>
            </p:nvSpPr>
            <p:spPr>
              <a:xfrm>
                <a:off x="5345745" y="1281085"/>
                <a:ext cx="3356658" cy="2338397"/>
              </a:xfrm>
              <a:prstGeom prst="rect">
                <a:avLst/>
              </a:prstGeom>
              <a:blipFill rotWithShape="0">
                <a:blip r:embed="rId5"/>
                <a:stretch>
                  <a:fillRect l="-2904" t="-2083" b="-4948"/>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t>7</a:t>
            </a:fld>
            <a:endParaRPr lang="en-US"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2C3743E8-B935-49B6-B728-A4D52F77C3FD}"/>
                  </a:ext>
                </a:extLst>
              </p:cNvPr>
              <p:cNvSpPr txBox="1"/>
              <p:nvPr/>
            </p:nvSpPr>
            <p:spPr>
              <a:xfrm>
                <a:off x="2202711" y="5714402"/>
                <a:ext cx="4599088" cy="6247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𝑚</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𝑥</m:t>
                          </m:r>
                        </m:e>
                      </m:acc>
                      <m:r>
                        <a:rPr lang="en-US" sz="3200" b="0" i="1" smtClean="0">
                          <a:latin typeface="Cambria Math" panose="02040503050406030204" pitchFamily="18" charset="0"/>
                        </a:rPr>
                        <m:t>+</m:t>
                      </m:r>
                      <m:r>
                        <a:rPr lang="en-US" sz="3200" b="0" i="1" smtClean="0">
                          <a:latin typeface="Cambria Math" panose="02040503050406030204" pitchFamily="18" charset="0"/>
                        </a:rPr>
                        <m:t>𝑐</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𝑥</m:t>
                          </m:r>
                        </m:e>
                      </m:acc>
                      <m:r>
                        <a:rPr lang="en-US" sz="3200" b="0" i="1" smtClean="0">
                          <a:latin typeface="Cambria Math" panose="02040503050406030204" pitchFamily="18" charset="0"/>
                        </a:rPr>
                        <m:t>+</m:t>
                      </m:r>
                      <m:r>
                        <a:rPr lang="en-US" sz="3200" b="0" i="1" smtClean="0">
                          <a:latin typeface="Cambria Math" panose="02040503050406030204" pitchFamily="18" charset="0"/>
                        </a:rPr>
                        <m:t>𝑘𝑥</m:t>
                      </m:r>
                      <m:r>
                        <a:rPr lang="en-US" sz="3200" b="0" i="1" smtClean="0">
                          <a:latin typeface="Cambria Math" panose="02040503050406030204" pitchFamily="18" charset="0"/>
                        </a:rPr>
                        <m:t>=−</m:t>
                      </m:r>
                      <m:r>
                        <a:rPr lang="en-US" sz="3200" b="0" i="1" smtClean="0">
                          <a:latin typeface="Cambria Math" panose="02040503050406030204" pitchFamily="18" charset="0"/>
                        </a:rPr>
                        <m:t>𝑚</m:t>
                      </m:r>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e>
                        <m:sub>
                          <m:r>
                            <a:rPr lang="en-US" sz="3200" i="1">
                              <a:latin typeface="Cambria Math" panose="02040503050406030204" pitchFamily="18" charset="0"/>
                            </a:rPr>
                            <m:t>𝑔</m:t>
                          </m:r>
                        </m:sub>
                      </m:sSub>
                    </m:oMath>
                  </m:oMathPara>
                </a14:m>
                <a:endParaRPr lang="en-US" sz="3200" b="0" i="0" dirty="0" smtClean="0">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xmlns="" xmlns:a14="http://schemas.microsoft.com/office/drawing/2010/main" id="{2C3743E8-B935-49B6-B728-A4D52F77C3FD}"/>
                  </a:ext>
                </a:extLst>
              </p:cNvPr>
              <p:cNvSpPr txBox="1">
                <a:spLocks noRot="1" noChangeAspect="1" noMove="1" noResize="1" noEditPoints="1" noAdjustHandles="1" noChangeArrowheads="1" noChangeShapeType="1" noTextEdit="1"/>
              </p:cNvSpPr>
              <p:nvPr/>
            </p:nvSpPr>
            <p:spPr>
              <a:xfrm>
                <a:off x="2202711" y="5714402"/>
                <a:ext cx="4599088" cy="624786"/>
              </a:xfrm>
              <a:prstGeom prst="rect">
                <a:avLst/>
              </a:prstGeom>
              <a:blipFill rotWithShape="0">
                <a:blip r:embed="rId6"/>
                <a:stretch>
                  <a:fillRect/>
                </a:stretch>
              </a:blipFill>
            </p:spPr>
            <p:txBody>
              <a:bodyPr/>
              <a:lstStyle/>
              <a:p>
                <a:r>
                  <a:rPr lang="en-US">
                    <a:noFill/>
                  </a:rPr>
                  <a:t> </a:t>
                </a:r>
              </a:p>
            </p:txBody>
          </p:sp>
        </mc:Fallback>
      </mc:AlternateContent>
      <p:grpSp>
        <p:nvGrpSpPr>
          <p:cNvPr id="22" name="Group 21"/>
          <p:cNvGrpSpPr/>
          <p:nvPr/>
        </p:nvGrpSpPr>
        <p:grpSpPr>
          <a:xfrm>
            <a:off x="1042196" y="1391783"/>
            <a:ext cx="3149868" cy="1736911"/>
            <a:chOff x="3418609" y="2741698"/>
            <a:chExt cx="3990109" cy="2200240"/>
          </a:xfrm>
        </p:grpSpPr>
        <p:grpSp>
          <p:nvGrpSpPr>
            <p:cNvPr id="23" name="Group 22"/>
            <p:cNvGrpSpPr/>
            <p:nvPr/>
          </p:nvGrpSpPr>
          <p:grpSpPr>
            <a:xfrm>
              <a:off x="3647209" y="2741698"/>
              <a:ext cx="3761509" cy="1944601"/>
              <a:chOff x="3647209" y="2741698"/>
              <a:chExt cx="3761509" cy="1944601"/>
            </a:xfrm>
          </p:grpSpPr>
          <p:sp>
            <p:nvSpPr>
              <p:cNvPr id="34" name="Rectangle 33"/>
              <p:cNvSpPr/>
              <p:nvPr/>
            </p:nvSpPr>
            <p:spPr>
              <a:xfrm>
                <a:off x="4894117" y="3480955"/>
                <a:ext cx="1465119" cy="85205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p:cNvSpPr/>
              <p:nvPr/>
            </p:nvSpPr>
            <p:spPr>
              <a:xfrm>
                <a:off x="5143500" y="4333009"/>
                <a:ext cx="332509" cy="35329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Oval 35"/>
              <p:cNvSpPr/>
              <p:nvPr/>
            </p:nvSpPr>
            <p:spPr>
              <a:xfrm>
                <a:off x="5805054" y="4333009"/>
                <a:ext cx="332509" cy="35329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7" name="Straight Connector 36"/>
              <p:cNvCxnSpPr/>
              <p:nvPr/>
            </p:nvCxnSpPr>
            <p:spPr>
              <a:xfrm>
                <a:off x="4509655" y="4686299"/>
                <a:ext cx="2899063"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38" name="Straight Arrow Connector 37"/>
              <p:cNvCxnSpPr/>
              <p:nvPr/>
            </p:nvCxnSpPr>
            <p:spPr>
              <a:xfrm rot="10800000">
                <a:off x="6359236" y="3906982"/>
                <a:ext cx="706582" cy="0"/>
              </a:xfrm>
              <a:prstGeom prst="straightConnector1">
                <a:avLst/>
              </a:prstGeom>
              <a:ln w="19050">
                <a:tailEnd type="arrow"/>
              </a:ln>
            </p:spPr>
            <p:style>
              <a:lnRef idx="2">
                <a:schemeClr val="dk1"/>
              </a:lnRef>
              <a:fillRef idx="1">
                <a:schemeClr val="lt1"/>
              </a:fillRef>
              <a:effectRef idx="0">
                <a:schemeClr val="dk1"/>
              </a:effectRef>
              <a:fontRef idx="minor">
                <a:schemeClr val="dk1"/>
              </a:fontRef>
            </p:style>
          </p:cxnSp>
          <p:cxnSp>
            <p:nvCxnSpPr>
              <p:cNvPr id="39" name="Straight Connector 38"/>
              <p:cNvCxnSpPr/>
              <p:nvPr/>
            </p:nvCxnSpPr>
            <p:spPr>
              <a:xfrm flipV="1">
                <a:off x="3647209" y="3387436"/>
                <a:ext cx="0" cy="1205344"/>
              </a:xfrm>
              <a:prstGeom prst="line">
                <a:avLst/>
              </a:prstGeom>
              <a:ln w="19050"/>
            </p:spPr>
            <p:style>
              <a:lnRef idx="2">
                <a:schemeClr val="dk1"/>
              </a:lnRef>
              <a:fillRef idx="1">
                <a:schemeClr val="lt1"/>
              </a:fillRef>
              <a:effectRef idx="0">
                <a:schemeClr val="dk1"/>
              </a:effectRef>
              <a:fontRef idx="minor">
                <a:schemeClr val="dk1"/>
              </a:fontRef>
            </p:style>
          </p:cxnSp>
          <p:cxnSp>
            <p:nvCxnSpPr>
              <p:cNvPr id="40" name="Straight Connector 39"/>
              <p:cNvCxnSpPr/>
              <p:nvPr/>
            </p:nvCxnSpPr>
            <p:spPr>
              <a:xfrm>
                <a:off x="3647209" y="3616037"/>
                <a:ext cx="280553" cy="2161"/>
              </a:xfrm>
              <a:prstGeom prst="line">
                <a:avLst/>
              </a:prstGeom>
              <a:ln w="19050"/>
            </p:spPr>
            <p:style>
              <a:lnRef idx="2">
                <a:schemeClr val="dk1"/>
              </a:lnRef>
              <a:fillRef idx="1">
                <a:schemeClr val="lt1"/>
              </a:fillRef>
              <a:effectRef idx="0">
                <a:schemeClr val="dk1"/>
              </a:effectRef>
              <a:fontRef idx="minor">
                <a:schemeClr val="dk1"/>
              </a:fontRef>
            </p:style>
          </p:cxnSp>
          <p:cxnSp>
            <p:nvCxnSpPr>
              <p:cNvPr id="41" name="Straight Connector 40"/>
              <p:cNvCxnSpPr/>
              <p:nvPr/>
            </p:nvCxnSpPr>
            <p:spPr>
              <a:xfrm>
                <a:off x="4109604" y="3990108"/>
                <a:ext cx="784513"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42" name="Straight Connector 41"/>
              <p:cNvCxnSpPr/>
              <p:nvPr/>
            </p:nvCxnSpPr>
            <p:spPr>
              <a:xfrm>
                <a:off x="3647209" y="3986643"/>
                <a:ext cx="358486" cy="0"/>
              </a:xfrm>
              <a:prstGeom prst="line">
                <a:avLst/>
              </a:prstGeom>
              <a:ln w="19050"/>
            </p:spPr>
            <p:style>
              <a:lnRef idx="2">
                <a:schemeClr val="dk1"/>
              </a:lnRef>
              <a:fillRef idx="1">
                <a:schemeClr val="lt1"/>
              </a:fillRef>
              <a:effectRef idx="0">
                <a:schemeClr val="dk1"/>
              </a:effectRef>
              <a:fontRef idx="minor">
                <a:schemeClr val="dk1"/>
              </a:fontRef>
            </p:style>
          </p:cxnSp>
          <p:grpSp>
            <p:nvGrpSpPr>
              <p:cNvPr id="43" name="Group 42"/>
              <p:cNvGrpSpPr/>
              <p:nvPr/>
            </p:nvGrpSpPr>
            <p:grpSpPr>
              <a:xfrm>
                <a:off x="3995304" y="3849828"/>
                <a:ext cx="228600" cy="273630"/>
                <a:chOff x="2036618" y="3986643"/>
                <a:chExt cx="228600" cy="273630"/>
              </a:xfrm>
            </p:grpSpPr>
            <p:cxnSp>
              <p:nvCxnSpPr>
                <p:cNvPr id="59" name="Straight Connector 58"/>
                <p:cNvCxnSpPr/>
                <p:nvPr/>
              </p:nvCxnSpPr>
              <p:spPr>
                <a:xfrm>
                  <a:off x="2036618" y="3990108"/>
                  <a:ext cx="0" cy="270165"/>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2036618" y="3986643"/>
                  <a:ext cx="2286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2036618" y="4260273"/>
                  <a:ext cx="228600" cy="0"/>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44" name="Straight Connector 43"/>
              <p:cNvCxnSpPr/>
              <p:nvPr/>
            </p:nvCxnSpPr>
            <p:spPr>
              <a:xfrm>
                <a:off x="3912175" y="3610407"/>
                <a:ext cx="109105" cy="103912"/>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4232997" y="3542867"/>
                <a:ext cx="89621" cy="171013"/>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4116098" y="3532037"/>
                <a:ext cx="107806" cy="182284"/>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4529136" y="3555419"/>
                <a:ext cx="111703" cy="106944"/>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4322618" y="3558019"/>
                <a:ext cx="110403" cy="171012"/>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4433021" y="3558019"/>
                <a:ext cx="93518" cy="164092"/>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4022580" y="3542867"/>
                <a:ext cx="87024" cy="171454"/>
              </a:xfrm>
              <a:prstGeom prst="line">
                <a:avLst/>
              </a:prstGeom>
              <a:ln w="19050"/>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4640837" y="3662363"/>
                <a:ext cx="253280" cy="2161"/>
              </a:xfrm>
              <a:prstGeom prst="line">
                <a:avLst/>
              </a:prstGeom>
              <a:ln w="19050"/>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 xmlns:a16="http://schemas.microsoft.com/office/drawing/2014/main" id="{A7F7A973-305B-4213-B0AC-1026078925C2}"/>
                      </a:ext>
                    </a:extLst>
                  </p:cNvPr>
                  <p:cNvSpPr txBox="1"/>
                  <p:nvPr/>
                </p:nvSpPr>
                <p:spPr>
                  <a:xfrm>
                    <a:off x="5360488" y="3661793"/>
                    <a:ext cx="5169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52" name="TextBox 51">
                    <a:extLst>
                      <a:ext uri="{FF2B5EF4-FFF2-40B4-BE49-F238E27FC236}">
                        <a16:creationId xmlns:a16="http://schemas.microsoft.com/office/drawing/2014/main" xmlns:a14="http://schemas.microsoft.com/office/drawing/2010/main" xmlns="" id="{A7F7A973-305B-4213-B0AC-1026078925C2}"/>
                      </a:ext>
                    </a:extLst>
                  </p:cNvPr>
                  <p:cNvSpPr txBox="1">
                    <a:spLocks noRot="1" noChangeAspect="1" noMove="1" noResize="1" noEditPoints="1" noAdjustHandles="1" noChangeArrowheads="1" noChangeShapeType="1" noTextEdit="1"/>
                  </p:cNvSpPr>
                  <p:nvPr/>
                </p:nvSpPr>
                <p:spPr>
                  <a:xfrm>
                    <a:off x="5360488" y="3661793"/>
                    <a:ext cx="516936"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 xmlns:a16="http://schemas.microsoft.com/office/drawing/2014/main" id="{CB3AB1A3-5F45-4ACF-9AAE-5E6B15D011C9}"/>
                      </a:ext>
                    </a:extLst>
                  </p:cNvPr>
                  <p:cNvSpPr txBox="1"/>
                  <p:nvPr/>
                </p:nvSpPr>
                <p:spPr>
                  <a:xfrm>
                    <a:off x="4057649" y="3019290"/>
                    <a:ext cx="4235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k</m:t>
                          </m:r>
                        </m:oMath>
                      </m:oMathPara>
                    </a14:m>
                    <a:endParaRPr lang="en-US" sz="2400" b="0" dirty="0">
                      <a:latin typeface="Times New Roman" panose="02020603050405020304" pitchFamily="18"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xmlns:a14="http://schemas.microsoft.com/office/drawing/2010/main" xmlns="" id="{CB3AB1A3-5F45-4ACF-9AAE-5E6B15D011C9}"/>
                      </a:ext>
                    </a:extLst>
                  </p:cNvPr>
                  <p:cNvSpPr txBox="1">
                    <a:spLocks noRot="1" noChangeAspect="1" noMove="1" noResize="1" noEditPoints="1" noAdjustHandles="1" noChangeArrowheads="1" noChangeShapeType="1" noTextEdit="1"/>
                  </p:cNvSpPr>
                  <p:nvPr/>
                </p:nvSpPr>
                <p:spPr>
                  <a:xfrm>
                    <a:off x="4057649" y="3019290"/>
                    <a:ext cx="423514"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 xmlns:a16="http://schemas.microsoft.com/office/drawing/2014/main" id="{4DE1007E-A43C-4B88-9EC1-D77DC6BC520D}"/>
                      </a:ext>
                    </a:extLst>
                  </p:cNvPr>
                  <p:cNvSpPr txBox="1"/>
                  <p:nvPr/>
                </p:nvSpPr>
                <p:spPr>
                  <a:xfrm>
                    <a:off x="4049397" y="4096389"/>
                    <a:ext cx="4044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c</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xmlns:a14="http://schemas.microsoft.com/office/drawing/2010/main" xmlns="" id="{4DE1007E-A43C-4B88-9EC1-D77DC6BC520D}"/>
                      </a:ext>
                    </a:extLst>
                  </p:cNvPr>
                  <p:cNvSpPr txBox="1">
                    <a:spLocks noRot="1" noChangeAspect="1" noMove="1" noResize="1" noEditPoints="1" noAdjustHandles="1" noChangeArrowheads="1" noChangeShapeType="1" noTextEdit="1"/>
                  </p:cNvSpPr>
                  <p:nvPr/>
                </p:nvSpPr>
                <p:spPr>
                  <a:xfrm>
                    <a:off x="4049397" y="4096389"/>
                    <a:ext cx="404406" cy="461665"/>
                  </a:xfrm>
                  <a:prstGeom prst="rect">
                    <a:avLst/>
                  </a:prstGeom>
                  <a:blipFill rotWithShape="1">
                    <a:blip r:embed="rId9"/>
                    <a:stretch>
                      <a:fillRect/>
                    </a:stretch>
                  </a:blipFill>
                </p:spPr>
                <p:txBody>
                  <a:bodyPr/>
                  <a:lstStyle/>
                  <a:p>
                    <a:r>
                      <a:rPr lang="en-US">
                        <a:noFill/>
                      </a:rPr>
                      <a:t> </a:t>
                    </a:r>
                  </a:p>
                </p:txBody>
              </p:sp>
            </mc:Fallback>
          </mc:AlternateContent>
          <p:cxnSp>
            <p:nvCxnSpPr>
              <p:cNvPr id="55" name="Straight Arrow Connector 54"/>
              <p:cNvCxnSpPr/>
              <p:nvPr/>
            </p:nvCxnSpPr>
            <p:spPr>
              <a:xfrm>
                <a:off x="6359236" y="3203363"/>
                <a:ext cx="706582" cy="0"/>
              </a:xfrm>
              <a:prstGeom prst="straightConnector1">
                <a:avLst/>
              </a:prstGeom>
              <a:ln w="19050">
                <a:tailEnd type="arrow"/>
              </a:ln>
            </p:spPr>
            <p:style>
              <a:lnRef idx="2">
                <a:schemeClr val="dk1"/>
              </a:lnRef>
              <a:fillRef idx="1">
                <a:schemeClr val="lt1"/>
              </a:fillRef>
              <a:effectRef idx="0">
                <a:schemeClr val="dk1"/>
              </a:effectRef>
              <a:fontRef idx="minor">
                <a:schemeClr val="dk1"/>
              </a:fontRef>
            </p:style>
          </p:cxnSp>
          <p:cxnSp>
            <p:nvCxnSpPr>
              <p:cNvPr id="56" name="Straight Connector 55"/>
              <p:cNvCxnSpPr/>
              <p:nvPr/>
            </p:nvCxnSpPr>
            <p:spPr>
              <a:xfrm>
                <a:off x="6359236" y="3019290"/>
                <a:ext cx="0" cy="368146"/>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 xmlns:a16="http://schemas.microsoft.com/office/drawing/2014/main" id="{15C33788-9305-4605-ABBC-97E0CE01C951}"/>
                      </a:ext>
                    </a:extLst>
                  </p:cNvPr>
                  <p:cNvSpPr txBox="1"/>
                  <p:nvPr/>
                </p:nvSpPr>
                <p:spPr>
                  <a:xfrm>
                    <a:off x="6499327" y="2741698"/>
                    <a:ext cx="4106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x</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xmlns:a14="http://schemas.microsoft.com/office/drawing/2010/main" xmlns="" id="{15C33788-9305-4605-ABBC-97E0CE01C951}"/>
                      </a:ext>
                    </a:extLst>
                  </p:cNvPr>
                  <p:cNvSpPr txBox="1">
                    <a:spLocks noRot="1" noChangeAspect="1" noMove="1" noResize="1" noEditPoints="1" noAdjustHandles="1" noChangeArrowheads="1" noChangeShapeType="1" noTextEdit="1"/>
                  </p:cNvSpPr>
                  <p:nvPr/>
                </p:nvSpPr>
                <p:spPr>
                  <a:xfrm>
                    <a:off x="6499327" y="2741698"/>
                    <a:ext cx="410690" cy="461665"/>
                  </a:xfrm>
                  <a:prstGeom prst="rect">
                    <a:avLst/>
                  </a:prstGeom>
                  <a:blipFill rotWithShape="1">
                    <a:blip r:embed="rId10"/>
                    <a:stretch>
                      <a:fillRect/>
                    </a:stretch>
                  </a:blipFill>
                </p:spPr>
                <p:txBody>
                  <a:bodyPr/>
                  <a:lstStyle/>
                  <a:p>
                    <a:r>
                      <a:rPr lang="en-US">
                        <a:noFill/>
                      </a:rPr>
                      <a:t> </a:t>
                    </a:r>
                  </a:p>
                </p:txBody>
              </p:sp>
            </mc:Fallback>
          </mc:AlternateContent>
        </p:grpSp>
        <p:cxnSp>
          <p:nvCxnSpPr>
            <p:cNvPr id="24" name="Straight Connector 23"/>
            <p:cNvCxnSpPr/>
            <p:nvPr/>
          </p:nvCxnSpPr>
          <p:spPr>
            <a:xfrm flipH="1">
              <a:off x="3418609" y="3480955"/>
              <a:ext cx="228600" cy="248076"/>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3418609" y="3828318"/>
              <a:ext cx="228600" cy="248076"/>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3418609" y="4186231"/>
              <a:ext cx="228600" cy="248076"/>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4640837" y="4686299"/>
              <a:ext cx="228600" cy="248076"/>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5634968" y="4693862"/>
              <a:ext cx="228600" cy="248076"/>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5320144" y="4693862"/>
              <a:ext cx="228600" cy="248076"/>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4966855" y="4693862"/>
              <a:ext cx="228600" cy="248076"/>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5964013" y="4693862"/>
              <a:ext cx="228600" cy="248076"/>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6244936" y="4686299"/>
              <a:ext cx="228600" cy="248076"/>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6590372" y="4693862"/>
              <a:ext cx="228600" cy="248076"/>
            </a:xfrm>
            <a:prstGeom prst="line">
              <a:avLst/>
            </a:prstGeom>
            <a:ln w="1905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 name="Rectangle 3"/>
              <p:cNvSpPr/>
              <p:nvPr/>
            </p:nvSpPr>
            <p:spPr>
              <a:xfrm>
                <a:off x="3708825" y="2295704"/>
                <a:ext cx="829971" cy="491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𝑔</m:t>
                          </m:r>
                        </m:sub>
                      </m:sSub>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708825" y="2295704"/>
                <a:ext cx="829971" cy="491738"/>
              </a:xfrm>
              <a:prstGeom prst="rect">
                <a:avLst/>
              </a:prstGeom>
              <a:blipFill rotWithShape="0">
                <a:blip r:embed="rId11"/>
                <a:stretch>
                  <a:fillRect r="-16788" b="-8750"/>
                </a:stretch>
              </a:blipFill>
            </p:spPr>
            <p:txBody>
              <a:bodyPr/>
              <a:lstStyle/>
              <a:p>
                <a:r>
                  <a:rPr lang="en-US">
                    <a:noFill/>
                  </a:rPr>
                  <a:t> </a:t>
                </a:r>
              </a:p>
            </p:txBody>
          </p:sp>
        </mc:Fallback>
      </mc:AlternateContent>
      <p:grpSp>
        <p:nvGrpSpPr>
          <p:cNvPr id="12" name="Group 11"/>
          <p:cNvGrpSpPr/>
          <p:nvPr/>
        </p:nvGrpSpPr>
        <p:grpSpPr>
          <a:xfrm>
            <a:off x="2723765" y="3710833"/>
            <a:ext cx="3214643" cy="1935561"/>
            <a:chOff x="2854934" y="3313893"/>
            <a:chExt cx="3214643" cy="1935561"/>
          </a:xfrm>
        </p:grpSpPr>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A00E854E-EAED-43E1-B170-8A78E28DDD82}"/>
                    </a:ext>
                  </a:extLst>
                </p:cNvPr>
                <p:cNvSpPr txBox="1"/>
                <p:nvPr/>
              </p:nvSpPr>
              <p:spPr>
                <a:xfrm>
                  <a:off x="5024483" y="4624668"/>
                  <a:ext cx="1045094" cy="6247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𝑚</m:t>
                        </m:r>
                        <m:sSub>
                          <m:sSubPr>
                            <m:ctrlPr>
                              <a:rPr lang="en-US" sz="3200" i="1" smtClean="0">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𝑥</m:t>
                                </m:r>
                              </m:e>
                            </m:acc>
                          </m:e>
                          <m:sub>
                            <m:r>
                              <a:rPr lang="en-US" sz="3200" b="0" i="1" smtClean="0">
                                <a:latin typeface="Cambria Math" panose="02040503050406030204" pitchFamily="18" charset="0"/>
                              </a:rPr>
                              <m:t>𝑔</m:t>
                            </m:r>
                          </m:sub>
                        </m:sSub>
                      </m:oMath>
                    </m:oMathPara>
                  </a14:m>
                  <a:endParaRPr lang="en-US" sz="3200" dirty="0"/>
                </a:p>
              </p:txBody>
            </p:sp>
          </mc:Choice>
          <mc:Fallback xmlns="">
            <p:sp>
              <p:nvSpPr>
                <p:cNvPr id="79" name="TextBox 78">
                  <a:extLst>
                    <a:ext uri="{FF2B5EF4-FFF2-40B4-BE49-F238E27FC236}">
                      <a16:creationId xmlns="" xmlns:a16="http://schemas.microsoft.com/office/drawing/2014/main" xmlns:a14="http://schemas.microsoft.com/office/drawing/2010/main" id="{A00E854E-EAED-43E1-B170-8A78E28DDD82}"/>
                    </a:ext>
                  </a:extLst>
                </p:cNvPr>
                <p:cNvSpPr txBox="1">
                  <a:spLocks noRot="1" noChangeAspect="1" noMove="1" noResize="1" noEditPoints="1" noAdjustHandles="1" noChangeArrowheads="1" noChangeShapeType="1" noTextEdit="1"/>
                </p:cNvSpPr>
                <p:nvPr/>
              </p:nvSpPr>
              <p:spPr>
                <a:xfrm>
                  <a:off x="5024483" y="4624668"/>
                  <a:ext cx="1045094" cy="624786"/>
                </a:xfrm>
                <a:prstGeom prst="rect">
                  <a:avLst/>
                </a:prstGeom>
                <a:blipFill rotWithShape="0">
                  <a:blip r:embed="rId12"/>
                  <a:stretch>
                    <a:fillRect/>
                  </a:stretch>
                </a:blipFill>
              </p:spPr>
              <p:txBody>
                <a:bodyPr/>
                <a:lstStyle/>
                <a:p>
                  <a:r>
                    <a:rPr lang="en-US">
                      <a:noFill/>
                    </a:rPr>
                    <a:t> </a:t>
                  </a:r>
                </a:p>
              </p:txBody>
            </p:sp>
          </mc:Fallback>
        </mc:AlternateContent>
        <p:grpSp>
          <p:nvGrpSpPr>
            <p:cNvPr id="10" name="Group 9"/>
            <p:cNvGrpSpPr/>
            <p:nvPr/>
          </p:nvGrpSpPr>
          <p:grpSpPr>
            <a:xfrm>
              <a:off x="2854934" y="3313893"/>
              <a:ext cx="3079970" cy="1802802"/>
              <a:chOff x="2854934" y="3313893"/>
              <a:chExt cx="3079970" cy="1802802"/>
            </a:xfrm>
          </p:grpSpPr>
          <p:grpSp>
            <p:nvGrpSpPr>
              <p:cNvPr id="63" name="Group 62"/>
              <p:cNvGrpSpPr/>
              <p:nvPr/>
            </p:nvGrpSpPr>
            <p:grpSpPr>
              <a:xfrm>
                <a:off x="2854934" y="3313893"/>
                <a:ext cx="3079970" cy="1802802"/>
                <a:chOff x="1291350" y="3074094"/>
                <a:chExt cx="3079970" cy="1802802"/>
              </a:xfrm>
            </p:grpSpPr>
            <p:grpSp>
              <p:nvGrpSpPr>
                <p:cNvPr id="64" name="Group 63"/>
                <p:cNvGrpSpPr/>
                <p:nvPr/>
              </p:nvGrpSpPr>
              <p:grpSpPr>
                <a:xfrm>
                  <a:off x="1291350" y="3589596"/>
                  <a:ext cx="2911219" cy="914399"/>
                  <a:chOff x="2562472" y="3633356"/>
                  <a:chExt cx="2911219" cy="852054"/>
                </a:xfrm>
              </p:grpSpPr>
              <p:sp>
                <p:nvSpPr>
                  <p:cNvPr id="75" name="Rectangle 74"/>
                  <p:cNvSpPr/>
                  <p:nvPr/>
                </p:nvSpPr>
                <p:spPr>
                  <a:xfrm>
                    <a:off x="3301990" y="3633356"/>
                    <a:ext cx="1465119" cy="85205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76" name="Straight Arrow Connector 75"/>
                  <p:cNvCxnSpPr/>
                  <p:nvPr/>
                </p:nvCxnSpPr>
                <p:spPr>
                  <a:xfrm flipH="1">
                    <a:off x="2562472" y="4287982"/>
                    <a:ext cx="730894" cy="0"/>
                  </a:xfrm>
                  <a:prstGeom prst="straightConnector1">
                    <a:avLst/>
                  </a:prstGeom>
                  <a:ln w="19050">
                    <a:tailEnd type="arrow"/>
                  </a:ln>
                </p:spPr>
                <p:style>
                  <a:lnRef idx="2">
                    <a:schemeClr val="dk1"/>
                  </a:lnRef>
                  <a:fillRef idx="1">
                    <a:schemeClr val="lt1"/>
                  </a:fillRef>
                  <a:effectRef idx="0">
                    <a:schemeClr val="dk1"/>
                  </a:effectRef>
                  <a:fontRef idx="minor">
                    <a:schemeClr val="dk1"/>
                  </a:fontRef>
                </p:style>
              </p:cxnSp>
              <p:cxnSp>
                <p:nvCxnSpPr>
                  <p:cNvPr id="77" name="Straight Arrow Connector 76"/>
                  <p:cNvCxnSpPr/>
                  <p:nvPr/>
                </p:nvCxnSpPr>
                <p:spPr>
                  <a:xfrm flipH="1">
                    <a:off x="2562472" y="3816927"/>
                    <a:ext cx="730892" cy="0"/>
                  </a:xfrm>
                  <a:prstGeom prst="straightConnector1">
                    <a:avLst/>
                  </a:prstGeom>
                  <a:ln w="19050">
                    <a:tailEnd type="arrow"/>
                  </a:ln>
                </p:spPr>
                <p:style>
                  <a:lnRef idx="2">
                    <a:schemeClr val="dk1"/>
                  </a:lnRef>
                  <a:fillRef idx="1">
                    <a:schemeClr val="lt1"/>
                  </a:fillRef>
                  <a:effectRef idx="0">
                    <a:schemeClr val="dk1"/>
                  </a:effectRef>
                  <a:fontRef idx="minor">
                    <a:schemeClr val="dk1"/>
                  </a:fontRef>
                </p:style>
              </p:cxnSp>
              <p:cxnSp>
                <p:nvCxnSpPr>
                  <p:cNvPr id="78" name="Straight Arrow Connector 77"/>
                  <p:cNvCxnSpPr/>
                  <p:nvPr/>
                </p:nvCxnSpPr>
                <p:spPr>
                  <a:xfrm>
                    <a:off x="4767109" y="4374406"/>
                    <a:ext cx="706582" cy="0"/>
                  </a:xfrm>
                  <a:prstGeom prst="straightConnector1">
                    <a:avLst/>
                  </a:prstGeom>
                  <a:ln w="19050">
                    <a:tailEnd type="arrow"/>
                  </a:ln>
                </p:spPr>
                <p:style>
                  <a:lnRef idx="2">
                    <a:schemeClr val="dk1"/>
                  </a:lnRef>
                  <a:fillRef idx="1">
                    <a:schemeClr val="lt1"/>
                  </a:fillRef>
                  <a:effectRef idx="0">
                    <a:schemeClr val="dk1"/>
                  </a:effectRef>
                  <a:fontRef idx="minor">
                    <a:schemeClr val="dk1"/>
                  </a:fontRef>
                </p:style>
              </p:cxnSp>
            </p:grpSp>
            <mc:AlternateContent xmlns:mc="http://schemas.openxmlformats.org/markup-compatibility/2006" xmlns:a14="http://schemas.microsoft.com/office/drawing/2010/main">
              <mc:Choice Requires="a14">
                <p:sp>
                  <p:nvSpPr>
                    <p:cNvPr id="67" name="TextBox 66">
                      <a:extLst>
                        <a:ext uri="{FF2B5EF4-FFF2-40B4-BE49-F238E27FC236}">
                          <a16:creationId xmlns="" xmlns:a16="http://schemas.microsoft.com/office/drawing/2014/main" id="{9E8F8F74-55B2-4887-8471-C60C47A9A406}"/>
                        </a:ext>
                      </a:extLst>
                    </p:cNvPr>
                    <p:cNvSpPr txBox="1"/>
                    <p:nvPr/>
                  </p:nvSpPr>
                  <p:spPr>
                    <a:xfrm>
                      <a:off x="1305915" y="3074094"/>
                      <a:ext cx="66735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panose="02020603050405020304" pitchFamily="18" charset="0"/>
                              </a:rPr>
                              <m:t>𝑘𝑥</m:t>
                            </m:r>
                          </m:oMath>
                        </m:oMathPara>
                      </a14:m>
                      <a:endParaRPr lang="en-US" sz="3200" dirty="0">
                        <a:latin typeface="Times New Roman" panose="02020603050405020304" pitchFamily="18" charset="0"/>
                        <a:cs typeface="Times New Roman" panose="02020603050405020304" pitchFamily="18" charset="0"/>
                      </a:endParaRPr>
                    </a:p>
                  </p:txBody>
                </p:sp>
              </mc:Choice>
              <mc:Fallback xmlns="">
                <p:sp>
                  <p:nvSpPr>
                    <p:cNvPr id="67" name="TextBox 66">
                      <a:extLst>
                        <a:ext uri="{FF2B5EF4-FFF2-40B4-BE49-F238E27FC236}">
                          <a16:creationId xmlns="" xmlns:a16="http://schemas.microsoft.com/office/drawing/2014/main" xmlns:a14="http://schemas.microsoft.com/office/drawing/2010/main" id="{9E8F8F74-55B2-4887-8471-C60C47A9A406}"/>
                        </a:ext>
                      </a:extLst>
                    </p:cNvPr>
                    <p:cNvSpPr txBox="1">
                      <a:spLocks noRot="1" noChangeAspect="1" noMove="1" noResize="1" noEditPoints="1" noAdjustHandles="1" noChangeArrowheads="1" noChangeShapeType="1" noTextEdit="1"/>
                    </p:cNvSpPr>
                    <p:nvPr/>
                  </p:nvSpPr>
                  <p:spPr>
                    <a:xfrm>
                      <a:off x="1305915" y="3074094"/>
                      <a:ext cx="667355" cy="584775"/>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 xmlns:a16="http://schemas.microsoft.com/office/drawing/2014/main" id="{25BC3194-186E-47BE-8F79-6AFC00437D94}"/>
                        </a:ext>
                      </a:extLst>
                    </p:cNvPr>
                    <p:cNvSpPr txBox="1"/>
                    <p:nvPr/>
                  </p:nvSpPr>
                  <p:spPr>
                    <a:xfrm>
                      <a:off x="1323212" y="4292121"/>
                      <a:ext cx="71987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panose="02020603050405020304" pitchFamily="18" charset="0"/>
                              </a:rPr>
                              <m:t>𝑐</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𝑥</m:t>
                                </m:r>
                              </m:e>
                            </m:acc>
                          </m:oMath>
                        </m:oMathPara>
                      </a14:m>
                      <a:endParaRPr lang="en-US" sz="3200" dirty="0">
                        <a:latin typeface="Times New Roman" panose="02020603050405020304" pitchFamily="18" charset="0"/>
                        <a:cs typeface="Times New Roman" panose="02020603050405020304" pitchFamily="18" charset="0"/>
                      </a:endParaRPr>
                    </a:p>
                  </p:txBody>
                </p:sp>
              </mc:Choice>
              <mc:Fallback xmlns="">
                <p:sp>
                  <p:nvSpPr>
                    <p:cNvPr id="68" name="TextBox 67">
                      <a:extLst>
                        <a:ext uri="{FF2B5EF4-FFF2-40B4-BE49-F238E27FC236}">
                          <a16:creationId xmlns="" xmlns:a16="http://schemas.microsoft.com/office/drawing/2014/main" xmlns:a14="http://schemas.microsoft.com/office/drawing/2010/main" id="{25BC3194-186E-47BE-8F79-6AFC00437D94}"/>
                        </a:ext>
                      </a:extLst>
                    </p:cNvPr>
                    <p:cNvSpPr txBox="1">
                      <a:spLocks noRot="1" noChangeAspect="1" noMove="1" noResize="1" noEditPoints="1" noAdjustHandles="1" noChangeArrowheads="1" noChangeShapeType="1" noTextEdit="1"/>
                    </p:cNvSpPr>
                    <p:nvPr/>
                  </p:nvSpPr>
                  <p:spPr>
                    <a:xfrm>
                      <a:off x="1323212" y="4292121"/>
                      <a:ext cx="719876" cy="584775"/>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 xmlns:a16="http://schemas.microsoft.com/office/drawing/2014/main" id="{A00E854E-EAED-43E1-B170-8A78E28DDD82}"/>
                        </a:ext>
                      </a:extLst>
                    </p:cNvPr>
                    <p:cNvSpPr txBox="1"/>
                    <p:nvPr/>
                  </p:nvSpPr>
                  <p:spPr>
                    <a:xfrm>
                      <a:off x="3511597" y="3107300"/>
                      <a:ext cx="85972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𝑚</m:t>
                            </m:r>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𝑥</m:t>
                                </m:r>
                              </m:e>
                            </m:acc>
                          </m:oMath>
                        </m:oMathPara>
                      </a14:m>
                      <a:endParaRPr lang="en-US" sz="3200" dirty="0"/>
                    </a:p>
                  </p:txBody>
                </p:sp>
              </mc:Choice>
              <mc:Fallback xmlns="">
                <p:sp>
                  <p:nvSpPr>
                    <p:cNvPr id="70" name="TextBox 69">
                      <a:extLst>
                        <a:ext uri="{FF2B5EF4-FFF2-40B4-BE49-F238E27FC236}">
                          <a16:creationId xmlns="" xmlns:a16="http://schemas.microsoft.com/office/drawing/2014/main" xmlns:a14="http://schemas.microsoft.com/office/drawing/2010/main" id="{A00E854E-EAED-43E1-B170-8A78E28DDD82}"/>
                        </a:ext>
                      </a:extLst>
                    </p:cNvPr>
                    <p:cNvSpPr txBox="1">
                      <a:spLocks noRot="1" noChangeAspect="1" noMove="1" noResize="1" noEditPoints="1" noAdjustHandles="1" noChangeArrowheads="1" noChangeShapeType="1" noTextEdit="1"/>
                    </p:cNvSpPr>
                    <p:nvPr/>
                  </p:nvSpPr>
                  <p:spPr>
                    <a:xfrm>
                      <a:off x="3511597" y="3107300"/>
                      <a:ext cx="859723" cy="584775"/>
                    </a:xfrm>
                    <a:prstGeom prst="rect">
                      <a:avLst/>
                    </a:prstGeom>
                    <a:blipFill rotWithShape="0">
                      <a:blip r:embed="rId15"/>
                      <a:stretch>
                        <a:fillRect/>
                      </a:stretch>
                    </a:blipFill>
                  </p:spPr>
                  <p:txBody>
                    <a:bodyPr/>
                    <a:lstStyle/>
                    <a:p>
                      <a:r>
                        <a:rPr lang="en-US">
                          <a:noFill/>
                        </a:rPr>
                        <a:t> </a:t>
                      </a:r>
                    </a:p>
                  </p:txBody>
                </p:sp>
              </mc:Fallback>
            </mc:AlternateContent>
          </p:grpSp>
          <p:cxnSp>
            <p:nvCxnSpPr>
              <p:cNvPr id="80" name="Straight Arrow Connector 79"/>
              <p:cNvCxnSpPr/>
              <p:nvPr/>
            </p:nvCxnSpPr>
            <p:spPr>
              <a:xfrm flipH="1">
                <a:off x="5059571" y="4010089"/>
                <a:ext cx="730892" cy="0"/>
              </a:xfrm>
              <a:prstGeom prst="straightConnector1">
                <a:avLst/>
              </a:prstGeom>
              <a:ln w="19050">
                <a:tailEnd type="arrow"/>
              </a:ln>
            </p:spPr>
            <p:style>
              <a:lnRef idx="2">
                <a:schemeClr val="dk1"/>
              </a:lnRef>
              <a:fillRef idx="1">
                <a:schemeClr val="lt1"/>
              </a:fillRef>
              <a:effectRef idx="0">
                <a:schemeClr val="dk1"/>
              </a:effectRef>
              <a:fontRef idx="minor">
                <a:schemeClr val="dk1"/>
              </a:fontRef>
            </p:style>
          </p:cxnSp>
        </p:grpSp>
      </p:grpSp>
    </p:spTree>
    <p:extLst>
      <p:ext uri="{BB962C8B-B14F-4D97-AF65-F5344CB8AC3E}">
        <p14:creationId xmlns:p14="http://schemas.microsoft.com/office/powerpoint/2010/main" val="351329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Structural Dynamics – Transfer Function</a:t>
            </a:r>
          </a:p>
        </p:txBody>
      </p:sp>
      <p:pic>
        <p:nvPicPr>
          <p:cNvPr id="11" name="Picture 10" descr="sfs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ECDCF0C3-AA66-4D43-9D1E-8015EF68B63B}"/>
                  </a:ext>
                </a:extLst>
              </p:cNvPr>
              <p:cNvSpPr txBox="1"/>
              <p:nvPr/>
            </p:nvSpPr>
            <p:spPr>
              <a:xfrm>
                <a:off x="1113505" y="1315213"/>
                <a:ext cx="8313937" cy="201548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ea typeface="Cambria Math" panose="02040503050406030204" pitchFamily="18" charset="0"/>
                        </a:rPr>
                        <m:t>𝑚</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𝑥</m:t>
                          </m:r>
                        </m:e>
                      </m:acc>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𝑐</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𝑥</m:t>
                          </m:r>
                        </m:e>
                      </m:acc>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𝑘𝑥</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𝑚</m:t>
                      </m:r>
                      <m:sSub>
                        <m:sSubPr>
                          <m:ctrlPr>
                            <a:rPr lang="en-US" sz="4000" b="0" i="1" smtClean="0">
                              <a:latin typeface="Cambria Math" panose="02040503050406030204" pitchFamily="18" charset="0"/>
                              <a:ea typeface="Cambria Math" panose="02040503050406030204" pitchFamily="18" charset="0"/>
                            </a:rPr>
                          </m:ctrlPr>
                        </m:sSubPr>
                        <m:e>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𝑥</m:t>
                              </m:r>
                            </m:e>
                          </m:acc>
                        </m:e>
                        <m:sub>
                          <m:r>
                            <a:rPr lang="en-US" sz="4000" b="0" i="1" smtClean="0">
                              <a:latin typeface="Cambria Math" panose="02040503050406030204" pitchFamily="18" charset="0"/>
                              <a:ea typeface="Cambria Math" panose="02040503050406030204" pitchFamily="18" charset="0"/>
                            </a:rPr>
                            <m:t>𝑔</m:t>
                          </m:r>
                        </m:sub>
                      </m:sSub>
                    </m:oMath>
                  </m:oMathPara>
                </a14:m>
                <a:endParaRPr lang="en-US" sz="4000" dirty="0">
                  <a:latin typeface="Cambria Math" panose="02040503050406030204" pitchFamily="18" charset="0"/>
                  <a:ea typeface="Cambria Math" panose="02040503050406030204" pitchFamily="18" charset="0"/>
                </a:endParaRPr>
              </a:p>
              <a:p>
                <a:endParaRPr lang="en-US" sz="4000" dirty="0"/>
              </a:p>
              <a:p>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ea typeface="Cambria Math" panose="02040503050406030204" pitchFamily="18" charset="0"/>
                        </a:rPr>
                        <m:t>𝑚</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𝑠</m:t>
                          </m:r>
                        </m:e>
                        <m:sup>
                          <m:r>
                            <a:rPr lang="en-US" sz="4000" b="0" i="1" smtClean="0">
                              <a:latin typeface="Cambria Math" panose="02040503050406030204" pitchFamily="18" charset="0"/>
                              <a:ea typeface="Cambria Math" panose="02040503050406030204" pitchFamily="18" charset="0"/>
                            </a:rPr>
                            <m:t>2</m:t>
                          </m:r>
                        </m:sup>
                      </m:sSup>
                      <m:r>
                        <a:rPr lang="en-US" sz="4000" b="0" i="1" smtClean="0">
                          <a:latin typeface="Cambria Math" panose="02040503050406030204" pitchFamily="18" charset="0"/>
                          <a:ea typeface="Cambria Math" panose="02040503050406030204" pitchFamily="18" charset="0"/>
                        </a:rPr>
                        <m:t>𝑋</m:t>
                      </m:r>
                      <m:d>
                        <m:dPr>
                          <m:ctrlPr>
                            <a:rPr lang="en-US" sz="4000" b="0" i="1" smtClean="0">
                              <a:latin typeface="Cambria Math" panose="02040503050406030204" pitchFamily="18" charset="0"/>
                              <a:ea typeface="Cambria Math" panose="02040503050406030204" pitchFamily="18" charset="0"/>
                            </a:rPr>
                          </m:ctrlPr>
                        </m:dPr>
                        <m:e>
                          <m:r>
                            <a:rPr lang="en-US" sz="4000" b="0" i="1" smtClean="0">
                              <a:latin typeface="Cambria Math" panose="02040503050406030204" pitchFamily="18" charset="0"/>
                              <a:ea typeface="Cambria Math" panose="02040503050406030204" pitchFamily="18" charset="0"/>
                            </a:rPr>
                            <m:t>𝑠</m:t>
                          </m:r>
                        </m:e>
                      </m:d>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𝑐𝑠𝑋</m:t>
                      </m:r>
                      <m:d>
                        <m:dPr>
                          <m:ctrlPr>
                            <a:rPr lang="en-US" sz="4000" b="0" i="1" smtClean="0">
                              <a:latin typeface="Cambria Math" panose="02040503050406030204" pitchFamily="18" charset="0"/>
                              <a:ea typeface="Cambria Math" panose="02040503050406030204" pitchFamily="18" charset="0"/>
                            </a:rPr>
                          </m:ctrlPr>
                        </m:dPr>
                        <m:e>
                          <m:r>
                            <a:rPr lang="en-US" sz="4000" b="0" i="1" smtClean="0">
                              <a:latin typeface="Cambria Math" panose="02040503050406030204" pitchFamily="18" charset="0"/>
                              <a:ea typeface="Cambria Math" panose="02040503050406030204" pitchFamily="18" charset="0"/>
                            </a:rPr>
                            <m:t>𝑠</m:t>
                          </m:r>
                        </m:e>
                      </m:d>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𝑘𝑋</m:t>
                      </m:r>
                      <m:d>
                        <m:dPr>
                          <m:ctrlPr>
                            <a:rPr lang="en-US" sz="4000" b="0" i="1" smtClean="0">
                              <a:latin typeface="Cambria Math" panose="02040503050406030204" pitchFamily="18" charset="0"/>
                              <a:ea typeface="Cambria Math" panose="02040503050406030204" pitchFamily="18" charset="0"/>
                            </a:rPr>
                          </m:ctrlPr>
                        </m:dPr>
                        <m:e>
                          <m:r>
                            <a:rPr lang="en-US" sz="4000" b="0" i="1" smtClean="0">
                              <a:latin typeface="Cambria Math" panose="02040503050406030204" pitchFamily="18" charset="0"/>
                              <a:ea typeface="Cambria Math" panose="02040503050406030204" pitchFamily="18" charset="0"/>
                            </a:rPr>
                            <m:t>𝑠</m:t>
                          </m:r>
                        </m:e>
                      </m:d>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𝐹</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𝑠</m:t>
                      </m:r>
                      <m:r>
                        <a:rPr lang="en-US" sz="4000" b="0" i="1" smtClean="0">
                          <a:latin typeface="Cambria Math" panose="02040503050406030204" pitchFamily="18" charset="0"/>
                          <a:ea typeface="Cambria Math" panose="02040503050406030204" pitchFamily="18" charset="0"/>
                        </a:rPr>
                        <m:t>)</m:t>
                      </m:r>
                    </m:oMath>
                  </m:oMathPara>
                </a14:m>
                <a:endParaRPr lang="en-US" sz="4000" b="0" dirty="0"/>
              </a:p>
            </p:txBody>
          </p:sp>
        </mc:Choice>
        <mc:Fallback xmlns="">
          <p:sp>
            <p:nvSpPr>
              <p:cNvPr id="6" name="TextBox 5">
                <a:extLst>
                  <a:ext uri="{FF2B5EF4-FFF2-40B4-BE49-F238E27FC236}">
                    <a16:creationId xmlns="" xmlns:a16="http://schemas.microsoft.com/office/drawing/2014/main" xmlns:a14="http://schemas.microsoft.com/office/drawing/2010/main" id="{ECDCF0C3-AA66-4D43-9D1E-8015EF68B63B}"/>
                  </a:ext>
                </a:extLst>
              </p:cNvPr>
              <p:cNvSpPr txBox="1">
                <a:spLocks noRot="1" noChangeAspect="1" noMove="1" noResize="1" noEditPoints="1" noAdjustHandles="1" noChangeArrowheads="1" noChangeShapeType="1" noTextEdit="1"/>
              </p:cNvSpPr>
              <p:nvPr/>
            </p:nvSpPr>
            <p:spPr>
              <a:xfrm>
                <a:off x="1113505" y="1315213"/>
                <a:ext cx="8313937" cy="2015488"/>
              </a:xfrm>
              <a:prstGeom prst="rect">
                <a:avLst/>
              </a:prstGeom>
              <a:blipFill rotWithShape="0">
                <a:blip r:embed="rId5"/>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t>8</a:t>
            </a:fld>
            <a:endParaRPr lang="en-US"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585332" y="4982321"/>
                <a:ext cx="8715996" cy="13740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𝑇𝐹</m:t>
                      </m:r>
                      <m:r>
                        <a:rPr lang="en-US" sz="4000" i="1" smtClean="0">
                          <a:latin typeface="Cambria Math" panose="02040503050406030204" pitchFamily="18" charset="0"/>
                        </a:rPr>
                        <m:t>=</m:t>
                      </m:r>
                      <m:f>
                        <m:fPr>
                          <m:ctrlPr>
                            <a:rPr lang="en-US" sz="4000" i="1" smtClean="0">
                              <a:latin typeface="Cambria Math" panose="02040503050406030204" pitchFamily="18" charset="0"/>
                            </a:rPr>
                          </m:ctrlPr>
                        </m:fPr>
                        <m:num>
                          <m:r>
                            <a:rPr lang="en-US" sz="4000" i="1">
                              <a:latin typeface="Cambria Math" panose="02040503050406030204" pitchFamily="18" charset="0"/>
                            </a:rPr>
                            <m:t>𝑜𝑢𝑡𝑝𝑢𝑡</m:t>
                          </m:r>
                        </m:num>
                        <m:den>
                          <m:r>
                            <a:rPr lang="en-US" sz="4000" i="1">
                              <a:latin typeface="Cambria Math" panose="02040503050406030204" pitchFamily="18" charset="0"/>
                            </a:rPr>
                            <m:t>𝑖𝑛𝑝𝑢𝑡</m:t>
                          </m:r>
                        </m:den>
                      </m:f>
                      <m:r>
                        <a:rPr lang="en-US" sz="4000" i="1" smtClean="0">
                          <a:latin typeface="Cambria Math" panose="02040503050406030204" pitchFamily="18" charset="0"/>
                        </a:rPr>
                        <m:t>=</m:t>
                      </m:r>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𝑋</m:t>
                          </m:r>
                          <m:r>
                            <a:rPr lang="en-US" sz="4000" i="1">
                              <a:latin typeface="Cambria Math" panose="02040503050406030204" pitchFamily="18" charset="0"/>
                            </a:rPr>
                            <m:t>(</m:t>
                          </m:r>
                          <m:r>
                            <a:rPr lang="en-US" sz="4000" i="1">
                              <a:latin typeface="Cambria Math" panose="02040503050406030204" pitchFamily="18" charset="0"/>
                            </a:rPr>
                            <m:t>𝑠</m:t>
                          </m:r>
                          <m:r>
                            <a:rPr lang="en-US" sz="4000" i="1">
                              <a:latin typeface="Cambria Math" panose="02040503050406030204" pitchFamily="18" charset="0"/>
                            </a:rPr>
                            <m:t>)</m:t>
                          </m:r>
                        </m:num>
                        <m:den>
                          <m:r>
                            <a:rPr lang="en-US" sz="4000" i="1">
                              <a:latin typeface="Cambria Math" panose="02040503050406030204" pitchFamily="18" charset="0"/>
                            </a:rPr>
                            <m:t>𝐹</m:t>
                          </m:r>
                          <m:r>
                            <a:rPr lang="en-US" sz="4000" i="1">
                              <a:latin typeface="Cambria Math" panose="02040503050406030204" pitchFamily="18" charset="0"/>
                            </a:rPr>
                            <m:t>(</m:t>
                          </m:r>
                          <m:r>
                            <a:rPr lang="en-US" sz="4000" i="1">
                              <a:latin typeface="Cambria Math" panose="02040503050406030204" pitchFamily="18" charset="0"/>
                            </a:rPr>
                            <m:t>𝑠</m:t>
                          </m:r>
                          <m:r>
                            <a:rPr lang="en-US" sz="4000" i="1">
                              <a:latin typeface="Cambria Math" panose="02040503050406030204" pitchFamily="18" charset="0"/>
                            </a:rPr>
                            <m:t>)</m:t>
                          </m:r>
                        </m:den>
                      </m:f>
                      <m:r>
                        <a:rPr lang="en-US" sz="4000" i="1" smtClean="0">
                          <a:latin typeface="Cambria Math" panose="02040503050406030204" pitchFamily="18" charset="0"/>
                        </a:rPr>
                        <m:t>=</m:t>
                      </m:r>
                      <m:box>
                        <m:boxPr>
                          <m:ctrlPr>
                            <a:rPr lang="en-US" sz="4000" i="1" smtClean="0">
                              <a:latin typeface="Cambria Math" panose="02040503050406030204" pitchFamily="18" charset="0"/>
                            </a:rPr>
                          </m:ctrlPr>
                        </m:boxPr>
                        <m:e>
                          <m:argPr>
                            <m:argSz m:val="-1"/>
                          </m:argPr>
                          <m:f>
                            <m:fPr>
                              <m:ctrlPr>
                                <a:rPr lang="en-US" sz="4000" i="1">
                                  <a:latin typeface="Cambria Math" panose="02040503050406030204" pitchFamily="18" charset="0"/>
                                </a:rPr>
                              </m:ctrlPr>
                            </m:fPr>
                            <m:num>
                              <m:r>
                                <a:rPr lang="en-US" sz="4000" b="0" i="1" smtClean="0">
                                  <a:latin typeface="Cambria Math" panose="02040503050406030204" pitchFamily="18" charset="0"/>
                                </a:rPr>
                                <m:t>2</m:t>
                              </m:r>
                              <m:r>
                                <m:rPr>
                                  <m:sty m:val="p"/>
                                </m:rPr>
                                <a:rPr lang="en-US" sz="4000">
                                  <a:latin typeface="Cambria Math" panose="02040503050406030204" pitchFamily="18" charset="0"/>
                                  <a:ea typeface="Cambria Math" panose="02040503050406030204" pitchFamily="18" charset="0"/>
                                </a:rPr>
                                <m:t>ζ</m:t>
                              </m:r>
                              <m:r>
                                <a:rPr lang="en-US" sz="4000" b="0" i="1" smtClean="0">
                                  <a:latin typeface="Cambria Math" panose="02040503050406030204" pitchFamily="18" charset="0"/>
                                  <a:ea typeface="Cambria Math" panose="02040503050406030204" pitchFamily="18" charset="0"/>
                                </a:rPr>
                                <m:t>𝑇𝑠</m:t>
                              </m:r>
                              <m:r>
                                <a:rPr lang="en-US" sz="4000" b="0" i="1" smtClean="0">
                                  <a:latin typeface="Cambria Math" panose="02040503050406030204" pitchFamily="18" charset="0"/>
                                  <a:ea typeface="Cambria Math" panose="02040503050406030204" pitchFamily="18" charset="0"/>
                                </a:rPr>
                                <m:t>+1</m:t>
                              </m:r>
                            </m:num>
                            <m:den>
                              <m:sSup>
                                <m:sSupPr>
                                  <m:ctrlPr>
                                    <a:rPr lang="en-US" sz="4000" i="1">
                                      <a:latin typeface="Cambria Math" panose="02040503050406030204" pitchFamily="18" charset="0"/>
                                    </a:rPr>
                                  </m:ctrlPr>
                                </m:sSupPr>
                                <m:e>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𝑇</m:t>
                                      </m:r>
                                    </m:e>
                                    <m:sup>
                                      <m:r>
                                        <a:rPr lang="en-US" sz="4000" b="0" i="1" smtClean="0">
                                          <a:latin typeface="Cambria Math" panose="02040503050406030204" pitchFamily="18" charset="0"/>
                                        </a:rPr>
                                        <m:t>2</m:t>
                                      </m:r>
                                    </m:sup>
                                  </m:sSup>
                                  <m:r>
                                    <a:rPr lang="en-US" sz="4000" i="1">
                                      <a:latin typeface="Cambria Math" panose="02040503050406030204" pitchFamily="18" charset="0"/>
                                    </a:rPr>
                                    <m:t>𝑠</m:t>
                                  </m:r>
                                </m:e>
                                <m:sup>
                                  <m:r>
                                    <a:rPr lang="en-US" sz="4000" i="1">
                                      <a:latin typeface="Cambria Math" panose="02040503050406030204" pitchFamily="18" charset="0"/>
                                    </a:rPr>
                                    <m:t>2</m:t>
                                  </m:r>
                                </m:sup>
                              </m:sSup>
                              <m:r>
                                <a:rPr lang="en-US" sz="4000" i="1">
                                  <a:latin typeface="Cambria Math" panose="02040503050406030204" pitchFamily="18" charset="0"/>
                                </a:rPr>
                                <m:t>+2</m:t>
                              </m:r>
                              <m:r>
                                <m:rPr>
                                  <m:sty m:val="p"/>
                                </m:rPr>
                                <a:rPr lang="en-US" sz="4000">
                                  <a:latin typeface="Cambria Math" panose="02040503050406030204" pitchFamily="18" charset="0"/>
                                  <a:ea typeface="Cambria Math" panose="02040503050406030204" pitchFamily="18" charset="0"/>
                                </a:rPr>
                                <m:t>ζ</m:t>
                              </m:r>
                              <m:r>
                                <a:rPr lang="en-US" sz="4000" b="0" i="1" smtClean="0">
                                  <a:latin typeface="Cambria Math" panose="02040503050406030204" pitchFamily="18" charset="0"/>
                                  <a:ea typeface="Cambria Math" panose="02040503050406030204" pitchFamily="18" charset="0"/>
                                </a:rPr>
                                <m:t>𝑇𝑠</m:t>
                              </m:r>
                              <m:r>
                                <a:rPr lang="en-US" sz="4000" i="1">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1</m:t>
                              </m:r>
                            </m:den>
                          </m:f>
                        </m:e>
                      </m:box>
                    </m:oMath>
                  </m:oMathPara>
                </a14:m>
                <a:endParaRPr lang="en-US"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585332" y="4982321"/>
                <a:ext cx="8715996" cy="137403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13505" y="3455652"/>
                <a:ext cx="1877283" cy="13528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𝑇</m:t>
                      </m:r>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𝜔</m:t>
                              </m:r>
                            </m:e>
                            <m:sub>
                              <m:r>
                                <a:rPr lang="en-US" sz="4000" b="0" i="1" smtClean="0">
                                  <a:latin typeface="Cambria Math" panose="02040503050406030204" pitchFamily="18" charset="0"/>
                                </a:rPr>
                                <m:t>𝑛</m:t>
                              </m:r>
                            </m:sub>
                          </m:sSub>
                        </m:den>
                      </m:f>
                    </m:oMath>
                  </m:oMathPara>
                </a14:m>
                <a:endParaRPr lang="en-US"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1113505" y="3455652"/>
                <a:ext cx="1877283" cy="1352871"/>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1224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113505" y="1014139"/>
            <a:ext cx="6834072" cy="9136"/>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1493" y="493785"/>
            <a:ext cx="6962507" cy="461665"/>
          </a:xfrm>
          <a:prstGeom prst="rect">
            <a:avLst/>
          </a:prstGeom>
          <a:noFill/>
        </p:spPr>
        <p:txBody>
          <a:bodyPr wrap="square" rtlCol="0">
            <a:spAutoFit/>
          </a:bodyPr>
          <a:lstStyle/>
          <a:p>
            <a:r>
              <a:rPr lang="en-US" sz="2400" b="1" dirty="0">
                <a:solidFill>
                  <a:schemeClr val="accent1"/>
                </a:solidFill>
                <a:latin typeface="Times New Roman"/>
                <a:cs typeface="Times New Roman"/>
              </a:rPr>
              <a:t>System Identification - Overview</a:t>
            </a:r>
          </a:p>
        </p:txBody>
      </p:sp>
      <p:pic>
        <p:nvPicPr>
          <p:cNvPr id="11" name="Picture 10" descr="sfsu-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369715"/>
            <a:ext cx="795484" cy="7954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577" y="380157"/>
            <a:ext cx="785042" cy="785042"/>
          </a:xfrm>
          <a:prstGeom prst="rect">
            <a:avLst/>
          </a:prstGeom>
        </p:spPr>
      </p:pic>
      <p:pic>
        <p:nvPicPr>
          <p:cNvPr id="6" name="Picture 5" descr="Learning%20Module.png">
            <a:extLst>
              <a:ext uri="{FF2B5EF4-FFF2-40B4-BE49-F238E27FC236}">
                <a16:creationId xmlns="" xmlns:a16="http://schemas.microsoft.com/office/drawing/2014/main" id="{2DF9D33A-A33F-42A3-8236-3D1804382D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505" y="1223888"/>
            <a:ext cx="6762963" cy="5633150"/>
          </a:xfrm>
          <a:prstGeom prst="rect">
            <a:avLst/>
          </a:prstGeom>
          <a:noFill/>
          <a:ln>
            <a:noFill/>
          </a:ln>
        </p:spPr>
      </p:pic>
      <p:sp>
        <p:nvSpPr>
          <p:cNvPr id="2" name="Slide Number Placeholder 1"/>
          <p:cNvSpPr>
            <a:spLocks noGrp="1"/>
          </p:cNvSpPr>
          <p:nvPr>
            <p:ph type="sldNum" sz="quarter" idx="12"/>
          </p:nvPr>
        </p:nvSpPr>
        <p:spPr/>
        <p:txBody>
          <a:bodyPr/>
          <a:lstStyle/>
          <a:p>
            <a:fld id="{7C316159-C29E-4312-B04A-2EC0BB25250A}" type="slidenum">
              <a:rPr lang="en-US" sz="1600" smtClean="0">
                <a:solidFill>
                  <a:schemeClr val="tx1"/>
                </a:solidFill>
                <a:latin typeface="Times New Roman" panose="02020603050405020304" pitchFamily="18" charset="0"/>
                <a:cs typeface="Times New Roman" panose="02020603050405020304" pitchFamily="18" charset="0"/>
              </a:rPr>
              <a:pPr/>
              <a:t>9</a:t>
            </a:fld>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25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1889</TotalTime>
  <Words>3259</Words>
  <Application>Microsoft Office PowerPoint</Application>
  <PresentationFormat>On-screen Show (4:3)</PresentationFormat>
  <Paragraphs>639</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Cambria Math</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Ryan</cp:lastModifiedBy>
  <cp:revision>78</cp:revision>
  <dcterms:created xsi:type="dcterms:W3CDTF">2017-07-21T18:14:42Z</dcterms:created>
  <dcterms:modified xsi:type="dcterms:W3CDTF">2017-08-11T21:15:46Z</dcterms:modified>
</cp:coreProperties>
</file>