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Proxima Nova"/>
      <p:regular r:id="rId34"/>
      <p:bold r:id="rId35"/>
      <p:italic r:id="rId36"/>
      <p:boldItalic r:id="rId37"/>
    </p:embeddedFont>
    <p:embeddedFont>
      <p:font typeface="Economica"/>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Economica-italic.fntdata"/><Relationship Id="rId20" Type="http://schemas.openxmlformats.org/officeDocument/2006/relationships/slide" Target="slides/slide16.xml"/><Relationship Id="rId42" Type="http://schemas.openxmlformats.org/officeDocument/2006/relationships/font" Target="fonts/HelveticaNeue-regular.fntdata"/><Relationship Id="rId41" Type="http://schemas.openxmlformats.org/officeDocument/2006/relationships/font" Target="fonts/Economica-boldItalic.fntdata"/><Relationship Id="rId22" Type="http://schemas.openxmlformats.org/officeDocument/2006/relationships/slide" Target="slides/slide18.xml"/><Relationship Id="rId44" Type="http://schemas.openxmlformats.org/officeDocument/2006/relationships/font" Target="fonts/HelveticaNeue-italic.fntdata"/><Relationship Id="rId21" Type="http://schemas.openxmlformats.org/officeDocument/2006/relationships/slide" Target="slides/slide17.xml"/><Relationship Id="rId43" Type="http://schemas.openxmlformats.org/officeDocument/2006/relationships/font" Target="fonts/HelveticaNeue-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roximaNova-bold.fntdata"/><Relationship Id="rId12" Type="http://schemas.openxmlformats.org/officeDocument/2006/relationships/slide" Target="slides/slide8.xml"/><Relationship Id="rId34" Type="http://schemas.openxmlformats.org/officeDocument/2006/relationships/font" Target="fonts/ProximaNova-regular.fntdata"/><Relationship Id="rId15" Type="http://schemas.openxmlformats.org/officeDocument/2006/relationships/slide" Target="slides/slide11.xml"/><Relationship Id="rId37" Type="http://schemas.openxmlformats.org/officeDocument/2006/relationships/font" Target="fonts/ProximaNova-boldItalic.fntdata"/><Relationship Id="rId14" Type="http://schemas.openxmlformats.org/officeDocument/2006/relationships/slide" Target="slides/slide10.xml"/><Relationship Id="rId36" Type="http://schemas.openxmlformats.org/officeDocument/2006/relationships/font" Target="fonts/ProximaNova-italic.fntdata"/><Relationship Id="rId17" Type="http://schemas.openxmlformats.org/officeDocument/2006/relationships/slide" Target="slides/slide13.xml"/><Relationship Id="rId39" Type="http://schemas.openxmlformats.org/officeDocument/2006/relationships/font" Target="fonts/Economica-bold.fntdata"/><Relationship Id="rId16" Type="http://schemas.openxmlformats.org/officeDocument/2006/relationships/slide" Target="slides/slide12.xml"/><Relationship Id="rId38" Type="http://schemas.openxmlformats.org/officeDocument/2006/relationships/font" Target="fonts/Economic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For the entirety of the project we primarily used MATLAB because it is a powerful research and engineering program. We also used some subprograms that are accessed through MATLAB, those programs are Simulink where you can run simulations within MATLAB and the second program was UQ Lab which allows you to do studies in uncertainty quantification. </a:t>
            </a:r>
          </a:p>
          <a:p>
            <a:pPr lvl="0">
              <a:spcBef>
                <a:spcPts val="0"/>
              </a:spcBef>
              <a:buNone/>
            </a:pPr>
            <a:r>
              <a:t/>
            </a:r>
            <a:endParaRPr/>
          </a:p>
          <a:p>
            <a:pPr lvl="0">
              <a:spcBef>
                <a:spcPts val="0"/>
              </a:spcBef>
              <a:buNone/>
            </a:pPr>
            <a:r>
              <a:rPr lang="en"/>
              <a:t>Uncertainty Quantification deals with characterization and reduction of uncertainties, essentially it begins to eliminate some of the uncertainties associated with something you have designed.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let me go into some more details with simulink. Bullet 2: Simulink is a powerful tool for us because it allows us to EASILY create differential equations by laying out different icons in a blank simulink window. Also with Simulink we don’t have to set up lab equipment, or machines to conduct our work, this reduces expenses to conduct our research. </a:t>
            </a:r>
          </a:p>
          <a:p>
            <a:pPr lvl="0">
              <a:spcBef>
                <a:spcPts val="0"/>
              </a:spcBef>
              <a:buNone/>
            </a:pPr>
            <a:r>
              <a:t/>
            </a:r>
            <a:endParaRPr/>
          </a:p>
          <a:p>
            <a:pPr lvl="0">
              <a:spcBef>
                <a:spcPts val="0"/>
              </a:spcBef>
              <a:buNone/>
            </a:pPr>
            <a:r>
              <a:rPr lang="en"/>
              <a:t>The diagram on the right represents the different damper models we worked with in Simulink and if you clicked on one of the colored boxes it would show you the layout of the model you selected, which would represent a set of differential equations.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Here you see several icons in the simulink window, these icons represent the differential equations for the Non Parametric Algebraic damper model.  (learn the full name of JNPA but don’t mention the Jiang) Non parametric algebraic model.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300">
                <a:latin typeface="Proxima Nova"/>
                <a:ea typeface="Proxima Nova"/>
                <a:cs typeface="Proxima Nova"/>
                <a:sym typeface="Proxima Nova"/>
              </a:rPr>
              <a:t>These two plots came directly from simulink. And represent displacement and velocity of the Bouc-Wen Damper model, both are related to force in the damper. </a:t>
            </a:r>
          </a:p>
          <a:p>
            <a:pPr lvl="0" rtl="0">
              <a:spcBef>
                <a:spcPts val="0"/>
              </a:spcBef>
              <a:buNone/>
            </a:pPr>
            <a:r>
              <a:t/>
            </a:r>
            <a:endParaRPr sz="1300">
              <a:latin typeface="Proxima Nova"/>
              <a:ea typeface="Proxima Nova"/>
              <a:cs typeface="Proxima Nova"/>
              <a:sym typeface="Proxima Nova"/>
            </a:endParaRPr>
          </a:p>
          <a:p>
            <a:pPr indent="-311150" lvl="0" marL="457200" rtl="0">
              <a:spcBef>
                <a:spcPts val="0"/>
              </a:spcBef>
              <a:buSzPct val="100000"/>
              <a:buFont typeface="Proxima Nova"/>
              <a:buChar char="●"/>
            </a:pPr>
            <a:r>
              <a:rPr lang="en" sz="1300">
                <a:latin typeface="Proxima Nova"/>
                <a:ea typeface="Proxima Nova"/>
                <a:cs typeface="Proxima Nova"/>
                <a:sym typeface="Proxima Nova"/>
              </a:rPr>
              <a:t>Piston displacement and force represented in curve</a:t>
            </a:r>
          </a:p>
          <a:p>
            <a:pPr lvl="0">
              <a:spcBef>
                <a:spcPts val="0"/>
              </a:spcBef>
              <a:buNone/>
            </a:pPr>
            <a:r>
              <a:t/>
            </a:r>
            <a:endParaRPr/>
          </a:p>
          <a:p>
            <a:pPr indent="-311150" lvl="0" marL="457200" rtl="0">
              <a:spcBef>
                <a:spcPts val="0"/>
              </a:spcBef>
              <a:buSzPct val="100000"/>
              <a:buFont typeface="Proxima Nova"/>
              <a:buChar char="●"/>
            </a:pPr>
            <a:r>
              <a:rPr lang="en" sz="1300">
                <a:latin typeface="Proxima Nova"/>
                <a:ea typeface="Proxima Nova"/>
                <a:cs typeface="Proxima Nova"/>
                <a:sym typeface="Proxima Nova"/>
              </a:rPr>
              <a:t>If you look at the first blue square in the center, you see it corresponds to a current value of 0.0A. As you may notice there are six different squares. The area in each square represents energy dissipated by damper, the area in each square changes depending on the value of current that runs through the damper,</a:t>
            </a:r>
            <a:r>
              <a:rPr lang="en" sz="1200">
                <a:latin typeface="Proxima Nova"/>
                <a:ea typeface="Proxima Nova"/>
                <a:cs typeface="Proxima Nova"/>
                <a:sym typeface="Proxima Nova"/>
              </a:rPr>
              <a:t> </a:t>
            </a:r>
            <a:r>
              <a:rPr lang="en" sz="1200"/>
              <a:t>The current ranges from 0A to 2.5A and it increases in increments of 0.5A when the damper experiences larger external forces, there is a larger current that runs through the damper, thus dissipating larger amounts of energy. Our MR dampers are able to determine how much current they need to run through them based on the value of external forces, this is what allows our dampers to behave as smart dampers. </a:t>
            </a:r>
          </a:p>
          <a:p>
            <a:pPr lvl="0">
              <a:spcBef>
                <a:spcPts val="0"/>
              </a:spcBef>
              <a:buNone/>
            </a:pPr>
            <a:r>
              <a:t/>
            </a:r>
            <a:endParaRPr b="1" u="sng"/>
          </a:p>
          <a:p>
            <a:pPr lvl="0">
              <a:spcBef>
                <a:spcPts val="0"/>
              </a:spcBef>
              <a:buNone/>
            </a:pPr>
            <a:r>
              <a:t/>
            </a:r>
            <a:endParaRPr b="1" u="sng"/>
          </a:p>
          <a:p>
            <a:pPr lvl="0">
              <a:spcBef>
                <a:spcPts val="0"/>
              </a:spcBef>
              <a:buNone/>
            </a:pPr>
            <a:r>
              <a:rPr lang="en"/>
              <a:t>Hysteresis loops also change depending on the current that runs through the damper. </a:t>
            </a:r>
          </a:p>
          <a:p>
            <a:pPr lvl="0">
              <a:spcBef>
                <a:spcPts val="0"/>
              </a:spcBef>
              <a:buNone/>
            </a:pPr>
            <a:r>
              <a:t/>
            </a:r>
            <a:endParaRPr/>
          </a:p>
          <a:p>
            <a:pPr lvl="0">
              <a:spcBef>
                <a:spcPts val="0"/>
              </a:spcBef>
              <a:buNone/>
            </a:pPr>
            <a:r>
              <a:rPr lang="en"/>
              <a:t>Hysteresis loops show the magnetization of a magnet.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simulink allows us to </a:t>
            </a:r>
            <a:r>
              <a:rPr lang="en"/>
              <a:t>compile</a:t>
            </a:r>
            <a:r>
              <a:rPr lang="en"/>
              <a:t> all the graphs and data. We wanted to be able to look at the graphs for the different models and compare and </a:t>
            </a:r>
            <a:r>
              <a:rPr lang="en"/>
              <a:t>contrast</a:t>
            </a:r>
            <a:r>
              <a:rPr lang="en"/>
              <a:t> them </a:t>
            </a:r>
            <a:r>
              <a:rPr lang="en"/>
              <a:t>easily</a:t>
            </a:r>
            <a:r>
              <a:rPr lang="en"/>
              <a:t>. To do this we created a GUI or graphic user interface, .  This is a tool that will allows user to </a:t>
            </a:r>
            <a:r>
              <a:rPr lang="en"/>
              <a:t>interact</a:t>
            </a:r>
            <a:r>
              <a:rPr lang="en"/>
              <a:t> with a </a:t>
            </a:r>
            <a:r>
              <a:rPr lang="en"/>
              <a:t>computer</a:t>
            </a:r>
            <a:r>
              <a:rPr lang="en"/>
              <a:t> </a:t>
            </a:r>
            <a:r>
              <a:rPr lang="en"/>
              <a:t>graphically</a:t>
            </a:r>
            <a:r>
              <a:rPr lang="en"/>
              <a:t>. This is a alternative to text based user commands.  The process is much easier than </a:t>
            </a:r>
            <a:r>
              <a:rPr lang="en"/>
              <a:t>interacting</a:t>
            </a:r>
            <a:r>
              <a:rPr lang="en"/>
              <a:t> with the command window </a:t>
            </a:r>
            <a:r>
              <a:rPr lang="en"/>
              <a:t>directly</a:t>
            </a:r>
            <a:r>
              <a:rPr lang="en"/>
              <a:t> and is more </a:t>
            </a:r>
            <a:r>
              <a:rPr lang="en"/>
              <a:t>efficient</a:t>
            </a:r>
            <a:r>
              <a:rPr lang="en"/>
              <a:t>. The pictures that you see is the GUI that we created to aid use with our research, and the code in the command window is only for the green button and the text box below it. </a:t>
            </a:r>
          </a:p>
          <a:p>
            <a:pPr lvl="0">
              <a:spcBef>
                <a:spcPts val="0"/>
              </a:spcBef>
              <a:buNone/>
            </a:pPr>
            <a:r>
              <a:t/>
            </a:r>
            <a:endParaRPr/>
          </a:p>
          <a:p>
            <a:pPr lvl="0">
              <a:spcBef>
                <a:spcPts val="0"/>
              </a:spcBef>
              <a:buNone/>
            </a:pPr>
            <a:r>
              <a:rPr lang="en"/>
              <a:t>The pictures you see is the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Possibly stick with only your GUI diagrams</a:t>
            </a:r>
          </a:p>
          <a:p>
            <a:pPr lvl="0">
              <a:spcBef>
                <a:spcPts val="0"/>
              </a:spcBef>
              <a:buNone/>
            </a:pPr>
            <a:r>
              <a:rPr lang="en"/>
              <a:t>Don’t need to give little/minor details, dont need to show all methods to audience, distracts from main topic of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is the gui that we made, it’s a tool that allows use to do our </a:t>
            </a:r>
            <a:r>
              <a:rPr lang="en"/>
              <a:t>comparisons</a:t>
            </a:r>
            <a:r>
              <a:rPr lang="en"/>
              <a:t> </a:t>
            </a:r>
            <a:r>
              <a:rPr lang="en"/>
              <a:t>easily</a:t>
            </a:r>
            <a:r>
              <a:rPr lang="en"/>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UQ stands for uncertainty quantification. UQ lab is a matlab based program that allows us to run simulation and scenarios. As you see on the right the graph conceptually shows how most simulations work, yet in our case the parameters are different from the ones you see on the graph. Since our models are more computational we are not worried about things like materials, manufacturing and stuff like that we are more focused on the specifics of the theory. For this specific project we stuck to sensitivity analysis to test out the damper models and see if there are uncertain points that need attention or refining. For Sensitivity analysis there are statistical models that the models are put through in order to fully test out the computational models that we have been researching this summer. For example there is input/output correlation, standard regression coefficients, perturbation theory. It’s a powerful tool that allows us to test the model and see if there is any uncertainty.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Ideal is not quite true, we aren’t trying to modify stuff, we want to observe results. `</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higher the density value is for a parameter, the larger impact the parameter has on the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a:t>
            </a:r>
          </a:p>
          <a:p>
            <a:pPr lvl="0">
              <a:spcBef>
                <a:spcPts val="0"/>
              </a:spcBef>
              <a:buNone/>
            </a:pPr>
            <a:r>
              <a:rPr lang="en"/>
              <a:t>Throughout this presentation we will show you what we have been working on, with, and what we still have to accomplish. This overview shows a simplified timeline of things we have accomplished as well as tools that we have used in order to further the research. Firstly though we are going to explain the reason as to why we are doing this research with background information. Secondly my partners are going to further explain how the software was used and also how it applies to this project. After that we will explain our findings and what they mean and also how it helps us to further this research. Lastly we will go over our remaining goals and also show and state our references </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t>Transition:</a:t>
            </a:r>
            <a:r>
              <a:rPr lang="en"/>
              <a:t> </a:t>
            </a:r>
          </a:p>
          <a:p>
            <a:pPr indent="-304800" lvl="0" marL="457200" rtl="0">
              <a:spcBef>
                <a:spcPts val="0"/>
              </a:spcBef>
              <a:buSzPct val="100000"/>
            </a:pPr>
            <a:r>
              <a:rPr lang="en" sz="1200"/>
              <a:t>The metropolis hastings algorithm, MHA, is a realistic mathematical modeling approach that helps generalize experimental results </a:t>
            </a:r>
          </a:p>
          <a:p>
            <a:pPr indent="-304800" lvl="0" marL="457200" rtl="0">
              <a:spcBef>
                <a:spcPts val="0"/>
              </a:spcBef>
              <a:buSzPct val="100000"/>
            </a:pPr>
            <a:r>
              <a:rPr lang="en" sz="1200"/>
              <a:t>Using probabilistic approach means treating the model parameters as random variables, which is how it is analyzed in MHA</a:t>
            </a:r>
          </a:p>
          <a:p>
            <a:pPr indent="-304800" lvl="0" marL="457200">
              <a:spcBef>
                <a:spcPts val="0"/>
              </a:spcBef>
              <a:buSzPct val="100000"/>
            </a:pPr>
            <a:r>
              <a:rPr lang="en" sz="1200"/>
              <a:t>MHA generates sample parameter sets that can show potential correlations between parameters, which may provide insight to the uncertainty in the algorithms used for control applications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t>Non-Parametric Algebraic Model</a:t>
            </a:r>
          </a:p>
          <a:p>
            <a:pPr indent="-228600" lvl="0" marL="457200" rtl="0">
              <a:spcBef>
                <a:spcPts val="0"/>
              </a:spcBef>
            </a:pPr>
            <a:r>
              <a:rPr lang="en"/>
              <a:t>In the non-parametric algebraic model we compared the predicted force using deterministic parameters versus</a:t>
            </a:r>
          </a:p>
          <a:p>
            <a:pPr lvl="0" rtl="0">
              <a:spcBef>
                <a:spcPts val="0"/>
              </a:spcBef>
              <a:buNone/>
            </a:pPr>
            <a:r>
              <a:t/>
            </a:r>
            <a:endParaRPr/>
          </a:p>
          <a:p>
            <a:pPr lvl="0" rtl="0">
              <a:spcBef>
                <a:spcPts val="0"/>
              </a:spcBef>
              <a:buNone/>
            </a:pPr>
            <a:br>
              <a:rPr lang="en"/>
            </a:br>
          </a:p>
          <a:p>
            <a:pPr lvl="0">
              <a:spcBef>
                <a:spcPts val="0"/>
              </a:spcBef>
              <a:buNone/>
            </a:pPr>
            <a:r>
              <a:rPr lang="en"/>
              <a:t>On this particular trial we noticed that our mentors probabilistic parameters is more precise compared to the deterministic parameters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JVD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200">
                <a:latin typeface="Proxima Nova"/>
                <a:ea typeface="Proxima Nova"/>
                <a:cs typeface="Proxima Nova"/>
                <a:sym typeface="Proxima Nova"/>
              </a:rPr>
              <a:t>Recommendation of analyzing parameters of Bouc-Wen, Hyperbolic Tangent, and Maxwell Non-Linear Slider models with the Metropolis-Hasting Algorithm.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t>Transition:</a:t>
            </a:r>
          </a:p>
          <a:p>
            <a:pPr indent="-228600" lvl="0" marL="457200">
              <a:spcBef>
                <a:spcPts val="0"/>
              </a:spcBef>
            </a:pPr>
            <a:r>
              <a:rPr lang="en"/>
              <a:t>As Juvi stated, earthquakes are capable of causing structural damage on a large scale. </a:t>
            </a:r>
          </a:p>
          <a:p>
            <a:pPr indent="-228600" lvl="0" marL="457200" rtl="0">
              <a:spcBef>
                <a:spcPts val="0"/>
              </a:spcBef>
            </a:pPr>
            <a:r>
              <a:rPr lang="en"/>
              <a:t>Research has been done on a smart material that can help dissipate the energy produced by the earthquake which will reduce the amount of damage caused on a structure which can potentially save lives and money</a:t>
            </a:r>
          </a:p>
          <a:p>
            <a:pPr indent="-228600" lvl="0" marL="457200" rtl="0">
              <a:spcBef>
                <a:spcPts val="0"/>
              </a:spcBef>
            </a:pPr>
            <a:r>
              <a:rPr lang="en"/>
              <a:t>The damper we focused on during this summer research is a Magneto-Rheological damper, also known as a MR damper. </a:t>
            </a:r>
          </a:p>
          <a:p>
            <a:pPr lvl="0" rtl="0">
              <a:spcBef>
                <a:spcPts val="0"/>
              </a:spcBef>
              <a:buNone/>
            </a:pPr>
            <a:r>
              <a:t/>
            </a:r>
            <a:endParaRPr/>
          </a:p>
          <a:p>
            <a:pPr lvl="0" rtl="0">
              <a:spcBef>
                <a:spcPts val="0"/>
              </a:spcBef>
              <a:buNone/>
            </a:pPr>
            <a:r>
              <a:rPr lang="en" u="sng"/>
              <a:t>What is smart material?</a:t>
            </a:r>
            <a:r>
              <a:rPr lang="en"/>
              <a:t>:</a:t>
            </a:r>
          </a:p>
          <a:p>
            <a:pPr indent="-228600" lvl="0" marL="457200" rtl="0">
              <a:spcBef>
                <a:spcPts val="0"/>
              </a:spcBef>
            </a:pPr>
            <a:r>
              <a:rPr lang="en"/>
              <a:t>The MR damper consist of smart material </a:t>
            </a:r>
          </a:p>
          <a:p>
            <a:pPr indent="-228600" lvl="0" marL="457200" rtl="0">
              <a:spcBef>
                <a:spcPts val="0"/>
              </a:spcBef>
            </a:pPr>
            <a:r>
              <a:rPr lang="en"/>
              <a:t>This smart material can change its viscosity when it’s subjected to a magnetic field </a:t>
            </a:r>
          </a:p>
          <a:p>
            <a:pPr lvl="0" rtl="0">
              <a:spcBef>
                <a:spcPts val="0"/>
              </a:spcBef>
              <a:buNone/>
            </a:pPr>
            <a:r>
              <a:t/>
            </a:r>
            <a:endParaRPr/>
          </a:p>
          <a:p>
            <a:pPr lvl="0" rtl="0">
              <a:spcBef>
                <a:spcPts val="0"/>
              </a:spcBef>
              <a:buNone/>
            </a:pPr>
            <a:r>
              <a:rPr lang="en" u="sng"/>
              <a:t>Figure Explanation:</a:t>
            </a:r>
          </a:p>
          <a:p>
            <a:pPr indent="-228600" lvl="0" marL="457200" rtl="0">
              <a:spcBef>
                <a:spcPts val="0"/>
              </a:spcBef>
            </a:pPr>
            <a:r>
              <a:rPr lang="en"/>
              <a:t>Here in figure a, you see the MR fluid that is free flowing</a:t>
            </a:r>
          </a:p>
          <a:p>
            <a:pPr indent="-228600" lvl="0" marL="457200" rtl="0">
              <a:spcBef>
                <a:spcPts val="0"/>
              </a:spcBef>
            </a:pPr>
            <a:r>
              <a:rPr lang="en"/>
              <a:t>In figure b, you can see what happens when the MR fluid when it’s subjected to a magnetic field </a:t>
            </a:r>
          </a:p>
          <a:p>
            <a:pPr lvl="0" rtl="0">
              <a:spcBef>
                <a:spcPts val="0"/>
              </a:spcBef>
              <a:buNone/>
            </a:pPr>
            <a:r>
              <a:t/>
            </a:r>
            <a:endParaRPr/>
          </a:p>
          <a:p>
            <a:pPr lvl="0" rtl="0">
              <a:spcBef>
                <a:spcPts val="0"/>
              </a:spcBef>
              <a:buNone/>
            </a:pPr>
            <a:r>
              <a:rPr lang="en" u="sng"/>
              <a:t>Why is smart material better?</a:t>
            </a:r>
          </a:p>
          <a:p>
            <a:pPr indent="-228600" lvl="0" marL="457200" rtl="0">
              <a:spcBef>
                <a:spcPts val="0"/>
              </a:spcBef>
            </a:pPr>
            <a:r>
              <a:rPr lang="en"/>
              <a:t>The reason why there has been an emphasis on a smart material damper is because it can change its viscosity quickly and adjust to the applied current </a:t>
            </a:r>
          </a:p>
          <a:p>
            <a:pPr lvl="0" rtl="0">
              <a:spcBef>
                <a:spcPts val="0"/>
              </a:spcBef>
              <a:buNone/>
            </a:pPr>
            <a:r>
              <a:t/>
            </a:r>
            <a:endParaRPr/>
          </a:p>
          <a:p>
            <a:pPr lvl="0" rtl="0">
              <a:spcBef>
                <a:spcPts val="0"/>
              </a:spcBef>
              <a:buNone/>
            </a:pPr>
            <a:r>
              <a:rPr lang="en" u="sng"/>
              <a:t>Transition: Slide 4 to Slide 5</a:t>
            </a:r>
          </a:p>
          <a:p>
            <a:pPr indent="-228600" lvl="0" marL="457200" rtl="0">
              <a:spcBef>
                <a:spcPts val="0"/>
              </a:spcBef>
            </a:pPr>
            <a:r>
              <a:rPr lang="en"/>
              <a:t>In the next slide, I will go into detail of the components of an MR damper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spcBef>
                <a:spcPts val="0"/>
              </a:spcBef>
              <a:buNone/>
            </a:pPr>
            <a:r>
              <a:rPr lang="en" u="sng">
                <a:solidFill>
                  <a:srgbClr val="333333"/>
                </a:solidFill>
                <a:highlight>
                  <a:srgbClr val="FFFFFF"/>
                </a:highlight>
              </a:rPr>
              <a:t>What’s the point of an MR damper?:</a:t>
            </a:r>
          </a:p>
          <a:p>
            <a:pPr indent="-228600" lvl="0" marL="457200" rtl="0">
              <a:spcBef>
                <a:spcPts val="0"/>
              </a:spcBef>
              <a:buClr>
                <a:srgbClr val="333333"/>
              </a:buClr>
            </a:pPr>
            <a:r>
              <a:rPr lang="en">
                <a:solidFill>
                  <a:srgbClr val="333333"/>
                </a:solidFill>
                <a:highlight>
                  <a:srgbClr val="FFFFFF"/>
                </a:highlight>
              </a:rPr>
              <a:t>An MR damper is a device mounted in the structure to reduce the amplitude of mechanical vibration</a:t>
            </a:r>
          </a:p>
          <a:p>
            <a:pPr indent="-228600" lvl="0" marL="457200" rtl="0">
              <a:spcBef>
                <a:spcPts val="0"/>
              </a:spcBef>
              <a:buClr>
                <a:srgbClr val="333333"/>
              </a:buClr>
            </a:pPr>
            <a:r>
              <a:rPr lang="en">
                <a:solidFill>
                  <a:srgbClr val="333333"/>
                </a:solidFill>
                <a:highlight>
                  <a:srgbClr val="FFFFFF"/>
                </a:highlight>
              </a:rPr>
              <a:t>This application can prevent discomfort, damage, or structural failure</a:t>
            </a:r>
          </a:p>
          <a:p>
            <a:pPr lvl="0" rtl="0">
              <a:spcBef>
                <a:spcPts val="0"/>
              </a:spcBef>
              <a:buNone/>
            </a:pPr>
            <a:r>
              <a:t/>
            </a:r>
            <a:endParaRPr>
              <a:solidFill>
                <a:srgbClr val="333333"/>
              </a:solidFill>
              <a:highlight>
                <a:srgbClr val="FFFFFF"/>
              </a:highlight>
            </a:endParaRPr>
          </a:p>
          <a:p>
            <a:pPr lvl="0" rtl="0">
              <a:spcBef>
                <a:spcPts val="0"/>
              </a:spcBef>
              <a:buNone/>
            </a:pPr>
            <a:r>
              <a:rPr lang="en" u="sng">
                <a:solidFill>
                  <a:srgbClr val="333333"/>
                </a:solidFill>
                <a:highlight>
                  <a:srgbClr val="FFFFFF"/>
                </a:highlight>
              </a:rPr>
              <a:t>Components:</a:t>
            </a:r>
          </a:p>
          <a:p>
            <a:pPr indent="-228600" lvl="0" marL="457200" rtl="0">
              <a:spcBef>
                <a:spcPts val="0"/>
              </a:spcBef>
              <a:buClr>
                <a:srgbClr val="333333"/>
              </a:buClr>
            </a:pPr>
            <a:r>
              <a:rPr lang="en">
                <a:solidFill>
                  <a:srgbClr val="333333"/>
                </a:solidFill>
                <a:highlight>
                  <a:srgbClr val="FFFFFF"/>
                </a:highlight>
              </a:rPr>
              <a:t>The MR damper, as seen in the top figure, consist of MR fluid, accumulator, diaphragm, coil, and wires to coil</a:t>
            </a:r>
          </a:p>
          <a:p>
            <a:pPr indent="-228600" lvl="0" marL="457200" rtl="0">
              <a:spcBef>
                <a:spcPts val="0"/>
              </a:spcBef>
              <a:buClr>
                <a:srgbClr val="333333"/>
              </a:buClr>
            </a:pPr>
            <a:r>
              <a:rPr lang="en">
                <a:solidFill>
                  <a:srgbClr val="333333"/>
                </a:solidFill>
                <a:highlight>
                  <a:srgbClr val="FFFFFF"/>
                </a:highlight>
              </a:rPr>
              <a:t>The MR fluid is housed within the cylinder and flows through a small orifice</a:t>
            </a:r>
          </a:p>
          <a:p>
            <a:pPr indent="-228600" lvl="0" marL="457200" rtl="0">
              <a:spcBef>
                <a:spcPts val="0"/>
              </a:spcBef>
              <a:buClr>
                <a:srgbClr val="333333"/>
              </a:buClr>
            </a:pPr>
            <a:r>
              <a:rPr lang="en">
                <a:solidFill>
                  <a:srgbClr val="333333"/>
                </a:solidFill>
                <a:highlight>
                  <a:srgbClr val="FFFFFF"/>
                </a:highlight>
              </a:rPr>
              <a:t>The force produced by a MR damper depends on the magnetic field induced by the current in the damper coil, as shown in the bottom image</a:t>
            </a:r>
          </a:p>
          <a:p>
            <a:pPr lvl="0" rtl="0">
              <a:spcBef>
                <a:spcPts val="0"/>
              </a:spcBef>
              <a:buNone/>
            </a:pPr>
            <a:r>
              <a:t/>
            </a:r>
            <a:endParaRPr>
              <a:solidFill>
                <a:srgbClr val="333333"/>
              </a:solidFill>
              <a:highlight>
                <a:srgbClr val="FFFFFF"/>
              </a:highlight>
            </a:endParaRPr>
          </a:p>
          <a:p>
            <a:pPr lvl="0" rtl="0">
              <a:spcBef>
                <a:spcPts val="0"/>
              </a:spcBef>
              <a:buNone/>
            </a:pPr>
            <a:r>
              <a:rPr lang="en" u="sng">
                <a:solidFill>
                  <a:srgbClr val="333333"/>
                </a:solidFill>
                <a:highlight>
                  <a:srgbClr val="FFFFFF"/>
                </a:highlight>
              </a:rPr>
              <a:t>Physics:</a:t>
            </a:r>
          </a:p>
          <a:p>
            <a:pPr indent="-228600" lvl="0" marL="457200" rtl="0">
              <a:spcBef>
                <a:spcPts val="0"/>
              </a:spcBef>
              <a:buClr>
                <a:srgbClr val="333333"/>
              </a:buClr>
            </a:pPr>
            <a:r>
              <a:rPr lang="en">
                <a:solidFill>
                  <a:srgbClr val="333333"/>
                </a:solidFill>
                <a:highlight>
                  <a:srgbClr val="FFFFFF"/>
                </a:highlight>
              </a:rPr>
              <a:t>At this point you guys may all be wondering how does this all work, and the answer is Physics.</a:t>
            </a:r>
          </a:p>
          <a:p>
            <a:pPr indent="-228600" lvl="0" marL="457200" rtl="0">
              <a:spcBef>
                <a:spcPts val="0"/>
              </a:spcBef>
              <a:buClr>
                <a:srgbClr val="333333"/>
              </a:buClr>
            </a:pPr>
            <a:r>
              <a:rPr lang="en">
                <a:solidFill>
                  <a:srgbClr val="333333"/>
                </a:solidFill>
                <a:highlight>
                  <a:srgbClr val="FFFFFF"/>
                </a:highlight>
              </a:rPr>
              <a:t>Normally MR fluid is a free flowing liquid having the consistency similar to motor oil</a:t>
            </a:r>
          </a:p>
          <a:p>
            <a:pPr indent="-228600" lvl="0" marL="457200" rtl="0">
              <a:spcBef>
                <a:spcPts val="0"/>
              </a:spcBef>
              <a:buClr>
                <a:srgbClr val="333333"/>
              </a:buClr>
            </a:pPr>
            <a:r>
              <a:rPr lang="en">
                <a:solidFill>
                  <a:srgbClr val="333333"/>
                </a:solidFill>
                <a:highlight>
                  <a:srgbClr val="FFFFFF"/>
                </a:highlight>
              </a:rPr>
              <a:t>However, in the presence of an applied magnetic field, the iron particles acquire a dipole moment aligned with the external field which causes particles to form linear chains parallel to the field, as shown in figure a </a:t>
            </a:r>
          </a:p>
          <a:p>
            <a:pPr indent="-228600" lvl="0" marL="457200" rtl="0">
              <a:spcBef>
                <a:spcPts val="0"/>
              </a:spcBef>
              <a:buClr>
                <a:srgbClr val="333333"/>
              </a:buClr>
            </a:pPr>
            <a:r>
              <a:rPr lang="en">
                <a:solidFill>
                  <a:srgbClr val="333333"/>
                </a:solidFill>
                <a:highlight>
                  <a:srgbClr val="FFFFFF"/>
                </a:highlight>
              </a:rPr>
              <a:t>This phenomenon can solidify the suspended iron particles and restrict movement </a:t>
            </a:r>
          </a:p>
          <a:p>
            <a:pPr indent="-228600" lvl="0" marL="457200" rtl="0">
              <a:spcBef>
                <a:spcPts val="0"/>
              </a:spcBef>
              <a:buClr>
                <a:srgbClr val="333333"/>
              </a:buClr>
            </a:pPr>
            <a:r>
              <a:rPr lang="en">
                <a:solidFill>
                  <a:srgbClr val="333333"/>
                </a:solidFill>
                <a:highlight>
                  <a:srgbClr val="FFFFFF"/>
                </a:highlight>
              </a:rPr>
              <a:t>Consequently, yield strength is developed within the fluid </a:t>
            </a:r>
          </a:p>
          <a:p>
            <a:pPr lvl="0" rtl="0">
              <a:spcBef>
                <a:spcPts val="0"/>
              </a:spcBef>
              <a:buNone/>
            </a:pPr>
            <a:r>
              <a:t/>
            </a:r>
            <a:endParaRPr>
              <a:solidFill>
                <a:srgbClr val="333333"/>
              </a:solidFill>
              <a:highlight>
                <a:srgbClr val="FFFFFF"/>
              </a:highlight>
            </a:endParaRPr>
          </a:p>
          <a:p>
            <a:pPr lvl="0" rtl="0">
              <a:spcBef>
                <a:spcPts val="0"/>
              </a:spcBef>
              <a:buNone/>
            </a:pPr>
            <a:r>
              <a:rPr lang="en" u="sng">
                <a:solidFill>
                  <a:srgbClr val="333333"/>
                </a:solidFill>
                <a:highlight>
                  <a:srgbClr val="FFFFFF"/>
                </a:highlight>
              </a:rPr>
              <a:t>Transition: Slide 5 to Slide 6</a:t>
            </a:r>
          </a:p>
          <a:p>
            <a:pPr indent="-228600" lvl="0" marL="457200" rtl="0">
              <a:spcBef>
                <a:spcPts val="0"/>
              </a:spcBef>
              <a:buClr>
                <a:srgbClr val="333333"/>
              </a:buClr>
            </a:pPr>
            <a:r>
              <a:rPr lang="en">
                <a:solidFill>
                  <a:srgbClr val="333333"/>
                </a:solidFill>
                <a:highlight>
                  <a:srgbClr val="FFFFFF"/>
                </a:highlight>
              </a:rPr>
              <a:t>Now that you’ve gotten a better understanding to how the MR damper works and its importance, I will now talk about the different models that we analyzed during our summer research</a:t>
            </a:r>
          </a:p>
          <a:p>
            <a:pPr indent="0" lvl="0" marL="457200" rtl="0">
              <a:spcBef>
                <a:spcPts val="0"/>
              </a:spcBef>
              <a:buNone/>
            </a:pPr>
            <a:r>
              <a:t/>
            </a:r>
            <a:endParaRPr sz="1050">
              <a:solidFill>
                <a:srgbClr val="333333"/>
              </a:solidFill>
              <a:highlight>
                <a:srgbClr val="FFFFFF"/>
              </a:highlight>
              <a:latin typeface="Times New Roman"/>
              <a:ea typeface="Times New Roman"/>
              <a:cs typeface="Times New Roman"/>
              <a:sym typeface="Times New Roman"/>
            </a:endParaRPr>
          </a:p>
          <a:p>
            <a:pPr indent="457200" lvl="0">
              <a:spcBef>
                <a:spcPts val="0"/>
              </a:spcBef>
              <a:buNone/>
            </a:pPr>
            <a:r>
              <a:rPr lang="en" sz="1050">
                <a:solidFill>
                  <a:srgbClr val="333333"/>
                </a:solidFill>
                <a:highlight>
                  <a:srgbClr val="FFFFFF"/>
                </a:highlight>
                <a:latin typeface="Times New Roman"/>
                <a:ea typeface="Times New Roman"/>
                <a:cs typeface="Times New Roman"/>
                <a:sym typeface="Times New Roman"/>
              </a:rPr>
              <a:t> </a:t>
            </a:r>
          </a:p>
          <a:p>
            <a:pPr lvl="0">
              <a:spcBef>
                <a:spcPts val="0"/>
              </a:spcBef>
              <a:buNone/>
            </a:pPr>
            <a:r>
              <a:t/>
            </a:r>
            <a:endParaRPr sz="1050">
              <a:solidFill>
                <a:srgbClr val="333333"/>
              </a:solidFill>
              <a:highlight>
                <a:srgbClr val="FFFFFF"/>
              </a:highlight>
              <a:latin typeface="Times New Roman"/>
              <a:ea typeface="Times New Roman"/>
              <a:cs typeface="Times New Roman"/>
              <a:sym typeface="Times New Roman"/>
            </a:endParaRPr>
          </a:p>
          <a:p>
            <a:pPr lvl="0" rtl="0">
              <a:spcBef>
                <a:spcPts val="0"/>
              </a:spcBef>
              <a:buNone/>
            </a:pPr>
            <a:r>
              <a:rPr lang="en" sz="1050">
                <a:solidFill>
                  <a:srgbClr val="333333"/>
                </a:solidFill>
                <a:highlight>
                  <a:srgbClr val="FFFFFF"/>
                </a:highlight>
                <a:latin typeface="Times New Roman"/>
                <a:ea typeface="Times New Roman"/>
                <a:cs typeface="Times New Roman"/>
                <a:sym typeface="Times New Roman"/>
              </a:rPr>
              <a:t>	</a:t>
            </a:r>
          </a:p>
          <a:p>
            <a:pPr lvl="0">
              <a:spcBef>
                <a:spcPts val="0"/>
              </a:spcBef>
              <a:buNone/>
            </a:pPr>
            <a:r>
              <a:t/>
            </a:r>
            <a:endParaRPr sz="105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t>Transition:</a:t>
            </a:r>
          </a:p>
          <a:p>
            <a:pPr indent="-228600" lvl="0" marL="457200" rtl="0">
              <a:spcBef>
                <a:spcPts val="0"/>
              </a:spcBef>
            </a:pPr>
            <a:r>
              <a:rPr lang="en"/>
              <a:t>From previous research done we focused on these four different models </a:t>
            </a:r>
          </a:p>
          <a:p>
            <a:pPr indent="-228600" lvl="1" marL="914400" rtl="0">
              <a:spcBef>
                <a:spcPts val="0"/>
              </a:spcBef>
            </a:pPr>
            <a:r>
              <a:rPr lang="en"/>
              <a:t>Hyperbolic-Tangent</a:t>
            </a:r>
          </a:p>
          <a:p>
            <a:pPr indent="-228600" lvl="1" marL="914400" rtl="0">
              <a:spcBef>
                <a:spcPts val="0"/>
              </a:spcBef>
            </a:pPr>
            <a:r>
              <a:rPr lang="en"/>
              <a:t>Bouc-Wen</a:t>
            </a:r>
          </a:p>
          <a:p>
            <a:pPr indent="-228600" lvl="1" marL="914400" rtl="0">
              <a:spcBef>
                <a:spcPts val="0"/>
              </a:spcBef>
            </a:pPr>
            <a:r>
              <a:rPr lang="en"/>
              <a:t>Viscous-Dahl</a:t>
            </a:r>
          </a:p>
          <a:p>
            <a:pPr indent="-228600" lvl="1" marL="914400" rtl="0">
              <a:spcBef>
                <a:spcPts val="0"/>
              </a:spcBef>
            </a:pPr>
            <a:r>
              <a:rPr lang="en"/>
              <a:t>Maxwell Non-Linear Slider Model</a:t>
            </a:r>
          </a:p>
          <a:p>
            <a:pPr indent="-228600" lvl="0" marL="457200" rtl="0">
              <a:spcBef>
                <a:spcPts val="0"/>
              </a:spcBef>
            </a:pPr>
            <a:r>
              <a:rPr lang="en"/>
              <a:t>These models are important because we can run simulations of different currents without having to do any testing on a physical MR damper</a:t>
            </a:r>
          </a:p>
          <a:p>
            <a:pPr lvl="0" rtl="0">
              <a:spcBef>
                <a:spcPts val="0"/>
              </a:spcBef>
              <a:buNone/>
            </a:pPr>
            <a:r>
              <a:t/>
            </a:r>
            <a:endParaRPr/>
          </a:p>
          <a:p>
            <a:pPr lvl="0" rtl="0">
              <a:spcBef>
                <a:spcPts val="0"/>
              </a:spcBef>
              <a:buNone/>
            </a:pPr>
            <a:r>
              <a:t/>
            </a:r>
            <a:endParaRPr/>
          </a:p>
          <a:p>
            <a:pPr lvl="0" rtl="0">
              <a:spcBef>
                <a:spcPts val="0"/>
              </a:spcBef>
              <a:buNone/>
            </a:pPr>
            <a:r>
              <a:rPr lang="en" u="sng"/>
              <a:t>Meaning of Models:</a:t>
            </a:r>
          </a:p>
          <a:p>
            <a:pPr indent="-228600" lvl="0" marL="457200" rtl="0">
              <a:spcBef>
                <a:spcPts val="0"/>
              </a:spcBef>
            </a:pPr>
            <a:r>
              <a:rPr lang="en"/>
              <a:t>By focusing on each and independent model and their different parameters we can analyze the pros and cons of each one </a:t>
            </a:r>
          </a:p>
          <a:p>
            <a:pPr indent="-228600" lvl="0" marL="457200" rtl="0">
              <a:spcBef>
                <a:spcPts val="0"/>
              </a:spcBef>
            </a:pPr>
            <a:r>
              <a:rPr lang="en"/>
              <a:t>The main difference between each model is the different equations required to make these models work and the different parameters associated with the models</a:t>
            </a:r>
          </a:p>
          <a:p>
            <a:pPr lvl="0" rtl="0">
              <a:spcBef>
                <a:spcPts val="0"/>
              </a:spcBef>
              <a:buNone/>
            </a:pPr>
            <a:r>
              <a:t/>
            </a:r>
            <a:endParaRPr/>
          </a:p>
          <a:p>
            <a:pPr lvl="0" rtl="0">
              <a:spcBef>
                <a:spcPts val="0"/>
              </a:spcBef>
              <a:buNone/>
            </a:pPr>
            <a:r>
              <a:rPr lang="en" u="sng"/>
              <a:t>Transition: Slide 6 to Slide 7</a:t>
            </a:r>
          </a:p>
          <a:p>
            <a:pPr indent="-228600" lvl="0" marL="457200" rtl="0">
              <a:spcBef>
                <a:spcPts val="0"/>
              </a:spcBef>
            </a:pPr>
            <a:r>
              <a:rPr lang="en"/>
              <a:t>In the following slides Chris will show you an example of the difference between two models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Force differential equations are displayed, we chose not to display all the differential equations of velocity and displacement because it would take up too much space on the slide.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These parameters correspond to the differential equations of force, velocity, and displacement of each damper model we analyzed.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a:solidFill>
                  <a:schemeClr val="lt1"/>
                </a:solidFill>
              </a:rPr>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rt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jp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intechopen.com/books/smart-actuation-and-sensing-systems-recent-advances-and-future-challenges/mr-fluid-damper-and-its-application-to-force-sensorless-damping-control-syste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9.jp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417075"/>
            <a:ext cx="8123100" cy="1588500"/>
          </a:xfrm>
          <a:prstGeom prst="rect">
            <a:avLst/>
          </a:prstGeom>
        </p:spPr>
        <p:txBody>
          <a:bodyPr anchorCtr="0" anchor="b" bIns="91425" lIns="91425" rIns="91425" tIns="91425">
            <a:noAutofit/>
          </a:bodyPr>
          <a:lstStyle/>
          <a:p>
            <a:pPr lvl="0" algn="ctr">
              <a:spcBef>
                <a:spcPts val="0"/>
              </a:spcBef>
              <a:buNone/>
            </a:pPr>
            <a:r>
              <a:rPr lang="en">
                <a:latin typeface="Economica"/>
                <a:ea typeface="Economica"/>
                <a:cs typeface="Economica"/>
                <a:sym typeface="Economica"/>
              </a:rPr>
              <a:t>Magneto-Rheological Damper In Structures for Seismic Mitigation</a:t>
            </a:r>
          </a:p>
        </p:txBody>
      </p:sp>
      <p:sp>
        <p:nvSpPr>
          <p:cNvPr id="60" name="Shape 60"/>
          <p:cNvSpPr txBox="1"/>
          <p:nvPr>
            <p:ph idx="1" type="subTitle"/>
          </p:nvPr>
        </p:nvSpPr>
        <p:spPr>
          <a:xfrm>
            <a:off x="510450" y="2256737"/>
            <a:ext cx="8123100" cy="630000"/>
          </a:xfrm>
          <a:prstGeom prst="rect">
            <a:avLst/>
          </a:prstGeom>
        </p:spPr>
        <p:txBody>
          <a:bodyPr anchorCtr="0" anchor="t" bIns="91425" lIns="91425" rIns="91425" tIns="91425">
            <a:noAutofit/>
          </a:bodyPr>
          <a:lstStyle/>
          <a:p>
            <a:pPr lvl="0" algn="ctr">
              <a:spcBef>
                <a:spcPts val="0"/>
              </a:spcBef>
              <a:buNone/>
            </a:pPr>
            <a:r>
              <a:rPr lang="en" sz="1800"/>
              <a:t>Adam Davies, Chris Amaro, Jesus Caballero, Priscila Silva, </a:t>
            </a:r>
            <a:r>
              <a:rPr lang="en" sz="1800"/>
              <a:t>Juvi Marin</a:t>
            </a:r>
          </a:p>
        </p:txBody>
      </p:sp>
      <p:pic>
        <p:nvPicPr>
          <p:cNvPr descr="download.png" id="61" name="Shape 61"/>
          <p:cNvPicPr preferRelativeResize="0"/>
          <p:nvPr/>
        </p:nvPicPr>
        <p:blipFill>
          <a:blip r:embed="rId3">
            <a:alphaModFix/>
          </a:blip>
          <a:stretch>
            <a:fillRect/>
          </a:stretch>
        </p:blipFill>
        <p:spPr>
          <a:xfrm>
            <a:off x="7536237" y="3558800"/>
            <a:ext cx="1283974" cy="1283974"/>
          </a:xfrm>
          <a:prstGeom prst="rect">
            <a:avLst/>
          </a:prstGeom>
          <a:noFill/>
          <a:ln cap="flat" cmpd="sng" w="19050">
            <a:solidFill>
              <a:srgbClr val="666666"/>
            </a:solidFill>
            <a:prstDash val="solid"/>
            <a:round/>
            <a:headEnd len="med" w="med" type="none"/>
            <a:tailEnd len="med" w="med" type="none"/>
          </a:ln>
        </p:spPr>
      </p:pic>
      <p:pic>
        <p:nvPicPr>
          <p:cNvPr id="62" name="Shape 62"/>
          <p:cNvPicPr preferRelativeResize="0"/>
          <p:nvPr/>
        </p:nvPicPr>
        <p:blipFill>
          <a:blip r:embed="rId4">
            <a:alphaModFix/>
          </a:blip>
          <a:stretch>
            <a:fillRect/>
          </a:stretch>
        </p:blipFill>
        <p:spPr>
          <a:xfrm>
            <a:off x="344050" y="3548330"/>
            <a:ext cx="1304925" cy="1304925"/>
          </a:xfrm>
          <a:prstGeom prst="rect">
            <a:avLst/>
          </a:prstGeom>
          <a:noFill/>
          <a:ln>
            <a:noFill/>
          </a:ln>
        </p:spPr>
      </p:pic>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r>
              <a:rPr lang="en" sz="1400"/>
              <a:t>1</a:t>
            </a:r>
          </a:p>
        </p:txBody>
      </p:sp>
      <p:sp>
        <p:nvSpPr>
          <p:cNvPr id="64" name="Shape 64"/>
          <p:cNvSpPr txBox="1"/>
          <p:nvPr/>
        </p:nvSpPr>
        <p:spPr>
          <a:xfrm>
            <a:off x="1825700" y="3364125"/>
            <a:ext cx="5412300" cy="6300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 </a:t>
            </a:r>
            <a:r>
              <a:rPr lang="en">
                <a:solidFill>
                  <a:srgbClr val="FFFFFF"/>
                </a:solidFill>
              </a:rPr>
              <a:t>Dr. Cheng Chen</a:t>
            </a:r>
          </a:p>
        </p:txBody>
      </p:sp>
      <p:sp>
        <p:nvSpPr>
          <p:cNvPr id="65" name="Shape 65"/>
          <p:cNvSpPr txBox="1"/>
          <p:nvPr/>
        </p:nvSpPr>
        <p:spPr>
          <a:xfrm>
            <a:off x="1881300" y="3818250"/>
            <a:ext cx="4281600" cy="5376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Jun Jian Liang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235625"/>
            <a:ext cx="8520600" cy="572700"/>
          </a:xfrm>
          <a:prstGeom prst="rect">
            <a:avLst/>
          </a:prstGeom>
        </p:spPr>
        <p:txBody>
          <a:bodyPr anchorCtr="0" anchor="t" bIns="91425" lIns="91425" rIns="91425" tIns="91425">
            <a:noAutofit/>
          </a:bodyPr>
          <a:lstStyle/>
          <a:p>
            <a:pPr lvl="0" rtl="0" algn="ctr">
              <a:spcBef>
                <a:spcPts val="0"/>
              </a:spcBef>
              <a:buNone/>
            </a:pPr>
            <a:r>
              <a:rPr lang="en"/>
              <a:t>Software Used</a:t>
            </a:r>
          </a:p>
          <a:p>
            <a:pPr lvl="0">
              <a:spcBef>
                <a:spcPts val="0"/>
              </a:spcBef>
              <a:buNone/>
            </a:pPr>
            <a:r>
              <a:t/>
            </a:r>
            <a:endParaRPr/>
          </a:p>
        </p:txBody>
      </p:sp>
      <p:sp>
        <p:nvSpPr>
          <p:cNvPr id="153" name="Shape 153"/>
          <p:cNvSpPr txBox="1"/>
          <p:nvPr>
            <p:ph idx="1" type="body"/>
          </p:nvPr>
        </p:nvSpPr>
        <p:spPr>
          <a:xfrm>
            <a:off x="61750" y="1602725"/>
            <a:ext cx="4331100" cy="2494800"/>
          </a:xfrm>
          <a:prstGeom prst="rect">
            <a:avLst/>
          </a:prstGeom>
        </p:spPr>
        <p:txBody>
          <a:bodyPr anchorCtr="0" anchor="t" bIns="91425" lIns="91425" rIns="91425" tIns="91425">
            <a:noAutofit/>
          </a:bodyPr>
          <a:lstStyle/>
          <a:p>
            <a:pPr indent="-228600" lvl="0" marL="457200" rtl="0">
              <a:lnSpc>
                <a:spcPct val="200000"/>
              </a:lnSpc>
              <a:spcBef>
                <a:spcPts val="0"/>
              </a:spcBef>
              <a:buClr>
                <a:srgbClr val="000000"/>
              </a:buClr>
              <a:buChar char="●"/>
            </a:pPr>
            <a:r>
              <a:rPr lang="en">
                <a:solidFill>
                  <a:srgbClr val="000000"/>
                </a:solidFill>
              </a:rPr>
              <a:t>MATLAB</a:t>
            </a:r>
          </a:p>
          <a:p>
            <a:pPr indent="-228600" lvl="0" marL="457200" rtl="0">
              <a:lnSpc>
                <a:spcPct val="200000"/>
              </a:lnSpc>
              <a:spcBef>
                <a:spcPts val="0"/>
              </a:spcBef>
              <a:buClr>
                <a:srgbClr val="000000"/>
              </a:buClr>
              <a:buChar char="●"/>
            </a:pPr>
            <a:r>
              <a:rPr lang="en">
                <a:solidFill>
                  <a:srgbClr val="000000"/>
                </a:solidFill>
              </a:rPr>
              <a:t>Simulink</a:t>
            </a:r>
          </a:p>
          <a:p>
            <a:pPr indent="-228600" lvl="0" marL="457200" rtl="0">
              <a:lnSpc>
                <a:spcPct val="200000"/>
              </a:lnSpc>
              <a:spcBef>
                <a:spcPts val="0"/>
              </a:spcBef>
              <a:buClr>
                <a:srgbClr val="000000"/>
              </a:buClr>
              <a:buChar char="●"/>
            </a:pPr>
            <a:r>
              <a:rPr lang="en">
                <a:solidFill>
                  <a:srgbClr val="000000"/>
                </a:solidFill>
              </a:rPr>
              <a:t>UQ Lab  (Uncertainty Quantification)</a:t>
            </a:r>
          </a:p>
          <a:p>
            <a:pPr lvl="0" rtl="0">
              <a:lnSpc>
                <a:spcPct val="200000"/>
              </a:lnSpc>
              <a:spcBef>
                <a:spcPts val="0"/>
              </a:spcBef>
              <a:buNone/>
            </a:pPr>
            <a:r>
              <a:t/>
            </a:r>
            <a:endParaRPr>
              <a:solidFill>
                <a:srgbClr val="000000"/>
              </a:solidFill>
            </a:endParaRPr>
          </a:p>
        </p:txBody>
      </p:sp>
      <p:pic>
        <p:nvPicPr>
          <p:cNvPr descr="Screen Shot 2017-07-06 at 4.24.13 PM.png" id="154" name="Shape 154"/>
          <p:cNvPicPr preferRelativeResize="0"/>
          <p:nvPr/>
        </p:nvPicPr>
        <p:blipFill>
          <a:blip r:embed="rId3">
            <a:alphaModFix/>
          </a:blip>
          <a:stretch>
            <a:fillRect/>
          </a:stretch>
        </p:blipFill>
        <p:spPr>
          <a:xfrm>
            <a:off x="7223250" y="3412133"/>
            <a:ext cx="1609049" cy="1386013"/>
          </a:xfrm>
          <a:prstGeom prst="rect">
            <a:avLst/>
          </a:prstGeom>
          <a:noFill/>
          <a:ln>
            <a:noFill/>
          </a:ln>
        </p:spPr>
      </p:pic>
      <p:pic>
        <p:nvPicPr>
          <p:cNvPr descr="index2.jpg" id="155" name="Shape 155"/>
          <p:cNvPicPr preferRelativeResize="0"/>
          <p:nvPr/>
        </p:nvPicPr>
        <p:blipFill>
          <a:blip r:embed="rId4">
            <a:alphaModFix/>
          </a:blip>
          <a:stretch>
            <a:fillRect/>
          </a:stretch>
        </p:blipFill>
        <p:spPr>
          <a:xfrm>
            <a:off x="4499099" y="3331200"/>
            <a:ext cx="2724150" cy="1676400"/>
          </a:xfrm>
          <a:prstGeom prst="rect">
            <a:avLst/>
          </a:prstGeom>
          <a:noFill/>
          <a:ln>
            <a:noFill/>
          </a:ln>
        </p:spPr>
      </p:pic>
      <p:pic>
        <p:nvPicPr>
          <p:cNvPr id="156" name="Shape 156"/>
          <p:cNvPicPr preferRelativeResize="0"/>
          <p:nvPr/>
        </p:nvPicPr>
        <p:blipFill>
          <a:blip r:embed="rId5">
            <a:alphaModFix/>
          </a:blip>
          <a:stretch>
            <a:fillRect/>
          </a:stretch>
        </p:blipFill>
        <p:spPr>
          <a:xfrm>
            <a:off x="4647550" y="1017725"/>
            <a:ext cx="4256724" cy="2394399"/>
          </a:xfrm>
          <a:prstGeom prst="rect">
            <a:avLst/>
          </a:prstGeom>
          <a:noFill/>
          <a:ln>
            <a:noFill/>
          </a:ln>
        </p:spPr>
      </p:pic>
      <p:sp>
        <p:nvSpPr>
          <p:cNvPr id="157" name="Shape 1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187900"/>
            <a:ext cx="8520600" cy="607800"/>
          </a:xfrm>
          <a:prstGeom prst="rect">
            <a:avLst/>
          </a:prstGeom>
        </p:spPr>
        <p:txBody>
          <a:bodyPr anchorCtr="0" anchor="t" bIns="91425" lIns="91425" rIns="91425" tIns="91425">
            <a:noAutofit/>
          </a:bodyPr>
          <a:lstStyle/>
          <a:p>
            <a:pPr lvl="0" algn="ctr">
              <a:spcBef>
                <a:spcPts val="0"/>
              </a:spcBef>
              <a:buNone/>
            </a:pPr>
            <a:r>
              <a:rPr lang="en"/>
              <a:t>Simulink</a:t>
            </a:r>
          </a:p>
        </p:txBody>
      </p:sp>
      <p:sp>
        <p:nvSpPr>
          <p:cNvPr id="163" name="Shape 163"/>
          <p:cNvSpPr txBox="1"/>
          <p:nvPr>
            <p:ph idx="1" type="body"/>
          </p:nvPr>
        </p:nvSpPr>
        <p:spPr>
          <a:xfrm>
            <a:off x="0" y="1020025"/>
            <a:ext cx="3421200" cy="36432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Simulation Engine</a:t>
            </a:r>
          </a:p>
          <a:p>
            <a:pPr indent="-228600" lvl="0" marL="457200" rtl="0">
              <a:spcBef>
                <a:spcPts val="0"/>
              </a:spcBef>
              <a:buClr>
                <a:srgbClr val="000000"/>
              </a:buClr>
            </a:pPr>
            <a:r>
              <a:rPr lang="en">
                <a:solidFill>
                  <a:srgbClr val="000000"/>
                </a:solidFill>
              </a:rPr>
              <a:t>Easy to create damper models from differential equations</a:t>
            </a:r>
          </a:p>
          <a:p>
            <a:pPr indent="-228600" lvl="0" marL="457200" rtl="0">
              <a:spcBef>
                <a:spcPts val="0"/>
              </a:spcBef>
              <a:buClr>
                <a:srgbClr val="000000"/>
              </a:buClr>
            </a:pPr>
            <a:r>
              <a:rPr lang="en">
                <a:solidFill>
                  <a:srgbClr val="000000"/>
                </a:solidFill>
              </a:rPr>
              <a:t>Easy access to simulations in our research </a:t>
            </a:r>
          </a:p>
        </p:txBody>
      </p:sp>
      <p:sp>
        <p:nvSpPr>
          <p:cNvPr id="164" name="Shape 1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pic>
        <p:nvPicPr>
          <p:cNvPr descr="Screen Shot 2017-08-09 at 10.18.31 AM.png" id="165" name="Shape 165"/>
          <p:cNvPicPr preferRelativeResize="0"/>
          <p:nvPr/>
        </p:nvPicPr>
        <p:blipFill>
          <a:blip r:embed="rId3">
            <a:alphaModFix/>
          </a:blip>
          <a:stretch>
            <a:fillRect/>
          </a:stretch>
        </p:blipFill>
        <p:spPr>
          <a:xfrm>
            <a:off x="3201499" y="948100"/>
            <a:ext cx="5790100" cy="324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nvSpPr>
        <p:spPr>
          <a:xfrm>
            <a:off x="697225" y="285750"/>
            <a:ext cx="7772400" cy="519000"/>
          </a:xfrm>
          <a:prstGeom prst="rect">
            <a:avLst/>
          </a:prstGeom>
          <a:noFill/>
          <a:ln>
            <a:noFill/>
          </a:ln>
        </p:spPr>
        <p:txBody>
          <a:bodyPr anchorCtr="0" anchor="t" bIns="91425" lIns="91425" rIns="91425" tIns="91425">
            <a:noAutofit/>
          </a:bodyPr>
          <a:lstStyle/>
          <a:p>
            <a:pPr lvl="0" algn="ctr">
              <a:spcBef>
                <a:spcPts val="0"/>
              </a:spcBef>
              <a:buNone/>
            </a:pPr>
            <a:r>
              <a:rPr lang="en" sz="2400"/>
              <a:t>Viscous-Dahl Model in Simulink</a:t>
            </a:r>
          </a:p>
        </p:txBody>
      </p:sp>
      <p:sp>
        <p:nvSpPr>
          <p:cNvPr id="171" name="Shape 1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pic>
        <p:nvPicPr>
          <p:cNvPr descr="Screen Shot 2017-07-19 at 4.01.37 PM.png" id="172" name="Shape 172"/>
          <p:cNvPicPr preferRelativeResize="0"/>
          <p:nvPr/>
        </p:nvPicPr>
        <p:blipFill>
          <a:blip r:embed="rId3">
            <a:alphaModFix/>
          </a:blip>
          <a:stretch>
            <a:fillRect/>
          </a:stretch>
        </p:blipFill>
        <p:spPr>
          <a:xfrm>
            <a:off x="152400" y="957150"/>
            <a:ext cx="8500745" cy="35536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51625"/>
            <a:ext cx="8520600" cy="290100"/>
          </a:xfrm>
          <a:prstGeom prst="rect">
            <a:avLst/>
          </a:prstGeom>
        </p:spPr>
        <p:txBody>
          <a:bodyPr anchorCtr="0" anchor="t" bIns="91425" lIns="91425" rIns="91425" tIns="91425">
            <a:noAutofit/>
          </a:bodyPr>
          <a:lstStyle/>
          <a:p>
            <a:pPr lvl="0" algn="ctr">
              <a:spcBef>
                <a:spcPts val="0"/>
              </a:spcBef>
              <a:buNone/>
            </a:pPr>
            <a:r>
              <a:rPr lang="en" sz="2400">
                <a:solidFill>
                  <a:srgbClr val="000000"/>
                </a:solidFill>
              </a:rPr>
              <a:t>Damper Behavior </a:t>
            </a:r>
          </a:p>
          <a:p>
            <a:pPr lvl="0">
              <a:spcBef>
                <a:spcPts val="0"/>
              </a:spcBef>
              <a:buNone/>
            </a:pPr>
            <a:r>
              <a:t/>
            </a:r>
            <a:endParaRPr/>
          </a:p>
        </p:txBody>
      </p:sp>
      <p:sp>
        <p:nvSpPr>
          <p:cNvPr id="178" name="Shape 178"/>
          <p:cNvSpPr txBox="1"/>
          <p:nvPr/>
        </p:nvSpPr>
        <p:spPr>
          <a:xfrm>
            <a:off x="6203674" y="2124300"/>
            <a:ext cx="3188400" cy="894900"/>
          </a:xfrm>
          <a:prstGeom prst="rect">
            <a:avLst/>
          </a:prstGeom>
          <a:noFill/>
          <a:ln>
            <a:noFill/>
          </a:ln>
        </p:spPr>
        <p:txBody>
          <a:bodyPr anchorCtr="0" anchor="t" bIns="91425" lIns="91425" rIns="91425" tIns="91425">
            <a:noAutofit/>
          </a:bodyPr>
          <a:lstStyle/>
          <a:p>
            <a:pPr indent="-311150" lvl="0" marL="457200" rtl="0">
              <a:spcBef>
                <a:spcPts val="0"/>
              </a:spcBef>
              <a:buSzPct val="100000"/>
              <a:buFont typeface="Proxima Nova"/>
              <a:buChar char="●"/>
            </a:pPr>
            <a:r>
              <a:rPr lang="en" sz="1300">
                <a:latin typeface="Proxima Nova"/>
                <a:ea typeface="Proxima Nova"/>
                <a:cs typeface="Proxima Nova"/>
                <a:sym typeface="Proxima Nova"/>
              </a:rPr>
              <a:t>Force increases with increasing current </a:t>
            </a:r>
          </a:p>
          <a:p>
            <a:pPr indent="-311150" lvl="0" marL="457200" rtl="0">
              <a:spcBef>
                <a:spcPts val="0"/>
              </a:spcBef>
              <a:buSzPct val="100000"/>
              <a:buFont typeface="Proxima Nova"/>
              <a:buChar char="●"/>
            </a:pPr>
            <a:r>
              <a:rPr lang="en" sz="1300">
                <a:latin typeface="Proxima Nova"/>
                <a:ea typeface="Proxima Nova"/>
                <a:cs typeface="Proxima Nova"/>
                <a:sym typeface="Proxima Nova"/>
              </a:rPr>
              <a:t>Area in closed curve</a:t>
            </a:r>
            <a:r>
              <a:rPr lang="en" sz="1300">
                <a:latin typeface="Proxima Nova"/>
                <a:ea typeface="Proxima Nova"/>
                <a:cs typeface="Proxima Nova"/>
                <a:sym typeface="Proxima Nova"/>
              </a:rPr>
              <a:t> shows dissipated energy  </a:t>
            </a:r>
          </a:p>
          <a:p>
            <a:pPr lvl="0">
              <a:spcBef>
                <a:spcPts val="0"/>
              </a:spcBef>
              <a:buNone/>
            </a:pPr>
            <a:r>
              <a:t/>
            </a:r>
            <a:endParaRPr sz="1300"/>
          </a:p>
        </p:txBody>
      </p:sp>
      <p:sp>
        <p:nvSpPr>
          <p:cNvPr id="179" name="Shape 179"/>
          <p:cNvSpPr txBox="1"/>
          <p:nvPr/>
        </p:nvSpPr>
        <p:spPr>
          <a:xfrm>
            <a:off x="1451600" y="1085850"/>
            <a:ext cx="183000" cy="1485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descr="CBW_Disp.png" id="180" name="Shape 180"/>
          <p:cNvPicPr preferRelativeResize="0"/>
          <p:nvPr/>
        </p:nvPicPr>
        <p:blipFill>
          <a:blip r:embed="rId3">
            <a:alphaModFix/>
          </a:blip>
          <a:stretch>
            <a:fillRect/>
          </a:stretch>
        </p:blipFill>
        <p:spPr>
          <a:xfrm>
            <a:off x="228453" y="460028"/>
            <a:ext cx="5805224" cy="4353924"/>
          </a:xfrm>
          <a:prstGeom prst="rect">
            <a:avLst/>
          </a:prstGeom>
          <a:noFill/>
          <a:ln>
            <a:noFill/>
          </a:ln>
        </p:spPr>
      </p:pic>
      <p:sp>
        <p:nvSpPr>
          <p:cNvPr id="181" name="Shape 1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
        <p:nvSpPr>
          <p:cNvPr id="182" name="Shape 182"/>
          <p:cNvSpPr txBox="1"/>
          <p:nvPr/>
        </p:nvSpPr>
        <p:spPr>
          <a:xfrm>
            <a:off x="1172825" y="411150"/>
            <a:ext cx="1893600" cy="393600"/>
          </a:xfrm>
          <a:prstGeom prst="rect">
            <a:avLst/>
          </a:prstGeom>
          <a:noFill/>
          <a:ln>
            <a:noFill/>
          </a:ln>
        </p:spPr>
        <p:txBody>
          <a:bodyPr anchorCtr="0" anchor="t" bIns="91425" lIns="91425" rIns="91425" tIns="91425">
            <a:noAutofit/>
          </a:bodyPr>
          <a:lstStyle/>
          <a:p>
            <a:pPr lvl="0">
              <a:spcBef>
                <a:spcPts val="0"/>
              </a:spcBef>
              <a:buNone/>
            </a:pPr>
            <a:r>
              <a:rPr b="1" lang="en"/>
              <a:t>Bouc-Wen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CBW_Vel.png" id="188" name="Shape 188"/>
          <p:cNvPicPr preferRelativeResize="0"/>
          <p:nvPr/>
        </p:nvPicPr>
        <p:blipFill>
          <a:blip r:embed="rId3">
            <a:alphaModFix/>
          </a:blip>
          <a:stretch>
            <a:fillRect/>
          </a:stretch>
        </p:blipFill>
        <p:spPr>
          <a:xfrm>
            <a:off x="6" y="0"/>
            <a:ext cx="5983982" cy="4488000"/>
          </a:xfrm>
          <a:prstGeom prst="rect">
            <a:avLst/>
          </a:prstGeom>
          <a:noFill/>
          <a:ln>
            <a:noFill/>
          </a:ln>
        </p:spPr>
      </p:pic>
      <p:sp>
        <p:nvSpPr>
          <p:cNvPr id="189" name="Shape 189"/>
          <p:cNvSpPr txBox="1"/>
          <p:nvPr/>
        </p:nvSpPr>
        <p:spPr>
          <a:xfrm>
            <a:off x="5829150" y="1916250"/>
            <a:ext cx="3032400" cy="655500"/>
          </a:xfrm>
          <a:prstGeom prst="rect">
            <a:avLst/>
          </a:prstGeom>
          <a:noFill/>
          <a:ln>
            <a:noFill/>
          </a:ln>
        </p:spPr>
        <p:txBody>
          <a:bodyPr anchorCtr="0" anchor="t" bIns="91425" lIns="91425" rIns="91425" tIns="91425">
            <a:noAutofit/>
          </a:bodyPr>
          <a:lstStyle/>
          <a:p>
            <a:pPr indent="-311150" lvl="0" marL="457200" rtl="0">
              <a:spcBef>
                <a:spcPts val="0"/>
              </a:spcBef>
              <a:buSzPct val="100000"/>
              <a:buFont typeface="Proxima Nova"/>
              <a:buChar char="●"/>
            </a:pPr>
            <a:r>
              <a:rPr lang="en" sz="1300">
                <a:latin typeface="Proxima Nova"/>
                <a:ea typeface="Proxima Nova"/>
                <a:cs typeface="Proxima Nova"/>
                <a:sym typeface="Proxima Nova"/>
              </a:rPr>
              <a:t>Force increases with velocity and reaches point of saturation</a:t>
            </a:r>
          </a:p>
          <a:p>
            <a:pPr lvl="0" rtl="0">
              <a:spcBef>
                <a:spcPts val="0"/>
              </a:spcBef>
              <a:buNone/>
            </a:pPr>
            <a:r>
              <a:t/>
            </a:r>
            <a:endParaRPr sz="1300"/>
          </a:p>
          <a:p>
            <a:pPr lvl="0" rtl="0">
              <a:spcBef>
                <a:spcPts val="0"/>
              </a:spcBef>
              <a:buNone/>
            </a:pPr>
            <a:r>
              <a:t/>
            </a:r>
            <a:endParaRPr sz="1300"/>
          </a:p>
          <a:p>
            <a:pPr lvl="0" rtl="0">
              <a:spcBef>
                <a:spcPts val="0"/>
              </a:spcBef>
              <a:buNone/>
            </a:pPr>
            <a:r>
              <a:rPr lang="en" sz="1300"/>
              <a:t>I</a:t>
            </a:r>
          </a:p>
        </p:txBody>
      </p:sp>
      <p:sp>
        <p:nvSpPr>
          <p:cNvPr id="190" name="Shape 190"/>
          <p:cNvSpPr txBox="1"/>
          <p:nvPr/>
        </p:nvSpPr>
        <p:spPr>
          <a:xfrm>
            <a:off x="1246125" y="0"/>
            <a:ext cx="1893600" cy="393600"/>
          </a:xfrm>
          <a:prstGeom prst="rect">
            <a:avLst/>
          </a:prstGeom>
          <a:noFill/>
          <a:ln>
            <a:noFill/>
          </a:ln>
        </p:spPr>
        <p:txBody>
          <a:bodyPr anchorCtr="0" anchor="t" bIns="91425" lIns="91425" rIns="91425" tIns="91425">
            <a:noAutofit/>
          </a:bodyPr>
          <a:lstStyle/>
          <a:p>
            <a:pPr lvl="0" rtl="0">
              <a:spcBef>
                <a:spcPts val="0"/>
              </a:spcBef>
              <a:buNone/>
            </a:pPr>
            <a:r>
              <a:rPr b="1" lang="en"/>
              <a:t>Bouc-Wen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82650"/>
            <a:ext cx="8520600" cy="572700"/>
          </a:xfrm>
          <a:prstGeom prst="rect">
            <a:avLst/>
          </a:prstGeom>
        </p:spPr>
        <p:txBody>
          <a:bodyPr anchorCtr="0" anchor="t" bIns="91425" lIns="91425" rIns="91425" tIns="91425">
            <a:noAutofit/>
          </a:bodyPr>
          <a:lstStyle/>
          <a:p>
            <a:pPr lvl="0" algn="ctr">
              <a:spcBef>
                <a:spcPts val="0"/>
              </a:spcBef>
              <a:buNone/>
            </a:pPr>
            <a:r>
              <a:rPr lang="en"/>
              <a:t>Graphic User Interface (GUI)</a:t>
            </a:r>
          </a:p>
        </p:txBody>
      </p:sp>
      <p:sp>
        <p:nvSpPr>
          <p:cNvPr id="196" name="Shape 196"/>
          <p:cNvSpPr txBox="1"/>
          <p:nvPr>
            <p:ph idx="1" type="body"/>
          </p:nvPr>
        </p:nvSpPr>
        <p:spPr>
          <a:xfrm>
            <a:off x="77925" y="1412050"/>
            <a:ext cx="3025800" cy="3541200"/>
          </a:xfrm>
          <a:prstGeom prst="rect">
            <a:avLst/>
          </a:prstGeom>
        </p:spPr>
        <p:txBody>
          <a:bodyPr anchorCtr="0" anchor="t" bIns="91425" lIns="91425" rIns="91425" tIns="91425">
            <a:noAutofit/>
          </a:bodyPr>
          <a:lstStyle/>
          <a:p>
            <a:pPr indent="-228600" lvl="0" marL="457200">
              <a:lnSpc>
                <a:spcPct val="150000"/>
              </a:lnSpc>
              <a:spcBef>
                <a:spcPts val="0"/>
              </a:spcBef>
              <a:buClr>
                <a:srgbClr val="000000"/>
              </a:buClr>
            </a:pPr>
            <a:r>
              <a:rPr lang="en">
                <a:solidFill>
                  <a:srgbClr val="000000"/>
                </a:solidFill>
              </a:rPr>
              <a:t>Interact</a:t>
            </a:r>
            <a:r>
              <a:rPr lang="en">
                <a:solidFill>
                  <a:srgbClr val="000000"/>
                </a:solidFill>
              </a:rPr>
              <a:t> using graphical components</a:t>
            </a:r>
          </a:p>
          <a:p>
            <a:pPr indent="-228600" lvl="0" marL="457200">
              <a:lnSpc>
                <a:spcPct val="150000"/>
              </a:lnSpc>
              <a:spcBef>
                <a:spcPts val="0"/>
              </a:spcBef>
              <a:buClr>
                <a:srgbClr val="000000"/>
              </a:buClr>
            </a:pPr>
            <a:r>
              <a:rPr lang="en">
                <a:solidFill>
                  <a:srgbClr val="000000"/>
                </a:solidFill>
              </a:rPr>
              <a:t>Alternative to text based commands</a:t>
            </a:r>
          </a:p>
          <a:p>
            <a:pPr indent="-228600" lvl="0" marL="457200">
              <a:lnSpc>
                <a:spcPct val="150000"/>
              </a:lnSpc>
              <a:spcBef>
                <a:spcPts val="0"/>
              </a:spcBef>
              <a:buClr>
                <a:srgbClr val="000000"/>
              </a:buClr>
            </a:pPr>
            <a:r>
              <a:rPr lang="en">
                <a:solidFill>
                  <a:srgbClr val="000000"/>
                </a:solidFill>
              </a:rPr>
              <a:t>Efficient</a:t>
            </a:r>
            <a:r>
              <a:rPr lang="en">
                <a:solidFill>
                  <a:srgbClr val="000000"/>
                </a:solidFill>
              </a:rPr>
              <a:t> and easy to use  </a:t>
            </a:r>
          </a:p>
          <a:p>
            <a:pPr lvl="0">
              <a:spcBef>
                <a:spcPts val="0"/>
              </a:spcBef>
              <a:buNone/>
            </a:pPr>
            <a:r>
              <a:t/>
            </a:r>
            <a:endParaRPr sz="1050">
              <a:solidFill>
                <a:srgbClr val="222222"/>
              </a:solidFill>
              <a:highlight>
                <a:srgbClr val="FFFFFF"/>
              </a:highlight>
              <a:latin typeface="Arial"/>
              <a:ea typeface="Arial"/>
              <a:cs typeface="Arial"/>
              <a:sym typeface="Arial"/>
            </a:endParaRPr>
          </a:p>
          <a:p>
            <a:pPr lvl="0">
              <a:spcBef>
                <a:spcPts val="0"/>
              </a:spcBef>
              <a:buNone/>
            </a:pPr>
            <a:r>
              <a:t/>
            </a:r>
            <a:endParaRPr/>
          </a:p>
        </p:txBody>
      </p:sp>
      <p:pic>
        <p:nvPicPr>
          <p:cNvPr id="197" name="Shape 197"/>
          <p:cNvPicPr preferRelativeResize="0"/>
          <p:nvPr/>
        </p:nvPicPr>
        <p:blipFill>
          <a:blip r:embed="rId3">
            <a:alphaModFix/>
          </a:blip>
          <a:stretch>
            <a:fillRect/>
          </a:stretch>
        </p:blipFill>
        <p:spPr>
          <a:xfrm>
            <a:off x="3308275" y="3038949"/>
            <a:ext cx="4191321" cy="1963850"/>
          </a:xfrm>
          <a:prstGeom prst="rect">
            <a:avLst/>
          </a:prstGeom>
          <a:noFill/>
          <a:ln>
            <a:noFill/>
          </a:ln>
        </p:spPr>
      </p:pic>
      <p:pic>
        <p:nvPicPr>
          <p:cNvPr id="198" name="Shape 198"/>
          <p:cNvPicPr preferRelativeResize="0"/>
          <p:nvPr/>
        </p:nvPicPr>
        <p:blipFill>
          <a:blip r:embed="rId4">
            <a:alphaModFix/>
          </a:blip>
          <a:stretch>
            <a:fillRect/>
          </a:stretch>
        </p:blipFill>
        <p:spPr>
          <a:xfrm>
            <a:off x="3308275" y="801149"/>
            <a:ext cx="5772855" cy="2161499"/>
          </a:xfrm>
          <a:prstGeom prst="rect">
            <a:avLst/>
          </a:prstGeom>
          <a:noFill/>
          <a:ln>
            <a:noFill/>
          </a:ln>
        </p:spPr>
      </p:pic>
      <p:sp>
        <p:nvSpPr>
          <p:cNvPr id="199" name="Shape 1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246300"/>
            <a:ext cx="8520600" cy="572700"/>
          </a:xfrm>
          <a:prstGeom prst="rect">
            <a:avLst/>
          </a:prstGeom>
        </p:spPr>
        <p:txBody>
          <a:bodyPr anchorCtr="0" anchor="t" bIns="91425" lIns="91425" rIns="91425" tIns="91425">
            <a:noAutofit/>
          </a:bodyPr>
          <a:lstStyle/>
          <a:p>
            <a:pPr lvl="0" algn="ctr">
              <a:spcBef>
                <a:spcPts val="0"/>
              </a:spcBef>
              <a:buNone/>
            </a:pPr>
            <a:r>
              <a:rPr lang="en"/>
              <a:t>GUI </a:t>
            </a:r>
            <a:r>
              <a:rPr lang="en"/>
              <a:t>interface</a:t>
            </a:r>
            <a:r>
              <a:rPr lang="en"/>
              <a:t> </a:t>
            </a:r>
          </a:p>
        </p:txBody>
      </p:sp>
      <p:sp>
        <p:nvSpPr>
          <p:cNvPr id="205" name="Shape 20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06" name="Shape 206"/>
          <p:cNvPicPr preferRelativeResize="0"/>
          <p:nvPr/>
        </p:nvPicPr>
        <p:blipFill>
          <a:blip r:embed="rId3">
            <a:alphaModFix/>
          </a:blip>
          <a:stretch>
            <a:fillRect/>
          </a:stretch>
        </p:blipFill>
        <p:spPr>
          <a:xfrm>
            <a:off x="0" y="1135034"/>
            <a:ext cx="9144000" cy="3451281"/>
          </a:xfrm>
          <a:prstGeom prst="rect">
            <a:avLst/>
          </a:prstGeom>
          <a:noFill/>
          <a:ln>
            <a:noFill/>
          </a:ln>
        </p:spPr>
      </p:pic>
      <p:sp>
        <p:nvSpPr>
          <p:cNvPr id="207" name="Shape 20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211225"/>
            <a:ext cx="8520600" cy="572700"/>
          </a:xfrm>
          <a:prstGeom prst="rect">
            <a:avLst/>
          </a:prstGeom>
        </p:spPr>
        <p:txBody>
          <a:bodyPr anchorCtr="0" anchor="t" bIns="91425" lIns="91425" rIns="91425" tIns="91425">
            <a:noAutofit/>
          </a:bodyPr>
          <a:lstStyle/>
          <a:p>
            <a:pPr lvl="0" algn="ctr">
              <a:spcBef>
                <a:spcPts val="0"/>
              </a:spcBef>
              <a:buNone/>
            </a:pPr>
            <a:r>
              <a:rPr lang="en"/>
              <a:t>UQ Lab</a:t>
            </a:r>
          </a:p>
          <a:p>
            <a:pPr lvl="0">
              <a:spcBef>
                <a:spcPts val="0"/>
              </a:spcBef>
              <a:buNone/>
            </a:pPr>
            <a:r>
              <a:t/>
            </a:r>
            <a:endParaRPr/>
          </a:p>
        </p:txBody>
      </p:sp>
      <p:sp>
        <p:nvSpPr>
          <p:cNvPr id="213" name="Shape 213"/>
          <p:cNvSpPr txBox="1"/>
          <p:nvPr>
            <p:ph idx="1" type="body"/>
          </p:nvPr>
        </p:nvSpPr>
        <p:spPr>
          <a:xfrm>
            <a:off x="311700" y="965425"/>
            <a:ext cx="4450500" cy="36636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Uncertainty Quantification </a:t>
            </a:r>
          </a:p>
          <a:p>
            <a:pPr lvl="0" rtl="0">
              <a:spcBef>
                <a:spcPts val="0"/>
              </a:spcBef>
              <a:buNone/>
            </a:pPr>
            <a:r>
              <a:t/>
            </a:r>
            <a:endParaRPr>
              <a:solidFill>
                <a:srgbClr val="000000"/>
              </a:solidFill>
            </a:endParaRPr>
          </a:p>
          <a:p>
            <a:pPr indent="-228600" lvl="0" marL="457200" rtl="0">
              <a:spcBef>
                <a:spcPts val="0"/>
              </a:spcBef>
              <a:buClr>
                <a:srgbClr val="000000"/>
              </a:buClr>
            </a:pPr>
            <a:r>
              <a:rPr lang="en">
                <a:solidFill>
                  <a:srgbClr val="000000"/>
                </a:solidFill>
              </a:rPr>
              <a:t>MatLab Based</a:t>
            </a:r>
          </a:p>
          <a:p>
            <a:pPr lvl="0" rtl="0">
              <a:spcBef>
                <a:spcPts val="0"/>
              </a:spcBef>
              <a:buNone/>
            </a:pPr>
            <a:r>
              <a:t/>
            </a:r>
            <a:endParaRPr>
              <a:solidFill>
                <a:srgbClr val="000000"/>
              </a:solidFill>
            </a:endParaRPr>
          </a:p>
          <a:p>
            <a:pPr indent="-228600" lvl="0" marL="457200" rtl="0">
              <a:spcBef>
                <a:spcPts val="0"/>
              </a:spcBef>
              <a:buClr>
                <a:srgbClr val="000000"/>
              </a:buClr>
            </a:pPr>
            <a:r>
              <a:rPr lang="en">
                <a:solidFill>
                  <a:srgbClr val="000000"/>
                </a:solidFill>
              </a:rPr>
              <a:t>Sensitivity Analysis Tool</a:t>
            </a:r>
          </a:p>
        </p:txBody>
      </p:sp>
      <p:pic>
        <p:nvPicPr>
          <p:cNvPr id="214" name="Shape 214"/>
          <p:cNvPicPr preferRelativeResize="0"/>
          <p:nvPr/>
        </p:nvPicPr>
        <p:blipFill>
          <a:blip r:embed="rId3">
            <a:alphaModFix/>
          </a:blip>
          <a:stretch>
            <a:fillRect/>
          </a:stretch>
        </p:blipFill>
        <p:spPr>
          <a:xfrm>
            <a:off x="5540437" y="965433"/>
            <a:ext cx="1275199" cy="1200575"/>
          </a:xfrm>
          <a:prstGeom prst="rect">
            <a:avLst/>
          </a:prstGeom>
          <a:noFill/>
          <a:ln>
            <a:noFill/>
          </a:ln>
        </p:spPr>
      </p:pic>
      <p:pic>
        <p:nvPicPr>
          <p:cNvPr id="215" name="Shape 215"/>
          <p:cNvPicPr preferRelativeResize="0"/>
          <p:nvPr/>
        </p:nvPicPr>
        <p:blipFill rotWithShape="1">
          <a:blip r:embed="rId4">
            <a:alphaModFix/>
          </a:blip>
          <a:srcRect b="46074" l="0" r="0" t="0"/>
          <a:stretch/>
        </p:blipFill>
        <p:spPr>
          <a:xfrm>
            <a:off x="3870575" y="2589400"/>
            <a:ext cx="4811974" cy="1911549"/>
          </a:xfrm>
          <a:prstGeom prst="rect">
            <a:avLst/>
          </a:prstGeom>
          <a:noFill/>
          <a:ln>
            <a:noFill/>
          </a:ln>
        </p:spPr>
      </p:pic>
      <p:sp>
        <p:nvSpPr>
          <p:cNvPr id="216" name="Shape 2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
        <p:nvSpPr>
          <p:cNvPr id="217" name="Shape 217"/>
          <p:cNvSpPr txBox="1"/>
          <p:nvPr/>
        </p:nvSpPr>
        <p:spPr>
          <a:xfrm>
            <a:off x="4355087" y="4629025"/>
            <a:ext cx="3645900" cy="197100"/>
          </a:xfrm>
          <a:prstGeom prst="rect">
            <a:avLst/>
          </a:prstGeom>
          <a:noFill/>
          <a:ln>
            <a:noFill/>
          </a:ln>
        </p:spPr>
        <p:txBody>
          <a:bodyPr anchorCtr="0" anchor="t" bIns="91425" lIns="91425" rIns="91425" tIns="91425">
            <a:noAutofit/>
          </a:bodyPr>
          <a:lstStyle/>
          <a:p>
            <a:pPr lvl="0">
              <a:spcBef>
                <a:spcPts val="0"/>
              </a:spcBef>
              <a:buNone/>
            </a:pPr>
            <a:r>
              <a:rPr lang="en" sz="800">
                <a:highlight>
                  <a:srgbClr val="F1F4F5"/>
                </a:highlight>
                <a:latin typeface="Helvetica Neue"/>
                <a:ea typeface="Helvetica Neue"/>
                <a:cs typeface="Helvetica Neue"/>
                <a:sym typeface="Helvetica Neue"/>
              </a:rPr>
              <a:t>“Uncertainty Quantification.” </a:t>
            </a:r>
            <a:r>
              <a:rPr i="1" lang="en" sz="800">
                <a:highlight>
                  <a:srgbClr val="F1F4F5"/>
                </a:highlight>
                <a:latin typeface="Helvetica Neue"/>
                <a:ea typeface="Helvetica Neue"/>
                <a:cs typeface="Helvetica Neue"/>
                <a:sym typeface="Helvetica Neue"/>
              </a:rPr>
              <a:t>Uncertainty Quantification | SmartUQ</a:t>
            </a:r>
            <a:r>
              <a:rPr lang="en" sz="800">
                <a:highlight>
                  <a:srgbClr val="F1F4F5"/>
                </a:highlight>
                <a:latin typeface="Helvetica Neue"/>
                <a:ea typeface="Helvetica Neue"/>
                <a:cs typeface="Helvetica Neue"/>
                <a:sym typeface="Helvetica Neue"/>
              </a:rPr>
              <a:t>, www.smartuq.com/resources/uncertainty-quantification/.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63025"/>
            <a:ext cx="8520600" cy="572700"/>
          </a:xfrm>
          <a:prstGeom prst="rect">
            <a:avLst/>
          </a:prstGeom>
        </p:spPr>
        <p:txBody>
          <a:bodyPr anchorCtr="0" anchor="t" bIns="91425" lIns="91425" rIns="91425" tIns="91425">
            <a:noAutofit/>
          </a:bodyPr>
          <a:lstStyle/>
          <a:p>
            <a:pPr lvl="0" rtl="0" algn="ctr">
              <a:spcBef>
                <a:spcPts val="0"/>
              </a:spcBef>
              <a:buNone/>
            </a:pPr>
            <a:r>
              <a:rPr lang="en"/>
              <a:t>Data Analysis</a:t>
            </a:r>
          </a:p>
        </p:txBody>
      </p:sp>
      <p:sp>
        <p:nvSpPr>
          <p:cNvPr id="223" name="Shape 223"/>
          <p:cNvSpPr txBox="1"/>
          <p:nvPr>
            <p:ph idx="1" type="body"/>
          </p:nvPr>
        </p:nvSpPr>
        <p:spPr>
          <a:xfrm>
            <a:off x="453150" y="992150"/>
            <a:ext cx="4733400" cy="36069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Parameters correspond to respective model equations </a:t>
            </a:r>
          </a:p>
          <a:p>
            <a:pPr indent="-228600" lvl="0" marL="457200" rtl="0">
              <a:spcBef>
                <a:spcPts val="0"/>
              </a:spcBef>
              <a:buClr>
                <a:srgbClr val="000000"/>
              </a:buClr>
            </a:pPr>
            <a:r>
              <a:rPr lang="en">
                <a:solidFill>
                  <a:srgbClr val="000000"/>
                </a:solidFill>
              </a:rPr>
              <a:t>Variable with the highest value = most sensitive</a:t>
            </a:r>
          </a:p>
          <a:p>
            <a:pPr indent="-342900" lvl="1" marL="914400" rtl="0">
              <a:spcBef>
                <a:spcPts val="0"/>
              </a:spcBef>
              <a:buClr>
                <a:srgbClr val="000000"/>
              </a:buClr>
              <a:buSzPct val="100000"/>
            </a:pPr>
            <a:r>
              <a:rPr lang="en" sz="1800">
                <a:solidFill>
                  <a:srgbClr val="000000"/>
                </a:solidFill>
              </a:rPr>
              <a:t> Each bar corresponds to variable sensitivity</a:t>
            </a:r>
          </a:p>
          <a:p>
            <a:pPr indent="-342900" lvl="1" marL="914400" rtl="0">
              <a:spcBef>
                <a:spcPts val="0"/>
              </a:spcBef>
              <a:buClr>
                <a:srgbClr val="000000"/>
              </a:buClr>
              <a:buSzPct val="100000"/>
            </a:pPr>
            <a:r>
              <a:rPr lang="en" sz="1800">
                <a:solidFill>
                  <a:srgbClr val="000000"/>
                </a:solidFill>
              </a:rPr>
              <a:t>C</a:t>
            </a:r>
            <a:r>
              <a:rPr lang="en" sz="1800">
                <a:solidFill>
                  <a:srgbClr val="000000"/>
                </a:solidFill>
              </a:rPr>
              <a:t>harts to be modified are evenly distributed</a:t>
            </a:r>
          </a:p>
          <a:p>
            <a:pPr lvl="0" rtl="0">
              <a:spcBef>
                <a:spcPts val="0"/>
              </a:spcBef>
              <a:buNone/>
            </a:pPr>
            <a:r>
              <a:t/>
            </a:r>
            <a:endParaRPr>
              <a:solidFill>
                <a:srgbClr val="000000"/>
              </a:solidFill>
            </a:endParaRPr>
          </a:p>
        </p:txBody>
      </p:sp>
      <p:sp>
        <p:nvSpPr>
          <p:cNvPr id="224" name="Shape 2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pic>
        <p:nvPicPr>
          <p:cNvPr id="225" name="Shape 225"/>
          <p:cNvPicPr preferRelativeResize="0"/>
          <p:nvPr/>
        </p:nvPicPr>
        <p:blipFill>
          <a:blip r:embed="rId3">
            <a:alphaModFix/>
          </a:blip>
          <a:stretch>
            <a:fillRect/>
          </a:stretch>
        </p:blipFill>
        <p:spPr>
          <a:xfrm>
            <a:off x="5186550" y="1264500"/>
            <a:ext cx="3834599" cy="3036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93550"/>
            <a:ext cx="8520600" cy="572700"/>
          </a:xfrm>
          <a:prstGeom prst="rect">
            <a:avLst/>
          </a:prstGeom>
        </p:spPr>
        <p:txBody>
          <a:bodyPr anchorCtr="0" anchor="t" bIns="91425" lIns="91425" rIns="91425" tIns="91425">
            <a:noAutofit/>
          </a:bodyPr>
          <a:lstStyle/>
          <a:p>
            <a:pPr lvl="0" algn="ctr">
              <a:spcBef>
                <a:spcPts val="0"/>
              </a:spcBef>
              <a:buNone/>
            </a:pPr>
            <a:r>
              <a:rPr lang="en"/>
              <a:t>Data: VD, NPA</a:t>
            </a:r>
          </a:p>
        </p:txBody>
      </p:sp>
      <p:sp>
        <p:nvSpPr>
          <p:cNvPr id="231" name="Shape 231"/>
          <p:cNvSpPr txBox="1"/>
          <p:nvPr/>
        </p:nvSpPr>
        <p:spPr>
          <a:xfrm>
            <a:off x="905700" y="4141150"/>
            <a:ext cx="2645700" cy="722400"/>
          </a:xfrm>
          <a:prstGeom prst="rect">
            <a:avLst/>
          </a:prstGeom>
          <a:noFill/>
          <a:ln>
            <a:noFill/>
          </a:ln>
        </p:spPr>
        <p:txBody>
          <a:bodyPr anchorCtr="0" anchor="t" bIns="91425" lIns="91425" rIns="91425" tIns="91425">
            <a:noAutofit/>
          </a:bodyPr>
          <a:lstStyle/>
          <a:p>
            <a:pPr lvl="0" algn="ctr">
              <a:spcBef>
                <a:spcPts val="0"/>
              </a:spcBef>
              <a:buNone/>
            </a:pPr>
            <a:r>
              <a:rPr lang="en"/>
              <a:t>Identified Parameters for Viscous Plus Dahl Model</a:t>
            </a:r>
          </a:p>
        </p:txBody>
      </p:sp>
      <p:sp>
        <p:nvSpPr>
          <p:cNvPr id="232" name="Shape 232"/>
          <p:cNvSpPr txBox="1"/>
          <p:nvPr/>
        </p:nvSpPr>
        <p:spPr>
          <a:xfrm>
            <a:off x="5280200" y="4141150"/>
            <a:ext cx="2540100" cy="722400"/>
          </a:xfrm>
          <a:prstGeom prst="rect">
            <a:avLst/>
          </a:prstGeom>
          <a:noFill/>
          <a:ln>
            <a:noFill/>
          </a:ln>
        </p:spPr>
        <p:txBody>
          <a:bodyPr anchorCtr="0" anchor="t" bIns="91425" lIns="91425" rIns="91425" tIns="91425">
            <a:noAutofit/>
          </a:bodyPr>
          <a:lstStyle/>
          <a:p>
            <a:pPr lvl="0" rtl="0" algn="ctr">
              <a:spcBef>
                <a:spcPts val="0"/>
              </a:spcBef>
              <a:buNone/>
            </a:pPr>
            <a:r>
              <a:rPr lang="en"/>
              <a:t>Identified Parameters for </a:t>
            </a:r>
            <a:r>
              <a:rPr lang="en"/>
              <a:t>Non-Parametric Algebraic Model</a:t>
            </a:r>
          </a:p>
        </p:txBody>
      </p:sp>
      <p:sp>
        <p:nvSpPr>
          <p:cNvPr id="233" name="Shape 2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pic>
        <p:nvPicPr>
          <p:cNvPr id="234" name="Shape 234"/>
          <p:cNvPicPr preferRelativeResize="0"/>
          <p:nvPr/>
        </p:nvPicPr>
        <p:blipFill>
          <a:blip r:embed="rId3">
            <a:alphaModFix/>
          </a:blip>
          <a:stretch>
            <a:fillRect/>
          </a:stretch>
        </p:blipFill>
        <p:spPr>
          <a:xfrm>
            <a:off x="608700" y="865225"/>
            <a:ext cx="3514100" cy="2811269"/>
          </a:xfrm>
          <a:prstGeom prst="rect">
            <a:avLst/>
          </a:prstGeom>
          <a:noFill/>
          <a:ln>
            <a:noFill/>
          </a:ln>
        </p:spPr>
      </p:pic>
      <p:pic>
        <p:nvPicPr>
          <p:cNvPr id="235" name="Shape 235"/>
          <p:cNvPicPr preferRelativeResize="0"/>
          <p:nvPr/>
        </p:nvPicPr>
        <p:blipFill>
          <a:blip r:embed="rId4">
            <a:alphaModFix/>
          </a:blip>
          <a:stretch>
            <a:fillRect/>
          </a:stretch>
        </p:blipFill>
        <p:spPr>
          <a:xfrm>
            <a:off x="4568950" y="865225"/>
            <a:ext cx="3514093" cy="281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Overview</a:t>
            </a:r>
          </a:p>
        </p:txBody>
      </p:sp>
      <p:sp>
        <p:nvSpPr>
          <p:cNvPr id="71" name="Shape 7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lnSpc>
                <a:spcPct val="200000"/>
              </a:lnSpc>
              <a:spcBef>
                <a:spcPts val="0"/>
              </a:spcBef>
              <a:buClr>
                <a:srgbClr val="000000"/>
              </a:buClr>
            </a:pPr>
            <a:r>
              <a:rPr lang="en">
                <a:solidFill>
                  <a:srgbClr val="000000"/>
                </a:solidFill>
              </a:rPr>
              <a:t>Background/ Motivation</a:t>
            </a:r>
          </a:p>
          <a:p>
            <a:pPr indent="-228600" lvl="0" marL="457200" rtl="0">
              <a:lnSpc>
                <a:spcPct val="200000"/>
              </a:lnSpc>
              <a:spcBef>
                <a:spcPts val="0"/>
              </a:spcBef>
              <a:buClr>
                <a:srgbClr val="000000"/>
              </a:buClr>
            </a:pPr>
            <a:r>
              <a:rPr lang="en">
                <a:solidFill>
                  <a:srgbClr val="000000"/>
                </a:solidFill>
              </a:rPr>
              <a:t>Brief overview of MR Dampers / Computational Models</a:t>
            </a:r>
          </a:p>
          <a:p>
            <a:pPr indent="-228600" lvl="0" marL="457200" rtl="0">
              <a:lnSpc>
                <a:spcPct val="200000"/>
              </a:lnSpc>
              <a:spcBef>
                <a:spcPts val="0"/>
              </a:spcBef>
              <a:buClr>
                <a:srgbClr val="000000"/>
              </a:buClr>
            </a:pPr>
            <a:r>
              <a:rPr lang="en">
                <a:solidFill>
                  <a:srgbClr val="000000"/>
                </a:solidFill>
              </a:rPr>
              <a:t>Data Analysis </a:t>
            </a:r>
          </a:p>
          <a:p>
            <a:pPr indent="-228600" lvl="0" marL="457200" rtl="0">
              <a:lnSpc>
                <a:spcPct val="200000"/>
              </a:lnSpc>
              <a:spcBef>
                <a:spcPts val="0"/>
              </a:spcBef>
              <a:buClr>
                <a:srgbClr val="000000"/>
              </a:buClr>
            </a:pPr>
            <a:r>
              <a:rPr lang="en">
                <a:solidFill>
                  <a:srgbClr val="000000"/>
                </a:solidFill>
              </a:rPr>
              <a:t>Metropolis-Hastings Algorithm</a:t>
            </a:r>
          </a:p>
          <a:p>
            <a:pPr indent="-228600" lvl="0" marL="457200" rtl="0">
              <a:lnSpc>
                <a:spcPct val="200000"/>
              </a:lnSpc>
              <a:spcBef>
                <a:spcPts val="0"/>
              </a:spcBef>
              <a:buClr>
                <a:srgbClr val="000000"/>
              </a:buClr>
            </a:pPr>
            <a:r>
              <a:rPr lang="en">
                <a:solidFill>
                  <a:srgbClr val="000000"/>
                </a:solidFill>
              </a:rPr>
              <a:t>Summary</a:t>
            </a:r>
          </a:p>
          <a:p>
            <a:pPr indent="-228600" lvl="0" marL="457200" rtl="0">
              <a:lnSpc>
                <a:spcPct val="200000"/>
              </a:lnSpc>
              <a:spcBef>
                <a:spcPts val="0"/>
              </a:spcBef>
              <a:buClr>
                <a:srgbClr val="000000"/>
              </a:buClr>
            </a:pPr>
            <a:r>
              <a:rPr lang="en">
                <a:solidFill>
                  <a:srgbClr val="000000"/>
                </a:solidFill>
              </a:rPr>
              <a:t>Conclusion</a:t>
            </a:r>
          </a:p>
        </p:txBody>
      </p:sp>
      <p:sp>
        <p:nvSpPr>
          <p:cNvPr id="72" name="Shape 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687" y="142950"/>
            <a:ext cx="8520600" cy="572700"/>
          </a:xfrm>
          <a:prstGeom prst="rect">
            <a:avLst/>
          </a:prstGeom>
        </p:spPr>
        <p:txBody>
          <a:bodyPr anchorCtr="0" anchor="t" bIns="91425" lIns="91425" rIns="91425" tIns="91425">
            <a:noAutofit/>
          </a:bodyPr>
          <a:lstStyle/>
          <a:p>
            <a:pPr lvl="0" algn="ctr">
              <a:spcBef>
                <a:spcPts val="0"/>
              </a:spcBef>
              <a:buNone/>
            </a:pPr>
            <a:r>
              <a:rPr lang="en">
                <a:solidFill>
                  <a:srgbClr val="000000"/>
                </a:solidFill>
              </a:rPr>
              <a:t>Bouc-Wen Data</a:t>
            </a:r>
          </a:p>
        </p:txBody>
      </p:sp>
      <p:sp>
        <p:nvSpPr>
          <p:cNvPr id="241" name="Shape 241"/>
          <p:cNvSpPr txBox="1"/>
          <p:nvPr/>
        </p:nvSpPr>
        <p:spPr>
          <a:xfrm>
            <a:off x="2130450" y="4239325"/>
            <a:ext cx="4883100" cy="383100"/>
          </a:xfrm>
          <a:prstGeom prst="rect">
            <a:avLst/>
          </a:prstGeom>
          <a:noFill/>
          <a:ln>
            <a:noFill/>
          </a:ln>
        </p:spPr>
        <p:txBody>
          <a:bodyPr anchorCtr="0" anchor="t" bIns="91425" lIns="91425" rIns="91425" tIns="91425">
            <a:noAutofit/>
          </a:bodyPr>
          <a:lstStyle/>
          <a:p>
            <a:pPr lvl="0" rtl="0" algn="ctr">
              <a:spcBef>
                <a:spcPts val="0"/>
              </a:spcBef>
              <a:buNone/>
            </a:pPr>
            <a:r>
              <a:rPr lang="en"/>
              <a:t>Identified Parameters for </a:t>
            </a:r>
            <a:r>
              <a:rPr lang="en"/>
              <a:t>Bouc-Wen </a:t>
            </a:r>
            <a:r>
              <a:rPr lang="en"/>
              <a:t>Model</a:t>
            </a:r>
          </a:p>
        </p:txBody>
      </p:sp>
      <p:sp>
        <p:nvSpPr>
          <p:cNvPr id="242" name="Shape 2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pic>
        <p:nvPicPr>
          <p:cNvPr id="243" name="Shape 243"/>
          <p:cNvPicPr preferRelativeResize="0"/>
          <p:nvPr/>
        </p:nvPicPr>
        <p:blipFill>
          <a:blip r:embed="rId3">
            <a:alphaModFix/>
          </a:blip>
          <a:stretch>
            <a:fillRect/>
          </a:stretch>
        </p:blipFill>
        <p:spPr>
          <a:xfrm>
            <a:off x="2495050" y="910200"/>
            <a:ext cx="3887156" cy="3109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215750"/>
            <a:ext cx="8520600" cy="572700"/>
          </a:xfrm>
          <a:prstGeom prst="rect">
            <a:avLst/>
          </a:prstGeom>
        </p:spPr>
        <p:txBody>
          <a:bodyPr anchorCtr="0" anchor="t" bIns="91425" lIns="91425" rIns="91425" tIns="91425">
            <a:noAutofit/>
          </a:bodyPr>
          <a:lstStyle/>
          <a:p>
            <a:pPr lvl="0" algn="ctr">
              <a:spcBef>
                <a:spcPts val="0"/>
              </a:spcBef>
              <a:buNone/>
            </a:pPr>
            <a:r>
              <a:rPr lang="en"/>
              <a:t>Hyperbolic Tangent Data</a:t>
            </a:r>
          </a:p>
        </p:txBody>
      </p:sp>
      <p:sp>
        <p:nvSpPr>
          <p:cNvPr id="249" name="Shape 249"/>
          <p:cNvSpPr txBox="1"/>
          <p:nvPr/>
        </p:nvSpPr>
        <p:spPr>
          <a:xfrm>
            <a:off x="2304000" y="4218100"/>
            <a:ext cx="4536000" cy="383100"/>
          </a:xfrm>
          <a:prstGeom prst="rect">
            <a:avLst/>
          </a:prstGeom>
          <a:noFill/>
          <a:ln>
            <a:noFill/>
          </a:ln>
        </p:spPr>
        <p:txBody>
          <a:bodyPr anchorCtr="0" anchor="t" bIns="91425" lIns="91425" rIns="91425" tIns="91425">
            <a:noAutofit/>
          </a:bodyPr>
          <a:lstStyle/>
          <a:p>
            <a:pPr lvl="0" rtl="0" algn="l">
              <a:spcBef>
                <a:spcPts val="0"/>
              </a:spcBef>
              <a:buNone/>
            </a:pPr>
            <a:r>
              <a:rPr lang="en"/>
              <a:t> Identified Parameters for </a:t>
            </a:r>
            <a:r>
              <a:rPr lang="en"/>
              <a:t>Hyperbolic Tangent</a:t>
            </a:r>
            <a:r>
              <a:rPr lang="en"/>
              <a:t> Model</a:t>
            </a:r>
          </a:p>
        </p:txBody>
      </p:sp>
      <p:sp>
        <p:nvSpPr>
          <p:cNvPr id="250" name="Shape 2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pic>
        <p:nvPicPr>
          <p:cNvPr id="251" name="Shape 251"/>
          <p:cNvPicPr preferRelativeResize="0"/>
          <p:nvPr/>
        </p:nvPicPr>
        <p:blipFill>
          <a:blip r:embed="rId3">
            <a:alphaModFix/>
          </a:blip>
          <a:stretch>
            <a:fillRect/>
          </a:stretch>
        </p:blipFill>
        <p:spPr>
          <a:xfrm>
            <a:off x="2515150" y="914050"/>
            <a:ext cx="3997068" cy="31976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idx="1" type="body"/>
          </p:nvPr>
        </p:nvSpPr>
        <p:spPr>
          <a:xfrm>
            <a:off x="242425" y="1944300"/>
            <a:ext cx="8520600" cy="1254900"/>
          </a:xfrm>
          <a:prstGeom prst="rect">
            <a:avLst/>
          </a:prstGeom>
        </p:spPr>
        <p:txBody>
          <a:bodyPr anchorCtr="0" anchor="t" bIns="91425" lIns="91425" rIns="91425" tIns="91425">
            <a:noAutofit/>
          </a:bodyPr>
          <a:lstStyle/>
          <a:p>
            <a:pPr lvl="0" algn="ctr">
              <a:spcBef>
                <a:spcPts val="0"/>
              </a:spcBef>
              <a:buNone/>
            </a:pPr>
            <a:r>
              <a:rPr lang="en" sz="4800">
                <a:solidFill>
                  <a:srgbClr val="000000"/>
                </a:solidFill>
              </a:rPr>
              <a:t>Metropolis-Hastings Algorithm</a:t>
            </a:r>
          </a:p>
        </p:txBody>
      </p:sp>
      <p:sp>
        <p:nvSpPr>
          <p:cNvPr id="257" name="Shape 2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0"/>
            <a:ext cx="8520600" cy="573600"/>
          </a:xfrm>
          <a:prstGeom prst="rect">
            <a:avLst/>
          </a:prstGeom>
        </p:spPr>
        <p:txBody>
          <a:bodyPr anchorCtr="0" anchor="t" bIns="91425" lIns="91425" rIns="91425" tIns="91425">
            <a:noAutofit/>
          </a:bodyPr>
          <a:lstStyle/>
          <a:p>
            <a:pPr lvl="0" algn="ctr">
              <a:spcBef>
                <a:spcPts val="0"/>
              </a:spcBef>
              <a:buNone/>
            </a:pPr>
            <a:r>
              <a:rPr lang="en"/>
              <a:t>Non-Parametric Algebraic MHA Results</a:t>
            </a:r>
          </a:p>
        </p:txBody>
      </p:sp>
      <p:sp>
        <p:nvSpPr>
          <p:cNvPr id="263" name="Shape 2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64" name="Shape 264"/>
          <p:cNvPicPr preferRelativeResize="0"/>
          <p:nvPr/>
        </p:nvPicPr>
        <p:blipFill>
          <a:blip r:embed="rId3">
            <a:alphaModFix/>
          </a:blip>
          <a:stretch>
            <a:fillRect/>
          </a:stretch>
        </p:blipFill>
        <p:spPr>
          <a:xfrm>
            <a:off x="545137" y="573600"/>
            <a:ext cx="5698822" cy="4483224"/>
          </a:xfrm>
          <a:prstGeom prst="rect">
            <a:avLst/>
          </a:prstGeom>
          <a:noFill/>
          <a:ln>
            <a:noFill/>
          </a:ln>
        </p:spPr>
      </p:pic>
      <p:pic>
        <p:nvPicPr>
          <p:cNvPr id="265" name="Shape 265"/>
          <p:cNvPicPr preferRelativeResize="0"/>
          <p:nvPr/>
        </p:nvPicPr>
        <p:blipFill>
          <a:blip r:embed="rId4">
            <a:alphaModFix/>
          </a:blip>
          <a:stretch>
            <a:fillRect/>
          </a:stretch>
        </p:blipFill>
        <p:spPr>
          <a:xfrm>
            <a:off x="5626675" y="909400"/>
            <a:ext cx="3205625" cy="2259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7575"/>
            <a:ext cx="8520600" cy="572700"/>
          </a:xfrm>
          <a:prstGeom prst="rect">
            <a:avLst/>
          </a:prstGeom>
        </p:spPr>
        <p:txBody>
          <a:bodyPr anchorCtr="0" anchor="t" bIns="91425" lIns="91425" rIns="91425" tIns="91425">
            <a:noAutofit/>
          </a:bodyPr>
          <a:lstStyle/>
          <a:p>
            <a:pPr lvl="0" algn="ctr">
              <a:spcBef>
                <a:spcPts val="0"/>
              </a:spcBef>
              <a:buNone/>
            </a:pPr>
            <a:r>
              <a:rPr lang="en"/>
              <a:t> Viscous-Dahl MHA Results</a:t>
            </a:r>
          </a:p>
        </p:txBody>
      </p:sp>
      <p:sp>
        <p:nvSpPr>
          <p:cNvPr id="271" name="Shape 27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72" name="Shape 272"/>
          <p:cNvPicPr preferRelativeResize="0"/>
          <p:nvPr/>
        </p:nvPicPr>
        <p:blipFill>
          <a:blip r:embed="rId3">
            <a:alphaModFix/>
          </a:blip>
          <a:stretch>
            <a:fillRect/>
          </a:stretch>
        </p:blipFill>
        <p:spPr>
          <a:xfrm>
            <a:off x="311700" y="557650"/>
            <a:ext cx="5810001" cy="4436550"/>
          </a:xfrm>
          <a:prstGeom prst="rect">
            <a:avLst/>
          </a:prstGeom>
          <a:noFill/>
          <a:ln>
            <a:noFill/>
          </a:ln>
        </p:spPr>
      </p:pic>
      <p:pic>
        <p:nvPicPr>
          <p:cNvPr id="273" name="Shape 273"/>
          <p:cNvPicPr preferRelativeResize="0"/>
          <p:nvPr/>
        </p:nvPicPr>
        <p:blipFill>
          <a:blip r:embed="rId4">
            <a:alphaModFix/>
          </a:blip>
          <a:stretch>
            <a:fillRect/>
          </a:stretch>
        </p:blipFill>
        <p:spPr>
          <a:xfrm>
            <a:off x="5373423" y="948050"/>
            <a:ext cx="3099025" cy="2383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234475"/>
            <a:ext cx="8520600" cy="572700"/>
          </a:xfrm>
          <a:prstGeom prst="rect">
            <a:avLst/>
          </a:prstGeom>
        </p:spPr>
        <p:txBody>
          <a:bodyPr anchorCtr="0" anchor="t" bIns="91425" lIns="91425" rIns="91425" tIns="91425">
            <a:noAutofit/>
          </a:bodyPr>
          <a:lstStyle/>
          <a:p>
            <a:pPr indent="0" lvl="0" marL="3200400">
              <a:spcBef>
                <a:spcPts val="0"/>
              </a:spcBef>
              <a:buNone/>
            </a:pPr>
            <a:r>
              <a:rPr lang="en"/>
              <a:t>Conclusion</a:t>
            </a:r>
          </a:p>
        </p:txBody>
      </p:sp>
      <p:sp>
        <p:nvSpPr>
          <p:cNvPr id="279" name="Shape 279"/>
          <p:cNvSpPr txBox="1"/>
          <p:nvPr>
            <p:ph idx="1" type="body"/>
          </p:nvPr>
        </p:nvSpPr>
        <p:spPr>
          <a:xfrm>
            <a:off x="261575" y="1132275"/>
            <a:ext cx="8520600" cy="3416400"/>
          </a:xfrm>
          <a:prstGeom prst="rect">
            <a:avLst/>
          </a:prstGeom>
        </p:spPr>
        <p:txBody>
          <a:bodyPr anchorCtr="0" anchor="t" bIns="91425" lIns="91425" rIns="91425" tIns="91425">
            <a:noAutofit/>
          </a:bodyPr>
          <a:lstStyle/>
          <a:p>
            <a:pPr indent="-228600" lvl="0" marL="457200" rtl="0">
              <a:lnSpc>
                <a:spcPct val="200000"/>
              </a:lnSpc>
              <a:spcBef>
                <a:spcPts val="0"/>
              </a:spcBef>
              <a:buClr>
                <a:srgbClr val="000000"/>
              </a:buClr>
            </a:pPr>
            <a:r>
              <a:rPr lang="en">
                <a:solidFill>
                  <a:srgbClr val="000000"/>
                </a:solidFill>
              </a:rPr>
              <a:t>Probabilistic more precise than deterministics for our trials </a:t>
            </a:r>
          </a:p>
          <a:p>
            <a:pPr indent="-228600" lvl="0" marL="457200" rtl="0">
              <a:lnSpc>
                <a:spcPct val="200000"/>
              </a:lnSpc>
              <a:spcBef>
                <a:spcPts val="0"/>
              </a:spcBef>
              <a:buClr>
                <a:srgbClr val="000000"/>
              </a:buClr>
            </a:pPr>
            <a:r>
              <a:rPr lang="en">
                <a:solidFill>
                  <a:srgbClr val="000000"/>
                </a:solidFill>
              </a:rPr>
              <a:t>Recommendation of analyzing parameters of other computational models</a:t>
            </a:r>
          </a:p>
          <a:p>
            <a:pPr indent="-228600" lvl="0" marL="457200" rtl="0">
              <a:lnSpc>
                <a:spcPct val="200000"/>
              </a:lnSpc>
              <a:spcBef>
                <a:spcPts val="0"/>
              </a:spcBef>
              <a:buClr>
                <a:srgbClr val="000000"/>
              </a:buClr>
            </a:pPr>
            <a:r>
              <a:rPr lang="en">
                <a:solidFill>
                  <a:srgbClr val="000000"/>
                </a:solidFill>
              </a:rPr>
              <a:t>Future work including Single-degree of Freedom</a:t>
            </a:r>
          </a:p>
        </p:txBody>
      </p:sp>
      <p:sp>
        <p:nvSpPr>
          <p:cNvPr id="280" name="Shape 28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204400"/>
            <a:ext cx="8520600" cy="572700"/>
          </a:xfrm>
          <a:prstGeom prst="rect">
            <a:avLst/>
          </a:prstGeom>
        </p:spPr>
        <p:txBody>
          <a:bodyPr anchorCtr="0" anchor="t" bIns="91425" lIns="91425" rIns="91425" tIns="91425">
            <a:noAutofit/>
          </a:bodyPr>
          <a:lstStyle/>
          <a:p>
            <a:pPr indent="0" lvl="0" marL="3657600">
              <a:spcBef>
                <a:spcPts val="0"/>
              </a:spcBef>
              <a:buNone/>
            </a:pPr>
            <a:r>
              <a:rPr lang="en"/>
              <a:t>Summary</a:t>
            </a:r>
          </a:p>
        </p:txBody>
      </p:sp>
      <p:sp>
        <p:nvSpPr>
          <p:cNvPr id="286" name="Shape 286"/>
          <p:cNvSpPr txBox="1"/>
          <p:nvPr>
            <p:ph idx="1" type="body"/>
          </p:nvPr>
        </p:nvSpPr>
        <p:spPr>
          <a:xfrm>
            <a:off x="311700" y="1011962"/>
            <a:ext cx="8520600" cy="3416400"/>
          </a:xfrm>
          <a:prstGeom prst="rect">
            <a:avLst/>
          </a:prstGeom>
        </p:spPr>
        <p:txBody>
          <a:bodyPr anchorCtr="0" anchor="t" bIns="91425" lIns="91425" rIns="91425" tIns="91425">
            <a:noAutofit/>
          </a:bodyPr>
          <a:lstStyle/>
          <a:p>
            <a:pPr indent="-228600" lvl="0" marL="457200" rtl="0">
              <a:lnSpc>
                <a:spcPct val="200000"/>
              </a:lnSpc>
              <a:spcBef>
                <a:spcPts val="0"/>
              </a:spcBef>
              <a:buClr>
                <a:srgbClr val="000000"/>
              </a:buClr>
            </a:pPr>
            <a:r>
              <a:rPr lang="en">
                <a:solidFill>
                  <a:srgbClr val="000000"/>
                </a:solidFill>
              </a:rPr>
              <a:t>Magneto-Rheological dampers</a:t>
            </a:r>
          </a:p>
          <a:p>
            <a:pPr indent="-228600" lvl="0" marL="457200" rtl="0">
              <a:lnSpc>
                <a:spcPct val="200000"/>
              </a:lnSpc>
              <a:spcBef>
                <a:spcPts val="0"/>
              </a:spcBef>
              <a:buClr>
                <a:srgbClr val="000000"/>
              </a:buClr>
            </a:pPr>
            <a:r>
              <a:rPr lang="en">
                <a:solidFill>
                  <a:srgbClr val="000000"/>
                </a:solidFill>
              </a:rPr>
              <a:t>Computational Models</a:t>
            </a:r>
          </a:p>
          <a:p>
            <a:pPr indent="-228600" lvl="0" marL="457200" rtl="0">
              <a:lnSpc>
                <a:spcPct val="200000"/>
              </a:lnSpc>
              <a:spcBef>
                <a:spcPts val="0"/>
              </a:spcBef>
              <a:buClr>
                <a:srgbClr val="000000"/>
              </a:buClr>
            </a:pPr>
            <a:r>
              <a:rPr lang="en">
                <a:solidFill>
                  <a:srgbClr val="000000"/>
                </a:solidFill>
              </a:rPr>
              <a:t>Analysis of Data Gathered</a:t>
            </a:r>
          </a:p>
          <a:p>
            <a:pPr indent="-228600" lvl="0" marL="457200" rtl="0">
              <a:lnSpc>
                <a:spcPct val="200000"/>
              </a:lnSpc>
              <a:spcBef>
                <a:spcPts val="0"/>
              </a:spcBef>
              <a:buClr>
                <a:srgbClr val="000000"/>
              </a:buClr>
            </a:pPr>
            <a:r>
              <a:rPr lang="en">
                <a:solidFill>
                  <a:srgbClr val="000000"/>
                </a:solidFill>
              </a:rPr>
              <a:t>Conclusions</a:t>
            </a:r>
          </a:p>
          <a:p>
            <a:pPr indent="-228600" lvl="0" marL="457200">
              <a:lnSpc>
                <a:spcPct val="200000"/>
              </a:lnSpc>
              <a:spcBef>
                <a:spcPts val="0"/>
              </a:spcBef>
              <a:buClr>
                <a:srgbClr val="000000"/>
              </a:buClr>
            </a:pPr>
            <a:r>
              <a:rPr lang="en">
                <a:solidFill>
                  <a:srgbClr val="000000"/>
                </a:solidFill>
              </a:rPr>
              <a:t>Future Work</a:t>
            </a:r>
          </a:p>
        </p:txBody>
      </p:sp>
      <p:sp>
        <p:nvSpPr>
          <p:cNvPr id="287" name="Shape 28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93" name="Shape 293"/>
          <p:cNvPicPr preferRelativeResize="0"/>
          <p:nvPr/>
        </p:nvPicPr>
        <p:blipFill>
          <a:blip r:embed="rId3">
            <a:alphaModFix/>
          </a:blip>
          <a:stretch>
            <a:fillRect/>
          </a:stretch>
        </p:blipFill>
        <p:spPr>
          <a:xfrm>
            <a:off x="1142975" y="0"/>
            <a:ext cx="6858025"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311700" y="0"/>
            <a:ext cx="8520600" cy="572700"/>
          </a:xfrm>
          <a:prstGeom prst="rect">
            <a:avLst/>
          </a:prstGeom>
        </p:spPr>
        <p:txBody>
          <a:bodyPr anchorCtr="0" anchor="t" bIns="91425" lIns="91425" rIns="91425" tIns="91425">
            <a:noAutofit/>
          </a:bodyPr>
          <a:lstStyle/>
          <a:p>
            <a:pPr lvl="0" algn="ctr">
              <a:spcBef>
                <a:spcPts val="0"/>
              </a:spcBef>
              <a:buNone/>
            </a:pPr>
            <a:r>
              <a:rPr lang="en"/>
              <a:t>References </a:t>
            </a:r>
          </a:p>
        </p:txBody>
      </p:sp>
      <p:sp>
        <p:nvSpPr>
          <p:cNvPr id="299" name="Shape 299"/>
          <p:cNvSpPr txBox="1"/>
          <p:nvPr>
            <p:ph idx="1" type="body"/>
          </p:nvPr>
        </p:nvSpPr>
        <p:spPr>
          <a:xfrm>
            <a:off x="311700" y="215725"/>
            <a:ext cx="8520600" cy="4447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Clr>
                <a:srgbClr val="000000"/>
              </a:buClr>
              <a:buSzPct val="100000"/>
              <a:buFont typeface="Times New Roman"/>
              <a:buAutoNum type="arabicPeriod"/>
            </a:pPr>
            <a:r>
              <a:rPr lang="en" sz="1000">
                <a:solidFill>
                  <a:srgbClr val="000000"/>
                </a:solidFill>
                <a:latin typeface="Times New Roman"/>
                <a:ea typeface="Times New Roman"/>
                <a:cs typeface="Times New Roman"/>
                <a:sym typeface="Times New Roman"/>
              </a:rPr>
              <a:t>Jiang, Z., and R. Christenson. "A Comparison of 200 KN Magneto-rheological Damper Models for Use in Real-time Hybrid Simulation Pretesting." </a:t>
            </a:r>
            <a:r>
              <a:rPr i="1" lang="en" sz="1000">
                <a:solidFill>
                  <a:srgbClr val="000000"/>
                </a:solidFill>
                <a:latin typeface="Times New Roman"/>
                <a:ea typeface="Times New Roman"/>
                <a:cs typeface="Times New Roman"/>
                <a:sym typeface="Times New Roman"/>
              </a:rPr>
              <a:t>Smart Materials and Structures</a:t>
            </a:r>
            <a:r>
              <a:rPr lang="en" sz="1000">
                <a:solidFill>
                  <a:srgbClr val="000000"/>
                </a:solidFill>
                <a:latin typeface="Times New Roman"/>
                <a:ea typeface="Times New Roman"/>
                <a:cs typeface="Times New Roman"/>
                <a:sym typeface="Times New Roman"/>
              </a:rPr>
              <a:t> 20.6 (2011): 065011. Web.</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Clr>
                <a:srgbClr val="000000"/>
              </a:buClr>
              <a:buSzPct val="100000"/>
              <a:buFont typeface="Times New Roman"/>
              <a:buAutoNum type="arabicPeriod"/>
            </a:pPr>
            <a:r>
              <a:rPr lang="en" sz="1000">
                <a:solidFill>
                  <a:srgbClr val="000000"/>
                </a:solidFill>
                <a:latin typeface="Times New Roman"/>
                <a:ea typeface="Times New Roman"/>
                <a:cs typeface="Times New Roman"/>
                <a:sym typeface="Times New Roman"/>
              </a:rPr>
              <a:t>Chae, Yunbyeong, James M. Ricles, and Richard Sause. "Modeling of a Large-scale Magneto-rheological Damper for Seismic Hazard Mitigation. Part I: Passive Mode." </a:t>
            </a:r>
            <a:r>
              <a:rPr i="1" lang="en" sz="1000">
                <a:solidFill>
                  <a:srgbClr val="000000"/>
                </a:solidFill>
                <a:latin typeface="Times New Roman"/>
                <a:ea typeface="Times New Roman"/>
                <a:cs typeface="Times New Roman"/>
                <a:sym typeface="Times New Roman"/>
              </a:rPr>
              <a:t>Earthquake Engineering &amp; Structural Dynamics</a:t>
            </a:r>
            <a:r>
              <a:rPr lang="en" sz="1000">
                <a:solidFill>
                  <a:srgbClr val="000000"/>
                </a:solidFill>
                <a:latin typeface="Times New Roman"/>
                <a:ea typeface="Times New Roman"/>
                <a:cs typeface="Times New Roman"/>
                <a:sym typeface="Times New Roman"/>
              </a:rPr>
              <a:t> 42.5 (2012): 669-85. Web. </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Clr>
                <a:srgbClr val="000000"/>
              </a:buClr>
              <a:buSzPct val="100000"/>
              <a:buFont typeface="Times New Roman"/>
              <a:buAutoNum type="arabicPeriod"/>
            </a:pPr>
            <a:r>
              <a:rPr lang="en" sz="1000">
                <a:solidFill>
                  <a:srgbClr val="000000"/>
                </a:solidFill>
                <a:latin typeface="Times New Roman"/>
                <a:ea typeface="Times New Roman"/>
                <a:cs typeface="Times New Roman"/>
                <a:sym typeface="Times New Roman"/>
              </a:rPr>
              <a:t>Caicedo, Juan M., Zhaoshuo Jiang, and Sarah C. Baxter. "Including Uncertainty in Modeling the Dynamic Response of a Large-Scale 200 KN Magneto-Rheological Damper." </a:t>
            </a:r>
            <a:r>
              <a:rPr i="1" lang="en" sz="1000">
                <a:solidFill>
                  <a:srgbClr val="000000"/>
                </a:solidFill>
                <a:latin typeface="Times New Roman"/>
                <a:ea typeface="Times New Roman"/>
                <a:cs typeface="Times New Roman"/>
                <a:sym typeface="Times New Roman"/>
              </a:rPr>
              <a:t>ASCE-ASME Journal of Risk and Uncertainty in Engineering Systems, Part A: Civil Engineering</a:t>
            </a:r>
            <a:r>
              <a:rPr lang="en" sz="1000">
                <a:solidFill>
                  <a:srgbClr val="000000"/>
                </a:solidFill>
                <a:latin typeface="Times New Roman"/>
                <a:ea typeface="Times New Roman"/>
                <a:cs typeface="Times New Roman"/>
                <a:sym typeface="Times New Roman"/>
              </a:rPr>
              <a:t> 3.2 (2017): n. pag. Web. </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lang="en" sz="1000">
                <a:solidFill>
                  <a:srgbClr val="000000"/>
                </a:solidFill>
                <a:latin typeface="Times New Roman"/>
                <a:ea typeface="Times New Roman"/>
                <a:cs typeface="Times New Roman"/>
                <a:sym typeface="Times New Roman"/>
              </a:rPr>
              <a:t>4. D.Q. Troung and AhnK.K. “MR Fluid Damper and It’s Application to Force Sensorless Damping Control System.” </a:t>
            </a:r>
            <a:r>
              <a:rPr i="1" lang="en" sz="1000">
                <a:solidFill>
                  <a:srgbClr val="000000"/>
                </a:solidFill>
                <a:latin typeface="Times New Roman"/>
                <a:ea typeface="Times New Roman"/>
                <a:cs typeface="Times New Roman"/>
                <a:sym typeface="Times New Roman"/>
              </a:rPr>
              <a:t>Intech</a:t>
            </a:r>
            <a:r>
              <a:rPr lang="en" sz="1000">
                <a:solidFill>
                  <a:srgbClr val="000000"/>
                </a:solidFill>
                <a:latin typeface="Times New Roman"/>
                <a:ea typeface="Times New Roman"/>
                <a:cs typeface="Times New Roman"/>
                <a:sym typeface="Times New Roman"/>
              </a:rPr>
              <a:t> (2012): DOI: 10.5772/51391. Web</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lang="en" sz="1000">
                <a:solidFill>
                  <a:srgbClr val="000000"/>
                </a:solidFill>
                <a:latin typeface="Times New Roman"/>
                <a:ea typeface="Times New Roman"/>
                <a:cs typeface="Times New Roman"/>
                <a:sym typeface="Times New Roman"/>
              </a:rPr>
              <a:t>5. Liang, Jun Jian. "Comparison of Models for Large-Scale Magneto-Rheological Damper to Account for Uncertainty in Seismic Hazard Mitigation." </a:t>
            </a:r>
            <a:r>
              <a:rPr i="1" lang="en" sz="1000">
                <a:solidFill>
                  <a:srgbClr val="000000"/>
                </a:solidFill>
                <a:latin typeface="Times New Roman"/>
                <a:ea typeface="Times New Roman"/>
                <a:cs typeface="Times New Roman"/>
                <a:sym typeface="Times New Roman"/>
              </a:rPr>
              <a:t>Comparison of Models for Large-Scale Magneto-Rheological Damper to Account for Uncertainty in Seismic Hazard Mitigation</a:t>
            </a:r>
            <a:r>
              <a:rPr lang="en" sz="1000">
                <a:solidFill>
                  <a:srgbClr val="000000"/>
                </a:solidFill>
                <a:latin typeface="Times New Roman"/>
                <a:ea typeface="Times New Roman"/>
                <a:cs typeface="Times New Roman"/>
                <a:sym typeface="Times New Roman"/>
              </a:rPr>
              <a:t> (2018): 1-14. Web. </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lang="en" sz="1000">
                <a:solidFill>
                  <a:srgbClr val="000000"/>
                </a:solidFill>
                <a:latin typeface="Times New Roman"/>
                <a:ea typeface="Times New Roman"/>
                <a:cs typeface="Times New Roman"/>
                <a:sym typeface="Times New Roman"/>
              </a:rPr>
              <a:t>6. “USGS: California Has 99.7 Percent Chance of Big Earthquake in Next 30 Years.” </a:t>
            </a:r>
            <a:r>
              <a:rPr i="1" lang="en" sz="1000">
                <a:solidFill>
                  <a:srgbClr val="000000"/>
                </a:solidFill>
                <a:latin typeface="Times New Roman"/>
                <a:ea typeface="Times New Roman"/>
                <a:cs typeface="Times New Roman"/>
                <a:sym typeface="Times New Roman"/>
              </a:rPr>
              <a:t>Fox News</a:t>
            </a:r>
            <a:r>
              <a:rPr lang="en" sz="1000">
                <a:solidFill>
                  <a:srgbClr val="000000"/>
                </a:solidFill>
                <a:latin typeface="Times New Roman"/>
                <a:ea typeface="Times New Roman"/>
                <a:cs typeface="Times New Roman"/>
                <a:sym typeface="Times New Roman"/>
              </a:rPr>
              <a:t>, FOX News Network, 15 Apr. 2008, www.foxnews.com/story/2008/04/15/usgs-california-has-7-percent-chance-big-earthquake-in-next-30-years.html. </a:t>
            </a:r>
            <a:br>
              <a:rPr lang="en" sz="1000">
                <a:solidFill>
                  <a:srgbClr val="000000"/>
                </a:solidFill>
                <a:latin typeface="Times New Roman"/>
                <a:ea typeface="Times New Roman"/>
                <a:cs typeface="Times New Roman"/>
                <a:sym typeface="Times New Roman"/>
              </a:rPr>
            </a:br>
          </a:p>
          <a:p>
            <a:pPr lvl="0" rtl="0">
              <a:lnSpc>
                <a:spcPct val="100000"/>
              </a:lnSpc>
              <a:spcBef>
                <a:spcPts val="0"/>
              </a:spcBef>
              <a:spcAft>
                <a:spcPts val="0"/>
              </a:spcAft>
              <a:buNone/>
            </a:pPr>
            <a:r>
              <a:rPr lang="en" sz="1000">
                <a:solidFill>
                  <a:srgbClr val="000000"/>
                </a:solidFill>
                <a:latin typeface="Times New Roman"/>
                <a:ea typeface="Times New Roman"/>
                <a:cs typeface="Times New Roman"/>
                <a:sym typeface="Times New Roman"/>
              </a:rPr>
              <a:t>7. </a:t>
            </a:r>
            <a:r>
              <a:rPr lang="en" sz="1000">
                <a:solidFill>
                  <a:srgbClr val="000000"/>
                </a:solidFill>
                <a:highlight>
                  <a:srgbClr val="F1F4F5"/>
                </a:highlight>
                <a:latin typeface="Times New Roman"/>
                <a:ea typeface="Times New Roman"/>
                <a:cs typeface="Times New Roman"/>
                <a:sym typeface="Times New Roman"/>
              </a:rPr>
              <a:t>Truong, D. Q., and K. K. Ahn. “MR Fluid Damper and Its Application to Force Sensorless Damping Control System.” </a:t>
            </a:r>
            <a:r>
              <a:rPr i="1" lang="en" sz="1000">
                <a:solidFill>
                  <a:srgbClr val="000000"/>
                </a:solidFill>
                <a:latin typeface="Times New Roman"/>
                <a:ea typeface="Times New Roman"/>
                <a:cs typeface="Times New Roman"/>
                <a:sym typeface="Times New Roman"/>
              </a:rPr>
              <a:t>MR Fluid Damper and Its Application to Force Sensorless Damping Control System | InTechOpen</a:t>
            </a:r>
            <a:r>
              <a:rPr lang="en" sz="1000">
                <a:solidFill>
                  <a:srgbClr val="000000"/>
                </a:solidFill>
                <a:highlight>
                  <a:srgbClr val="F1F4F5"/>
                </a:highlight>
                <a:latin typeface="Times New Roman"/>
                <a:ea typeface="Times New Roman"/>
                <a:cs typeface="Times New Roman"/>
                <a:sym typeface="Times New Roman"/>
              </a:rPr>
              <a:t>, InTech, 17 Oct. 2012, </a:t>
            </a:r>
            <a:r>
              <a:rPr lang="en" sz="1000" u="sng">
                <a:solidFill>
                  <a:srgbClr val="000000"/>
                </a:solidFill>
                <a:highlight>
                  <a:srgbClr val="F1F4F5"/>
                </a:highlight>
                <a:latin typeface="Times New Roman"/>
                <a:ea typeface="Times New Roman"/>
                <a:cs typeface="Times New Roman"/>
                <a:sym typeface="Times New Roman"/>
                <a:hlinkClick r:id="rId3"/>
              </a:rPr>
              <a:t>www.intechopen.com/books/smart-actuation-and-sensing-systems-recent-advances-and-future-challenges/mr-fluid-damper-and-its-application-to-force-sensorless-damping-control-system</a:t>
            </a:r>
            <a:r>
              <a:rPr lang="en" sz="1000">
                <a:solidFill>
                  <a:srgbClr val="000000"/>
                </a:solidFill>
                <a:highlight>
                  <a:srgbClr val="F1F4F5"/>
                </a:highlight>
                <a:latin typeface="Times New Roman"/>
                <a:ea typeface="Times New Roman"/>
                <a:cs typeface="Times New Roman"/>
                <a:sym typeface="Times New Roman"/>
              </a:rPr>
              <a:t>.</a:t>
            </a:r>
          </a:p>
          <a:p>
            <a:pPr lvl="0" rtl="0">
              <a:lnSpc>
                <a:spcPct val="100000"/>
              </a:lnSpc>
              <a:spcBef>
                <a:spcPts val="0"/>
              </a:spcBef>
              <a:spcAft>
                <a:spcPts val="0"/>
              </a:spcAft>
              <a:buNone/>
            </a:pPr>
            <a:r>
              <a:t/>
            </a:r>
            <a:endParaRPr sz="1000">
              <a:solidFill>
                <a:srgbClr val="000000"/>
              </a:solidFill>
              <a:highlight>
                <a:srgbClr val="F1F4F5"/>
              </a:highlight>
              <a:latin typeface="Times New Roman"/>
              <a:ea typeface="Times New Roman"/>
              <a:cs typeface="Times New Roman"/>
              <a:sym typeface="Times New Roman"/>
            </a:endParaRPr>
          </a:p>
          <a:p>
            <a:pPr lvl="0" rtl="0">
              <a:lnSpc>
                <a:spcPct val="100000"/>
              </a:lnSpc>
              <a:spcBef>
                <a:spcPts val="0"/>
              </a:spcBef>
              <a:spcAft>
                <a:spcPts val="0"/>
              </a:spcAft>
              <a:buNone/>
            </a:pPr>
            <a:r>
              <a:rPr lang="en" sz="1000">
                <a:solidFill>
                  <a:srgbClr val="000000"/>
                </a:solidFill>
                <a:highlight>
                  <a:srgbClr val="F1F4F5"/>
                </a:highlight>
                <a:latin typeface="Times New Roman"/>
                <a:ea typeface="Times New Roman"/>
                <a:cs typeface="Times New Roman"/>
                <a:sym typeface="Times New Roman"/>
              </a:rPr>
              <a:t>8. Sidpara, Ajay. “Magnetorheological Finishing: a Perfect Solution to Nanofinishing Requirements.” </a:t>
            </a:r>
            <a:r>
              <a:rPr i="1" lang="en" sz="1000">
                <a:solidFill>
                  <a:srgbClr val="000000"/>
                </a:solidFill>
                <a:latin typeface="Times New Roman"/>
                <a:ea typeface="Times New Roman"/>
                <a:cs typeface="Times New Roman"/>
                <a:sym typeface="Times New Roman"/>
              </a:rPr>
              <a:t>Optical Engineering</a:t>
            </a:r>
            <a:r>
              <a:rPr lang="en" sz="1000">
                <a:solidFill>
                  <a:srgbClr val="000000"/>
                </a:solidFill>
                <a:highlight>
                  <a:srgbClr val="F1F4F5"/>
                </a:highlight>
                <a:latin typeface="Times New Roman"/>
                <a:ea typeface="Times New Roman"/>
                <a:cs typeface="Times New Roman"/>
                <a:sym typeface="Times New Roman"/>
              </a:rPr>
              <a:t>, International Society for Optics and Photonics, 1 Sept. 2014, opticalengineering.spiedigitallibrary.org/article.aspx?articleid=1857354.</a:t>
            </a:r>
          </a:p>
          <a:p>
            <a:pPr lvl="0" rtl="0">
              <a:lnSpc>
                <a:spcPct val="100000"/>
              </a:lnSpc>
              <a:spcBef>
                <a:spcPts val="0"/>
              </a:spcBef>
              <a:spcAft>
                <a:spcPts val="0"/>
              </a:spcAft>
              <a:buNone/>
            </a:pPr>
            <a:r>
              <a:t/>
            </a:r>
            <a:endParaRPr sz="1000">
              <a:solidFill>
                <a:srgbClr val="000000"/>
              </a:solidFill>
              <a:highlight>
                <a:srgbClr val="F1F4F5"/>
              </a:highlight>
              <a:latin typeface="Times New Roman"/>
              <a:ea typeface="Times New Roman"/>
              <a:cs typeface="Times New Roman"/>
              <a:sym typeface="Times New Roman"/>
            </a:endParaRPr>
          </a:p>
          <a:p>
            <a:pPr lvl="0" rtl="0">
              <a:lnSpc>
                <a:spcPct val="100000"/>
              </a:lnSpc>
              <a:spcBef>
                <a:spcPts val="0"/>
              </a:spcBef>
              <a:spcAft>
                <a:spcPts val="0"/>
              </a:spcAft>
              <a:buNone/>
            </a:pPr>
            <a:r>
              <a:rPr lang="en" sz="1000">
                <a:solidFill>
                  <a:srgbClr val="000000"/>
                </a:solidFill>
                <a:latin typeface="Times New Roman"/>
                <a:ea typeface="Times New Roman"/>
                <a:cs typeface="Times New Roman"/>
                <a:sym typeface="Times New Roman"/>
              </a:rPr>
              <a:t>9. Jiang, Zhaoshuo, et al. “Application of MR Damper in Real-Time Structural Damage Detection Using Extended Kalman Filter.” </a:t>
            </a:r>
            <a:r>
              <a:rPr i="1" lang="en" sz="1000">
                <a:solidFill>
                  <a:srgbClr val="000000"/>
                </a:solidFill>
                <a:latin typeface="Times New Roman"/>
                <a:ea typeface="Times New Roman"/>
                <a:cs typeface="Times New Roman"/>
                <a:sym typeface="Times New Roman"/>
              </a:rPr>
              <a:t>ResearchGate</a:t>
            </a:r>
            <a:r>
              <a:rPr lang="en" sz="1000">
                <a:solidFill>
                  <a:srgbClr val="000000"/>
                </a:solidFill>
                <a:latin typeface="Times New Roman"/>
                <a:ea typeface="Times New Roman"/>
                <a:cs typeface="Times New Roman"/>
                <a:sym typeface="Times New Roman"/>
              </a:rPr>
              <a:t>, 10 Aug. 2015, </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rPr lang="en" sz="1000">
                <a:solidFill>
                  <a:srgbClr val="000000"/>
                </a:solidFill>
                <a:latin typeface="Times New Roman"/>
                <a:ea typeface="Times New Roman"/>
                <a:cs typeface="Times New Roman"/>
                <a:sym typeface="Times New Roman"/>
              </a:rPr>
              <a:t>10. www.researchgate.net/figure/281792403_fig2_Figure-31-Schematic-of-the-MR-damper-hyperbolic-tangent-model. </a:t>
            </a:r>
          </a:p>
          <a:p>
            <a:pPr lvl="0" rtl="0">
              <a:lnSpc>
                <a:spcPct val="100000"/>
              </a:lnSpc>
              <a:spcBef>
                <a:spcPts val="0"/>
              </a:spcBef>
              <a:spcAft>
                <a:spcPts val="0"/>
              </a:spcAft>
              <a:buNone/>
            </a:pPr>
            <a:r>
              <a:rPr lang="en" sz="1000">
                <a:solidFill>
                  <a:srgbClr val="000000"/>
                </a:solidFill>
                <a:highlight>
                  <a:srgbClr val="F1F4F5"/>
                </a:highlight>
                <a:latin typeface="Times New Roman"/>
                <a:ea typeface="Times New Roman"/>
                <a:cs typeface="Times New Roman"/>
                <a:sym typeface="Times New Roman"/>
              </a:rPr>
              <a:t>“Uncertainty Quantification.” </a:t>
            </a:r>
            <a:r>
              <a:rPr i="1" lang="en" sz="1000">
                <a:solidFill>
                  <a:srgbClr val="000000"/>
                </a:solidFill>
                <a:highlight>
                  <a:srgbClr val="F1F4F5"/>
                </a:highlight>
                <a:latin typeface="Times New Roman"/>
                <a:ea typeface="Times New Roman"/>
                <a:cs typeface="Times New Roman"/>
                <a:sym typeface="Times New Roman"/>
              </a:rPr>
              <a:t>Uncertainty Quantification | SmartUQ</a:t>
            </a:r>
            <a:r>
              <a:rPr lang="en" sz="1000">
                <a:solidFill>
                  <a:srgbClr val="000000"/>
                </a:solidFill>
                <a:highlight>
                  <a:srgbClr val="F1F4F5"/>
                </a:highlight>
                <a:latin typeface="Times New Roman"/>
                <a:ea typeface="Times New Roman"/>
                <a:cs typeface="Times New Roman"/>
                <a:sym typeface="Times New Roman"/>
              </a:rPr>
              <a:t>, www.smartuq.com/resources/uncertainty-quantification/.</a:t>
            </a: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a:p>
            <a:pPr lvl="0" rtl="0">
              <a:lnSpc>
                <a:spcPct val="100000"/>
              </a:lnSpc>
              <a:spcBef>
                <a:spcPts val="0"/>
              </a:spcBef>
              <a:spcAft>
                <a:spcPts val="0"/>
              </a:spcAft>
              <a:buNone/>
            </a:pPr>
            <a:r>
              <a:t/>
            </a:r>
            <a:endParaRPr sz="1000">
              <a:solidFill>
                <a:srgbClr val="000000"/>
              </a:solidFill>
              <a:latin typeface="Times New Roman"/>
              <a:ea typeface="Times New Roman"/>
              <a:cs typeface="Times New Roman"/>
              <a:sym typeface="Times New Roman"/>
            </a:endParaRPr>
          </a:p>
        </p:txBody>
      </p:sp>
      <p:sp>
        <p:nvSpPr>
          <p:cNvPr id="300" name="Shape 30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sz="1400"/>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6000">
                <a:solidFill>
                  <a:srgbClr val="000000"/>
                </a:solidFill>
              </a:rPr>
              <a:t>Questions ?</a:t>
            </a:r>
          </a:p>
        </p:txBody>
      </p:sp>
      <p:sp>
        <p:nvSpPr>
          <p:cNvPr id="306" name="Shape 3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spcBef>
                <a:spcPts val="0"/>
              </a:spcBef>
              <a:buNone/>
            </a:pPr>
            <a:r>
              <a:rPr lang="en"/>
              <a:t>Background</a:t>
            </a:r>
          </a:p>
        </p:txBody>
      </p:sp>
      <p:sp>
        <p:nvSpPr>
          <p:cNvPr id="78" name="Shape 7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79" name="Shape 79"/>
          <p:cNvPicPr preferRelativeResize="0"/>
          <p:nvPr/>
        </p:nvPicPr>
        <p:blipFill>
          <a:blip r:embed="rId3">
            <a:alphaModFix/>
          </a:blip>
          <a:stretch>
            <a:fillRect/>
          </a:stretch>
        </p:blipFill>
        <p:spPr>
          <a:xfrm>
            <a:off x="838575" y="1132300"/>
            <a:ext cx="3530499" cy="2878900"/>
          </a:xfrm>
          <a:prstGeom prst="rect">
            <a:avLst/>
          </a:prstGeom>
          <a:noFill/>
          <a:ln>
            <a:noFill/>
          </a:ln>
        </p:spPr>
      </p:pic>
      <p:sp>
        <p:nvSpPr>
          <p:cNvPr id="80" name="Shape 80"/>
          <p:cNvSpPr txBox="1"/>
          <p:nvPr/>
        </p:nvSpPr>
        <p:spPr>
          <a:xfrm>
            <a:off x="1103825" y="4011200"/>
            <a:ext cx="3000000" cy="6996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3C78D8"/>
                </a:solidFill>
              </a:rPr>
              <a:t>San Francisco, California</a:t>
            </a:r>
          </a:p>
        </p:txBody>
      </p:sp>
      <p:pic>
        <p:nvPicPr>
          <p:cNvPr id="81" name="Shape 81"/>
          <p:cNvPicPr preferRelativeResize="0"/>
          <p:nvPr/>
        </p:nvPicPr>
        <p:blipFill>
          <a:blip r:embed="rId4">
            <a:alphaModFix/>
          </a:blip>
          <a:stretch>
            <a:fillRect/>
          </a:stretch>
        </p:blipFill>
        <p:spPr>
          <a:xfrm>
            <a:off x="5234400" y="1132287"/>
            <a:ext cx="3238050" cy="2878924"/>
          </a:xfrm>
          <a:prstGeom prst="rect">
            <a:avLst/>
          </a:prstGeom>
          <a:noFill/>
          <a:ln>
            <a:noFill/>
          </a:ln>
        </p:spPr>
      </p:pic>
      <p:sp>
        <p:nvSpPr>
          <p:cNvPr id="82" name="Shape 82"/>
          <p:cNvSpPr txBox="1"/>
          <p:nvPr/>
        </p:nvSpPr>
        <p:spPr>
          <a:xfrm>
            <a:off x="5166750" y="4125775"/>
            <a:ext cx="3237900" cy="528300"/>
          </a:xfrm>
          <a:prstGeom prst="rect">
            <a:avLst/>
          </a:prstGeom>
          <a:noFill/>
          <a:ln>
            <a:noFill/>
          </a:ln>
        </p:spPr>
        <p:txBody>
          <a:bodyPr anchorCtr="0" anchor="t" bIns="91425" lIns="91425" rIns="91425" tIns="91425">
            <a:noAutofit/>
          </a:bodyPr>
          <a:lstStyle/>
          <a:p>
            <a:pPr lvl="0" rtl="0" algn="ctr">
              <a:spcBef>
                <a:spcPts val="0"/>
              </a:spcBef>
              <a:buNone/>
            </a:pPr>
            <a:r>
              <a:rPr lang="en" sz="1800">
                <a:solidFill>
                  <a:srgbClr val="3C78D8"/>
                </a:solidFill>
              </a:rPr>
              <a:t>Carrizo Plain, California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88" name="Shape 88"/>
          <p:cNvPicPr preferRelativeResize="0"/>
          <p:nvPr/>
        </p:nvPicPr>
        <p:blipFill>
          <a:blip r:embed="rId3">
            <a:alphaModFix/>
          </a:blip>
          <a:stretch>
            <a:fillRect/>
          </a:stretch>
        </p:blipFill>
        <p:spPr>
          <a:xfrm>
            <a:off x="1400500" y="152400"/>
            <a:ext cx="6207959"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70000"/>
            <a:ext cx="8520600" cy="572700"/>
          </a:xfrm>
          <a:prstGeom prst="rect">
            <a:avLst/>
          </a:prstGeom>
        </p:spPr>
        <p:txBody>
          <a:bodyPr anchorCtr="0" anchor="t" bIns="91425" lIns="91425" rIns="91425" tIns="91425">
            <a:noAutofit/>
          </a:bodyPr>
          <a:lstStyle/>
          <a:p>
            <a:pPr lvl="0" algn="ctr">
              <a:spcBef>
                <a:spcPts val="0"/>
              </a:spcBef>
              <a:buNone/>
            </a:pPr>
            <a:r>
              <a:rPr lang="en"/>
              <a:t>Smart Material</a:t>
            </a:r>
          </a:p>
        </p:txBody>
      </p:sp>
      <p:sp>
        <p:nvSpPr>
          <p:cNvPr id="94" name="Shape 94"/>
          <p:cNvSpPr txBox="1"/>
          <p:nvPr>
            <p:ph idx="1" type="body"/>
          </p:nvPr>
        </p:nvSpPr>
        <p:spPr>
          <a:xfrm>
            <a:off x="311700" y="687800"/>
            <a:ext cx="3621000" cy="8622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Changes its </a:t>
            </a:r>
            <a:r>
              <a:rPr lang="en">
                <a:solidFill>
                  <a:srgbClr val="000000"/>
                </a:solidFill>
              </a:rPr>
              <a:t>viscosity</a:t>
            </a:r>
            <a:r>
              <a:rPr lang="en">
                <a:solidFill>
                  <a:srgbClr val="000000"/>
                </a:solidFill>
              </a:rPr>
              <a:t> when subjected to a magnetic field</a:t>
            </a:r>
          </a:p>
          <a:p>
            <a:pPr lvl="0">
              <a:spcBef>
                <a:spcPts val="0"/>
              </a:spcBef>
              <a:buNone/>
            </a:pPr>
            <a:r>
              <a:t/>
            </a:r>
            <a:endParaRPr>
              <a:solidFill>
                <a:srgbClr val="000000"/>
              </a:solidFill>
            </a:endParaRPr>
          </a:p>
        </p:txBody>
      </p:sp>
      <p:sp>
        <p:nvSpPr>
          <p:cNvPr id="95" name="Shape 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96" name="Shape 96"/>
          <p:cNvPicPr preferRelativeResize="0"/>
          <p:nvPr/>
        </p:nvPicPr>
        <p:blipFill>
          <a:blip r:embed="rId3">
            <a:alphaModFix/>
          </a:blip>
          <a:stretch>
            <a:fillRect/>
          </a:stretch>
        </p:blipFill>
        <p:spPr>
          <a:xfrm>
            <a:off x="1414474" y="1595099"/>
            <a:ext cx="6315074" cy="3098924"/>
          </a:xfrm>
          <a:prstGeom prst="rect">
            <a:avLst/>
          </a:prstGeom>
          <a:noFill/>
          <a:ln>
            <a:noFill/>
          </a:ln>
        </p:spPr>
      </p:pic>
      <p:sp>
        <p:nvSpPr>
          <p:cNvPr id="97" name="Shape 97"/>
          <p:cNvSpPr txBox="1"/>
          <p:nvPr/>
        </p:nvSpPr>
        <p:spPr>
          <a:xfrm>
            <a:off x="876725" y="4722675"/>
            <a:ext cx="7539900" cy="334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98" name="Shape 98"/>
          <p:cNvSpPr txBox="1"/>
          <p:nvPr/>
        </p:nvSpPr>
        <p:spPr>
          <a:xfrm>
            <a:off x="1356025" y="4656400"/>
            <a:ext cx="4442100" cy="393600"/>
          </a:xfrm>
          <a:prstGeom prst="rect">
            <a:avLst/>
          </a:prstGeom>
          <a:noFill/>
          <a:ln>
            <a:noFill/>
          </a:ln>
        </p:spPr>
        <p:txBody>
          <a:bodyPr anchorCtr="0" anchor="t" bIns="91425" lIns="91425" rIns="91425" tIns="91425">
            <a:noAutofit/>
          </a:bodyPr>
          <a:lstStyle/>
          <a:p>
            <a:pPr lvl="0">
              <a:spcBef>
                <a:spcPts val="0"/>
              </a:spcBef>
              <a:buNone/>
            </a:pPr>
            <a:r>
              <a:rPr lang="en" sz="800">
                <a:highlight>
                  <a:srgbClr val="F1F4F5"/>
                </a:highlight>
                <a:latin typeface="Helvetica Neue"/>
                <a:ea typeface="Helvetica Neue"/>
                <a:cs typeface="Helvetica Neue"/>
                <a:sym typeface="Helvetica Neue"/>
              </a:rPr>
              <a:t>Sidpara, Ajay. “Magnetorheological Finishing: a Perfect Solution to Nanofinishing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0"/>
            <a:ext cx="8520600" cy="572700"/>
          </a:xfrm>
          <a:prstGeom prst="rect">
            <a:avLst/>
          </a:prstGeom>
        </p:spPr>
        <p:txBody>
          <a:bodyPr anchorCtr="0" anchor="t" bIns="91425" lIns="91425" rIns="91425" tIns="91425">
            <a:noAutofit/>
          </a:bodyPr>
          <a:lstStyle/>
          <a:p>
            <a:pPr lvl="0" algn="ctr">
              <a:spcBef>
                <a:spcPts val="0"/>
              </a:spcBef>
              <a:buNone/>
            </a:pPr>
            <a:r>
              <a:rPr lang="en">
                <a:solidFill>
                  <a:srgbClr val="000000"/>
                </a:solidFill>
              </a:rPr>
              <a:t>Magneto-Rheological (MR) Damper</a:t>
            </a:r>
          </a:p>
        </p:txBody>
      </p:sp>
      <p:pic>
        <p:nvPicPr>
          <p:cNvPr id="104" name="Shape 104"/>
          <p:cNvPicPr preferRelativeResize="0"/>
          <p:nvPr/>
        </p:nvPicPr>
        <p:blipFill>
          <a:blip r:embed="rId3">
            <a:alphaModFix/>
          </a:blip>
          <a:stretch>
            <a:fillRect/>
          </a:stretch>
        </p:blipFill>
        <p:spPr>
          <a:xfrm>
            <a:off x="93000" y="1185475"/>
            <a:ext cx="6556450" cy="2772550"/>
          </a:xfrm>
          <a:prstGeom prst="rect">
            <a:avLst/>
          </a:prstGeom>
          <a:noFill/>
          <a:ln>
            <a:noFill/>
          </a:ln>
        </p:spPr>
      </p:pic>
      <p:pic>
        <p:nvPicPr>
          <p:cNvPr id="105" name="Shape 105"/>
          <p:cNvPicPr preferRelativeResize="0"/>
          <p:nvPr/>
        </p:nvPicPr>
        <p:blipFill>
          <a:blip r:embed="rId4">
            <a:alphaModFix/>
          </a:blip>
          <a:stretch>
            <a:fillRect/>
          </a:stretch>
        </p:blipFill>
        <p:spPr>
          <a:xfrm>
            <a:off x="6685249" y="746100"/>
            <a:ext cx="1836575" cy="2095149"/>
          </a:xfrm>
          <a:prstGeom prst="rect">
            <a:avLst/>
          </a:prstGeom>
          <a:noFill/>
          <a:ln>
            <a:noFill/>
          </a:ln>
        </p:spPr>
      </p:pic>
      <p:pic>
        <p:nvPicPr>
          <p:cNvPr id="106" name="Shape 106"/>
          <p:cNvPicPr preferRelativeResize="0"/>
          <p:nvPr/>
        </p:nvPicPr>
        <p:blipFill>
          <a:blip r:embed="rId5">
            <a:alphaModFix/>
          </a:blip>
          <a:stretch>
            <a:fillRect/>
          </a:stretch>
        </p:blipFill>
        <p:spPr>
          <a:xfrm>
            <a:off x="6649449" y="2958549"/>
            <a:ext cx="2051274" cy="2044674"/>
          </a:xfrm>
          <a:prstGeom prst="rect">
            <a:avLst/>
          </a:prstGeom>
          <a:noFill/>
          <a:ln>
            <a:noFill/>
          </a:ln>
        </p:spPr>
      </p:pic>
      <p:sp>
        <p:nvSpPr>
          <p:cNvPr id="107" name="Shape 10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sz="1400"/>
              <a:t>‹#›</a:t>
            </a:fld>
          </a:p>
        </p:txBody>
      </p:sp>
      <p:sp>
        <p:nvSpPr>
          <p:cNvPr id="108" name="Shape 108"/>
          <p:cNvSpPr txBox="1"/>
          <p:nvPr/>
        </p:nvSpPr>
        <p:spPr>
          <a:xfrm>
            <a:off x="93000" y="4570800"/>
            <a:ext cx="5388900" cy="393600"/>
          </a:xfrm>
          <a:prstGeom prst="rect">
            <a:avLst/>
          </a:prstGeom>
          <a:noFill/>
          <a:ln>
            <a:noFill/>
          </a:ln>
        </p:spPr>
        <p:txBody>
          <a:bodyPr anchorCtr="0" anchor="t" bIns="91425" lIns="91425" rIns="91425" tIns="91425">
            <a:noAutofit/>
          </a:bodyPr>
          <a:lstStyle/>
          <a:p>
            <a:pPr lvl="0">
              <a:spcBef>
                <a:spcPts val="0"/>
              </a:spcBef>
              <a:buNone/>
            </a:pPr>
            <a:r>
              <a:rPr lang="en" sz="800">
                <a:highlight>
                  <a:srgbClr val="F1F4F5"/>
                </a:highlight>
                <a:latin typeface="Helvetica Neue"/>
                <a:ea typeface="Helvetica Neue"/>
                <a:cs typeface="Helvetica Neue"/>
                <a:sym typeface="Helvetica Neue"/>
              </a:rPr>
              <a:t>Truong, D. Q., and K. K. Ahn. “MR Fluid Damper and Its Application to Force Sensorless Damping Control System.”</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95125"/>
            <a:ext cx="8520600" cy="572700"/>
          </a:xfrm>
          <a:prstGeom prst="rect">
            <a:avLst/>
          </a:prstGeom>
        </p:spPr>
        <p:txBody>
          <a:bodyPr anchorCtr="0" anchor="t" bIns="91425" lIns="91425" rIns="91425" tIns="91425">
            <a:noAutofit/>
          </a:bodyPr>
          <a:lstStyle/>
          <a:p>
            <a:pPr lvl="0" rtl="0" algn="ctr">
              <a:spcBef>
                <a:spcPts val="0"/>
              </a:spcBef>
              <a:buNone/>
            </a:pPr>
            <a:r>
              <a:rPr lang="en"/>
              <a:t>Computational </a:t>
            </a:r>
            <a:r>
              <a:rPr lang="en"/>
              <a:t>Damper Models</a:t>
            </a:r>
          </a:p>
          <a:p>
            <a:pPr lvl="0" algn="ctr">
              <a:spcBef>
                <a:spcPts val="0"/>
              </a:spcBef>
              <a:buNone/>
            </a:pPr>
            <a:r>
              <a:t/>
            </a:r>
            <a:endParaRPr/>
          </a:p>
        </p:txBody>
      </p:sp>
      <p:sp>
        <p:nvSpPr>
          <p:cNvPr id="114" name="Shape 1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BC_Model .png" id="115" name="Shape 115"/>
          <p:cNvPicPr preferRelativeResize="0"/>
          <p:nvPr/>
        </p:nvPicPr>
        <p:blipFill>
          <a:blip r:embed="rId3">
            <a:alphaModFix/>
          </a:blip>
          <a:stretch>
            <a:fillRect/>
          </a:stretch>
        </p:blipFill>
        <p:spPr>
          <a:xfrm>
            <a:off x="4687389" y="563175"/>
            <a:ext cx="3306659" cy="1829374"/>
          </a:xfrm>
          <a:prstGeom prst="rect">
            <a:avLst/>
          </a:prstGeom>
          <a:noFill/>
          <a:ln>
            <a:noFill/>
          </a:ln>
        </p:spPr>
      </p:pic>
      <p:pic>
        <p:nvPicPr>
          <p:cNvPr descr="HT_Model .jpg" id="116" name="Shape 116"/>
          <p:cNvPicPr preferRelativeResize="0"/>
          <p:nvPr/>
        </p:nvPicPr>
        <p:blipFill>
          <a:blip r:embed="rId4">
            <a:alphaModFix/>
          </a:blip>
          <a:stretch>
            <a:fillRect/>
          </a:stretch>
        </p:blipFill>
        <p:spPr>
          <a:xfrm>
            <a:off x="640050" y="541675"/>
            <a:ext cx="2876549" cy="1930021"/>
          </a:xfrm>
          <a:prstGeom prst="rect">
            <a:avLst/>
          </a:prstGeom>
          <a:noFill/>
          <a:ln>
            <a:noFill/>
          </a:ln>
        </p:spPr>
      </p:pic>
      <p:pic>
        <p:nvPicPr>
          <p:cNvPr descr="MNS_Model.png" id="117" name="Shape 117"/>
          <p:cNvPicPr preferRelativeResize="0"/>
          <p:nvPr/>
        </p:nvPicPr>
        <p:blipFill>
          <a:blip r:embed="rId5">
            <a:alphaModFix/>
          </a:blip>
          <a:stretch>
            <a:fillRect/>
          </a:stretch>
        </p:blipFill>
        <p:spPr>
          <a:xfrm>
            <a:off x="4601752" y="2944429"/>
            <a:ext cx="3048475" cy="1413798"/>
          </a:xfrm>
          <a:prstGeom prst="rect">
            <a:avLst/>
          </a:prstGeom>
          <a:noFill/>
          <a:ln>
            <a:noFill/>
          </a:ln>
        </p:spPr>
      </p:pic>
      <p:pic>
        <p:nvPicPr>
          <p:cNvPr descr="VD_Model .png" id="118" name="Shape 118"/>
          <p:cNvPicPr preferRelativeResize="0"/>
          <p:nvPr/>
        </p:nvPicPr>
        <p:blipFill>
          <a:blip r:embed="rId6">
            <a:alphaModFix/>
          </a:blip>
          <a:stretch>
            <a:fillRect/>
          </a:stretch>
        </p:blipFill>
        <p:spPr>
          <a:xfrm>
            <a:off x="640050" y="2893450"/>
            <a:ext cx="2876550" cy="1590675"/>
          </a:xfrm>
          <a:prstGeom prst="rect">
            <a:avLst/>
          </a:prstGeom>
          <a:noFill/>
          <a:ln>
            <a:noFill/>
          </a:ln>
        </p:spPr>
      </p:pic>
      <p:sp>
        <p:nvSpPr>
          <p:cNvPr id="119" name="Shape 119"/>
          <p:cNvSpPr txBox="1"/>
          <p:nvPr/>
        </p:nvSpPr>
        <p:spPr>
          <a:xfrm>
            <a:off x="349900" y="2541425"/>
            <a:ext cx="3166800" cy="282300"/>
          </a:xfrm>
          <a:prstGeom prst="rect">
            <a:avLst/>
          </a:prstGeom>
          <a:noFill/>
          <a:ln>
            <a:noFill/>
          </a:ln>
        </p:spPr>
        <p:txBody>
          <a:bodyPr anchorCtr="0" anchor="t" bIns="91425" lIns="91425" rIns="91425" tIns="91425">
            <a:noAutofit/>
          </a:bodyPr>
          <a:lstStyle/>
          <a:p>
            <a:pPr lvl="0" algn="ctr">
              <a:spcBef>
                <a:spcPts val="0"/>
              </a:spcBef>
              <a:buNone/>
            </a:pPr>
            <a:r>
              <a:rPr lang="en" sz="1800">
                <a:solidFill>
                  <a:srgbClr val="3C78D8"/>
                </a:solidFill>
              </a:rPr>
              <a:t>Hyperbolic Tangent Model </a:t>
            </a:r>
          </a:p>
        </p:txBody>
      </p:sp>
      <p:sp>
        <p:nvSpPr>
          <p:cNvPr id="120" name="Shape 120"/>
          <p:cNvSpPr txBox="1"/>
          <p:nvPr/>
        </p:nvSpPr>
        <p:spPr>
          <a:xfrm>
            <a:off x="4397050" y="2519725"/>
            <a:ext cx="3597000" cy="291600"/>
          </a:xfrm>
          <a:prstGeom prst="rect">
            <a:avLst/>
          </a:prstGeom>
          <a:noFill/>
          <a:ln>
            <a:noFill/>
          </a:ln>
        </p:spPr>
        <p:txBody>
          <a:bodyPr anchorCtr="0" anchor="t" bIns="91425" lIns="91425" rIns="91425" tIns="91425">
            <a:noAutofit/>
          </a:bodyPr>
          <a:lstStyle/>
          <a:p>
            <a:pPr lvl="0" algn="ctr">
              <a:spcBef>
                <a:spcPts val="0"/>
              </a:spcBef>
              <a:buNone/>
            </a:pPr>
            <a:r>
              <a:rPr lang="en" sz="1800">
                <a:solidFill>
                  <a:srgbClr val="3C78D8"/>
                </a:solidFill>
              </a:rPr>
              <a:t>Bouc-Wen Model </a:t>
            </a:r>
          </a:p>
        </p:txBody>
      </p:sp>
      <p:sp>
        <p:nvSpPr>
          <p:cNvPr id="121" name="Shape 121"/>
          <p:cNvSpPr txBox="1"/>
          <p:nvPr/>
        </p:nvSpPr>
        <p:spPr>
          <a:xfrm>
            <a:off x="349900" y="4380925"/>
            <a:ext cx="3166800" cy="282300"/>
          </a:xfrm>
          <a:prstGeom prst="rect">
            <a:avLst/>
          </a:prstGeom>
          <a:noFill/>
          <a:ln>
            <a:noFill/>
          </a:ln>
        </p:spPr>
        <p:txBody>
          <a:bodyPr anchorCtr="0" anchor="t" bIns="91425" lIns="91425" rIns="91425" tIns="91425">
            <a:noAutofit/>
          </a:bodyPr>
          <a:lstStyle/>
          <a:p>
            <a:pPr lvl="0" rtl="0" algn="ctr">
              <a:spcBef>
                <a:spcPts val="0"/>
              </a:spcBef>
              <a:buNone/>
            </a:pPr>
            <a:r>
              <a:rPr lang="en" sz="1800">
                <a:solidFill>
                  <a:srgbClr val="3C78D8"/>
                </a:solidFill>
              </a:rPr>
              <a:t>Viscous-Dahl Model </a:t>
            </a:r>
          </a:p>
        </p:txBody>
      </p:sp>
      <p:sp>
        <p:nvSpPr>
          <p:cNvPr id="122" name="Shape 122"/>
          <p:cNvSpPr txBox="1"/>
          <p:nvPr/>
        </p:nvSpPr>
        <p:spPr>
          <a:xfrm>
            <a:off x="4397050" y="4358225"/>
            <a:ext cx="3597000" cy="282300"/>
          </a:xfrm>
          <a:prstGeom prst="rect">
            <a:avLst/>
          </a:prstGeom>
          <a:noFill/>
          <a:ln>
            <a:noFill/>
          </a:ln>
        </p:spPr>
        <p:txBody>
          <a:bodyPr anchorCtr="0" anchor="t" bIns="91425" lIns="91425" rIns="91425" tIns="91425">
            <a:noAutofit/>
          </a:bodyPr>
          <a:lstStyle/>
          <a:p>
            <a:pPr lvl="0" rtl="0" algn="ctr">
              <a:spcBef>
                <a:spcPts val="0"/>
              </a:spcBef>
              <a:buNone/>
            </a:pPr>
            <a:r>
              <a:rPr lang="en" sz="1800">
                <a:solidFill>
                  <a:srgbClr val="3C78D8"/>
                </a:solidFill>
              </a:rPr>
              <a:t>Maxwell Non-Linear Slider Model </a:t>
            </a:r>
          </a:p>
        </p:txBody>
      </p:sp>
      <p:sp>
        <p:nvSpPr>
          <p:cNvPr id="123" name="Shape 123"/>
          <p:cNvSpPr txBox="1"/>
          <p:nvPr/>
        </p:nvSpPr>
        <p:spPr>
          <a:xfrm>
            <a:off x="170950" y="4732375"/>
            <a:ext cx="7823100" cy="255300"/>
          </a:xfrm>
          <a:prstGeom prst="rect">
            <a:avLst/>
          </a:prstGeom>
          <a:noFill/>
          <a:ln>
            <a:noFill/>
          </a:ln>
        </p:spPr>
        <p:txBody>
          <a:bodyPr anchorCtr="0" anchor="t" bIns="91425" lIns="91425" rIns="91425" tIns="91425">
            <a:noAutofit/>
          </a:bodyPr>
          <a:lstStyle/>
          <a:p>
            <a:pPr lvl="0">
              <a:spcBef>
                <a:spcPts val="0"/>
              </a:spcBef>
              <a:buNone/>
            </a:pPr>
            <a:r>
              <a:rPr lang="en" sz="800">
                <a:latin typeface="Times New Roman"/>
                <a:ea typeface="Times New Roman"/>
                <a:cs typeface="Times New Roman"/>
                <a:sym typeface="Times New Roman"/>
              </a:rPr>
              <a:t>Jiang, Zhaoshuo, et al. “Application of MR Damper in Real-Time Structural Damage Detection Using Extended Kalman Filter.” </a:t>
            </a:r>
            <a:r>
              <a:rPr i="1" lang="en" sz="800">
                <a:latin typeface="Times New Roman"/>
                <a:ea typeface="Times New Roman"/>
                <a:cs typeface="Times New Roman"/>
                <a:sym typeface="Times New Roman"/>
              </a:rPr>
              <a:t>ResearchGate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61975"/>
            <a:ext cx="8520600" cy="572700"/>
          </a:xfrm>
          <a:prstGeom prst="rect">
            <a:avLst/>
          </a:prstGeom>
        </p:spPr>
        <p:txBody>
          <a:bodyPr anchorCtr="0" anchor="t" bIns="91425" lIns="91425" rIns="91425" tIns="91425">
            <a:noAutofit/>
          </a:bodyPr>
          <a:lstStyle/>
          <a:p>
            <a:pPr lvl="0" algn="ctr">
              <a:spcBef>
                <a:spcPts val="0"/>
              </a:spcBef>
              <a:buNone/>
            </a:pPr>
            <a:r>
              <a:rPr lang="en"/>
              <a:t>Hyperbolic Tangent Model vs Viscous-Dahl Model</a:t>
            </a:r>
          </a:p>
        </p:txBody>
      </p:sp>
      <p:sp>
        <p:nvSpPr>
          <p:cNvPr id="129" name="Shape 129"/>
          <p:cNvSpPr txBox="1"/>
          <p:nvPr>
            <p:ph idx="1" type="body"/>
          </p:nvPr>
        </p:nvSpPr>
        <p:spPr>
          <a:xfrm>
            <a:off x="311700" y="634675"/>
            <a:ext cx="8709300" cy="2047800"/>
          </a:xfrm>
          <a:prstGeom prst="rect">
            <a:avLst/>
          </a:prstGeom>
        </p:spPr>
        <p:txBody>
          <a:bodyPr anchorCtr="0" anchor="t" bIns="91425" lIns="91425" rIns="91425" tIns="91425">
            <a:noAutofit/>
          </a:bodyPr>
          <a:lstStyle/>
          <a:p>
            <a:pPr lvl="0">
              <a:spcBef>
                <a:spcPts val="0"/>
              </a:spcBef>
              <a:buNone/>
            </a:pPr>
            <a:r>
              <a:rPr lang="en" u="sng">
                <a:solidFill>
                  <a:srgbClr val="000000"/>
                </a:solidFill>
              </a:rPr>
              <a:t>Hyperbolic Tangent</a:t>
            </a:r>
            <a:r>
              <a:rPr lang="en" u="sng">
                <a:solidFill>
                  <a:srgbClr val="000000"/>
                </a:solidFill>
              </a:rPr>
              <a:t> Model</a:t>
            </a:r>
          </a:p>
          <a:p>
            <a:pPr lvl="0" rtl="0">
              <a:lnSpc>
                <a:spcPct val="100000"/>
              </a:lnSpc>
              <a:spcBef>
                <a:spcPts val="0"/>
              </a:spcBef>
              <a:buNone/>
            </a:pPr>
            <a:r>
              <a:rPr lang="en">
                <a:solidFill>
                  <a:srgbClr val="000000"/>
                </a:solidFill>
              </a:rPr>
              <a:t>Force equation:</a:t>
            </a:r>
          </a:p>
          <a:p>
            <a:pPr lvl="0" rtl="0">
              <a:lnSpc>
                <a:spcPct val="100000"/>
              </a:lnSpc>
              <a:spcBef>
                <a:spcPts val="0"/>
              </a:spcBef>
              <a:buNone/>
            </a:pPr>
            <a:r>
              <a:t/>
            </a:r>
            <a:endParaRPr/>
          </a:p>
          <a:p>
            <a:pPr lvl="0">
              <a:lnSpc>
                <a:spcPct val="100000"/>
              </a:lnSpc>
              <a:spcBef>
                <a:spcPts val="0"/>
              </a:spcBef>
              <a:buNone/>
            </a:pPr>
            <a:r>
              <a:t/>
            </a:r>
            <a:endParaRPr/>
          </a:p>
          <a:p>
            <a:pPr lvl="0">
              <a:spcBef>
                <a:spcPts val="0"/>
              </a:spcBef>
              <a:buNone/>
            </a:pPr>
            <a:r>
              <a:t/>
            </a:r>
            <a:endParaRPr/>
          </a:p>
        </p:txBody>
      </p:sp>
      <p:sp>
        <p:nvSpPr>
          <p:cNvPr id="130" name="Shape 1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31" name="Shape 131"/>
          <p:cNvPicPr preferRelativeResize="0"/>
          <p:nvPr/>
        </p:nvPicPr>
        <p:blipFill>
          <a:blip r:embed="rId3">
            <a:alphaModFix/>
          </a:blip>
          <a:stretch>
            <a:fillRect/>
          </a:stretch>
        </p:blipFill>
        <p:spPr>
          <a:xfrm>
            <a:off x="790837" y="1503475"/>
            <a:ext cx="7562326" cy="1178999"/>
          </a:xfrm>
          <a:prstGeom prst="rect">
            <a:avLst/>
          </a:prstGeom>
          <a:noFill/>
          <a:ln>
            <a:noFill/>
          </a:ln>
        </p:spPr>
      </p:pic>
      <p:sp>
        <p:nvSpPr>
          <p:cNvPr id="132" name="Shape 132"/>
          <p:cNvSpPr txBox="1"/>
          <p:nvPr/>
        </p:nvSpPr>
        <p:spPr>
          <a:xfrm>
            <a:off x="259500" y="2879125"/>
            <a:ext cx="8520600" cy="2100600"/>
          </a:xfrm>
          <a:prstGeom prst="rect">
            <a:avLst/>
          </a:prstGeom>
          <a:noFill/>
          <a:ln>
            <a:noFill/>
          </a:ln>
        </p:spPr>
        <p:txBody>
          <a:bodyPr anchorCtr="0" anchor="t" bIns="91425" lIns="91425" rIns="91425" tIns="91425">
            <a:noAutofit/>
          </a:bodyPr>
          <a:lstStyle/>
          <a:p>
            <a:pPr lvl="0">
              <a:spcBef>
                <a:spcPts val="0"/>
              </a:spcBef>
              <a:buNone/>
            </a:pPr>
            <a:r>
              <a:rPr lang="en" sz="1800" u="sng">
                <a:latin typeface="Proxima Nova"/>
                <a:ea typeface="Proxima Nova"/>
                <a:cs typeface="Proxima Nova"/>
                <a:sym typeface="Proxima Nova"/>
              </a:rPr>
              <a:t>Viscous-Dahl</a:t>
            </a:r>
            <a:r>
              <a:rPr lang="en" sz="1800" u="sng">
                <a:latin typeface="Proxima Nova"/>
                <a:ea typeface="Proxima Nova"/>
                <a:cs typeface="Proxima Nova"/>
                <a:sym typeface="Proxima Nova"/>
              </a:rPr>
              <a:t> Model</a:t>
            </a:r>
          </a:p>
          <a:p>
            <a:pPr lvl="0">
              <a:spcBef>
                <a:spcPts val="0"/>
              </a:spcBef>
              <a:buNone/>
            </a:pPr>
            <a:r>
              <a:t/>
            </a:r>
            <a:endParaRPr sz="1800">
              <a:latin typeface="Proxima Nova"/>
              <a:ea typeface="Proxima Nova"/>
              <a:cs typeface="Proxima Nova"/>
              <a:sym typeface="Proxima Nova"/>
            </a:endParaRPr>
          </a:p>
          <a:p>
            <a:pPr lvl="0">
              <a:spcBef>
                <a:spcPts val="0"/>
              </a:spcBef>
              <a:buNone/>
            </a:pPr>
            <a:r>
              <a:rPr lang="en" sz="1800">
                <a:latin typeface="Proxima Nova"/>
                <a:ea typeface="Proxima Nova"/>
                <a:cs typeface="Proxima Nova"/>
                <a:sym typeface="Proxima Nova"/>
              </a:rPr>
              <a:t>Force equation:</a:t>
            </a:r>
          </a:p>
          <a:p>
            <a:pPr lvl="0">
              <a:spcBef>
                <a:spcPts val="0"/>
              </a:spcBef>
              <a:buNone/>
            </a:pPr>
            <a:r>
              <a:t/>
            </a:r>
            <a:endParaRPr sz="1800">
              <a:latin typeface="Proxima Nova"/>
              <a:ea typeface="Proxima Nova"/>
              <a:cs typeface="Proxima Nova"/>
              <a:sym typeface="Proxima Nova"/>
            </a:endParaRPr>
          </a:p>
        </p:txBody>
      </p:sp>
      <p:sp>
        <p:nvSpPr>
          <p:cNvPr id="133" name="Shape 133"/>
          <p:cNvSpPr txBox="1"/>
          <p:nvPr/>
        </p:nvSpPr>
        <p:spPr>
          <a:xfrm>
            <a:off x="1458100" y="951475"/>
            <a:ext cx="7117500" cy="8304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34" name="Shape 134"/>
          <p:cNvPicPr preferRelativeResize="0"/>
          <p:nvPr/>
        </p:nvPicPr>
        <p:blipFill>
          <a:blip r:embed="rId4">
            <a:alphaModFix/>
          </a:blip>
          <a:stretch>
            <a:fillRect/>
          </a:stretch>
        </p:blipFill>
        <p:spPr>
          <a:xfrm>
            <a:off x="2604687" y="3907725"/>
            <a:ext cx="2199774" cy="700575"/>
          </a:xfrm>
          <a:prstGeom prst="rect">
            <a:avLst/>
          </a:prstGeom>
          <a:noFill/>
          <a:ln>
            <a:noFill/>
          </a:ln>
        </p:spPr>
      </p:pic>
      <p:pic>
        <p:nvPicPr>
          <p:cNvPr descr="HT_Model .jpg" id="135" name="Shape 135"/>
          <p:cNvPicPr preferRelativeResize="0"/>
          <p:nvPr/>
        </p:nvPicPr>
        <p:blipFill>
          <a:blip r:embed="rId5">
            <a:alphaModFix/>
          </a:blip>
          <a:stretch>
            <a:fillRect/>
          </a:stretch>
        </p:blipFill>
        <p:spPr>
          <a:xfrm>
            <a:off x="5534449" y="2450525"/>
            <a:ext cx="3297849" cy="2212699"/>
          </a:xfrm>
          <a:prstGeom prst="rect">
            <a:avLst/>
          </a:prstGeom>
          <a:noFill/>
          <a:ln>
            <a:noFill/>
          </a:ln>
        </p:spPr>
      </p:pic>
      <p:sp>
        <p:nvSpPr>
          <p:cNvPr id="136" name="Shape 136"/>
          <p:cNvSpPr txBox="1"/>
          <p:nvPr/>
        </p:nvSpPr>
        <p:spPr>
          <a:xfrm>
            <a:off x="36650" y="4557075"/>
            <a:ext cx="5607900" cy="439800"/>
          </a:xfrm>
          <a:prstGeom prst="rect">
            <a:avLst/>
          </a:prstGeom>
          <a:noFill/>
          <a:ln>
            <a:noFill/>
          </a:ln>
        </p:spPr>
        <p:txBody>
          <a:bodyPr anchorCtr="0" anchor="t" bIns="91425" lIns="91425" rIns="91425" tIns="91425">
            <a:noAutofit/>
          </a:bodyPr>
          <a:lstStyle/>
          <a:p>
            <a:pPr lvl="0">
              <a:spcBef>
                <a:spcPts val="0"/>
              </a:spcBef>
              <a:buNone/>
            </a:pPr>
            <a:r>
              <a:rPr lang="en" sz="800">
                <a:latin typeface="Times New Roman"/>
                <a:ea typeface="Times New Roman"/>
                <a:cs typeface="Times New Roman"/>
                <a:sym typeface="Times New Roman"/>
              </a:rPr>
              <a:t>Jiang, Zhaoshuo, et al. “Application of MR Damper in Real-Time Structural Damage Detection Using Extended Kalman Filter.” </a:t>
            </a:r>
            <a:r>
              <a:rPr i="1" lang="en" sz="800">
                <a:latin typeface="Times New Roman"/>
                <a:ea typeface="Times New Roman"/>
                <a:cs typeface="Times New Roman"/>
                <a:sym typeface="Times New Roman"/>
              </a:rPr>
              <a:t>ResearchGate </a:t>
            </a:r>
            <a:r>
              <a:rPr lang="en" sz="800">
                <a:latin typeface="Times New Roman"/>
                <a:ea typeface="Times New Roman"/>
                <a:cs typeface="Times New Roman"/>
                <a:sym typeface="Times New Roman"/>
              </a:rPr>
              <a:t>Liang, Jun Jian. "Comparison of Models for Large-Scale Magneto-Rheological Damper to Account for Uncertainty in Seismic Hazard Mitigation."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86675"/>
            <a:ext cx="8520600" cy="572700"/>
          </a:xfrm>
          <a:prstGeom prst="rect">
            <a:avLst/>
          </a:prstGeom>
        </p:spPr>
        <p:txBody>
          <a:bodyPr anchorCtr="0" anchor="t" bIns="91425" lIns="91425" rIns="91425" tIns="91425">
            <a:noAutofit/>
          </a:bodyPr>
          <a:lstStyle/>
          <a:p>
            <a:pPr lvl="0" rtl="0" algn="ctr">
              <a:spcBef>
                <a:spcPts val="0"/>
              </a:spcBef>
              <a:buNone/>
            </a:pPr>
            <a:r>
              <a:rPr lang="en"/>
              <a:t>Hyperbolic Tangent Model vs Viscous-Dahl Model</a:t>
            </a:r>
          </a:p>
          <a:p>
            <a:pPr lvl="0" rtl="0" algn="ctr">
              <a:spcBef>
                <a:spcPts val="0"/>
              </a:spcBef>
              <a:buNone/>
            </a:pPr>
            <a:r>
              <a:t/>
            </a:r>
            <a:endParaRPr/>
          </a:p>
          <a:p>
            <a:pPr lvl="0" rtl="0" algn="ctr">
              <a:spcBef>
                <a:spcPts val="0"/>
              </a:spcBef>
              <a:buNone/>
            </a:pPr>
            <a:r>
              <a:t/>
            </a:r>
            <a:endParaRPr/>
          </a:p>
          <a:p>
            <a:pPr lvl="0">
              <a:spcBef>
                <a:spcPts val="0"/>
              </a:spcBef>
              <a:buNone/>
            </a:pPr>
            <a:r>
              <a:t/>
            </a:r>
            <a:endParaRPr/>
          </a:p>
        </p:txBody>
      </p:sp>
      <p:sp>
        <p:nvSpPr>
          <p:cNvPr id="142" name="Shape 1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43" name="Shape 143"/>
          <p:cNvSpPr txBox="1"/>
          <p:nvPr/>
        </p:nvSpPr>
        <p:spPr>
          <a:xfrm>
            <a:off x="259500" y="659375"/>
            <a:ext cx="8520600" cy="2298300"/>
          </a:xfrm>
          <a:prstGeom prst="rect">
            <a:avLst/>
          </a:prstGeom>
          <a:noFill/>
          <a:ln>
            <a:noFill/>
          </a:ln>
        </p:spPr>
        <p:txBody>
          <a:bodyPr anchorCtr="0" anchor="t" bIns="91425" lIns="91425" rIns="91425" tIns="91425">
            <a:noAutofit/>
          </a:bodyPr>
          <a:lstStyle/>
          <a:p>
            <a:pPr lvl="0">
              <a:spcBef>
                <a:spcPts val="0"/>
              </a:spcBef>
              <a:buNone/>
            </a:pPr>
            <a:r>
              <a:rPr lang="en" sz="1600" u="sng">
                <a:latin typeface="Proxima Nova"/>
                <a:ea typeface="Proxima Nova"/>
                <a:cs typeface="Proxima Nova"/>
                <a:sym typeface="Proxima Nova"/>
              </a:rPr>
              <a:t>Hyperbolic Tangent </a:t>
            </a:r>
            <a:r>
              <a:rPr lang="en" sz="1600" u="sng">
                <a:latin typeface="Proxima Nova"/>
                <a:ea typeface="Proxima Nova"/>
                <a:cs typeface="Proxima Nova"/>
                <a:sym typeface="Proxima Nova"/>
              </a:rPr>
              <a:t>Model Parameters</a:t>
            </a:r>
          </a:p>
          <a:p>
            <a:pPr lvl="0">
              <a:spcBef>
                <a:spcPts val="0"/>
              </a:spcBef>
              <a:buNone/>
            </a:pPr>
            <a:r>
              <a:t/>
            </a:r>
            <a:endParaRPr sz="1800" u="sng">
              <a:latin typeface="Proxima Nova"/>
              <a:ea typeface="Proxima Nova"/>
              <a:cs typeface="Proxima Nova"/>
              <a:sym typeface="Proxima Nova"/>
            </a:endParaRPr>
          </a:p>
          <a:p>
            <a:pPr lvl="0">
              <a:spcBef>
                <a:spcPts val="0"/>
              </a:spcBef>
              <a:buNone/>
            </a:pPr>
            <a:r>
              <a:t/>
            </a:r>
            <a:endParaRPr sz="1800" u="sng">
              <a:latin typeface="Proxima Nova"/>
              <a:ea typeface="Proxima Nova"/>
              <a:cs typeface="Proxima Nova"/>
              <a:sym typeface="Proxima Nova"/>
            </a:endParaRPr>
          </a:p>
        </p:txBody>
      </p:sp>
      <p:pic>
        <p:nvPicPr>
          <p:cNvPr id="144" name="Shape 144"/>
          <p:cNvPicPr preferRelativeResize="0"/>
          <p:nvPr/>
        </p:nvPicPr>
        <p:blipFill>
          <a:blip r:embed="rId3">
            <a:alphaModFix/>
          </a:blip>
          <a:stretch>
            <a:fillRect/>
          </a:stretch>
        </p:blipFill>
        <p:spPr>
          <a:xfrm>
            <a:off x="1661800" y="1014450"/>
            <a:ext cx="5715999" cy="1852324"/>
          </a:xfrm>
          <a:prstGeom prst="rect">
            <a:avLst/>
          </a:prstGeom>
          <a:noFill/>
          <a:ln>
            <a:noFill/>
          </a:ln>
        </p:spPr>
      </p:pic>
      <p:sp>
        <p:nvSpPr>
          <p:cNvPr id="145" name="Shape 145"/>
          <p:cNvSpPr txBox="1"/>
          <p:nvPr/>
        </p:nvSpPr>
        <p:spPr>
          <a:xfrm>
            <a:off x="346000" y="2829700"/>
            <a:ext cx="8434200" cy="2227200"/>
          </a:xfrm>
          <a:prstGeom prst="rect">
            <a:avLst/>
          </a:prstGeom>
          <a:noFill/>
          <a:ln>
            <a:noFill/>
          </a:ln>
        </p:spPr>
        <p:txBody>
          <a:bodyPr anchorCtr="0" anchor="t" bIns="91425" lIns="91425" rIns="91425" tIns="91425">
            <a:noAutofit/>
          </a:bodyPr>
          <a:lstStyle/>
          <a:p>
            <a:pPr lvl="0">
              <a:spcBef>
                <a:spcPts val="0"/>
              </a:spcBef>
              <a:buNone/>
            </a:pPr>
            <a:r>
              <a:rPr lang="en" sz="1600" u="sng">
                <a:latin typeface="Proxima Nova"/>
                <a:ea typeface="Proxima Nova"/>
                <a:cs typeface="Proxima Nova"/>
                <a:sym typeface="Proxima Nova"/>
              </a:rPr>
              <a:t>Viscous-Dahl Model Parameters</a:t>
            </a:r>
          </a:p>
        </p:txBody>
      </p:sp>
      <p:pic>
        <p:nvPicPr>
          <p:cNvPr id="146" name="Shape 146"/>
          <p:cNvPicPr preferRelativeResize="0"/>
          <p:nvPr/>
        </p:nvPicPr>
        <p:blipFill>
          <a:blip r:embed="rId4">
            <a:alphaModFix/>
          </a:blip>
          <a:stretch>
            <a:fillRect/>
          </a:stretch>
        </p:blipFill>
        <p:spPr>
          <a:xfrm>
            <a:off x="2998913" y="3221850"/>
            <a:ext cx="3128375" cy="1746074"/>
          </a:xfrm>
          <a:prstGeom prst="rect">
            <a:avLst/>
          </a:prstGeom>
          <a:noFill/>
          <a:ln>
            <a:noFill/>
          </a:ln>
        </p:spPr>
      </p:pic>
      <p:sp>
        <p:nvSpPr>
          <p:cNvPr id="147" name="Shape 147"/>
          <p:cNvSpPr txBox="1"/>
          <p:nvPr/>
        </p:nvSpPr>
        <p:spPr>
          <a:xfrm>
            <a:off x="103325" y="4491525"/>
            <a:ext cx="2895600" cy="342000"/>
          </a:xfrm>
          <a:prstGeom prst="rect">
            <a:avLst/>
          </a:prstGeom>
          <a:noFill/>
          <a:ln>
            <a:noFill/>
          </a:ln>
        </p:spPr>
        <p:txBody>
          <a:bodyPr anchorCtr="0" anchor="t" bIns="91425" lIns="91425" rIns="91425" tIns="91425">
            <a:noAutofit/>
          </a:bodyPr>
          <a:lstStyle/>
          <a:p>
            <a:pPr lvl="0" rtl="0">
              <a:spcBef>
                <a:spcPts val="0"/>
              </a:spcBef>
              <a:buNone/>
            </a:pPr>
            <a:r>
              <a:rPr lang="en" sz="800">
                <a:latin typeface="Times New Roman"/>
                <a:ea typeface="Times New Roman"/>
                <a:cs typeface="Times New Roman"/>
                <a:sym typeface="Times New Roman"/>
              </a:rPr>
              <a:t>Liang, Jun Jian. "Comparison of Models for Large-Scale Magneto-Rheological Damper to Account for Uncertainty in Seismic Hazard Mitigation." </a:t>
            </a: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