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6A15EDD-F0EF-4486-A746-E842BD0B7E12}">
  <a:tblStyle styleId="{96A15EDD-F0EF-4486-A746-E842BD0B7E12}"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10050" lvl="1" marL="2194451" marR="0" rtl="0" algn="l">
              <a:spcBef>
                <a:spcPts val="0"/>
              </a:spcBef>
              <a:buNone/>
              <a:defRPr b="0" i="0" sz="8600" u="none" cap="none" strike="noStrike">
                <a:solidFill>
                  <a:schemeClr val="dk1"/>
                </a:solidFill>
                <a:latin typeface="Calibri"/>
                <a:ea typeface="Calibri"/>
                <a:cs typeface="Calibri"/>
                <a:sym typeface="Calibri"/>
              </a:defRPr>
            </a:lvl2pPr>
            <a:lvl3pPr indent="-7399" lvl="2" marL="4388900" marR="0" rtl="0" algn="l">
              <a:spcBef>
                <a:spcPts val="0"/>
              </a:spcBef>
              <a:buNone/>
              <a:defRPr b="0" i="0" sz="8600" u="none" cap="none" strike="noStrike">
                <a:solidFill>
                  <a:schemeClr val="dk1"/>
                </a:solidFill>
                <a:latin typeface="Calibri"/>
                <a:ea typeface="Calibri"/>
                <a:cs typeface="Calibri"/>
                <a:sym typeface="Calibri"/>
              </a:defRPr>
            </a:lvl3pPr>
            <a:lvl4pPr indent="-4750" lvl="3" marL="6583351" marR="0" rtl="0" algn="l">
              <a:spcBef>
                <a:spcPts val="0"/>
              </a:spcBef>
              <a:buNone/>
              <a:defRPr b="0" i="0" sz="8600" u="none" cap="none" strike="noStrike">
                <a:solidFill>
                  <a:schemeClr val="dk1"/>
                </a:solidFill>
                <a:latin typeface="Calibri"/>
                <a:ea typeface="Calibri"/>
                <a:cs typeface="Calibri"/>
                <a:sym typeface="Calibri"/>
              </a:defRPr>
            </a:lvl4pPr>
            <a:lvl5pPr indent="-2100" lvl="4" marL="8777801" marR="0" rtl="0" algn="l">
              <a:spcBef>
                <a:spcPts val="0"/>
              </a:spcBef>
              <a:buNone/>
              <a:defRPr b="0" i="0" sz="8600" u="none" cap="none" strike="noStrike">
                <a:solidFill>
                  <a:schemeClr val="dk1"/>
                </a:solidFill>
                <a:latin typeface="Calibri"/>
                <a:ea typeface="Calibri"/>
                <a:cs typeface="Calibri"/>
                <a:sym typeface="Calibri"/>
              </a:defRPr>
            </a:lvl5pPr>
            <a:lvl6pPr indent="-12151" lvl="5" marL="10972252" marR="0" rtl="0" algn="l">
              <a:spcBef>
                <a:spcPts val="0"/>
              </a:spcBef>
              <a:buNone/>
              <a:defRPr b="0" i="0" sz="8600" u="none" cap="none" strike="noStrike">
                <a:solidFill>
                  <a:schemeClr val="dk1"/>
                </a:solidFill>
                <a:latin typeface="Calibri"/>
                <a:ea typeface="Calibri"/>
                <a:cs typeface="Calibri"/>
                <a:sym typeface="Calibri"/>
              </a:defRPr>
            </a:lvl6pPr>
            <a:lvl7pPr indent="-9503" lvl="6" marL="13166703" marR="0" rtl="0" algn="l">
              <a:spcBef>
                <a:spcPts val="0"/>
              </a:spcBef>
              <a:buNone/>
              <a:defRPr b="0" i="0" sz="8600" u="none" cap="none" strike="noStrike">
                <a:solidFill>
                  <a:schemeClr val="dk1"/>
                </a:solidFill>
                <a:latin typeface="Calibri"/>
                <a:ea typeface="Calibri"/>
                <a:cs typeface="Calibri"/>
                <a:sym typeface="Calibri"/>
              </a:defRPr>
            </a:lvl7pPr>
            <a:lvl8pPr indent="-6852" lvl="7" marL="15361152" marR="0" rtl="0" algn="l">
              <a:spcBef>
                <a:spcPts val="0"/>
              </a:spcBef>
              <a:buNone/>
              <a:defRPr b="0" i="0" sz="8600" u="none" cap="none" strike="noStrike">
                <a:solidFill>
                  <a:schemeClr val="dk1"/>
                </a:solidFill>
                <a:latin typeface="Calibri"/>
                <a:ea typeface="Calibri"/>
                <a:cs typeface="Calibri"/>
                <a:sym typeface="Calibri"/>
              </a:defRPr>
            </a:lvl8pPr>
            <a:lvl9pPr indent="-4204" lvl="8" marL="17555604" marR="0" rtl="0" algn="l">
              <a:spcBef>
                <a:spcPts val="0"/>
              </a:spcBef>
              <a:buNone/>
              <a:defRPr b="0" i="0" sz="86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10050" lvl="1" marL="2194451" marR="0" rtl="0" algn="l">
              <a:spcBef>
                <a:spcPts val="0"/>
              </a:spcBef>
              <a:buNone/>
              <a:defRPr b="0" i="0" sz="8600" u="none" cap="none" strike="noStrike">
                <a:solidFill>
                  <a:schemeClr val="dk1"/>
                </a:solidFill>
                <a:latin typeface="Calibri"/>
                <a:ea typeface="Calibri"/>
                <a:cs typeface="Calibri"/>
                <a:sym typeface="Calibri"/>
              </a:defRPr>
            </a:lvl2pPr>
            <a:lvl3pPr indent="-7399" lvl="2" marL="4388900" marR="0" rtl="0" algn="l">
              <a:spcBef>
                <a:spcPts val="0"/>
              </a:spcBef>
              <a:buNone/>
              <a:defRPr b="0" i="0" sz="8600" u="none" cap="none" strike="noStrike">
                <a:solidFill>
                  <a:schemeClr val="dk1"/>
                </a:solidFill>
                <a:latin typeface="Calibri"/>
                <a:ea typeface="Calibri"/>
                <a:cs typeface="Calibri"/>
                <a:sym typeface="Calibri"/>
              </a:defRPr>
            </a:lvl3pPr>
            <a:lvl4pPr indent="-4750" lvl="3" marL="6583351" marR="0" rtl="0" algn="l">
              <a:spcBef>
                <a:spcPts val="0"/>
              </a:spcBef>
              <a:buNone/>
              <a:defRPr b="0" i="0" sz="8600" u="none" cap="none" strike="noStrike">
                <a:solidFill>
                  <a:schemeClr val="dk1"/>
                </a:solidFill>
                <a:latin typeface="Calibri"/>
                <a:ea typeface="Calibri"/>
                <a:cs typeface="Calibri"/>
                <a:sym typeface="Calibri"/>
              </a:defRPr>
            </a:lvl4pPr>
            <a:lvl5pPr indent="-2100" lvl="4" marL="8777801" marR="0" rtl="0" algn="l">
              <a:spcBef>
                <a:spcPts val="0"/>
              </a:spcBef>
              <a:buNone/>
              <a:defRPr b="0" i="0" sz="8600" u="none" cap="none" strike="noStrike">
                <a:solidFill>
                  <a:schemeClr val="dk1"/>
                </a:solidFill>
                <a:latin typeface="Calibri"/>
                <a:ea typeface="Calibri"/>
                <a:cs typeface="Calibri"/>
                <a:sym typeface="Calibri"/>
              </a:defRPr>
            </a:lvl5pPr>
            <a:lvl6pPr indent="-12151" lvl="5" marL="10972252" marR="0" rtl="0" algn="l">
              <a:spcBef>
                <a:spcPts val="0"/>
              </a:spcBef>
              <a:buNone/>
              <a:defRPr b="0" i="0" sz="8600" u="none" cap="none" strike="noStrike">
                <a:solidFill>
                  <a:schemeClr val="dk1"/>
                </a:solidFill>
                <a:latin typeface="Calibri"/>
                <a:ea typeface="Calibri"/>
                <a:cs typeface="Calibri"/>
                <a:sym typeface="Calibri"/>
              </a:defRPr>
            </a:lvl6pPr>
            <a:lvl7pPr indent="-9503" lvl="6" marL="13166703" marR="0" rtl="0" algn="l">
              <a:spcBef>
                <a:spcPts val="0"/>
              </a:spcBef>
              <a:buNone/>
              <a:defRPr b="0" i="0" sz="8600" u="none" cap="none" strike="noStrike">
                <a:solidFill>
                  <a:schemeClr val="dk1"/>
                </a:solidFill>
                <a:latin typeface="Calibri"/>
                <a:ea typeface="Calibri"/>
                <a:cs typeface="Calibri"/>
                <a:sym typeface="Calibri"/>
              </a:defRPr>
            </a:lvl7pPr>
            <a:lvl8pPr indent="-6852" lvl="7" marL="15361152" marR="0" rtl="0" algn="l">
              <a:spcBef>
                <a:spcPts val="0"/>
              </a:spcBef>
              <a:buNone/>
              <a:defRPr b="0" i="0" sz="8600" u="none" cap="none" strike="noStrike">
                <a:solidFill>
                  <a:schemeClr val="dk1"/>
                </a:solidFill>
                <a:latin typeface="Calibri"/>
                <a:ea typeface="Calibri"/>
                <a:cs typeface="Calibri"/>
                <a:sym typeface="Calibri"/>
              </a:defRPr>
            </a:lvl8pPr>
            <a:lvl9pPr indent="-4204" lvl="8" marL="17555604" marR="0" rtl="0" algn="l">
              <a:spcBef>
                <a:spcPts val="0"/>
              </a:spcBef>
              <a:buNone/>
              <a:defRPr b="0" i="0" sz="86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5800" u="none" cap="none" strike="noStrike">
                <a:solidFill>
                  <a:schemeClr val="dk1"/>
                </a:solidFill>
                <a:latin typeface="Calibri"/>
                <a:ea typeface="Calibri"/>
                <a:cs typeface="Calibri"/>
                <a:sym typeface="Calibri"/>
              </a:defRPr>
            </a:lvl1pPr>
            <a:lvl2pPr indent="-10050" lvl="1" marL="2194451" marR="0" rtl="0" algn="l">
              <a:spcBef>
                <a:spcPts val="0"/>
              </a:spcBef>
              <a:buChar char="○"/>
              <a:defRPr b="0" i="0" sz="5800" u="none" cap="none" strike="noStrike">
                <a:solidFill>
                  <a:schemeClr val="dk1"/>
                </a:solidFill>
                <a:latin typeface="Calibri"/>
                <a:ea typeface="Calibri"/>
                <a:cs typeface="Calibri"/>
                <a:sym typeface="Calibri"/>
              </a:defRPr>
            </a:lvl2pPr>
            <a:lvl3pPr indent="-7399" lvl="2" marL="4388900" marR="0" rtl="0" algn="l">
              <a:spcBef>
                <a:spcPts val="0"/>
              </a:spcBef>
              <a:buChar char="■"/>
              <a:defRPr b="0" i="0" sz="5800" u="none" cap="none" strike="noStrike">
                <a:solidFill>
                  <a:schemeClr val="dk1"/>
                </a:solidFill>
                <a:latin typeface="Calibri"/>
                <a:ea typeface="Calibri"/>
                <a:cs typeface="Calibri"/>
                <a:sym typeface="Calibri"/>
              </a:defRPr>
            </a:lvl3pPr>
            <a:lvl4pPr indent="-4750" lvl="3" marL="6583351" marR="0" rtl="0" algn="l">
              <a:spcBef>
                <a:spcPts val="0"/>
              </a:spcBef>
              <a:buChar char="●"/>
              <a:defRPr b="0" i="0" sz="5800" u="none" cap="none" strike="noStrike">
                <a:solidFill>
                  <a:schemeClr val="dk1"/>
                </a:solidFill>
                <a:latin typeface="Calibri"/>
                <a:ea typeface="Calibri"/>
                <a:cs typeface="Calibri"/>
                <a:sym typeface="Calibri"/>
              </a:defRPr>
            </a:lvl4pPr>
            <a:lvl5pPr indent="-2100" lvl="4" marL="8777801" marR="0" rtl="0" algn="l">
              <a:spcBef>
                <a:spcPts val="0"/>
              </a:spcBef>
              <a:buChar char="○"/>
              <a:defRPr b="0" i="0" sz="5800" u="none" cap="none" strike="noStrike">
                <a:solidFill>
                  <a:schemeClr val="dk1"/>
                </a:solidFill>
                <a:latin typeface="Calibri"/>
                <a:ea typeface="Calibri"/>
                <a:cs typeface="Calibri"/>
                <a:sym typeface="Calibri"/>
              </a:defRPr>
            </a:lvl5pPr>
            <a:lvl6pPr indent="-12151" lvl="5" marL="10972252" marR="0" rtl="0" algn="l">
              <a:spcBef>
                <a:spcPts val="0"/>
              </a:spcBef>
              <a:buChar char="■"/>
              <a:defRPr b="0" i="0" sz="5800" u="none" cap="none" strike="noStrike">
                <a:solidFill>
                  <a:schemeClr val="dk1"/>
                </a:solidFill>
                <a:latin typeface="Calibri"/>
                <a:ea typeface="Calibri"/>
                <a:cs typeface="Calibri"/>
                <a:sym typeface="Calibri"/>
              </a:defRPr>
            </a:lvl6pPr>
            <a:lvl7pPr indent="-9503" lvl="6" marL="13166703" marR="0" rtl="0" algn="l">
              <a:spcBef>
                <a:spcPts val="0"/>
              </a:spcBef>
              <a:buChar char="●"/>
              <a:defRPr b="0" i="0" sz="5800" u="none" cap="none" strike="noStrike">
                <a:solidFill>
                  <a:schemeClr val="dk1"/>
                </a:solidFill>
                <a:latin typeface="Calibri"/>
                <a:ea typeface="Calibri"/>
                <a:cs typeface="Calibri"/>
                <a:sym typeface="Calibri"/>
              </a:defRPr>
            </a:lvl7pPr>
            <a:lvl8pPr indent="-6852" lvl="7" marL="15361152" marR="0" rtl="0" algn="l">
              <a:spcBef>
                <a:spcPts val="0"/>
              </a:spcBef>
              <a:buChar char="○"/>
              <a:defRPr b="0" i="0" sz="5800" u="none" cap="none" strike="noStrike">
                <a:solidFill>
                  <a:schemeClr val="dk1"/>
                </a:solidFill>
                <a:latin typeface="Calibri"/>
                <a:ea typeface="Calibri"/>
                <a:cs typeface="Calibri"/>
                <a:sym typeface="Calibri"/>
              </a:defRPr>
            </a:lvl8pPr>
            <a:lvl9pPr indent="-4204" lvl="8" marL="17555604" marR="0" rtl="0" algn="l">
              <a:spcBef>
                <a:spcPts val="0"/>
              </a:spcBef>
              <a:buChar char="■"/>
              <a:defRPr b="0" i="0" sz="58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10050" lvl="1" marL="2194451" marR="0" rtl="0" algn="l">
              <a:spcBef>
                <a:spcPts val="0"/>
              </a:spcBef>
              <a:buNone/>
              <a:defRPr b="0" i="0" sz="8600" u="none" cap="none" strike="noStrike">
                <a:solidFill>
                  <a:schemeClr val="dk1"/>
                </a:solidFill>
                <a:latin typeface="Calibri"/>
                <a:ea typeface="Calibri"/>
                <a:cs typeface="Calibri"/>
                <a:sym typeface="Calibri"/>
              </a:defRPr>
            </a:lvl2pPr>
            <a:lvl3pPr indent="-7399" lvl="2" marL="4388900" marR="0" rtl="0" algn="l">
              <a:spcBef>
                <a:spcPts val="0"/>
              </a:spcBef>
              <a:buNone/>
              <a:defRPr b="0" i="0" sz="8600" u="none" cap="none" strike="noStrike">
                <a:solidFill>
                  <a:schemeClr val="dk1"/>
                </a:solidFill>
                <a:latin typeface="Calibri"/>
                <a:ea typeface="Calibri"/>
                <a:cs typeface="Calibri"/>
                <a:sym typeface="Calibri"/>
              </a:defRPr>
            </a:lvl3pPr>
            <a:lvl4pPr indent="-4750" lvl="3" marL="6583351" marR="0" rtl="0" algn="l">
              <a:spcBef>
                <a:spcPts val="0"/>
              </a:spcBef>
              <a:buNone/>
              <a:defRPr b="0" i="0" sz="8600" u="none" cap="none" strike="noStrike">
                <a:solidFill>
                  <a:schemeClr val="dk1"/>
                </a:solidFill>
                <a:latin typeface="Calibri"/>
                <a:ea typeface="Calibri"/>
                <a:cs typeface="Calibri"/>
                <a:sym typeface="Calibri"/>
              </a:defRPr>
            </a:lvl4pPr>
            <a:lvl5pPr indent="-2100" lvl="4" marL="8777801" marR="0" rtl="0" algn="l">
              <a:spcBef>
                <a:spcPts val="0"/>
              </a:spcBef>
              <a:buNone/>
              <a:defRPr b="0" i="0" sz="8600" u="none" cap="none" strike="noStrike">
                <a:solidFill>
                  <a:schemeClr val="dk1"/>
                </a:solidFill>
                <a:latin typeface="Calibri"/>
                <a:ea typeface="Calibri"/>
                <a:cs typeface="Calibri"/>
                <a:sym typeface="Calibri"/>
              </a:defRPr>
            </a:lvl5pPr>
            <a:lvl6pPr indent="-12151" lvl="5" marL="10972252" marR="0" rtl="0" algn="l">
              <a:spcBef>
                <a:spcPts val="0"/>
              </a:spcBef>
              <a:buNone/>
              <a:defRPr b="0" i="0" sz="8600" u="none" cap="none" strike="noStrike">
                <a:solidFill>
                  <a:schemeClr val="dk1"/>
                </a:solidFill>
                <a:latin typeface="Calibri"/>
                <a:ea typeface="Calibri"/>
                <a:cs typeface="Calibri"/>
                <a:sym typeface="Calibri"/>
              </a:defRPr>
            </a:lvl6pPr>
            <a:lvl7pPr indent="-9503" lvl="6" marL="13166703" marR="0" rtl="0" algn="l">
              <a:spcBef>
                <a:spcPts val="0"/>
              </a:spcBef>
              <a:buNone/>
              <a:defRPr b="0" i="0" sz="8600" u="none" cap="none" strike="noStrike">
                <a:solidFill>
                  <a:schemeClr val="dk1"/>
                </a:solidFill>
                <a:latin typeface="Calibri"/>
                <a:ea typeface="Calibri"/>
                <a:cs typeface="Calibri"/>
                <a:sym typeface="Calibri"/>
              </a:defRPr>
            </a:lvl7pPr>
            <a:lvl8pPr indent="-6852" lvl="7" marL="15361152" marR="0" rtl="0" algn="l">
              <a:spcBef>
                <a:spcPts val="0"/>
              </a:spcBef>
              <a:buNone/>
              <a:defRPr b="0" i="0" sz="8600" u="none" cap="none" strike="noStrike">
                <a:solidFill>
                  <a:schemeClr val="dk1"/>
                </a:solidFill>
                <a:latin typeface="Calibri"/>
                <a:ea typeface="Calibri"/>
                <a:cs typeface="Calibri"/>
                <a:sym typeface="Calibri"/>
              </a:defRPr>
            </a:lvl8pPr>
            <a:lvl9pPr indent="-4204" lvl="8" marL="17555604" marR="0" rtl="0" algn="l">
              <a:spcBef>
                <a:spcPts val="0"/>
              </a:spcBef>
              <a:buNone/>
              <a:defRPr b="0" i="0" sz="86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304800" lvl="0" marL="914400" rtl="0">
              <a:spcBef>
                <a:spcPts val="0"/>
              </a:spcBef>
              <a:buClr>
                <a:srgbClr val="2C3F71"/>
              </a:buClr>
              <a:buSzPct val="100000"/>
              <a:buChar char="●"/>
            </a:pPr>
            <a:r>
              <a:rPr lang="en-US" sz="1200">
                <a:solidFill>
                  <a:srgbClr val="2C3F71"/>
                </a:solidFill>
                <a:latin typeface="Times New Roman"/>
                <a:ea typeface="Times New Roman"/>
                <a:cs typeface="Times New Roman"/>
                <a:sym typeface="Times New Roman"/>
              </a:rPr>
              <a:t>Analyze feature data in Amazon’s Elastic Compute Cloud (EC2)</a:t>
            </a:r>
          </a:p>
          <a:p>
            <a:pPr indent="-304800" lvl="0" marL="914400" rtl="0">
              <a:spcBef>
                <a:spcPts val="0"/>
              </a:spcBef>
              <a:buClr>
                <a:srgbClr val="2C3F71"/>
              </a:buClr>
              <a:buSzPct val="100000"/>
              <a:buFont typeface="Times New Roman"/>
              <a:buChar char="●"/>
            </a:pPr>
            <a:r>
              <a:rPr lang="en-US" sz="1200">
                <a:solidFill>
                  <a:srgbClr val="2C3F71"/>
                </a:solidFill>
                <a:latin typeface="Times New Roman"/>
                <a:ea typeface="Times New Roman"/>
                <a:cs typeface="Times New Roman"/>
                <a:sym typeface="Times New Roman"/>
              </a:rPr>
              <a:t>Connect the application an external client</a:t>
            </a:r>
          </a:p>
          <a:p>
            <a:pPr lvl="0" rtl="0">
              <a:spcBef>
                <a:spcPts val="0"/>
              </a:spcBef>
              <a:buClr>
                <a:schemeClr val="dk1"/>
              </a:buClr>
              <a:buSzPct val="91666"/>
              <a:buFont typeface="Arial"/>
              <a:buNone/>
            </a:pPr>
            <a:r>
              <a:t/>
            </a:r>
            <a:endParaRPr sz="1200">
              <a:solidFill>
                <a:srgbClr val="2C3F71"/>
              </a:solidFill>
              <a:latin typeface="Times New Roman"/>
              <a:ea typeface="Times New Roman"/>
              <a:cs typeface="Times New Roman"/>
              <a:sym typeface="Times New Roman"/>
            </a:endParaRPr>
          </a:p>
          <a:p>
            <a:pPr lvl="0" rtl="0">
              <a:spcBef>
                <a:spcPts val="0"/>
              </a:spcBef>
              <a:buNone/>
            </a:pPr>
            <a:r>
              <a:t/>
            </a:r>
            <a:endParaRPr sz="1200">
              <a:solidFill>
                <a:srgbClr val="2C3F71"/>
              </a:solidFill>
              <a:latin typeface="Times New Roman"/>
              <a:ea typeface="Times New Roman"/>
              <a:cs typeface="Times New Roman"/>
              <a:sym typeface="Times New Roman"/>
            </a:endParaRPr>
          </a:p>
        </p:txBody>
      </p:sp>
      <p:sp>
        <p:nvSpPr>
          <p:cNvPr id="72" name="Shape 7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andard 4 columns">
    <p:spTree>
      <p:nvGrpSpPr>
        <p:cNvPr id="51" name="Shape 51"/>
        <p:cNvGrpSpPr/>
        <p:nvPr/>
      </p:nvGrpSpPr>
      <p:grpSpPr>
        <a:xfrm>
          <a:off x="0" y="0"/>
          <a:ext cx="0" cy="0"/>
          <a:chOff x="0" y="0"/>
          <a:chExt cx="0" cy="0"/>
        </a:xfrm>
      </p:grpSpPr>
      <p:sp>
        <p:nvSpPr>
          <p:cNvPr id="52" name="Shape 52"/>
          <p:cNvSpPr txBox="1"/>
          <p:nvPr>
            <p:ph idx="1" type="body"/>
          </p:nvPr>
        </p:nvSpPr>
        <p:spPr>
          <a:xfrm>
            <a:off x="904187" y="6378480"/>
            <a:ext cx="10056900" cy="846299"/>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3" name="Shape 53"/>
          <p:cNvSpPr txBox="1"/>
          <p:nvPr>
            <p:ph idx="2" type="body"/>
          </p:nvPr>
        </p:nvSpPr>
        <p:spPr>
          <a:xfrm>
            <a:off x="922341" y="5548748"/>
            <a:ext cx="100488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4" name="Shape 54"/>
          <p:cNvSpPr txBox="1"/>
          <p:nvPr>
            <p:ph idx="3" type="body"/>
          </p:nvPr>
        </p:nvSpPr>
        <p:spPr>
          <a:xfrm>
            <a:off x="922338" y="14212512"/>
            <a:ext cx="100506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5" name="Shape 55"/>
          <p:cNvSpPr txBox="1"/>
          <p:nvPr>
            <p:ph idx="4" type="body"/>
          </p:nvPr>
        </p:nvSpPr>
        <p:spPr>
          <a:xfrm>
            <a:off x="11587164" y="6378480"/>
            <a:ext cx="10048799" cy="846299"/>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6" name="Shape 56"/>
          <p:cNvSpPr txBox="1"/>
          <p:nvPr>
            <p:ph idx="5" type="body"/>
          </p:nvPr>
        </p:nvSpPr>
        <p:spPr>
          <a:xfrm>
            <a:off x="11587165" y="5548748"/>
            <a:ext cx="100488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7" name="Shape 57"/>
          <p:cNvSpPr txBox="1"/>
          <p:nvPr>
            <p:ph idx="6" type="body"/>
          </p:nvPr>
        </p:nvSpPr>
        <p:spPr>
          <a:xfrm>
            <a:off x="22258339" y="6378480"/>
            <a:ext cx="10048800" cy="846299"/>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8" name="Shape 58"/>
          <p:cNvSpPr txBox="1"/>
          <p:nvPr>
            <p:ph idx="7" type="body"/>
          </p:nvPr>
        </p:nvSpPr>
        <p:spPr>
          <a:xfrm>
            <a:off x="22250400" y="5548748"/>
            <a:ext cx="100584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59" name="Shape 59"/>
          <p:cNvSpPr txBox="1"/>
          <p:nvPr>
            <p:ph idx="8" type="body"/>
          </p:nvPr>
        </p:nvSpPr>
        <p:spPr>
          <a:xfrm>
            <a:off x="32914028" y="5548748"/>
            <a:ext cx="100470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0" name="Shape 60"/>
          <p:cNvSpPr txBox="1"/>
          <p:nvPr>
            <p:ph idx="9" type="body"/>
          </p:nvPr>
        </p:nvSpPr>
        <p:spPr>
          <a:xfrm>
            <a:off x="32914028" y="6378480"/>
            <a:ext cx="10047000" cy="846299"/>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1" name="Shape 61"/>
          <p:cNvSpPr txBox="1"/>
          <p:nvPr>
            <p:ph idx="13" type="body"/>
          </p:nvPr>
        </p:nvSpPr>
        <p:spPr>
          <a:xfrm>
            <a:off x="32914028" y="14272737"/>
            <a:ext cx="100470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2" name="Shape 62"/>
          <p:cNvSpPr txBox="1"/>
          <p:nvPr>
            <p:ph idx="14" type="body"/>
          </p:nvPr>
        </p:nvSpPr>
        <p:spPr>
          <a:xfrm>
            <a:off x="32914028" y="15011401"/>
            <a:ext cx="10052100" cy="846300"/>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3" name="Shape 63"/>
          <p:cNvSpPr txBox="1"/>
          <p:nvPr>
            <p:ph idx="15" type="body"/>
          </p:nvPr>
        </p:nvSpPr>
        <p:spPr>
          <a:xfrm>
            <a:off x="32914028" y="25679401"/>
            <a:ext cx="10047000" cy="753900"/>
          </a:xfrm>
          <a:prstGeom prst="rect">
            <a:avLst/>
          </a:prstGeom>
          <a:noFill/>
          <a:ln>
            <a:noFill/>
          </a:ln>
        </p:spPr>
        <p:txBody>
          <a:bodyPr anchorCtr="0" anchor="ctr" bIns="91425" lIns="91425" rIns="91425" tIns="91425"/>
          <a:lstStyle>
            <a:lvl1pPr indent="0" lvl="0" marL="0" marR="0" rtl="0" algn="ctr">
              <a:spcBef>
                <a:spcPts val="740"/>
              </a:spcBef>
              <a:buClr>
                <a:srgbClr val="2C3F71"/>
              </a:buClr>
              <a:buFont typeface="Arial"/>
              <a:buChar char="●"/>
              <a:defRPr b="1" i="0" sz="3700" u="sng" cap="none" strike="noStrike">
                <a:solidFill>
                  <a:srgbClr val="2C3F71"/>
                </a:solidFill>
                <a:latin typeface="Calibri"/>
                <a:ea typeface="Calibri"/>
                <a:cs typeface="Calibri"/>
                <a:sym typeface="Calibri"/>
              </a:defRPr>
            </a:lvl1pPr>
            <a:lvl2pPr indent="-524332" lvl="1" marL="3565982" marR="0" rtl="0" algn="l">
              <a:spcBef>
                <a:spcPts val="2700"/>
              </a:spcBef>
              <a:buClr>
                <a:schemeClr val="dk1"/>
              </a:buClr>
              <a:buSzPct val="100000"/>
              <a:buFont typeface="Arial"/>
              <a:buChar char="–"/>
              <a:defRPr b="0" i="0" sz="13500" u="none" cap="none" strike="noStrike">
                <a:solidFill>
                  <a:schemeClr val="dk1"/>
                </a:solidFill>
                <a:latin typeface="Calibri"/>
                <a:ea typeface="Calibri"/>
                <a:cs typeface="Calibri"/>
                <a:sym typeface="Calibri"/>
              </a:defRPr>
            </a:lvl2pPr>
            <a:lvl3pPr indent="-368025" lvl="2" marL="5486125" marR="0" rtl="0" algn="l">
              <a:spcBef>
                <a:spcPts val="2320"/>
              </a:spcBef>
              <a:buClr>
                <a:schemeClr val="dk1"/>
              </a:buClr>
              <a:buSzPct val="100000"/>
              <a:buFont typeface="Arial"/>
              <a:buChar char="•"/>
              <a:defRPr b="0" i="0" sz="11600" u="none" cap="none" strike="noStrike">
                <a:solidFill>
                  <a:schemeClr val="dk1"/>
                </a:solidFill>
                <a:latin typeface="Calibri"/>
                <a:ea typeface="Calibri"/>
                <a:cs typeface="Calibri"/>
                <a:sym typeface="Calibri"/>
              </a:defRPr>
            </a:lvl3pPr>
            <a:lvl4pPr indent="-492376" lvl="3" marL="76805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89725" lvl="4" marL="98750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4" name="Shape 64"/>
          <p:cNvSpPr txBox="1"/>
          <p:nvPr>
            <p:ph idx="16" type="body"/>
          </p:nvPr>
        </p:nvSpPr>
        <p:spPr>
          <a:xfrm>
            <a:off x="32914028" y="26433446"/>
            <a:ext cx="10052100" cy="846300"/>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5" name="Shape 65"/>
          <p:cNvSpPr txBox="1"/>
          <p:nvPr>
            <p:ph idx="17" type="body"/>
          </p:nvPr>
        </p:nvSpPr>
        <p:spPr>
          <a:xfrm>
            <a:off x="904187" y="14951551"/>
            <a:ext cx="10056900" cy="846300"/>
          </a:xfrm>
          <a:prstGeom prst="rect">
            <a:avLst/>
          </a:prstGeom>
          <a:noFill/>
          <a:ln>
            <a:noFill/>
          </a:ln>
        </p:spPr>
        <p:txBody>
          <a:bodyPr anchorCtr="0" anchor="t" bIns="91425" lIns="91425" rIns="91425" tIns="91425"/>
          <a:lstStyle>
            <a:lvl1pPr indent="0" lvl="0" marL="0" marR="0" rtl="0" algn="l">
              <a:spcBef>
                <a:spcPts val="500"/>
              </a:spcBef>
              <a:buClr>
                <a:srgbClr val="2C3F71"/>
              </a:buClr>
              <a:buFont typeface="Arial"/>
              <a:buChar char="●"/>
              <a:defRPr b="0" i="0" sz="2500" u="none" cap="none" strike="noStrike">
                <a:solidFill>
                  <a:srgbClr val="2C3F71"/>
                </a:solidFill>
                <a:latin typeface="Times New Roman"/>
                <a:ea typeface="Times New Roman"/>
                <a:cs typeface="Times New Roman"/>
                <a:sym typeface="Times New Roman"/>
              </a:defRPr>
            </a:lvl1pPr>
            <a:lvl2pPr indent="-425375" lvl="1" marL="1485825"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2pPr>
            <a:lvl3pPr indent="-425347" lvl="2" marL="2057297"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3pPr>
            <a:lvl4pPr indent="-482466" lvl="3" marL="2685916"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4pPr>
            <a:lvl5pPr indent="-304642" lvl="4" marL="3143092" marR="0" rtl="0" algn="l">
              <a:spcBef>
                <a:spcPts val="500"/>
              </a:spcBef>
              <a:buClr>
                <a:schemeClr val="dk1"/>
              </a:buClr>
              <a:buSzPct val="100000"/>
              <a:buFont typeface="Arial"/>
              <a:buChar char="»"/>
              <a:defRPr b="0" i="0" sz="2500" u="none" cap="none" strike="noStrike">
                <a:solidFill>
                  <a:schemeClr val="dk1"/>
                </a:solidFill>
                <a:latin typeface="Trebuchet MS"/>
                <a:ea typeface="Trebuchet MS"/>
                <a:cs typeface="Trebuchet MS"/>
                <a:sym typeface="Trebuchet MS"/>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6" name="Shape 66"/>
          <p:cNvSpPr txBox="1"/>
          <p:nvPr>
            <p:ph idx="18" type="body"/>
          </p:nvPr>
        </p:nvSpPr>
        <p:spPr>
          <a:xfrm>
            <a:off x="5932592" y="3383946"/>
            <a:ext cx="31998900" cy="1280100"/>
          </a:xfrm>
          <a:prstGeom prst="rect">
            <a:avLst/>
          </a:prstGeom>
          <a:noFill/>
          <a:ln>
            <a:noFill/>
          </a:ln>
        </p:spPr>
        <p:txBody>
          <a:bodyPr anchorCtr="0" anchor="t" bIns="91425" lIns="91425" rIns="91425" tIns="91425"/>
          <a:lstStyle>
            <a:lvl1pPr indent="0" lvl="0" marL="0" marR="0" rtl="0" algn="ctr">
              <a:spcBef>
                <a:spcPts val="1200"/>
              </a:spcBef>
              <a:buClr>
                <a:schemeClr val="lt1"/>
              </a:buClr>
              <a:buFont typeface="Arial"/>
              <a:buChar char="●"/>
              <a:defRPr b="0" i="0" sz="6000" u="none" cap="none" strike="noStrike">
                <a:solidFill>
                  <a:schemeClr val="lt1"/>
                </a:solidFill>
                <a:latin typeface="Calibri"/>
                <a:ea typeface="Calibri"/>
                <a:cs typeface="Calibri"/>
                <a:sym typeface="Calibri"/>
              </a:defRPr>
            </a:lvl1pPr>
            <a:lvl2pPr indent="-1381582" lvl="1" marL="3565982"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2pPr>
            <a:lvl3pPr indent="-1104625" lvl="2" marL="5486125"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3pPr>
            <a:lvl4pPr indent="-1101976" lvl="3" marL="768057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4pPr>
            <a:lvl5pPr indent="-1099325" lvl="4" marL="987502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7" name="Shape 67"/>
          <p:cNvSpPr txBox="1"/>
          <p:nvPr>
            <p:ph idx="19" type="body"/>
          </p:nvPr>
        </p:nvSpPr>
        <p:spPr>
          <a:xfrm>
            <a:off x="5932592" y="2103786"/>
            <a:ext cx="31998900" cy="1280100"/>
          </a:xfrm>
          <a:prstGeom prst="rect">
            <a:avLst/>
          </a:prstGeom>
          <a:noFill/>
          <a:ln>
            <a:noFill/>
          </a:ln>
        </p:spPr>
        <p:txBody>
          <a:bodyPr anchorCtr="1" anchor="t" bIns="91425" lIns="91425" rIns="91425" tIns="91425"/>
          <a:lstStyle>
            <a:lvl1pPr indent="0" lvl="0" marL="0" marR="0" rtl="0" algn="ctr">
              <a:spcBef>
                <a:spcPts val="1760"/>
              </a:spcBef>
              <a:buClr>
                <a:schemeClr val="lt1"/>
              </a:buClr>
              <a:buFont typeface="Arial"/>
              <a:buChar char="●"/>
              <a:defRPr b="0" i="0" sz="8800" u="none" cap="none" strike="noStrike">
                <a:solidFill>
                  <a:schemeClr val="lt1"/>
                </a:solidFill>
                <a:latin typeface="Calibri"/>
                <a:ea typeface="Calibri"/>
                <a:cs typeface="Calibri"/>
                <a:sym typeface="Calibri"/>
              </a:defRPr>
            </a:lvl1pPr>
            <a:lvl2pPr indent="-1381582" lvl="1" marL="3565982"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2pPr>
            <a:lvl3pPr indent="-1104625" lvl="2" marL="5486125"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3pPr>
            <a:lvl4pPr indent="-1101976" lvl="3" marL="768057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4pPr>
            <a:lvl5pPr indent="-1099325" lvl="4" marL="987502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8" name="Shape 68"/>
          <p:cNvSpPr txBox="1"/>
          <p:nvPr>
            <p:ph idx="20" type="body"/>
          </p:nvPr>
        </p:nvSpPr>
        <p:spPr>
          <a:xfrm>
            <a:off x="5932592" y="465812"/>
            <a:ext cx="31998900" cy="1638000"/>
          </a:xfrm>
          <a:prstGeom prst="rect">
            <a:avLst/>
          </a:prstGeom>
          <a:noFill/>
          <a:ln>
            <a:noFill/>
          </a:ln>
        </p:spPr>
        <p:txBody>
          <a:bodyPr anchorCtr="1" anchor="t" bIns="91425" lIns="91425" rIns="91425" tIns="91425"/>
          <a:lstStyle>
            <a:lvl1pPr indent="0" lvl="0" marL="0" marR="0" rtl="0" algn="ctr">
              <a:spcBef>
                <a:spcPts val="2300"/>
              </a:spcBef>
              <a:buClr>
                <a:schemeClr val="lt1"/>
              </a:buClr>
              <a:buFont typeface="Arial"/>
              <a:buChar char="●"/>
              <a:defRPr b="0" i="0" sz="11500" u="none" cap="none" strike="noStrike">
                <a:solidFill>
                  <a:schemeClr val="lt1"/>
                </a:solidFill>
                <a:latin typeface="Calibri"/>
                <a:ea typeface="Calibri"/>
                <a:cs typeface="Calibri"/>
                <a:sym typeface="Calibri"/>
              </a:defRPr>
            </a:lvl1pPr>
            <a:lvl2pPr indent="-1381582" lvl="1" marL="3565982"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2pPr>
            <a:lvl3pPr indent="-1104625" lvl="2" marL="5486125"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3pPr>
            <a:lvl4pPr indent="-1101976" lvl="3" marL="768057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4pPr>
            <a:lvl5pPr indent="-1099325" lvl="4" marL="9875026" marR="0" rtl="0" algn="l">
              <a:spcBef>
                <a:spcPts val="1440"/>
              </a:spcBef>
              <a:buClr>
                <a:schemeClr val="dk1"/>
              </a:buClr>
              <a:buFont typeface="Arial"/>
              <a:buChar char="○"/>
              <a:defRPr b="0" i="0" sz="7200" u="none" cap="none" strike="noStrike">
                <a:solidFill>
                  <a:schemeClr val="dk1"/>
                </a:solidFill>
                <a:latin typeface="Calibri"/>
                <a:ea typeface="Calibri"/>
                <a:cs typeface="Calibri"/>
                <a:sym typeface="Calibri"/>
              </a:defRPr>
            </a:lvl5pPr>
            <a:lvl6pPr indent="-499776" lvl="5" marL="1206947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126" lvl="6" marL="14263926"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4476" lvl="7" marL="16458377"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1827" lvl="8" marL="18652828"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7.jpg"/><Relationship Id="rId10" Type="http://schemas.openxmlformats.org/officeDocument/2006/relationships/hyperlink" Target="http://www.facebook.com/pages/PosterPresentationscom/217914411419?v=app_4949752878&amp;ref=ts" TargetMode="External"/><Relationship Id="rId13" Type="http://schemas.openxmlformats.org/officeDocument/2006/relationships/theme" Target="../theme/theme1.xml"/><Relationship Id="rId12" Type="http://schemas.openxmlformats.org/officeDocument/2006/relationships/slideLayout" Target="../slideLayouts/slideLayout1.xml"/><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2C3F71"/>
            </a:gs>
            <a:gs pos="34000">
              <a:srgbClr val="B3BBC9"/>
            </a:gs>
            <a:gs pos="100000">
              <a:srgbClr val="E1E7F4"/>
            </a:gs>
          </a:gsLst>
          <a:lin ang="16200038" scaled="0"/>
        </a:gradFill>
      </p:bgPr>
    </p:bg>
    <p:spTree>
      <p:nvGrpSpPr>
        <p:cNvPr id="9" name="Shape 9"/>
        <p:cNvGrpSpPr/>
        <p:nvPr/>
      </p:nvGrpSpPr>
      <p:grpSpPr>
        <a:xfrm>
          <a:off x="0" y="0"/>
          <a:ext cx="0" cy="0"/>
          <a:chOff x="0" y="0"/>
          <a:chExt cx="0" cy="0"/>
        </a:xfrm>
      </p:grpSpPr>
      <p:sp>
        <p:nvSpPr>
          <p:cNvPr id="10" name="Shape 10"/>
          <p:cNvSpPr/>
          <p:nvPr/>
        </p:nvSpPr>
        <p:spPr>
          <a:xfrm>
            <a:off x="0" y="0"/>
            <a:ext cx="43891200" cy="4800600"/>
          </a:xfrm>
          <a:prstGeom prst="rect">
            <a:avLst/>
          </a:prstGeom>
          <a:solidFill>
            <a:srgbClr val="425EA9"/>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i="0" sz="8600" u="none" cap="none" strike="noStrike">
              <a:solidFill>
                <a:schemeClr val="dk1"/>
              </a:solidFill>
              <a:latin typeface="Calibri"/>
              <a:ea typeface="Calibri"/>
              <a:cs typeface="Calibri"/>
              <a:sym typeface="Calibri"/>
            </a:endParaRPr>
          </a:p>
        </p:txBody>
      </p:sp>
      <p:sp>
        <p:nvSpPr>
          <p:cNvPr id="11" name="Shape 11"/>
          <p:cNvSpPr/>
          <p:nvPr/>
        </p:nvSpPr>
        <p:spPr>
          <a:xfrm>
            <a:off x="0" y="4800600"/>
            <a:ext cx="43891200" cy="45600"/>
          </a:xfrm>
          <a:prstGeom prst="rect">
            <a:avLst/>
          </a:prstGeom>
          <a:solidFill>
            <a:srgbClr val="2C3F71"/>
          </a:solidFill>
          <a:ln cap="flat" cmpd="sng" w="152400">
            <a:solidFill>
              <a:srgbClr val="2C3F71"/>
            </a:solidFill>
            <a:prstDash val="solid"/>
            <a:miter/>
            <a:headEnd len="med" w="med" type="none"/>
            <a:tailEnd len="med" w="med" type="none"/>
          </a:ln>
        </p:spPr>
        <p:txBody>
          <a:bodyPr anchorCtr="0" anchor="ctr" bIns="45700" lIns="91425" rIns="91425" tIns="45700">
            <a:noAutofit/>
          </a:bodyPr>
          <a:lstStyle/>
          <a:p>
            <a:pPr indent="0" lvl="0" marL="0" marR="0" rtl="0" algn="l">
              <a:spcBef>
                <a:spcPts val="0"/>
              </a:spcBef>
              <a:buNone/>
            </a:pPr>
            <a:r>
              <a:t/>
            </a:r>
            <a:endParaRPr b="0" i="0" sz="8600" u="none" cap="none" strike="noStrike">
              <a:solidFill>
                <a:schemeClr val="dk1"/>
              </a:solidFill>
              <a:latin typeface="Calibri"/>
              <a:ea typeface="Calibri"/>
              <a:cs typeface="Calibri"/>
              <a:sym typeface="Calibri"/>
            </a:endParaRPr>
          </a:p>
        </p:txBody>
      </p:sp>
      <p:sp>
        <p:nvSpPr>
          <p:cNvPr id="12" name="Shape 12"/>
          <p:cNvSpPr txBox="1"/>
          <p:nvPr/>
        </p:nvSpPr>
        <p:spPr>
          <a:xfrm>
            <a:off x="1567304" y="32315728"/>
            <a:ext cx="2514600" cy="336900"/>
          </a:xfrm>
          <a:prstGeom prst="rect">
            <a:avLst/>
          </a:prstGeom>
          <a:noFill/>
          <a:ln cap="flat" cmpd="sng" w="9525">
            <a:solidFill>
              <a:srgbClr val="2C3F71"/>
            </a:solidFill>
            <a:prstDash val="solid"/>
            <a:miter/>
            <a:headEnd len="med" w="med" type="none"/>
            <a:tailEnd len="med" w="med" type="none"/>
          </a:ln>
        </p:spPr>
        <p:txBody>
          <a:bodyPr anchorCtr="0" anchor="t" bIns="45600" lIns="91250" rIns="91250" tIns="45600">
            <a:noAutofit/>
          </a:bodyPr>
          <a:lstStyle/>
          <a:p>
            <a:pPr indent="0" lvl="0" marL="0" marR="0" rtl="0" algn="l">
              <a:lnSpc>
                <a:spcPct val="65000"/>
              </a:lnSpc>
              <a:spcBef>
                <a:spcPts val="0"/>
              </a:spcBef>
              <a:spcAft>
                <a:spcPts val="0"/>
              </a:spcAft>
              <a:buSzPct val="25000"/>
              <a:buNone/>
            </a:pPr>
            <a:r>
              <a:rPr b="1" i="0" lang="en-US" sz="500" u="none" cap="none" strike="noStrike">
                <a:solidFill>
                  <a:srgbClr val="BFBFBF"/>
                </a:solidFill>
                <a:latin typeface="Arial"/>
                <a:ea typeface="Arial"/>
                <a:cs typeface="Arial"/>
                <a:sym typeface="Arial"/>
              </a:rPr>
              <a:t>RESEARCH POSTER PRESENTATION DESIGN © 2012</a:t>
            </a:r>
          </a:p>
          <a:p>
            <a:pPr indent="0" lvl="0" marL="0" marR="0" rtl="0" algn="l">
              <a:lnSpc>
                <a:spcPct val="65000"/>
              </a:lnSpc>
              <a:spcBef>
                <a:spcPts val="550"/>
              </a:spcBef>
              <a:buSzPct val="25000"/>
              <a:buNone/>
            </a:pPr>
            <a:r>
              <a:rPr b="1" i="0" lang="en-US" sz="1100" u="none" cap="none" strike="noStrike">
                <a:solidFill>
                  <a:srgbClr val="BFBFBF"/>
                </a:solidFill>
                <a:latin typeface="Arial"/>
                <a:ea typeface="Arial"/>
                <a:cs typeface="Arial"/>
                <a:sym typeface="Arial"/>
              </a:rPr>
              <a:t>www.PosterPresentations.com</a:t>
            </a:r>
          </a:p>
        </p:txBody>
      </p:sp>
      <p:sp>
        <p:nvSpPr>
          <p:cNvPr id="13" name="Shape 13"/>
          <p:cNvSpPr/>
          <p:nvPr/>
        </p:nvSpPr>
        <p:spPr>
          <a:xfrm>
            <a:off x="541350" y="5475150"/>
            <a:ext cx="10058400" cy="13397100"/>
          </a:xfrm>
          <a:prstGeom prst="roundRect">
            <a:avLst>
              <a:gd fmla="val 9229" name="adj"/>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14" name="Shape 14"/>
          <p:cNvSpPr/>
          <p:nvPr/>
        </p:nvSpPr>
        <p:spPr>
          <a:xfrm>
            <a:off x="11021675" y="5551350"/>
            <a:ext cx="21831000" cy="26736600"/>
          </a:xfrm>
          <a:prstGeom prst="rect">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15" name="Shape 15"/>
          <p:cNvSpPr/>
          <p:nvPr/>
        </p:nvSpPr>
        <p:spPr>
          <a:xfrm>
            <a:off x="33299400" y="5475147"/>
            <a:ext cx="10058400" cy="14860800"/>
          </a:xfrm>
          <a:prstGeom prst="roundRect">
            <a:avLst>
              <a:gd fmla="val 9229" name="adj"/>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grpSp>
        <p:nvGrpSpPr>
          <p:cNvPr id="16" name="Shape 16"/>
          <p:cNvGrpSpPr/>
          <p:nvPr/>
        </p:nvGrpSpPr>
        <p:grpSpPr>
          <a:xfrm>
            <a:off x="-11225189" y="-1"/>
            <a:ext cx="11018753" cy="32918400"/>
            <a:chOff x="-11225189" y="-1"/>
            <a:chExt cx="11018753" cy="32918400"/>
          </a:xfrm>
        </p:grpSpPr>
        <p:sp>
          <p:nvSpPr>
            <p:cNvPr id="17" name="Shape 17"/>
            <p:cNvSpPr/>
            <p:nvPr/>
          </p:nvSpPr>
          <p:spPr>
            <a:xfrm>
              <a:off x="-11216135" y="-1"/>
              <a:ext cx="11009700" cy="32918400"/>
            </a:xfrm>
            <a:prstGeom prst="rect">
              <a:avLst/>
            </a:prstGeom>
            <a:solidFill>
              <a:srgbClr val="0C0C0C"/>
            </a:solidFill>
            <a:ln>
              <a:noFill/>
            </a:ln>
          </p:spPr>
          <p:txBody>
            <a:bodyPr anchorCtr="0" anchor="t" bIns="0" lIns="457200" rIns="457200" tIns="457200">
              <a:noAutofit/>
            </a:bodyPr>
            <a:lstStyle/>
            <a:p>
              <a:pPr indent="0" lvl="0" marL="0" marR="0" rtl="0" algn="ctr">
                <a:lnSpc>
                  <a:spcPct val="100000"/>
                </a:lnSpc>
                <a:spcBef>
                  <a:spcPts val="0"/>
                </a:spcBef>
                <a:spcAft>
                  <a:spcPts val="0"/>
                </a:spcAft>
                <a:buClr>
                  <a:srgbClr val="FF0000"/>
                </a:buClr>
                <a:buSzPct val="25000"/>
                <a:buFont typeface="Trebuchet MS"/>
                <a:buNone/>
              </a:pPr>
              <a:r>
                <a:rPr b="1" i="0" lang="en-US" sz="3200" u="none" cap="none" strike="noStrike">
                  <a:solidFill>
                    <a:srgbClr val="FF0000"/>
                  </a:solidFill>
                  <a:latin typeface="Trebuchet MS"/>
                  <a:ea typeface="Trebuchet MS"/>
                  <a:cs typeface="Trebuchet MS"/>
                  <a:sym typeface="Trebuchet MS"/>
                </a:rPr>
                <a:t>(—THIS SIDEBAR DOES NOT PRINT—)</a:t>
              </a:r>
            </a:p>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DESIGN GUIDE</a:t>
              </a:r>
            </a:p>
            <a:p>
              <a:pPr indent="0" lvl="0" marL="0" marR="0" rtl="0" algn="ctr">
                <a:spcBef>
                  <a:spcPts val="0"/>
                </a:spcBef>
                <a:buNone/>
              </a:pPr>
              <a:r>
                <a:t/>
              </a:r>
              <a:endParaRPr b="1"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b="1" i="0" lang="en-US" sz="2800" u="none" cap="none" strike="noStrike">
                  <a:solidFill>
                    <a:srgbClr val="FFC000"/>
                  </a:solidFill>
                  <a:latin typeface="Trebuchet MS"/>
                  <a:ea typeface="Trebuchet MS"/>
                  <a:cs typeface="Trebuchet MS"/>
                  <a:sym typeface="Trebuchet MS"/>
                </a:rPr>
                <a:t>PosterPresentations.com</a:t>
              </a:r>
              <a:r>
                <a:rPr b="1" i="0" lang="en-US" sz="2800" u="none" cap="none" strike="noStrike">
                  <a:solidFill>
                    <a:schemeClr val="lt1"/>
                  </a:solidFill>
                  <a:latin typeface="Trebuchet MS"/>
                  <a:ea typeface="Trebuchet MS"/>
                  <a:cs typeface="Trebuchet MS"/>
                  <a:sym typeface="Trebuchet MS"/>
                </a:rPr>
                <a:t> </a:t>
              </a:r>
              <a:r>
                <a:rPr b="0" i="0" lang="en-US" sz="2800" u="none" cap="none" strike="noStrike">
                  <a:solidFill>
                    <a:schemeClr val="lt1"/>
                  </a:solidFill>
                  <a:latin typeface="Trebuchet MS"/>
                  <a:ea typeface="Trebuchet MS"/>
                  <a:cs typeface="Trebuchet MS"/>
                  <a:sym typeface="Trebuchet MS"/>
                </a:rPr>
                <a:t>and click on HELP DESK.</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When you are ready to print your poster, go online to PosterPresentations.com</a:t>
              </a:r>
              <a:br>
                <a:rPr b="0" i="0" lang="en-US" sz="2800" u="none" cap="none" strike="noStrike">
                  <a:solidFill>
                    <a:schemeClr val="lt1"/>
                  </a:solidFill>
                  <a:latin typeface="Trebuchet MS"/>
                  <a:ea typeface="Trebuchet MS"/>
                  <a:cs typeface="Trebuchet MS"/>
                  <a:sym typeface="Trebuchet MS"/>
                </a:rPr>
              </a:br>
            </a:p>
            <a:p>
              <a:pPr indent="0" lvl="0" marL="0" marR="0" rtl="0" algn="l">
                <a:spcBef>
                  <a:spcPts val="0"/>
                </a:spcBef>
                <a:buSzPct val="25000"/>
                <a:buNone/>
              </a:pPr>
              <a:r>
                <a:rPr b="0" i="0" lang="en-US" sz="2800" u="none" cap="none" strike="noStrike">
                  <a:solidFill>
                    <a:schemeClr val="lt1"/>
                  </a:solidFill>
                  <a:latin typeface="Trebuchet MS"/>
                  <a:ea typeface="Trebuchet MS"/>
                  <a:cs typeface="Trebuchet MS"/>
                  <a:sym typeface="Trebuchet MS"/>
                </a:rPr>
                <a:t>Need assistance? Call us at </a:t>
              </a:r>
              <a:r>
                <a:rPr b="0" i="0" lang="en-US" sz="2800" u="none" cap="none" strike="noStrike">
                  <a:solidFill>
                    <a:srgbClr val="FFC000"/>
                  </a:solidFill>
                  <a:latin typeface="Trebuchet MS"/>
                  <a:ea typeface="Trebuchet MS"/>
                  <a:cs typeface="Trebuchet MS"/>
                  <a:sym typeface="Trebuchet MS"/>
                </a:rPr>
                <a:t>1.510.649.3001</a:t>
              </a:r>
            </a:p>
            <a:p>
              <a:pPr indent="0" lvl="0" marL="0" marR="0" rtl="0" algn="l">
                <a:spcBef>
                  <a:spcPts val="0"/>
                </a:spcBef>
                <a:buNone/>
              </a:pPr>
              <a:r>
                <a:t/>
              </a:r>
              <a:endParaRPr b="1" i="0" sz="3600" u="none" cap="none" strike="noStrike">
                <a:solidFill>
                  <a:srgbClr val="FFFF00"/>
                </a:solidFill>
                <a:latin typeface="Trebuchet MS"/>
                <a:ea typeface="Trebuchet MS"/>
                <a:cs typeface="Trebuchet MS"/>
                <a:sym typeface="Trebuchet MS"/>
              </a:endParaRPr>
            </a:p>
            <a:p>
              <a:pPr indent="0" lvl="0" marL="0" marR="0" rtl="0" algn="ctr">
                <a:spcBef>
                  <a:spcPts val="0"/>
                </a:spcBef>
                <a:buNone/>
              </a:pPr>
              <a:r>
                <a:t/>
              </a:r>
              <a:endParaRPr b="1" i="0" sz="24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QUICK START</a:t>
              </a:r>
            </a:p>
            <a:p>
              <a:pPr indent="0" lvl="0" marL="0" marR="0" rtl="0" algn="ctr">
                <a:spcBef>
                  <a:spcPts val="0"/>
                </a:spcBef>
                <a:buNone/>
              </a:pPr>
              <a:r>
                <a:t/>
              </a:r>
              <a:endParaRPr b="1" i="0" sz="32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Zoom in and out</a:t>
              </a:r>
            </a:p>
            <a:p>
              <a:pPr indent="-1892300" lvl="0" marL="1892300" marR="0" rtl="0" algn="l">
                <a:spcBef>
                  <a:spcPts val="0"/>
                </a:spcBef>
                <a:buSzPct val="25000"/>
                <a:buNone/>
              </a:pPr>
              <a:r>
                <a:rPr b="0" i="0" lang="en-US" sz="2400" u="none" cap="none" strike="noStrike">
                  <a:solidFill>
                    <a:schemeClr val="lt1"/>
                  </a:solidFill>
                  <a:latin typeface="Trebuchet MS"/>
                  <a:ea typeface="Trebuchet MS"/>
                  <a:cs typeface="Trebuchet MS"/>
                  <a:sym typeface="Trebuchet MS"/>
                </a:rPr>
                <a:t>	</a:t>
              </a:r>
              <a:r>
                <a:rPr b="0" i="0" lang="en-US" sz="2400" u="none" cap="none" strike="noStrike">
                  <a:solidFill>
                    <a:srgbClr val="BFBFBF"/>
                  </a:solidFill>
                  <a:latin typeface="Trebuchet MS"/>
                  <a:ea typeface="Trebuchet MS"/>
                  <a:cs typeface="Trebuchet MS"/>
                  <a:sym typeface="Trebuchet MS"/>
                </a:rPr>
                <a:t>As you work on your poster zoom in and out to the level that is more comfortable to you. </a:t>
              </a:r>
            </a:p>
            <a:p>
              <a:pPr indent="-1892300" lvl="0" marL="1892300" marR="0" rtl="0" algn="l">
                <a:spcBef>
                  <a:spcPts val="0"/>
                </a:spcBef>
                <a:buSzPct val="25000"/>
                <a:buNone/>
              </a:pPr>
              <a:r>
                <a:rPr b="1" i="0" lang="en-US" sz="2400" u="none" cap="none" strike="noStrike">
                  <a:solidFill>
                    <a:srgbClr val="BFBFBF"/>
                  </a:solidFill>
                  <a:latin typeface="Trebuchet MS"/>
                  <a:ea typeface="Trebuchet MS"/>
                  <a:cs typeface="Trebuchet MS"/>
                  <a:sym typeface="Trebuchet MS"/>
                </a:rPr>
                <a:t>	</a:t>
              </a:r>
              <a:r>
                <a:rPr b="0" i="0" lang="en-US" sz="2400" u="none" cap="none" strike="noStrike">
                  <a:solidFill>
                    <a:srgbClr val="BFBFBF"/>
                  </a:solidFill>
                  <a:latin typeface="Trebuchet MS"/>
                  <a:ea typeface="Trebuchet MS"/>
                  <a:cs typeface="Trebuchet MS"/>
                  <a:sym typeface="Trebuchet MS"/>
                </a:rPr>
                <a:t>Go to VIEW &gt; ZOOM.</a:t>
              </a:r>
            </a:p>
            <a:p>
              <a:pPr indent="0" lvl="0" marL="0" marR="0" rtl="0" algn="l">
                <a:spcBef>
                  <a:spcPts val="0"/>
                </a:spcBef>
                <a:buNone/>
              </a:pPr>
              <a:r>
                <a:t/>
              </a:r>
              <a:endParaRPr b="0" i="0" sz="28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Title, Authors, and Affiliations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1" i="0" lang="en-US" sz="2400" u="none" cap="none" strike="noStrike">
                  <a:solidFill>
                    <a:srgbClr val="FFC000"/>
                  </a:solidFill>
                  <a:latin typeface="Trebuchet MS"/>
                  <a:ea typeface="Trebuchet MS"/>
                  <a:cs typeface="Trebuchet MS"/>
                  <a:sym typeface="Trebuchet MS"/>
                </a:rPr>
                <a:t>TIP: </a:t>
              </a:r>
              <a:r>
                <a:rPr b="0" i="0" lang="en-US" sz="2400" u="none" cap="none" strike="noStrike">
                  <a:solidFill>
                    <a:srgbClr val="BFBFBF"/>
                  </a:solidFill>
                  <a:latin typeface="Trebuchet MS"/>
                  <a:ea typeface="Trebuchet MS"/>
                  <a:cs typeface="Trebuchet MS"/>
                  <a:sym typeface="Trebuchet MS"/>
                </a:rPr>
                <a:t>The font size of your title should be bigger than your name(s) and institution name(s).</a:t>
              </a:r>
            </a:p>
            <a:p>
              <a:pPr indent="0" lvl="0" marL="0" marR="0" rtl="0" algn="l">
                <a:spcBef>
                  <a:spcPts val="0"/>
                </a:spcBef>
                <a:buSzPct val="25000"/>
                <a:buNone/>
              </a:pPr>
              <a:br>
                <a:rPr b="1" i="0" lang="en-US" sz="2800" u="none" cap="none" strike="noStrike">
                  <a:solidFill>
                    <a:schemeClr val="lt1"/>
                  </a:solidFill>
                  <a:latin typeface="Trebuchet MS"/>
                  <a:ea typeface="Trebuchet MS"/>
                  <a:cs typeface="Trebuchet MS"/>
                  <a:sym typeface="Trebuchet MS"/>
                </a:rPr>
              </a:b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Adding Logos / Seals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1" i="0" lang="en-US" sz="2400" u="none" cap="none" strike="noStrike">
                  <a:solidFill>
                    <a:srgbClr val="FFC000"/>
                  </a:solidFill>
                  <a:latin typeface="Trebuchet MS"/>
                  <a:ea typeface="Trebuchet MS"/>
                  <a:cs typeface="Trebuchet MS"/>
                  <a:sym typeface="Trebuchet MS"/>
                </a:rPr>
                <a:t>TIP: </a:t>
              </a:r>
              <a:r>
                <a:rPr b="0" i="0" lang="en-US" sz="2400" u="none" cap="none" strike="noStrike">
                  <a:solidFill>
                    <a:srgbClr val="BFBFBF"/>
                  </a:solidFill>
                  <a:latin typeface="Trebuchet MS"/>
                  <a:ea typeface="Trebuchet MS"/>
                  <a:cs typeface="Trebuchet MS"/>
                  <a:sym typeface="Trebuchet MS"/>
                </a:rPr>
                <a:t>See if your school’s logo is available on our free poster templates page.</a:t>
              </a:r>
            </a:p>
            <a:p>
              <a:pPr indent="0" lvl="0" marL="0" marR="0" rtl="0" algn="l">
                <a:spcBef>
                  <a:spcPts val="0"/>
                </a:spcBef>
                <a:buNone/>
              </a:pPr>
              <a:r>
                <a:t/>
              </a:r>
              <a:endParaRPr b="0" i="0" sz="2400" u="none" cap="none" strike="noStrike">
                <a:solidFill>
                  <a:schemeClr val="lt1"/>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Photographs / Graphics</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indent="0" lvl="0" marL="0" marR="0" rtl="0" algn="l">
                <a:spcBef>
                  <a:spcPts val="0"/>
                </a:spcBef>
                <a:buNone/>
              </a:pPr>
              <a:r>
                <a:t/>
              </a:r>
              <a:endParaRPr b="0" i="0" sz="2400" u="none" cap="none" strike="noStrike">
                <a:solidFill>
                  <a:schemeClr val="lt1"/>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None/>
              </a:pPr>
              <a:r>
                <a:t/>
              </a:r>
              <a:endParaRPr b="1" i="0" sz="2800" u="none" cap="none" strike="noStrike">
                <a:solidFill>
                  <a:srgbClr val="FFC000"/>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Image Quality Check</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8" name="Shape 18"/>
            <p:cNvCxnSpPr/>
            <p:nvPr/>
          </p:nvCxnSpPr>
          <p:spPr>
            <a:xfrm>
              <a:off x="-11225189" y="8422500"/>
              <a:ext cx="10999800" cy="3300"/>
            </a:xfrm>
            <a:prstGeom prst="straightConnector1">
              <a:avLst/>
            </a:prstGeom>
            <a:noFill/>
            <a:ln cap="flat" cmpd="sng" w="9525">
              <a:solidFill>
                <a:srgbClr val="FFC000"/>
              </a:solidFill>
              <a:prstDash val="solid"/>
              <a:round/>
              <a:headEnd len="med" w="med" type="none"/>
              <a:tailEnd len="med" w="med" type="none"/>
            </a:ln>
          </p:spPr>
        </p:cxnSp>
        <p:pic>
          <p:nvPicPr>
            <p:cNvPr id="19" name="Shape 19"/>
            <p:cNvPicPr preferRelativeResize="0"/>
            <p:nvPr/>
          </p:nvPicPr>
          <p:blipFill rotWithShape="1">
            <a:blip r:embed="rId1">
              <a:alphaModFix/>
            </a:blip>
            <a:srcRect b="0" l="0" r="0" t="0"/>
            <a:stretch/>
          </p:blipFill>
          <p:spPr>
            <a:xfrm>
              <a:off x="-10740739" y="10261717"/>
              <a:ext cx="1597800" cy="1201800"/>
            </a:xfrm>
            <a:prstGeom prst="rect">
              <a:avLst/>
            </a:prstGeom>
            <a:noFill/>
            <a:ln>
              <a:noFill/>
            </a:ln>
          </p:spPr>
        </p:pic>
        <p:pic>
          <p:nvPicPr>
            <p:cNvPr id="20" name="Shape 20"/>
            <p:cNvPicPr preferRelativeResize="0"/>
            <p:nvPr/>
          </p:nvPicPr>
          <p:blipFill rotWithShape="1">
            <a:blip r:embed="rId2">
              <a:alphaModFix/>
            </a:blip>
            <a:srcRect b="0" l="0" r="0" t="0"/>
            <a:stretch/>
          </p:blipFill>
          <p:spPr>
            <a:xfrm>
              <a:off x="-10732764" y="15696926"/>
              <a:ext cx="9986700" cy="1053600"/>
            </a:xfrm>
            <a:prstGeom prst="rect">
              <a:avLst/>
            </a:prstGeom>
            <a:noFill/>
            <a:ln>
              <a:noFill/>
            </a:ln>
          </p:spPr>
        </p:pic>
        <p:grpSp>
          <p:nvGrpSpPr>
            <p:cNvPr id="21" name="Shape 21"/>
            <p:cNvGrpSpPr/>
            <p:nvPr/>
          </p:nvGrpSpPr>
          <p:grpSpPr>
            <a:xfrm>
              <a:off x="-9745088" y="23541502"/>
              <a:ext cx="7531159" cy="2120416"/>
              <a:chOff x="-4470426" y="11016657"/>
              <a:chExt cx="3470740" cy="974187"/>
            </a:xfrm>
          </p:grpSpPr>
          <p:grpSp>
            <p:nvGrpSpPr>
              <p:cNvPr id="22" name="Shape 22"/>
              <p:cNvGrpSpPr/>
              <p:nvPr/>
            </p:nvGrpSpPr>
            <p:grpSpPr>
              <a:xfrm>
                <a:off x="-2783365" y="11060443"/>
                <a:ext cx="624484" cy="893562"/>
                <a:chOff x="-3958696" y="11117435"/>
                <a:chExt cx="779436" cy="1280542"/>
              </a:xfrm>
            </p:grpSpPr>
            <p:pic>
              <p:nvPicPr>
                <p:cNvPr id="23" name="Shape 23"/>
                <p:cNvPicPr preferRelativeResize="0"/>
                <p:nvPr/>
              </p:nvPicPr>
              <p:blipFill rotWithShape="1">
                <a:blip r:embed="rId3">
                  <a:alphaModFix/>
                </a:blip>
                <a:srcRect b="0" l="0" r="0" t="0"/>
                <a:stretch/>
              </p:blipFill>
              <p:spPr>
                <a:xfrm>
                  <a:off x="-3948160" y="11117435"/>
                  <a:ext cx="768900" cy="1090800"/>
                </a:xfrm>
                <a:prstGeom prst="rect">
                  <a:avLst/>
                </a:prstGeom>
                <a:noFill/>
                <a:ln>
                  <a:noFill/>
                </a:ln>
              </p:spPr>
            </p:pic>
            <p:sp>
              <p:nvSpPr>
                <p:cNvPr id="24" name="Shape 24"/>
                <p:cNvSpPr txBox="1"/>
                <p:nvPr/>
              </p:nvSpPr>
              <p:spPr>
                <a:xfrm>
                  <a:off x="-3958696" y="12114178"/>
                  <a:ext cx="779400" cy="283800"/>
                </a:xfrm>
                <a:prstGeom prst="rect">
                  <a:avLst/>
                </a:prstGeom>
                <a:solidFill>
                  <a:schemeClr val="accent1"/>
                </a:solidFill>
                <a:ln>
                  <a:noFill/>
                </a:ln>
              </p:spPr>
              <p:txBody>
                <a:bodyPr anchorCtr="0" anchor="t" bIns="91425" lIns="91425" rIns="91425" tIns="91425">
                  <a:noAutofit/>
                </a:bodyPr>
                <a:lstStyle/>
                <a:p>
                  <a:pPr indent="0" lvl="0" marL="0" marR="0" rtl="0" algn="ctr">
                    <a:spcBef>
                      <a:spcPts val="0"/>
                    </a:spcBef>
                    <a:buSzPct val="25000"/>
                    <a:buNone/>
                  </a:pPr>
                  <a:r>
                    <a:rPr b="1" i="0" lang="en-US" sz="1600" u="none" cap="none" strike="noStrike">
                      <a:solidFill>
                        <a:schemeClr val="dk1"/>
                      </a:solidFill>
                      <a:latin typeface="Calibri"/>
                      <a:ea typeface="Calibri"/>
                      <a:cs typeface="Calibri"/>
                      <a:sym typeface="Calibri"/>
                    </a:rPr>
                    <a:t>ORIGINAL</a:t>
                  </a:r>
                </a:p>
              </p:txBody>
            </p:sp>
          </p:grpSp>
          <p:grpSp>
            <p:nvGrpSpPr>
              <p:cNvPr id="25" name="Shape 25"/>
              <p:cNvGrpSpPr/>
              <p:nvPr/>
            </p:nvGrpSpPr>
            <p:grpSpPr>
              <a:xfrm>
                <a:off x="-2033200" y="11061042"/>
                <a:ext cx="1033513" cy="893536"/>
                <a:chOff x="-2921738" y="11200127"/>
                <a:chExt cx="1420247" cy="1227890"/>
              </a:xfrm>
            </p:grpSpPr>
            <p:pic>
              <p:nvPicPr>
                <p:cNvPr id="26" name="Shape 26"/>
                <p:cNvPicPr preferRelativeResize="0"/>
                <p:nvPr/>
              </p:nvPicPr>
              <p:blipFill rotWithShape="1">
                <a:blip r:embed="rId3">
                  <a:alphaModFix/>
                </a:blip>
                <a:srcRect b="0" l="0" r="0" t="0"/>
                <a:stretch/>
              </p:blipFill>
              <p:spPr>
                <a:xfrm>
                  <a:off x="-2921738" y="11200127"/>
                  <a:ext cx="1420200" cy="1029600"/>
                </a:xfrm>
                <a:prstGeom prst="rect">
                  <a:avLst/>
                </a:prstGeom>
                <a:noFill/>
                <a:ln>
                  <a:noFill/>
                </a:ln>
              </p:spPr>
            </p:pic>
            <p:sp>
              <p:nvSpPr>
                <p:cNvPr id="27" name="Shape 27"/>
                <p:cNvSpPr txBox="1"/>
                <p:nvPr/>
              </p:nvSpPr>
              <p:spPr>
                <a:xfrm>
                  <a:off x="-2918991" y="12175417"/>
                  <a:ext cx="1417500" cy="252600"/>
                </a:xfrm>
                <a:prstGeom prst="rect">
                  <a:avLst/>
                </a:prstGeom>
                <a:solidFill>
                  <a:srgbClr val="FF0000"/>
                </a:solidFill>
                <a:ln>
                  <a:noFill/>
                </a:ln>
              </p:spPr>
              <p:txBody>
                <a:bodyPr anchorCtr="0" anchor="t" bIns="91425" lIns="457200" rIns="457200" tIns="91425">
                  <a:noAutofit/>
                </a:bodyPr>
                <a:lstStyle/>
                <a:p>
                  <a:pPr indent="0" lvl="0" marL="0" marR="0" rtl="0" algn="ctr">
                    <a:spcBef>
                      <a:spcPts val="0"/>
                    </a:spcBef>
                    <a:buSzPct val="25000"/>
                    <a:buNone/>
                  </a:pPr>
                  <a:r>
                    <a:rPr b="1" i="0" lang="en-US" sz="1400" u="none" cap="none" strike="noStrike">
                      <a:solidFill>
                        <a:schemeClr val="lt1"/>
                      </a:solidFill>
                      <a:latin typeface="Calibri"/>
                      <a:ea typeface="Calibri"/>
                      <a:cs typeface="Calibri"/>
                      <a:sym typeface="Calibri"/>
                    </a:rPr>
                    <a:t>DISTORTED</a:t>
                  </a:r>
                </a:p>
              </p:txBody>
            </p:sp>
          </p:grpSp>
          <p:pic>
            <p:nvPicPr>
              <p:cNvPr id="28" name="Shape 28"/>
              <p:cNvPicPr preferRelativeResize="0"/>
              <p:nvPr/>
            </p:nvPicPr>
            <p:blipFill rotWithShape="1">
              <a:blip r:embed="rId4">
                <a:alphaModFix/>
              </a:blip>
              <a:srcRect b="0" l="0" r="0" t="0"/>
              <a:stretch/>
            </p:blipFill>
            <p:spPr>
              <a:xfrm>
                <a:off x="-4470426" y="11016657"/>
                <a:ext cx="1098600" cy="847800"/>
              </a:xfrm>
              <a:prstGeom prst="rect">
                <a:avLst/>
              </a:prstGeom>
              <a:noFill/>
              <a:ln>
                <a:noFill/>
              </a:ln>
            </p:spPr>
          </p:pic>
          <p:sp>
            <p:nvSpPr>
              <p:cNvPr id="29" name="Shape 29"/>
              <p:cNvSpPr txBox="1"/>
              <p:nvPr/>
            </p:nvSpPr>
            <p:spPr>
              <a:xfrm>
                <a:off x="-4440600" y="11665645"/>
                <a:ext cx="1035600" cy="325200"/>
              </a:xfrm>
              <a:prstGeom prst="rect">
                <a:avLst/>
              </a:prstGeom>
              <a:noFill/>
              <a:ln>
                <a:noFill/>
              </a:ln>
            </p:spPr>
            <p:txBody>
              <a:bodyPr anchorCtr="0" anchor="t" bIns="0" lIns="457200" rIns="457200" tIns="457200">
                <a:noAutofit/>
              </a:bodyPr>
              <a:lstStyle/>
              <a:p>
                <a:pPr indent="0" lvl="0" marL="0" marR="0" rtl="0" algn="ctr">
                  <a:spcBef>
                    <a:spcPts val="0"/>
                  </a:spcBef>
                  <a:buSzPct val="25000"/>
                  <a:buNone/>
                </a:pPr>
                <a:r>
                  <a:rPr b="0" i="0" lang="en-US" sz="1600" u="none" cap="none" strike="noStrike">
                    <a:solidFill>
                      <a:schemeClr val="lt1"/>
                    </a:solidFill>
                    <a:latin typeface="Calibri"/>
                    <a:ea typeface="Calibri"/>
                    <a:cs typeface="Calibri"/>
                    <a:sym typeface="Calibri"/>
                  </a:rPr>
                  <a:t>Corner handles</a:t>
                </a:r>
              </a:p>
            </p:txBody>
          </p:sp>
        </p:grpSp>
        <p:grpSp>
          <p:nvGrpSpPr>
            <p:cNvPr id="30" name="Shape 30"/>
            <p:cNvGrpSpPr/>
            <p:nvPr/>
          </p:nvGrpSpPr>
          <p:grpSpPr>
            <a:xfrm>
              <a:off x="-10398895" y="27752053"/>
              <a:ext cx="9323051" cy="2453293"/>
              <a:chOff x="-4754996" y="12734142"/>
              <a:chExt cx="4296534" cy="1127121"/>
            </a:xfrm>
          </p:grpSpPr>
          <p:pic>
            <p:nvPicPr>
              <p:cNvPr id="31" name="Shape 31"/>
              <p:cNvPicPr preferRelativeResize="0"/>
              <p:nvPr/>
            </p:nvPicPr>
            <p:blipFill rotWithShape="1">
              <a:blip r:embed="rId5">
                <a:alphaModFix/>
              </a:blip>
              <a:srcRect b="0" l="0" r="0" t="0"/>
              <a:stretch/>
            </p:blipFill>
            <p:spPr>
              <a:xfrm>
                <a:off x="-4533346" y="12734142"/>
                <a:ext cx="1828800" cy="1117500"/>
              </a:xfrm>
              <a:prstGeom prst="rect">
                <a:avLst/>
              </a:prstGeom>
              <a:noFill/>
              <a:ln>
                <a:noFill/>
              </a:ln>
            </p:spPr>
          </p:pic>
          <p:pic>
            <p:nvPicPr>
              <p:cNvPr id="32" name="Shape 32"/>
              <p:cNvPicPr preferRelativeResize="0"/>
              <p:nvPr/>
            </p:nvPicPr>
            <p:blipFill rotWithShape="1">
              <a:blip r:embed="rId6">
                <a:alphaModFix/>
              </a:blip>
              <a:srcRect b="0" l="0" r="0" t="0"/>
              <a:stretch/>
            </p:blipFill>
            <p:spPr>
              <a:xfrm>
                <a:off x="-2456641" y="12737835"/>
                <a:ext cx="1828800" cy="1117499"/>
              </a:xfrm>
              <a:prstGeom prst="rect">
                <a:avLst/>
              </a:prstGeom>
              <a:noFill/>
              <a:ln>
                <a:noFill/>
              </a:ln>
            </p:spPr>
          </p:pic>
          <p:sp>
            <p:nvSpPr>
              <p:cNvPr id="33" name="Shape 33"/>
              <p:cNvSpPr txBox="1"/>
              <p:nvPr/>
            </p:nvSpPr>
            <p:spPr>
              <a:xfrm rot="-5400000">
                <a:off x="-5235746" y="13214987"/>
                <a:ext cx="1117500" cy="156000"/>
              </a:xfrm>
              <a:prstGeom prst="rect">
                <a:avLst/>
              </a:prstGeom>
              <a:noFill/>
              <a:ln>
                <a:noFill/>
              </a:ln>
            </p:spPr>
            <p:txBody>
              <a:bodyPr anchorCtr="0" anchor="t" bIns="0" lIns="91425" rIns="91425" tIns="91425">
                <a:noAutofit/>
              </a:bodyPr>
              <a:lstStyle/>
              <a:p>
                <a:pPr indent="0" lvl="0" marL="0" marR="0" rtl="0" algn="ctr">
                  <a:spcBef>
                    <a:spcPts val="0"/>
                  </a:spcBef>
                  <a:buSzPct val="25000"/>
                  <a:buNone/>
                </a:pPr>
                <a:r>
                  <a:rPr b="0" i="0" lang="en-US" sz="1600" u="none" cap="none" strike="noStrike">
                    <a:solidFill>
                      <a:srgbClr val="92D050"/>
                    </a:solidFill>
                    <a:latin typeface="Calibri"/>
                    <a:ea typeface="Calibri"/>
                    <a:cs typeface="Calibri"/>
                    <a:sym typeface="Calibri"/>
                  </a:rPr>
                  <a:t>Good </a:t>
                </a:r>
                <a:r>
                  <a:rPr b="0" i="0" lang="en-US" sz="1600" u="none" cap="none" strike="noStrike">
                    <a:solidFill>
                      <a:schemeClr val="lt1"/>
                    </a:solidFill>
                    <a:latin typeface="Calibri"/>
                    <a:ea typeface="Calibri"/>
                    <a:cs typeface="Calibri"/>
                    <a:sym typeface="Calibri"/>
                  </a:rPr>
                  <a:t>printing quality</a:t>
                </a:r>
              </a:p>
            </p:txBody>
          </p:sp>
          <p:sp>
            <p:nvSpPr>
              <p:cNvPr id="34" name="Shape 34"/>
              <p:cNvSpPr txBox="1"/>
              <p:nvPr/>
            </p:nvSpPr>
            <p:spPr>
              <a:xfrm rot="-5400000">
                <a:off x="-1095211" y="13224514"/>
                <a:ext cx="1117500" cy="156000"/>
              </a:xfrm>
              <a:prstGeom prst="rect">
                <a:avLst/>
              </a:prstGeom>
              <a:noFill/>
              <a:ln>
                <a:noFill/>
              </a:ln>
            </p:spPr>
            <p:txBody>
              <a:bodyPr anchorCtr="0" anchor="t" bIns="0" lIns="91425" rIns="91425" tIns="91425">
                <a:noAutofit/>
              </a:bodyPr>
              <a:lstStyle/>
              <a:p>
                <a:pPr indent="0" lvl="0" marL="0" marR="0" rtl="0" algn="ctr">
                  <a:spcBef>
                    <a:spcPts val="0"/>
                  </a:spcBef>
                  <a:buSzPct val="25000"/>
                  <a:buNone/>
                </a:pPr>
                <a:r>
                  <a:rPr b="0" i="0" lang="en-US" sz="1600" u="none" cap="none" strike="noStrike">
                    <a:solidFill>
                      <a:srgbClr val="FF0000"/>
                    </a:solidFill>
                    <a:latin typeface="Calibri"/>
                    <a:ea typeface="Calibri"/>
                    <a:cs typeface="Calibri"/>
                    <a:sym typeface="Calibri"/>
                  </a:rPr>
                  <a:t>Bad </a:t>
                </a:r>
                <a:r>
                  <a:rPr b="0" i="0" lang="en-US" sz="1600" u="none" cap="none" strike="noStrike">
                    <a:solidFill>
                      <a:schemeClr val="lt1"/>
                    </a:solidFill>
                    <a:latin typeface="Calibri"/>
                    <a:ea typeface="Calibri"/>
                    <a:cs typeface="Calibri"/>
                    <a:sym typeface="Calibri"/>
                  </a:rPr>
                  <a:t>printing quality</a:t>
                </a:r>
              </a:p>
            </p:txBody>
          </p:sp>
        </p:grpSp>
      </p:grpSp>
      <p:grpSp>
        <p:nvGrpSpPr>
          <p:cNvPr id="35" name="Shape 35"/>
          <p:cNvGrpSpPr/>
          <p:nvPr/>
        </p:nvGrpSpPr>
        <p:grpSpPr>
          <a:xfrm>
            <a:off x="44157837" y="-55065"/>
            <a:ext cx="11062200" cy="32973600"/>
            <a:chOff x="44157837" y="-55065"/>
            <a:chExt cx="11062200" cy="32973600"/>
          </a:xfrm>
        </p:grpSpPr>
        <p:sp>
          <p:nvSpPr>
            <p:cNvPr id="36" name="Shape 36"/>
            <p:cNvSpPr/>
            <p:nvPr/>
          </p:nvSpPr>
          <p:spPr>
            <a:xfrm>
              <a:off x="44157837" y="-55065"/>
              <a:ext cx="11062200" cy="32973600"/>
            </a:xfrm>
            <a:prstGeom prst="rect">
              <a:avLst/>
            </a:prstGeom>
            <a:solidFill>
              <a:srgbClr val="0C0C0C"/>
            </a:solidFill>
            <a:ln>
              <a:noFill/>
            </a:ln>
          </p:spPr>
          <p:txBody>
            <a:bodyPr anchorCtr="0" anchor="t" bIns="0" lIns="457200" rIns="457200" tIns="457200">
              <a:noAutofit/>
            </a:bodyPr>
            <a:lstStyle/>
            <a:p>
              <a:pPr indent="0" lvl="0" marL="0" marR="0" rtl="0" algn="ctr">
                <a:spcBef>
                  <a:spcPts val="0"/>
                </a:spcBef>
                <a:buSzPct val="25000"/>
                <a:buNone/>
              </a:pPr>
              <a:r>
                <a:rPr b="1" i="0" lang="en-US" sz="4000" u="none" cap="none" strike="noStrike">
                  <a:solidFill>
                    <a:schemeClr val="lt1"/>
                  </a:solidFill>
                  <a:latin typeface="Trebuchet MS"/>
                  <a:ea typeface="Trebuchet MS"/>
                  <a:cs typeface="Trebuchet MS"/>
                  <a:sym typeface="Trebuchet MS"/>
                </a:rPr>
                <a:t>QUICK START (cont.)</a:t>
              </a:r>
            </a:p>
            <a:p>
              <a:pPr indent="0" lvl="0" marL="0" marR="0" rtl="0" algn="ctr">
                <a:spcBef>
                  <a:spcPts val="0"/>
                </a:spcBef>
                <a:buNone/>
              </a:pPr>
              <a:r>
                <a:t/>
              </a:r>
              <a:endParaRPr b="1" i="0" sz="3600" u="none" cap="none" strike="noStrike">
                <a:solidFill>
                  <a:schemeClr val="lt1"/>
                </a:solidFill>
                <a:latin typeface="Trebuchet MS"/>
                <a:ea typeface="Trebuchet MS"/>
                <a:cs typeface="Trebuchet MS"/>
                <a:sym typeface="Trebuchet MS"/>
              </a:endParaRPr>
            </a:p>
            <a:p>
              <a:pPr indent="0" lvl="0" marL="0" marR="0" rtl="0" algn="ctr">
                <a:spcBef>
                  <a:spcPts val="0"/>
                </a:spcBef>
                <a:spcAft>
                  <a:spcPts val="0"/>
                </a:spcAft>
                <a:buSzPct val="25000"/>
                <a:buNone/>
              </a:pPr>
              <a:r>
                <a:rPr b="1" i="0" lang="en-US" sz="3200" u="none" cap="none" strike="noStrike">
                  <a:solidFill>
                    <a:srgbClr val="FFC000"/>
                  </a:solidFill>
                  <a:latin typeface="Trebuchet MS"/>
                  <a:ea typeface="Trebuchet MS"/>
                  <a:cs typeface="Trebuchet MS"/>
                  <a:sym typeface="Trebuchet MS"/>
                </a:rPr>
                <a:t>How to change the template color theme</a:t>
              </a:r>
            </a:p>
            <a:p>
              <a:pPr indent="0" lvl="2"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indent="0" lvl="2"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indent="0" lvl="0" marL="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How to add Text</a:t>
              </a:r>
            </a:p>
            <a:p>
              <a:pPr indent="-1587" lvl="2" marL="3265487"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indent="-7040" lvl="2" marL="1518340" marR="0" rtl="0" algn="l">
                <a:spcBef>
                  <a:spcPts val="0"/>
                </a:spcBef>
                <a:spcAft>
                  <a:spcPts val="0"/>
                </a:spcAft>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 </a:t>
              </a:r>
              <a:r>
                <a:rPr b="1" i="0" lang="en-US" sz="3200" u="none" cap="none" strike="noStrike">
                  <a:solidFill>
                    <a:srgbClr val="FFC000"/>
                  </a:solidFill>
                  <a:latin typeface="Trebuchet MS"/>
                  <a:ea typeface="Trebuchet MS"/>
                  <a:cs typeface="Trebuchet MS"/>
                  <a:sym typeface="Trebuchet MS"/>
                </a:rPr>
                <a:t>Text size</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indent="-7040" lvl="2" marL="1518340" marR="0" rtl="0" algn="l">
                <a:spcBef>
                  <a:spcPts val="0"/>
                </a:spcBef>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spcBef>
                  <a:spcPts val="0"/>
                </a:spcBef>
                <a:buSzPct val="25000"/>
                <a:buNone/>
              </a:pPr>
              <a:r>
                <a:rPr b="1" i="0" lang="en-US" sz="3200" u="none" cap="none" strike="noStrike">
                  <a:solidFill>
                    <a:srgbClr val="FFC000"/>
                  </a:solidFill>
                  <a:latin typeface="Trebuchet MS"/>
                  <a:ea typeface="Trebuchet MS"/>
                  <a:cs typeface="Trebuchet MS"/>
                  <a:sym typeface="Trebuchet MS"/>
                </a:rPr>
                <a:t>How to add Tables</a:t>
              </a:r>
            </a:p>
            <a:p>
              <a:pPr indent="-3175" lvl="1" marL="1730375"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To add a table from scratch go to the INSERT menu and </a:t>
              </a:r>
              <a:br>
                <a:rPr b="0" i="0" lang="en-US" sz="2400" u="none" cap="none" strike="noStrike">
                  <a:solidFill>
                    <a:srgbClr val="BFBFBF"/>
                  </a:solidFill>
                  <a:latin typeface="Trebuchet MS"/>
                  <a:ea typeface="Trebuchet MS"/>
                  <a:cs typeface="Trebuchet MS"/>
                  <a:sym typeface="Trebuchet MS"/>
                </a:rPr>
              </a:br>
              <a:r>
                <a:rPr b="0" i="0" lang="en-US" sz="2400" u="none" cap="none" strike="noStrike">
                  <a:solidFill>
                    <a:srgbClr val="BFBFBF"/>
                  </a:solidFill>
                  <a:latin typeface="Trebuchet MS"/>
                  <a:ea typeface="Trebuchet MS"/>
                  <a:cs typeface="Trebuchet MS"/>
                  <a:sym typeface="Trebuchet MS"/>
                </a:rPr>
                <a:t>click on TABLE. A drop-down box will help you select rows and columns. </a:t>
              </a:r>
            </a:p>
            <a:p>
              <a:pPr indent="0" lvl="0" marL="0" marR="0" rtl="0" algn="l">
                <a:spcBef>
                  <a:spcPts val="0"/>
                </a:spcBef>
                <a:buSzPct val="25000"/>
                <a:buNone/>
              </a:pPr>
              <a:r>
                <a:rPr b="0" i="0" lang="en-US" sz="2400" u="none" cap="none" strike="noStrik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indent="0" lvl="0" marL="0" marR="0" rtl="0" algn="l">
                <a:spcBef>
                  <a:spcPts val="0"/>
                </a:spcBef>
                <a:spcAft>
                  <a:spcPts val="0"/>
                </a:spcAft>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Graphs / Charts</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How to change the column configuration</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indent="0" lvl="0" marL="0" marR="0" rtl="0" algn="ctr">
                <a:lnSpc>
                  <a:spcPct val="100000"/>
                </a:lnSpc>
                <a:spcBef>
                  <a:spcPts val="0"/>
                </a:spcBef>
                <a:spcAft>
                  <a:spcPts val="0"/>
                </a:spcAft>
                <a:buClr>
                  <a:schemeClr val="lt1"/>
                </a:buClr>
                <a:buFont typeface="Calibri"/>
                <a:buNone/>
              </a:pPr>
              <a:r>
                <a:t/>
              </a:r>
              <a:endParaRPr b="1" i="0" sz="32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How to remove the info bars</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Save your work</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Save your template as a PowerPoint document. For printing, save as PowerPoint of “Print-quality” PDF.</a:t>
              </a:r>
            </a:p>
            <a:p>
              <a:pPr indent="0" lvl="0" marL="0" marR="0" rtl="0" algn="l">
                <a:lnSpc>
                  <a:spcPct val="100000"/>
                </a:lnSpc>
                <a:spcBef>
                  <a:spcPts val="0"/>
                </a:spcBef>
                <a:spcAft>
                  <a:spcPts val="0"/>
                </a:spcAft>
                <a:buClr>
                  <a:schemeClr val="lt1"/>
                </a:buClr>
                <a:buFont typeface="Calibri"/>
                <a:buNone/>
              </a:pPr>
              <a:r>
                <a:t/>
              </a:r>
              <a:endParaRPr b="0" i="0" sz="24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3200" u="none" cap="none" strike="noStrike">
                  <a:solidFill>
                    <a:srgbClr val="FFC000"/>
                  </a:solidFill>
                  <a:latin typeface="Trebuchet MS"/>
                  <a:ea typeface="Trebuchet MS"/>
                  <a:cs typeface="Trebuchet MS"/>
                  <a:sym typeface="Trebuchet MS"/>
                </a:rPr>
                <a:t>Print your poster</a:t>
              </a:r>
            </a:p>
            <a:p>
              <a:pPr indent="0" lvl="0" marL="0" marR="0" rtl="0" algn="l">
                <a:lnSpc>
                  <a:spcPct val="100000"/>
                </a:lnSpc>
                <a:spcBef>
                  <a:spcPts val="0"/>
                </a:spcBef>
                <a:spcAft>
                  <a:spcPts val="0"/>
                </a:spcAft>
                <a:buClr>
                  <a:srgbClr val="BFBFBF"/>
                </a:buClr>
                <a:buSzPct val="25000"/>
                <a:buFont typeface="Trebuchet MS"/>
                <a:buNone/>
              </a:pPr>
              <a:r>
                <a:rPr b="0" i="0" lang="en-US" sz="2400" u="none" cap="none" strike="noStrik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indent="0" lvl="0" marL="0" marR="0" rtl="0" algn="l">
                <a:lnSpc>
                  <a:spcPct val="100000"/>
                </a:lnSpc>
                <a:spcBef>
                  <a:spcPts val="0"/>
                </a:spcBef>
                <a:spcAft>
                  <a:spcPts val="0"/>
                </a:spcAft>
                <a:buClr>
                  <a:schemeClr val="lt1"/>
                </a:buClr>
                <a:buFont typeface="Calibri"/>
                <a:buNone/>
              </a:pPr>
              <a:r>
                <a:t/>
              </a:r>
              <a:endParaRPr b="0" i="0" sz="2800" u="none" cap="none" strike="noStrike">
                <a:solidFill>
                  <a:srgbClr val="BFBFBF"/>
                </a:solidFill>
                <a:latin typeface="Trebuchet MS"/>
                <a:ea typeface="Trebuchet MS"/>
                <a:cs typeface="Trebuchet MS"/>
                <a:sym typeface="Trebuchet MS"/>
              </a:endParaRPr>
            </a:p>
          </p:txBody>
        </p:sp>
        <p:pic>
          <p:nvPicPr>
            <p:cNvPr id="37" name="Shape 37"/>
            <p:cNvPicPr preferRelativeResize="0"/>
            <p:nvPr/>
          </p:nvPicPr>
          <p:blipFill rotWithShape="1">
            <a:blip r:embed="rId7">
              <a:alphaModFix/>
            </a:blip>
            <a:srcRect b="0" l="0" r="0" t="0"/>
            <a:stretch/>
          </p:blipFill>
          <p:spPr>
            <a:xfrm>
              <a:off x="46915678" y="3349444"/>
              <a:ext cx="5586300" cy="2063700"/>
            </a:xfrm>
            <a:prstGeom prst="rect">
              <a:avLst/>
            </a:prstGeom>
            <a:noFill/>
            <a:ln>
              <a:noFill/>
            </a:ln>
          </p:spPr>
        </p:pic>
        <p:pic>
          <p:nvPicPr>
            <p:cNvPr id="38" name="Shape 38"/>
            <p:cNvPicPr preferRelativeResize="0"/>
            <p:nvPr/>
          </p:nvPicPr>
          <p:blipFill rotWithShape="1">
            <a:blip r:embed="rId8">
              <a:alphaModFix/>
            </a:blip>
            <a:srcRect b="0" l="0" r="0" t="0"/>
            <a:stretch/>
          </p:blipFill>
          <p:spPr>
            <a:xfrm>
              <a:off x="44621818" y="7740039"/>
              <a:ext cx="2969700" cy="1370700"/>
            </a:xfrm>
            <a:prstGeom prst="rect">
              <a:avLst/>
            </a:prstGeom>
            <a:noFill/>
            <a:ln>
              <a:noFill/>
            </a:ln>
          </p:spPr>
        </p:pic>
        <p:pic>
          <p:nvPicPr>
            <p:cNvPr id="39" name="Shape 39"/>
            <p:cNvPicPr preferRelativeResize="0"/>
            <p:nvPr/>
          </p:nvPicPr>
          <p:blipFill rotWithShape="1">
            <a:blip r:embed="rId9">
              <a:alphaModFix/>
            </a:blip>
            <a:srcRect b="0" l="0" r="0" t="0"/>
            <a:stretch/>
          </p:blipFill>
          <p:spPr>
            <a:xfrm>
              <a:off x="44629618" y="12347263"/>
              <a:ext cx="1482300" cy="992099"/>
            </a:xfrm>
            <a:prstGeom prst="rect">
              <a:avLst/>
            </a:prstGeom>
            <a:noFill/>
            <a:ln>
              <a:noFill/>
            </a:ln>
          </p:spPr>
        </p:pic>
        <p:grpSp>
          <p:nvGrpSpPr>
            <p:cNvPr id="40" name="Shape 40"/>
            <p:cNvGrpSpPr/>
            <p:nvPr/>
          </p:nvGrpSpPr>
          <p:grpSpPr>
            <a:xfrm>
              <a:off x="44485222" y="29413151"/>
              <a:ext cx="10353785" cy="1265416"/>
              <a:chOff x="44200453" y="28362387"/>
              <a:chExt cx="9771409" cy="1090500"/>
            </a:xfrm>
          </p:grpSpPr>
          <p:sp>
            <p:nvSpPr>
              <p:cNvPr id="41" name="Shape 41"/>
              <p:cNvSpPr/>
              <p:nvPr/>
            </p:nvSpPr>
            <p:spPr>
              <a:xfrm>
                <a:off x="44200453" y="28362387"/>
                <a:ext cx="9771300" cy="1090500"/>
              </a:xfrm>
              <a:prstGeom prst="roundRect">
                <a:avLst>
                  <a:gd fmla="val 16667" name="adj"/>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pic>
            <p:nvPicPr>
              <p:cNvPr descr="http://t2.gstatic.com/images?q=tbn:ANd9GcR4APHC6TT9w54M2zn_pvCiBxUNcspYPoVxirLRphBoJabfSvu7zw" id="42" name="Shape 42">
                <a:hlinkClick r:id="rId10"/>
              </p:cNvPr>
              <p:cNvPicPr preferRelativeResize="0"/>
              <p:nvPr/>
            </p:nvPicPr>
            <p:blipFill rotWithShape="1">
              <a:blip r:embed="rId11">
                <a:alphaModFix/>
              </a:blip>
              <a:srcRect b="0" l="0" r="0" t="0"/>
              <a:stretch/>
            </p:blipFill>
            <p:spPr>
              <a:xfrm>
                <a:off x="44326393" y="28460718"/>
                <a:ext cx="914400" cy="914400"/>
              </a:xfrm>
              <a:prstGeom prst="rect">
                <a:avLst/>
              </a:prstGeom>
              <a:noFill/>
              <a:ln>
                <a:noFill/>
              </a:ln>
            </p:spPr>
          </p:pic>
          <p:sp>
            <p:nvSpPr>
              <p:cNvPr id="43" name="Shape 43"/>
              <p:cNvSpPr txBox="1"/>
              <p:nvPr/>
            </p:nvSpPr>
            <p:spPr>
              <a:xfrm>
                <a:off x="45300662" y="28552306"/>
                <a:ext cx="8671200" cy="7161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chemeClr val="dk2"/>
                    </a:solidFill>
                    <a:latin typeface="Trebuchet MS"/>
                    <a:ea typeface="Trebuchet MS"/>
                    <a:cs typeface="Trebuchet MS"/>
                    <a:sym typeface="Trebuchet MS"/>
                  </a:rPr>
                  <a:t>Student discounts are available on our Facebook page.</a:t>
                </a:r>
                <a:br>
                  <a:rPr b="0" i="0" lang="en-US" sz="2400" u="none" cap="none" strike="noStrike">
                    <a:solidFill>
                      <a:schemeClr val="dk2"/>
                    </a:solidFill>
                    <a:latin typeface="Trebuchet MS"/>
                    <a:ea typeface="Trebuchet MS"/>
                    <a:cs typeface="Trebuchet MS"/>
                    <a:sym typeface="Trebuchet MS"/>
                  </a:rPr>
                </a:br>
                <a:r>
                  <a:rPr b="0" i="0" lang="en-US" sz="2400" u="none" cap="none" strike="noStrike">
                    <a:solidFill>
                      <a:schemeClr val="dk2"/>
                    </a:solidFill>
                    <a:latin typeface="Trebuchet MS"/>
                    <a:ea typeface="Trebuchet MS"/>
                    <a:cs typeface="Trebuchet MS"/>
                    <a:sym typeface="Trebuchet MS"/>
                  </a:rPr>
                  <a:t>Go to </a:t>
                </a:r>
                <a:r>
                  <a:rPr b="0" i="0" lang="en-US" sz="2400" u="sng" cap="none" strike="noStrike">
                    <a:solidFill>
                      <a:schemeClr val="dk2"/>
                    </a:solidFill>
                    <a:latin typeface="Trebuchet MS"/>
                    <a:ea typeface="Trebuchet MS"/>
                    <a:cs typeface="Trebuchet MS"/>
                    <a:sym typeface="Trebuchet MS"/>
                  </a:rPr>
                  <a:t>PosterPresentations.com</a:t>
                </a:r>
                <a:r>
                  <a:rPr b="0" i="0" lang="en-US" sz="2400" u="none" cap="none" strike="noStrike">
                    <a:solidFill>
                      <a:schemeClr val="dk2"/>
                    </a:solidFill>
                    <a:latin typeface="Trebuchet MS"/>
                    <a:ea typeface="Trebuchet MS"/>
                    <a:cs typeface="Trebuchet MS"/>
                    <a:sym typeface="Trebuchet MS"/>
                  </a:rPr>
                  <a:t> and click on the FB icon. </a:t>
                </a:r>
              </a:p>
            </p:txBody>
          </p:sp>
        </p:grpSp>
        <p:sp>
          <p:nvSpPr>
            <p:cNvPr id="44" name="Shape 44"/>
            <p:cNvSpPr txBox="1"/>
            <p:nvPr/>
          </p:nvSpPr>
          <p:spPr>
            <a:xfrm>
              <a:off x="44262809" y="31169781"/>
              <a:ext cx="6870300" cy="1399500"/>
            </a:xfrm>
            <a:prstGeom prst="rect">
              <a:avLst/>
            </a:prstGeom>
            <a:noFill/>
            <a:ln>
              <a:noFill/>
            </a:ln>
          </p:spPr>
          <p:txBody>
            <a:bodyPr anchorCtr="0" anchor="t" bIns="32650" lIns="65300" rIns="65300" tIns="32650">
              <a:noAutofit/>
            </a:bodyPr>
            <a:lstStyle/>
            <a:p>
              <a:pPr indent="0" lvl="0" marL="0" marR="0" rtl="0" algn="l">
                <a:lnSpc>
                  <a:spcPct val="92857"/>
                </a:lnSpc>
                <a:spcBef>
                  <a:spcPts val="0"/>
                </a:spcBef>
                <a:buSzPct val="25000"/>
                <a:buNone/>
              </a:pPr>
              <a:r>
                <a:rPr lang="en-US" sz="2800">
                  <a:solidFill>
                    <a:schemeClr val="lt1"/>
                  </a:solidFill>
                  <a:latin typeface="Calibri"/>
                  <a:ea typeface="Calibri"/>
                  <a:cs typeface="Calibri"/>
                  <a:sym typeface="Calibri"/>
                </a:rPr>
                <a:t>© 2013</a:t>
              </a:r>
              <a:r>
                <a:rPr lang="en-US" sz="2800">
                  <a:solidFill>
                    <a:schemeClr val="lt1"/>
                  </a:solidFill>
                  <a:latin typeface="Calibri"/>
                  <a:ea typeface="Calibri"/>
                  <a:cs typeface="Calibri"/>
                  <a:sym typeface="Calibri"/>
                </a:rPr>
                <a:t> </a:t>
              </a:r>
              <a:r>
                <a:rPr lang="en-US" sz="2800">
                  <a:solidFill>
                    <a:schemeClr val="lt1"/>
                  </a:solidFill>
                  <a:latin typeface="Calibri"/>
                  <a:ea typeface="Calibri"/>
                  <a:cs typeface="Calibri"/>
                  <a:sym typeface="Calibri"/>
                </a:rPr>
                <a:t>PosterPresentations.com</a:t>
              </a:r>
              <a:br>
                <a:rPr lang="en-US" sz="2800">
                  <a:solidFill>
                    <a:schemeClr val="lt1"/>
                  </a:solidFill>
                  <a:latin typeface="Calibri"/>
                  <a:ea typeface="Calibri"/>
                  <a:cs typeface="Calibri"/>
                  <a:sym typeface="Calibri"/>
                </a:rPr>
              </a:br>
              <a:r>
                <a:rPr lang="en-US" sz="28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2117 Fourth Street ,</a:t>
              </a:r>
              <a:r>
                <a:rPr lang="en-US" sz="2400">
                  <a:solidFill>
                    <a:schemeClr val="lt1"/>
                  </a:solidFill>
                  <a:latin typeface="Calibri"/>
                  <a:ea typeface="Calibri"/>
                  <a:cs typeface="Calibri"/>
                  <a:sym typeface="Calibri"/>
                </a:rPr>
                <a:t> Unit C        </a:t>
              </a:r>
            </a:p>
            <a:p>
              <a:pPr indent="0" lvl="0" marL="0" marR="0" rtl="0" algn="l">
                <a:lnSpc>
                  <a:spcPct val="108333"/>
                </a:lnSpc>
                <a:spcBef>
                  <a:spcPts val="0"/>
                </a:spcBef>
                <a:buSzPct val="25000"/>
                <a:buNone/>
              </a:pPr>
              <a:r>
                <a:rPr lang="en-US" sz="2400">
                  <a:solidFill>
                    <a:schemeClr val="lt1"/>
                  </a:solidFill>
                  <a:latin typeface="Calibri"/>
                  <a:ea typeface="Calibri"/>
                  <a:cs typeface="Calibri"/>
                  <a:sym typeface="Calibri"/>
                </a:rPr>
                <a:t>     Berkeley CA </a:t>
              </a:r>
              <a:r>
                <a:rPr lang="en-US" sz="2000">
                  <a:solidFill>
                    <a:schemeClr val="lt1"/>
                  </a:solidFill>
                  <a:latin typeface="Calibri"/>
                  <a:ea typeface="Calibri"/>
                  <a:cs typeface="Calibri"/>
                  <a:sym typeface="Calibri"/>
                </a:rPr>
                <a:t>94710</a:t>
              </a:r>
              <a:br>
                <a:rPr lang="en-US" sz="2400">
                  <a:solidFill>
                    <a:schemeClr val="lt1"/>
                  </a:solidFill>
                  <a:latin typeface="Calibri"/>
                  <a:ea typeface="Calibri"/>
                  <a:cs typeface="Calibri"/>
                  <a:sym typeface="Calibri"/>
                </a:rPr>
              </a:br>
              <a:r>
                <a:rPr lang="en-US" sz="2400">
                  <a:solidFill>
                    <a:schemeClr val="lt1"/>
                  </a:solidFill>
                  <a:latin typeface="Calibri"/>
                  <a:ea typeface="Calibri"/>
                  <a:cs typeface="Calibri"/>
                  <a:sym typeface="Calibri"/>
                </a:rPr>
                <a:t>    </a:t>
              </a:r>
              <a:r>
                <a:rPr b="1" lang="en-US" sz="2400">
                  <a:solidFill>
                    <a:srgbClr val="FFFF00"/>
                  </a:solidFill>
                  <a:latin typeface="Calibri"/>
                  <a:ea typeface="Calibri"/>
                  <a:cs typeface="Calibri"/>
                  <a:sym typeface="Calibri"/>
                </a:rPr>
                <a:t>posterpresenter@gmail.com</a:t>
              </a:r>
            </a:p>
          </p:txBody>
        </p:sp>
      </p:grpSp>
      <p:sp>
        <p:nvSpPr>
          <p:cNvPr id="45" name="Shape 45"/>
          <p:cNvSpPr/>
          <p:nvPr/>
        </p:nvSpPr>
        <p:spPr>
          <a:xfrm>
            <a:off x="33375600" y="20707475"/>
            <a:ext cx="10058400" cy="11656800"/>
          </a:xfrm>
          <a:prstGeom prst="roundRect">
            <a:avLst>
              <a:gd fmla="val 9229" name="adj"/>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46" name="Shape 46"/>
          <p:cNvSpPr/>
          <p:nvPr/>
        </p:nvSpPr>
        <p:spPr>
          <a:xfrm>
            <a:off x="607575" y="24069925"/>
            <a:ext cx="9992100" cy="8245800"/>
          </a:xfrm>
          <a:prstGeom prst="roundRect">
            <a:avLst>
              <a:gd fmla="val 9229" name="adj"/>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47" name="Shape 47"/>
          <p:cNvSpPr/>
          <p:nvPr/>
        </p:nvSpPr>
        <p:spPr>
          <a:xfrm rot="5400000">
            <a:off x="14427600" y="2998600"/>
            <a:ext cx="14990100" cy="20885400"/>
          </a:xfrm>
          <a:prstGeom prst="rect">
            <a:avLst/>
          </a:prstGeom>
          <a:solidFill>
            <a:srgbClr val="BFCAE7"/>
          </a:soli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48" name="Shape 48"/>
          <p:cNvSpPr/>
          <p:nvPr/>
        </p:nvSpPr>
        <p:spPr>
          <a:xfrm>
            <a:off x="11665125" y="21558700"/>
            <a:ext cx="10058400" cy="10193400"/>
          </a:xfrm>
          <a:prstGeom prst="rect">
            <a:avLst/>
          </a:prstGeom>
          <a:solidFill>
            <a:srgbClr val="BFCAE7"/>
          </a:soli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49" name="Shape 49"/>
          <p:cNvSpPr/>
          <p:nvPr/>
        </p:nvSpPr>
        <p:spPr>
          <a:xfrm>
            <a:off x="22362050" y="21558625"/>
            <a:ext cx="9765600" cy="10193400"/>
          </a:xfrm>
          <a:prstGeom prst="rect">
            <a:avLst/>
          </a:prstGeom>
          <a:solidFill>
            <a:srgbClr val="BFCAE7"/>
          </a:soli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
        <p:nvSpPr>
          <p:cNvPr id="50" name="Shape 50"/>
          <p:cNvSpPr/>
          <p:nvPr/>
        </p:nvSpPr>
        <p:spPr>
          <a:xfrm>
            <a:off x="607575" y="19332825"/>
            <a:ext cx="9992100" cy="4230900"/>
          </a:xfrm>
          <a:prstGeom prst="roundRect">
            <a:avLst>
              <a:gd fmla="val 9229" name="adj"/>
            </a:avLst>
          </a:prstGeom>
          <a:gradFill>
            <a:gsLst>
              <a:gs pos="0">
                <a:srgbClr val="CDD2DE"/>
              </a:gs>
              <a:gs pos="100000">
                <a:srgbClr val="F3F5FA"/>
              </a:gs>
            </a:gsLst>
            <a:lin ang="16200038" scaled="0"/>
          </a:gradFill>
          <a:ln cap="flat" cmpd="sng" w="25400">
            <a:solidFill>
              <a:srgbClr val="2C3F71">
                <a:alpha val="57650"/>
              </a:srgbClr>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i="0" sz="86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4.png"/><Relationship Id="rId13" Type="http://schemas.openxmlformats.org/officeDocument/2006/relationships/image" Target="../media/image18.jpg"/><Relationship Id="rId12"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3.jpg"/><Relationship Id="rId15" Type="http://schemas.openxmlformats.org/officeDocument/2006/relationships/image" Target="../media/image24.png"/><Relationship Id="rId14" Type="http://schemas.openxmlformats.org/officeDocument/2006/relationships/image" Target="../media/image20.jpg"/><Relationship Id="rId16" Type="http://schemas.openxmlformats.org/officeDocument/2006/relationships/image" Target="../media/image23.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21.jp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p:nvPr/>
        </p:nvSpPr>
        <p:spPr>
          <a:xfrm>
            <a:off x="33283650" y="29402925"/>
            <a:ext cx="10145400" cy="2953500"/>
          </a:xfrm>
          <a:prstGeom prst="roundRect">
            <a:avLst>
              <a:gd fmla="val 16667" name="adj"/>
            </a:avLst>
          </a:prstGeom>
          <a:solidFill>
            <a:srgbClr val="E3E8F6"/>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a:off x="33283775" y="7716000"/>
            <a:ext cx="10145400" cy="22802100"/>
          </a:xfrm>
          <a:prstGeom prst="rect">
            <a:avLst/>
          </a:prstGeom>
          <a:solidFill>
            <a:srgbClr val="E3E8F6"/>
          </a:solidFill>
          <a:ln>
            <a:noFill/>
          </a:ln>
        </p:spPr>
        <p:txBody>
          <a:bodyPr anchorCtr="0" anchor="ctr" bIns="91425" lIns="91425" rIns="91425" tIns="91425">
            <a:noAutofit/>
          </a:bodyPr>
          <a:lstStyle/>
          <a:p>
            <a:pPr lvl="0">
              <a:spcBef>
                <a:spcPts val="0"/>
              </a:spcBef>
              <a:buNone/>
            </a:pPr>
            <a:r>
              <a:t/>
            </a:r>
            <a:endParaRPr/>
          </a:p>
        </p:txBody>
      </p:sp>
      <p:sp>
        <p:nvSpPr>
          <p:cNvPr id="76" name="Shape 76"/>
          <p:cNvSpPr/>
          <p:nvPr/>
        </p:nvSpPr>
        <p:spPr>
          <a:xfrm>
            <a:off x="33283775" y="5445100"/>
            <a:ext cx="10135500" cy="3005100"/>
          </a:xfrm>
          <a:prstGeom prst="roundRect">
            <a:avLst>
              <a:gd fmla="val 16667" name="adj"/>
            </a:avLst>
          </a:prstGeom>
          <a:solidFill>
            <a:srgbClr val="E3E8F6"/>
          </a:solidFill>
          <a:ln>
            <a:noFill/>
          </a:ln>
        </p:spPr>
        <p:txBody>
          <a:bodyPr anchorCtr="0" anchor="ctr" bIns="91425" lIns="91425" rIns="91425" tIns="91425">
            <a:noAutofit/>
          </a:bodyPr>
          <a:lstStyle/>
          <a:p>
            <a:pPr lvl="0">
              <a:spcBef>
                <a:spcPts val="0"/>
              </a:spcBef>
              <a:buNone/>
            </a:pPr>
            <a:r>
              <a:t/>
            </a:r>
            <a:endParaRPr/>
          </a:p>
        </p:txBody>
      </p:sp>
      <p:sp>
        <p:nvSpPr>
          <p:cNvPr id="77" name="Shape 77"/>
          <p:cNvSpPr/>
          <p:nvPr/>
        </p:nvSpPr>
        <p:spPr>
          <a:xfrm>
            <a:off x="11619300" y="21523875"/>
            <a:ext cx="20652600" cy="10251600"/>
          </a:xfrm>
          <a:prstGeom prst="rect">
            <a:avLst/>
          </a:prstGeom>
          <a:solidFill>
            <a:srgbClr val="BFCAE7"/>
          </a:solidFill>
          <a:ln cap="flat" cmpd="sng" w="19050">
            <a:solidFill>
              <a:srgbClr val="999999"/>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8" name="Shape 78"/>
          <p:cNvSpPr/>
          <p:nvPr/>
        </p:nvSpPr>
        <p:spPr>
          <a:xfrm>
            <a:off x="21650975" y="16395075"/>
            <a:ext cx="5919000" cy="4381500"/>
          </a:xfrm>
          <a:prstGeom prst="rect">
            <a:avLst/>
          </a:prstGeom>
          <a:noFill/>
          <a:ln cap="flat" cmpd="sng" w="38100">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9" name="Shape 79"/>
          <p:cNvSpPr/>
          <p:nvPr/>
        </p:nvSpPr>
        <p:spPr>
          <a:xfrm>
            <a:off x="21647225" y="11903050"/>
            <a:ext cx="5943600" cy="3855600"/>
          </a:xfrm>
          <a:prstGeom prst="rect">
            <a:avLst/>
          </a:prstGeom>
          <a:noFill/>
          <a:ln cap="flat" cmpd="sng" w="2857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 name="Shape 80"/>
          <p:cNvSpPr txBox="1"/>
          <p:nvPr>
            <p:ph idx="3" type="body"/>
          </p:nvPr>
        </p:nvSpPr>
        <p:spPr>
          <a:xfrm>
            <a:off x="527251" y="24206487"/>
            <a:ext cx="100506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lang="en-US" sz="6000">
                <a:latin typeface="Georgia"/>
                <a:ea typeface="Georgia"/>
                <a:cs typeface="Georgia"/>
                <a:sym typeface="Georgia"/>
              </a:rPr>
              <a:t>SIGNIFICANCE</a:t>
            </a:r>
          </a:p>
        </p:txBody>
      </p:sp>
      <p:sp>
        <p:nvSpPr>
          <p:cNvPr id="81" name="Shape 81"/>
          <p:cNvSpPr txBox="1"/>
          <p:nvPr>
            <p:ph idx="4" type="body"/>
          </p:nvPr>
        </p:nvSpPr>
        <p:spPr>
          <a:xfrm>
            <a:off x="22196277" y="17113468"/>
            <a:ext cx="10048799" cy="846300"/>
          </a:xfrm>
          <a:prstGeom prst="rect">
            <a:avLst/>
          </a:prstGeom>
          <a:noFill/>
          <a:ln>
            <a:noFill/>
          </a:ln>
        </p:spPr>
        <p:txBody>
          <a:bodyPr anchorCtr="0" anchor="t" bIns="228575" lIns="228575" rIns="228575" tIns="228575">
            <a:noAutofit/>
          </a:bodyPr>
          <a:lstStyle/>
          <a:p>
            <a:pPr indent="0" lvl="0" marL="0" marR="0" rtl="0" algn="l">
              <a:spcBef>
                <a:spcPts val="0"/>
              </a:spcBef>
              <a:buClr>
                <a:srgbClr val="2C3F71"/>
              </a:buClr>
              <a:buSzPct val="25000"/>
              <a:buFont typeface="Arial"/>
              <a:buNone/>
            </a:pPr>
            <a:r>
              <a:rPr lang="en-US"/>
              <a:t>    </a:t>
            </a:r>
          </a:p>
        </p:txBody>
      </p:sp>
      <p:sp>
        <p:nvSpPr>
          <p:cNvPr id="82" name="Shape 82"/>
          <p:cNvSpPr txBox="1"/>
          <p:nvPr>
            <p:ph idx="5" type="body"/>
          </p:nvPr>
        </p:nvSpPr>
        <p:spPr>
          <a:xfrm>
            <a:off x="15709352" y="6064850"/>
            <a:ext cx="12472499"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b="1" i="0" lang="en-US" sz="6000" u="sng" cap="none" strike="noStrike">
                <a:solidFill>
                  <a:srgbClr val="2C3F71"/>
                </a:solidFill>
                <a:latin typeface="Georgia"/>
                <a:ea typeface="Georgia"/>
                <a:cs typeface="Georgia"/>
                <a:sym typeface="Georgia"/>
              </a:rPr>
              <a:t>MATERIALS &amp; METHODS</a:t>
            </a:r>
          </a:p>
        </p:txBody>
      </p:sp>
      <p:sp>
        <p:nvSpPr>
          <p:cNvPr id="83" name="Shape 83"/>
          <p:cNvSpPr txBox="1"/>
          <p:nvPr>
            <p:ph idx="8" type="body"/>
          </p:nvPr>
        </p:nvSpPr>
        <p:spPr>
          <a:xfrm>
            <a:off x="33360253" y="16164598"/>
            <a:ext cx="100470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b="1" i="0" lang="en-US" sz="4000" u="sng" cap="none" strike="noStrike">
                <a:solidFill>
                  <a:srgbClr val="2C3F71"/>
                </a:solidFill>
                <a:latin typeface="Times New Roman"/>
                <a:ea typeface="Times New Roman"/>
                <a:cs typeface="Times New Roman"/>
                <a:sym typeface="Times New Roman"/>
              </a:rPr>
              <a:t>CONCLUSIONS</a:t>
            </a:r>
          </a:p>
        </p:txBody>
      </p:sp>
      <p:sp>
        <p:nvSpPr>
          <p:cNvPr id="84" name="Shape 84"/>
          <p:cNvSpPr txBox="1"/>
          <p:nvPr>
            <p:ph idx="9" type="body"/>
          </p:nvPr>
        </p:nvSpPr>
        <p:spPr>
          <a:xfrm>
            <a:off x="33347500" y="16667445"/>
            <a:ext cx="10047000" cy="3618300"/>
          </a:xfrm>
          <a:prstGeom prst="rect">
            <a:avLst/>
          </a:prstGeom>
          <a:noFill/>
          <a:ln>
            <a:noFill/>
          </a:ln>
        </p:spPr>
        <p:txBody>
          <a:bodyPr anchorCtr="0" anchor="t" bIns="228575" lIns="228575" rIns="228575" tIns="228575">
            <a:noAutofit/>
          </a:bodyPr>
          <a:lstStyle/>
          <a:p>
            <a:pPr indent="-463550" lvl="0" marL="457200" rtl="0" algn="just">
              <a:spcBef>
                <a:spcPts val="0"/>
              </a:spcBef>
              <a:buSzPct val="100000"/>
              <a:buChar char="●"/>
            </a:pPr>
            <a:r>
              <a:rPr lang="en-US" sz="3700"/>
              <a:t>Expanded the HMI from a desktop application to a mobile application</a:t>
            </a:r>
          </a:p>
          <a:p>
            <a:pPr indent="-463550" lvl="0" marL="457200" rtl="0" algn="just">
              <a:spcBef>
                <a:spcPts val="0"/>
              </a:spcBef>
              <a:buSzPct val="100000"/>
              <a:buChar char="●"/>
            </a:pPr>
            <a:r>
              <a:rPr lang="en-US" sz="3700"/>
              <a:t>Produced a reliable, portable, durable, fast and functional yet appealing HMI</a:t>
            </a:r>
          </a:p>
          <a:p>
            <a:pPr indent="-463550" lvl="0" marL="457200" rtl="0" algn="just">
              <a:spcBef>
                <a:spcPts val="0"/>
              </a:spcBef>
              <a:buSzPct val="100000"/>
              <a:buChar char="●"/>
            </a:pPr>
            <a:r>
              <a:rPr lang="en-US" sz="3700"/>
              <a:t>Implemented a cloud storage platform that is accessible over an established cellular signal</a:t>
            </a:r>
          </a:p>
          <a:p>
            <a:pPr lvl="0" rtl="0" algn="just">
              <a:spcBef>
                <a:spcPts val="0"/>
              </a:spcBef>
              <a:buNone/>
            </a:pPr>
            <a:r>
              <a:t/>
            </a:r>
            <a:endParaRPr sz="3700"/>
          </a:p>
        </p:txBody>
      </p:sp>
      <p:sp>
        <p:nvSpPr>
          <p:cNvPr id="85" name="Shape 85"/>
          <p:cNvSpPr txBox="1"/>
          <p:nvPr>
            <p:ph idx="13" type="body"/>
          </p:nvPr>
        </p:nvSpPr>
        <p:spPr>
          <a:xfrm>
            <a:off x="33514250" y="28439475"/>
            <a:ext cx="99327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b="1" i="0" lang="en-US" sz="4000" u="sng" cap="none" strike="noStrike">
                <a:solidFill>
                  <a:srgbClr val="2C3F71"/>
                </a:solidFill>
                <a:latin typeface="Georgia"/>
                <a:ea typeface="Georgia"/>
                <a:cs typeface="Georgia"/>
                <a:sym typeface="Georgia"/>
              </a:rPr>
              <a:t>REFERENCES</a:t>
            </a:r>
          </a:p>
        </p:txBody>
      </p:sp>
      <p:sp>
        <p:nvSpPr>
          <p:cNvPr id="86" name="Shape 86"/>
          <p:cNvSpPr txBox="1"/>
          <p:nvPr>
            <p:ph idx="14" type="body"/>
          </p:nvPr>
        </p:nvSpPr>
        <p:spPr>
          <a:xfrm>
            <a:off x="33302150" y="28869518"/>
            <a:ext cx="10052100" cy="4381500"/>
          </a:xfrm>
          <a:prstGeom prst="rect">
            <a:avLst/>
          </a:prstGeom>
          <a:noFill/>
          <a:ln>
            <a:noFill/>
          </a:ln>
        </p:spPr>
        <p:txBody>
          <a:bodyPr anchorCtr="0" anchor="t" bIns="228575" lIns="228575" rIns="228575" tIns="228575">
            <a:noAutofit/>
          </a:bodyPr>
          <a:lstStyle/>
          <a:p>
            <a:pPr indent="-381000" lvl="0" marL="457200" rtl="0" algn="just">
              <a:lnSpc>
                <a:spcPct val="100000"/>
              </a:lnSpc>
              <a:spcBef>
                <a:spcPts val="0"/>
              </a:spcBef>
              <a:buClr>
                <a:srgbClr val="2C3F71"/>
              </a:buClr>
              <a:buSzPct val="100000"/>
              <a:buChar char="●"/>
            </a:pPr>
            <a:r>
              <a:rPr lang="en-US" sz="2400">
                <a:solidFill>
                  <a:srgbClr val="2C3F71"/>
                </a:solidFill>
              </a:rPr>
              <a:t>Hudgins, B., P. Parker, and R.n. Scott. "A New Strategy for Multifunction Myoelectric Control." </a:t>
            </a:r>
            <a:r>
              <a:rPr i="1" lang="en-US" sz="2400">
                <a:solidFill>
                  <a:srgbClr val="2C3F71"/>
                </a:solidFill>
              </a:rPr>
              <a:t>IEEE Transactions on Biomedical Engineering IEEE Trans. Biomed. Eng.</a:t>
            </a:r>
            <a:r>
              <a:rPr lang="en-US" sz="2400">
                <a:solidFill>
                  <a:srgbClr val="2C3F71"/>
                </a:solidFill>
              </a:rPr>
              <a:t> 40.1 (1993): 82-94.</a:t>
            </a:r>
          </a:p>
          <a:p>
            <a:pPr indent="-381000" lvl="0" marL="457200" rtl="0" algn="just">
              <a:lnSpc>
                <a:spcPct val="100000"/>
              </a:lnSpc>
              <a:spcBef>
                <a:spcPts val="0"/>
              </a:spcBef>
              <a:spcAft>
                <a:spcPts val="1000"/>
              </a:spcAft>
              <a:buClr>
                <a:srgbClr val="2C3F71"/>
              </a:buClr>
              <a:buSzPct val="100000"/>
              <a:buFont typeface="Times New Roman"/>
              <a:buChar char="●"/>
            </a:pPr>
            <a:r>
              <a:rPr lang="en-US" sz="2400">
                <a:solidFill>
                  <a:srgbClr val="2C3F71"/>
                </a:solidFill>
              </a:rPr>
              <a:t>Phinyomark, Angkoon, Chusak Limsakul, and Pornchai Phukpattaranont. "A Novel Feature Extraction for Robust EMG Pattern Recognition." </a:t>
            </a:r>
            <a:r>
              <a:rPr i="1" lang="en-US" sz="2400">
                <a:solidFill>
                  <a:srgbClr val="2C3F71"/>
                </a:solidFill>
              </a:rPr>
              <a:t>Journal of Computing</a:t>
            </a:r>
            <a:r>
              <a:rPr lang="en-US" sz="2400">
                <a:solidFill>
                  <a:srgbClr val="2C3F71"/>
                </a:solidFill>
              </a:rPr>
              <a:t>, (2009).</a:t>
            </a:r>
          </a:p>
          <a:p>
            <a:pPr indent="-381000" lvl="0" marL="457200" rtl="0" algn="just">
              <a:lnSpc>
                <a:spcPct val="100000"/>
              </a:lnSpc>
              <a:spcBef>
                <a:spcPts val="0"/>
              </a:spcBef>
              <a:spcAft>
                <a:spcPts val="1000"/>
              </a:spcAft>
              <a:buClr>
                <a:srgbClr val="2C3F71"/>
              </a:buClr>
              <a:buSzPct val="100000"/>
              <a:buFont typeface="Times New Roman"/>
              <a:buChar char="●"/>
            </a:pPr>
            <a:r>
              <a:rPr lang="en-US" sz="2400">
                <a:solidFill>
                  <a:srgbClr val="2C3F71"/>
                </a:solidFill>
              </a:rPr>
              <a:t>Smile - Statistical Machine Intelligence and Learning Engine. 2017. Retrieved from: https://haifengl.github.io/smile/</a:t>
            </a:r>
          </a:p>
          <a:p>
            <a:pPr lvl="0">
              <a:spcBef>
                <a:spcPts val="0"/>
              </a:spcBef>
              <a:buClr>
                <a:schemeClr val="dk1"/>
              </a:buClr>
              <a:buSzPct val="36666"/>
              <a:buFont typeface="Arial"/>
              <a:buNone/>
            </a:pPr>
            <a:r>
              <a:t/>
            </a:r>
            <a:endParaRPr sz="3000"/>
          </a:p>
          <a:p>
            <a:pPr lvl="0" rtl="0">
              <a:spcBef>
                <a:spcPts val="0"/>
              </a:spcBef>
              <a:buClr>
                <a:srgbClr val="2C3F71"/>
              </a:buClr>
              <a:buSzPct val="25000"/>
              <a:buFont typeface="Arial"/>
              <a:buNone/>
            </a:pPr>
            <a:r>
              <a:t/>
            </a:r>
            <a:endParaRPr sz="1800"/>
          </a:p>
          <a:p>
            <a:pPr lvl="0" rtl="0">
              <a:spcBef>
                <a:spcPts val="0"/>
              </a:spcBef>
              <a:buClr>
                <a:srgbClr val="2C3F71"/>
              </a:buClr>
              <a:buSzPct val="25000"/>
              <a:buFont typeface="Arial"/>
              <a:buNone/>
            </a:pPr>
            <a:r>
              <a:t/>
            </a:r>
            <a:endParaRPr sz="2000"/>
          </a:p>
        </p:txBody>
      </p:sp>
      <p:sp>
        <p:nvSpPr>
          <p:cNvPr id="87" name="Shape 87"/>
          <p:cNvSpPr txBox="1"/>
          <p:nvPr>
            <p:ph idx="16" type="body"/>
          </p:nvPr>
        </p:nvSpPr>
        <p:spPr>
          <a:xfrm>
            <a:off x="33361850" y="25778775"/>
            <a:ext cx="9932700" cy="2597100"/>
          </a:xfrm>
          <a:prstGeom prst="rect">
            <a:avLst/>
          </a:prstGeom>
          <a:noFill/>
          <a:ln>
            <a:noFill/>
          </a:ln>
        </p:spPr>
        <p:txBody>
          <a:bodyPr anchorCtr="0" anchor="t" bIns="228575" lIns="228575" rIns="228575" tIns="228575">
            <a:noAutofit/>
          </a:bodyPr>
          <a:lstStyle/>
          <a:p>
            <a:pPr lvl="0" rtl="0" algn="just">
              <a:spcBef>
                <a:spcPts val="640"/>
              </a:spcBef>
              <a:buClr>
                <a:srgbClr val="7F8FA9"/>
              </a:buClr>
              <a:buSzPct val="25000"/>
              <a:buFont typeface="Noto Sans Symbols"/>
              <a:buNone/>
            </a:pPr>
            <a:r>
              <a:rPr lang="en-US" sz="3000"/>
              <a:t>ASPIRES (Accelerated STEM Pathways through Internship, Research, Engagement, and Support) program Grant No. P120A150014. Special acknowledgements to Dr. Amelito Enriquez of Cañada College and Dr. Xiarong Zhang and Alexander David of San Francisco State University </a:t>
            </a:r>
          </a:p>
        </p:txBody>
      </p:sp>
      <p:sp>
        <p:nvSpPr>
          <p:cNvPr id="88" name="Shape 88"/>
          <p:cNvSpPr txBox="1"/>
          <p:nvPr>
            <p:ph idx="17" type="body"/>
          </p:nvPr>
        </p:nvSpPr>
        <p:spPr>
          <a:xfrm>
            <a:off x="633100" y="25307525"/>
            <a:ext cx="9868500" cy="7006200"/>
          </a:xfrm>
          <a:prstGeom prst="rect">
            <a:avLst/>
          </a:prstGeom>
          <a:noFill/>
          <a:ln>
            <a:noFill/>
          </a:ln>
        </p:spPr>
        <p:txBody>
          <a:bodyPr anchorCtr="0" anchor="t" bIns="228575" lIns="228575" rIns="228575" tIns="228575">
            <a:noAutofit/>
          </a:bodyPr>
          <a:lstStyle/>
          <a:p>
            <a:pPr indent="-527050" lvl="0" marL="457200" rtl="0" algn="just">
              <a:spcBef>
                <a:spcPts val="0"/>
              </a:spcBef>
              <a:buSzPct val="100000"/>
              <a:buChar char="●"/>
            </a:pPr>
            <a:r>
              <a:rPr lang="en-US" sz="4700"/>
              <a:t>Low cost and open source</a:t>
            </a:r>
          </a:p>
          <a:p>
            <a:pPr indent="-527050" lvl="0" marL="457200" rtl="0" algn="just">
              <a:spcBef>
                <a:spcPts val="0"/>
              </a:spcBef>
              <a:buSzPct val="100000"/>
              <a:buChar char="●"/>
            </a:pPr>
            <a:r>
              <a:rPr lang="en-US" sz="4700"/>
              <a:t>Portable and flexible</a:t>
            </a:r>
          </a:p>
          <a:p>
            <a:pPr indent="-527050" lvl="0" marL="457200" rtl="0" algn="just">
              <a:spcBef>
                <a:spcPts val="0"/>
              </a:spcBef>
              <a:buSzPct val="100000"/>
              <a:buChar char="●"/>
            </a:pPr>
            <a:r>
              <a:rPr lang="en-US" sz="4700"/>
              <a:t>Customizable gestures</a:t>
            </a:r>
          </a:p>
          <a:p>
            <a:pPr lvl="0" algn="just">
              <a:spcBef>
                <a:spcPts val="0"/>
              </a:spcBef>
              <a:buClr>
                <a:schemeClr val="dk1"/>
              </a:buClr>
              <a:buSzPct val="25000"/>
              <a:buFont typeface="Arial"/>
              <a:buNone/>
            </a:pPr>
            <a:r>
              <a:rPr b="1" lang="en-US" sz="4700"/>
              <a:t>Applications</a:t>
            </a:r>
            <a:r>
              <a:rPr lang="en-US" sz="4700"/>
              <a:t>:</a:t>
            </a:r>
          </a:p>
          <a:p>
            <a:pPr lvl="0">
              <a:spcBef>
                <a:spcPts val="0"/>
              </a:spcBef>
              <a:buNone/>
            </a:pPr>
            <a:r>
              <a:t/>
            </a:r>
            <a:endParaRPr sz="4700"/>
          </a:p>
          <a:p>
            <a:pPr lvl="0" rtl="0">
              <a:spcBef>
                <a:spcPts val="0"/>
              </a:spcBef>
              <a:buClr>
                <a:schemeClr val="dk1"/>
              </a:buClr>
              <a:buSzPct val="25000"/>
              <a:buFont typeface="Arial"/>
              <a:buNone/>
            </a:pPr>
            <a:r>
              <a:t/>
            </a:r>
            <a:endParaRPr sz="4700"/>
          </a:p>
        </p:txBody>
      </p:sp>
      <p:sp>
        <p:nvSpPr>
          <p:cNvPr id="89" name="Shape 89"/>
          <p:cNvSpPr txBox="1"/>
          <p:nvPr>
            <p:ph idx="18" type="body"/>
          </p:nvPr>
        </p:nvSpPr>
        <p:spPr>
          <a:xfrm>
            <a:off x="5946142" y="3501796"/>
            <a:ext cx="31998900" cy="1280100"/>
          </a:xfrm>
          <a:prstGeom prst="rect">
            <a:avLst/>
          </a:prstGeom>
          <a:noFill/>
          <a:ln>
            <a:noFill/>
          </a:ln>
        </p:spPr>
        <p:txBody>
          <a:bodyPr anchorCtr="0" anchor="t" bIns="45700" lIns="91425" rIns="91425" tIns="45700">
            <a:noAutofit/>
          </a:bodyPr>
          <a:lstStyle/>
          <a:p>
            <a:pPr lvl="0" rtl="0">
              <a:spcBef>
                <a:spcPts val="0"/>
              </a:spcBef>
              <a:buClr>
                <a:schemeClr val="dk1"/>
              </a:buClr>
              <a:buSzPct val="28947"/>
              <a:buFont typeface="Arial"/>
              <a:buNone/>
            </a:pPr>
            <a:r>
              <a:rPr baseline="30000" lang="en-US" sz="3800"/>
              <a:t>1</a:t>
            </a:r>
            <a:r>
              <a:rPr lang="en-US" sz="3800"/>
              <a:t>Cañada College, </a:t>
            </a:r>
            <a:r>
              <a:rPr baseline="30000" lang="en-US" sz="3800"/>
              <a:t>2</a:t>
            </a:r>
            <a:r>
              <a:rPr lang="en-US" sz="3800"/>
              <a:t>San Francisco State University</a:t>
            </a:r>
          </a:p>
        </p:txBody>
      </p:sp>
      <p:sp>
        <p:nvSpPr>
          <p:cNvPr id="90" name="Shape 90"/>
          <p:cNvSpPr txBox="1"/>
          <p:nvPr>
            <p:ph idx="19" type="body"/>
          </p:nvPr>
        </p:nvSpPr>
        <p:spPr>
          <a:xfrm>
            <a:off x="5946142" y="2278586"/>
            <a:ext cx="31998900" cy="1280100"/>
          </a:xfrm>
          <a:prstGeom prst="rect">
            <a:avLst/>
          </a:prstGeom>
          <a:noFill/>
          <a:ln>
            <a:noFill/>
          </a:ln>
        </p:spPr>
        <p:txBody>
          <a:bodyPr anchorCtr="1" anchor="t" bIns="45700" lIns="91425" rIns="91425" tIns="45700">
            <a:noAutofit/>
          </a:bodyPr>
          <a:lstStyle/>
          <a:p>
            <a:pPr lvl="0" rtl="0">
              <a:spcBef>
                <a:spcPts val="0"/>
              </a:spcBef>
              <a:buClr>
                <a:schemeClr val="dk1"/>
              </a:buClr>
              <a:buSzPct val="28947"/>
              <a:buFont typeface="Arial"/>
              <a:buNone/>
            </a:pPr>
            <a:r>
              <a:rPr lang="en-US" sz="3800"/>
              <a:t>Kattia Chang-Kam</a:t>
            </a:r>
            <a:r>
              <a:rPr baseline="30000" lang="en-US" sz="3800"/>
              <a:t>1</a:t>
            </a:r>
            <a:r>
              <a:rPr lang="en-US" sz="3800"/>
              <a:t>, Karina Abad</a:t>
            </a:r>
            <a:r>
              <a:rPr baseline="30000" lang="en-US" sz="3800"/>
              <a:t>1</a:t>
            </a:r>
            <a:r>
              <a:rPr lang="en-US" sz="3800"/>
              <a:t>, Ricardo Colin</a:t>
            </a:r>
            <a:r>
              <a:rPr baseline="30000" lang="en-US" sz="3800"/>
              <a:t>1</a:t>
            </a:r>
            <a:r>
              <a:rPr lang="en-US" sz="3800"/>
              <a:t>, Cameron Malloy</a:t>
            </a:r>
            <a:r>
              <a:rPr baseline="30000" lang="en-US" sz="3800"/>
              <a:t>1</a:t>
            </a:r>
            <a:r>
              <a:rPr lang="en-US" sz="3800"/>
              <a:t>, Charles Tolentino</a:t>
            </a:r>
            <a:r>
              <a:rPr baseline="30000" lang="en-US" sz="3800"/>
              <a:t>1</a:t>
            </a:r>
          </a:p>
          <a:p>
            <a:pPr lvl="0" rtl="0">
              <a:spcBef>
                <a:spcPts val="0"/>
              </a:spcBef>
              <a:buClr>
                <a:schemeClr val="dk1"/>
              </a:buClr>
              <a:buSzPct val="28947"/>
              <a:buFont typeface="Arial"/>
              <a:buNone/>
            </a:pPr>
            <a:r>
              <a:rPr lang="en-US" sz="3800"/>
              <a:t>Advisors: Dr. Xiaorong Zhang</a:t>
            </a:r>
            <a:r>
              <a:rPr baseline="30000" lang="en-US" sz="3800"/>
              <a:t>2</a:t>
            </a:r>
            <a:r>
              <a:rPr lang="en-US" sz="3800"/>
              <a:t>, Dr. Amelito Enriquez</a:t>
            </a:r>
            <a:r>
              <a:rPr baseline="30000" lang="en-US" sz="3800"/>
              <a:t>1</a:t>
            </a:r>
            <a:r>
              <a:rPr lang="en-US" sz="3800"/>
              <a:t>, Mentor: Alexander David</a:t>
            </a:r>
            <a:r>
              <a:rPr baseline="30000" lang="en-US" sz="3800"/>
              <a:t>2</a:t>
            </a:r>
          </a:p>
        </p:txBody>
      </p:sp>
      <p:sp>
        <p:nvSpPr>
          <p:cNvPr id="91" name="Shape 91"/>
          <p:cNvSpPr txBox="1"/>
          <p:nvPr>
            <p:ph idx="20" type="body"/>
          </p:nvPr>
        </p:nvSpPr>
        <p:spPr>
          <a:xfrm>
            <a:off x="5932600" y="127352"/>
            <a:ext cx="31998900" cy="1976400"/>
          </a:xfrm>
          <a:prstGeom prst="rect">
            <a:avLst/>
          </a:prstGeom>
          <a:noFill/>
          <a:ln>
            <a:noFill/>
          </a:ln>
        </p:spPr>
        <p:txBody>
          <a:bodyPr anchorCtr="1" anchor="t" bIns="45700" lIns="91425" rIns="91425" tIns="45700">
            <a:noAutofit/>
          </a:bodyPr>
          <a:lstStyle/>
          <a:p>
            <a:pPr lvl="0" rtl="0">
              <a:spcBef>
                <a:spcPts val="0"/>
              </a:spcBef>
              <a:buClr>
                <a:schemeClr val="dk1"/>
              </a:buClr>
              <a:buSzPct val="25000"/>
              <a:buFont typeface="Arial"/>
              <a:buNone/>
            </a:pPr>
            <a:r>
              <a:rPr lang="en-US" sz="6000"/>
              <a:t>Developing a Mobile Application and Cloud Computing Framework for Gesture Recognition Using Electromyographic (EMG) and Inertial Measurement Unit (IMU) Data</a:t>
            </a:r>
          </a:p>
        </p:txBody>
      </p:sp>
      <p:pic>
        <p:nvPicPr>
          <p:cNvPr id="92" name="Shape 92"/>
          <p:cNvPicPr preferRelativeResize="0"/>
          <p:nvPr/>
        </p:nvPicPr>
        <p:blipFill>
          <a:blip r:embed="rId3">
            <a:alphaModFix/>
          </a:blip>
          <a:stretch>
            <a:fillRect/>
          </a:stretch>
        </p:blipFill>
        <p:spPr>
          <a:xfrm>
            <a:off x="904200" y="375075"/>
            <a:ext cx="4116124" cy="4116124"/>
          </a:xfrm>
          <a:prstGeom prst="rect">
            <a:avLst/>
          </a:prstGeom>
          <a:noFill/>
          <a:ln>
            <a:noFill/>
          </a:ln>
        </p:spPr>
      </p:pic>
      <p:pic>
        <p:nvPicPr>
          <p:cNvPr id="93" name="Shape 93"/>
          <p:cNvPicPr preferRelativeResize="0"/>
          <p:nvPr/>
        </p:nvPicPr>
        <p:blipFill>
          <a:blip r:embed="rId4">
            <a:alphaModFix/>
          </a:blip>
          <a:stretch>
            <a:fillRect/>
          </a:stretch>
        </p:blipFill>
        <p:spPr>
          <a:xfrm>
            <a:off x="38870874" y="375075"/>
            <a:ext cx="4116124" cy="4116124"/>
          </a:xfrm>
          <a:prstGeom prst="rect">
            <a:avLst/>
          </a:prstGeom>
          <a:noFill/>
          <a:ln>
            <a:noFill/>
          </a:ln>
        </p:spPr>
      </p:pic>
      <p:sp>
        <p:nvSpPr>
          <p:cNvPr id="94" name="Shape 94"/>
          <p:cNvSpPr txBox="1"/>
          <p:nvPr/>
        </p:nvSpPr>
        <p:spPr>
          <a:xfrm>
            <a:off x="33307400" y="20556887"/>
            <a:ext cx="10047000" cy="1027800"/>
          </a:xfrm>
          <a:prstGeom prst="rect">
            <a:avLst/>
          </a:prstGeom>
          <a:noFill/>
          <a:ln>
            <a:noFill/>
          </a:ln>
        </p:spPr>
        <p:txBody>
          <a:bodyPr anchorCtr="0" anchor="t" bIns="91425" lIns="91425" rIns="91425" tIns="91425">
            <a:noAutofit/>
          </a:bodyPr>
          <a:lstStyle/>
          <a:p>
            <a:pPr lvl="0" algn="ctr">
              <a:spcBef>
                <a:spcPts val="0"/>
              </a:spcBef>
              <a:buNone/>
            </a:pPr>
            <a:r>
              <a:rPr b="1" lang="en-US" sz="4000" u="sng">
                <a:solidFill>
                  <a:srgbClr val="2C3F71"/>
                </a:solidFill>
                <a:latin typeface="Georgia"/>
                <a:ea typeface="Georgia"/>
                <a:cs typeface="Georgia"/>
                <a:sym typeface="Georgia"/>
              </a:rPr>
              <a:t>FUTURE WORK</a:t>
            </a:r>
          </a:p>
        </p:txBody>
      </p:sp>
      <p:sp>
        <p:nvSpPr>
          <p:cNvPr id="95" name="Shape 95"/>
          <p:cNvSpPr txBox="1"/>
          <p:nvPr/>
        </p:nvSpPr>
        <p:spPr>
          <a:xfrm>
            <a:off x="15499674" y="12649587"/>
            <a:ext cx="6066600" cy="2846100"/>
          </a:xfrm>
          <a:prstGeom prst="rect">
            <a:avLst/>
          </a:prstGeom>
          <a:noFill/>
          <a:ln>
            <a:noFill/>
          </a:ln>
        </p:spPr>
        <p:txBody>
          <a:bodyPr anchorCtr="0" anchor="t" bIns="91425" lIns="91425" rIns="91425" tIns="91425">
            <a:noAutofit/>
          </a:bodyPr>
          <a:lstStyle/>
          <a:p>
            <a:pPr indent="-469900" lvl="0" marL="457200" rtl="0" algn="just">
              <a:spcBef>
                <a:spcPts val="0"/>
              </a:spcBef>
              <a:buClr>
                <a:srgbClr val="2C3F71"/>
              </a:buClr>
              <a:buSzPct val="100000"/>
              <a:buFont typeface="Times New Roman"/>
              <a:buChar char="●"/>
            </a:pPr>
            <a:r>
              <a:rPr lang="en-US" sz="3800">
                <a:solidFill>
                  <a:srgbClr val="2C3F71"/>
                </a:solidFill>
                <a:latin typeface="Times New Roman"/>
                <a:ea typeface="Times New Roman"/>
                <a:cs typeface="Times New Roman"/>
                <a:sym typeface="Times New Roman"/>
              </a:rPr>
              <a:t>8 EMG sensors, 200 Hz</a:t>
            </a:r>
          </a:p>
          <a:p>
            <a:pPr indent="-469900" lvl="0" marL="457200" rtl="0" algn="just">
              <a:spcBef>
                <a:spcPts val="0"/>
              </a:spcBef>
              <a:buClr>
                <a:srgbClr val="2C3F71"/>
              </a:buClr>
              <a:buSzPct val="100000"/>
              <a:buFont typeface="Times New Roman"/>
              <a:buChar char="●"/>
            </a:pPr>
            <a:r>
              <a:rPr lang="en-US" sz="3800">
                <a:solidFill>
                  <a:srgbClr val="2C3F71"/>
                </a:solidFill>
                <a:latin typeface="Times New Roman"/>
                <a:ea typeface="Times New Roman"/>
                <a:cs typeface="Times New Roman"/>
                <a:sym typeface="Times New Roman"/>
              </a:rPr>
              <a:t>9-Axis IMU sensors, 50 Hz</a:t>
            </a:r>
          </a:p>
          <a:p>
            <a:pPr indent="-469900" lvl="0" marL="457200" rtl="0" algn="just">
              <a:spcBef>
                <a:spcPts val="0"/>
              </a:spcBef>
              <a:buClr>
                <a:srgbClr val="2C3F71"/>
              </a:buClr>
              <a:buSzPct val="100000"/>
              <a:buFont typeface="Times New Roman"/>
              <a:buChar char="●"/>
            </a:pPr>
            <a:r>
              <a:rPr lang="en-US" sz="3800">
                <a:solidFill>
                  <a:srgbClr val="2C3F71"/>
                </a:solidFill>
                <a:latin typeface="Times New Roman"/>
                <a:ea typeface="Times New Roman"/>
                <a:cs typeface="Times New Roman"/>
                <a:sym typeface="Times New Roman"/>
              </a:rPr>
              <a:t>Haptic Feedback</a:t>
            </a:r>
          </a:p>
          <a:p>
            <a:pPr indent="-469900" lvl="0" marL="457200" rtl="0" algn="just">
              <a:spcBef>
                <a:spcPts val="0"/>
              </a:spcBef>
              <a:buClr>
                <a:srgbClr val="2C3F71"/>
              </a:buClr>
              <a:buSzPct val="100000"/>
              <a:buFont typeface="Times New Roman"/>
              <a:buChar char="●"/>
            </a:pPr>
            <a:r>
              <a:rPr lang="en-US" sz="3800">
                <a:solidFill>
                  <a:srgbClr val="2C3F71"/>
                </a:solidFill>
                <a:latin typeface="Times New Roman"/>
                <a:ea typeface="Times New Roman"/>
                <a:cs typeface="Times New Roman"/>
                <a:sym typeface="Times New Roman"/>
              </a:rPr>
              <a:t>Low Energy Bluetooth 4.0</a:t>
            </a:r>
          </a:p>
        </p:txBody>
      </p:sp>
      <p:sp>
        <p:nvSpPr>
          <p:cNvPr id="96" name="Shape 96"/>
          <p:cNvSpPr txBox="1"/>
          <p:nvPr/>
        </p:nvSpPr>
        <p:spPr>
          <a:xfrm>
            <a:off x="32842200" y="21301050"/>
            <a:ext cx="10488600" cy="3618300"/>
          </a:xfrm>
          <a:prstGeom prst="rect">
            <a:avLst/>
          </a:prstGeom>
          <a:noFill/>
          <a:ln>
            <a:noFill/>
          </a:ln>
        </p:spPr>
        <p:txBody>
          <a:bodyPr anchorCtr="0" anchor="t" bIns="91425" lIns="91425" rIns="91425" tIns="91425">
            <a:noAutofit/>
          </a:bodyPr>
          <a:lstStyle/>
          <a:p>
            <a:pPr indent="-463550" lvl="0" marL="914400" rtl="0" algn="just">
              <a:spcBef>
                <a:spcPts val="0"/>
              </a:spcBef>
              <a:buClr>
                <a:srgbClr val="2C3F71"/>
              </a:buClr>
              <a:buSzPct val="100000"/>
              <a:buChar char="●"/>
            </a:pPr>
            <a:r>
              <a:rPr lang="en-US" sz="3700">
                <a:solidFill>
                  <a:srgbClr val="2C3F71"/>
                </a:solidFill>
                <a:latin typeface="Times New Roman"/>
                <a:ea typeface="Times New Roman"/>
                <a:cs typeface="Times New Roman"/>
                <a:sym typeface="Times New Roman"/>
              </a:rPr>
              <a:t>Implement more classifiers and features</a:t>
            </a:r>
          </a:p>
          <a:p>
            <a:pPr indent="-463550" lvl="0" marL="914400" rtl="0" algn="just">
              <a:spcBef>
                <a:spcPts val="0"/>
              </a:spcBef>
              <a:buClr>
                <a:srgbClr val="2C3F71"/>
              </a:buClr>
              <a:buSzPct val="100000"/>
              <a:buFont typeface="Times New Roman"/>
              <a:buChar char="●"/>
            </a:pPr>
            <a:r>
              <a:rPr lang="en-US" sz="3700">
                <a:solidFill>
                  <a:srgbClr val="2C3F71"/>
                </a:solidFill>
                <a:latin typeface="Times New Roman"/>
                <a:ea typeface="Times New Roman"/>
                <a:cs typeface="Times New Roman"/>
                <a:sym typeface="Times New Roman"/>
              </a:rPr>
              <a:t>Integration of EMG and IMU data</a:t>
            </a:r>
          </a:p>
          <a:p>
            <a:pPr indent="-463550" lvl="0" marL="914400" rtl="0" algn="just">
              <a:spcBef>
                <a:spcPts val="0"/>
              </a:spcBef>
              <a:buClr>
                <a:srgbClr val="2C3F71"/>
              </a:buClr>
              <a:buSzPct val="100000"/>
              <a:buFont typeface="Times New Roman"/>
              <a:buChar char="●"/>
            </a:pPr>
            <a:r>
              <a:rPr lang="en-US" sz="3700">
                <a:solidFill>
                  <a:srgbClr val="2C3F71"/>
                </a:solidFill>
                <a:latin typeface="Times New Roman"/>
                <a:ea typeface="Times New Roman"/>
                <a:cs typeface="Times New Roman"/>
                <a:sym typeface="Times New Roman"/>
              </a:rPr>
              <a:t>Quantification of computational and communication latencies of each computing layer</a:t>
            </a:r>
          </a:p>
          <a:p>
            <a:pPr indent="-463550" lvl="0" marL="914400" rtl="0" algn="just">
              <a:spcBef>
                <a:spcPts val="0"/>
              </a:spcBef>
              <a:buClr>
                <a:srgbClr val="2C3F71"/>
              </a:buClr>
              <a:buSzPct val="100000"/>
              <a:buFont typeface="Times New Roman"/>
              <a:buChar char="●"/>
            </a:pPr>
            <a:r>
              <a:rPr lang="en-US" sz="3700">
                <a:solidFill>
                  <a:srgbClr val="2C3F71"/>
                </a:solidFill>
                <a:latin typeface="Times New Roman"/>
                <a:ea typeface="Times New Roman"/>
                <a:cs typeface="Times New Roman"/>
                <a:sym typeface="Times New Roman"/>
              </a:rPr>
              <a:t>Documentation and webpage development of the project to make it open to the public</a:t>
            </a:r>
          </a:p>
          <a:p>
            <a:pPr lvl="0" rtl="0">
              <a:spcBef>
                <a:spcPts val="0"/>
              </a:spcBef>
              <a:buNone/>
            </a:pPr>
            <a:r>
              <a:t/>
            </a:r>
            <a:endParaRPr sz="3700">
              <a:solidFill>
                <a:srgbClr val="2C3F71"/>
              </a:solidFill>
              <a:latin typeface="Times New Roman"/>
              <a:ea typeface="Times New Roman"/>
              <a:cs typeface="Times New Roman"/>
              <a:sym typeface="Times New Roman"/>
            </a:endParaRPr>
          </a:p>
        </p:txBody>
      </p:sp>
      <p:sp>
        <p:nvSpPr>
          <p:cNvPr id="97" name="Shape 97"/>
          <p:cNvSpPr txBox="1"/>
          <p:nvPr/>
        </p:nvSpPr>
        <p:spPr>
          <a:xfrm>
            <a:off x="11353653" y="6753150"/>
            <a:ext cx="7595400" cy="690600"/>
          </a:xfrm>
          <a:prstGeom prst="rect">
            <a:avLst/>
          </a:prstGeom>
          <a:noFill/>
          <a:ln>
            <a:noFill/>
          </a:ln>
        </p:spPr>
        <p:txBody>
          <a:bodyPr anchorCtr="0" anchor="t" bIns="91425" lIns="91425" rIns="91425" tIns="91425">
            <a:noAutofit/>
          </a:bodyPr>
          <a:lstStyle/>
          <a:p>
            <a:pPr lvl="0" algn="ctr">
              <a:spcBef>
                <a:spcPts val="0"/>
              </a:spcBef>
              <a:buNone/>
            </a:pPr>
            <a:r>
              <a:rPr b="1" lang="en-US" sz="4700">
                <a:solidFill>
                  <a:srgbClr val="2C3F71"/>
                </a:solidFill>
                <a:latin typeface="Times New Roman"/>
                <a:ea typeface="Times New Roman"/>
                <a:cs typeface="Times New Roman"/>
                <a:sym typeface="Times New Roman"/>
              </a:rPr>
              <a:t>Myo</a:t>
            </a:r>
            <a:r>
              <a:rPr b="1" lang="en-US" sz="4700">
                <a:solidFill>
                  <a:srgbClr val="2C3F71"/>
                </a:solidFill>
                <a:latin typeface="Times New Roman"/>
                <a:ea typeface="Times New Roman"/>
                <a:cs typeface="Times New Roman"/>
                <a:sym typeface="Times New Roman"/>
              </a:rPr>
              <a:t>HMI App Overview:</a:t>
            </a:r>
          </a:p>
        </p:txBody>
      </p:sp>
      <p:sp>
        <p:nvSpPr>
          <p:cNvPr id="98" name="Shape 98"/>
          <p:cNvSpPr txBox="1"/>
          <p:nvPr/>
        </p:nvSpPr>
        <p:spPr>
          <a:xfrm>
            <a:off x="22451912" y="11985437"/>
            <a:ext cx="4302000" cy="606000"/>
          </a:xfrm>
          <a:prstGeom prst="rect">
            <a:avLst/>
          </a:prstGeom>
          <a:noFill/>
          <a:ln>
            <a:noFill/>
          </a:ln>
        </p:spPr>
        <p:txBody>
          <a:bodyPr anchorCtr="0" anchor="t" bIns="91425" lIns="91425" rIns="91425" tIns="91425">
            <a:noAutofit/>
          </a:bodyPr>
          <a:lstStyle/>
          <a:p>
            <a:pPr lvl="0" algn="ctr">
              <a:spcBef>
                <a:spcPts val="0"/>
              </a:spcBef>
              <a:buNone/>
            </a:pPr>
            <a:r>
              <a:rPr b="1" lang="en-US" sz="3800">
                <a:solidFill>
                  <a:srgbClr val="2C3F71"/>
                </a:solidFill>
                <a:latin typeface="Times New Roman"/>
                <a:ea typeface="Times New Roman"/>
                <a:cs typeface="Times New Roman"/>
                <a:sym typeface="Times New Roman"/>
              </a:rPr>
              <a:t>Classifiers</a:t>
            </a:r>
          </a:p>
        </p:txBody>
      </p:sp>
      <p:pic>
        <p:nvPicPr>
          <p:cNvPr descr="features extracted.png" id="99" name="Shape 99"/>
          <p:cNvPicPr preferRelativeResize="0"/>
          <p:nvPr/>
        </p:nvPicPr>
        <p:blipFill>
          <a:blip r:embed="rId5">
            <a:alphaModFix/>
          </a:blip>
          <a:stretch>
            <a:fillRect/>
          </a:stretch>
        </p:blipFill>
        <p:spPr>
          <a:xfrm>
            <a:off x="11532174" y="16619924"/>
            <a:ext cx="9615599" cy="4238624"/>
          </a:xfrm>
          <a:prstGeom prst="rect">
            <a:avLst/>
          </a:prstGeom>
          <a:noFill/>
          <a:ln>
            <a:noFill/>
          </a:ln>
        </p:spPr>
      </p:pic>
      <p:sp>
        <p:nvSpPr>
          <p:cNvPr id="100" name="Shape 100"/>
          <p:cNvSpPr txBox="1"/>
          <p:nvPr/>
        </p:nvSpPr>
        <p:spPr>
          <a:xfrm>
            <a:off x="14239650" y="15771400"/>
            <a:ext cx="5409300" cy="802800"/>
          </a:xfrm>
          <a:prstGeom prst="rect">
            <a:avLst/>
          </a:prstGeom>
          <a:noFill/>
          <a:ln>
            <a:noFill/>
          </a:ln>
        </p:spPr>
        <p:txBody>
          <a:bodyPr anchorCtr="0" anchor="t" bIns="91425" lIns="91425" rIns="91425" tIns="91425">
            <a:noAutofit/>
          </a:bodyPr>
          <a:lstStyle/>
          <a:p>
            <a:pPr lvl="0" algn="ctr">
              <a:spcBef>
                <a:spcPts val="0"/>
              </a:spcBef>
              <a:buNone/>
            </a:pPr>
            <a:r>
              <a:rPr b="1" lang="en-US" sz="4700">
                <a:solidFill>
                  <a:srgbClr val="2C3F71"/>
                </a:solidFill>
                <a:latin typeface="Times New Roman"/>
                <a:ea typeface="Times New Roman"/>
                <a:cs typeface="Times New Roman"/>
                <a:sym typeface="Times New Roman"/>
              </a:rPr>
              <a:t>Feature Extraction</a:t>
            </a:r>
          </a:p>
        </p:txBody>
      </p:sp>
      <p:sp>
        <p:nvSpPr>
          <p:cNvPr id="101" name="Shape 101"/>
          <p:cNvSpPr txBox="1"/>
          <p:nvPr/>
        </p:nvSpPr>
        <p:spPr>
          <a:xfrm>
            <a:off x="20981335" y="13152450"/>
            <a:ext cx="7455000" cy="606000"/>
          </a:xfrm>
          <a:prstGeom prst="rect">
            <a:avLst/>
          </a:prstGeom>
          <a:noFill/>
          <a:ln>
            <a:noFill/>
          </a:ln>
        </p:spPr>
        <p:txBody>
          <a:bodyPr anchorCtr="0" anchor="t" bIns="91425" lIns="91425" rIns="91425" tIns="91425">
            <a:noAutofit/>
          </a:bodyPr>
          <a:lstStyle/>
          <a:p>
            <a:pPr lvl="0" algn="ctr">
              <a:spcBef>
                <a:spcPts val="0"/>
              </a:spcBef>
              <a:buNone/>
            </a:pPr>
            <a:r>
              <a:rPr lang="en-US" sz="3800">
                <a:solidFill>
                  <a:srgbClr val="2C3F71"/>
                </a:solidFill>
                <a:latin typeface="Times New Roman"/>
                <a:ea typeface="Times New Roman"/>
                <a:cs typeface="Times New Roman"/>
                <a:sym typeface="Times New Roman"/>
              </a:rPr>
              <a:t>Support Vector Machine</a:t>
            </a:r>
          </a:p>
        </p:txBody>
      </p:sp>
      <p:sp>
        <p:nvSpPr>
          <p:cNvPr id="102" name="Shape 102"/>
          <p:cNvSpPr txBox="1"/>
          <p:nvPr/>
        </p:nvSpPr>
        <p:spPr>
          <a:xfrm>
            <a:off x="21002674" y="12552825"/>
            <a:ext cx="7345500" cy="353400"/>
          </a:xfrm>
          <a:prstGeom prst="rect">
            <a:avLst/>
          </a:prstGeom>
          <a:noFill/>
          <a:ln>
            <a:noFill/>
          </a:ln>
        </p:spPr>
        <p:txBody>
          <a:bodyPr anchorCtr="0" anchor="t" bIns="91425" lIns="91425" rIns="91425" tIns="91425">
            <a:noAutofit/>
          </a:bodyPr>
          <a:lstStyle/>
          <a:p>
            <a:pPr lvl="0" algn="ctr">
              <a:spcBef>
                <a:spcPts val="0"/>
              </a:spcBef>
              <a:buNone/>
            </a:pPr>
            <a:r>
              <a:rPr lang="en-US" sz="3800">
                <a:solidFill>
                  <a:srgbClr val="2C3F71"/>
                </a:solidFill>
                <a:latin typeface="Times New Roman"/>
                <a:ea typeface="Times New Roman"/>
                <a:cs typeface="Times New Roman"/>
                <a:sym typeface="Times New Roman"/>
              </a:rPr>
              <a:t>Linear Discriminant Analysis</a:t>
            </a:r>
            <a:r>
              <a:rPr lang="en-US" sz="3800">
                <a:latin typeface="Calibri"/>
                <a:ea typeface="Calibri"/>
                <a:cs typeface="Calibri"/>
                <a:sym typeface="Calibri"/>
              </a:rPr>
              <a:t> </a:t>
            </a:r>
          </a:p>
        </p:txBody>
      </p:sp>
      <p:sp>
        <p:nvSpPr>
          <p:cNvPr id="103" name="Shape 103"/>
          <p:cNvSpPr txBox="1"/>
          <p:nvPr/>
        </p:nvSpPr>
        <p:spPr>
          <a:xfrm>
            <a:off x="17230137" y="21486737"/>
            <a:ext cx="9403800" cy="606000"/>
          </a:xfrm>
          <a:prstGeom prst="rect">
            <a:avLst/>
          </a:prstGeom>
          <a:noFill/>
          <a:ln>
            <a:noFill/>
          </a:ln>
        </p:spPr>
        <p:txBody>
          <a:bodyPr anchorCtr="0" anchor="t" bIns="91425" lIns="91425" rIns="91425" tIns="91425">
            <a:noAutofit/>
          </a:bodyPr>
          <a:lstStyle/>
          <a:p>
            <a:pPr lvl="0" algn="ctr">
              <a:spcBef>
                <a:spcPts val="0"/>
              </a:spcBef>
              <a:buNone/>
            </a:pPr>
            <a:r>
              <a:rPr b="1" lang="en-US" sz="6000" u="sng">
                <a:solidFill>
                  <a:srgbClr val="2C3F71"/>
                </a:solidFill>
                <a:latin typeface="Georgia"/>
                <a:ea typeface="Georgia"/>
                <a:cs typeface="Georgia"/>
                <a:sym typeface="Georgia"/>
              </a:rPr>
              <a:t>Project Outcomes</a:t>
            </a:r>
          </a:p>
        </p:txBody>
      </p:sp>
      <p:sp>
        <p:nvSpPr>
          <p:cNvPr id="104" name="Shape 104"/>
          <p:cNvSpPr/>
          <p:nvPr/>
        </p:nvSpPr>
        <p:spPr>
          <a:xfrm>
            <a:off x="13185325" y="15592300"/>
            <a:ext cx="814200" cy="1027800"/>
          </a:xfrm>
          <a:prstGeom prst="down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p:nvPr/>
        </p:nvSpPr>
        <p:spPr>
          <a:xfrm flipH="1" rot="-5400000">
            <a:off x="26846325" y="10052675"/>
            <a:ext cx="1224900" cy="1557300"/>
          </a:xfrm>
          <a:prstGeom prst="bentArrow">
            <a:avLst>
              <a:gd fmla="val 25000" name="adj1"/>
              <a:gd fmla="val 25622" name="adj2"/>
              <a:gd fmla="val 25000" name="adj3"/>
              <a:gd fmla="val 42668" name="adj4"/>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txBox="1"/>
          <p:nvPr/>
        </p:nvSpPr>
        <p:spPr>
          <a:xfrm>
            <a:off x="11625350" y="11628825"/>
            <a:ext cx="4302000" cy="802800"/>
          </a:xfrm>
          <a:prstGeom prst="rect">
            <a:avLst/>
          </a:prstGeom>
          <a:noFill/>
          <a:ln>
            <a:noFill/>
          </a:ln>
        </p:spPr>
        <p:txBody>
          <a:bodyPr anchorCtr="0" anchor="t" bIns="91425" lIns="91425" rIns="91425" tIns="91425">
            <a:noAutofit/>
          </a:bodyPr>
          <a:lstStyle/>
          <a:p>
            <a:pPr lvl="0" rtl="0" algn="ctr">
              <a:spcBef>
                <a:spcPts val="0"/>
              </a:spcBef>
              <a:buNone/>
            </a:pPr>
            <a:r>
              <a:rPr b="1" lang="en-US" sz="4700">
                <a:solidFill>
                  <a:srgbClr val="2C3F71"/>
                </a:solidFill>
                <a:latin typeface="Times New Roman"/>
                <a:ea typeface="Times New Roman"/>
                <a:cs typeface="Times New Roman"/>
                <a:sym typeface="Times New Roman"/>
              </a:rPr>
              <a:t>Myo Armband</a:t>
            </a:r>
          </a:p>
        </p:txBody>
      </p:sp>
      <p:sp>
        <p:nvSpPr>
          <p:cNvPr id="107" name="Shape 107"/>
          <p:cNvSpPr txBox="1"/>
          <p:nvPr>
            <p:ph idx="7" type="body"/>
          </p:nvPr>
        </p:nvSpPr>
        <p:spPr>
          <a:xfrm>
            <a:off x="33703875" y="5445100"/>
            <a:ext cx="93282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lang="en-US" sz="4000">
                <a:latin typeface="Times New Roman"/>
                <a:ea typeface="Times New Roman"/>
                <a:cs typeface="Times New Roman"/>
                <a:sym typeface="Times New Roman"/>
              </a:rPr>
              <a:t>Experimental Results</a:t>
            </a:r>
          </a:p>
        </p:txBody>
      </p:sp>
      <p:grpSp>
        <p:nvGrpSpPr>
          <p:cNvPr id="108" name="Shape 108"/>
          <p:cNvGrpSpPr/>
          <p:nvPr/>
        </p:nvGrpSpPr>
        <p:grpSpPr>
          <a:xfrm>
            <a:off x="21797872" y="16990150"/>
            <a:ext cx="6425177" cy="2853625"/>
            <a:chOff x="21714545" y="10331849"/>
            <a:chExt cx="6444510" cy="2853625"/>
          </a:xfrm>
        </p:grpSpPr>
        <p:sp>
          <p:nvSpPr>
            <p:cNvPr id="109" name="Shape 109"/>
            <p:cNvSpPr txBox="1"/>
            <p:nvPr/>
          </p:nvSpPr>
          <p:spPr>
            <a:xfrm>
              <a:off x="21750156" y="10331849"/>
              <a:ext cx="6408900" cy="606000"/>
            </a:xfrm>
            <a:prstGeom prst="rect">
              <a:avLst/>
            </a:prstGeom>
            <a:noFill/>
            <a:ln>
              <a:noFill/>
            </a:ln>
          </p:spPr>
          <p:txBody>
            <a:bodyPr anchorCtr="0" anchor="t" bIns="91425" lIns="91425" rIns="91425" tIns="91425">
              <a:noAutofit/>
            </a:bodyPr>
            <a:lstStyle/>
            <a:p>
              <a:pPr lvl="0">
                <a:spcBef>
                  <a:spcPts val="0"/>
                </a:spcBef>
                <a:buNone/>
              </a:pPr>
              <a:r>
                <a:rPr lang="en-US" sz="3600">
                  <a:solidFill>
                    <a:srgbClr val="2C3F71"/>
                  </a:solidFill>
                  <a:latin typeface="Times New Roman"/>
                  <a:ea typeface="Times New Roman"/>
                  <a:cs typeface="Times New Roman"/>
                  <a:sym typeface="Times New Roman"/>
                </a:rPr>
                <a:t>Mean Absolute Value (MAV)</a:t>
              </a:r>
            </a:p>
          </p:txBody>
        </p:sp>
        <p:sp>
          <p:nvSpPr>
            <p:cNvPr id="110" name="Shape 110"/>
            <p:cNvSpPr txBox="1"/>
            <p:nvPr/>
          </p:nvSpPr>
          <p:spPr>
            <a:xfrm>
              <a:off x="21714545" y="10900424"/>
              <a:ext cx="5666400" cy="483000"/>
            </a:xfrm>
            <a:prstGeom prst="rect">
              <a:avLst/>
            </a:prstGeom>
            <a:noFill/>
            <a:ln>
              <a:noFill/>
            </a:ln>
          </p:spPr>
          <p:txBody>
            <a:bodyPr anchorCtr="0" anchor="t" bIns="91425" lIns="91425" rIns="91425" tIns="91425">
              <a:noAutofit/>
            </a:bodyPr>
            <a:lstStyle/>
            <a:p>
              <a:pPr lvl="0" algn="ctr">
                <a:spcBef>
                  <a:spcPts val="0"/>
                </a:spcBef>
                <a:buNone/>
              </a:pPr>
              <a:r>
                <a:rPr lang="en-US" sz="3600">
                  <a:solidFill>
                    <a:srgbClr val="2C3F71"/>
                  </a:solidFill>
                  <a:latin typeface="Times New Roman"/>
                  <a:ea typeface="Times New Roman"/>
                  <a:cs typeface="Times New Roman"/>
                  <a:sym typeface="Times New Roman"/>
                </a:rPr>
                <a:t>Waveform Length (WAV)</a:t>
              </a:r>
            </a:p>
            <a:p>
              <a:pPr lvl="0">
                <a:spcBef>
                  <a:spcPts val="0"/>
                </a:spcBef>
                <a:buNone/>
              </a:pPr>
              <a:r>
                <a:t/>
              </a:r>
              <a:endParaRPr sz="3600"/>
            </a:p>
          </p:txBody>
        </p:sp>
        <p:sp>
          <p:nvSpPr>
            <p:cNvPr id="111" name="Shape 111"/>
            <p:cNvSpPr txBox="1"/>
            <p:nvPr/>
          </p:nvSpPr>
          <p:spPr>
            <a:xfrm>
              <a:off x="21919189" y="11498424"/>
              <a:ext cx="5961599" cy="606000"/>
            </a:xfrm>
            <a:prstGeom prst="rect">
              <a:avLst/>
            </a:prstGeom>
            <a:noFill/>
            <a:ln>
              <a:noFill/>
            </a:ln>
          </p:spPr>
          <p:txBody>
            <a:bodyPr anchorCtr="0" anchor="t" bIns="91425" lIns="91425" rIns="91425" tIns="91425">
              <a:noAutofit/>
            </a:bodyPr>
            <a:lstStyle/>
            <a:p>
              <a:pPr lvl="0">
                <a:spcBef>
                  <a:spcPts val="0"/>
                </a:spcBef>
                <a:buNone/>
              </a:pPr>
              <a:r>
                <a:rPr lang="en-US" sz="3600">
                  <a:solidFill>
                    <a:srgbClr val="2C3F71"/>
                  </a:solidFill>
                  <a:latin typeface="Times New Roman"/>
                  <a:ea typeface="Times New Roman"/>
                  <a:cs typeface="Times New Roman"/>
                  <a:sym typeface="Times New Roman"/>
                </a:rPr>
                <a:t>Slope Sign Change (TURN)</a:t>
              </a:r>
            </a:p>
          </p:txBody>
        </p:sp>
        <p:sp>
          <p:nvSpPr>
            <p:cNvPr id="112" name="Shape 112"/>
            <p:cNvSpPr txBox="1"/>
            <p:nvPr/>
          </p:nvSpPr>
          <p:spPr>
            <a:xfrm>
              <a:off x="22394839" y="12115774"/>
              <a:ext cx="4839000" cy="483000"/>
            </a:xfrm>
            <a:prstGeom prst="rect">
              <a:avLst/>
            </a:prstGeom>
            <a:noFill/>
            <a:ln>
              <a:noFill/>
            </a:ln>
          </p:spPr>
          <p:txBody>
            <a:bodyPr anchorCtr="0" anchor="t" bIns="91425" lIns="91425" rIns="91425" tIns="91425">
              <a:noAutofit/>
            </a:bodyPr>
            <a:lstStyle/>
            <a:p>
              <a:pPr lvl="0">
                <a:spcBef>
                  <a:spcPts val="0"/>
                </a:spcBef>
                <a:buNone/>
              </a:pPr>
              <a:r>
                <a:rPr lang="en-US" sz="3600">
                  <a:solidFill>
                    <a:srgbClr val="2C3F71"/>
                  </a:solidFill>
                  <a:latin typeface="Times New Roman"/>
                  <a:ea typeface="Times New Roman"/>
                  <a:cs typeface="Times New Roman"/>
                  <a:sym typeface="Times New Roman"/>
                </a:rPr>
                <a:t>Zero Crossing (ZERO)</a:t>
              </a:r>
            </a:p>
          </p:txBody>
        </p:sp>
        <p:sp>
          <p:nvSpPr>
            <p:cNvPr id="113" name="Shape 113"/>
            <p:cNvSpPr txBox="1"/>
            <p:nvPr/>
          </p:nvSpPr>
          <p:spPr>
            <a:xfrm>
              <a:off x="22335441" y="12702475"/>
              <a:ext cx="4576799" cy="483000"/>
            </a:xfrm>
            <a:prstGeom prst="rect">
              <a:avLst/>
            </a:prstGeom>
            <a:noFill/>
            <a:ln>
              <a:noFill/>
            </a:ln>
          </p:spPr>
          <p:txBody>
            <a:bodyPr anchorCtr="0" anchor="t" bIns="91425" lIns="91425" rIns="91425" tIns="91425">
              <a:noAutofit/>
            </a:bodyPr>
            <a:lstStyle/>
            <a:p>
              <a:pPr lvl="0" algn="ctr">
                <a:spcBef>
                  <a:spcPts val="0"/>
                </a:spcBef>
                <a:buNone/>
              </a:pPr>
              <a:r>
                <a:rPr lang="en-US" sz="3600">
                  <a:solidFill>
                    <a:srgbClr val="2C3F71"/>
                  </a:solidFill>
                  <a:latin typeface="Times New Roman"/>
                  <a:ea typeface="Times New Roman"/>
                  <a:cs typeface="Times New Roman"/>
                  <a:sym typeface="Times New Roman"/>
                </a:rPr>
                <a:t>Scale MAV (SMAV)</a:t>
              </a:r>
            </a:p>
          </p:txBody>
        </p:sp>
      </p:grpSp>
      <p:pic>
        <p:nvPicPr>
          <p:cNvPr descr="myo_image_white.png" id="114" name="Shape 114"/>
          <p:cNvPicPr preferRelativeResize="0"/>
          <p:nvPr/>
        </p:nvPicPr>
        <p:blipFill>
          <a:blip r:embed="rId6">
            <a:alphaModFix/>
          </a:blip>
          <a:stretch>
            <a:fillRect/>
          </a:stretch>
        </p:blipFill>
        <p:spPr>
          <a:xfrm>
            <a:off x="12147525" y="12554658"/>
            <a:ext cx="2797724" cy="3046602"/>
          </a:xfrm>
          <a:prstGeom prst="rect">
            <a:avLst/>
          </a:prstGeom>
          <a:noFill/>
          <a:ln>
            <a:noFill/>
          </a:ln>
        </p:spPr>
      </p:pic>
      <p:sp>
        <p:nvSpPr>
          <p:cNvPr id="115" name="Shape 115"/>
          <p:cNvSpPr txBox="1"/>
          <p:nvPr/>
        </p:nvSpPr>
        <p:spPr>
          <a:xfrm>
            <a:off x="22600900" y="22797125"/>
            <a:ext cx="9664500" cy="1976400"/>
          </a:xfrm>
          <a:prstGeom prst="rect">
            <a:avLst/>
          </a:prstGeom>
          <a:noFill/>
          <a:ln>
            <a:noFill/>
          </a:ln>
        </p:spPr>
        <p:txBody>
          <a:bodyPr anchorCtr="0" anchor="t" bIns="91425" lIns="91425" rIns="91425" tIns="91425">
            <a:noAutofit/>
          </a:bodyPr>
          <a:lstStyle/>
          <a:p>
            <a:pPr lvl="0" rtl="0">
              <a:spcBef>
                <a:spcPts val="0"/>
              </a:spcBef>
              <a:buNone/>
            </a:pPr>
            <a:r>
              <a:t/>
            </a:r>
            <a:endParaRPr sz="4700">
              <a:solidFill>
                <a:srgbClr val="2C3F71"/>
              </a:solidFill>
              <a:latin typeface="Times New Roman"/>
              <a:ea typeface="Times New Roman"/>
              <a:cs typeface="Times New Roman"/>
              <a:sym typeface="Times New Roman"/>
            </a:endParaRPr>
          </a:p>
          <a:p>
            <a:pPr lvl="0" rtl="0">
              <a:spcBef>
                <a:spcPts val="0"/>
              </a:spcBef>
              <a:buNone/>
            </a:pPr>
            <a:r>
              <a:t/>
            </a:r>
            <a:endParaRPr sz="4700">
              <a:solidFill>
                <a:srgbClr val="2C3F71"/>
              </a:solidFill>
              <a:latin typeface="Times New Roman"/>
              <a:ea typeface="Times New Roman"/>
              <a:cs typeface="Times New Roman"/>
              <a:sym typeface="Times New Roman"/>
            </a:endParaRPr>
          </a:p>
          <a:p>
            <a:pPr lvl="0" rtl="0">
              <a:spcBef>
                <a:spcPts val="0"/>
              </a:spcBef>
              <a:buNone/>
            </a:pPr>
            <a:r>
              <a:t/>
            </a:r>
            <a:endParaRPr sz="4700">
              <a:latin typeface="Times New Roman"/>
              <a:ea typeface="Times New Roman"/>
              <a:cs typeface="Times New Roman"/>
              <a:sym typeface="Times New Roman"/>
            </a:endParaRPr>
          </a:p>
        </p:txBody>
      </p:sp>
      <p:sp>
        <p:nvSpPr>
          <p:cNvPr id="116" name="Shape 116"/>
          <p:cNvSpPr txBox="1"/>
          <p:nvPr/>
        </p:nvSpPr>
        <p:spPr>
          <a:xfrm>
            <a:off x="22389962" y="13787050"/>
            <a:ext cx="4714800" cy="353400"/>
          </a:xfrm>
          <a:prstGeom prst="rect">
            <a:avLst/>
          </a:prstGeom>
          <a:noFill/>
          <a:ln>
            <a:noFill/>
          </a:ln>
        </p:spPr>
        <p:txBody>
          <a:bodyPr anchorCtr="0" anchor="t" bIns="91425" lIns="91425" rIns="91425" tIns="91425">
            <a:noAutofit/>
          </a:bodyPr>
          <a:lstStyle/>
          <a:p>
            <a:pPr lvl="0" rtl="0" algn="ctr">
              <a:spcBef>
                <a:spcPts val="0"/>
              </a:spcBef>
              <a:buNone/>
            </a:pPr>
            <a:r>
              <a:rPr lang="en-US" sz="3800">
                <a:solidFill>
                  <a:srgbClr val="2C3F71"/>
                </a:solidFill>
                <a:latin typeface="Times New Roman"/>
                <a:ea typeface="Times New Roman"/>
                <a:cs typeface="Times New Roman"/>
                <a:sym typeface="Times New Roman"/>
              </a:rPr>
              <a:t>Logistic Regression</a:t>
            </a:r>
            <a:r>
              <a:rPr lang="en-US" sz="3800">
                <a:latin typeface="Calibri"/>
                <a:ea typeface="Calibri"/>
                <a:cs typeface="Calibri"/>
                <a:sym typeface="Calibri"/>
              </a:rPr>
              <a:t> </a:t>
            </a:r>
          </a:p>
        </p:txBody>
      </p:sp>
      <p:sp>
        <p:nvSpPr>
          <p:cNvPr id="117" name="Shape 117"/>
          <p:cNvSpPr txBox="1"/>
          <p:nvPr/>
        </p:nvSpPr>
        <p:spPr>
          <a:xfrm>
            <a:off x="22389962" y="14471875"/>
            <a:ext cx="4714800" cy="353400"/>
          </a:xfrm>
          <a:prstGeom prst="rect">
            <a:avLst/>
          </a:prstGeom>
          <a:noFill/>
          <a:ln>
            <a:noFill/>
          </a:ln>
        </p:spPr>
        <p:txBody>
          <a:bodyPr anchorCtr="0" anchor="t" bIns="91425" lIns="91425" rIns="91425" tIns="91425">
            <a:noAutofit/>
          </a:bodyPr>
          <a:lstStyle/>
          <a:p>
            <a:pPr lvl="0" rtl="0" algn="ctr">
              <a:spcBef>
                <a:spcPts val="0"/>
              </a:spcBef>
              <a:buNone/>
            </a:pPr>
            <a:r>
              <a:rPr lang="en-US" sz="3800">
                <a:solidFill>
                  <a:srgbClr val="2C3F71"/>
                </a:solidFill>
                <a:latin typeface="Times New Roman"/>
                <a:ea typeface="Times New Roman"/>
                <a:cs typeface="Times New Roman"/>
                <a:sym typeface="Times New Roman"/>
              </a:rPr>
              <a:t>Decision Tree</a:t>
            </a:r>
          </a:p>
        </p:txBody>
      </p:sp>
      <p:sp>
        <p:nvSpPr>
          <p:cNvPr id="118" name="Shape 118"/>
          <p:cNvSpPr txBox="1"/>
          <p:nvPr/>
        </p:nvSpPr>
        <p:spPr>
          <a:xfrm>
            <a:off x="22321712" y="15084725"/>
            <a:ext cx="4714800" cy="353400"/>
          </a:xfrm>
          <a:prstGeom prst="rect">
            <a:avLst/>
          </a:prstGeom>
          <a:noFill/>
          <a:ln>
            <a:noFill/>
          </a:ln>
        </p:spPr>
        <p:txBody>
          <a:bodyPr anchorCtr="0" anchor="t" bIns="91425" lIns="91425" rIns="91425" tIns="91425">
            <a:noAutofit/>
          </a:bodyPr>
          <a:lstStyle/>
          <a:p>
            <a:pPr lvl="0" rtl="0" algn="ctr">
              <a:spcBef>
                <a:spcPts val="0"/>
              </a:spcBef>
              <a:buNone/>
            </a:pPr>
            <a:r>
              <a:rPr lang="en-US" sz="3800">
                <a:solidFill>
                  <a:srgbClr val="2C3F71"/>
                </a:solidFill>
                <a:latin typeface="Times New Roman"/>
                <a:ea typeface="Times New Roman"/>
                <a:cs typeface="Times New Roman"/>
                <a:sym typeface="Times New Roman"/>
              </a:rPr>
              <a:t>K-nearest Neighbor</a:t>
            </a:r>
          </a:p>
        </p:txBody>
      </p:sp>
      <p:sp>
        <p:nvSpPr>
          <p:cNvPr id="119" name="Shape 119"/>
          <p:cNvSpPr txBox="1"/>
          <p:nvPr/>
        </p:nvSpPr>
        <p:spPr>
          <a:xfrm>
            <a:off x="27921175" y="11695287"/>
            <a:ext cx="4302000" cy="606000"/>
          </a:xfrm>
          <a:prstGeom prst="rect">
            <a:avLst/>
          </a:prstGeom>
          <a:noFill/>
          <a:ln>
            <a:noFill/>
          </a:ln>
        </p:spPr>
        <p:txBody>
          <a:bodyPr anchorCtr="0" anchor="t" bIns="91425" lIns="91425" rIns="91425" tIns="91425">
            <a:noAutofit/>
          </a:bodyPr>
          <a:lstStyle/>
          <a:p>
            <a:pPr lvl="0" rtl="0" algn="ctr">
              <a:spcBef>
                <a:spcPts val="0"/>
              </a:spcBef>
              <a:buNone/>
            </a:pPr>
            <a:r>
              <a:rPr b="1" lang="en-US" sz="4700">
                <a:solidFill>
                  <a:srgbClr val="2C3F71"/>
                </a:solidFill>
                <a:latin typeface="Times New Roman"/>
                <a:ea typeface="Times New Roman"/>
                <a:cs typeface="Times New Roman"/>
                <a:sym typeface="Times New Roman"/>
              </a:rPr>
              <a:t>Gesture Output</a:t>
            </a:r>
          </a:p>
        </p:txBody>
      </p:sp>
      <p:pic>
        <p:nvPicPr>
          <p:cNvPr id="120" name="Shape 120"/>
          <p:cNvPicPr preferRelativeResize="0"/>
          <p:nvPr/>
        </p:nvPicPr>
        <p:blipFill rotWithShape="1">
          <a:blip r:embed="rId7">
            <a:alphaModFix/>
          </a:blip>
          <a:srcRect b="0" l="0" r="0" t="15796"/>
          <a:stretch/>
        </p:blipFill>
        <p:spPr>
          <a:xfrm>
            <a:off x="28101900" y="12601425"/>
            <a:ext cx="3940550" cy="4523325"/>
          </a:xfrm>
          <a:prstGeom prst="rect">
            <a:avLst/>
          </a:prstGeom>
          <a:noFill/>
          <a:ln>
            <a:noFill/>
          </a:ln>
        </p:spPr>
      </p:pic>
      <p:sp>
        <p:nvSpPr>
          <p:cNvPr id="121" name="Shape 121"/>
          <p:cNvSpPr txBox="1"/>
          <p:nvPr/>
        </p:nvSpPr>
        <p:spPr>
          <a:xfrm>
            <a:off x="20135550" y="19944022"/>
            <a:ext cx="8784900" cy="506700"/>
          </a:xfrm>
          <a:prstGeom prst="rect">
            <a:avLst/>
          </a:prstGeom>
          <a:noFill/>
          <a:ln>
            <a:noFill/>
          </a:ln>
        </p:spPr>
        <p:txBody>
          <a:bodyPr anchorCtr="0" anchor="t" bIns="91425" lIns="91425" rIns="91425" tIns="91425">
            <a:noAutofit/>
          </a:bodyPr>
          <a:lstStyle/>
          <a:p>
            <a:pPr lvl="0" rtl="0" algn="ctr">
              <a:spcBef>
                <a:spcPts val="0"/>
              </a:spcBef>
              <a:buNone/>
            </a:pPr>
            <a:r>
              <a:rPr lang="en-US" sz="3600">
                <a:solidFill>
                  <a:srgbClr val="2C3F71"/>
                </a:solidFill>
                <a:latin typeface="Times New Roman"/>
                <a:ea typeface="Times New Roman"/>
                <a:cs typeface="Times New Roman"/>
                <a:sym typeface="Times New Roman"/>
              </a:rPr>
              <a:t>Adjacent Uniqueness (AU)</a:t>
            </a:r>
          </a:p>
        </p:txBody>
      </p:sp>
      <p:sp>
        <p:nvSpPr>
          <p:cNvPr id="122" name="Shape 122"/>
          <p:cNvSpPr txBox="1"/>
          <p:nvPr/>
        </p:nvSpPr>
        <p:spPr>
          <a:xfrm>
            <a:off x="11760775" y="22587025"/>
            <a:ext cx="20484300" cy="2597100"/>
          </a:xfrm>
          <a:prstGeom prst="rect">
            <a:avLst/>
          </a:prstGeom>
          <a:noFill/>
          <a:ln>
            <a:noFill/>
          </a:ln>
        </p:spPr>
        <p:txBody>
          <a:bodyPr anchorCtr="0" anchor="t" bIns="91425" lIns="91425" rIns="91425" tIns="91425">
            <a:noAutofit/>
          </a:bodyPr>
          <a:lstStyle/>
          <a:p>
            <a:pPr indent="-527050" lvl="0" marL="457200" rtl="0" algn="just">
              <a:spcBef>
                <a:spcPts val="0"/>
              </a:spcBef>
              <a:buClr>
                <a:srgbClr val="2C3F71"/>
              </a:buClr>
              <a:buSzPct val="100000"/>
              <a:buChar char="●"/>
            </a:pPr>
            <a:r>
              <a:rPr lang="en-US" sz="4700">
                <a:solidFill>
                  <a:srgbClr val="2C3F71"/>
                </a:solidFill>
                <a:latin typeface="Times New Roman"/>
                <a:ea typeface="Times New Roman"/>
                <a:cs typeface="Times New Roman"/>
                <a:sym typeface="Times New Roman"/>
              </a:rPr>
              <a:t>Visual output of the raw EMG data and features are shown to the user</a:t>
            </a:r>
          </a:p>
          <a:p>
            <a:pPr indent="-527050" lvl="0" marL="457200" rtl="0" algn="just">
              <a:spcBef>
                <a:spcPts val="0"/>
              </a:spcBef>
              <a:buClr>
                <a:srgbClr val="2C3F71"/>
              </a:buClr>
              <a:buSzPct val="100000"/>
              <a:buChar char="●"/>
            </a:pPr>
            <a:r>
              <a:rPr lang="en-US" sz="4700">
                <a:solidFill>
                  <a:srgbClr val="2C3F71"/>
                </a:solidFill>
                <a:latin typeface="Times New Roman"/>
                <a:ea typeface="Times New Roman"/>
                <a:cs typeface="Times New Roman"/>
                <a:sym typeface="Times New Roman"/>
              </a:rPr>
              <a:t>The app is able to train and classify predetermine and custom gestures  </a:t>
            </a:r>
          </a:p>
          <a:p>
            <a:pPr indent="-527050" lvl="0" marL="457200" rtl="0" algn="just">
              <a:spcBef>
                <a:spcPts val="0"/>
              </a:spcBef>
              <a:buClr>
                <a:srgbClr val="2C3F71"/>
              </a:buClr>
              <a:buSzPct val="100000"/>
              <a:buChar char="●"/>
            </a:pPr>
            <a:r>
              <a:rPr lang="en-US" sz="4700">
                <a:solidFill>
                  <a:srgbClr val="2C3F71"/>
                </a:solidFill>
                <a:latin typeface="Times New Roman"/>
                <a:ea typeface="Times New Roman"/>
                <a:cs typeface="Times New Roman"/>
                <a:sym typeface="Times New Roman"/>
              </a:rPr>
              <a:t>It enables data sharing and storage through the cloud and locally on the device</a:t>
            </a:r>
          </a:p>
        </p:txBody>
      </p:sp>
      <p:pic>
        <p:nvPicPr>
          <p:cNvPr descr="EMTab" id="123" name="Shape 123"/>
          <p:cNvPicPr preferRelativeResize="0"/>
          <p:nvPr/>
        </p:nvPicPr>
        <p:blipFill>
          <a:blip r:embed="rId8">
            <a:alphaModFix/>
          </a:blip>
          <a:stretch>
            <a:fillRect/>
          </a:stretch>
        </p:blipFill>
        <p:spPr>
          <a:xfrm>
            <a:off x="11994225" y="25125175"/>
            <a:ext cx="4116126" cy="6650299"/>
          </a:xfrm>
          <a:prstGeom prst="rect">
            <a:avLst/>
          </a:prstGeom>
          <a:noFill/>
          <a:ln>
            <a:noFill/>
          </a:ln>
        </p:spPr>
      </p:pic>
      <p:pic>
        <p:nvPicPr>
          <p:cNvPr descr="Screenshot_20170803-130112.jpg" id="124" name="Shape 124"/>
          <p:cNvPicPr preferRelativeResize="0"/>
          <p:nvPr/>
        </p:nvPicPr>
        <p:blipFill>
          <a:blip r:embed="rId9">
            <a:alphaModFix/>
          </a:blip>
          <a:stretch>
            <a:fillRect/>
          </a:stretch>
        </p:blipFill>
        <p:spPr>
          <a:xfrm>
            <a:off x="27835725" y="25126775"/>
            <a:ext cx="4116123" cy="6650300"/>
          </a:xfrm>
          <a:prstGeom prst="rect">
            <a:avLst/>
          </a:prstGeom>
          <a:noFill/>
          <a:ln>
            <a:noFill/>
          </a:ln>
        </p:spPr>
      </p:pic>
      <p:pic>
        <p:nvPicPr>
          <p:cNvPr descr="FeatureTab.png" id="125" name="Shape 125"/>
          <p:cNvPicPr preferRelativeResize="0"/>
          <p:nvPr/>
        </p:nvPicPr>
        <p:blipFill>
          <a:blip r:embed="rId10">
            <a:alphaModFix/>
          </a:blip>
          <a:stretch>
            <a:fillRect/>
          </a:stretch>
        </p:blipFill>
        <p:spPr>
          <a:xfrm>
            <a:off x="17014275" y="25125150"/>
            <a:ext cx="4116150" cy="6650299"/>
          </a:xfrm>
          <a:prstGeom prst="rect">
            <a:avLst/>
          </a:prstGeom>
          <a:noFill/>
          <a:ln>
            <a:noFill/>
          </a:ln>
        </p:spPr>
      </p:pic>
      <p:pic>
        <p:nvPicPr>
          <p:cNvPr descr="ClassificationTab.png" id="126" name="Shape 126"/>
          <p:cNvPicPr preferRelativeResize="0"/>
          <p:nvPr/>
        </p:nvPicPr>
        <p:blipFill>
          <a:blip r:embed="rId11">
            <a:alphaModFix/>
          </a:blip>
          <a:stretch>
            <a:fillRect/>
          </a:stretch>
        </p:blipFill>
        <p:spPr>
          <a:xfrm>
            <a:off x="22067475" y="25125150"/>
            <a:ext cx="4116150" cy="6650299"/>
          </a:xfrm>
          <a:prstGeom prst="rect">
            <a:avLst/>
          </a:prstGeom>
          <a:noFill/>
          <a:ln>
            <a:noFill/>
          </a:ln>
        </p:spPr>
      </p:pic>
      <p:sp>
        <p:nvSpPr>
          <p:cNvPr id="127" name="Shape 127"/>
          <p:cNvSpPr/>
          <p:nvPr/>
        </p:nvSpPr>
        <p:spPr>
          <a:xfrm>
            <a:off x="26183000" y="28041125"/>
            <a:ext cx="1652700" cy="7539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8" name="Shape 128"/>
          <p:cNvSpPr txBox="1"/>
          <p:nvPr/>
        </p:nvSpPr>
        <p:spPr>
          <a:xfrm>
            <a:off x="25960000" y="27037125"/>
            <a:ext cx="1998900" cy="1146600"/>
          </a:xfrm>
          <a:prstGeom prst="rect">
            <a:avLst/>
          </a:prstGeom>
          <a:noFill/>
          <a:ln>
            <a:noFill/>
          </a:ln>
        </p:spPr>
        <p:txBody>
          <a:bodyPr anchorCtr="0" anchor="t" bIns="91425" lIns="91425" rIns="91425" tIns="91425">
            <a:noAutofit/>
          </a:bodyPr>
          <a:lstStyle/>
          <a:p>
            <a:pPr lvl="0" algn="ctr">
              <a:spcBef>
                <a:spcPts val="0"/>
              </a:spcBef>
              <a:buNone/>
            </a:pPr>
            <a:r>
              <a:rPr lang="en-US" sz="3000">
                <a:solidFill>
                  <a:srgbClr val="425EA9"/>
                </a:solidFill>
                <a:latin typeface="Times New Roman"/>
                <a:ea typeface="Times New Roman"/>
                <a:cs typeface="Times New Roman"/>
                <a:sym typeface="Times New Roman"/>
              </a:rPr>
              <a:t>Trained Classifier</a:t>
            </a:r>
          </a:p>
        </p:txBody>
      </p:sp>
      <p:pic>
        <p:nvPicPr>
          <p:cNvPr descr="arm" id="129" name="Shape 129"/>
          <p:cNvPicPr preferRelativeResize="0"/>
          <p:nvPr/>
        </p:nvPicPr>
        <p:blipFill rotWithShape="1">
          <a:blip r:embed="rId12">
            <a:alphaModFix/>
          </a:blip>
          <a:srcRect b="10853" l="0" r="1661" t="4285"/>
          <a:stretch/>
        </p:blipFill>
        <p:spPr>
          <a:xfrm>
            <a:off x="5946150" y="28774975"/>
            <a:ext cx="4631650" cy="3005249"/>
          </a:xfrm>
          <a:prstGeom prst="rect">
            <a:avLst/>
          </a:prstGeom>
          <a:noFill/>
          <a:ln cap="flat" cmpd="sng" w="19050">
            <a:solidFill>
              <a:srgbClr val="434343"/>
            </a:solidFill>
            <a:prstDash val="solid"/>
            <a:round/>
            <a:headEnd len="med" w="med" type="none"/>
            <a:tailEnd len="med" w="med" type="none"/>
          </a:ln>
        </p:spPr>
      </p:pic>
      <p:sp>
        <p:nvSpPr>
          <p:cNvPr id="130" name="Shape 130"/>
          <p:cNvSpPr txBox="1"/>
          <p:nvPr>
            <p:ph idx="9" type="body"/>
          </p:nvPr>
        </p:nvSpPr>
        <p:spPr>
          <a:xfrm>
            <a:off x="33293575" y="9006900"/>
            <a:ext cx="10047000" cy="4872300"/>
          </a:xfrm>
          <a:prstGeom prst="rect">
            <a:avLst/>
          </a:prstGeom>
          <a:noFill/>
          <a:ln>
            <a:noFill/>
          </a:ln>
        </p:spPr>
        <p:txBody>
          <a:bodyPr anchorCtr="0" anchor="t" bIns="228575" lIns="228575" rIns="228575" tIns="228575">
            <a:noAutofit/>
          </a:bodyPr>
          <a:lstStyle/>
          <a:p>
            <a:pPr indent="-463550" lvl="0" marL="457200" rtl="0" algn="just">
              <a:spcBef>
                <a:spcPts val="0"/>
              </a:spcBef>
              <a:buClr>
                <a:srgbClr val="2C3F71"/>
              </a:buClr>
              <a:buSzPct val="100000"/>
              <a:buChar char="●"/>
            </a:pPr>
            <a:r>
              <a:rPr lang="en-US" sz="3700">
                <a:solidFill>
                  <a:srgbClr val="2C3F71"/>
                </a:solidFill>
              </a:rPr>
              <a:t>10 test subjects perform 3 trials training 8 gestures</a:t>
            </a:r>
          </a:p>
          <a:p>
            <a:pPr indent="-463550" lvl="0" marL="457200" rtl="0" algn="just">
              <a:lnSpc>
                <a:spcPct val="115000"/>
              </a:lnSpc>
              <a:spcBef>
                <a:spcPts val="0"/>
              </a:spcBef>
              <a:spcAft>
                <a:spcPts val="1600"/>
              </a:spcAft>
              <a:buClr>
                <a:srgbClr val="2C3F71"/>
              </a:buClr>
              <a:buSzPct val="100000"/>
              <a:buFont typeface="Times New Roman"/>
              <a:buChar char="●"/>
            </a:pPr>
            <a:r>
              <a:rPr lang="en-US" sz="3700">
                <a:solidFill>
                  <a:srgbClr val="2C3F71"/>
                </a:solidFill>
              </a:rPr>
              <a:t>Gestures: rest, wave in , wave out, point, fist, open hand, supination, and pronation</a:t>
            </a:r>
          </a:p>
          <a:p>
            <a:pPr indent="-463550" lvl="0" marL="457200" rtl="0" algn="just">
              <a:spcBef>
                <a:spcPts val="0"/>
              </a:spcBef>
              <a:buClr>
                <a:srgbClr val="2C3F71"/>
              </a:buClr>
              <a:buSzPct val="100000"/>
              <a:buChar char="●"/>
            </a:pPr>
            <a:r>
              <a:rPr lang="en-US" sz="3700">
                <a:solidFill>
                  <a:srgbClr val="2C3F71"/>
                </a:solidFill>
              </a:rPr>
              <a:t>Post-training real-time gesture prediction testing</a:t>
            </a:r>
          </a:p>
          <a:p>
            <a:pPr indent="-463550" lvl="0" marL="457200" rtl="0" algn="just">
              <a:spcBef>
                <a:spcPts val="0"/>
              </a:spcBef>
              <a:buClr>
                <a:srgbClr val="2C3F71"/>
              </a:buClr>
              <a:buSzPct val="100000"/>
              <a:buChar char="●"/>
            </a:pPr>
            <a:r>
              <a:rPr lang="en-US" sz="3700">
                <a:solidFill>
                  <a:srgbClr val="2C3F71"/>
                </a:solidFill>
              </a:rPr>
              <a:t>Subjects given a survey to rate app performance and aesthetic from 1 to 5</a:t>
            </a:r>
          </a:p>
          <a:p>
            <a:pPr lvl="0" rtl="0">
              <a:spcBef>
                <a:spcPts val="0"/>
              </a:spcBef>
              <a:buNone/>
            </a:pPr>
            <a:r>
              <a:t/>
            </a:r>
            <a:endParaRPr sz="4000">
              <a:solidFill>
                <a:srgbClr val="2C3F71"/>
              </a:solidFill>
            </a:endParaRPr>
          </a:p>
        </p:txBody>
      </p:sp>
      <p:pic>
        <p:nvPicPr>
          <p:cNvPr descr="AppHMIPoster2.jpg" id="131" name="Shape 131"/>
          <p:cNvPicPr preferRelativeResize="0"/>
          <p:nvPr/>
        </p:nvPicPr>
        <p:blipFill rotWithShape="1">
          <a:blip r:embed="rId13">
            <a:alphaModFix/>
          </a:blip>
          <a:srcRect b="45252" l="3655" r="6962" t="15055"/>
          <a:stretch/>
        </p:blipFill>
        <p:spPr>
          <a:xfrm>
            <a:off x="12395325" y="7676925"/>
            <a:ext cx="19172447" cy="3784775"/>
          </a:xfrm>
          <a:prstGeom prst="rect">
            <a:avLst/>
          </a:prstGeom>
          <a:noFill/>
          <a:ln>
            <a:noFill/>
          </a:ln>
        </p:spPr>
      </p:pic>
      <p:graphicFrame>
        <p:nvGraphicFramePr>
          <p:cNvPr id="132" name="Shape 132"/>
          <p:cNvGraphicFramePr/>
          <p:nvPr/>
        </p:nvGraphicFramePr>
        <p:xfrm>
          <a:off x="33345100" y="13986612"/>
          <a:ext cx="3000000" cy="3000000"/>
        </p:xfrm>
        <a:graphic>
          <a:graphicData uri="http://schemas.openxmlformats.org/drawingml/2006/table">
            <a:tbl>
              <a:tblPr>
                <a:noFill/>
                <a:tableStyleId>{96A15EDD-F0EF-4486-A746-E842BD0B7E12}</a:tableStyleId>
              </a:tblPr>
              <a:tblGrid>
                <a:gridCol w="1836500"/>
                <a:gridCol w="2683025"/>
                <a:gridCol w="1895775"/>
                <a:gridCol w="1699250"/>
                <a:gridCol w="1626425"/>
              </a:tblGrid>
              <a:tr h="660825">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Question Topic </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Responsiveness</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Accuracy</a:t>
                      </a:r>
                    </a:p>
                  </a:txBody>
                  <a:tcPr marT="91425" marB="91425" marR="91425" marL="91425"/>
                </a:tc>
                <a:tc>
                  <a:txBody>
                    <a:bodyPr>
                      <a:noAutofit/>
                    </a:bodyPr>
                    <a:lstStyle/>
                    <a:p>
                      <a:pPr lvl="0" rtl="0" algn="ctr">
                        <a:spcBef>
                          <a:spcPts val="0"/>
                        </a:spcBef>
                        <a:buNone/>
                      </a:pPr>
                      <a:r>
                        <a:rPr lang="en-US" sz="2900">
                          <a:solidFill>
                            <a:srgbClr val="2C3F71"/>
                          </a:solidFill>
                          <a:latin typeface="Times New Roman"/>
                          <a:ea typeface="Times New Roman"/>
                          <a:cs typeface="Times New Roman"/>
                          <a:sym typeface="Times New Roman"/>
                        </a:rPr>
                        <a:t>Ease of </a:t>
                      </a:r>
                    </a:p>
                    <a:p>
                      <a:pPr lvl="0" algn="ctr">
                        <a:spcBef>
                          <a:spcPts val="0"/>
                        </a:spcBef>
                        <a:buNone/>
                      </a:pPr>
                      <a:r>
                        <a:rPr lang="en-US" sz="2900">
                          <a:solidFill>
                            <a:srgbClr val="2C3F71"/>
                          </a:solidFill>
                          <a:latin typeface="Times New Roman"/>
                          <a:ea typeface="Times New Roman"/>
                          <a:cs typeface="Times New Roman"/>
                          <a:sym typeface="Times New Roman"/>
                        </a:rPr>
                        <a:t>Use</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Aesthetic</a:t>
                      </a:r>
                    </a:p>
                  </a:txBody>
                  <a:tcPr marT="91425" marB="91425" marR="91425" marL="91425"/>
                </a:tc>
              </a:tr>
              <a:tr h="913675">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Average Rating</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4.4</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3.6</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4.5</a:t>
                      </a:r>
                    </a:p>
                  </a:txBody>
                  <a:tcPr marT="91425" marB="91425" marR="91425" marL="91425"/>
                </a:tc>
                <a:tc>
                  <a:txBody>
                    <a:bodyPr>
                      <a:noAutofit/>
                    </a:bodyPr>
                    <a:lstStyle/>
                    <a:p>
                      <a:pPr lvl="0" algn="ctr">
                        <a:spcBef>
                          <a:spcPts val="0"/>
                        </a:spcBef>
                        <a:buNone/>
                      </a:pPr>
                      <a:r>
                        <a:rPr lang="en-US" sz="2900">
                          <a:solidFill>
                            <a:srgbClr val="2C3F71"/>
                          </a:solidFill>
                          <a:latin typeface="Times New Roman"/>
                          <a:ea typeface="Times New Roman"/>
                          <a:cs typeface="Times New Roman"/>
                          <a:sym typeface="Times New Roman"/>
                        </a:rPr>
                        <a:t>4.5</a:t>
                      </a:r>
                    </a:p>
                  </a:txBody>
                  <a:tcPr marT="91425" marB="91425" marR="91425" marL="91425"/>
                </a:tc>
              </a:tr>
            </a:tbl>
          </a:graphicData>
        </a:graphic>
      </p:graphicFrame>
      <p:sp>
        <p:nvSpPr>
          <p:cNvPr id="133" name="Shape 133"/>
          <p:cNvSpPr txBox="1"/>
          <p:nvPr/>
        </p:nvSpPr>
        <p:spPr>
          <a:xfrm>
            <a:off x="22501062" y="16360087"/>
            <a:ext cx="4302000" cy="606000"/>
          </a:xfrm>
          <a:prstGeom prst="rect">
            <a:avLst/>
          </a:prstGeom>
          <a:noFill/>
          <a:ln>
            <a:noFill/>
          </a:ln>
        </p:spPr>
        <p:txBody>
          <a:bodyPr anchorCtr="0" anchor="t" bIns="91425" lIns="91425" rIns="91425" tIns="91425">
            <a:noAutofit/>
          </a:bodyPr>
          <a:lstStyle/>
          <a:p>
            <a:pPr lvl="0" rtl="0" algn="ctr">
              <a:spcBef>
                <a:spcPts val="0"/>
              </a:spcBef>
              <a:buNone/>
            </a:pPr>
            <a:r>
              <a:rPr b="1" lang="en-US" sz="3800">
                <a:solidFill>
                  <a:srgbClr val="2C3F71"/>
                </a:solidFill>
                <a:latin typeface="Times New Roman"/>
                <a:ea typeface="Times New Roman"/>
                <a:cs typeface="Times New Roman"/>
                <a:sym typeface="Times New Roman"/>
              </a:rPr>
              <a:t>Features</a:t>
            </a:r>
          </a:p>
        </p:txBody>
      </p:sp>
      <p:sp>
        <p:nvSpPr>
          <p:cNvPr id="134" name="Shape 134"/>
          <p:cNvSpPr/>
          <p:nvPr/>
        </p:nvSpPr>
        <p:spPr>
          <a:xfrm>
            <a:off x="24298675" y="15739350"/>
            <a:ext cx="814200" cy="615900"/>
          </a:xfrm>
          <a:prstGeom prst="up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5" name="Shape 135"/>
          <p:cNvSpPr/>
          <p:nvPr/>
        </p:nvSpPr>
        <p:spPr>
          <a:xfrm>
            <a:off x="21135100" y="18281075"/>
            <a:ext cx="512100" cy="802800"/>
          </a:xfrm>
          <a:prstGeom prst="right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descr="AmazonEC2.jpg" id="136" name="Shape 136"/>
          <p:cNvPicPr preferRelativeResize="0"/>
          <p:nvPr/>
        </p:nvPicPr>
        <p:blipFill rotWithShape="1">
          <a:blip r:embed="rId14">
            <a:alphaModFix/>
          </a:blip>
          <a:srcRect b="0" l="29388" r="24278" t="8875"/>
          <a:stretch/>
        </p:blipFill>
        <p:spPr>
          <a:xfrm>
            <a:off x="28645525" y="17811950"/>
            <a:ext cx="2700899" cy="3046600"/>
          </a:xfrm>
          <a:prstGeom prst="rect">
            <a:avLst/>
          </a:prstGeom>
          <a:noFill/>
          <a:ln>
            <a:noFill/>
          </a:ln>
        </p:spPr>
      </p:pic>
      <p:sp>
        <p:nvSpPr>
          <p:cNvPr id="137" name="Shape 137"/>
          <p:cNvSpPr/>
          <p:nvPr/>
        </p:nvSpPr>
        <p:spPr>
          <a:xfrm>
            <a:off x="29665825" y="17098875"/>
            <a:ext cx="814200" cy="690600"/>
          </a:xfrm>
          <a:prstGeom prst="downArrow">
            <a:avLst>
              <a:gd fmla="val 50000" name="adj1"/>
              <a:gd fmla="val 50000"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38" name="Shape 138"/>
          <p:cNvSpPr/>
          <p:nvPr/>
        </p:nvSpPr>
        <p:spPr>
          <a:xfrm>
            <a:off x="27569975" y="13535275"/>
            <a:ext cx="512100" cy="753900"/>
          </a:xfrm>
          <a:prstGeom prst="rightArrow">
            <a:avLst>
              <a:gd fmla="val 50000" name="adj1"/>
              <a:gd fmla="val 48823" name="adj2"/>
            </a:avLst>
          </a:prstGeom>
          <a:solidFill>
            <a:srgbClr val="E06666"/>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39" name="Shape 139"/>
          <p:cNvPicPr preferRelativeResize="0"/>
          <p:nvPr/>
        </p:nvPicPr>
        <p:blipFill rotWithShape="1">
          <a:blip r:embed="rId15">
            <a:alphaModFix/>
          </a:blip>
          <a:srcRect b="6006" l="10646" r="3560" t="0"/>
          <a:stretch/>
        </p:blipFill>
        <p:spPr>
          <a:xfrm>
            <a:off x="604350" y="28774975"/>
            <a:ext cx="5328251" cy="3005248"/>
          </a:xfrm>
          <a:prstGeom prst="rect">
            <a:avLst/>
          </a:prstGeom>
          <a:noFill/>
          <a:ln cap="flat" cmpd="sng" w="9525">
            <a:solidFill>
              <a:srgbClr val="434343"/>
            </a:solidFill>
            <a:prstDash val="solid"/>
            <a:round/>
            <a:headEnd len="med" w="med" type="none"/>
            <a:tailEnd len="med" w="med" type="none"/>
          </a:ln>
        </p:spPr>
      </p:pic>
      <p:sp>
        <p:nvSpPr>
          <p:cNvPr id="140" name="Shape 140"/>
          <p:cNvSpPr/>
          <p:nvPr/>
        </p:nvSpPr>
        <p:spPr>
          <a:xfrm>
            <a:off x="496500" y="5445100"/>
            <a:ext cx="10131000" cy="3005100"/>
          </a:xfrm>
          <a:prstGeom prst="roundRect">
            <a:avLst>
              <a:gd fmla="val 16667" name="adj"/>
            </a:avLst>
          </a:prstGeom>
          <a:solidFill>
            <a:srgbClr val="E3E8F6"/>
          </a:solidFill>
          <a:ln>
            <a:noFill/>
          </a:ln>
        </p:spPr>
        <p:txBody>
          <a:bodyPr anchorCtr="0" anchor="ctr" bIns="91425" lIns="91425" rIns="91425" tIns="91425">
            <a:noAutofit/>
          </a:bodyPr>
          <a:lstStyle/>
          <a:p>
            <a:pPr lvl="0">
              <a:spcBef>
                <a:spcPts val="0"/>
              </a:spcBef>
              <a:buNone/>
            </a:pPr>
            <a:r>
              <a:t/>
            </a:r>
            <a:endParaRPr/>
          </a:p>
        </p:txBody>
      </p:sp>
      <p:pic>
        <p:nvPicPr>
          <p:cNvPr id="141" name="Shape 141"/>
          <p:cNvPicPr preferRelativeResize="0"/>
          <p:nvPr/>
        </p:nvPicPr>
        <p:blipFill>
          <a:blip r:embed="rId16">
            <a:alphaModFix/>
          </a:blip>
          <a:stretch>
            <a:fillRect/>
          </a:stretch>
        </p:blipFill>
        <p:spPr>
          <a:xfrm>
            <a:off x="33522412" y="6862200"/>
            <a:ext cx="9740973" cy="2286000"/>
          </a:xfrm>
          <a:prstGeom prst="rect">
            <a:avLst/>
          </a:prstGeom>
          <a:noFill/>
          <a:ln>
            <a:noFill/>
          </a:ln>
        </p:spPr>
      </p:pic>
      <p:sp>
        <p:nvSpPr>
          <p:cNvPr id="142" name="Shape 142"/>
          <p:cNvSpPr/>
          <p:nvPr/>
        </p:nvSpPr>
        <p:spPr>
          <a:xfrm>
            <a:off x="496500" y="20604200"/>
            <a:ext cx="10131000" cy="3005100"/>
          </a:xfrm>
          <a:prstGeom prst="roundRect">
            <a:avLst>
              <a:gd fmla="val 16667" name="adj"/>
            </a:avLst>
          </a:prstGeom>
          <a:solidFill>
            <a:srgbClr val="E3E8F6"/>
          </a:solidFill>
          <a:ln>
            <a:noFill/>
          </a:ln>
        </p:spPr>
        <p:txBody>
          <a:bodyPr anchorCtr="0" anchor="ctr" bIns="91425" lIns="91425" rIns="91425" tIns="91425">
            <a:noAutofit/>
          </a:bodyPr>
          <a:lstStyle/>
          <a:p>
            <a:pPr lvl="0">
              <a:spcBef>
                <a:spcPts val="0"/>
              </a:spcBef>
              <a:buNone/>
            </a:pPr>
            <a:r>
              <a:t/>
            </a:r>
            <a:endParaRPr/>
          </a:p>
        </p:txBody>
      </p:sp>
      <p:sp>
        <p:nvSpPr>
          <p:cNvPr id="143" name="Shape 143"/>
          <p:cNvSpPr/>
          <p:nvPr/>
        </p:nvSpPr>
        <p:spPr>
          <a:xfrm>
            <a:off x="496500" y="7855525"/>
            <a:ext cx="10135500" cy="13268100"/>
          </a:xfrm>
          <a:prstGeom prst="rect">
            <a:avLst/>
          </a:prstGeom>
          <a:solidFill>
            <a:srgbClr val="E3E8F6"/>
          </a:solidFill>
          <a:ln>
            <a:noFill/>
          </a:ln>
        </p:spPr>
        <p:txBody>
          <a:bodyPr anchorCtr="0" anchor="ctr" bIns="91425" lIns="91425" rIns="91425" tIns="91425">
            <a:noAutofit/>
          </a:bodyPr>
          <a:lstStyle/>
          <a:p>
            <a:pPr lvl="0">
              <a:spcBef>
                <a:spcPts val="0"/>
              </a:spcBef>
              <a:buNone/>
            </a:pPr>
            <a:r>
              <a:t/>
            </a:r>
            <a:endParaRPr/>
          </a:p>
        </p:txBody>
      </p:sp>
      <p:sp>
        <p:nvSpPr>
          <p:cNvPr id="144" name="Shape 144"/>
          <p:cNvSpPr txBox="1"/>
          <p:nvPr>
            <p:ph idx="3" type="body"/>
          </p:nvPr>
        </p:nvSpPr>
        <p:spPr>
          <a:xfrm>
            <a:off x="542051" y="5796400"/>
            <a:ext cx="100506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lang="en-US" sz="6000">
                <a:latin typeface="Georgia"/>
                <a:ea typeface="Georgia"/>
                <a:cs typeface="Georgia"/>
                <a:sym typeface="Georgia"/>
              </a:rPr>
              <a:t>BACKGROUND</a:t>
            </a:r>
          </a:p>
        </p:txBody>
      </p:sp>
      <p:sp>
        <p:nvSpPr>
          <p:cNvPr id="145" name="Shape 145"/>
          <p:cNvSpPr txBox="1"/>
          <p:nvPr>
            <p:ph idx="3" type="body"/>
          </p:nvPr>
        </p:nvSpPr>
        <p:spPr>
          <a:xfrm>
            <a:off x="527251" y="17350637"/>
            <a:ext cx="10050600" cy="7539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lang="en-US" sz="6000">
                <a:latin typeface="Georgia"/>
                <a:ea typeface="Georgia"/>
                <a:cs typeface="Georgia"/>
                <a:sym typeface="Georgia"/>
              </a:rPr>
              <a:t>OBJECTIVES</a:t>
            </a:r>
          </a:p>
        </p:txBody>
      </p:sp>
      <p:sp>
        <p:nvSpPr>
          <p:cNvPr id="146" name="Shape 146"/>
          <p:cNvSpPr txBox="1"/>
          <p:nvPr/>
        </p:nvSpPr>
        <p:spPr>
          <a:xfrm>
            <a:off x="545625" y="6931300"/>
            <a:ext cx="10052100" cy="9844800"/>
          </a:xfrm>
          <a:prstGeom prst="rect">
            <a:avLst/>
          </a:prstGeom>
          <a:noFill/>
          <a:ln>
            <a:noFill/>
          </a:ln>
        </p:spPr>
        <p:txBody>
          <a:bodyPr anchorCtr="0" anchor="t" bIns="91425" lIns="91425" rIns="91425" tIns="91425">
            <a:noAutofit/>
          </a:bodyPr>
          <a:lstStyle/>
          <a:p>
            <a:pPr lvl="0" rtl="0" algn="just">
              <a:spcBef>
                <a:spcPts val="0"/>
              </a:spcBef>
              <a:buNone/>
            </a:pPr>
            <a:r>
              <a:rPr b="1" lang="en-US" sz="4800">
                <a:solidFill>
                  <a:srgbClr val="2C3F71"/>
                </a:solidFill>
                <a:latin typeface="Times New Roman"/>
                <a:ea typeface="Times New Roman"/>
                <a:cs typeface="Times New Roman"/>
                <a:sym typeface="Times New Roman"/>
              </a:rPr>
              <a:t>Goal</a:t>
            </a:r>
            <a:r>
              <a:rPr lang="en-US" sz="4800">
                <a:solidFill>
                  <a:srgbClr val="2C3F71"/>
                </a:solidFill>
                <a:latin typeface="Times New Roman"/>
                <a:ea typeface="Times New Roman"/>
                <a:cs typeface="Times New Roman"/>
                <a:sym typeface="Times New Roman"/>
              </a:rPr>
              <a:t>: Developing the next-generation Neural-Machine Interface (NMI) using Internet-of-Things (IoT) and Cloud</a:t>
            </a:r>
          </a:p>
          <a:p>
            <a:pPr lvl="0" rtl="0" algn="just">
              <a:spcBef>
                <a:spcPts val="0"/>
              </a:spcBef>
              <a:buNone/>
            </a:pPr>
            <a:r>
              <a:rPr lang="en-US" sz="4800">
                <a:solidFill>
                  <a:srgbClr val="2C3F71"/>
                </a:solidFill>
                <a:latin typeface="Times New Roman"/>
                <a:ea typeface="Times New Roman"/>
                <a:cs typeface="Times New Roman"/>
                <a:sym typeface="Times New Roman"/>
              </a:rPr>
              <a:t>Computing Technology</a:t>
            </a:r>
          </a:p>
          <a:p>
            <a:pPr lvl="0" rtl="0" algn="just">
              <a:spcBef>
                <a:spcPts val="0"/>
              </a:spcBef>
              <a:buNone/>
            </a:pPr>
            <a:r>
              <a:t/>
            </a:r>
            <a:endParaRPr sz="4800">
              <a:solidFill>
                <a:srgbClr val="2C3F71"/>
              </a:solidFill>
              <a:latin typeface="Times New Roman"/>
              <a:ea typeface="Times New Roman"/>
              <a:cs typeface="Times New Roman"/>
              <a:sym typeface="Times New Roman"/>
            </a:endParaRPr>
          </a:p>
          <a:p>
            <a:pPr lvl="0" rtl="0" algn="just">
              <a:spcBef>
                <a:spcPts val="0"/>
              </a:spcBef>
              <a:buNone/>
            </a:pPr>
            <a:r>
              <a:rPr b="1" lang="en-US" sz="4800">
                <a:solidFill>
                  <a:srgbClr val="2C3F71"/>
                </a:solidFill>
                <a:latin typeface="Times New Roman"/>
                <a:ea typeface="Times New Roman"/>
                <a:cs typeface="Times New Roman"/>
                <a:sym typeface="Times New Roman"/>
              </a:rPr>
              <a:t>Motivation</a:t>
            </a:r>
            <a:r>
              <a:rPr lang="en-US" sz="4800">
                <a:solidFill>
                  <a:srgbClr val="2C3F71"/>
                </a:solidFill>
                <a:latin typeface="Times New Roman"/>
                <a:ea typeface="Times New Roman"/>
                <a:cs typeface="Times New Roman"/>
                <a:sym typeface="Times New Roman"/>
              </a:rPr>
              <a:t>: To develop myoelectric controlled applications that allow natural and intuitive motion and gesture control</a:t>
            </a:r>
          </a:p>
          <a:p>
            <a:pPr lvl="0" rtl="0" algn="just">
              <a:spcBef>
                <a:spcPts val="0"/>
              </a:spcBef>
              <a:buNone/>
            </a:pPr>
            <a:r>
              <a:t/>
            </a:r>
            <a:endParaRPr sz="4800">
              <a:solidFill>
                <a:srgbClr val="2C3F71"/>
              </a:solidFill>
              <a:latin typeface="Times New Roman"/>
              <a:ea typeface="Times New Roman"/>
              <a:cs typeface="Times New Roman"/>
              <a:sym typeface="Times New Roman"/>
            </a:endParaRPr>
          </a:p>
          <a:p>
            <a:pPr lvl="0" rtl="0" algn="just">
              <a:spcBef>
                <a:spcPts val="0"/>
              </a:spcBef>
              <a:buNone/>
            </a:pPr>
            <a:r>
              <a:rPr b="1" lang="en-US" sz="4800">
                <a:solidFill>
                  <a:srgbClr val="2C3F71"/>
                </a:solidFill>
                <a:latin typeface="Times New Roman"/>
                <a:ea typeface="Times New Roman"/>
                <a:cs typeface="Times New Roman"/>
                <a:sym typeface="Times New Roman"/>
              </a:rPr>
              <a:t>Other existing methods</a:t>
            </a:r>
            <a:r>
              <a:rPr lang="en-US" sz="4800">
                <a:solidFill>
                  <a:srgbClr val="2C3F71"/>
                </a:solidFill>
                <a:latin typeface="Times New Roman"/>
                <a:ea typeface="Times New Roman"/>
                <a:cs typeface="Times New Roman"/>
                <a:sym typeface="Times New Roman"/>
              </a:rPr>
              <a:t>:</a:t>
            </a:r>
          </a:p>
          <a:p>
            <a:pPr indent="-533400" lvl="0" marL="457200" rtl="0" algn="just">
              <a:spcBef>
                <a:spcPts val="0"/>
              </a:spcBef>
              <a:buClr>
                <a:srgbClr val="2C3F71"/>
              </a:buClr>
              <a:buSzPct val="100000"/>
              <a:buChar char="●"/>
            </a:pPr>
            <a:r>
              <a:rPr lang="en-US" sz="4800">
                <a:solidFill>
                  <a:srgbClr val="2C3F71"/>
                </a:solidFill>
                <a:latin typeface="Times New Roman"/>
                <a:ea typeface="Times New Roman"/>
                <a:cs typeface="Times New Roman"/>
                <a:sym typeface="Times New Roman"/>
              </a:rPr>
              <a:t>Computer-vision</a:t>
            </a:r>
          </a:p>
          <a:p>
            <a:pPr indent="-533400" lvl="0" marL="457200" rtl="0" algn="just">
              <a:spcBef>
                <a:spcPts val="0"/>
              </a:spcBef>
              <a:buClr>
                <a:srgbClr val="2C3F71"/>
              </a:buClr>
              <a:buSzPct val="100000"/>
              <a:buChar char="●"/>
            </a:pPr>
            <a:r>
              <a:rPr lang="en-US" sz="4800">
                <a:solidFill>
                  <a:srgbClr val="2C3F71"/>
                </a:solidFill>
                <a:latin typeface="Times New Roman"/>
                <a:ea typeface="Times New Roman"/>
                <a:cs typeface="Times New Roman"/>
                <a:sym typeface="Times New Roman"/>
              </a:rPr>
              <a:t>Mechanical-sensing gloves</a:t>
            </a:r>
          </a:p>
        </p:txBody>
      </p:sp>
      <p:sp>
        <p:nvSpPr>
          <p:cNvPr id="147" name="Shape 147"/>
          <p:cNvSpPr txBox="1"/>
          <p:nvPr/>
        </p:nvSpPr>
        <p:spPr>
          <a:xfrm>
            <a:off x="519550" y="17531500"/>
            <a:ext cx="10052100" cy="6077700"/>
          </a:xfrm>
          <a:prstGeom prst="rect">
            <a:avLst/>
          </a:prstGeom>
          <a:noFill/>
          <a:ln>
            <a:noFill/>
          </a:ln>
        </p:spPr>
        <p:txBody>
          <a:bodyPr anchorCtr="0" anchor="t" bIns="91425" lIns="91425" rIns="91425" tIns="91425">
            <a:noAutofit/>
          </a:bodyPr>
          <a:lstStyle/>
          <a:p>
            <a:pPr lvl="0" rtl="0" algn="ctr">
              <a:spcBef>
                <a:spcPts val="0"/>
              </a:spcBef>
              <a:buClr>
                <a:srgbClr val="2C3F71"/>
              </a:buClr>
              <a:buFont typeface="Arial"/>
              <a:buNone/>
            </a:pPr>
            <a:r>
              <a:t/>
            </a:r>
            <a:endParaRPr sz="4800">
              <a:solidFill>
                <a:srgbClr val="2C3F71"/>
              </a:solidFill>
              <a:latin typeface="Times New Roman"/>
              <a:ea typeface="Times New Roman"/>
              <a:cs typeface="Times New Roman"/>
              <a:sym typeface="Times New Roman"/>
            </a:endParaRPr>
          </a:p>
          <a:p>
            <a:pPr indent="-533400" lvl="0" marL="457200" rtl="0" algn="just">
              <a:spcBef>
                <a:spcPts val="0"/>
              </a:spcBef>
              <a:buClr>
                <a:srgbClr val="2C3F71"/>
              </a:buClr>
              <a:buSzPct val="100000"/>
              <a:buFont typeface="Times New Roman"/>
              <a:buChar char="●"/>
            </a:pPr>
            <a:r>
              <a:rPr lang="en-US" sz="4800">
                <a:solidFill>
                  <a:srgbClr val="2C3F71"/>
                </a:solidFill>
                <a:latin typeface="Times New Roman"/>
                <a:ea typeface="Times New Roman"/>
                <a:cs typeface="Times New Roman"/>
                <a:sym typeface="Times New Roman"/>
              </a:rPr>
              <a:t>Develop a mobile application and cloud computing framework for gesture recognition using EMG and IMU data</a:t>
            </a:r>
          </a:p>
          <a:p>
            <a:pPr indent="-533400" lvl="0" marL="457200" rtl="0" algn="just">
              <a:spcBef>
                <a:spcPts val="0"/>
              </a:spcBef>
              <a:buClr>
                <a:srgbClr val="2C3F71"/>
              </a:buClr>
              <a:buSzPct val="100000"/>
              <a:buFont typeface="Times New Roman"/>
              <a:buChar char="●"/>
            </a:pPr>
            <a:r>
              <a:rPr lang="en-US" sz="4800">
                <a:solidFill>
                  <a:srgbClr val="2C3F71"/>
                </a:solidFill>
                <a:latin typeface="Times New Roman"/>
                <a:ea typeface="Times New Roman"/>
                <a:cs typeface="Times New Roman"/>
                <a:sym typeface="Times New Roman"/>
              </a:rPr>
              <a:t>Design a framework for the IoT-based </a:t>
            </a:r>
          </a:p>
          <a:p>
            <a:pPr indent="387350" lvl="0" rtl="0" algn="just">
              <a:spcBef>
                <a:spcPts val="0"/>
              </a:spcBef>
              <a:buClr>
                <a:schemeClr val="dk1"/>
              </a:buClr>
              <a:buSzPct val="25000"/>
              <a:buFont typeface="Arial"/>
              <a:buNone/>
            </a:pPr>
            <a:r>
              <a:rPr lang="en-US" sz="4800">
                <a:solidFill>
                  <a:srgbClr val="2C3F71"/>
                </a:solidFill>
                <a:latin typeface="Times New Roman"/>
                <a:ea typeface="Times New Roman"/>
                <a:cs typeface="Times New Roman"/>
                <a:sym typeface="Times New Roman"/>
              </a:rPr>
              <a:t>NMI</a:t>
            </a:r>
          </a:p>
          <a:p>
            <a:pPr indent="-533400" lvl="0" marL="457200" rtl="0" algn="just">
              <a:spcBef>
                <a:spcPts val="0"/>
              </a:spcBef>
              <a:buClr>
                <a:srgbClr val="2C3F71"/>
              </a:buClr>
              <a:buSzPct val="100000"/>
              <a:buFont typeface="Times New Roman"/>
              <a:buChar char="●"/>
            </a:pPr>
            <a:r>
              <a:rPr lang="en-US" sz="4800">
                <a:solidFill>
                  <a:srgbClr val="2C3F71"/>
                </a:solidFill>
                <a:latin typeface="Times New Roman"/>
                <a:ea typeface="Times New Roman"/>
                <a:cs typeface="Times New Roman"/>
                <a:sym typeface="Times New Roman"/>
              </a:rPr>
              <a:t>Develop a usability assessment test</a:t>
            </a:r>
          </a:p>
        </p:txBody>
      </p:sp>
      <p:sp>
        <p:nvSpPr>
          <p:cNvPr id="148" name="Shape 148"/>
          <p:cNvSpPr txBox="1"/>
          <p:nvPr/>
        </p:nvSpPr>
        <p:spPr>
          <a:xfrm>
            <a:off x="33484450" y="5998450"/>
            <a:ext cx="9664500" cy="846300"/>
          </a:xfrm>
          <a:prstGeom prst="rect">
            <a:avLst/>
          </a:prstGeom>
          <a:noFill/>
          <a:ln>
            <a:noFill/>
          </a:ln>
        </p:spPr>
        <p:txBody>
          <a:bodyPr anchorCtr="0" anchor="t" bIns="91425" lIns="91425" rIns="91425" tIns="91425">
            <a:noAutofit/>
          </a:bodyPr>
          <a:lstStyle/>
          <a:p>
            <a:pPr lvl="0" rtl="0" algn="ctr">
              <a:spcBef>
                <a:spcPts val="0"/>
              </a:spcBef>
              <a:buClr>
                <a:schemeClr val="dk1"/>
              </a:buClr>
              <a:buSzPct val="25000"/>
              <a:buFont typeface="Arial"/>
              <a:buNone/>
            </a:pPr>
            <a:r>
              <a:rPr b="1" lang="en-US" sz="4700">
                <a:solidFill>
                  <a:srgbClr val="2C3F71"/>
                </a:solidFill>
                <a:latin typeface="Times New Roman"/>
                <a:ea typeface="Times New Roman"/>
                <a:cs typeface="Times New Roman"/>
                <a:sym typeface="Times New Roman"/>
              </a:rPr>
              <a:t>Classifier-Feature Accuracy</a:t>
            </a:r>
          </a:p>
        </p:txBody>
      </p:sp>
      <p:sp>
        <p:nvSpPr>
          <p:cNvPr id="149" name="Shape 149"/>
          <p:cNvSpPr txBox="1"/>
          <p:nvPr>
            <p:ph idx="15" type="body"/>
          </p:nvPr>
        </p:nvSpPr>
        <p:spPr>
          <a:xfrm>
            <a:off x="33258000" y="25244950"/>
            <a:ext cx="10131000" cy="802800"/>
          </a:xfrm>
          <a:prstGeom prst="rect">
            <a:avLst/>
          </a:prstGeom>
          <a:noFill/>
          <a:ln>
            <a:noFill/>
          </a:ln>
        </p:spPr>
        <p:txBody>
          <a:bodyPr anchorCtr="0" anchor="ctr" bIns="91425" lIns="91425" rIns="91425" tIns="91425">
            <a:noAutofit/>
          </a:bodyPr>
          <a:lstStyle/>
          <a:p>
            <a:pPr indent="0" lvl="0" marL="0" marR="0" rtl="0" algn="ctr">
              <a:spcBef>
                <a:spcPts val="0"/>
              </a:spcBef>
              <a:buClr>
                <a:srgbClr val="2C3F71"/>
              </a:buClr>
              <a:buSzPct val="25000"/>
              <a:buFont typeface="Arial"/>
              <a:buNone/>
            </a:pPr>
            <a:r>
              <a:rPr b="1" i="0" lang="en-US" sz="4000" u="sng" cap="none" strike="noStrike">
                <a:solidFill>
                  <a:srgbClr val="2C3F71"/>
                </a:solidFill>
                <a:latin typeface="Georgia"/>
                <a:ea typeface="Georgia"/>
                <a:cs typeface="Georgia"/>
                <a:sym typeface="Georgia"/>
              </a:rPr>
              <a:t>ACKNOWLEDGEMENTS</a:t>
            </a:r>
          </a:p>
        </p:txBody>
      </p:sp>
    </p:spTree>
  </p:cSld>
  <p:clrMapOvr>
    <a:masterClrMapping/>
  </p:clrMapOvr>
</p:sld>
</file>

<file path=ppt/theme/theme1.xml><?xml version="1.0" encoding="utf-8"?>
<a:theme xmlns:a="http://schemas.openxmlformats.org/drawingml/2006/main" xmlns:r="http://schemas.openxmlformats.org/officeDocument/2006/relationships"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