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874" r:id="rId1"/>
  </p:sldMasterIdLst>
  <p:notesMasterIdLst>
    <p:notesMasterId r:id="rId3"/>
  </p:notesMasterIdLst>
  <p:sldIdLst>
    <p:sldId id="256" r:id="rId2"/>
  </p:sldIdLst>
  <p:sldSz cx="43891200" cy="32918400"/>
  <p:notesSz cx="6858000" cy="9144000"/>
  <p:defaultTextStyle>
    <a:defPPr>
      <a:defRPr lang="en-US"/>
    </a:defPPr>
    <a:lvl1pPr marL="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456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912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368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824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7280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736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6192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648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5418B"/>
    <a:srgbClr val="CB5666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25"/>
    <p:restoredTop sz="88686" autoAdjust="0"/>
  </p:normalViewPr>
  <p:slideViewPr>
    <p:cSldViewPr>
      <p:cViewPr>
        <p:scale>
          <a:sx n="33" d="100"/>
          <a:sy n="33" d="100"/>
        </p:scale>
        <p:origin x="-317" y="34"/>
      </p:cViewPr>
      <p:guideLst>
        <p:guide orient="horz" pos="10368"/>
        <p:guide pos="138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5895" cy="75895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>
        <c:manualLayout>
          <c:layoutTarget val="inner"/>
          <c:xMode val="edge"/>
          <c:yMode val="edge"/>
          <c:x val="4.8701286501742699E-2"/>
          <c:y val="3.4378360042162499E-2"/>
          <c:w val="0.81820787780749105"/>
          <c:h val="0.78304975040977498"/>
        </c:manualLayout>
      </c:layout>
      <c:scatterChart>
        <c:scatterStyle val="lineMarker"/>
        <c:varyColors val="0"/>
        <c:ser>
          <c:idx val="0"/>
          <c:order val="0"/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Plot!$A$33:$A$47</c:f>
              <c:numCache>
                <c:formatCode>General</c:formatCode>
                <c:ptCount val="15"/>
                <c:pt idx="0">
                  <c:v>1</c:v>
                </c:pt>
                <c:pt idx="1">
                  <c:v>10</c:v>
                </c:pt>
                <c:pt idx="2">
                  <c:v>25</c:v>
                </c:pt>
                <c:pt idx="3">
                  <c:v>50</c:v>
                </c:pt>
                <c:pt idx="4">
                  <c:v>75</c:v>
                </c:pt>
                <c:pt idx="5">
                  <c:v>100</c:v>
                </c:pt>
                <c:pt idx="6">
                  <c:v>200</c:v>
                </c:pt>
                <c:pt idx="7">
                  <c:v>300</c:v>
                </c:pt>
                <c:pt idx="8">
                  <c:v>400</c:v>
                </c:pt>
                <c:pt idx="9">
                  <c:v>500</c:v>
                </c:pt>
                <c:pt idx="10">
                  <c:v>600</c:v>
                </c:pt>
                <c:pt idx="11">
                  <c:v>700</c:v>
                </c:pt>
                <c:pt idx="12">
                  <c:v>800</c:v>
                </c:pt>
                <c:pt idx="13">
                  <c:v>900</c:v>
                </c:pt>
                <c:pt idx="14">
                  <c:v>1000</c:v>
                </c:pt>
              </c:numCache>
            </c:numRef>
          </c:xVal>
          <c:yVal>
            <c:numRef>
              <c:f>Plot!$B$33:$B$47</c:f>
              <c:numCache>
                <c:formatCode>General</c:formatCode>
                <c:ptCount val="15"/>
                <c:pt idx="0">
                  <c:v>35.64</c:v>
                </c:pt>
                <c:pt idx="1">
                  <c:v>91.669999999999973</c:v>
                </c:pt>
                <c:pt idx="2">
                  <c:v>94.657999999999987</c:v>
                </c:pt>
                <c:pt idx="3">
                  <c:v>95.367999999999995</c:v>
                </c:pt>
                <c:pt idx="4">
                  <c:v>95.054000000000002</c:v>
                </c:pt>
                <c:pt idx="5">
                  <c:v>95.225999999999999</c:v>
                </c:pt>
                <c:pt idx="6">
                  <c:v>95.248000000000005</c:v>
                </c:pt>
                <c:pt idx="7">
                  <c:v>96.073999999999998</c:v>
                </c:pt>
                <c:pt idx="8">
                  <c:v>96.085999999999999</c:v>
                </c:pt>
                <c:pt idx="9">
                  <c:v>96.335999999999999</c:v>
                </c:pt>
                <c:pt idx="10">
                  <c:v>96.635999999999981</c:v>
                </c:pt>
                <c:pt idx="11">
                  <c:v>96.623999999999981</c:v>
                </c:pt>
                <c:pt idx="12">
                  <c:v>96.721999999999994</c:v>
                </c:pt>
                <c:pt idx="13">
                  <c:v>96.748000000000005</c:v>
                </c:pt>
                <c:pt idx="14">
                  <c:v>96.808000000000007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1248-47D5-854B-76D3252D25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1622892816"/>
        <c:axId val="-1698756608"/>
      </c:scatterChart>
      <c:valAx>
        <c:axId val="-1622892816"/>
        <c:scaling>
          <c:orientation val="minMax"/>
          <c:max val="1000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dash"/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HIdden Units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in"/>
        <c:minorTickMark val="in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698756608"/>
        <c:crosses val="autoZero"/>
        <c:crossBetween val="midCat"/>
        <c:majorUnit val="200"/>
        <c:minorUnit val="50"/>
      </c:valAx>
      <c:valAx>
        <c:axId val="-1698756608"/>
        <c:scaling>
          <c:orientation val="minMax"/>
          <c:min val="94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dash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Accuracy [%]</a:t>
                </a:r>
              </a:p>
            </c:rich>
          </c:tx>
          <c:layout>
            <c:manualLayout>
              <c:xMode val="edge"/>
              <c:yMode val="edge"/>
              <c:x val="0"/>
              <c:y val="0.3534946878921850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in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622892816"/>
        <c:crosses val="autoZero"/>
        <c:crossBetween val="midCat"/>
        <c:minorUnit val="0.2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2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991F18-F5AD-402C-9F15-9E5D995EA4E8}" type="datetimeFigureOut">
              <a:rPr lang="en-US" smtClean="0"/>
              <a:t>8/8/2017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DE89EA-E6A2-4D66-9FFD-3F8B5D1A9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389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38912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1pPr>
    <a:lvl2pPr marL="2194560" algn="l" defTabSz="438912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2pPr>
    <a:lvl3pPr marL="4389120" algn="l" defTabSz="438912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3pPr>
    <a:lvl4pPr marL="6583680" algn="l" defTabSz="438912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4pPr>
    <a:lvl5pPr marL="8778240" algn="l" defTabSz="438912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5pPr>
    <a:lvl6pPr marL="10972800" algn="l" defTabSz="438912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13167360" algn="l" defTabSz="438912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5361920" algn="l" defTabSz="438912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7556480" algn="l" defTabSz="438912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58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project is supported by the US Department of Education through the Minority Science and Engineering Improvement Program (MSEIP, Award No. P120A150014); and through the Hispanic-Serving Institution Science, Technology, Engineering, and Mathematics (HSI STEM) Program, Award No. P031C110159.  </a:t>
            </a:r>
            <a:r>
              <a:rPr lang="en-US" sz="58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​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DE89EA-E6A2-4D66-9FFD-3F8B5D1A910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701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436" y="30723840"/>
            <a:ext cx="43879771" cy="21945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0" y="30404717"/>
            <a:ext cx="43879771" cy="307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0208" y="3642970"/>
            <a:ext cx="36210240" cy="1711756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38400" spc="-24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0182" y="21386981"/>
            <a:ext cx="36210240" cy="54864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11520" cap="all" spc="960" baseline="0">
                <a:solidFill>
                  <a:schemeClr val="tx2"/>
                </a:solidFill>
                <a:latin typeface="+mj-lt"/>
              </a:defRPr>
            </a:lvl1pPr>
            <a:lvl2pPr marL="2194560" indent="0" algn="ctr">
              <a:buNone/>
              <a:defRPr sz="11520"/>
            </a:lvl2pPr>
            <a:lvl3pPr marL="4389120" indent="0" algn="ctr">
              <a:buNone/>
              <a:defRPr sz="11520"/>
            </a:lvl3pPr>
            <a:lvl4pPr marL="6583680" indent="0" algn="ctr">
              <a:buNone/>
              <a:defRPr sz="9600"/>
            </a:lvl4pPr>
            <a:lvl5pPr marL="8778240" indent="0" algn="ctr">
              <a:buNone/>
              <a:defRPr sz="9600"/>
            </a:lvl5pPr>
            <a:lvl6pPr marL="10972800" indent="0" algn="ctr">
              <a:buNone/>
              <a:defRPr sz="9600"/>
            </a:lvl6pPr>
            <a:lvl7pPr marL="13167360" indent="0" algn="ctr">
              <a:buNone/>
              <a:defRPr sz="9600"/>
            </a:lvl7pPr>
            <a:lvl8pPr marL="15361920" indent="0" algn="ctr">
              <a:buNone/>
              <a:defRPr sz="9600"/>
            </a:lvl8pPr>
            <a:lvl9pPr marL="17556480" indent="0" algn="ctr">
              <a:buNone/>
              <a:defRPr sz="9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B9A0B-E677-4FE1-83D9-CA4EA279023C}" type="datetimeFigureOut">
              <a:rPr lang="en-US" smtClean="0"/>
              <a:t>8/8/2017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F64D5-6775-4362-8D77-5AB824AB2AF7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4347571" y="20848320"/>
            <a:ext cx="35551872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B9A0B-E677-4FE1-83D9-CA4EA279023C}" type="datetimeFigureOut">
              <a:rPr lang="en-US" smtClean="0"/>
              <a:t>8/8/2017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F64D5-6775-4362-8D77-5AB824AB2A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436" y="30723840"/>
            <a:ext cx="43879771" cy="21945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0" y="30404717"/>
            <a:ext cx="43879771" cy="307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2" y="1990942"/>
            <a:ext cx="9464040" cy="276356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2" y="1990939"/>
            <a:ext cx="27843480" cy="27635616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B9A0B-E677-4FE1-83D9-CA4EA279023C}" type="datetimeFigureOut">
              <a:rPr lang="en-US" smtClean="0"/>
              <a:t>8/8/2017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F64D5-6775-4362-8D77-5AB824AB2A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B9A0B-E677-4FE1-83D9-CA4EA279023C}" type="datetimeFigureOut">
              <a:rPr lang="en-US" smtClean="0"/>
              <a:t>8/8/2017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F64D5-6775-4362-8D77-5AB824AB2A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436" y="30723840"/>
            <a:ext cx="43879771" cy="21945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0" y="30404717"/>
            <a:ext cx="43879771" cy="307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0208" y="3642970"/>
            <a:ext cx="36210240" cy="17117568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84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50208" y="21375014"/>
            <a:ext cx="36210240" cy="54864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1520" cap="all" spc="960" baseline="0">
                <a:solidFill>
                  <a:schemeClr val="tx2"/>
                </a:solidFill>
                <a:latin typeface="+mj-lt"/>
              </a:defRPr>
            </a:lvl1pPr>
            <a:lvl2pPr marL="219456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B9A0B-E677-4FE1-83D9-CA4EA279023C}" type="datetimeFigureOut">
              <a:rPr lang="en-US" smtClean="0"/>
              <a:t>8/8/2017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F64D5-6775-4362-8D77-5AB824AB2AF7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4347571" y="20848320"/>
            <a:ext cx="35551872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950208" y="1375701"/>
            <a:ext cx="36210240" cy="696363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0208" y="8859523"/>
            <a:ext cx="17775936" cy="193121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84512" y="8859535"/>
            <a:ext cx="17775936" cy="193121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B9A0B-E677-4FE1-83D9-CA4EA279023C}" type="datetimeFigureOut">
              <a:rPr lang="en-US" smtClean="0"/>
              <a:t>8/8/2017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F64D5-6775-4362-8D77-5AB824AB2A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3950208" y="1375701"/>
            <a:ext cx="36210240" cy="696363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50208" y="8861049"/>
            <a:ext cx="17775936" cy="3534154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9600" b="0" cap="all" baseline="0">
                <a:solidFill>
                  <a:schemeClr val="tx2"/>
                </a:solidFill>
              </a:defRPr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0208" y="12395203"/>
            <a:ext cx="17775936" cy="1577644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384512" y="8861049"/>
            <a:ext cx="17775936" cy="3534154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9600" b="0" cap="all" baseline="0">
                <a:solidFill>
                  <a:schemeClr val="tx2"/>
                </a:solidFill>
              </a:defRPr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384512" y="12395203"/>
            <a:ext cx="17775936" cy="1577644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B9A0B-E677-4FE1-83D9-CA4EA279023C}" type="datetimeFigureOut">
              <a:rPr lang="en-US" smtClean="0"/>
              <a:t>8/8/2017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F64D5-6775-4362-8D77-5AB824AB2A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B9A0B-E677-4FE1-83D9-CA4EA279023C}" type="datetimeFigureOut">
              <a:rPr lang="en-US" smtClean="0"/>
              <a:t>8/8/2017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F64D5-6775-4362-8D77-5AB824AB2A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1436" y="30723840"/>
            <a:ext cx="43879771" cy="21945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60" y="30404717"/>
            <a:ext cx="43879771" cy="307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B9A0B-E677-4FE1-83D9-CA4EA279023C}" type="datetimeFigureOut">
              <a:rPr lang="en-US" smtClean="0"/>
              <a:t>8/8/2017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F64D5-6775-4362-8D77-5AB824AB2A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5" y="0"/>
            <a:ext cx="14582846" cy="32918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4544254" y="0"/>
            <a:ext cx="230429" cy="32918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0" y="2852923"/>
            <a:ext cx="11521440" cy="10972800"/>
          </a:xfrm>
        </p:spPr>
        <p:txBody>
          <a:bodyPr anchor="b">
            <a:normAutofit/>
          </a:bodyPr>
          <a:lstStyle>
            <a:lvl1pPr>
              <a:defRPr sz="1728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609140" y="3511296"/>
            <a:ext cx="24045086" cy="252374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0" y="14045184"/>
            <a:ext cx="11521440" cy="1621979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7200">
                <a:solidFill>
                  <a:srgbClr val="FFFFFF"/>
                </a:solidFill>
              </a:defRPr>
            </a:lvl1pPr>
            <a:lvl2pPr marL="2194560" indent="0">
              <a:buNone/>
              <a:defRPr sz="5760"/>
            </a:lvl2pPr>
            <a:lvl3pPr marL="4389120" indent="0">
              <a:buNone/>
              <a:defRPr sz="4800"/>
            </a:lvl3pPr>
            <a:lvl4pPr marL="6583680" indent="0">
              <a:buNone/>
              <a:defRPr sz="4320"/>
            </a:lvl4pPr>
            <a:lvl5pPr marL="8778240" indent="0">
              <a:buNone/>
              <a:defRPr sz="4320"/>
            </a:lvl5pPr>
            <a:lvl6pPr marL="10972800" indent="0">
              <a:buNone/>
              <a:defRPr sz="4320"/>
            </a:lvl6pPr>
            <a:lvl7pPr marL="13167360" indent="0">
              <a:buNone/>
              <a:defRPr sz="4320"/>
            </a:lvl7pPr>
            <a:lvl8pPr marL="15361920" indent="0">
              <a:buNone/>
              <a:defRPr sz="4320"/>
            </a:lvl8pPr>
            <a:lvl9pPr marL="17556480" indent="0">
              <a:buNone/>
              <a:defRPr sz="432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75846" y="31006975"/>
            <a:ext cx="9426638" cy="1752600"/>
          </a:xfrm>
        </p:spPr>
        <p:txBody>
          <a:bodyPr/>
          <a:lstStyle>
            <a:lvl1pPr algn="l">
              <a:defRPr/>
            </a:lvl1pPr>
          </a:lstStyle>
          <a:p>
            <a:fld id="{728B9A0B-E677-4FE1-83D9-CA4EA279023C}" type="datetimeFigureOut">
              <a:rPr lang="en-US" smtClean="0"/>
              <a:t>8/8/2017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7282160" y="31006975"/>
            <a:ext cx="16733520" cy="175260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07F64D5-6775-4362-8D77-5AB824AB2A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" y="23774400"/>
            <a:ext cx="43879771" cy="9144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60" y="23592365"/>
            <a:ext cx="43879771" cy="307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0208" y="24359616"/>
            <a:ext cx="36429696" cy="3950208"/>
          </a:xfrm>
        </p:spPr>
        <p:txBody>
          <a:bodyPr tIns="0" bIns="0" anchor="b">
            <a:noAutofit/>
          </a:bodyPr>
          <a:lstStyle>
            <a:lvl1pPr>
              <a:defRPr sz="1728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" y="0"/>
            <a:ext cx="43891147" cy="23592365"/>
          </a:xfrm>
          <a:solidFill>
            <a:schemeClr val="accent2"/>
          </a:solidFill>
        </p:spPr>
        <p:txBody>
          <a:bodyPr lIns="457200" tIns="457200" anchor="t"/>
          <a:lstStyle>
            <a:lvl1pPr marL="0" indent="0">
              <a:buNone/>
              <a:defRPr sz="15360">
                <a:solidFill>
                  <a:schemeClr val="bg1"/>
                </a:solidFill>
              </a:defRPr>
            </a:lvl1pPr>
            <a:lvl2pPr marL="2194560" indent="0">
              <a:buNone/>
              <a:defRPr sz="13440"/>
            </a:lvl2pPr>
            <a:lvl3pPr marL="4389120" indent="0">
              <a:buNone/>
              <a:defRPr sz="1152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950203" y="28353715"/>
            <a:ext cx="36429696" cy="2852928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2880"/>
              </a:spcAft>
              <a:buNone/>
              <a:defRPr sz="7200">
                <a:solidFill>
                  <a:srgbClr val="FFFFFF"/>
                </a:solidFill>
              </a:defRPr>
            </a:lvl1pPr>
            <a:lvl2pPr marL="2194560" indent="0">
              <a:buNone/>
              <a:defRPr sz="5760"/>
            </a:lvl2pPr>
            <a:lvl3pPr marL="4389120" indent="0">
              <a:buNone/>
              <a:defRPr sz="4800"/>
            </a:lvl3pPr>
            <a:lvl4pPr marL="6583680" indent="0">
              <a:buNone/>
              <a:defRPr sz="4320"/>
            </a:lvl4pPr>
            <a:lvl5pPr marL="8778240" indent="0">
              <a:buNone/>
              <a:defRPr sz="4320"/>
            </a:lvl5pPr>
            <a:lvl6pPr marL="10972800" indent="0">
              <a:buNone/>
              <a:defRPr sz="4320"/>
            </a:lvl6pPr>
            <a:lvl7pPr marL="13167360" indent="0">
              <a:buNone/>
              <a:defRPr sz="4320"/>
            </a:lvl7pPr>
            <a:lvl8pPr marL="15361920" indent="0">
              <a:buNone/>
              <a:defRPr sz="4320"/>
            </a:lvl8pPr>
            <a:lvl9pPr marL="17556480" indent="0">
              <a:buNone/>
              <a:defRPr sz="432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B9A0B-E677-4FE1-83D9-CA4EA279023C}" type="datetimeFigureOut">
              <a:rPr lang="en-US" smtClean="0"/>
              <a:t>8/8/2017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F64D5-6775-4362-8D77-5AB824AB2A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" y="30723840"/>
            <a:ext cx="43891205" cy="21945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2" y="30404715"/>
            <a:ext cx="43891205" cy="31679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50208" y="1375701"/>
            <a:ext cx="36210240" cy="696363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50205" y="8859523"/>
            <a:ext cx="36210245" cy="1931212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950215" y="31006975"/>
            <a:ext cx="8900174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320">
                <a:solidFill>
                  <a:srgbClr val="FFFFFF"/>
                </a:solidFill>
              </a:defRPr>
            </a:lvl1pPr>
          </a:lstStyle>
          <a:p>
            <a:fld id="{728B9A0B-E677-4FE1-83D9-CA4EA279023C}" type="datetimeFigureOut">
              <a:rPr lang="en-US" smtClean="0"/>
              <a:t>8/8/2017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270270" y="31006975"/>
            <a:ext cx="17362094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32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641654" y="31006975"/>
            <a:ext cx="4723291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040">
                <a:solidFill>
                  <a:srgbClr val="FFFFFF"/>
                </a:solidFill>
              </a:defRPr>
            </a:lvl1pPr>
          </a:lstStyle>
          <a:p>
            <a:fld id="{D07F64D5-6775-4362-8D77-5AB824AB2AF7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4296715" y="8341656"/>
            <a:ext cx="35881056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408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875" r:id="rId1"/>
    <p:sldLayoutId id="2147484876" r:id="rId2"/>
    <p:sldLayoutId id="2147484877" r:id="rId3"/>
    <p:sldLayoutId id="2147484878" r:id="rId4"/>
    <p:sldLayoutId id="2147484879" r:id="rId5"/>
    <p:sldLayoutId id="2147484880" r:id="rId6"/>
    <p:sldLayoutId id="2147484881" r:id="rId7"/>
    <p:sldLayoutId id="2147484882" r:id="rId8"/>
    <p:sldLayoutId id="2147484883" r:id="rId9"/>
    <p:sldLayoutId id="2147484884" r:id="rId10"/>
    <p:sldLayoutId id="2147484885" r:id="rId11"/>
  </p:sldLayoutIdLst>
  <p:txStyles>
    <p:titleStyle>
      <a:lvl1pPr algn="l" defTabSz="4389120" rtl="0" eaLnBrk="1" latinLnBrk="0" hangingPunct="1">
        <a:lnSpc>
          <a:spcPct val="85000"/>
        </a:lnSpc>
        <a:spcBef>
          <a:spcPct val="0"/>
        </a:spcBef>
        <a:buNone/>
        <a:defRPr sz="23040" kern="1200" spc="-24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438912" indent="-438912" algn="l" defTabSz="4389120" rtl="0" eaLnBrk="1" latinLnBrk="0" hangingPunct="1">
        <a:lnSpc>
          <a:spcPct val="90000"/>
        </a:lnSpc>
        <a:spcBef>
          <a:spcPts val="5760"/>
        </a:spcBef>
        <a:spcAft>
          <a:spcPts val="96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9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1843430" indent="-877824" algn="l" defTabSz="4389120" rtl="0" eaLnBrk="1" latinLnBrk="0" hangingPunct="1">
        <a:lnSpc>
          <a:spcPct val="90000"/>
        </a:lnSpc>
        <a:spcBef>
          <a:spcPts val="960"/>
        </a:spcBef>
        <a:spcAft>
          <a:spcPts val="1920"/>
        </a:spcAft>
        <a:buClr>
          <a:schemeClr val="accent1"/>
        </a:buClr>
        <a:buFont typeface="Calibri" pitchFamily="34" charset="0"/>
        <a:buChar char="◦"/>
        <a:defRPr sz="864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2721254" indent="-877824" algn="l" defTabSz="4389120" rtl="0" eaLnBrk="1" latinLnBrk="0" hangingPunct="1">
        <a:lnSpc>
          <a:spcPct val="90000"/>
        </a:lnSpc>
        <a:spcBef>
          <a:spcPts val="960"/>
        </a:spcBef>
        <a:spcAft>
          <a:spcPts val="1920"/>
        </a:spcAft>
        <a:buClr>
          <a:schemeClr val="accent1"/>
        </a:buClr>
        <a:buFont typeface="Calibri" pitchFamily="34" charset="0"/>
        <a:buChar char="◦"/>
        <a:defRPr sz="672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3599078" indent="-877824" algn="l" defTabSz="4389120" rtl="0" eaLnBrk="1" latinLnBrk="0" hangingPunct="1">
        <a:lnSpc>
          <a:spcPct val="90000"/>
        </a:lnSpc>
        <a:spcBef>
          <a:spcPts val="960"/>
        </a:spcBef>
        <a:spcAft>
          <a:spcPts val="1920"/>
        </a:spcAft>
        <a:buClr>
          <a:schemeClr val="accent1"/>
        </a:buClr>
        <a:buFont typeface="Calibri" pitchFamily="34" charset="0"/>
        <a:buChar char="◦"/>
        <a:defRPr sz="672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4476902" indent="-877824" algn="l" defTabSz="4389120" rtl="0" eaLnBrk="1" latinLnBrk="0" hangingPunct="1">
        <a:lnSpc>
          <a:spcPct val="90000"/>
        </a:lnSpc>
        <a:spcBef>
          <a:spcPts val="960"/>
        </a:spcBef>
        <a:spcAft>
          <a:spcPts val="1920"/>
        </a:spcAft>
        <a:buClr>
          <a:schemeClr val="accent1"/>
        </a:buClr>
        <a:buFont typeface="Calibri" pitchFamily="34" charset="0"/>
        <a:buChar char="◦"/>
        <a:defRPr sz="672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5280000" indent="-1097280" algn="l" defTabSz="4389120" rtl="0" eaLnBrk="1" latinLnBrk="0" hangingPunct="1">
        <a:lnSpc>
          <a:spcPct val="90000"/>
        </a:lnSpc>
        <a:spcBef>
          <a:spcPts val="960"/>
        </a:spcBef>
        <a:spcAft>
          <a:spcPts val="1920"/>
        </a:spcAft>
        <a:buClr>
          <a:schemeClr val="accent1"/>
        </a:buClr>
        <a:buFont typeface="Calibri" pitchFamily="34" charset="0"/>
        <a:buChar char="◦"/>
        <a:defRPr sz="672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6240000" indent="-1097280" algn="l" defTabSz="4389120" rtl="0" eaLnBrk="1" latinLnBrk="0" hangingPunct="1">
        <a:lnSpc>
          <a:spcPct val="90000"/>
        </a:lnSpc>
        <a:spcBef>
          <a:spcPts val="960"/>
        </a:spcBef>
        <a:spcAft>
          <a:spcPts val="1920"/>
        </a:spcAft>
        <a:buClr>
          <a:schemeClr val="accent1"/>
        </a:buClr>
        <a:buFont typeface="Calibri" pitchFamily="34" charset="0"/>
        <a:buChar char="◦"/>
        <a:defRPr sz="672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7200000" indent="-1097280" algn="l" defTabSz="4389120" rtl="0" eaLnBrk="1" latinLnBrk="0" hangingPunct="1">
        <a:lnSpc>
          <a:spcPct val="90000"/>
        </a:lnSpc>
        <a:spcBef>
          <a:spcPts val="960"/>
        </a:spcBef>
        <a:spcAft>
          <a:spcPts val="1920"/>
        </a:spcAft>
        <a:buClr>
          <a:schemeClr val="accent1"/>
        </a:buClr>
        <a:buFont typeface="Calibri" pitchFamily="34" charset="0"/>
        <a:buChar char="◦"/>
        <a:defRPr sz="672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8160000" indent="-1097280" algn="l" defTabSz="4389120" rtl="0" eaLnBrk="1" latinLnBrk="0" hangingPunct="1">
        <a:lnSpc>
          <a:spcPct val="90000"/>
        </a:lnSpc>
        <a:spcBef>
          <a:spcPts val="960"/>
        </a:spcBef>
        <a:spcAft>
          <a:spcPts val="1920"/>
        </a:spcAft>
        <a:buClr>
          <a:schemeClr val="accent1"/>
        </a:buClr>
        <a:buFont typeface="Calibri" pitchFamily="34" charset="0"/>
        <a:buChar char="◦"/>
        <a:defRPr sz="672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gif"/><Relationship Id="rId13" Type="http://schemas.openxmlformats.org/officeDocument/2006/relationships/image" Target="../media/image9.png"/><Relationship Id="rId3" Type="http://schemas.openxmlformats.org/officeDocument/2006/relationships/image" Target="../media/image1.jpg"/><Relationship Id="rId7" Type="http://schemas.openxmlformats.org/officeDocument/2006/relationships/image" Target="../media/image4.png"/><Relationship Id="rId12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microsoft.com/office/2007/relationships/hdphoto" Target="../media/hdphoto1.wdp"/><Relationship Id="rId10" Type="http://schemas.openxmlformats.org/officeDocument/2006/relationships/image" Target="../media/image7.png"/><Relationship Id="rId4" Type="http://schemas.openxmlformats.org/officeDocument/2006/relationships/image" Target="../media/image2.pn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>
            <p:extLst>
              <p:ext uri="{D42A27DB-BD31-4B8C-83A1-F6EECF244321}">
                <p14:modId xmlns:p14="http://schemas.microsoft.com/office/powerpoint/2010/main" val="2873480423"/>
              </p:ext>
            </p:extLst>
          </p:nvPr>
        </p:nvSpPr>
        <p:spPr>
          <a:xfrm>
            <a:off x="7938" y="217670"/>
            <a:ext cx="43891200" cy="1323439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t">
            <a:spAutoFit/>
          </a:bodyPr>
          <a:lstStyle/>
          <a:p>
            <a:pPr algn="ctr">
              <a:defRPr/>
            </a:pPr>
            <a:r>
              <a:rPr lang="en-US" sz="8000" b="1" dirty="0">
                <a:solidFill>
                  <a:srgbClr val="4472C4"/>
                </a:solidFill>
                <a:latin typeface="Arial"/>
                <a:cs typeface="Arial"/>
              </a:rPr>
              <a:t>Jetson Ready Neural Network</a:t>
            </a:r>
          </a:p>
        </p:txBody>
      </p:sp>
      <p:sp>
        <p:nvSpPr>
          <p:cNvPr id="60" name="Rectangle 59"/>
          <p:cNvSpPr/>
          <p:nvPr>
            <p:extLst>
              <p:ext uri="{D42A27DB-BD31-4B8C-83A1-F6EECF244321}">
                <p14:modId xmlns:p14="http://schemas.microsoft.com/office/powerpoint/2010/main" val="720386274"/>
              </p:ext>
            </p:extLst>
          </p:nvPr>
        </p:nvSpPr>
        <p:spPr>
          <a:xfrm>
            <a:off x="-35484" y="1331458"/>
            <a:ext cx="43891200" cy="2123658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 algn="ctr">
              <a:defRPr/>
            </a:pPr>
            <a:r>
              <a:rPr lang="en-US" sz="4400" b="1" dirty="0">
                <a:cs typeface="Arial"/>
              </a:rPr>
              <a:t>Alex Choi, Ayesha Iqbal, Jayson </a:t>
            </a:r>
            <a:r>
              <a:rPr lang="en-US" sz="4400" b="1" dirty="0" err="1">
                <a:cs typeface="Arial"/>
              </a:rPr>
              <a:t>Mercurio</a:t>
            </a:r>
            <a:r>
              <a:rPr lang="en-US" sz="4400" b="1" dirty="0">
                <a:cs typeface="Arial"/>
              </a:rPr>
              <a:t>, Jose L. Guzman</a:t>
            </a:r>
          </a:p>
          <a:p>
            <a:pPr algn="ctr">
              <a:defRPr/>
            </a:pPr>
            <a:r>
              <a:rPr lang="en-US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/>
              </a:rPr>
              <a:t>Advisors: Dr. Hao Jiang</a:t>
            </a:r>
            <a:r>
              <a:rPr lang="en-US" sz="4400" b="1" dirty="0">
                <a:cs typeface="Arial"/>
              </a:rPr>
              <a:t>, Student Mentor: Kevin Yamada </a:t>
            </a:r>
          </a:p>
          <a:p>
            <a:pPr algn="ctr">
              <a:defRPr/>
            </a:pPr>
            <a:r>
              <a:rPr lang="en-US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/>
              </a:rPr>
              <a:t>School of Engineering, San Francisco State University, San Francisco, CA 94132, USA</a:t>
            </a:r>
            <a:endParaRPr lang="en-US" sz="4400" b="1" dirty="0">
              <a:cs typeface="Arial"/>
            </a:endParaRPr>
          </a:p>
        </p:txBody>
      </p:sp>
      <p:sp>
        <p:nvSpPr>
          <p:cNvPr id="87" name="TextBox 86"/>
          <p:cNvSpPr txBox="1"/>
          <p:nvPr>
            <p:extLst>
              <p:ext uri="{D42A27DB-BD31-4B8C-83A1-F6EECF244321}">
                <p14:modId xmlns:p14="http://schemas.microsoft.com/office/powerpoint/2010/main" val="953886950"/>
              </p:ext>
            </p:extLst>
          </p:nvPr>
        </p:nvSpPr>
        <p:spPr>
          <a:xfrm>
            <a:off x="17409763" y="18343509"/>
            <a:ext cx="9107400" cy="9233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endParaRPr lang="en-US" sz="5400" b="1" dirty="0">
              <a:solidFill>
                <a:schemeClr val="accent3"/>
              </a:solidFill>
            </a:endParaRPr>
          </a:p>
        </p:txBody>
      </p:sp>
      <p:pic>
        <p:nvPicPr>
          <p:cNvPr id="69" name="Picture 6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580" y="329136"/>
            <a:ext cx="2178921" cy="307612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9" name="Rectangle 58"/>
          <p:cNvSpPr/>
          <p:nvPr/>
        </p:nvSpPr>
        <p:spPr>
          <a:xfrm>
            <a:off x="998579" y="3663121"/>
            <a:ext cx="41894041" cy="45719"/>
          </a:xfrm>
          <a:prstGeom prst="rect">
            <a:avLst/>
          </a:prstGeom>
          <a:solidFill>
            <a:srgbClr val="45418B"/>
          </a:solidFill>
          <a:ln>
            <a:solidFill>
              <a:srgbClr val="4541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xtBox 66"/>
          <p:cNvSpPr txBox="1"/>
          <p:nvPr>
            <p:extLst>
              <p:ext uri="{D42A27DB-BD31-4B8C-83A1-F6EECF244321}">
                <p14:modId xmlns:p14="http://schemas.microsoft.com/office/powerpoint/2010/main" val="1815675849"/>
              </p:ext>
            </p:extLst>
          </p:nvPr>
        </p:nvSpPr>
        <p:spPr>
          <a:xfrm>
            <a:off x="17409763" y="3840480"/>
            <a:ext cx="4500354" cy="132343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buClr>
                <a:schemeClr val="accent1"/>
              </a:buClr>
            </a:pPr>
            <a:endParaRPr lang="en-US" sz="8000" b="1" dirty="0">
              <a:solidFill>
                <a:schemeClr val="accent1"/>
              </a:solidFill>
            </a:endParaRPr>
          </a:p>
        </p:txBody>
      </p:sp>
      <p:sp>
        <p:nvSpPr>
          <p:cNvPr id="68" name="TextBox 67"/>
          <p:cNvSpPr txBox="1"/>
          <p:nvPr>
            <p:extLst>
              <p:ext uri="{D42A27DB-BD31-4B8C-83A1-F6EECF244321}">
                <p14:modId xmlns:p14="http://schemas.microsoft.com/office/powerpoint/2010/main" val="2668930613"/>
              </p:ext>
            </p:extLst>
          </p:nvPr>
        </p:nvSpPr>
        <p:spPr>
          <a:xfrm>
            <a:off x="1013033" y="13533120"/>
            <a:ext cx="9092945" cy="4001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just"/>
            <a:endParaRPr lang="en-US" sz="2000" dirty="0"/>
          </a:p>
        </p:txBody>
      </p:sp>
      <p:sp>
        <p:nvSpPr>
          <p:cNvPr id="84" name="TextBox 83"/>
          <p:cNvSpPr txBox="1"/>
          <p:nvPr>
            <p:extLst>
              <p:ext uri="{D42A27DB-BD31-4B8C-83A1-F6EECF244321}">
                <p14:modId xmlns:p14="http://schemas.microsoft.com/office/powerpoint/2010/main" val="777254700"/>
              </p:ext>
            </p:extLst>
          </p:nvPr>
        </p:nvSpPr>
        <p:spPr>
          <a:xfrm>
            <a:off x="22856340" y="31272480"/>
            <a:ext cx="9107400" cy="4001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just"/>
            <a:endParaRPr lang="en-US" sz="2000" dirty="0"/>
          </a:p>
        </p:txBody>
      </p:sp>
      <p:sp>
        <p:nvSpPr>
          <p:cNvPr id="57" name="TextBox 56"/>
          <p:cNvSpPr txBox="1"/>
          <p:nvPr>
            <p:extLst>
              <p:ext uri="{D42A27DB-BD31-4B8C-83A1-F6EECF244321}">
                <p14:modId xmlns:p14="http://schemas.microsoft.com/office/powerpoint/2010/main" val="441907066"/>
              </p:ext>
            </p:extLst>
          </p:nvPr>
        </p:nvSpPr>
        <p:spPr>
          <a:xfrm>
            <a:off x="1013035" y="24765001"/>
            <a:ext cx="9107400" cy="4001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just"/>
            <a:endParaRPr lang="en-US" sz="2000" dirty="0"/>
          </a:p>
        </p:txBody>
      </p:sp>
      <p:sp>
        <p:nvSpPr>
          <p:cNvPr id="58" name="TextBox 57"/>
          <p:cNvSpPr txBox="1"/>
          <p:nvPr>
            <p:extLst>
              <p:ext uri="{D42A27DB-BD31-4B8C-83A1-F6EECF244321}">
                <p14:modId xmlns:p14="http://schemas.microsoft.com/office/powerpoint/2010/main" val="1135230829"/>
              </p:ext>
            </p:extLst>
          </p:nvPr>
        </p:nvSpPr>
        <p:spPr>
          <a:xfrm>
            <a:off x="741450" y="23711535"/>
            <a:ext cx="9107400" cy="70788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571500" indent="-571500" algn="just">
              <a:buClr>
                <a:schemeClr val="accent1"/>
              </a:buClr>
              <a:buFont typeface="Wingdings" panose="05000000000000000000" pitchFamily="2" charset="2"/>
              <a:buChar char="v"/>
            </a:pPr>
            <a:endParaRPr lang="en-US" sz="4000" dirty="0"/>
          </a:p>
        </p:txBody>
      </p:sp>
      <p:sp>
        <p:nvSpPr>
          <p:cNvPr id="56" name="TextBox 55"/>
          <p:cNvSpPr txBox="1"/>
          <p:nvPr>
            <p:extLst>
              <p:ext uri="{D42A27DB-BD31-4B8C-83A1-F6EECF244321}">
                <p14:modId xmlns:p14="http://schemas.microsoft.com/office/powerpoint/2010/main" val="1956428375"/>
              </p:ext>
            </p:extLst>
          </p:nvPr>
        </p:nvSpPr>
        <p:spPr>
          <a:xfrm>
            <a:off x="22856340" y="5486400"/>
            <a:ext cx="9107401" cy="70788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endParaRPr lang="en-US" sz="4000" b="1" dirty="0">
              <a:solidFill>
                <a:schemeClr val="accent3"/>
              </a:solidFill>
            </a:endParaRPr>
          </a:p>
        </p:txBody>
      </p:sp>
      <p:sp>
        <p:nvSpPr>
          <p:cNvPr id="66" name="TextBox 65"/>
          <p:cNvSpPr txBox="1"/>
          <p:nvPr>
            <p:extLst>
              <p:ext uri="{D42A27DB-BD31-4B8C-83A1-F6EECF244321}">
                <p14:modId xmlns:p14="http://schemas.microsoft.com/office/powerpoint/2010/main" val="1563213025"/>
              </p:ext>
            </p:extLst>
          </p:nvPr>
        </p:nvSpPr>
        <p:spPr>
          <a:xfrm>
            <a:off x="18503405" y="3752070"/>
            <a:ext cx="4321111" cy="132343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buClr>
                <a:schemeClr val="accent1"/>
              </a:buClr>
            </a:pPr>
            <a:r>
              <a:rPr lang="en-US" sz="8000" b="1" dirty="0">
                <a:solidFill>
                  <a:srgbClr val="4F81BD"/>
                </a:solidFill>
              </a:rPr>
              <a:t>JETSON</a:t>
            </a:r>
          </a:p>
        </p:txBody>
      </p:sp>
      <p:sp>
        <p:nvSpPr>
          <p:cNvPr id="78" name="TextBox 77"/>
          <p:cNvSpPr txBox="1"/>
          <p:nvPr>
            <p:extLst>
              <p:ext uri="{D42A27DB-BD31-4B8C-83A1-F6EECF244321}">
                <p14:modId xmlns:p14="http://schemas.microsoft.com/office/powerpoint/2010/main" val="191513992"/>
              </p:ext>
            </p:extLst>
          </p:nvPr>
        </p:nvSpPr>
        <p:spPr>
          <a:xfrm>
            <a:off x="32307277" y="29410432"/>
            <a:ext cx="10828188" cy="25545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just"/>
            <a:r>
              <a:rPr lang="en-US" sz="2800" dirty="0"/>
              <a:t>This project is supported by the US Department of Education through the Minority Science and Engineering Improvement Program (MSEIP, Award No. P120A150014); and through the Hispanic-Serving Institution Science, Technology, Engineering, and Mathematics (HSI STEM) Program, Award No. P031C110159. </a:t>
            </a:r>
            <a:r>
              <a:rPr lang="en-US" sz="4800" dirty="0"/>
              <a:t> ​</a:t>
            </a:r>
          </a:p>
        </p:txBody>
      </p:sp>
      <p:sp>
        <p:nvSpPr>
          <p:cNvPr id="46" name="TextBox 45"/>
          <p:cNvSpPr txBox="1"/>
          <p:nvPr>
            <p:extLst>
              <p:ext uri="{D42A27DB-BD31-4B8C-83A1-F6EECF244321}">
                <p14:modId xmlns:p14="http://schemas.microsoft.com/office/powerpoint/2010/main" val="4248418642"/>
              </p:ext>
            </p:extLst>
          </p:nvPr>
        </p:nvSpPr>
        <p:spPr>
          <a:xfrm>
            <a:off x="1013035" y="27244250"/>
            <a:ext cx="9107400" cy="280076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571500" indent="-571500" algn="just">
              <a:buFont typeface="Arial" charset="0"/>
              <a:buChar char="•"/>
            </a:pPr>
            <a:r>
              <a:rPr lang="en-US" sz="4400" dirty="0"/>
              <a:t>(MNIST) data set is a collection of handwritten digits from 0-9 </a:t>
            </a:r>
          </a:p>
          <a:p>
            <a:pPr marL="571500" indent="-571500" algn="just">
              <a:buFont typeface="Arial" charset="0"/>
              <a:buChar char="•"/>
            </a:pPr>
            <a:r>
              <a:rPr lang="en-US" sz="4400" dirty="0"/>
              <a:t>Grey scale (black and white) </a:t>
            </a:r>
          </a:p>
          <a:p>
            <a:pPr marL="571500" indent="-571500" algn="just">
              <a:buFont typeface="Arial" charset="0"/>
              <a:buChar char="•"/>
            </a:pPr>
            <a:r>
              <a:rPr lang="en-US" sz="4400" dirty="0"/>
              <a:t>Resized (28x28) </a:t>
            </a:r>
          </a:p>
        </p:txBody>
      </p:sp>
      <p:sp>
        <p:nvSpPr>
          <p:cNvPr id="50" name="TextBox 83"/>
          <p:cNvSpPr txBox="1"/>
          <p:nvPr>
            <p:extLst>
              <p:ext uri="{D42A27DB-BD31-4B8C-83A1-F6EECF244321}">
                <p14:modId xmlns:p14="http://schemas.microsoft.com/office/powerpoint/2010/main" val="3752156668"/>
              </p:ext>
            </p:extLst>
          </p:nvPr>
        </p:nvSpPr>
        <p:spPr>
          <a:xfrm>
            <a:off x="15442170" y="19107021"/>
            <a:ext cx="9107400" cy="4001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defPPr>
              <a:defRPr lang="en-US"/>
            </a:defPPr>
            <a:lvl1pPr marL="0" algn="l" defTabSz="4389120" rtl="0" eaLnBrk="1" latinLnBrk="0" hangingPunct="1">
              <a:defRPr sz="8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94560" algn="l" defTabSz="4389120" rtl="0" eaLnBrk="1" latinLnBrk="0" hangingPunct="1">
              <a:defRPr sz="8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9120" algn="l" defTabSz="4389120" rtl="0" eaLnBrk="1" latinLnBrk="0" hangingPunct="1">
              <a:defRPr sz="8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583680" algn="l" defTabSz="4389120" rtl="0" eaLnBrk="1" latinLnBrk="0" hangingPunct="1">
              <a:defRPr sz="8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78240" algn="l" defTabSz="4389120" rtl="0" eaLnBrk="1" latinLnBrk="0" hangingPunct="1">
              <a:defRPr sz="8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800" algn="l" defTabSz="4389120" rtl="0" eaLnBrk="1" latinLnBrk="0" hangingPunct="1">
              <a:defRPr sz="8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167360" algn="l" defTabSz="4389120" rtl="0" eaLnBrk="1" latinLnBrk="0" hangingPunct="1">
              <a:defRPr sz="8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361920" algn="l" defTabSz="4389120" rtl="0" eaLnBrk="1" latinLnBrk="0" hangingPunct="1">
              <a:defRPr sz="8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556480" algn="l" defTabSz="4389120" rtl="0" eaLnBrk="1" latinLnBrk="0" hangingPunct="1">
              <a:defRPr sz="8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en-US" sz="2000" dirty="0"/>
          </a:p>
        </p:txBody>
      </p:sp>
      <p:sp>
        <p:nvSpPr>
          <p:cNvPr id="81" name="TextBox 80"/>
          <p:cNvSpPr txBox="1"/>
          <p:nvPr>
            <p:extLst>
              <p:ext uri="{D42A27DB-BD31-4B8C-83A1-F6EECF244321}">
                <p14:modId xmlns:p14="http://schemas.microsoft.com/office/powerpoint/2010/main" val="3703180906"/>
              </p:ext>
            </p:extLst>
          </p:nvPr>
        </p:nvSpPr>
        <p:spPr>
          <a:xfrm>
            <a:off x="30445840" y="6668745"/>
            <a:ext cx="2375498" cy="400110"/>
          </a:xfrm>
          <a:prstGeom prst="rect">
            <a:avLst/>
          </a:prstGeom>
          <a:noFill/>
          <a:effectLst/>
        </p:spPr>
        <p:txBody>
          <a:bodyPr wrap="square" rtlCol="0" anchor="t">
            <a:spAutoFit/>
          </a:bodyPr>
          <a:lstStyle/>
          <a:p>
            <a:pPr algn="ctr"/>
            <a:endParaRPr lang="en-US" sz="20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4" name="TextBox 93"/>
          <p:cNvSpPr txBox="1"/>
          <p:nvPr>
            <p:extLst>
              <p:ext uri="{D42A27DB-BD31-4B8C-83A1-F6EECF244321}">
                <p14:modId xmlns:p14="http://schemas.microsoft.com/office/powerpoint/2010/main" val="742061493"/>
              </p:ext>
            </p:extLst>
          </p:nvPr>
        </p:nvSpPr>
        <p:spPr>
          <a:xfrm>
            <a:off x="12142368" y="30630930"/>
            <a:ext cx="1085390" cy="4001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just"/>
            <a:endParaRPr lang="en-US" sz="2000" b="1" dirty="0"/>
          </a:p>
        </p:txBody>
      </p:sp>
      <p:sp>
        <p:nvSpPr>
          <p:cNvPr id="9" name="TextBox 8"/>
          <p:cNvSpPr txBox="1"/>
          <p:nvPr>
            <p:extLst>
              <p:ext uri="{D42A27DB-BD31-4B8C-83A1-F6EECF244321}">
                <p14:modId xmlns:p14="http://schemas.microsoft.com/office/powerpoint/2010/main" val="2171049802"/>
              </p:ext>
            </p:extLst>
          </p:nvPr>
        </p:nvSpPr>
        <p:spPr>
          <a:xfrm>
            <a:off x="2304228" y="8290789"/>
            <a:ext cx="5981840" cy="1459232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b="1" dirty="0">
                <a:solidFill>
                  <a:srgbClr val="4F81BD"/>
                </a:solidFill>
              </a:rPr>
              <a:t>OBJECTIVE</a:t>
            </a:r>
          </a:p>
        </p:txBody>
      </p:sp>
      <p:sp>
        <p:nvSpPr>
          <p:cNvPr id="12" name="TextBox 11"/>
          <p:cNvSpPr txBox="1"/>
          <p:nvPr>
            <p:extLst>
              <p:ext uri="{D42A27DB-BD31-4B8C-83A1-F6EECF244321}">
                <p14:modId xmlns:p14="http://schemas.microsoft.com/office/powerpoint/2010/main" val="2435671696"/>
              </p:ext>
            </p:extLst>
          </p:nvPr>
        </p:nvSpPr>
        <p:spPr>
          <a:xfrm>
            <a:off x="32009756" y="28025177"/>
            <a:ext cx="10882864" cy="1415772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 dirty="0">
                <a:solidFill>
                  <a:srgbClr val="4F81BD"/>
                </a:solidFill>
              </a:rPr>
              <a:t>ACKNOWLEDGEMENTS</a:t>
            </a:r>
          </a:p>
        </p:txBody>
      </p:sp>
      <p:sp>
        <p:nvSpPr>
          <p:cNvPr id="18" name="TextBox 17"/>
          <p:cNvSpPr txBox="1"/>
          <p:nvPr>
            <p:extLst>
              <p:ext uri="{D42A27DB-BD31-4B8C-83A1-F6EECF244321}">
                <p14:modId xmlns:p14="http://schemas.microsoft.com/office/powerpoint/2010/main" val="2342757308"/>
              </p:ext>
            </p:extLst>
          </p:nvPr>
        </p:nvSpPr>
        <p:spPr>
          <a:xfrm>
            <a:off x="16430215" y="18662291"/>
            <a:ext cx="10017551" cy="1415772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 dirty="0">
                <a:solidFill>
                  <a:srgbClr val="4F81BD"/>
                </a:solidFill>
              </a:rPr>
              <a:t>MODEL VALIDATION</a:t>
            </a:r>
          </a:p>
        </p:txBody>
      </p:sp>
      <p:sp>
        <p:nvSpPr>
          <p:cNvPr id="24" name="TextBox 23"/>
          <p:cNvSpPr txBox="1"/>
          <p:nvPr>
            <p:extLst>
              <p:ext uri="{D42A27DB-BD31-4B8C-83A1-F6EECF244321}">
                <p14:modId xmlns:p14="http://schemas.microsoft.com/office/powerpoint/2010/main" val="2091563504"/>
              </p:ext>
            </p:extLst>
          </p:nvPr>
        </p:nvSpPr>
        <p:spPr>
          <a:xfrm>
            <a:off x="1013033" y="9829950"/>
            <a:ext cx="11389248" cy="5262979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571500" indent="-571500" algn="just">
              <a:buFont typeface="Arial" charset="0"/>
              <a:buChar char="•"/>
            </a:pPr>
            <a:r>
              <a:rPr lang="en-US" sz="4800" dirty="0"/>
              <a:t>Build a classification model for the MNIST dataset</a:t>
            </a:r>
          </a:p>
          <a:p>
            <a:pPr marL="571500" indent="-571500" algn="just">
              <a:buFont typeface="Arial" charset="0"/>
              <a:buChar char="•"/>
            </a:pPr>
            <a:r>
              <a:rPr lang="en-US" sz="4800" dirty="0"/>
              <a:t>Deploy and optimize the neural network on the Jetson using </a:t>
            </a:r>
            <a:r>
              <a:rPr lang="en-US" sz="4800" dirty="0" err="1"/>
              <a:t>TensorRT</a:t>
            </a:r>
            <a:endParaRPr lang="en-US" sz="4800" dirty="0"/>
          </a:p>
          <a:p>
            <a:pPr marL="571500" indent="-571500" algn="just">
              <a:buFont typeface="Arial" charset="0"/>
              <a:buChar char="•"/>
            </a:pPr>
            <a:r>
              <a:rPr lang="en-US" sz="4800" dirty="0"/>
              <a:t>Validate and analyze the predictive model on the Jetson with various environmental factors</a:t>
            </a:r>
          </a:p>
        </p:txBody>
      </p:sp>
      <p:sp>
        <p:nvSpPr>
          <p:cNvPr id="3" name="TextBox 2"/>
          <p:cNvSpPr txBox="1"/>
          <p:nvPr>
            <p:extLst>
              <p:ext uri="{D42A27DB-BD31-4B8C-83A1-F6EECF244321}">
                <p14:modId xmlns:p14="http://schemas.microsoft.com/office/powerpoint/2010/main" val="447729121"/>
              </p:ext>
            </p:extLst>
          </p:nvPr>
        </p:nvSpPr>
        <p:spPr>
          <a:xfrm flipH="1">
            <a:off x="1013033" y="17620691"/>
            <a:ext cx="12029129" cy="378565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685800" indent="-685800" algn="just">
              <a:buFont typeface="Arial" charset="0"/>
              <a:buChar char="•"/>
            </a:pPr>
            <a:r>
              <a:rPr lang="en-US" sz="4800" dirty="0"/>
              <a:t>Real-time Digit recognition using Deep Learning.</a:t>
            </a:r>
          </a:p>
          <a:p>
            <a:pPr marL="685800" indent="-685800">
              <a:buFont typeface="Arial" charset="0"/>
              <a:buChar char="•"/>
            </a:pPr>
            <a:r>
              <a:rPr lang="en-US" sz="4800" dirty="0"/>
              <a:t>Multi Layer perceptron (MLP) is a feedforward neural network with one or more layers between input and output layer</a:t>
            </a:r>
          </a:p>
        </p:txBody>
      </p:sp>
      <p:sp>
        <p:nvSpPr>
          <p:cNvPr id="7" name="TextBox 6"/>
          <p:cNvSpPr txBox="1"/>
          <p:nvPr>
            <p:extLst>
              <p:ext uri="{D42A27DB-BD31-4B8C-83A1-F6EECF244321}">
                <p14:modId xmlns:p14="http://schemas.microsoft.com/office/powerpoint/2010/main" val="792117503"/>
              </p:ext>
            </p:extLst>
          </p:nvPr>
        </p:nvSpPr>
        <p:spPr>
          <a:xfrm>
            <a:off x="14342070" y="4822600"/>
            <a:ext cx="12524686" cy="9694962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t">
            <a:spAutoFit/>
          </a:bodyPr>
          <a:lstStyle/>
          <a:p>
            <a:pPr marL="571500" indent="-571500" algn="just">
              <a:buFont typeface="Arial" charset="0"/>
              <a:buChar char="•"/>
            </a:pPr>
            <a:r>
              <a:rPr lang="en-US" sz="4800" dirty="0"/>
              <a:t>NVIDIA’s Jetson is the ideal solution for compute-intensive embedded applications (deploying deep Inference)</a:t>
            </a:r>
          </a:p>
          <a:p>
            <a:pPr marL="571500" indent="-571500" algn="just">
              <a:buFont typeface="Arial" charset="0"/>
              <a:buChar char="•"/>
            </a:pPr>
            <a:r>
              <a:rPr lang="en-US" sz="4800" dirty="0"/>
              <a:t>Jetson TX1 is used for drones, robots, and other autonomous devices that can use deep learning to identify objects </a:t>
            </a:r>
          </a:p>
          <a:p>
            <a:pPr marL="571500" indent="-571500" algn="just">
              <a:buFont typeface="Arial" charset="0"/>
              <a:buChar char="•"/>
            </a:pPr>
            <a:r>
              <a:rPr lang="en-US" sz="4800" dirty="0"/>
              <a:t>The Jetson offers high-performance parallel processing power from onboard GPU, while consuming less than 10 watts of power</a:t>
            </a:r>
          </a:p>
          <a:p>
            <a:pPr marL="571500" indent="-571500" algn="just">
              <a:buFont typeface="Arial" charset="0"/>
              <a:buChar char="•"/>
            </a:pPr>
            <a:endParaRPr lang="en-US" sz="4800" dirty="0"/>
          </a:p>
          <a:p>
            <a:pPr marL="571500" indent="-571500" algn="just">
              <a:buFont typeface="Arial" charset="0"/>
              <a:buChar char="•"/>
            </a:pPr>
            <a:endParaRPr lang="en-US" sz="4800" dirty="0"/>
          </a:p>
          <a:p>
            <a:pPr marL="571500" indent="-571500" algn="just">
              <a:buFont typeface="Arial" charset="0"/>
              <a:buChar char="•"/>
            </a:pPr>
            <a:endParaRPr lang="en-US" sz="4800" dirty="0"/>
          </a:p>
          <a:p>
            <a:pPr marL="571500" indent="-571500" algn="just">
              <a:buFont typeface="Arial" charset="0"/>
              <a:buChar char="•"/>
            </a:pPr>
            <a:endParaRPr lang="en-US" sz="4800" dirty="0"/>
          </a:p>
        </p:txBody>
      </p:sp>
      <p:pic>
        <p:nvPicPr>
          <p:cNvPr id="43" name="Picture 42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8033" b="98338" l="4348" r="99845">
                        <a14:foregroundMark x1="11957" y1="62881" x2="10714" y2="61219"/>
                        <a14:foregroundMark x1="6832" y1="63435" x2="6832" y2="63435"/>
                        <a14:foregroundMark x1="4658" y1="68975" x2="4658" y2="68975"/>
                        <a14:foregroundMark x1="14441" y1="77839" x2="14441" y2="77839"/>
                        <a14:foregroundMark x1="10870" y1="31579" x2="20807" y2="28532"/>
                        <a14:foregroundMark x1="20807" y1="28532" x2="25000" y2="28532"/>
                        <a14:foregroundMark x1="61491" y1="21053" x2="66770" y2="42382"/>
                        <a14:foregroundMark x1="66770" y1="42382" x2="75621" y2="58172"/>
                        <a14:foregroundMark x1="75621" y1="58172" x2="79969" y2="52078"/>
                        <a14:foregroundMark x1="79969" y1="52078" x2="80435" y2="42936"/>
                        <a14:foregroundMark x1="80435" y1="42936" x2="79193" y2="35457"/>
                        <a14:foregroundMark x1="79193" y1="35457" x2="66460" y2="31302"/>
                        <a14:foregroundMark x1="66460" y1="31302" x2="62267" y2="32687"/>
                        <a14:foregroundMark x1="49068" y1="14404" x2="52019" y2="67867"/>
                        <a14:foregroundMark x1="52019" y1="67867" x2="51242" y2="87535"/>
                        <a14:foregroundMark x1="48137" y1="23269" x2="49534" y2="69806"/>
                        <a14:foregroundMark x1="18168" y1="25208" x2="14130" y2="26316"/>
                        <a14:foregroundMark x1="70031" y1="15512" x2="75000" y2="14404"/>
                        <a14:foregroundMark x1="75000" y1="14404" x2="80745" y2="15235"/>
                        <a14:foregroundMark x1="79503" y1="16343" x2="89441" y2="18006"/>
                        <a14:foregroundMark x1="89441" y1="18006" x2="92081" y2="26870"/>
                        <a14:foregroundMark x1="92081" y1="26870" x2="91149" y2="55956"/>
                        <a14:foregroundMark x1="91149" y1="55956" x2="88820" y2="72299"/>
                        <a14:foregroundMark x1="88820" y1="72299" x2="79969" y2="84488"/>
                        <a14:foregroundMark x1="79969" y1="84488" x2="76212" y2="86722"/>
                        <a14:foregroundMark x1="72631" y1="86863" x2="63665" y2="81994"/>
                        <a14:foregroundMark x1="63665" y1="81994" x2="58696" y2="77008"/>
                        <a14:foregroundMark x1="58696" y1="77008" x2="61025" y2="63989"/>
                        <a14:foregroundMark x1="61025" y1="63989" x2="62888" y2="59834"/>
                        <a14:foregroundMark x1="13354" y1="72853" x2="13820" y2="72022"/>
                        <a14:foregroundMark x1="93789" y1="12188" x2="98292" y2="12742"/>
                        <a14:foregroundMark x1="98292" y1="12742" x2="99845" y2="12465"/>
                        <a14:foregroundMark x1="55228" y1="96740" x2="55435" y2="98338"/>
                        <a14:foregroundMark x1="46939" y1="88371" x2="46118" y2="85319"/>
                        <a14:foregroundMark x1="46146" y1="73557" x2="46273" y2="21053"/>
                        <a14:foregroundMark x1="46118" y1="85319" x2="46124" y2="82932"/>
                        <a14:foregroundMark x1="52950" y1="86981" x2="53196" y2="87493"/>
                        <a14:foregroundMark x1="56550" y1="87346" x2="56717" y2="87321"/>
                        <a14:foregroundMark x1="99693" y1="91678" x2="99845" y2="91690"/>
                        <a14:backgroundMark x1="35559" y1="49030" x2="12112" y2="50139"/>
                        <a14:backgroundMark x1="12112" y1="50139" x2="3571" y2="47368"/>
                        <a14:backgroundMark x1="3571" y1="47368" x2="3416" y2="47368"/>
                        <a14:backgroundMark x1="40528" y1="16343" x2="40373" y2="41828"/>
                        <a14:backgroundMark x1="40373" y1="41828" x2="41615" y2="49584"/>
                        <a14:backgroundMark x1="41615" y1="49584" x2="41615" y2="49584"/>
                        <a14:backgroundMark x1="40217" y1="47368" x2="43789" y2="83657"/>
                        <a14:backgroundMark x1="45652" y1="91690" x2="50621" y2="92798"/>
                        <a14:backgroundMark x1="50621" y1="92798" x2="55124" y2="91690"/>
                        <a14:backgroundMark x1="55124" y1="91690" x2="64441" y2="92244"/>
                        <a14:backgroundMark x1="64441" y1="92244" x2="73758" y2="91690"/>
                        <a14:backgroundMark x1="73758" y1="91690" x2="83230" y2="91690"/>
                        <a14:backgroundMark x1="83230" y1="91690" x2="92857" y2="91136"/>
                        <a14:backgroundMark x1="92857" y1="91136" x2="97516" y2="92244"/>
                        <a14:backgroundMark x1="97516" y1="92244" x2="99689" y2="9169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4187439" y="11169786"/>
            <a:ext cx="14099393" cy="7928203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71150" y="29846500"/>
            <a:ext cx="7047999" cy="285195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19" t="3870" r="5065" b="4970"/>
          <a:stretch/>
        </p:blipFill>
        <p:spPr>
          <a:xfrm>
            <a:off x="28488225" y="4161456"/>
            <a:ext cx="15032071" cy="7242413"/>
          </a:xfrm>
          <a:prstGeom prst="rect">
            <a:avLst/>
          </a:prstGeom>
        </p:spPr>
      </p:pic>
      <p:sp useBgFill="1">
        <p:nvSpPr>
          <p:cNvPr id="13" name="TextBox 12"/>
          <p:cNvSpPr txBox="1"/>
          <p:nvPr>
            <p:extLst>
              <p:ext uri="{D42A27DB-BD31-4B8C-83A1-F6EECF244321}">
                <p14:modId xmlns:p14="http://schemas.microsoft.com/office/powerpoint/2010/main" val="3580636366"/>
              </p:ext>
            </p:extLst>
          </p:nvPr>
        </p:nvSpPr>
        <p:spPr>
          <a:xfrm>
            <a:off x="13891705" y="19895106"/>
            <a:ext cx="12975051" cy="5262979"/>
          </a:xfrm>
          <a:prstGeom prst="rect">
            <a:avLst/>
          </a:prstGeom>
        </p:spPr>
        <p:txBody>
          <a:bodyPr wrap="square" rtlCol="0" anchor="t">
            <a:spAutoFit/>
          </a:bodyPr>
          <a:lstStyle/>
          <a:p>
            <a:pPr marL="971550" lvl="1" indent="-571500" algn="just">
              <a:buFont typeface="Arial" charset="0"/>
              <a:buChar char="•"/>
            </a:pPr>
            <a:r>
              <a:rPr lang="en-US" sz="4800" dirty="0"/>
              <a:t>Default parameter values chosen from conventional/common values found through published literature</a:t>
            </a:r>
          </a:p>
          <a:p>
            <a:pPr marL="971550" lvl="1" indent="-571500" algn="just">
              <a:buFont typeface="Arial" charset="0"/>
              <a:buChar char="•"/>
            </a:pPr>
            <a:r>
              <a:rPr lang="en-US" sz="4800" dirty="0"/>
              <a:t>Further trained and analyzed constructed models from combining ideal parameters by using epoch - cost and runtime – accuracy analysis</a:t>
            </a:r>
          </a:p>
        </p:txBody>
      </p:sp>
      <p:pic>
        <p:nvPicPr>
          <p:cNvPr id="4" name="Picture 4" descr="Canada_College-1.gif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9403690" y="438150"/>
            <a:ext cx="3048000" cy="3047483"/>
          </a:xfrm>
          <a:prstGeom prst="rect">
            <a:avLst/>
          </a:prstGeom>
        </p:spPr>
      </p:pic>
      <p:pic>
        <p:nvPicPr>
          <p:cNvPr id="15" name="Picture 18" descr="f2.jp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45487" y="21406343"/>
            <a:ext cx="11383720" cy="5932993"/>
          </a:xfrm>
          <a:prstGeom prst="rect">
            <a:avLst/>
          </a:prstGeom>
        </p:spPr>
      </p:pic>
      <p:sp>
        <p:nvSpPr>
          <p:cNvPr id="8" name="TextBox 7"/>
          <p:cNvSpPr txBox="1"/>
          <p:nvPr>
            <p:extLst>
              <p:ext uri="{D42A27DB-BD31-4B8C-83A1-F6EECF244321}">
                <p14:modId xmlns:p14="http://schemas.microsoft.com/office/powerpoint/2010/main" val="1906349383"/>
              </p:ext>
            </p:extLst>
          </p:nvPr>
        </p:nvSpPr>
        <p:spPr>
          <a:xfrm>
            <a:off x="12864566" y="36414076"/>
            <a:ext cx="2743200" cy="1415772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 dirty="0"/>
          </a:p>
        </p:txBody>
      </p:sp>
      <p:pic>
        <p:nvPicPr>
          <p:cNvPr id="29" name="Picture 29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1500427" y="26101727"/>
            <a:ext cx="9667874" cy="5660835"/>
          </a:xfrm>
          <a:prstGeom prst="rect">
            <a:avLst/>
          </a:prstGeom>
        </p:spPr>
      </p:pic>
      <p:pic>
        <p:nvPicPr>
          <p:cNvPr id="31" name="Picture 31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2656615" y="27065166"/>
            <a:ext cx="2065564" cy="914176"/>
          </a:xfrm>
          <a:prstGeom prst="rect">
            <a:avLst/>
          </a:prstGeom>
        </p:spPr>
      </p:pic>
      <p:sp>
        <p:nvSpPr>
          <p:cNvPr id="33" name="TextBox 32"/>
          <p:cNvSpPr txBox="1"/>
          <p:nvPr>
            <p:extLst>
              <p:ext uri="{D42A27DB-BD31-4B8C-83A1-F6EECF244321}">
                <p14:modId xmlns:p14="http://schemas.microsoft.com/office/powerpoint/2010/main" val="4240182336"/>
              </p:ext>
            </p:extLst>
          </p:nvPr>
        </p:nvSpPr>
        <p:spPr>
          <a:xfrm>
            <a:off x="15028294" y="24889319"/>
            <a:ext cx="11984429" cy="1415772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Single Parameter Tuning</a:t>
            </a:r>
            <a:endParaRPr lang="en-US" dirty="0" err="1">
              <a:solidFill>
                <a:schemeClr val="bg2">
                  <a:lumMod val="50000"/>
                </a:schemeClr>
              </a:solidFill>
            </a:endParaRPr>
          </a:p>
        </p:txBody>
      </p:sp>
      <p:graphicFrame>
        <p:nvGraphicFramePr>
          <p:cNvPr id="42" name="Chart 41">
            <a:extLst>
              <a:ext uri="{FF2B5EF4-FFF2-40B4-BE49-F238E27FC236}">
                <a16:creationId xmlns:a16="http://schemas.microsoft.com/office/drawing/2014/main" id="{83210EE9-7F56-4EF4-84D8-D09614A0F38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61561925"/>
              </p:ext>
            </p:extLst>
          </p:nvPr>
        </p:nvGraphicFramePr>
        <p:xfrm>
          <a:off x="22029223" y="26962752"/>
          <a:ext cx="9417132" cy="56179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2"/>
          </a:graphicData>
        </a:graphic>
      </p:graphicFrame>
      <p:pic>
        <p:nvPicPr>
          <p:cNvPr id="44" name="Picture 31">
            <a:extLst>
              <a:ext uri="{FF2B5EF4-FFF2-40B4-BE49-F238E27FC236}">
                <a16:creationId xmlns:a16="http://schemas.microsoft.com/office/drawing/2014/main" id="{C3E0F0C3-2550-4C5F-AFB9-46184871BD6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6105221" y="26924063"/>
            <a:ext cx="3531538" cy="132867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F4E4D26-9ED4-4003-868F-410515E53091}"/>
              </a:ext>
            </a:extLst>
          </p:cNvPr>
          <p:cNvSpPr txBox="1"/>
          <p:nvPr/>
        </p:nvSpPr>
        <p:spPr>
          <a:xfrm>
            <a:off x="23714966" y="26278639"/>
            <a:ext cx="43746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Hidden Units vs Accuracy</a:t>
            </a:r>
          </a:p>
        </p:txBody>
      </p:sp>
      <p:graphicFrame>
        <p:nvGraphicFramePr>
          <p:cNvPr id="48" name="Content Placeholder 4">
            <a:extLst>
              <a:ext uri="{FF2B5EF4-FFF2-40B4-BE49-F238E27FC236}">
                <a16:creationId xmlns:a16="http://schemas.microsoft.com/office/drawing/2014/main" id="{6A73F1D3-90DC-49C7-B4EF-DD97F0292A1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6438766"/>
              </p:ext>
            </p:extLst>
          </p:nvPr>
        </p:nvGraphicFramePr>
        <p:xfrm>
          <a:off x="32135463" y="12259145"/>
          <a:ext cx="8952142" cy="4765047"/>
        </p:xfrm>
        <a:graphic>
          <a:graphicData uri="http://schemas.openxmlformats.org/drawingml/2006/table">
            <a:tbl>
              <a:tblPr>
                <a:effectLst>
                  <a:outerShdw blurRad="50800" dist="50800" dir="5400000" algn="ctr" rotWithShape="0">
                    <a:schemeClr val="accent2">
                      <a:lumMod val="20000"/>
                      <a:lumOff val="80000"/>
                    </a:schemeClr>
                  </a:outerShdw>
                </a:effectLst>
                <a:tableStyleId>{5C22544A-7EE6-4342-B048-85BDC9FD1C3A}</a:tableStyleId>
              </a:tblPr>
              <a:tblGrid>
                <a:gridCol w="5661970">
                  <a:extLst>
                    <a:ext uri="{9D8B030D-6E8A-4147-A177-3AD203B41FA5}">
                      <a16:colId xmlns:a16="http://schemas.microsoft.com/office/drawing/2014/main" val="1221125457"/>
                    </a:ext>
                  </a:extLst>
                </a:gridCol>
                <a:gridCol w="3290172">
                  <a:extLst>
                    <a:ext uri="{9D8B030D-6E8A-4147-A177-3AD203B41FA5}">
                      <a16:colId xmlns:a16="http://schemas.microsoft.com/office/drawing/2014/main" val="2229936798"/>
                    </a:ext>
                  </a:extLst>
                </a:gridCol>
              </a:tblGrid>
              <a:tr h="680721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Batch Size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1024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6907539"/>
                  </a:ext>
                </a:extLst>
              </a:tr>
              <a:tr h="680721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Epochs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100</a:t>
                      </a:r>
                    </a:p>
                  </a:txBody>
                  <a:tcPr marL="9525" marR="9525" marT="9525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4776320"/>
                  </a:ext>
                </a:extLst>
              </a:tr>
              <a:tr h="680721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Learning Rate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0.01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5477110"/>
                  </a:ext>
                </a:extLst>
              </a:tr>
              <a:tr h="680721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Activation Function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ReLU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8941982"/>
                  </a:ext>
                </a:extLst>
              </a:tr>
              <a:tr h="680721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Hidden Units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800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3185689"/>
                  </a:ext>
                </a:extLst>
              </a:tr>
              <a:tr h="680721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Optimizer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Adam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4806831"/>
                  </a:ext>
                </a:extLst>
              </a:tr>
              <a:tr h="680721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Layers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1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0415947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1837387" y="31608268"/>
            <a:ext cx="67282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Fig 4. Displays ideal number of  epochs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2366152" y="31998889"/>
            <a:ext cx="7478137" cy="584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3200" dirty="0"/>
              <a:t>Fig 5. Displays ideal number of Hidden units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1906753" y="11503899"/>
            <a:ext cx="92749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Fig 6. Fast deployable model with limited accuracy loss</a:t>
            </a:r>
          </a:p>
        </p:txBody>
      </p:sp>
      <p:sp>
        <p:nvSpPr>
          <p:cNvPr id="49" name="TextBox 48"/>
          <p:cNvSpPr txBox="1"/>
          <p:nvPr>
            <p:extLst>
              <p:ext uri="{D42A27DB-BD31-4B8C-83A1-F6EECF244321}">
                <p14:modId xmlns:p14="http://schemas.microsoft.com/office/powerpoint/2010/main" val="2125178720"/>
              </p:ext>
            </p:extLst>
          </p:nvPr>
        </p:nvSpPr>
        <p:spPr>
          <a:xfrm>
            <a:off x="1140139" y="3767793"/>
            <a:ext cx="8310019" cy="1323439"/>
          </a:xfrm>
          <a:prstGeom prst="rect">
            <a:avLst/>
          </a:prstGeom>
          <a:solidFill>
            <a:schemeClr val="bg1"/>
          </a:solidFill>
          <a:scene3d>
            <a:camera prst="orthographicFront"/>
            <a:lightRig rig="threePt" dir="t"/>
          </a:scene3d>
          <a:sp3d contourW="12700">
            <a:contourClr>
              <a:schemeClr val="bg1"/>
            </a:contourClr>
          </a:sp3d>
        </p:spPr>
        <p:txBody>
          <a:bodyPr wrap="square" rtlCol="0" anchor="t">
            <a:spAutoFit/>
          </a:bodyPr>
          <a:lstStyle/>
          <a:p>
            <a:pPr algn="ctr">
              <a:buClr>
                <a:schemeClr val="accent1"/>
              </a:buClr>
            </a:pPr>
            <a:r>
              <a:rPr lang="en-US" sz="8000" b="1" dirty="0">
                <a:solidFill>
                  <a:srgbClr val="4F81BD"/>
                </a:solidFill>
              </a:rPr>
              <a:t>MOTIVATION </a:t>
            </a:r>
          </a:p>
        </p:txBody>
      </p:sp>
      <p:sp>
        <p:nvSpPr>
          <p:cNvPr id="52" name="TextBox 51"/>
          <p:cNvSpPr txBox="1"/>
          <p:nvPr>
            <p:extLst>
              <p:ext uri="{D42A27DB-BD31-4B8C-83A1-F6EECF244321}">
                <p14:modId xmlns:p14="http://schemas.microsoft.com/office/powerpoint/2010/main" val="2108962404"/>
              </p:ext>
            </p:extLst>
          </p:nvPr>
        </p:nvSpPr>
        <p:spPr>
          <a:xfrm flipH="1">
            <a:off x="997051" y="5034167"/>
            <a:ext cx="11130413" cy="304698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685800" indent="-685800">
              <a:buFont typeface="Arial" charset="0"/>
              <a:buChar char="•"/>
            </a:pPr>
            <a:r>
              <a:rPr lang="en-US" sz="4800" dirty="0"/>
              <a:t>Learn about the newest technology</a:t>
            </a:r>
          </a:p>
          <a:p>
            <a:pPr marL="685800" indent="-685800">
              <a:buFont typeface="Arial" charset="0"/>
              <a:buChar char="•"/>
            </a:pPr>
            <a:r>
              <a:rPr lang="en-US" sz="4800" dirty="0"/>
              <a:t>NVIDIA Jetson TX1 can bring neural networks to the mobile world</a:t>
            </a:r>
          </a:p>
          <a:p>
            <a:pPr marL="685800" indent="-685800">
              <a:buFont typeface="Arial" charset="0"/>
              <a:buChar char="•"/>
            </a:pPr>
            <a:r>
              <a:rPr lang="en-US" sz="4800" dirty="0"/>
              <a:t>Implement deep learning concepts</a:t>
            </a:r>
          </a:p>
        </p:txBody>
      </p:sp>
      <p:sp>
        <p:nvSpPr>
          <p:cNvPr id="53" name="TextBox 52"/>
          <p:cNvSpPr txBox="1"/>
          <p:nvPr>
            <p:extLst>
              <p:ext uri="{D42A27DB-BD31-4B8C-83A1-F6EECF244321}">
                <p14:modId xmlns:p14="http://schemas.microsoft.com/office/powerpoint/2010/main" val="1938628615"/>
              </p:ext>
            </p:extLst>
          </p:nvPr>
        </p:nvSpPr>
        <p:spPr>
          <a:xfrm>
            <a:off x="478107" y="14922937"/>
            <a:ext cx="12168299" cy="25545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buClr>
                <a:schemeClr val="accent1"/>
              </a:buClr>
            </a:pPr>
            <a:r>
              <a:rPr lang="en-US" sz="8000" b="1" dirty="0">
                <a:solidFill>
                  <a:srgbClr val="4F81BD"/>
                </a:solidFill>
              </a:rPr>
              <a:t>ARCHITECTURE OF FAST DEPLOYABLE MODEL</a:t>
            </a:r>
          </a:p>
        </p:txBody>
      </p:sp>
      <p:sp>
        <p:nvSpPr>
          <p:cNvPr id="54" name="TextBox 53"/>
          <p:cNvSpPr txBox="1"/>
          <p:nvPr>
            <p:extLst>
              <p:ext uri="{D42A27DB-BD31-4B8C-83A1-F6EECF244321}">
                <p14:modId xmlns:p14="http://schemas.microsoft.com/office/powerpoint/2010/main" val="1412348602"/>
              </p:ext>
            </p:extLst>
          </p:nvPr>
        </p:nvSpPr>
        <p:spPr>
          <a:xfrm>
            <a:off x="32875069" y="23549284"/>
            <a:ext cx="7137147" cy="1415772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 dirty="0">
                <a:solidFill>
                  <a:srgbClr val="4F81BD"/>
                </a:solidFill>
              </a:rPr>
              <a:t>FUTURE WORK</a:t>
            </a:r>
          </a:p>
        </p:txBody>
      </p:sp>
      <p:sp>
        <p:nvSpPr>
          <p:cNvPr id="55" name="TextBox 54"/>
          <p:cNvSpPr txBox="1"/>
          <p:nvPr>
            <p:extLst>
              <p:ext uri="{D42A27DB-BD31-4B8C-83A1-F6EECF244321}">
                <p14:modId xmlns:p14="http://schemas.microsoft.com/office/powerpoint/2010/main" val="705654654"/>
              </p:ext>
            </p:extLst>
          </p:nvPr>
        </p:nvSpPr>
        <p:spPr>
          <a:xfrm>
            <a:off x="34757292" y="17202325"/>
            <a:ext cx="4188787" cy="1415772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 dirty="0">
                <a:solidFill>
                  <a:srgbClr val="4F81BD"/>
                </a:solidFill>
              </a:rPr>
              <a:t>RESULTS</a:t>
            </a: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87791" y="18642926"/>
            <a:ext cx="8825337" cy="4446733"/>
          </a:xfrm>
          <a:prstGeom prst="rect">
            <a:avLst/>
          </a:prstGeom>
        </p:spPr>
      </p:pic>
      <p:sp>
        <p:nvSpPr>
          <p:cNvPr id="63" name="TextBox 62"/>
          <p:cNvSpPr txBox="1"/>
          <p:nvPr>
            <p:extLst>
              <p:ext uri="{D42A27DB-BD31-4B8C-83A1-F6EECF244321}">
                <p14:modId xmlns:p14="http://schemas.microsoft.com/office/powerpoint/2010/main" val="1574740716"/>
              </p:ext>
            </p:extLst>
          </p:nvPr>
        </p:nvSpPr>
        <p:spPr>
          <a:xfrm>
            <a:off x="32183424" y="25241805"/>
            <a:ext cx="10268265" cy="230832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571500" indent="-571500" algn="just">
              <a:buFont typeface="Arial" charset="0"/>
              <a:buChar char="•"/>
            </a:pPr>
            <a:r>
              <a:rPr lang="en-US" sz="4800" dirty="0"/>
              <a:t>Use more complex Dataset such as </a:t>
            </a:r>
            <a:r>
              <a:rPr lang="en-US" sz="4800" dirty="0" err="1"/>
              <a:t>affNIST</a:t>
            </a:r>
            <a:endParaRPr lang="en-US" sz="4800" dirty="0"/>
          </a:p>
          <a:p>
            <a:pPr marL="571500" indent="-571500" algn="just">
              <a:buFont typeface="Arial" charset="0"/>
              <a:buChar char="•"/>
            </a:pPr>
            <a:r>
              <a:rPr lang="en-US" sz="4800" dirty="0"/>
              <a:t>Work  with convolutional network</a:t>
            </a:r>
          </a:p>
        </p:txBody>
      </p:sp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6D1B1E30-E7B9-47BE-920A-BAEDA61AC5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7796964"/>
              </p:ext>
            </p:extLst>
          </p:nvPr>
        </p:nvGraphicFramePr>
        <p:xfrm>
          <a:off x="19896435" y="12124343"/>
          <a:ext cx="8591790" cy="6074528"/>
        </p:xfrm>
        <a:graphic>
          <a:graphicData uri="http://schemas.openxmlformats.org/drawingml/2006/table">
            <a:tbl>
              <a:tblPr firstRow="1" firstCol="1" bandRow="1"/>
              <a:tblGrid>
                <a:gridCol w="2330668">
                  <a:extLst>
                    <a:ext uri="{9D8B030D-6E8A-4147-A177-3AD203B41FA5}">
                      <a16:colId xmlns:a16="http://schemas.microsoft.com/office/drawing/2014/main" val="993922557"/>
                    </a:ext>
                  </a:extLst>
                </a:gridCol>
                <a:gridCol w="6261122">
                  <a:extLst>
                    <a:ext uri="{9D8B030D-6E8A-4147-A177-3AD203B41FA5}">
                      <a16:colId xmlns:a16="http://schemas.microsoft.com/office/drawing/2014/main" val="1950828845"/>
                    </a:ext>
                  </a:extLst>
                </a:gridCol>
              </a:tblGrid>
              <a:tr h="7902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3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JETSON TX1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8459394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GPU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 TFLOP/s 256-core Maxwell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3593977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CPU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64-bit ARM A57 CPUs 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7136014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Memory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4 GB LPDDR4 | 25.6 GB/s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9197846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Storage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16 GB eMMC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3721649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WIFI/BT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802.11 2x2 ac/BT Ready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1900675"/>
                  </a:ext>
                </a:extLst>
              </a:tr>
              <a:tr h="73262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Networking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 Gigabit Ethernet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9677312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Size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50mm x 87mm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5446401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Interface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400 pin board-to-board connector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90306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193857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9207</TotalTime>
  <Words>386</Words>
  <Application>Microsoft Office PowerPoint</Application>
  <PresentationFormat>Custom</PresentationFormat>
  <Paragraphs>73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Wingdings</vt:lpstr>
      <vt:lpstr>Retrospect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Weijie Zhu</dc:creator>
  <cp:lastModifiedBy>Jayson Mercurio</cp:lastModifiedBy>
  <cp:revision>1013</cp:revision>
  <dcterms:created xsi:type="dcterms:W3CDTF">2013-03-13T03:14:34Z</dcterms:created>
  <dcterms:modified xsi:type="dcterms:W3CDTF">2017-08-08T23:14:55Z</dcterms:modified>
</cp:coreProperties>
</file>