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1" r:id="rId1"/>
  </p:sldMasterIdLst>
  <p:notesMasterIdLst>
    <p:notesMasterId r:id="rId35"/>
  </p:notesMasterIdLst>
  <p:sldIdLst>
    <p:sldId id="257" r:id="rId2"/>
    <p:sldId id="258" r:id="rId3"/>
    <p:sldId id="260" r:id="rId4"/>
    <p:sldId id="256" r:id="rId5"/>
    <p:sldId id="259" r:id="rId6"/>
    <p:sldId id="272" r:id="rId7"/>
    <p:sldId id="261" r:id="rId8"/>
    <p:sldId id="269" r:id="rId9"/>
    <p:sldId id="262" r:id="rId10"/>
    <p:sldId id="264" r:id="rId11"/>
    <p:sldId id="271" r:id="rId12"/>
    <p:sldId id="278" r:id="rId13"/>
    <p:sldId id="274" r:id="rId14"/>
    <p:sldId id="291" r:id="rId15"/>
    <p:sldId id="292" r:id="rId16"/>
    <p:sldId id="263" r:id="rId17"/>
    <p:sldId id="268" r:id="rId18"/>
    <p:sldId id="295" r:id="rId19"/>
    <p:sldId id="277" r:id="rId20"/>
    <p:sldId id="266" r:id="rId21"/>
    <p:sldId id="280" r:id="rId22"/>
    <p:sldId id="293" r:id="rId23"/>
    <p:sldId id="284" r:id="rId24"/>
    <p:sldId id="283" r:id="rId25"/>
    <p:sldId id="279" r:id="rId26"/>
    <p:sldId id="281" r:id="rId27"/>
    <p:sldId id="285" r:id="rId28"/>
    <p:sldId id="286" r:id="rId29"/>
    <p:sldId id="296" r:id="rId30"/>
    <p:sldId id="298" r:id="rId31"/>
    <p:sldId id="287" r:id="rId32"/>
    <p:sldId id="294"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d08418ce00b807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E9D6"/>
    <a:srgbClr val="7C60C6"/>
    <a:srgbClr val="2E70BA"/>
    <a:srgbClr val="1F8369"/>
    <a:srgbClr val="29769D"/>
    <a:srgbClr val="3D9CCC"/>
    <a:srgbClr val="F6E1F3"/>
    <a:srgbClr val="F9E4C9"/>
    <a:srgbClr val="FDF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82437" autoAdjust="0"/>
  </p:normalViewPr>
  <p:slideViewPr>
    <p:cSldViewPr snapToGrid="0">
      <p:cViewPr>
        <p:scale>
          <a:sx n="103" d="100"/>
          <a:sy n="103" d="100"/>
        </p:scale>
        <p:origin x="-267"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8T13:55:09.97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1C756-00C2-4749-ABC8-DD7C363D8867}" type="datetimeFigureOut">
              <a:rPr lang="en-US" smtClean="0"/>
              <a:t>8/8/2018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9C2CC-AAAB-3840-8442-07BC2E82B465}" type="slidenum">
              <a:rPr lang="en-US" smtClean="0"/>
              <a:t>‹#›</a:t>
            </a:fld>
            <a:endParaRPr lang="en-US"/>
          </a:p>
        </p:txBody>
      </p:sp>
    </p:spTree>
    <p:extLst>
      <p:ext uri="{BB962C8B-B14F-4D97-AF65-F5344CB8AC3E}">
        <p14:creationId xmlns:p14="http://schemas.microsoft.com/office/powerpoint/2010/main" val="219113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1</a:t>
            </a:fld>
            <a:endParaRPr lang="en-US"/>
          </a:p>
        </p:txBody>
      </p:sp>
    </p:spTree>
    <p:extLst>
      <p:ext uri="{BB962C8B-B14F-4D97-AF65-F5344CB8AC3E}">
        <p14:creationId xmlns:p14="http://schemas.microsoft.com/office/powerpoint/2010/main" val="3716268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Openning</a:t>
            </a:r>
            <a:r>
              <a:rPr lang="en-US" sz="2000" b="1" dirty="0"/>
              <a:t> device: Another Non-volatile element is the </a:t>
            </a:r>
            <a:r>
              <a:rPr lang="en-US" sz="2000" b="1" dirty="0" err="1"/>
              <a:t>AntiFuse</a:t>
            </a:r>
            <a:r>
              <a:rPr lang="en-US" sz="2000" b="1" dirty="0"/>
              <a:t>. And true to its name, it works the opposite of a typical fuse.</a:t>
            </a:r>
            <a:br>
              <a:rPr lang="en-US" sz="2000" b="1" dirty="0"/>
            </a:br>
            <a:br>
              <a:rPr lang="en-US" sz="2000" b="1" dirty="0"/>
            </a:br>
            <a:br>
              <a:rPr lang="en-US" sz="2000" b="1" dirty="0"/>
            </a:br>
            <a:r>
              <a:rPr lang="en-US" sz="2000" b="1" dirty="0"/>
              <a:t>Here well go over its function, properties and electrical characteristics</a:t>
            </a:r>
            <a:br>
              <a:rPr lang="en-US" sz="2000" b="1" dirty="0"/>
            </a:br>
            <a:br>
              <a:rPr lang="en-US" sz="2000" b="1" dirty="0"/>
            </a:br>
            <a:r>
              <a:rPr lang="en-US" sz="2000" b="1" dirty="0"/>
              <a:t>The AF is an OTP element meaning it is only programmable once…</a:t>
            </a:r>
          </a:p>
          <a:p>
            <a:endParaRPr lang="en-US" sz="2000" b="1" dirty="0"/>
          </a:p>
          <a:p>
            <a:r>
              <a:rPr lang="en-US" sz="2000" b="1" dirty="0"/>
              <a:t>The AF when presented with enough voltage will </a:t>
            </a:r>
            <a:r>
              <a:rPr lang="en-US" sz="2000" b="1" dirty="0" err="1"/>
              <a:t>transistion</a:t>
            </a:r>
            <a:r>
              <a:rPr lang="en-US" sz="2000" b="1" dirty="0"/>
              <a:t> to a blown state….</a:t>
            </a:r>
          </a:p>
          <a:p>
            <a:endParaRPr lang="en-US" sz="2000" b="1" dirty="0"/>
          </a:p>
          <a:p>
            <a:r>
              <a:rPr lang="en-US" sz="2000" b="1" dirty="0"/>
              <a:t> </a:t>
            </a:r>
            <a:r>
              <a:rPr lang="en-US" sz="2000" b="1" dirty="0" err="1"/>
              <a:t>Afs</a:t>
            </a:r>
            <a:r>
              <a:rPr lang="en-US" sz="2000" b="1" dirty="0"/>
              <a:t> are made of dielectric, metallic and insulating materials and they are It is fully compatible with and has been implemented on standard transistor manufacturing techniques and has proven very difficult to reverse engineer (look at bottom picture) The change of resistance occurs at the atomic making it difficult to image. </a:t>
            </a:r>
            <a:r>
              <a:rPr lang="en-US" sz="2000" b="1" dirty="0" err="1"/>
              <a:t>Kurzgesagt</a:t>
            </a:r>
            <a:r>
              <a:rPr lang="en-US" sz="2000" b="1" dirty="0"/>
              <a:t>: This is something we can do today! ….unlike the MTJ</a:t>
            </a:r>
          </a:p>
        </p:txBody>
      </p:sp>
      <p:sp>
        <p:nvSpPr>
          <p:cNvPr id="4" name="Slide Number Placeholder 3"/>
          <p:cNvSpPr>
            <a:spLocks noGrp="1"/>
          </p:cNvSpPr>
          <p:nvPr>
            <p:ph type="sldNum" sz="quarter" idx="10"/>
          </p:nvPr>
        </p:nvSpPr>
        <p:spPr/>
        <p:txBody>
          <a:bodyPr/>
          <a:lstStyle/>
          <a:p>
            <a:fld id="{CFE9C2CC-AAAB-3840-8442-07BC2E82B465}" type="slidenum">
              <a:rPr lang="en-US" smtClean="0"/>
              <a:t>10</a:t>
            </a:fld>
            <a:endParaRPr lang="en-US"/>
          </a:p>
        </p:txBody>
      </p:sp>
    </p:spTree>
    <p:extLst>
      <p:ext uri="{BB962C8B-B14F-4D97-AF65-F5344CB8AC3E}">
        <p14:creationId xmlns:p14="http://schemas.microsoft.com/office/powerpoint/2010/main" val="1314134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Opening device: Lets wrap everything we know up to know and compare the difference between </a:t>
            </a:r>
            <a:r>
              <a:rPr lang="en-US" sz="2000" b="1" dirty="0" err="1"/>
              <a:t>volative</a:t>
            </a:r>
            <a:r>
              <a:rPr lang="en-US" sz="2000" b="1" dirty="0"/>
              <a:t> and non volatile storage.</a:t>
            </a:r>
          </a:p>
          <a:p>
            <a:endParaRPr lang="en-US" sz="2000" b="1" dirty="0"/>
          </a:p>
          <a:p>
            <a:r>
              <a:rPr lang="en-US" sz="2000" b="1" dirty="0"/>
              <a:t>Well go over the two cell diagram below.</a:t>
            </a:r>
          </a:p>
          <a:p>
            <a:endParaRPr lang="en-US" sz="2000" b="1" dirty="0"/>
          </a:p>
          <a:p>
            <a:r>
              <a:rPr lang="en-US" sz="2000" b="1" dirty="0"/>
              <a:t>Present data to the volatile device, the data is retained once sense enable is turned on, and data will continue to be retained also long as power is present or new data is sensed.</a:t>
            </a:r>
          </a:p>
          <a:p>
            <a:endParaRPr lang="en-US" sz="2000" b="1" dirty="0"/>
          </a:p>
          <a:p>
            <a:r>
              <a:rPr lang="en-US" sz="2000" b="1" dirty="0"/>
              <a:t>Data is presented once again but there is an intermediate step. The intermediate step is you convert data to a resistive form by writing to our nonvolatile component, that data is then converted again but to a voltage. The resistance stored the data non-volatilely. You do not risk the loss of the data at power down.</a:t>
            </a:r>
          </a:p>
        </p:txBody>
      </p:sp>
      <p:sp>
        <p:nvSpPr>
          <p:cNvPr id="4" name="Slide Number Placeholder 3"/>
          <p:cNvSpPr>
            <a:spLocks noGrp="1"/>
          </p:cNvSpPr>
          <p:nvPr>
            <p:ph type="sldNum" sz="quarter" idx="10"/>
          </p:nvPr>
        </p:nvSpPr>
        <p:spPr/>
        <p:txBody>
          <a:bodyPr/>
          <a:lstStyle/>
          <a:p>
            <a:fld id="{CFE9C2CC-AAAB-3840-8442-07BC2E82B465}" type="slidenum">
              <a:rPr lang="en-US" smtClean="0"/>
              <a:t>11</a:t>
            </a:fld>
            <a:endParaRPr lang="en-US"/>
          </a:p>
        </p:txBody>
      </p:sp>
    </p:spTree>
    <p:extLst>
      <p:ext uri="{BB962C8B-B14F-4D97-AF65-F5344CB8AC3E}">
        <p14:creationId xmlns:p14="http://schemas.microsoft.com/office/powerpoint/2010/main" val="43197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cs typeface="Calibri"/>
              </a:rPr>
              <a:t>I would like to </a:t>
            </a:r>
            <a:r>
              <a:rPr lang="en-US" sz="2000" b="1">
                <a:cs typeface="Calibri"/>
              </a:rPr>
              <a:t>indroduce</a:t>
            </a:r>
            <a:r>
              <a:rPr lang="en-US" sz="2000" b="1" dirty="0">
                <a:cs typeface="Calibri"/>
              </a:rPr>
              <a:t> a volatile solution a D flip-flop.</a:t>
            </a:r>
            <a:endParaRPr lang="en-US" dirty="0"/>
          </a:p>
          <a:p>
            <a:r>
              <a:rPr lang="en-US" sz="2000" b="1" dirty="0">
                <a:cs typeface="Calibri"/>
              </a:rPr>
              <a:t>This here is the logical circuit design and it consist of 2 inputs: Data D and Clock.</a:t>
            </a:r>
            <a:endParaRPr lang="en-US" dirty="0"/>
          </a:p>
          <a:p>
            <a:r>
              <a:rPr lang="en-US" sz="2000" b="1" dirty="0">
                <a:cs typeface="Calibri"/>
              </a:rPr>
              <a:t>When the clock is high or on, data</a:t>
            </a:r>
            <a:r>
              <a:rPr lang="en-US" sz="2000" b="1">
                <a:cs typeface="Calibri"/>
              </a:rPr>
              <a:t> </a:t>
            </a:r>
            <a:r>
              <a:rPr lang="en-US" sz="2000" b="1" dirty="0">
                <a:cs typeface="Calibri"/>
              </a:rPr>
              <a:t>passes to the output</a:t>
            </a:r>
          </a:p>
          <a:p>
            <a:r>
              <a:rPr lang="en-US" sz="2000" b="1" dirty="0">
                <a:cs typeface="Calibri"/>
              </a:rPr>
              <a:t>When the clock is low or off , data has no affect on the output, in other words it holds its original output. </a:t>
            </a:r>
          </a:p>
          <a:p>
            <a:r>
              <a:rPr lang="en-US" sz="2000" b="1" dirty="0">
                <a:cs typeface="Calibri"/>
              </a:rPr>
              <a:t>Due to being volatile it is used to temporarily store data.</a:t>
            </a:r>
          </a:p>
          <a:p>
            <a:endParaRPr lang="en-US" sz="2000" b="1" dirty="0">
              <a:cs typeface="Calibri"/>
            </a:endParaRPr>
          </a:p>
          <a:p>
            <a:endParaRPr lang="en-US" sz="2000" b="1">
              <a:cs typeface="Calibri"/>
            </a:endParaRPr>
          </a:p>
        </p:txBody>
      </p:sp>
      <p:sp>
        <p:nvSpPr>
          <p:cNvPr id="4" name="Slide Number Placeholder 3"/>
          <p:cNvSpPr>
            <a:spLocks noGrp="1"/>
          </p:cNvSpPr>
          <p:nvPr>
            <p:ph type="sldNum" sz="quarter" idx="10"/>
          </p:nvPr>
        </p:nvSpPr>
        <p:spPr/>
        <p:txBody>
          <a:bodyPr/>
          <a:lstStyle/>
          <a:p>
            <a:fld id="{CFE9C2CC-AAAB-3840-8442-07BC2E82B465}" type="slidenum">
              <a:rPr lang="en-US" smtClean="0"/>
              <a:t>12</a:t>
            </a:fld>
            <a:endParaRPr lang="en-US"/>
          </a:p>
        </p:txBody>
      </p:sp>
    </p:spTree>
    <p:extLst>
      <p:ext uri="{BB962C8B-B14F-4D97-AF65-F5344CB8AC3E}">
        <p14:creationId xmlns:p14="http://schemas.microsoft.com/office/powerpoint/2010/main" val="731734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The way a D flip flop works is by storing data in the form of charge, but is only contained while the system is being powered. </a:t>
            </a:r>
          </a:p>
          <a:p>
            <a:r>
              <a:rPr lang="en-US" b="1">
                <a:cs typeface="Calibri"/>
              </a:rPr>
              <a:t>A D flip flop gives the benfit of low cost, volatility, and is a standard cell.</a:t>
            </a:r>
          </a:p>
          <a:p>
            <a:r>
              <a:rPr lang="en-US" b="1">
                <a:cs typeface="Calibri"/>
              </a:rPr>
              <a:t>A standard cell is a collection of low level electrical logic functions such as AND gates, OR gates, or inverters.</a:t>
            </a:r>
          </a:p>
          <a:p>
            <a:r>
              <a:rPr lang="en-US" b="1">
                <a:cs typeface="Calibri"/>
              </a:rPr>
              <a:t>Standard cells are provided by manufacturers and are highly reliable therefore have an extremly low failure rate.</a:t>
            </a:r>
            <a:r>
              <a:rPr lang="en-US">
                <a:cs typeface="Calibri"/>
              </a:rPr>
              <a:t> </a:t>
            </a:r>
          </a:p>
        </p:txBody>
      </p:sp>
      <p:sp>
        <p:nvSpPr>
          <p:cNvPr id="4" name="Slide Number Placeholder 3"/>
          <p:cNvSpPr>
            <a:spLocks noGrp="1"/>
          </p:cNvSpPr>
          <p:nvPr>
            <p:ph type="sldNum" sz="quarter" idx="5"/>
          </p:nvPr>
        </p:nvSpPr>
        <p:spPr/>
        <p:txBody>
          <a:bodyPr/>
          <a:lstStyle/>
          <a:p>
            <a:fld id="{CFE9C2CC-AAAB-3840-8442-07BC2E82B465}" type="slidenum">
              <a:rPr lang="en-US" smtClean="0"/>
              <a:t>13</a:t>
            </a:fld>
            <a:endParaRPr lang="en-US"/>
          </a:p>
        </p:txBody>
      </p:sp>
    </p:spTree>
    <p:extLst>
      <p:ext uri="{BB962C8B-B14F-4D97-AF65-F5344CB8AC3E}">
        <p14:creationId xmlns:p14="http://schemas.microsoft.com/office/powerpoint/2010/main" val="2316903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nv latch act like a dff. The dff looks different from an no lach, but the no latch allows for and input dats to go in and have an output independent of power. </a:t>
            </a:r>
          </a:p>
          <a:p>
            <a:r>
              <a:rPr lang="en-US">
                <a:cs typeface="Calibri"/>
              </a:rPr>
              <a:t>We subtract the dff with the moose he added non-volatile to understand the base line cost. </a:t>
            </a:r>
          </a:p>
        </p:txBody>
      </p:sp>
      <p:sp>
        <p:nvSpPr>
          <p:cNvPr id="4" name="Slide Number Placeholder 3"/>
          <p:cNvSpPr>
            <a:spLocks noGrp="1"/>
          </p:cNvSpPr>
          <p:nvPr>
            <p:ph type="sldNum" sz="quarter" idx="10"/>
          </p:nvPr>
        </p:nvSpPr>
        <p:spPr/>
        <p:txBody>
          <a:bodyPr/>
          <a:lstStyle/>
          <a:p>
            <a:fld id="{CFE9C2CC-AAAB-3840-8442-07BC2E82B465}" type="slidenum">
              <a:rPr lang="en-US" smtClean="0"/>
              <a:t>14</a:t>
            </a:fld>
            <a:endParaRPr lang="en-US"/>
          </a:p>
        </p:txBody>
      </p:sp>
    </p:spTree>
    <p:extLst>
      <p:ext uri="{BB962C8B-B14F-4D97-AF65-F5344CB8AC3E}">
        <p14:creationId xmlns:p14="http://schemas.microsoft.com/office/powerpoint/2010/main" val="399879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Here we have a view of the D flip flop's layout.</a:t>
            </a:r>
          </a:p>
          <a:p>
            <a:r>
              <a:rPr lang="en-US" b="1">
                <a:cs typeface="Calibri"/>
              </a:rPr>
              <a:t>The overhead metrics shows the minimum area, power, and time delay to achieve an extremely low failure rate.</a:t>
            </a:r>
          </a:p>
          <a:p>
            <a:r>
              <a:rPr lang="en-US" b="1">
                <a:cs typeface="Calibri"/>
              </a:rPr>
              <a:t>A layout is a manufacturable reprasentation of an integrated circuit functional block.</a:t>
            </a:r>
          </a:p>
          <a:p>
            <a:r>
              <a:rPr lang="en-US" b="1">
                <a:cs typeface="Calibri"/>
              </a:rPr>
              <a:t>Creating a layout provides devices parasitic for accurate device modeling,</a:t>
            </a:r>
          </a:p>
          <a:p>
            <a:r>
              <a:rPr lang="en-US" b="1">
                <a:cs typeface="Calibri"/>
              </a:rPr>
              <a:t>Such as identifing non idealities.</a:t>
            </a:r>
          </a:p>
          <a:p>
            <a:r>
              <a:rPr lang="en-US" b="1">
                <a:cs typeface="Calibri"/>
              </a:rPr>
              <a:t>Non idealities are introduced in electrical componants such as transistors.</a:t>
            </a:r>
          </a:p>
          <a:p>
            <a:r>
              <a:rPr lang="en-US" b="1">
                <a:cs typeface="Calibri"/>
              </a:rPr>
              <a:t>When combining these electrical components, even more non idealities are introduced.</a:t>
            </a:r>
          </a:p>
          <a:p>
            <a:r>
              <a:rPr lang="en-US" b="1">
                <a:cs typeface="Calibri"/>
              </a:rPr>
              <a:t>These non idealities can only be seen after the layout is complete.</a:t>
            </a:r>
            <a:r>
              <a:rPr lang="en-US">
                <a:cs typeface="Calibri"/>
              </a:rPr>
              <a:t> </a:t>
            </a:r>
          </a:p>
        </p:txBody>
      </p:sp>
      <p:sp>
        <p:nvSpPr>
          <p:cNvPr id="4" name="Slide Number Placeholder 3"/>
          <p:cNvSpPr>
            <a:spLocks noGrp="1"/>
          </p:cNvSpPr>
          <p:nvPr>
            <p:ph type="sldNum" sz="quarter" idx="5"/>
          </p:nvPr>
        </p:nvSpPr>
        <p:spPr/>
        <p:txBody>
          <a:bodyPr/>
          <a:lstStyle/>
          <a:p>
            <a:fld id="{CFE9C2CC-AAAB-3840-8442-07BC2E82B465}" type="slidenum">
              <a:rPr lang="en-US" smtClean="0"/>
              <a:t>15</a:t>
            </a:fld>
            <a:endParaRPr lang="en-US"/>
          </a:p>
        </p:txBody>
      </p:sp>
    </p:spTree>
    <p:extLst>
      <p:ext uri="{BB962C8B-B14F-4D97-AF65-F5344CB8AC3E}">
        <p14:creationId xmlns:p14="http://schemas.microsoft.com/office/powerpoint/2010/main" val="1133823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devices, two </a:t>
            </a:r>
            <a:r>
              <a:rPr lang="en-US" dirty="0" err="1"/>
              <a:t>mtjs</a:t>
            </a:r>
            <a:r>
              <a:rPr lang="en-US" dirty="0"/>
              <a:t> both with a relatively low resistive ratio. Both MTJs have opposite orientations (Free and Pinned Layers reversed).</a:t>
            </a:r>
          </a:p>
          <a:p>
            <a:r>
              <a:rPr lang="en-US" dirty="0"/>
              <a:t>The </a:t>
            </a:r>
            <a:r>
              <a:rPr lang="en-US" dirty="0" err="1"/>
              <a:t>mtj</a:t>
            </a:r>
            <a:r>
              <a:rPr lang="en-US" dirty="0"/>
              <a:t> latch is designed to handle the low resistive ratio by using a differential scheme.</a:t>
            </a:r>
          </a:p>
          <a:p>
            <a:endParaRPr lang="en-US" dirty="0"/>
          </a:p>
          <a:p>
            <a:r>
              <a:rPr lang="en-US" dirty="0"/>
              <a:t>The sense amplifier places charge throughout the two MTJ elements during read. </a:t>
            </a:r>
          </a:p>
          <a:p>
            <a:r>
              <a:rPr lang="en-US" dirty="0"/>
              <a:t>MTJs are oriented in parallel and antiparallel positions. </a:t>
            </a:r>
          </a:p>
          <a:p>
            <a:r>
              <a:rPr lang="en-US" dirty="0"/>
              <a:t>When the MTJs receive charge, the antiparallel oriented MTJ will dissipate charge slowly and thus giving parallel MTJ more time to rapidly </a:t>
            </a:r>
            <a:r>
              <a:rPr lang="en-US" dirty="0" err="1"/>
              <a:t>dissapate</a:t>
            </a:r>
            <a:r>
              <a:rPr lang="en-US" dirty="0"/>
              <a:t> its charge. </a:t>
            </a:r>
          </a:p>
          <a:p>
            <a:r>
              <a:rPr lang="en-US" dirty="0"/>
              <a:t>The first MTJ whose charge dissipates will decide Q and </a:t>
            </a:r>
            <a:r>
              <a:rPr lang="en-US" dirty="0" err="1"/>
              <a:t>Qb</a:t>
            </a:r>
            <a:r>
              <a:rPr lang="en-US" dirty="0"/>
              <a:t>. </a:t>
            </a:r>
          </a:p>
          <a:p>
            <a:r>
              <a:rPr lang="en-US" dirty="0"/>
              <a:t>Additionally, which ever side dissipates its charge first it's respective output is set to '1’.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highlighted in green The output buffer is a volatile component and reads out the resistive states.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write driver is a non-volatile component composed of inverted AND gates, </a:t>
            </a:r>
            <a:r>
              <a:rPr lang="en-US" dirty="0" err="1"/>
              <a:t>Nmoses</a:t>
            </a:r>
            <a:r>
              <a:rPr lang="en-US" dirty="0"/>
              <a:t>, and </a:t>
            </a:r>
            <a:r>
              <a:rPr lang="en-US" dirty="0" err="1"/>
              <a:t>Pmoses</a:t>
            </a:r>
            <a:r>
              <a:rPr lang="en-US" dirty="0"/>
              <a:t>. </a:t>
            </a:r>
          </a:p>
          <a:p>
            <a:endParaRPr lang="en-US" dirty="0"/>
          </a:p>
          <a:p>
            <a:r>
              <a:rPr lang="en-US" dirty="0"/>
              <a:t>During write, the user have ability to apply </a:t>
            </a:r>
            <a:r>
              <a:rPr lang="en-US" dirty="0" err="1"/>
              <a:t>Vdd</a:t>
            </a:r>
            <a:r>
              <a:rPr lang="en-US" dirty="0"/>
              <a:t> and GND across the </a:t>
            </a:r>
            <a:r>
              <a:rPr lang="en-US" dirty="0" err="1"/>
              <a:t>mtjs</a:t>
            </a:r>
            <a:r>
              <a:rPr lang="en-US" dirty="0"/>
              <a:t> by changing W/X/Y/Z and therefore we can change the direction of each </a:t>
            </a:r>
            <a:r>
              <a:rPr lang="en-US" dirty="0" err="1"/>
              <a:t>mtj</a:t>
            </a:r>
            <a:r>
              <a:rPr lang="en-US" dirty="0"/>
              <a:t>. </a:t>
            </a:r>
          </a:p>
          <a:p>
            <a:endParaRPr lang="en-US" dirty="0"/>
          </a:p>
          <a:p>
            <a:r>
              <a:rPr lang="en-US" dirty="0"/>
              <a:t>Current is the same direction in both </a:t>
            </a:r>
            <a:r>
              <a:rPr lang="en-US" dirty="0" err="1"/>
              <a:t>mtj</a:t>
            </a:r>
            <a:r>
              <a:rPr lang="en-US" dirty="0"/>
              <a:t> but because they’re both MTJ are oriented differently, they’ll be written to opposite resistive states.</a:t>
            </a:r>
          </a:p>
        </p:txBody>
      </p:sp>
      <p:sp>
        <p:nvSpPr>
          <p:cNvPr id="4" name="Slide Number Placeholder 3"/>
          <p:cNvSpPr>
            <a:spLocks noGrp="1"/>
          </p:cNvSpPr>
          <p:nvPr>
            <p:ph type="sldNum" sz="quarter" idx="10"/>
          </p:nvPr>
        </p:nvSpPr>
        <p:spPr/>
        <p:txBody>
          <a:bodyPr/>
          <a:lstStyle/>
          <a:p>
            <a:fld id="{CFE9C2CC-AAAB-3840-8442-07BC2E82B465}" type="slidenum">
              <a:rPr lang="en-US" smtClean="0"/>
              <a:t>16</a:t>
            </a:fld>
            <a:endParaRPr lang="en-US"/>
          </a:p>
        </p:txBody>
      </p:sp>
    </p:spTree>
    <p:extLst>
      <p:ext uri="{BB962C8B-B14F-4D97-AF65-F5344CB8AC3E}">
        <p14:creationId xmlns:p14="http://schemas.microsoft.com/office/powerpoint/2010/main" val="188157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Logic]</a:t>
            </a:r>
          </a:p>
          <a:p>
            <a:r>
              <a:rPr lang="en-US" dirty="0"/>
              <a:t>Data = 0 – High resistance</a:t>
            </a:r>
          </a:p>
          <a:p>
            <a:r>
              <a:rPr lang="en-US" dirty="0"/>
              <a:t>Data = 1 – Low </a:t>
            </a:r>
            <a:r>
              <a:rPr lang="en-US" dirty="0" err="1"/>
              <a:t>reisitance</a:t>
            </a:r>
            <a:endParaRPr lang="en-US" dirty="0"/>
          </a:p>
          <a:p>
            <a:endParaRPr lang="en-US" dirty="0"/>
          </a:p>
          <a:p>
            <a:r>
              <a:rPr lang="en-US" dirty="0"/>
              <a:t>When WE is 0, resistive state is retained.</a:t>
            </a:r>
          </a:p>
          <a:p>
            <a:endParaRPr lang="en-US" dirty="0"/>
          </a:p>
          <a:p>
            <a:r>
              <a:rPr lang="en-US" dirty="0"/>
              <a:t>[Sense Logic]</a:t>
            </a:r>
          </a:p>
          <a:p>
            <a:r>
              <a:rPr lang="en-US" dirty="0"/>
              <a:t>When resistive state is low and SE is 1, Q is High</a:t>
            </a:r>
          </a:p>
          <a:p>
            <a:r>
              <a:rPr lang="en-US" dirty="0"/>
              <a:t>When resistive state is high and SE is 1, Q is zero</a:t>
            </a:r>
          </a:p>
          <a:p>
            <a:endParaRPr lang="en-US" dirty="0"/>
          </a:p>
          <a:p>
            <a:r>
              <a:rPr lang="en-US" dirty="0"/>
              <a:t>SE = 0, Q is retained</a:t>
            </a:r>
          </a:p>
        </p:txBody>
      </p:sp>
      <p:sp>
        <p:nvSpPr>
          <p:cNvPr id="4" name="Slide Number Placeholder 3"/>
          <p:cNvSpPr>
            <a:spLocks noGrp="1"/>
          </p:cNvSpPr>
          <p:nvPr>
            <p:ph type="sldNum" sz="quarter" idx="10"/>
          </p:nvPr>
        </p:nvSpPr>
        <p:spPr/>
        <p:txBody>
          <a:bodyPr/>
          <a:lstStyle/>
          <a:p>
            <a:fld id="{CFE9C2CC-AAAB-3840-8442-07BC2E82B465}" type="slidenum">
              <a:rPr lang="en-US" smtClean="0"/>
              <a:t>17</a:t>
            </a:fld>
            <a:endParaRPr lang="en-US"/>
          </a:p>
        </p:txBody>
      </p:sp>
    </p:spTree>
    <p:extLst>
      <p:ext uri="{BB962C8B-B14F-4D97-AF65-F5344CB8AC3E}">
        <p14:creationId xmlns:p14="http://schemas.microsoft.com/office/powerpoint/2010/main" val="23202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18</a:t>
            </a:fld>
            <a:endParaRPr lang="en-US"/>
          </a:p>
        </p:txBody>
      </p:sp>
    </p:spTree>
    <p:extLst>
      <p:ext uri="{BB962C8B-B14F-4D97-AF65-F5344CB8AC3E}">
        <p14:creationId xmlns:p14="http://schemas.microsoft.com/office/powerpoint/2010/main" val="17779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topology for an </a:t>
            </a:r>
            <a:r>
              <a:rPr lang="en-US" dirty="0" err="1"/>
              <a:t>antifuse</a:t>
            </a:r>
            <a:r>
              <a:rPr lang="en-US" dirty="0"/>
              <a:t> based </a:t>
            </a:r>
            <a:r>
              <a:rPr lang="en-US"/>
              <a:t>NV latch</a:t>
            </a:r>
          </a:p>
          <a:p>
            <a:r>
              <a:rPr lang="en-US" dirty="0"/>
              <a:t>In this topology, due to the </a:t>
            </a:r>
            <a:r>
              <a:rPr lang="en-US" dirty="0" err="1"/>
              <a:t>anitfuses</a:t>
            </a:r>
            <a:r>
              <a:rPr lang="en-US" dirty="0"/>
              <a:t> high resistive ratio we can get away with a single ended topology</a:t>
            </a:r>
          </a:p>
          <a:p>
            <a:r>
              <a:rPr lang="en-US" dirty="0"/>
              <a:t>When the </a:t>
            </a:r>
            <a:r>
              <a:rPr lang="en-US" dirty="0" err="1"/>
              <a:t>antifuse</a:t>
            </a:r>
            <a:r>
              <a:rPr lang="en-US" dirty="0"/>
              <a:t> is Blown It behaves like a relatively small resistor from 100s of ohms to several </a:t>
            </a:r>
            <a:r>
              <a:rPr lang="en-US" dirty="0" err="1"/>
              <a:t>kilaohms</a:t>
            </a:r>
            <a:r>
              <a:rPr lang="en-US" dirty="0"/>
              <a:t> </a:t>
            </a:r>
          </a:p>
          <a:p>
            <a:r>
              <a:rPr lang="en-US" dirty="0"/>
              <a:t>When the </a:t>
            </a:r>
            <a:r>
              <a:rPr lang="en-US" dirty="0" err="1"/>
              <a:t>antifuse</a:t>
            </a:r>
            <a:r>
              <a:rPr lang="en-US" dirty="0"/>
              <a:t> in Unblown it behaves like an extremely large resistor on the order of several </a:t>
            </a:r>
            <a:r>
              <a:rPr lang="en-US" dirty="0" err="1"/>
              <a:t>MegaOhms</a:t>
            </a:r>
            <a:endParaRPr lang="en-US" dirty="0"/>
          </a:p>
          <a:p>
            <a:r>
              <a:rPr lang="en-US" dirty="0"/>
              <a:t>When in the write mode, our goal is to either apply a voltage drop close to VPP across the </a:t>
            </a:r>
            <a:r>
              <a:rPr lang="en-US" dirty="0" err="1"/>
              <a:t>antifuse</a:t>
            </a:r>
            <a:r>
              <a:rPr lang="en-US" dirty="0"/>
              <a:t> if we want to program a low resistance,</a:t>
            </a:r>
          </a:p>
          <a:p>
            <a:r>
              <a:rPr lang="en-US" dirty="0"/>
              <a:t>Or apply no voltage drop by not providing a path to ground. We control ground in write mode with the data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ensure no alternative path to ground, the </a:t>
            </a:r>
            <a:r>
              <a:rPr lang="en-US" dirty="0" err="1"/>
              <a:t>clampon</a:t>
            </a:r>
            <a:r>
              <a:rPr lang="en-US" dirty="0"/>
              <a:t> transistor is turned off during write mode</a:t>
            </a:r>
          </a:p>
          <a:p>
            <a:r>
              <a:rPr lang="en-US" dirty="0"/>
              <a:t>In write mode, write enable gets set to 1.</a:t>
            </a:r>
          </a:p>
          <a:p>
            <a:r>
              <a:rPr lang="en-US" dirty="0"/>
              <a:t>We then turn on VPP (which is approximately 4-5Volts)</a:t>
            </a:r>
          </a:p>
          <a:p>
            <a:endParaRPr lang="en-US" dirty="0"/>
          </a:p>
          <a:p>
            <a:r>
              <a:rPr lang="en-US" dirty="0"/>
              <a:t>During Sense mode, write enable gets turned off to ensure that the voltage across the </a:t>
            </a:r>
            <a:r>
              <a:rPr lang="en-US" dirty="0" err="1"/>
              <a:t>antifuse</a:t>
            </a:r>
            <a:r>
              <a:rPr lang="en-US" dirty="0"/>
              <a:t> is measured. </a:t>
            </a:r>
          </a:p>
          <a:p>
            <a:r>
              <a:rPr lang="en-US" dirty="0" err="1"/>
              <a:t>ClampOn</a:t>
            </a:r>
            <a:r>
              <a:rPr lang="en-US" dirty="0"/>
              <a:t> gets turned on and VPP is disconnected.</a:t>
            </a:r>
          </a:p>
          <a:p>
            <a:r>
              <a:rPr lang="en-US" dirty="0"/>
              <a:t>In order to update Q and </a:t>
            </a:r>
            <a:r>
              <a:rPr lang="en-US" dirty="0" err="1"/>
              <a:t>Qbar</a:t>
            </a:r>
            <a:r>
              <a:rPr lang="en-US" dirty="0"/>
              <a:t>, a pulse gets enabled</a:t>
            </a:r>
          </a:p>
          <a:p>
            <a:endParaRPr lang="en-US" dirty="0"/>
          </a:p>
          <a:p>
            <a:endParaRPr lang="en-US" dirty="0"/>
          </a:p>
          <a:p>
            <a:r>
              <a:rPr lang="en-US" dirty="0"/>
              <a:t>As shown on the waveform below, we can determine when </a:t>
            </a:r>
            <a:r>
              <a:rPr lang="en-US"/>
              <a:t>the</a:t>
            </a:r>
            <a:r>
              <a:rPr lang="en-US" dirty="0"/>
              <a:t> design is in write mode and read Mode</a:t>
            </a:r>
          </a:p>
          <a:p>
            <a:r>
              <a:rPr lang="en-US" dirty="0"/>
              <a:t>When write enable is high and sense enable and </a:t>
            </a:r>
            <a:r>
              <a:rPr lang="en-US" dirty="0" err="1"/>
              <a:t>ClampOn</a:t>
            </a:r>
            <a:r>
              <a:rPr lang="en-US" dirty="0"/>
              <a:t> is low, we are in write mode.</a:t>
            </a:r>
          </a:p>
          <a:p>
            <a:r>
              <a:rPr lang="en-US" dirty="0"/>
              <a:t>When write enable is low and sense enable and </a:t>
            </a:r>
            <a:r>
              <a:rPr lang="en-US" dirty="0" err="1"/>
              <a:t>ClampOn</a:t>
            </a:r>
            <a:r>
              <a:rPr lang="en-US" dirty="0"/>
              <a:t> is low, we are in read mode.</a:t>
            </a:r>
          </a:p>
          <a:p>
            <a:endParaRPr lang="en-US" dirty="0"/>
          </a:p>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19</a:t>
            </a:fld>
            <a:endParaRPr lang="en-US"/>
          </a:p>
        </p:txBody>
      </p:sp>
    </p:spTree>
    <p:extLst>
      <p:ext uri="{BB962C8B-B14F-4D97-AF65-F5344CB8AC3E}">
        <p14:creationId xmlns:p14="http://schemas.microsoft.com/office/powerpoint/2010/main" val="9978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with our motivation for pursing this technology. First, we’ll explain the difference between volatile and non-volatile memory. Next, we’ll introduce the two types of competing non-volatile solutions. We used last summers research for data on </a:t>
            </a:r>
            <a:r>
              <a:rPr lang="en-US" dirty="0" err="1"/>
              <a:t>MTj</a:t>
            </a:r>
            <a:r>
              <a:rPr lang="en-US" dirty="0"/>
              <a:t>. This summer we developed our own standard size cell for implementation. We then show how we developed and optimized our design. Finally, we’ll compare the characteristics of </a:t>
            </a:r>
            <a:r>
              <a:rPr lang="en-US" dirty="0" err="1"/>
              <a:t>Mtjs</a:t>
            </a:r>
            <a:r>
              <a:rPr lang="en-US" dirty="0"/>
              <a:t> and AF. </a:t>
            </a:r>
          </a:p>
        </p:txBody>
      </p:sp>
      <p:sp>
        <p:nvSpPr>
          <p:cNvPr id="4" name="Slide Number Placeholder 3"/>
          <p:cNvSpPr>
            <a:spLocks noGrp="1"/>
          </p:cNvSpPr>
          <p:nvPr>
            <p:ph type="sldNum" sz="quarter" idx="10"/>
          </p:nvPr>
        </p:nvSpPr>
        <p:spPr/>
        <p:txBody>
          <a:bodyPr/>
          <a:lstStyle/>
          <a:p>
            <a:fld id="{CFE9C2CC-AAAB-3840-8442-07BC2E82B465}" type="slidenum">
              <a:rPr lang="en-US" smtClean="0"/>
              <a:t>2</a:t>
            </a:fld>
            <a:endParaRPr lang="en-US"/>
          </a:p>
        </p:txBody>
      </p:sp>
    </p:spTree>
    <p:extLst>
      <p:ext uri="{BB962C8B-B14F-4D97-AF65-F5344CB8AC3E}">
        <p14:creationId xmlns:p14="http://schemas.microsoft.com/office/powerpoint/2010/main" val="245909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r>
            <a:r>
              <a:rPr lang="en-US"/>
              <a:t>we have the </a:t>
            </a:r>
            <a:r>
              <a:rPr lang="en-US" dirty="0"/>
              <a:t>Truth Tables for Write and Sense Logic.</a:t>
            </a:r>
          </a:p>
          <a:p>
            <a:endParaRPr lang="en-US" dirty="0"/>
          </a:p>
          <a:p>
            <a:r>
              <a:rPr lang="en-US" dirty="0"/>
              <a:t>When Write Enable is Off (or if Data = 0), we retain the resistive state</a:t>
            </a:r>
          </a:p>
          <a:p>
            <a:r>
              <a:rPr lang="en-US" dirty="0"/>
              <a:t>When Write Enable is On</a:t>
            </a:r>
            <a:r>
              <a:rPr lang="en-US"/>
              <a:t> and Data = 1, we the anti-fuse gets </a:t>
            </a:r>
            <a:r>
              <a:rPr lang="en-US" dirty="0"/>
              <a:t>Blown</a:t>
            </a:r>
          </a:p>
          <a:p>
            <a:r>
              <a:rPr lang="en-US" dirty="0"/>
              <a:t>When Sense Enable is 0, Q gets retained</a:t>
            </a:r>
          </a:p>
          <a:p>
            <a:r>
              <a:rPr lang="en-US" dirty="0"/>
              <a:t>When Sense Enable is 1, Q </a:t>
            </a:r>
            <a:r>
              <a:rPr lang="en-US"/>
              <a:t>gets updated to the </a:t>
            </a:r>
            <a:r>
              <a:rPr lang="en-US" dirty="0"/>
              <a:t>corresponding </a:t>
            </a:r>
            <a:r>
              <a:rPr lang="en-US"/>
              <a:t>resistive state</a:t>
            </a:r>
          </a:p>
          <a:p>
            <a:r>
              <a:rPr lang="en-US" dirty="0" err="1"/>
              <a:t>Qbar</a:t>
            </a:r>
            <a:r>
              <a:rPr lang="en-US" dirty="0"/>
              <a:t> is always the inverse of Q</a:t>
            </a:r>
          </a:p>
        </p:txBody>
      </p:sp>
      <p:sp>
        <p:nvSpPr>
          <p:cNvPr id="4" name="Slide Number Placeholder 3"/>
          <p:cNvSpPr>
            <a:spLocks noGrp="1"/>
          </p:cNvSpPr>
          <p:nvPr>
            <p:ph type="sldNum" sz="quarter" idx="10"/>
          </p:nvPr>
        </p:nvSpPr>
        <p:spPr/>
        <p:txBody>
          <a:bodyPr/>
          <a:lstStyle/>
          <a:p>
            <a:fld id="{CFE9C2CC-AAAB-3840-8442-07BC2E82B465}" type="slidenum">
              <a:rPr lang="en-US" smtClean="0"/>
              <a:t>20</a:t>
            </a:fld>
            <a:endParaRPr lang="en-US"/>
          </a:p>
        </p:txBody>
      </p:sp>
    </p:spTree>
    <p:extLst>
      <p:ext uri="{BB962C8B-B14F-4D97-AF65-F5344CB8AC3E}">
        <p14:creationId xmlns:p14="http://schemas.microsoft.com/office/powerpoint/2010/main" val="3248163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we did was point 1</a:t>
            </a:r>
          </a:p>
          <a:p>
            <a:endParaRPr lang="en-US" dirty="0"/>
          </a:p>
          <a:p>
            <a:r>
              <a:rPr lang="en-US" dirty="0"/>
              <a:t>Then we had to upsize the transistors so that no failures will be present in 10000 iterations</a:t>
            </a:r>
          </a:p>
          <a:p>
            <a:endParaRPr lang="en-US" dirty="0"/>
          </a:p>
          <a:p>
            <a:r>
              <a:rPr lang="en-US" dirty="0"/>
              <a:t>We completed layout and</a:t>
            </a:r>
            <a:br>
              <a:rPr lang="en-US" dirty="0"/>
            </a:br>
            <a:endParaRPr lang="en-US" dirty="0"/>
          </a:p>
          <a:p>
            <a:r>
              <a:rPr lang="en-US" dirty="0"/>
              <a:t>Retested reliability</a:t>
            </a:r>
          </a:p>
          <a:p>
            <a:endParaRPr lang="en-US" dirty="0"/>
          </a:p>
          <a:p>
            <a:r>
              <a:rPr lang="en-US" dirty="0"/>
              <a:t>Resized transistors if necessary ( being it failed)</a:t>
            </a:r>
          </a:p>
          <a:p>
            <a:endParaRPr lang="en-US" dirty="0"/>
          </a:p>
          <a:p>
            <a:r>
              <a:rPr lang="en-US" dirty="0"/>
              <a:t>The way monte Carlo test random </a:t>
            </a:r>
            <a:r>
              <a:rPr lang="en-US" dirty="0" err="1"/>
              <a:t>transisto</a:t>
            </a:r>
            <a:r>
              <a:rPr lang="en-US" dirty="0"/>
              <a:t> variation and test our circuit reliability is by applying a small random threshold voltages bias voltage at every iteration at the gate at each transistor which stands in as randomness from the environment. Then we measure critical device signals to confirm the device still functions as expected.</a:t>
            </a:r>
          </a:p>
        </p:txBody>
      </p:sp>
      <p:sp>
        <p:nvSpPr>
          <p:cNvPr id="4" name="Slide Number Placeholder 3"/>
          <p:cNvSpPr>
            <a:spLocks noGrp="1"/>
          </p:cNvSpPr>
          <p:nvPr>
            <p:ph type="sldNum" sz="quarter" idx="10"/>
          </p:nvPr>
        </p:nvSpPr>
        <p:spPr/>
        <p:txBody>
          <a:bodyPr/>
          <a:lstStyle/>
          <a:p>
            <a:fld id="{CFE9C2CC-AAAB-3840-8442-07BC2E82B465}" type="slidenum">
              <a:rPr lang="en-US" smtClean="0"/>
              <a:t>21</a:t>
            </a:fld>
            <a:endParaRPr lang="en-US"/>
          </a:p>
        </p:txBody>
      </p:sp>
    </p:spTree>
    <p:extLst>
      <p:ext uri="{BB962C8B-B14F-4D97-AF65-F5344CB8AC3E}">
        <p14:creationId xmlns:p14="http://schemas.microsoft.com/office/powerpoint/2010/main" val="434806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working understanding of Monte Carlo, lets talk more </a:t>
            </a:r>
            <a:r>
              <a:rPr lang="en-US" dirty="0" err="1"/>
              <a:t>indepth</a:t>
            </a:r>
            <a:r>
              <a:rPr lang="en-US" dirty="0"/>
              <a:t> about specific failure scenarios</a:t>
            </a:r>
          </a:p>
          <a:p>
            <a:endParaRPr lang="en-US" dirty="0"/>
          </a:p>
          <a:p>
            <a:r>
              <a:rPr lang="en-US" dirty="0"/>
              <a:t>Talking about likely </a:t>
            </a:r>
            <a:r>
              <a:rPr lang="en-US" dirty="0" err="1"/>
              <a:t>scenartios</a:t>
            </a:r>
            <a:r>
              <a:rPr lang="en-US" dirty="0"/>
              <a:t> of failure</a:t>
            </a:r>
            <a:br>
              <a:rPr lang="en-US" dirty="0"/>
            </a:br>
            <a:br>
              <a:rPr lang="en-US" dirty="0"/>
            </a:br>
            <a:r>
              <a:rPr lang="en-US" dirty="0"/>
              <a:t>As we </a:t>
            </a:r>
            <a:r>
              <a:rPr lang="en-US" dirty="0" err="1"/>
              <a:t>analysze</a:t>
            </a:r>
            <a:r>
              <a:rPr lang="en-US" dirty="0"/>
              <a:t> at the device schematic,  we saw there was only one motive operation that may </a:t>
            </a:r>
            <a:r>
              <a:rPr lang="en-US" dirty="0" err="1"/>
              <a:t>introcuce</a:t>
            </a:r>
            <a:r>
              <a:rPr lang="en-US" dirty="0"/>
              <a:t> failure into our design. We had to properly size the PMOS </a:t>
            </a:r>
            <a:r>
              <a:rPr lang="en-US" dirty="0" err="1"/>
              <a:t>transitor</a:t>
            </a:r>
            <a:r>
              <a:rPr lang="en-US" dirty="0"/>
              <a:t> </a:t>
            </a:r>
            <a:r>
              <a:rPr lang="en-US" dirty="0" err="1"/>
              <a:t>SEb</a:t>
            </a:r>
            <a:r>
              <a:rPr lang="en-US" dirty="0"/>
              <a:t> such that at </a:t>
            </a:r>
            <a:r>
              <a:rPr lang="en-US" dirty="0" err="1"/>
              <a:t>nide</a:t>
            </a:r>
            <a:r>
              <a:rPr lang="en-US" dirty="0"/>
              <a:t> </a:t>
            </a:r>
            <a:r>
              <a:rPr lang="en-US" dirty="0" err="1"/>
              <a:t>Qd</a:t>
            </a:r>
            <a:r>
              <a:rPr lang="en-US" dirty="0"/>
              <a:t> the voltage was less </a:t>
            </a:r>
            <a:r>
              <a:rPr lang="en-US" dirty="0" err="1"/>
              <a:t>thabn</a:t>
            </a:r>
            <a:r>
              <a:rPr lang="en-US" dirty="0"/>
              <a:t> half of VDD. So we can model this problem with the blow circuit</a:t>
            </a:r>
          </a:p>
          <a:p>
            <a:endParaRPr lang="en-US" dirty="0"/>
          </a:p>
          <a:p>
            <a:r>
              <a:rPr lang="en-US" dirty="0"/>
              <a:t>Every transistor has a resistance when it is on. Talk about why we want to optimate </a:t>
            </a:r>
            <a:r>
              <a:rPr lang="en-US"/>
              <a:t>the circuit.</a:t>
            </a:r>
            <a:br>
              <a:rPr lang="en-US"/>
            </a:br>
            <a:br>
              <a:rPr lang="en-US"/>
            </a:br>
            <a:r>
              <a:rPr lang="en-US" dirty="0"/>
              <a:t>Current follows purple path during read</a:t>
            </a:r>
          </a:p>
        </p:txBody>
      </p:sp>
      <p:sp>
        <p:nvSpPr>
          <p:cNvPr id="4" name="Slide Number Placeholder 3"/>
          <p:cNvSpPr>
            <a:spLocks noGrp="1"/>
          </p:cNvSpPr>
          <p:nvPr>
            <p:ph type="sldNum" sz="quarter" idx="10"/>
          </p:nvPr>
        </p:nvSpPr>
        <p:spPr/>
        <p:txBody>
          <a:bodyPr/>
          <a:lstStyle/>
          <a:p>
            <a:fld id="{CFE9C2CC-AAAB-3840-8442-07BC2E82B465}" type="slidenum">
              <a:rPr lang="en-US" smtClean="0"/>
              <a:t>22</a:t>
            </a:fld>
            <a:endParaRPr lang="en-US"/>
          </a:p>
        </p:txBody>
      </p:sp>
    </p:spTree>
    <p:extLst>
      <p:ext uri="{BB962C8B-B14F-4D97-AF65-F5344CB8AC3E}">
        <p14:creationId xmlns:p14="http://schemas.microsoft.com/office/powerpoint/2010/main" val="2084439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operate the circuit, we varied a single variable (PMOS). This transistor is essential to how our circuit functions. We ran Monte Carlo simulations with 10,000 iterations and if any one of them failed or exceeded 3V we would need to resize the transistor. We optimized the length through this process.</a:t>
            </a:r>
          </a:p>
        </p:txBody>
      </p:sp>
      <p:sp>
        <p:nvSpPr>
          <p:cNvPr id="4" name="Slide Number Placeholder 3"/>
          <p:cNvSpPr>
            <a:spLocks noGrp="1"/>
          </p:cNvSpPr>
          <p:nvPr>
            <p:ph type="sldNum" sz="quarter" idx="10"/>
          </p:nvPr>
        </p:nvSpPr>
        <p:spPr/>
        <p:txBody>
          <a:bodyPr/>
          <a:lstStyle/>
          <a:p>
            <a:fld id="{CFE9C2CC-AAAB-3840-8442-07BC2E82B465}" type="slidenum">
              <a:rPr lang="en-US" smtClean="0"/>
              <a:t>23</a:t>
            </a:fld>
            <a:endParaRPr lang="en-US"/>
          </a:p>
        </p:txBody>
      </p:sp>
    </p:spTree>
    <p:extLst>
      <p:ext uri="{BB962C8B-B14F-4D97-AF65-F5344CB8AC3E}">
        <p14:creationId xmlns:p14="http://schemas.microsoft.com/office/powerpoint/2010/main" val="257802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running a monte </a:t>
            </a:r>
            <a:r>
              <a:rPr lang="en-US" dirty="0" err="1"/>
              <a:t>carlo</a:t>
            </a:r>
            <a:r>
              <a:rPr lang="en-US" dirty="0"/>
              <a:t> simulation with 10000 iterations, we sized the </a:t>
            </a:r>
            <a:r>
              <a:rPr lang="en-US" dirty="0" err="1"/>
              <a:t>pmos</a:t>
            </a:r>
            <a:r>
              <a:rPr lang="en-US" dirty="0"/>
              <a:t> transistor to </a:t>
            </a:r>
            <a:r>
              <a:rPr lang="en-US"/>
              <a:t>be approximately </a:t>
            </a:r>
            <a:r>
              <a:rPr lang="en-US" dirty="0"/>
              <a:t>.8 microns length</a:t>
            </a:r>
          </a:p>
          <a:p>
            <a:endParaRPr lang="en-US" dirty="0"/>
          </a:p>
          <a:p>
            <a:r>
              <a:rPr lang="en-US" dirty="0"/>
              <a:t>In the waveform shown here, we can see that we </a:t>
            </a:r>
            <a:r>
              <a:rPr lang="en-US"/>
              <a:t>have </a:t>
            </a:r>
            <a:r>
              <a:rPr lang="en-US" dirty="0"/>
              <a:t>obtained the </a:t>
            </a:r>
            <a:r>
              <a:rPr lang="en-US"/>
              <a:t>correct outputs</a:t>
            </a:r>
            <a:r>
              <a:rPr lang="en-US" dirty="0"/>
              <a:t> for </a:t>
            </a:r>
            <a:r>
              <a:rPr lang="en-US"/>
              <a:t>our design</a:t>
            </a:r>
            <a:r>
              <a:rPr lang="en-US" dirty="0"/>
              <a:t> and </a:t>
            </a:r>
            <a:r>
              <a:rPr lang="en-US"/>
              <a:t>there were </a:t>
            </a:r>
            <a:r>
              <a:rPr lang="en-US" dirty="0"/>
              <a:t>no failures in write and sense enable</a:t>
            </a:r>
            <a:r>
              <a:rPr lang="en-US"/>
              <a:t>.</a:t>
            </a:r>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24</a:t>
            </a:fld>
            <a:endParaRPr lang="en-US"/>
          </a:p>
        </p:txBody>
      </p:sp>
    </p:spTree>
    <p:extLst>
      <p:ext uri="{BB962C8B-B14F-4D97-AF65-F5344CB8AC3E}">
        <p14:creationId xmlns:p14="http://schemas.microsoft.com/office/powerpoint/2010/main" val="427607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layout that provided robust simulation. The 2.5V area has the least amount of transistors but </a:t>
            </a:r>
          </a:p>
        </p:txBody>
      </p:sp>
      <p:sp>
        <p:nvSpPr>
          <p:cNvPr id="4" name="Slide Number Placeholder 3"/>
          <p:cNvSpPr>
            <a:spLocks noGrp="1"/>
          </p:cNvSpPr>
          <p:nvPr>
            <p:ph type="sldNum" sz="quarter" idx="10"/>
          </p:nvPr>
        </p:nvSpPr>
        <p:spPr/>
        <p:txBody>
          <a:bodyPr/>
          <a:lstStyle/>
          <a:p>
            <a:fld id="{CFE9C2CC-AAAB-3840-8442-07BC2E82B465}" type="slidenum">
              <a:rPr lang="en-US" smtClean="0"/>
              <a:t>25</a:t>
            </a:fld>
            <a:endParaRPr lang="en-US"/>
          </a:p>
        </p:txBody>
      </p:sp>
    </p:spTree>
    <p:extLst>
      <p:ext uri="{BB962C8B-B14F-4D97-AF65-F5344CB8AC3E}">
        <p14:creationId xmlns:p14="http://schemas.microsoft.com/office/powerpoint/2010/main" val="2705349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layout was completed, </a:t>
            </a:r>
            <a:r>
              <a:rPr lang="en-US" dirty="0" err="1"/>
              <a:t>parasitics</a:t>
            </a:r>
            <a:r>
              <a:rPr lang="en-US" dirty="0"/>
              <a:t> were extracted. </a:t>
            </a:r>
          </a:p>
        </p:txBody>
      </p:sp>
      <p:sp>
        <p:nvSpPr>
          <p:cNvPr id="4" name="Slide Number Placeholder 3"/>
          <p:cNvSpPr>
            <a:spLocks noGrp="1"/>
          </p:cNvSpPr>
          <p:nvPr>
            <p:ph type="sldNum" sz="quarter" idx="10"/>
          </p:nvPr>
        </p:nvSpPr>
        <p:spPr/>
        <p:txBody>
          <a:bodyPr/>
          <a:lstStyle/>
          <a:p>
            <a:fld id="{CFE9C2CC-AAAB-3840-8442-07BC2E82B465}" type="slidenum">
              <a:rPr lang="en-US" smtClean="0"/>
              <a:t>26</a:t>
            </a:fld>
            <a:endParaRPr lang="en-US"/>
          </a:p>
        </p:txBody>
      </p:sp>
    </p:spTree>
    <p:extLst>
      <p:ext uri="{BB962C8B-B14F-4D97-AF65-F5344CB8AC3E}">
        <p14:creationId xmlns:p14="http://schemas.microsoft.com/office/powerpoint/2010/main" val="424891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transistors that were physically connected close to VPP would be considered at risk  </a:t>
            </a:r>
          </a:p>
          <a:p>
            <a:r>
              <a:rPr lang="en-US" dirty="0"/>
              <a:t>The max voltage that could be passed through our transistors was 3 volts</a:t>
            </a:r>
          </a:p>
          <a:p>
            <a:r>
              <a:rPr lang="en-US" dirty="0"/>
              <a:t>As you can see on this graph, the worst case that we got was 2.6181 volts which means all of our transistors passed the necessary voltage required.</a:t>
            </a:r>
          </a:p>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27</a:t>
            </a:fld>
            <a:endParaRPr lang="en-US"/>
          </a:p>
        </p:txBody>
      </p:sp>
    </p:spTree>
    <p:extLst>
      <p:ext uri="{BB962C8B-B14F-4D97-AF65-F5344CB8AC3E}">
        <p14:creationId xmlns:p14="http://schemas.microsoft.com/office/powerpoint/2010/main" val="3071991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blown cell should evaluate to a Q of about 1.5V an unblown cell should evaluate to 0.  So what we defined as failure if after sensing if either a blown cell evaluated to a value of less then 90% of VDD or an unblown cell greater 10% of VDD ( arbitrary it seemed reasonable. Many critical reading are made at 10 and 90% of VDD, safe to assume)</a:t>
            </a:r>
          </a:p>
        </p:txBody>
      </p:sp>
      <p:sp>
        <p:nvSpPr>
          <p:cNvPr id="4" name="Slide Number Placeholder 3"/>
          <p:cNvSpPr>
            <a:spLocks noGrp="1"/>
          </p:cNvSpPr>
          <p:nvPr>
            <p:ph type="sldNum" sz="quarter" idx="10"/>
          </p:nvPr>
        </p:nvSpPr>
        <p:spPr/>
        <p:txBody>
          <a:bodyPr/>
          <a:lstStyle/>
          <a:p>
            <a:fld id="{CFE9C2CC-AAAB-3840-8442-07BC2E82B465}" type="slidenum">
              <a:rPr lang="en-US" smtClean="0"/>
              <a:t>28</a:t>
            </a:fld>
            <a:endParaRPr lang="en-US"/>
          </a:p>
        </p:txBody>
      </p:sp>
    </p:spTree>
    <p:extLst>
      <p:ext uri="{BB962C8B-B14F-4D97-AF65-F5344CB8AC3E}">
        <p14:creationId xmlns:p14="http://schemas.microsoft.com/office/powerpoint/2010/main" val="34634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to </a:t>
            </a:r>
            <a:r>
              <a:rPr lang="en-US" dirty="0" err="1"/>
              <a:t>Qb</a:t>
            </a:r>
            <a:r>
              <a:rPr lang="en-US" dirty="0"/>
              <a:t> we expect to follow Q but inverted. </a:t>
            </a:r>
          </a:p>
        </p:txBody>
      </p:sp>
      <p:sp>
        <p:nvSpPr>
          <p:cNvPr id="4" name="Slide Number Placeholder 3"/>
          <p:cNvSpPr>
            <a:spLocks noGrp="1"/>
          </p:cNvSpPr>
          <p:nvPr>
            <p:ph type="sldNum" sz="quarter" idx="10"/>
          </p:nvPr>
        </p:nvSpPr>
        <p:spPr/>
        <p:txBody>
          <a:bodyPr/>
          <a:lstStyle/>
          <a:p>
            <a:fld id="{CFE9C2CC-AAAB-3840-8442-07BC2E82B465}" type="slidenum">
              <a:rPr lang="en-US" smtClean="0"/>
              <a:t>29</a:t>
            </a:fld>
            <a:endParaRPr lang="en-US"/>
          </a:p>
        </p:txBody>
      </p:sp>
    </p:spTree>
    <p:extLst>
      <p:ext uri="{BB962C8B-B14F-4D97-AF65-F5344CB8AC3E}">
        <p14:creationId xmlns:p14="http://schemas.microsoft.com/office/powerpoint/2010/main" val="222928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Speed comes at the cost of volatility. </a:t>
            </a:r>
          </a:p>
          <a:p>
            <a:r>
              <a:rPr lang="en-US" sz="2000" b="1" dirty="0"/>
              <a:t>The path that memory follows.</a:t>
            </a:r>
          </a:p>
          <a:p>
            <a:r>
              <a:rPr lang="en-US" sz="2000" b="1" dirty="0"/>
              <a:t>Data that the user does not want erased upon power loss should be stored in secondary memory i.e. Operating System Application data etc.</a:t>
            </a:r>
          </a:p>
          <a:p>
            <a:r>
              <a:rPr lang="en-US" sz="2000" b="1" dirty="0"/>
              <a:t>When a program is used, it gets loaded into DRAM. i.e. for example when we use </a:t>
            </a:r>
            <a:r>
              <a:rPr lang="en-US" sz="2000" b="1" dirty="0" err="1"/>
              <a:t>powerpoint</a:t>
            </a:r>
            <a:r>
              <a:rPr lang="en-US" sz="2000" b="1" dirty="0"/>
              <a:t>, components of the application get loaded into DRAM.</a:t>
            </a:r>
          </a:p>
          <a:p>
            <a:r>
              <a:rPr lang="en-US" sz="2000" b="1" dirty="0"/>
              <a:t>The memory highlighted in orange is on the same chip as the CPU</a:t>
            </a:r>
          </a:p>
          <a:p>
            <a:r>
              <a:rPr lang="en-US" sz="2000" b="1" dirty="0"/>
              <a:t>CPU does all of the computations that are done on a typical system</a:t>
            </a:r>
          </a:p>
          <a:p>
            <a:r>
              <a:rPr lang="en-US" sz="2000" b="1" dirty="0"/>
              <a:t>System control and the fastest system calculations are done on the CPU</a:t>
            </a:r>
          </a:p>
          <a:p>
            <a:r>
              <a:rPr lang="en-US" sz="2000" b="1" dirty="0"/>
              <a:t>Fastest forms of memory/lowest access times are data that is loaded on the CPU</a:t>
            </a:r>
          </a:p>
          <a:p>
            <a:r>
              <a:rPr lang="en-US" sz="2000" b="1" dirty="0"/>
              <a:t>Lowest power overhead comes from accessing data that is on the CPU</a:t>
            </a:r>
          </a:p>
          <a:p>
            <a:endParaRPr lang="en-US" sz="2000" b="1" dirty="0"/>
          </a:p>
          <a:p>
            <a:endParaRPr lang="en-US" sz="2000" b="1" dirty="0"/>
          </a:p>
          <a:p>
            <a:r>
              <a:rPr lang="en-US" sz="2000" b="1" dirty="0"/>
              <a:t>If we had non-volatile Storage on-chip(meaning on the CPU chip)</a:t>
            </a:r>
          </a:p>
          <a:p>
            <a:r>
              <a:rPr lang="en-US" sz="2000" b="1" dirty="0"/>
              <a:t>Slowest form of memory is secondary storage</a:t>
            </a:r>
          </a:p>
          <a:p>
            <a:r>
              <a:rPr lang="en-US" sz="2000" b="1" dirty="0"/>
              <a:t>Next slowest is dram but becomes volatile</a:t>
            </a:r>
          </a:p>
          <a:p>
            <a:r>
              <a:rPr lang="en-US" sz="2000" b="1" dirty="0"/>
              <a:t>Next fastest is cache which is the first level of memory on chip</a:t>
            </a:r>
          </a:p>
          <a:p>
            <a:endParaRPr lang="en-US" sz="2000" b="1" dirty="0"/>
          </a:p>
          <a:p>
            <a:endParaRPr lang="en-US" sz="2000" b="1" dirty="0"/>
          </a:p>
          <a:p>
            <a:r>
              <a:rPr lang="en-US" sz="2000" b="1" dirty="0"/>
              <a:t>CPU Register holds two types of data, operands and instructions. These are small packets of data which can be rapidly processed by the CPU.</a:t>
            </a:r>
          </a:p>
          <a:p>
            <a:r>
              <a:rPr lang="en-US" sz="2000" b="1" dirty="0"/>
              <a:t>Example of CPU instruction: ADD SUBTRACT DIVIDE COMPARISON…</a:t>
            </a:r>
          </a:p>
          <a:p>
            <a:r>
              <a:rPr lang="en-US" sz="2000" b="1" dirty="0"/>
              <a:t>Other types of </a:t>
            </a:r>
            <a:r>
              <a:rPr lang="en-US" sz="2000" b="1" dirty="0" err="1"/>
              <a:t>intsructions</a:t>
            </a:r>
            <a:r>
              <a:rPr lang="en-US" sz="2000" b="1" dirty="0"/>
              <a:t> load, store, read, write</a:t>
            </a:r>
          </a:p>
        </p:txBody>
      </p:sp>
      <p:sp>
        <p:nvSpPr>
          <p:cNvPr id="4" name="Slide Number Placeholder 3"/>
          <p:cNvSpPr>
            <a:spLocks noGrp="1"/>
          </p:cNvSpPr>
          <p:nvPr>
            <p:ph type="sldNum" sz="quarter" idx="10"/>
          </p:nvPr>
        </p:nvSpPr>
        <p:spPr/>
        <p:txBody>
          <a:bodyPr/>
          <a:lstStyle/>
          <a:p>
            <a:fld id="{CFE9C2CC-AAAB-3840-8442-07BC2E82B465}" type="slidenum">
              <a:rPr lang="en-US" smtClean="0"/>
              <a:t>3</a:t>
            </a:fld>
            <a:endParaRPr lang="en-US"/>
          </a:p>
        </p:txBody>
      </p:sp>
    </p:spTree>
    <p:extLst>
      <p:ext uri="{BB962C8B-B14F-4D97-AF65-F5344CB8AC3E}">
        <p14:creationId xmlns:p14="http://schemas.microsoft.com/office/powerpoint/2010/main" val="3733262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research papers, it was ideal to achieve greater than a minimum of 20 micro amps. Analyzing our design, we achieved a minimum current of 23 micro amps.</a:t>
            </a:r>
          </a:p>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30</a:t>
            </a:fld>
            <a:endParaRPr lang="en-US"/>
          </a:p>
        </p:txBody>
      </p:sp>
    </p:spTree>
    <p:extLst>
      <p:ext uri="{BB962C8B-B14F-4D97-AF65-F5344CB8AC3E}">
        <p14:creationId xmlns:p14="http://schemas.microsoft.com/office/powerpoint/2010/main" val="425909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is better for any one of these values</a:t>
            </a:r>
          </a:p>
          <a:p>
            <a:endParaRPr lang="en-US" dirty="0"/>
          </a:p>
          <a:p>
            <a:r>
              <a:rPr lang="en-US" dirty="0"/>
              <a:t>Due to the large requirements of the write drivers the </a:t>
            </a:r>
            <a:r>
              <a:rPr lang="en-US" dirty="0" err="1"/>
              <a:t>mtj</a:t>
            </a:r>
            <a:r>
              <a:rPr lang="en-US" dirty="0"/>
              <a:t> shows the largest area</a:t>
            </a:r>
          </a:p>
          <a:p>
            <a:endParaRPr lang="en-US" dirty="0"/>
          </a:p>
          <a:p>
            <a:r>
              <a:rPr lang="en-US" dirty="0"/>
              <a:t>The </a:t>
            </a:r>
            <a:r>
              <a:rPr lang="en-US" dirty="0" err="1"/>
              <a:t>antifuse</a:t>
            </a:r>
            <a:r>
              <a:rPr lang="en-US" dirty="0"/>
              <a:t> was surprisingly compact and in fact only 117% of the area of the </a:t>
            </a:r>
            <a:r>
              <a:rPr lang="en-US" dirty="0" err="1"/>
              <a:t>dflipflop</a:t>
            </a:r>
            <a:r>
              <a:rPr lang="en-US" dirty="0"/>
              <a:t> so that means only 17% of overhead in area when compared to </a:t>
            </a:r>
            <a:r>
              <a:rPr lang="en-US" dirty="0" err="1"/>
              <a:t>dflipflop</a:t>
            </a:r>
            <a:endParaRPr lang="en-US" dirty="0"/>
          </a:p>
          <a:p>
            <a:endParaRPr lang="en-US" dirty="0"/>
          </a:p>
          <a:p>
            <a:r>
              <a:rPr lang="en-US" dirty="0"/>
              <a:t>The </a:t>
            </a:r>
            <a:r>
              <a:rPr lang="en-US" dirty="0" err="1"/>
              <a:t>mtjs</a:t>
            </a:r>
            <a:r>
              <a:rPr lang="en-US" dirty="0"/>
              <a:t> differential scheme sensed the quickest so it has the lowest delay</a:t>
            </a:r>
          </a:p>
          <a:p>
            <a:endParaRPr lang="en-US" dirty="0"/>
          </a:p>
          <a:p>
            <a:r>
              <a:rPr lang="en-US" dirty="0"/>
              <a:t>The </a:t>
            </a:r>
            <a:r>
              <a:rPr lang="en-US" dirty="0" err="1"/>
              <a:t>dflipflop</a:t>
            </a:r>
            <a:r>
              <a:rPr lang="en-US" dirty="0"/>
              <a:t> is not </a:t>
            </a:r>
            <a:r>
              <a:rPr lang="en-US" dirty="0" err="1"/>
              <a:t>optimiszed</a:t>
            </a:r>
            <a:r>
              <a:rPr lang="en-US" dirty="0"/>
              <a:t> for delay because it’s a </a:t>
            </a:r>
            <a:r>
              <a:rPr lang="en-US"/>
              <a:t>standard cell </a:t>
            </a:r>
            <a:r>
              <a:rPr lang="en-US" dirty="0"/>
              <a:t>its optimized for reliability therefore it show the largest delay of any of the cells</a:t>
            </a:r>
          </a:p>
          <a:p>
            <a:endParaRPr lang="en-US" dirty="0"/>
          </a:p>
          <a:p>
            <a:r>
              <a:rPr lang="en-US" dirty="0" err="1"/>
              <a:t>Mtj</a:t>
            </a:r>
            <a:r>
              <a:rPr lang="en-US"/>
              <a:t> </a:t>
            </a:r>
            <a:r>
              <a:rPr lang="en-US" dirty="0"/>
              <a:t>has high </a:t>
            </a:r>
            <a:r>
              <a:rPr lang="en-US"/>
              <a:t>power leakage due to its </a:t>
            </a:r>
            <a:r>
              <a:rPr lang="en-US" dirty="0"/>
              <a:t>high area based on the write drivers</a:t>
            </a:r>
          </a:p>
        </p:txBody>
      </p:sp>
      <p:sp>
        <p:nvSpPr>
          <p:cNvPr id="4" name="Slide Number Placeholder 3"/>
          <p:cNvSpPr>
            <a:spLocks noGrp="1"/>
          </p:cNvSpPr>
          <p:nvPr>
            <p:ph type="sldNum" sz="quarter" idx="10"/>
          </p:nvPr>
        </p:nvSpPr>
        <p:spPr/>
        <p:txBody>
          <a:bodyPr/>
          <a:lstStyle/>
          <a:p>
            <a:fld id="{CFE9C2CC-AAAB-3840-8442-07BC2E82B465}" type="slidenum">
              <a:rPr lang="en-US" smtClean="0"/>
              <a:t>31</a:t>
            </a:fld>
            <a:endParaRPr lang="en-US"/>
          </a:p>
        </p:txBody>
      </p:sp>
    </p:spTree>
    <p:extLst>
      <p:ext uri="{BB962C8B-B14F-4D97-AF65-F5344CB8AC3E}">
        <p14:creationId xmlns:p14="http://schemas.microsoft.com/office/powerpoint/2010/main" val="4174377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Anti-fuse bit-cell is favorable if a smaller area overhead is desired and one-time programmability is sufficient. </a:t>
            </a:r>
          </a:p>
          <a:p>
            <a:r>
              <a:rPr lang="en-US" sz="1200" b="0" i="0" u="none" strike="noStrike" kern="1200" dirty="0">
                <a:solidFill>
                  <a:schemeClr val="tx1"/>
                </a:solidFill>
                <a:effectLst/>
                <a:latin typeface="+mn-lt"/>
                <a:ea typeface="+mn-ea"/>
                <a:cs typeface="+mn-cs"/>
              </a:rPr>
              <a:t>The anti-fuse also provides smaller power consumption and relatively smaller switching (programming) delay. </a:t>
            </a:r>
          </a:p>
          <a:p>
            <a:r>
              <a:rPr lang="en-US" sz="1200" b="0" i="0" u="none" strike="noStrike" kern="1200" dirty="0">
                <a:solidFill>
                  <a:schemeClr val="tx1"/>
                </a:solidFill>
                <a:effectLst/>
                <a:latin typeface="+mn-lt"/>
                <a:ea typeface="+mn-ea"/>
                <a:cs typeface="+mn-cs"/>
              </a:rPr>
              <a:t>The MTJ-based bit-cell provides </a:t>
            </a:r>
            <a:r>
              <a:rPr lang="en-US" sz="1200" b="0" i="0" u="none" strike="noStrike" kern="1200" dirty="0" err="1">
                <a:solidFill>
                  <a:schemeClr val="tx1"/>
                </a:solidFill>
                <a:effectLst/>
                <a:latin typeface="+mn-lt"/>
                <a:ea typeface="+mn-ea"/>
                <a:cs typeface="+mn-cs"/>
              </a:rPr>
              <a:t>reprogrammability</a:t>
            </a:r>
            <a:r>
              <a:rPr lang="en-US" sz="1200" b="0" i="0" u="none" strike="noStrike" kern="1200" dirty="0">
                <a:solidFill>
                  <a:schemeClr val="tx1"/>
                </a:solidFill>
                <a:effectLst/>
                <a:latin typeface="+mn-lt"/>
                <a:ea typeface="+mn-ea"/>
                <a:cs typeface="+mn-cs"/>
              </a:rPr>
              <a:t> at a much higher cost in area and power (both static and switching), but offers lower sensing (read) delay and does not require many different global voltages like the Anti-fuse.</a:t>
            </a:r>
            <a:endParaRPr lang="en-US" dirty="0"/>
          </a:p>
          <a:p>
            <a:endParaRPr lang="en-US" dirty="0"/>
          </a:p>
        </p:txBody>
      </p:sp>
      <p:sp>
        <p:nvSpPr>
          <p:cNvPr id="4" name="Slide Number Placeholder 3"/>
          <p:cNvSpPr>
            <a:spLocks noGrp="1"/>
          </p:cNvSpPr>
          <p:nvPr>
            <p:ph type="sldNum" sz="quarter" idx="10"/>
          </p:nvPr>
        </p:nvSpPr>
        <p:spPr/>
        <p:txBody>
          <a:bodyPr/>
          <a:lstStyle/>
          <a:p>
            <a:fld id="{CFE9C2CC-AAAB-3840-8442-07BC2E82B465}" type="slidenum">
              <a:rPr lang="en-US" smtClean="0"/>
              <a:t>32</a:t>
            </a:fld>
            <a:endParaRPr lang="en-US"/>
          </a:p>
        </p:txBody>
      </p:sp>
    </p:spTree>
    <p:extLst>
      <p:ext uri="{BB962C8B-B14F-4D97-AF65-F5344CB8AC3E}">
        <p14:creationId xmlns:p14="http://schemas.microsoft.com/office/powerpoint/2010/main" val="1161422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000" b="0" i="0" u="none" strike="noStrike" cap="none" dirty="0">
                <a:solidFill>
                  <a:schemeClr val="dk1"/>
                </a:solidFill>
                <a:latin typeface="Times New Roman"/>
                <a:ea typeface="Times New Roman"/>
                <a:cs typeface="Times New Roman"/>
                <a:sym typeface="Times New Roman"/>
              </a:rPr>
              <a:t>Fix references</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5600" b="0" i="0" u="none" strike="noStrike" cap="none">
                <a:solidFill>
                  <a:srgbClr val="000000"/>
                </a:solidFill>
                <a:latin typeface="Calibri"/>
                <a:ea typeface="Calibri"/>
                <a:cs typeface="Calibri"/>
                <a:sym typeface="Calibri"/>
              </a:rPr>
              <a:t>33</a:t>
            </a:fld>
            <a:endParaRPr lang="en-US" sz="56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067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Opennig</a:t>
            </a:r>
            <a:r>
              <a:rPr lang="en-US" sz="2000" b="1" dirty="0"/>
              <a:t> Device: So now that we have a working understanding of  </a:t>
            </a:r>
            <a:r>
              <a:rPr lang="en-US" sz="2000" b="1"/>
              <a:t>the types of </a:t>
            </a:r>
            <a:r>
              <a:rPr lang="en-US" sz="2000" b="1" dirty="0"/>
              <a:t>memory, their applications </a:t>
            </a:r>
            <a:r>
              <a:rPr lang="en-US" sz="2000" b="1"/>
              <a:t>and trade offs, we can talk </a:t>
            </a:r>
            <a:r>
              <a:rPr lang="en-US" sz="2000" b="1" dirty="0"/>
              <a:t>more in depth </a:t>
            </a:r>
            <a:r>
              <a:rPr lang="en-US" sz="2000" b="1"/>
              <a:t>about what their</a:t>
            </a:r>
            <a:r>
              <a:rPr lang="en-US" sz="2000" b="1" dirty="0"/>
              <a:t> </a:t>
            </a:r>
            <a:r>
              <a:rPr lang="en-US" sz="2000" b="1"/>
              <a:t>issues are and give motivation for</a:t>
            </a:r>
            <a:r>
              <a:rPr lang="en-US" sz="2000" b="1" dirty="0"/>
              <a:t> why </a:t>
            </a:r>
            <a:r>
              <a:rPr lang="en-US" sz="2000" b="1"/>
              <a:t>this research is</a:t>
            </a:r>
            <a:r>
              <a:rPr lang="en-US" sz="2000" b="1" dirty="0"/>
              <a:t> significant</a:t>
            </a:r>
          </a:p>
          <a:p>
            <a:endParaRPr lang="en-US" sz="2000" b="1" dirty="0"/>
          </a:p>
          <a:p>
            <a:r>
              <a:rPr lang="en-US" sz="2000" b="1" dirty="0"/>
              <a:t>Well go over </a:t>
            </a:r>
            <a:r>
              <a:rPr lang="en-US" sz="2000" b="1"/>
              <a:t>delay</a:t>
            </a:r>
            <a:r>
              <a:rPr lang="en-US" sz="2000" b="1" dirty="0"/>
              <a:t>, power </a:t>
            </a:r>
            <a:r>
              <a:rPr lang="en-US" sz="2000" b="1"/>
              <a:t>and security.</a:t>
            </a:r>
            <a:br>
              <a:rPr lang="en-US" sz="2000" b="1" dirty="0"/>
            </a:br>
            <a:br>
              <a:rPr lang="en-US" sz="2000" b="1" dirty="0"/>
            </a:br>
            <a:r>
              <a:rPr lang="en-US" sz="2000" b="1" dirty="0"/>
              <a:t>There are issues that arise from the delay, power and security cost of propagating data from component to component:</a:t>
            </a:r>
          </a:p>
          <a:p>
            <a:endParaRPr lang="en-US" sz="2000" b="1" dirty="0"/>
          </a:p>
          <a:p>
            <a:r>
              <a:rPr lang="en-US" sz="2000" b="1" dirty="0"/>
              <a:t>	Delay: Comes from pushing information across long distances, also small delays can be present within components (access time of large memory arrays. ( </a:t>
            </a:r>
            <a:r>
              <a:rPr lang="en-US" sz="2000" b="1"/>
              <a:t>delivering packages)</a:t>
            </a:r>
            <a:endParaRPr lang="en-US" sz="2000" b="1" dirty="0"/>
          </a:p>
          <a:p>
            <a:endParaRPr lang="en-US" sz="2000" b="1" dirty="0"/>
          </a:p>
          <a:p>
            <a:r>
              <a:rPr lang="en-US" sz="2000" b="1" dirty="0"/>
              <a:t>	Power: Much like delay as data propagates through buses and component, power is consumed. </a:t>
            </a:r>
          </a:p>
          <a:p>
            <a:endParaRPr lang="en-US" sz="2000" b="1"/>
          </a:p>
          <a:p>
            <a:r>
              <a:rPr lang="en-US" sz="2000" b="1" dirty="0"/>
              <a:t>In modern digital logic we have two types of power loss (static and dynamic) Static comes from states that are retained, power will leak out of system when that data is retained. States that also use power (The same parasitic component which introduce delay also dissipate power)</a:t>
            </a:r>
          </a:p>
          <a:p>
            <a:r>
              <a:rPr lang="en-US" sz="2000" b="1" dirty="0"/>
              <a:t>	</a:t>
            </a:r>
          </a:p>
          <a:p>
            <a:endParaRPr lang="en-US" sz="2000" b="1" dirty="0"/>
          </a:p>
          <a:p>
            <a:r>
              <a:rPr lang="en-US" sz="2000" b="1" dirty="0"/>
              <a:t>	Security: becomes an issue, because data has to travel from storage to storage, there is enough time for a savvy hacker to take advantage of this</a:t>
            </a:r>
          </a:p>
          <a:p>
            <a:r>
              <a:rPr lang="en-US" sz="2000" b="1" dirty="0"/>
              <a:t>		One current solution is encryption, but even encryption is not perfect (side channel attacks, power analysis, decryption algorithms) Data is most susceptible when transferring from 		components to components.</a:t>
            </a:r>
          </a:p>
          <a:p>
            <a:endParaRPr lang="en-US" sz="2000" b="1" dirty="0"/>
          </a:p>
          <a:p>
            <a:r>
              <a:rPr lang="en-US" sz="2000" b="1" dirty="0"/>
              <a:t>Some data  is fine to transfer, but sensitive data is not, it would be better to have </a:t>
            </a:r>
            <a:r>
              <a:rPr lang="en-US" sz="2000" b="1"/>
              <a:t>the packages made and delivered at home.</a:t>
            </a:r>
            <a:endParaRPr lang="en-US" sz="2000" b="1" dirty="0"/>
          </a:p>
          <a:p>
            <a:r>
              <a:rPr lang="en-US" sz="2000" b="1" dirty="0"/>
              <a:t>Data would live on the CPU that is considered a security risk</a:t>
            </a:r>
            <a:br>
              <a:rPr lang="en-US" sz="2000" b="1" dirty="0"/>
            </a:br>
            <a:br>
              <a:rPr lang="en-US" sz="2000" b="1" dirty="0"/>
            </a:br>
            <a:r>
              <a:rPr lang="en-US" sz="2000" b="1"/>
              <a:t>What out </a:t>
            </a:r>
            <a:r>
              <a:rPr lang="en-US" sz="2000" b="1" dirty="0"/>
              <a:t>research hopes to achieve are slashing delay, minimizing power </a:t>
            </a:r>
            <a:r>
              <a:rPr lang="en-US" sz="2000" b="1"/>
              <a:t>consumption and </a:t>
            </a:r>
            <a:r>
              <a:rPr lang="en-US" sz="2000" b="1" dirty="0"/>
              <a:t>significantly boosting our security.</a:t>
            </a:r>
          </a:p>
        </p:txBody>
      </p:sp>
      <p:sp>
        <p:nvSpPr>
          <p:cNvPr id="4" name="Slide Number Placeholder 3"/>
          <p:cNvSpPr>
            <a:spLocks noGrp="1"/>
          </p:cNvSpPr>
          <p:nvPr>
            <p:ph type="sldNum" sz="quarter" idx="10"/>
          </p:nvPr>
        </p:nvSpPr>
        <p:spPr/>
        <p:txBody>
          <a:bodyPr/>
          <a:lstStyle/>
          <a:p>
            <a:fld id="{CFE9C2CC-AAAB-3840-8442-07BC2E82B465}" type="slidenum">
              <a:rPr lang="en-US" smtClean="0"/>
              <a:t>4</a:t>
            </a:fld>
            <a:endParaRPr lang="en-US"/>
          </a:p>
        </p:txBody>
      </p:sp>
    </p:spTree>
    <p:extLst>
      <p:ext uri="{BB962C8B-B14F-4D97-AF65-F5344CB8AC3E}">
        <p14:creationId xmlns:p14="http://schemas.microsoft.com/office/powerpoint/2010/main" val="385822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000" b="1" dirty="0"/>
              <a:t>Currently, all computers and devices use volatile memory to store data. </a:t>
            </a:r>
          </a:p>
          <a:p>
            <a:pPr marL="457200" indent="-457200">
              <a:buFont typeface="+mj-lt"/>
              <a:buAutoNum type="arabicPeriod"/>
            </a:pPr>
            <a:r>
              <a:rPr lang="en-US" sz="2000" b="1" dirty="0"/>
              <a:t>Data is represented in either the form of a lack of voltage potential or voltage potential.</a:t>
            </a:r>
          </a:p>
          <a:p>
            <a:pPr marL="457200" indent="-457200">
              <a:buFont typeface="+mj-lt"/>
              <a:buAutoNum type="arabicPeriod"/>
            </a:pPr>
            <a:r>
              <a:rPr lang="en-US" sz="2000" b="1" dirty="0"/>
              <a:t>Examples of volatile memory are SRAM and D-flip flops which can be found on the CPU of a device</a:t>
            </a:r>
          </a:p>
          <a:p>
            <a:pPr marL="457200" indent="-457200">
              <a:buFont typeface="+mj-lt"/>
              <a:buAutoNum type="arabicPeriod"/>
            </a:pPr>
            <a:r>
              <a:rPr lang="en-US" sz="2000" b="1" dirty="0"/>
              <a:t>When power is present, you can think of a node as a capacitor that can accumulate charge and store data.</a:t>
            </a:r>
          </a:p>
          <a:p>
            <a:pPr marL="457200" indent="-457200">
              <a:buFont typeface="+mj-lt"/>
              <a:buAutoNum type="arabicPeriod"/>
            </a:pPr>
            <a:r>
              <a:rPr lang="en-US" sz="2000" b="1" dirty="0"/>
              <a:t>Volatile memory requires electronically conductive material to function.</a:t>
            </a:r>
          </a:p>
          <a:p>
            <a:pPr marL="457200" indent="-457200">
              <a:buFont typeface="+mj-lt"/>
              <a:buAutoNum type="arabicPeriod"/>
            </a:pPr>
            <a:r>
              <a:rPr lang="en-US" sz="2000" b="1" dirty="0"/>
              <a:t>The property of this material will remain constant.</a:t>
            </a:r>
          </a:p>
          <a:p>
            <a:pPr marL="457200" indent="-457200">
              <a:buFont typeface="+mj-lt"/>
              <a:buAutoNum type="arabicPeriod"/>
            </a:pPr>
            <a:r>
              <a:rPr lang="en-US" sz="2000" b="1" dirty="0"/>
              <a:t>Therefore, when power is lost, the data stored on that node is permanently lost.</a:t>
            </a:r>
          </a:p>
        </p:txBody>
      </p:sp>
      <p:sp>
        <p:nvSpPr>
          <p:cNvPr id="4" name="Slide Number Placeholder 3"/>
          <p:cNvSpPr>
            <a:spLocks noGrp="1"/>
          </p:cNvSpPr>
          <p:nvPr>
            <p:ph type="sldNum" sz="quarter" idx="10"/>
          </p:nvPr>
        </p:nvSpPr>
        <p:spPr/>
        <p:txBody>
          <a:bodyPr/>
          <a:lstStyle/>
          <a:p>
            <a:fld id="{CFE9C2CC-AAAB-3840-8442-07BC2E82B465}" type="slidenum">
              <a:rPr lang="en-US" smtClean="0"/>
              <a:t>5</a:t>
            </a:fld>
            <a:endParaRPr lang="en-US"/>
          </a:p>
        </p:txBody>
      </p:sp>
    </p:spTree>
    <p:extLst>
      <p:ext uri="{BB962C8B-B14F-4D97-AF65-F5344CB8AC3E}">
        <p14:creationId xmlns:p14="http://schemas.microsoft.com/office/powerpoint/2010/main" val="289020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000" b="1" dirty="0"/>
              <a:t>Typical examples of non-volatile memory are solid-state drives (SSD) and hard disk drive (HDD). </a:t>
            </a:r>
          </a:p>
          <a:p>
            <a:pPr marL="457200" indent="-457200">
              <a:buFont typeface="+mj-lt"/>
              <a:buAutoNum type="arabicPeriod"/>
            </a:pPr>
            <a:r>
              <a:rPr lang="en-US" sz="2000" b="1" dirty="0"/>
              <a:t>These devices operate by using altering the resistance of the material to store data. </a:t>
            </a:r>
          </a:p>
          <a:p>
            <a:pPr marL="457200" indent="-457200">
              <a:buFont typeface="+mj-lt"/>
              <a:buAutoNum type="arabicPeriod"/>
            </a:pPr>
            <a:r>
              <a:rPr lang="en-US" sz="2000" b="1" dirty="0"/>
              <a:t>Data is then read out as a resistance value.</a:t>
            </a:r>
          </a:p>
          <a:p>
            <a:pPr marL="457200" indent="-457200">
              <a:buFont typeface="+mj-lt"/>
              <a:buAutoNum type="arabicPeriod"/>
            </a:pPr>
            <a:r>
              <a:rPr lang="en-US" sz="2000" b="1" dirty="0"/>
              <a:t>In order for non-volatile memory to function, it requires the material whose resistance can change under specific electronical biasing.</a:t>
            </a:r>
          </a:p>
          <a:p>
            <a:pPr marL="457200" indent="-457200">
              <a:buFont typeface="+mj-lt"/>
              <a:buAutoNum type="arabicPeriod"/>
            </a:pPr>
            <a:r>
              <a:rPr lang="en-US" sz="2000" b="1" dirty="0"/>
              <a:t>The main reason we want to implement this technology is that data is independent of power state.</a:t>
            </a:r>
          </a:p>
          <a:p>
            <a:pPr marL="457200" indent="-457200">
              <a:buFont typeface="+mj-lt"/>
              <a:buAutoNum type="arabicPeriod"/>
            </a:pPr>
            <a:r>
              <a:rPr lang="en-US" sz="2000" b="1" dirty="0"/>
              <a:t>NV tech is not compatible however, we </a:t>
            </a:r>
            <a:r>
              <a:rPr lang="en-US" sz="2000" b="1"/>
              <a:t>propse</a:t>
            </a:r>
            <a:endParaRPr lang="en-US" sz="2000" b="1" dirty="0"/>
          </a:p>
          <a:p>
            <a:pPr marL="457200" indent="-457200">
              <a:buFont typeface="+mj-lt"/>
              <a:buAutoNum type="arabicPeriod"/>
            </a:pPr>
            <a:endParaRPr lang="en-US" sz="2000" b="1" dirty="0"/>
          </a:p>
        </p:txBody>
      </p:sp>
      <p:sp>
        <p:nvSpPr>
          <p:cNvPr id="4" name="Slide Number Placeholder 3"/>
          <p:cNvSpPr>
            <a:spLocks noGrp="1"/>
          </p:cNvSpPr>
          <p:nvPr>
            <p:ph type="sldNum" sz="quarter" idx="10"/>
          </p:nvPr>
        </p:nvSpPr>
        <p:spPr/>
        <p:txBody>
          <a:bodyPr/>
          <a:lstStyle/>
          <a:p>
            <a:fld id="{CFE9C2CC-AAAB-3840-8442-07BC2E82B465}" type="slidenum">
              <a:rPr lang="en-US" smtClean="0"/>
              <a:t>6</a:t>
            </a:fld>
            <a:endParaRPr lang="en-US"/>
          </a:p>
        </p:txBody>
      </p:sp>
    </p:spTree>
    <p:extLst>
      <p:ext uri="{BB962C8B-B14F-4D97-AF65-F5344CB8AC3E}">
        <p14:creationId xmlns:p14="http://schemas.microsoft.com/office/powerpoint/2010/main" val="400530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Over the summer we looked at two competing technologies: MTJs and Anti-fuse. We used the data and research from the previous group for MTJs. For Anti-fuse, we used findings from Dr. Mahmoodi and developed the necessary circuitry to implement the read and write capabilities. Finally, we then compared the two in terms of area, reliability, power, and programmability.</a:t>
            </a:r>
          </a:p>
          <a:p>
            <a:endParaRPr lang="en-US" sz="2000" b="1" dirty="0"/>
          </a:p>
          <a:p>
            <a:r>
              <a:rPr lang="en-US" sz="2000" b="1" dirty="0"/>
              <a:t>All of our research operates under the premise that if we can embed </a:t>
            </a:r>
            <a:r>
              <a:rPr lang="en-US" sz="2000" b="1" dirty="0" err="1"/>
              <a:t>nv</a:t>
            </a:r>
            <a:r>
              <a:rPr lang="en-US" sz="2000" b="1" dirty="0"/>
              <a:t> memory inside the </a:t>
            </a:r>
            <a:r>
              <a:rPr lang="en-US" sz="2000" b="1" dirty="0" err="1"/>
              <a:t>cpu</a:t>
            </a:r>
            <a:r>
              <a:rPr lang="en-US" sz="2000" b="1" dirty="0"/>
              <a:t> it can offer savings time, power, and security. If this technology takes of in the future, we can create computers without secondary storage.</a:t>
            </a:r>
          </a:p>
          <a:p>
            <a:endParaRPr lang="en-US" sz="2000" b="1" dirty="0"/>
          </a:p>
        </p:txBody>
      </p:sp>
      <p:sp>
        <p:nvSpPr>
          <p:cNvPr id="4" name="Slide Number Placeholder 3"/>
          <p:cNvSpPr>
            <a:spLocks noGrp="1"/>
          </p:cNvSpPr>
          <p:nvPr>
            <p:ph type="sldNum" sz="quarter" idx="10"/>
          </p:nvPr>
        </p:nvSpPr>
        <p:spPr/>
        <p:txBody>
          <a:bodyPr/>
          <a:lstStyle/>
          <a:p>
            <a:fld id="{CFE9C2CC-AAAB-3840-8442-07BC2E82B465}" type="slidenum">
              <a:rPr lang="en-US" smtClean="0"/>
              <a:t>7</a:t>
            </a:fld>
            <a:endParaRPr lang="en-US"/>
          </a:p>
        </p:txBody>
      </p:sp>
    </p:spTree>
    <p:extLst>
      <p:ext uri="{BB962C8B-B14F-4D97-AF65-F5344CB8AC3E}">
        <p14:creationId xmlns:p14="http://schemas.microsoft.com/office/powerpoint/2010/main" val="191696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There are two general types of resistive memory technologies, one time programmable devices </a:t>
            </a:r>
            <a:r>
              <a:rPr lang="en-US" sz="2000" b="1"/>
              <a:t>and </a:t>
            </a:r>
            <a:r>
              <a:rPr lang="en-US" sz="2000" b="1" dirty="0"/>
              <a:t>Multi-Time Programmable (or MTP for short).</a:t>
            </a:r>
          </a:p>
          <a:p>
            <a:endParaRPr lang="en-US" sz="2000" b="1" dirty="0"/>
          </a:p>
          <a:p>
            <a:r>
              <a:rPr lang="en-US" sz="2000" b="1" dirty="0"/>
              <a:t>Circuit Breaker Fuse: Once the </a:t>
            </a:r>
            <a:r>
              <a:rPr lang="en-US" sz="2000" b="1"/>
              <a:t>fuse breaks</a:t>
            </a:r>
            <a:r>
              <a:rPr lang="en-US" sz="2000" b="1" dirty="0"/>
              <a:t> in your circuit breaker, the fuse is no longer </a:t>
            </a:r>
            <a:r>
              <a:rPr lang="en-US" sz="2000" b="1" dirty="0" err="1"/>
              <a:t>usable.“</a:t>
            </a:r>
            <a:r>
              <a:rPr lang="en-US" sz="2000" b="1" dirty="0"/>
              <a:t>Or when a lightbulb breaks”</a:t>
            </a:r>
          </a:p>
          <a:p>
            <a:endParaRPr lang="en-US" sz="2000" b="1" dirty="0"/>
          </a:p>
          <a:p>
            <a:r>
              <a:rPr lang="en-US" sz="2000" b="1" dirty="0"/>
              <a:t>Hard Disk: You can delete a program, add a program, update your device. You can change it as many times as you want.</a:t>
            </a:r>
          </a:p>
          <a:p>
            <a:endParaRPr lang="en-US" sz="2000" b="1" dirty="0"/>
          </a:p>
          <a:p>
            <a:r>
              <a:rPr lang="en-US" sz="2000" b="1" dirty="0"/>
              <a:t>And the reason this distinction is important is because our team has looked at two types of non – volatile devices that allows us to store data independent of Power – The Magnetic Tunnel Junction and The Anti-Fuse</a:t>
            </a:r>
          </a:p>
        </p:txBody>
      </p:sp>
      <p:sp>
        <p:nvSpPr>
          <p:cNvPr id="4" name="Slide Number Placeholder 3"/>
          <p:cNvSpPr>
            <a:spLocks noGrp="1"/>
          </p:cNvSpPr>
          <p:nvPr>
            <p:ph type="sldNum" sz="quarter" idx="10"/>
          </p:nvPr>
        </p:nvSpPr>
        <p:spPr/>
        <p:txBody>
          <a:bodyPr/>
          <a:lstStyle/>
          <a:p>
            <a:fld id="{CFE9C2CC-AAAB-3840-8442-07BC2E82B465}" type="slidenum">
              <a:rPr lang="en-US" smtClean="0"/>
              <a:t>8</a:t>
            </a:fld>
            <a:endParaRPr lang="en-US"/>
          </a:p>
        </p:txBody>
      </p:sp>
    </p:spTree>
    <p:extLst>
      <p:ext uri="{BB962C8B-B14F-4D97-AF65-F5344CB8AC3E}">
        <p14:creationId xmlns:p14="http://schemas.microsoft.com/office/powerpoint/2010/main" val="8425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Here we have a Magnetic Tunnel Junction (or MTJ for short) one of the resistive memory technologies.</a:t>
            </a:r>
          </a:p>
          <a:p>
            <a:r>
              <a:rPr lang="en-US" sz="2000" b="1" dirty="0"/>
              <a:t>MTJs are </a:t>
            </a:r>
            <a:r>
              <a:rPr lang="en-US" sz="2000" b="1"/>
              <a:t>made of a </a:t>
            </a:r>
            <a:r>
              <a:rPr lang="en-US" sz="2000" b="1" dirty="0"/>
              <a:t>ferromagnetic material</a:t>
            </a:r>
            <a:r>
              <a:rPr lang="en-US" sz="2000" b="1"/>
              <a:t> which</a:t>
            </a:r>
            <a:r>
              <a:rPr lang="en-US" sz="2000" b="1" dirty="0"/>
              <a:t> is a metallic material whose magnetic field polarity can be influenced by a stronger magnetic field.</a:t>
            </a:r>
          </a:p>
          <a:p>
            <a:endParaRPr lang="en-US" sz="2000" b="1" dirty="0"/>
          </a:p>
          <a:p>
            <a:r>
              <a:rPr lang="en-US" sz="2000" b="1" dirty="0"/>
              <a:t>The MTJ is a non volatile element whose resistive state is dependent on the magnetic polarity of two magnetic layers.</a:t>
            </a:r>
          </a:p>
          <a:p>
            <a:r>
              <a:rPr lang="en-US" sz="2000" b="1" dirty="0"/>
              <a:t>If you pass current in one direction, the magnetic layers will be parallel to one another. More easier for electrons to travel. Less Resistive.</a:t>
            </a:r>
          </a:p>
          <a:p>
            <a:r>
              <a:rPr lang="en-US" sz="2000" b="1" dirty="0"/>
              <a:t>If you pass current in the other direction, the magnetic layer will be anti-parallel. Harder for electrons to travel. More Resistive.</a:t>
            </a:r>
          </a:p>
          <a:p>
            <a:endParaRPr lang="en-US" sz="2000" b="1" dirty="0"/>
          </a:p>
          <a:p>
            <a:r>
              <a:rPr lang="en-US" sz="2000" b="1" dirty="0"/>
              <a:t>Therefore, the resistance of this device is configurable based on the amount and direction of current.</a:t>
            </a:r>
          </a:p>
          <a:p>
            <a:endParaRPr lang="en-US" sz="2000" b="1" dirty="0"/>
          </a:p>
          <a:p>
            <a:r>
              <a:rPr lang="en-US" sz="2000" b="1" dirty="0"/>
              <a:t>While this device is theoretically compatible with standard transistor manufacturing techniques , it has not been implemented on a wide scale yet. </a:t>
            </a:r>
          </a:p>
          <a:p>
            <a:endParaRPr lang="en-US" sz="2000" b="1" dirty="0"/>
          </a:p>
          <a:p>
            <a:r>
              <a:rPr lang="en-US" sz="2000" b="1" dirty="0"/>
              <a:t>Ideally, we have a resistive ratio of the states of our devices close to infinity because of a open </a:t>
            </a:r>
            <a:r>
              <a:rPr lang="en-US" sz="2000" b="1"/>
              <a:t>and close circuit.</a:t>
            </a:r>
            <a:endParaRPr lang="en-US" sz="2000" b="1" dirty="0"/>
          </a:p>
          <a:p>
            <a:endParaRPr lang="en-US" sz="2000" b="1" dirty="0"/>
          </a:p>
          <a:p>
            <a:r>
              <a:rPr lang="en-US" sz="2000" b="1" dirty="0"/>
              <a:t>One potential drawback of implementing this technology is its low resistive </a:t>
            </a:r>
            <a:r>
              <a:rPr lang="en-US" sz="2000" b="1"/>
              <a:t>ratio which is 2 </a:t>
            </a:r>
          </a:p>
          <a:p>
            <a:r>
              <a:rPr lang="en-US" sz="2000" b="1" dirty="0"/>
              <a:t>For example if I had a low resistance of 1kohm </a:t>
            </a:r>
            <a:r>
              <a:rPr lang="en-US" sz="2000" b="1"/>
              <a:t>the </a:t>
            </a:r>
            <a:r>
              <a:rPr lang="en-US" sz="2000" b="1" dirty="0"/>
              <a:t>largest high resistance I could expect is 2kohms</a:t>
            </a:r>
          </a:p>
          <a:p>
            <a:r>
              <a:rPr lang="en-US" sz="2000" b="1" dirty="0"/>
              <a:t>This is much more difficult for surrounding circuitry to </a:t>
            </a:r>
            <a:r>
              <a:rPr lang="en-US" sz="2000" b="1"/>
              <a:t>reliably detect</a:t>
            </a:r>
            <a:r>
              <a:rPr lang="en-US" sz="2000" b="1" dirty="0"/>
              <a:t> making MTJs more difficult </a:t>
            </a:r>
            <a:r>
              <a:rPr lang="en-US" sz="2000" b="1"/>
              <a:t>to implement</a:t>
            </a:r>
            <a:r>
              <a:rPr lang="en-US" sz="2000" b="1" dirty="0"/>
              <a:t>.</a:t>
            </a:r>
          </a:p>
        </p:txBody>
      </p:sp>
      <p:sp>
        <p:nvSpPr>
          <p:cNvPr id="4" name="Slide Number Placeholder 3"/>
          <p:cNvSpPr>
            <a:spLocks noGrp="1"/>
          </p:cNvSpPr>
          <p:nvPr>
            <p:ph type="sldNum" sz="quarter" idx="10"/>
          </p:nvPr>
        </p:nvSpPr>
        <p:spPr/>
        <p:txBody>
          <a:bodyPr/>
          <a:lstStyle/>
          <a:p>
            <a:fld id="{CFE9C2CC-AAAB-3840-8442-07BC2E82B465}" type="slidenum">
              <a:rPr lang="en-US" smtClean="0"/>
              <a:t>9</a:t>
            </a:fld>
            <a:endParaRPr lang="en-US"/>
          </a:p>
        </p:txBody>
      </p:sp>
    </p:spTree>
    <p:extLst>
      <p:ext uri="{BB962C8B-B14F-4D97-AF65-F5344CB8AC3E}">
        <p14:creationId xmlns:p14="http://schemas.microsoft.com/office/powerpoint/2010/main" val="410766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0C6DD3-36FE-41BA-8A3A-CCA0BC9B145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44735376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C6DD3-36FE-41BA-8A3A-CCA0BC9B145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12962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C6DD3-36FE-41BA-8A3A-CCA0BC9B145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241840267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ndard 4 columns">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251163" y="1328850"/>
            <a:ext cx="2793583"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2"/>
          </p:nvPr>
        </p:nvSpPr>
        <p:spPr>
          <a:xfrm>
            <a:off x="256206" y="1155989"/>
            <a:ext cx="27913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256205" y="2960940"/>
            <a:ext cx="27918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4"/>
          </p:nvPr>
        </p:nvSpPr>
        <p:spPr>
          <a:xfrm>
            <a:off x="3218657" y="1328850"/>
            <a:ext cx="2791333"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5"/>
          </p:nvPr>
        </p:nvSpPr>
        <p:spPr>
          <a:xfrm>
            <a:off x="3218657" y="1155989"/>
            <a:ext cx="27913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6"/>
          </p:nvPr>
        </p:nvSpPr>
        <p:spPr>
          <a:xfrm>
            <a:off x="6182872" y="1328850"/>
            <a:ext cx="2791333"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7"/>
          </p:nvPr>
        </p:nvSpPr>
        <p:spPr>
          <a:xfrm>
            <a:off x="6180666" y="1155989"/>
            <a:ext cx="2794000"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8"/>
          </p:nvPr>
        </p:nvSpPr>
        <p:spPr>
          <a:xfrm>
            <a:off x="9142786" y="1155989"/>
            <a:ext cx="27908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9"/>
          </p:nvPr>
        </p:nvSpPr>
        <p:spPr>
          <a:xfrm>
            <a:off x="9142786" y="1328850"/>
            <a:ext cx="2790833"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13"/>
          </p:nvPr>
        </p:nvSpPr>
        <p:spPr>
          <a:xfrm>
            <a:off x="9142786" y="2973487"/>
            <a:ext cx="27908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4"/>
          </p:nvPr>
        </p:nvSpPr>
        <p:spPr>
          <a:xfrm>
            <a:off x="9142786" y="3127375"/>
            <a:ext cx="2792250"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5"/>
          </p:nvPr>
        </p:nvSpPr>
        <p:spPr>
          <a:xfrm>
            <a:off x="9142786" y="5349875"/>
            <a:ext cx="2790833" cy="157063"/>
          </a:xfrm>
          <a:prstGeom prst="rect">
            <a:avLst/>
          </a:prstGeom>
          <a:noFill/>
          <a:ln>
            <a:noFill/>
          </a:ln>
        </p:spPr>
        <p:txBody>
          <a:bodyPr lIns="91425" tIns="91425" rIns="91425" bIns="91425" anchor="ctr" anchorCtr="0"/>
          <a:lstStyle>
            <a:lvl1pPr marL="48924" marR="0" lvl="0" indent="-1307" algn="ctr" rtl="0">
              <a:lnSpc>
                <a:spcPct val="100000"/>
              </a:lnSpc>
              <a:spcBef>
                <a:spcPts val="154"/>
              </a:spcBef>
              <a:spcAft>
                <a:spcPts val="0"/>
              </a:spcAft>
              <a:buClr>
                <a:srgbClr val="2C3F71"/>
              </a:buClr>
              <a:buSzPct val="100000"/>
              <a:buFont typeface="Arial"/>
              <a:buChar char="●"/>
              <a:defRPr sz="750" b="1" i="0" u="sng" strike="noStrike" cap="none">
                <a:solidFill>
                  <a:srgbClr val="2C3F71"/>
                </a:solidFill>
                <a:latin typeface="Calibri"/>
                <a:ea typeface="Calibri"/>
                <a:cs typeface="Calibri"/>
                <a:sym typeface="Calibri"/>
              </a:defRPr>
            </a:lvl1pPr>
            <a:lvl2pPr marL="987745" marR="0" lvl="1" indent="103486" algn="l" rtl="0">
              <a:lnSpc>
                <a:spcPct val="100000"/>
              </a:lnSpc>
              <a:spcBef>
                <a:spcPts val="562"/>
              </a:spcBef>
              <a:spcAft>
                <a:spcPts val="0"/>
              </a:spcAft>
              <a:buClr>
                <a:schemeClr val="dk1"/>
              </a:buClr>
              <a:buSzPct val="100000"/>
              <a:buFont typeface="Calibri"/>
              <a:buChar char="○"/>
              <a:defRPr sz="2770" b="0" i="0" u="none" strike="noStrike" cap="none">
                <a:solidFill>
                  <a:schemeClr val="dk1"/>
                </a:solidFill>
                <a:latin typeface="Calibri"/>
                <a:ea typeface="Calibri"/>
                <a:cs typeface="Calibri"/>
                <a:sym typeface="Calibri"/>
              </a:defRPr>
            </a:lvl2pPr>
            <a:lvl3pPr marL="1372531" marR="0" lvl="2" indent="73186" algn="l" rtl="0">
              <a:lnSpc>
                <a:spcPct val="100000"/>
              </a:lnSpc>
              <a:spcBef>
                <a:spcPts val="483"/>
              </a:spcBef>
              <a:spcAft>
                <a:spcPts val="0"/>
              </a:spcAft>
              <a:buClr>
                <a:schemeClr val="dk1"/>
              </a:buClr>
              <a:buSzPct val="100000"/>
              <a:buFont typeface="Calibri"/>
              <a:buChar char="■"/>
              <a:defRPr sz="2437" b="0" i="0" u="none" strike="noStrike" cap="none">
                <a:solidFill>
                  <a:schemeClr val="dk1"/>
                </a:solidFill>
                <a:latin typeface="Calibri"/>
                <a:ea typeface="Calibri"/>
                <a:cs typeface="Calibri"/>
                <a:sym typeface="Calibri"/>
              </a:defRPr>
            </a:lvl3pPr>
            <a:lvl4pPr marL="1748059" marR="0" lvl="3" indent="102405"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4pPr>
            <a:lvl5pPr marL="2208214" marR="0" lvl="4" indent="99906"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16"/>
          </p:nvPr>
        </p:nvSpPr>
        <p:spPr>
          <a:xfrm>
            <a:off x="9142786" y="5506969"/>
            <a:ext cx="2792250"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17"/>
          </p:nvPr>
        </p:nvSpPr>
        <p:spPr>
          <a:xfrm>
            <a:off x="251163" y="3114906"/>
            <a:ext cx="2793583" cy="176313"/>
          </a:xfrm>
          <a:prstGeom prst="rect">
            <a:avLst/>
          </a:prstGeom>
          <a:noFill/>
          <a:ln>
            <a:noFill/>
          </a:ln>
        </p:spPr>
        <p:txBody>
          <a:bodyPr lIns="91425" tIns="91425" rIns="91425" bIns="91425" anchor="t" anchorCtr="0"/>
          <a:lstStyle>
            <a:lvl1pPr marL="33057" marR="0" lvl="0" indent="-1312" algn="l" rtl="0">
              <a:lnSpc>
                <a:spcPct val="100000"/>
              </a:lnSpc>
              <a:spcBef>
                <a:spcPts val="104"/>
              </a:spcBef>
              <a:spcAft>
                <a:spcPts val="0"/>
              </a:spcAft>
              <a:buClr>
                <a:srgbClr val="2C3F71"/>
              </a:buClr>
              <a:buSzPct val="100000"/>
              <a:buFont typeface="Arial"/>
              <a:buChar char="●"/>
              <a:defRPr sz="500" b="0" i="0" u="none" strike="noStrike" cap="none">
                <a:solidFill>
                  <a:srgbClr val="2C3F71"/>
                </a:solidFill>
                <a:latin typeface="Times New Roman"/>
                <a:ea typeface="Times New Roman"/>
                <a:cs typeface="Times New Roman"/>
                <a:sym typeface="Times New Roman"/>
              </a:defRPr>
            </a:lvl1pPr>
            <a:lvl2pPr marL="314703" marR="0" lvl="1" indent="2390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2pPr>
            <a:lvl3pPr marL="433709" marR="0" lvl="2" indent="23947"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3pPr>
            <a:lvl4pPr marL="559298" marR="0" lvl="3" indent="22692"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4pPr>
            <a:lvl5pPr marL="684942" marR="0" lvl="4" indent="219" algn="l" rtl="0">
              <a:lnSpc>
                <a:spcPct val="100000"/>
              </a:lnSpc>
              <a:spcBef>
                <a:spcPts val="104"/>
              </a:spcBef>
              <a:spcAft>
                <a:spcPts val="0"/>
              </a:spcAft>
              <a:buClr>
                <a:schemeClr val="dk1"/>
              </a:buClr>
              <a:buSzPct val="100000"/>
              <a:buFont typeface="Trebuchet MS"/>
              <a:buChar char="○"/>
              <a:defRPr sz="500" b="0" i="0" u="none" strike="noStrike" cap="none">
                <a:solidFill>
                  <a:schemeClr val="dk1"/>
                </a:solidFill>
                <a:latin typeface="Trebuchet MS"/>
                <a:ea typeface="Trebuchet MS"/>
                <a:cs typeface="Trebuchet MS"/>
                <a:sym typeface="Trebuchet MS"/>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18"/>
          </p:nvPr>
        </p:nvSpPr>
        <p:spPr>
          <a:xfrm>
            <a:off x="1647943" y="704989"/>
            <a:ext cx="8888583" cy="266688"/>
          </a:xfrm>
          <a:prstGeom prst="rect">
            <a:avLst/>
          </a:prstGeom>
          <a:noFill/>
          <a:ln>
            <a:noFill/>
          </a:ln>
        </p:spPr>
        <p:txBody>
          <a:bodyPr lIns="91425" tIns="91425" rIns="91425" bIns="91425" anchor="t" anchorCtr="0"/>
          <a:lstStyle>
            <a:lvl1pPr marL="79337" marR="0" lvl="0" indent="25" algn="ctr" rtl="0">
              <a:lnSpc>
                <a:spcPct val="100000"/>
              </a:lnSpc>
              <a:spcBef>
                <a:spcPts val="250"/>
              </a:spcBef>
              <a:spcAft>
                <a:spcPts val="0"/>
              </a:spcAft>
              <a:buClr>
                <a:schemeClr val="lt1"/>
              </a:buClr>
              <a:buSzPct val="100000"/>
              <a:buFont typeface="Arial"/>
              <a:buChar char="●"/>
              <a:defRPr sz="1250" b="0" i="0" u="none" strike="noStrike" cap="none">
                <a:solidFill>
                  <a:schemeClr val="lt1"/>
                </a:solidFill>
                <a:latin typeface="Calibri"/>
                <a:ea typeface="Calibri"/>
                <a:cs typeface="Calibri"/>
                <a:sym typeface="Calibri"/>
              </a:defRPr>
            </a:lvl1pPr>
            <a:lvl2pPr marL="742557" marR="0" lvl="1" indent="-98400"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2pPr>
            <a:lvl3pPr marL="1142395" marR="0" lvl="2" indent="-40582"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3pPr>
            <a:lvl4pPr marL="1599355" marR="0" lvl="3" indent="-39885"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4pPr>
            <a:lvl5pPr marL="2056313" marR="0" lvl="4" indent="-39188"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19"/>
          </p:nvPr>
        </p:nvSpPr>
        <p:spPr>
          <a:xfrm>
            <a:off x="1647943" y="438288"/>
            <a:ext cx="8888583" cy="266688"/>
          </a:xfrm>
          <a:prstGeom prst="rect">
            <a:avLst/>
          </a:prstGeom>
          <a:noFill/>
          <a:ln>
            <a:noFill/>
          </a:ln>
        </p:spPr>
        <p:txBody>
          <a:bodyPr lIns="91425" tIns="91425" rIns="91425" bIns="91425" anchor="t" anchorCtr="1"/>
          <a:lstStyle>
            <a:lvl1pPr marL="116361" marR="0" lvl="0" indent="1359" algn="ctr" rtl="0">
              <a:lnSpc>
                <a:spcPct val="100000"/>
              </a:lnSpc>
              <a:spcBef>
                <a:spcPts val="366"/>
              </a:spcBef>
              <a:spcAft>
                <a:spcPts val="0"/>
              </a:spcAft>
              <a:buClr>
                <a:schemeClr val="lt1"/>
              </a:buClr>
              <a:buSzPct val="100000"/>
              <a:buFont typeface="Arial"/>
              <a:buChar char="●"/>
              <a:defRPr sz="1854" b="0" i="0" u="none" strike="noStrike" cap="none">
                <a:solidFill>
                  <a:schemeClr val="lt1"/>
                </a:solidFill>
                <a:latin typeface="Calibri"/>
                <a:ea typeface="Calibri"/>
                <a:cs typeface="Calibri"/>
                <a:sym typeface="Calibri"/>
              </a:defRPr>
            </a:lvl1pPr>
            <a:lvl2pPr marL="742557" marR="0" lvl="1" indent="-98400"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2pPr>
            <a:lvl3pPr marL="1142395" marR="0" lvl="2" indent="-40582"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3pPr>
            <a:lvl4pPr marL="1599355" marR="0" lvl="3" indent="-39885"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4pPr>
            <a:lvl5pPr marL="2056313" marR="0" lvl="4" indent="-39188"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20"/>
          </p:nvPr>
        </p:nvSpPr>
        <p:spPr>
          <a:xfrm>
            <a:off x="1647943" y="97044"/>
            <a:ext cx="8888583" cy="341250"/>
          </a:xfrm>
          <a:prstGeom prst="rect">
            <a:avLst/>
          </a:prstGeom>
          <a:noFill/>
          <a:ln>
            <a:noFill/>
          </a:ln>
        </p:spPr>
        <p:txBody>
          <a:bodyPr lIns="91425" tIns="91425" rIns="91425" bIns="91425" anchor="t" anchorCtr="1"/>
          <a:lstStyle>
            <a:lvl1pPr marL="152063" marR="0" lvl="0" indent="2694" algn="ctr" rtl="0">
              <a:lnSpc>
                <a:spcPct val="100000"/>
              </a:lnSpc>
              <a:spcBef>
                <a:spcPts val="479"/>
              </a:spcBef>
              <a:spcAft>
                <a:spcPts val="0"/>
              </a:spcAft>
              <a:buClr>
                <a:schemeClr val="lt1"/>
              </a:buClr>
              <a:buSzPct val="100000"/>
              <a:buFont typeface="Arial"/>
              <a:buChar char="●"/>
              <a:defRPr sz="2437" b="0" i="0" u="none" strike="noStrike" cap="none">
                <a:solidFill>
                  <a:schemeClr val="lt1"/>
                </a:solidFill>
                <a:latin typeface="Calibri"/>
                <a:ea typeface="Calibri"/>
                <a:cs typeface="Calibri"/>
                <a:sym typeface="Calibri"/>
              </a:defRPr>
            </a:lvl1pPr>
            <a:lvl2pPr marL="742557" marR="0" lvl="1" indent="-98400"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2pPr>
            <a:lvl3pPr marL="1142395" marR="0" lvl="2" indent="-40582"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3pPr>
            <a:lvl4pPr marL="1599355" marR="0" lvl="3" indent="-39885"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4pPr>
            <a:lvl5pPr marL="2056313" marR="0" lvl="4" indent="-39188" algn="l" rtl="0">
              <a:lnSpc>
                <a:spcPct val="100000"/>
              </a:lnSpc>
              <a:spcBef>
                <a:spcPts val="300"/>
              </a:spcBef>
              <a:spcAft>
                <a:spcPts val="0"/>
              </a:spcAft>
              <a:buClr>
                <a:schemeClr val="dk1"/>
              </a:buClr>
              <a:buSzPct val="100000"/>
              <a:buFont typeface="Arial"/>
              <a:buChar char="○"/>
              <a:defRPr sz="1521" b="0" i="0" u="none" strike="noStrike" cap="none">
                <a:solidFill>
                  <a:schemeClr val="dk1"/>
                </a:solidFill>
                <a:latin typeface="Calibri"/>
                <a:ea typeface="Calibri"/>
                <a:cs typeface="Calibri"/>
                <a:sym typeface="Calibri"/>
              </a:defRPr>
            </a:lvl5pPr>
            <a:lvl6pPr marL="2663079" marR="0" lvl="5" indent="10269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6pPr>
            <a:lvl7pPr marL="3117945" marR="0" lvl="6" indent="105487"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7pPr>
            <a:lvl8pPr marL="3578099" marR="0" lvl="7" indent="100343"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8pPr>
            <a:lvl9pPr marL="4035610" marR="0" lvl="8" indent="100488" algn="l" rtl="0">
              <a:lnSpc>
                <a:spcPct val="100000"/>
              </a:lnSpc>
              <a:spcBef>
                <a:spcPts val="400"/>
              </a:spcBef>
              <a:spcAft>
                <a:spcPts val="0"/>
              </a:spcAft>
              <a:buClr>
                <a:schemeClr val="dk1"/>
              </a:buClr>
              <a:buSzPct val="100000"/>
              <a:buFont typeface="Calibri"/>
              <a:buChar char="■"/>
              <a:defRPr sz="2021"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11409045" y="6333134"/>
            <a:ext cx="731583" cy="525000"/>
          </a:xfrm>
          <a:prstGeom prst="rect">
            <a:avLst/>
          </a:prstGeom>
        </p:spPr>
        <p:txBody>
          <a:bodyPr lIns="438850" tIns="438850" rIns="438850" bIns="438850" anchor="ctr" anchorCtr="0">
            <a:noAutofit/>
          </a:bodyPr>
          <a:lstStyle/>
          <a:p>
            <a:fld id="{00000000-1234-1234-1234-123412341234}" type="slidenum">
              <a:rPr lang="en-US" smtClean="0">
                <a:solidFill>
                  <a:srgbClr val="2C3F71"/>
                </a:solidFill>
                <a:latin typeface="Times New Roman"/>
                <a:ea typeface="Times New Roman"/>
                <a:cs typeface="Times New Roman"/>
                <a:sym typeface="Times New Roman"/>
              </a:rPr>
              <a:pPr/>
              <a:t>‹#›</a:t>
            </a:fld>
            <a:endParaRPr lang="en-US">
              <a:solidFill>
                <a:srgbClr val="2C3F7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529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0C6DD3-36FE-41BA-8A3A-CCA0BC9B145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19094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0C6DD3-36FE-41BA-8A3A-CCA0BC9B1459}" type="datetimeFigureOut">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15288818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0C6DD3-36FE-41BA-8A3A-CCA0BC9B145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198168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0C6DD3-36FE-41BA-8A3A-CCA0BC9B1459}" type="datetimeFigureOut">
              <a:rPr lang="en-US" smtClean="0"/>
              <a:t>8/8/2018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393987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0C6DD3-36FE-41BA-8A3A-CCA0BC9B1459}" type="datetimeFigureOut">
              <a:rPr lang="en-US" smtClean="0"/>
              <a:t>8/8/2018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195749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C6DD3-36FE-41BA-8A3A-CCA0BC9B1459}" type="datetimeFigureOut">
              <a:rPr lang="en-US" smtClean="0"/>
              <a:t>8/8/2018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273651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C6DD3-36FE-41BA-8A3A-CCA0BC9B145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70309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0C6DD3-36FE-41BA-8A3A-CCA0BC9B1459}" type="datetimeFigureOut">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F2607-CC42-4913-9E41-6831DC82434A}" type="slidenum">
              <a:rPr lang="en-US" smtClean="0"/>
              <a:t>‹#›</a:t>
            </a:fld>
            <a:endParaRPr lang="en-US"/>
          </a:p>
        </p:txBody>
      </p:sp>
    </p:spTree>
    <p:extLst>
      <p:ext uri="{BB962C8B-B14F-4D97-AF65-F5344CB8AC3E}">
        <p14:creationId xmlns:p14="http://schemas.microsoft.com/office/powerpoint/2010/main" val="2556513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C6DD3-36FE-41BA-8A3A-CCA0BC9B1459}" type="datetimeFigureOut">
              <a:rPr lang="en-US" smtClean="0"/>
              <a:t>8/8/2018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F2607-CC42-4913-9E41-6831DC82434A}" type="slidenum">
              <a:rPr lang="en-US" smtClean="0"/>
              <a:t>‹#›</a:t>
            </a:fld>
            <a:endParaRPr lang="en-US"/>
          </a:p>
        </p:txBody>
      </p:sp>
    </p:spTree>
    <p:extLst>
      <p:ext uri="{BB962C8B-B14F-4D97-AF65-F5344CB8AC3E}">
        <p14:creationId xmlns:p14="http://schemas.microsoft.com/office/powerpoint/2010/main" val="2595852567"/>
      </p:ext>
    </p:extLst>
  </p:cSld>
  <p:clrMap bg1="dk1" tx1="lt1" bg2="dk2" tx2="lt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 Id="rId9"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image" Target="../media/image35.png"/><Relationship Id="rId12" Type="http://schemas.openxmlformats.org/officeDocument/2006/relationships/image" Target="../media/image49.png"/><Relationship Id="rId17" Type="http://schemas.openxmlformats.org/officeDocument/2006/relationships/image" Target="../media/image34.png"/><Relationship Id="rId2" Type="http://schemas.openxmlformats.org/officeDocument/2006/relationships/notesSlide" Target="../notesSlides/notesSlide33.xml"/><Relationship Id="rId16"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8.png"/><Relationship Id="rId15" Type="http://schemas.openxmlformats.org/officeDocument/2006/relationships/image" Target="../media/image45.png"/><Relationship Id="rId10" Type="http://schemas.openxmlformats.org/officeDocument/2006/relationships/image" Target="../media/image10.png"/><Relationship Id="rId19" Type="http://schemas.openxmlformats.org/officeDocument/2006/relationships/image" Target="../media/image11.png"/><Relationship Id="rId4" Type="http://schemas.openxmlformats.org/officeDocument/2006/relationships/image" Target="../media/image36.png"/><Relationship Id="rId9" Type="http://schemas.openxmlformats.org/officeDocument/2006/relationships/image" Target="../media/image22.pn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5BBB4-B5A2-4D39-85BE-B27FFE032A22}"/>
              </a:ext>
            </a:extLst>
          </p:cNvPr>
          <p:cNvSpPr>
            <a:spLocks noGrp="1"/>
          </p:cNvSpPr>
          <p:nvPr>
            <p:ph type="title"/>
          </p:nvPr>
        </p:nvSpPr>
        <p:spPr>
          <a:xfrm>
            <a:off x="4241855" y="1083500"/>
            <a:ext cx="6766078" cy="4691000"/>
          </a:xfrm>
        </p:spPr>
        <p:txBody>
          <a:bodyPr vert="horz" lIns="91440" tIns="45720" rIns="91440" bIns="45720" rtlCol="0" anchor="ctr">
            <a:normAutofit fontScale="90000"/>
          </a:bodyPr>
          <a:lstStyle/>
          <a:p>
            <a:r>
              <a:rPr lang="en-US" kern="1200" dirty="0">
                <a:solidFill>
                  <a:schemeClr val="tx1">
                    <a:lumMod val="85000"/>
                    <a:lumOff val="15000"/>
                  </a:schemeClr>
                </a:solidFill>
                <a:latin typeface="+mj-lt"/>
                <a:ea typeface="+mj-ea"/>
                <a:cs typeface="+mj-cs"/>
              </a:rPr>
              <a:t>Design </a:t>
            </a:r>
            <a:r>
              <a:rPr lang="en-US" kern="1200">
                <a:solidFill>
                  <a:schemeClr val="tx1">
                    <a:lumMod val="85000"/>
                    <a:lumOff val="15000"/>
                  </a:schemeClr>
                </a:solidFill>
                <a:latin typeface="+mj-lt"/>
                <a:ea typeface="+mj-ea"/>
                <a:cs typeface="+mj-cs"/>
              </a:rPr>
              <a:t>and Comparison of Anti-Fuse-Based </a:t>
            </a:r>
            <a:r>
              <a:rPr lang="en-US" kern="1200" dirty="0">
                <a:solidFill>
                  <a:schemeClr val="tx1">
                    <a:lumMod val="85000"/>
                    <a:lumOff val="15000"/>
                  </a:schemeClr>
                </a:solidFill>
                <a:latin typeface="+mj-lt"/>
                <a:ea typeface="+mj-ea"/>
                <a:cs typeface="+mj-cs"/>
              </a:rPr>
              <a:t>Non-Volatile Latch</a:t>
            </a:r>
            <a:br>
              <a:rPr lang="en-US" sz="2600" kern="1200" dirty="0">
                <a:solidFill>
                  <a:schemeClr val="tx1">
                    <a:lumMod val="85000"/>
                    <a:lumOff val="15000"/>
                  </a:schemeClr>
                </a:solidFill>
                <a:latin typeface="+mj-lt"/>
                <a:ea typeface="+mj-ea"/>
                <a:cs typeface="+mj-cs"/>
              </a:rPr>
            </a:br>
            <a:br>
              <a:rPr lang="en-US" sz="2600" kern="1200" dirty="0">
                <a:solidFill>
                  <a:schemeClr val="tx1">
                    <a:lumMod val="85000"/>
                    <a:lumOff val="15000"/>
                  </a:schemeClr>
                </a:solidFill>
                <a:latin typeface="+mj-lt"/>
                <a:ea typeface="+mj-ea"/>
                <a:cs typeface="+mj-cs"/>
              </a:rPr>
            </a:br>
            <a:br>
              <a:rPr lang="en-US" sz="2600" kern="1200" dirty="0">
                <a:solidFill>
                  <a:schemeClr val="tx1">
                    <a:lumMod val="85000"/>
                    <a:lumOff val="15000"/>
                  </a:schemeClr>
                </a:solidFill>
                <a:latin typeface="+mj-lt"/>
                <a:ea typeface="+mj-ea"/>
                <a:cs typeface="+mj-cs"/>
              </a:rPr>
            </a:br>
            <a:r>
              <a:rPr lang="en-US" sz="2600" kern="1200" dirty="0">
                <a:solidFill>
                  <a:schemeClr val="tx1">
                    <a:lumMod val="85000"/>
                    <a:lumOff val="15000"/>
                  </a:schemeClr>
                </a:solidFill>
                <a:latin typeface="+mj-lt"/>
                <a:ea typeface="+mj-ea"/>
                <a:cs typeface="+mj-cs"/>
              </a:rPr>
              <a:t>By Alex Hercules, Anthony Lal, Michael Gee</a:t>
            </a:r>
            <a:br>
              <a:rPr lang="en-US" sz="2600" kern="1200" dirty="0">
                <a:solidFill>
                  <a:schemeClr val="tx1">
                    <a:lumMod val="85000"/>
                    <a:lumOff val="15000"/>
                  </a:schemeClr>
                </a:solidFill>
                <a:latin typeface="+mj-lt"/>
                <a:ea typeface="+mj-ea"/>
                <a:cs typeface="+mj-cs"/>
              </a:rPr>
            </a:br>
            <a:br>
              <a:rPr lang="en-US" sz="2600" kern="1200" dirty="0">
                <a:solidFill>
                  <a:schemeClr val="tx1">
                    <a:lumMod val="85000"/>
                    <a:lumOff val="15000"/>
                  </a:schemeClr>
                </a:solidFill>
                <a:latin typeface="+mj-lt"/>
                <a:ea typeface="+mj-ea"/>
                <a:cs typeface="+mj-cs"/>
              </a:rPr>
            </a:br>
            <a:r>
              <a:rPr lang="en-US" sz="2600" kern="1200" dirty="0">
                <a:solidFill>
                  <a:schemeClr val="tx1">
                    <a:lumMod val="85000"/>
                    <a:lumOff val="15000"/>
                  </a:schemeClr>
                </a:solidFill>
                <a:latin typeface="+mj-lt"/>
                <a:ea typeface="+mj-ea"/>
                <a:cs typeface="+mj-cs"/>
              </a:rPr>
              <a:t>Student Assistants: Tyler Rasay, Amelia </a:t>
            </a:r>
            <a:r>
              <a:rPr lang="en-US" sz="2600" kern="1200" dirty="0" err="1">
                <a:solidFill>
                  <a:schemeClr val="tx1">
                    <a:lumMod val="85000"/>
                    <a:lumOff val="15000"/>
                  </a:schemeClr>
                </a:solidFill>
                <a:latin typeface="+mj-lt"/>
                <a:ea typeface="+mj-ea"/>
                <a:cs typeface="+mj-cs"/>
              </a:rPr>
              <a:t>Bowlin</a:t>
            </a:r>
            <a:br>
              <a:rPr lang="en-US" sz="2600" kern="1200" dirty="0">
                <a:solidFill>
                  <a:schemeClr val="tx1">
                    <a:lumMod val="85000"/>
                    <a:lumOff val="15000"/>
                  </a:schemeClr>
                </a:solidFill>
                <a:latin typeface="+mj-lt"/>
                <a:ea typeface="+mj-ea"/>
                <a:cs typeface="+mj-cs"/>
              </a:rPr>
            </a:br>
            <a:br>
              <a:rPr lang="en-US" sz="2600" kern="1200" dirty="0">
                <a:solidFill>
                  <a:schemeClr val="tx1">
                    <a:lumMod val="85000"/>
                    <a:lumOff val="15000"/>
                  </a:schemeClr>
                </a:solidFill>
                <a:latin typeface="+mj-lt"/>
                <a:ea typeface="+mj-ea"/>
                <a:cs typeface="+mj-cs"/>
              </a:rPr>
            </a:br>
            <a:r>
              <a:rPr lang="en-US" sz="2600" kern="1200" dirty="0">
                <a:solidFill>
                  <a:schemeClr val="tx1">
                    <a:lumMod val="85000"/>
                    <a:lumOff val="15000"/>
                  </a:schemeClr>
                </a:solidFill>
                <a:latin typeface="+mj-lt"/>
                <a:ea typeface="+mj-ea"/>
                <a:cs typeface="+mj-cs"/>
              </a:rPr>
              <a:t>Led by Dr. Mahmoodi and Tyler Sheaves</a:t>
            </a:r>
            <a:br>
              <a:rPr lang="en-US" sz="2600" kern="1200" dirty="0">
                <a:solidFill>
                  <a:schemeClr val="tx1">
                    <a:lumMod val="85000"/>
                    <a:lumOff val="15000"/>
                  </a:schemeClr>
                </a:solidFill>
                <a:latin typeface="+mj-lt"/>
                <a:ea typeface="+mj-ea"/>
                <a:cs typeface="+mj-cs"/>
              </a:rPr>
            </a:br>
            <a:br>
              <a:rPr lang="en-US" sz="2600" kern="1200" dirty="0">
                <a:solidFill>
                  <a:schemeClr val="tx1">
                    <a:lumMod val="85000"/>
                    <a:lumOff val="15000"/>
                  </a:schemeClr>
                </a:solidFill>
                <a:latin typeface="+mj-lt"/>
                <a:ea typeface="+mj-ea"/>
                <a:cs typeface="+mj-cs"/>
              </a:rPr>
            </a:br>
            <a:r>
              <a:rPr lang="en-US" sz="2600" kern="1200">
                <a:solidFill>
                  <a:schemeClr val="tx1">
                    <a:lumMod val="85000"/>
                    <a:lumOff val="15000"/>
                  </a:schemeClr>
                </a:solidFill>
                <a:latin typeface="+mj-lt"/>
                <a:ea typeface="+mj-ea"/>
                <a:cs typeface="+mj-cs"/>
              </a:rPr>
              <a:t> </a:t>
            </a:r>
            <a:endParaRPr lang="en-US" sz="2600" kern="1200" dirty="0">
              <a:solidFill>
                <a:schemeClr val="tx1">
                  <a:lumMod val="85000"/>
                  <a:lumOff val="15000"/>
                </a:schemeClr>
              </a:solidFill>
              <a:latin typeface="+mj-lt"/>
              <a:ea typeface="+mj-ea"/>
              <a:cs typeface="+mj-cs"/>
            </a:endParaRPr>
          </a:p>
        </p:txBody>
      </p:sp>
      <p:cxnSp>
        <p:nvCxnSpPr>
          <p:cNvPr id="18" name="Straight Connector 17">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A3DED3-50A9-4116-B408-7E4079597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69" y="1083500"/>
            <a:ext cx="2631596" cy="2105277"/>
          </a:xfrm>
          <a:prstGeom prst="rect">
            <a:avLst/>
          </a:prstGeom>
        </p:spPr>
      </p:pic>
      <p:pic>
        <p:nvPicPr>
          <p:cNvPr id="6" name="Picture 5">
            <a:extLst>
              <a:ext uri="{FF2B5EF4-FFF2-40B4-BE49-F238E27FC236}">
                <a16:creationId xmlns:a16="http://schemas.microsoft.com/office/drawing/2014/main" id="{D7AE4E78-2A00-4D67-A780-0A96F843A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60" y="3400573"/>
            <a:ext cx="2373927" cy="2373927"/>
          </a:xfrm>
          <a:prstGeom prst="rect">
            <a:avLst/>
          </a:prstGeom>
        </p:spPr>
      </p:pic>
    </p:spTree>
    <p:extLst>
      <p:ext uri="{BB962C8B-B14F-4D97-AF65-F5344CB8AC3E}">
        <p14:creationId xmlns:p14="http://schemas.microsoft.com/office/powerpoint/2010/main" val="96562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2C0AD-59B3-4E4A-9A60-D0A498070ADA}"/>
              </a:ext>
            </a:extLst>
          </p:cNvPr>
          <p:cNvSpPr>
            <a:spLocks noGrp="1"/>
          </p:cNvSpPr>
          <p:nvPr>
            <p:ph type="title"/>
          </p:nvPr>
        </p:nvSpPr>
        <p:spPr>
          <a:xfrm>
            <a:off x="266913" y="243334"/>
            <a:ext cx="3990127" cy="1622321"/>
          </a:xfrm>
        </p:spPr>
        <p:txBody>
          <a:bodyPr vert="horz" lIns="91440" tIns="45720" rIns="91440" bIns="45720" rtlCol="0" anchor="ctr">
            <a:noAutofit/>
          </a:bodyPr>
          <a:lstStyle/>
          <a:p>
            <a:pPr algn="ctr"/>
            <a:r>
              <a:rPr lang="en-US" b="1" u="sng" dirty="0"/>
              <a:t>Resistive Memory Technology #2:</a:t>
            </a:r>
            <a:br>
              <a:rPr lang="en-US" b="1" u="sng" dirty="0"/>
            </a:br>
            <a:r>
              <a:rPr lang="en-US" b="1" u="sng" kern="1200" dirty="0">
                <a:solidFill>
                  <a:schemeClr val="tx1"/>
                </a:solidFill>
                <a:latin typeface="+mj-lt"/>
                <a:ea typeface="+mj-ea"/>
                <a:cs typeface="+mj-cs"/>
              </a:rPr>
              <a:t>(AF) Anti-Fuse</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EA253E90-AD70-4733-BCF1-6DE2A45856F9}"/>
                  </a:ext>
                </a:extLst>
              </p:cNvPr>
              <p:cNvSpPr>
                <a:spLocks noGrp="1"/>
              </p:cNvSpPr>
              <p:nvPr>
                <p:ph type="body" sz="half" idx="2"/>
              </p:nvPr>
            </p:nvSpPr>
            <p:spPr>
              <a:xfrm>
                <a:off x="649348" y="2104572"/>
                <a:ext cx="3505494" cy="4307933"/>
              </a:xfrm>
            </p:spPr>
            <p:txBody>
              <a:bodyPr vert="horz" lIns="91440" tIns="45720" rIns="91440" bIns="45720" rtlCol="0">
                <a:normAutofit lnSpcReduction="10000"/>
              </a:bodyPr>
              <a:lstStyle/>
              <a:p>
                <a:pPr marL="285750" indent="-228600" fontAlgn="base">
                  <a:buFont typeface="Arial" panose="020B0604020202020204" pitchFamily="34" charset="0"/>
                  <a:buChar char="•"/>
                </a:pPr>
                <a:r>
                  <a:rPr lang="en-US" sz="2800" dirty="0"/>
                  <a:t>One-time Programmable Device made of dielectric, metallic, and insulating materials</a:t>
                </a:r>
              </a:p>
              <a:p>
                <a:pPr marL="285750" indent="-228600" fontAlgn="base">
                  <a:buFont typeface="Arial" panose="020B0604020202020204" pitchFamily="34" charset="0"/>
                  <a:buChar char="•"/>
                </a:pPr>
                <a:r>
                  <a:rPr lang="en-US" sz="2800" dirty="0"/>
                  <a:t>Can be blown by placing a large electric field across it.</a:t>
                </a:r>
              </a:p>
              <a:p>
                <a:pPr marL="285750" indent="-228600" fontAlgn="base">
                  <a:buFont typeface="Arial" panose="020B0604020202020204" pitchFamily="34" charset="0"/>
                  <a:buChar char="•"/>
                </a:pPr>
                <a14:m>
                  <m:oMath xmlns:m="http://schemas.openxmlformats.org/officeDocument/2006/math">
                    <m:sSup>
                      <m:sSupPr>
                        <m:ctrlPr>
                          <a:rPr lang="en-US" sz="2800" i="1" dirty="0" smtClean="0">
                            <a:latin typeface="Cambria Math" panose="02040503050406030204" pitchFamily="18" charset="0"/>
                          </a:rPr>
                        </m:ctrlPr>
                      </m:sSupPr>
                      <m:e>
                        <m:r>
                          <a:rPr lang="en-US" sz="2800" b="0" i="1" dirty="0" smtClean="0">
                            <a:latin typeface="Cambria Math" panose="02040503050406030204" pitchFamily="18" charset="0"/>
                          </a:rPr>
                          <m:t>10</m:t>
                        </m:r>
                      </m:e>
                      <m:sup>
                        <m:r>
                          <a:rPr lang="en-US" sz="2800" b="0" i="1" dirty="0" smtClean="0">
                            <a:latin typeface="Cambria Math" panose="02040503050406030204" pitchFamily="18" charset="0"/>
                          </a:rPr>
                          <m:t>5</m:t>
                        </m:r>
                      </m:sup>
                    </m:sSup>
                  </m:oMath>
                </a14:m>
                <a:r>
                  <a:rPr lang="en-US" sz="2800" dirty="0"/>
                  <a:t> resistive ratio!</a:t>
                </a:r>
              </a:p>
            </p:txBody>
          </p:sp>
        </mc:Choice>
        <mc:Fallback xmlns="">
          <p:sp>
            <p:nvSpPr>
              <p:cNvPr id="6" name="Text Placeholder 5">
                <a:extLst>
                  <a:ext uri="{FF2B5EF4-FFF2-40B4-BE49-F238E27FC236}">
                    <a16:creationId xmlns:a16="http://schemas.microsoft.com/office/drawing/2014/main" id="{EA253E90-AD70-4733-BCF1-6DE2A45856F9}"/>
                  </a:ext>
                </a:extLst>
              </p:cNvPr>
              <p:cNvSpPr>
                <a:spLocks noGrp="1" noRot="1" noChangeAspect="1" noMove="1" noResize="1" noEditPoints="1" noAdjustHandles="1" noChangeArrowheads="1" noChangeShapeType="1" noTextEdit="1"/>
              </p:cNvSpPr>
              <p:nvPr>
                <p:ph type="body" sz="half" idx="2"/>
              </p:nvPr>
            </p:nvSpPr>
            <p:spPr>
              <a:xfrm>
                <a:off x="649348" y="2104572"/>
                <a:ext cx="3505494" cy="4307933"/>
              </a:xfrm>
              <a:blipFill>
                <a:blip r:embed="rId3"/>
                <a:stretch>
                  <a:fillRect l="-1565" t="-3112"/>
                </a:stretch>
              </a:blipFill>
            </p:spPr>
            <p:txBody>
              <a:bodyPr/>
              <a:lstStyle/>
              <a:p>
                <a:r>
                  <a:rPr lang="en-US">
                    <a:noFill/>
                  </a:rPr>
                  <a:t> </a:t>
                </a:r>
              </a:p>
            </p:txBody>
          </p:sp>
        </mc:Fallback>
      </mc:AlternateContent>
      <p:sp>
        <p:nvSpPr>
          <p:cNvPr id="135" name="Rectangle 13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s://lh6.googleusercontent.com/2l0gblrA2a3lhTDTdhOIZ6-QFHEyjY7gjBVCJEvhRlo8k_z_YD6hA9epbpiXubWBS5CC-pFfixnlG0_9ASwI5QJxoZ0Xw06E9xYqqW3DeAsGb1E04T29kG-ezvGeLgcKn3RnLydRL2U">
            <a:extLst>
              <a:ext uri="{FF2B5EF4-FFF2-40B4-BE49-F238E27FC236}">
                <a16:creationId xmlns:a16="http://schemas.microsoft.com/office/drawing/2014/main" id="{3FE5B766-5E50-4F0F-B047-25955F9665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45" r="-1" b="1511"/>
          <a:stretch/>
        </p:blipFill>
        <p:spPr bwMode="auto">
          <a:xfrm>
            <a:off x="6359788" y="634180"/>
            <a:ext cx="4111479" cy="340372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6DB1FA8-A167-3B42-85E5-F47580603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205" y="4037906"/>
            <a:ext cx="2800646" cy="2071112"/>
          </a:xfrm>
          <a:prstGeom prst="rect">
            <a:avLst/>
          </a:prstGeom>
        </p:spPr>
      </p:pic>
    </p:spTree>
    <p:extLst>
      <p:ext uri="{BB962C8B-B14F-4D97-AF65-F5344CB8AC3E}">
        <p14:creationId xmlns:p14="http://schemas.microsoft.com/office/powerpoint/2010/main" val="5939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B169-6B8D-4924-BA80-02F0132F0E32}"/>
              </a:ext>
            </a:extLst>
          </p:cNvPr>
          <p:cNvSpPr>
            <a:spLocks noGrp="1"/>
          </p:cNvSpPr>
          <p:nvPr>
            <p:ph type="title"/>
          </p:nvPr>
        </p:nvSpPr>
        <p:spPr>
          <a:xfrm>
            <a:off x="838200" y="65045"/>
            <a:ext cx="10515600" cy="1325563"/>
          </a:xfrm>
        </p:spPr>
        <p:txBody>
          <a:bodyPr>
            <a:normAutofit/>
          </a:bodyPr>
          <a:lstStyle/>
          <a:p>
            <a:pPr algn="ctr"/>
            <a:r>
              <a:rPr lang="en-US" sz="4000" b="1" u="sng" dirty="0"/>
              <a:t>Competing Existing Volatile Solution:</a:t>
            </a:r>
            <a:br>
              <a:rPr lang="en-US" sz="4000" b="1" u="sng" dirty="0"/>
            </a:br>
            <a:r>
              <a:rPr lang="en-US" sz="4000" b="1" u="sng" dirty="0"/>
              <a:t>Volatile vs Non-Volatile Data Storage</a:t>
            </a:r>
          </a:p>
        </p:txBody>
      </p:sp>
      <p:sp>
        <p:nvSpPr>
          <p:cNvPr id="3" name="Content Placeholder 2">
            <a:extLst>
              <a:ext uri="{FF2B5EF4-FFF2-40B4-BE49-F238E27FC236}">
                <a16:creationId xmlns:a16="http://schemas.microsoft.com/office/drawing/2014/main" id="{0F3D47EF-8E0E-49CE-A844-2FD526E2A6DF}"/>
              </a:ext>
            </a:extLst>
          </p:cNvPr>
          <p:cNvSpPr>
            <a:spLocks noGrp="1"/>
          </p:cNvSpPr>
          <p:nvPr>
            <p:ph idx="1"/>
          </p:nvPr>
        </p:nvSpPr>
        <p:spPr>
          <a:xfrm>
            <a:off x="838200" y="1628716"/>
            <a:ext cx="10515600" cy="1276602"/>
          </a:xfrm>
        </p:spPr>
        <p:txBody>
          <a:bodyPr>
            <a:normAutofit fontScale="77500" lnSpcReduction="20000"/>
          </a:bodyPr>
          <a:lstStyle/>
          <a:p>
            <a:pPr fontAlgn="base"/>
            <a:r>
              <a:rPr lang="en-US" dirty="0"/>
              <a:t>Non-volatile cell stores data in resistive form</a:t>
            </a:r>
          </a:p>
          <a:p>
            <a:pPr fontAlgn="base"/>
            <a:r>
              <a:rPr lang="en-US" dirty="0"/>
              <a:t>Write driver changes the state of the NV cell</a:t>
            </a:r>
          </a:p>
          <a:p>
            <a:pPr fontAlgn="base"/>
            <a:r>
              <a:rPr lang="en-US" dirty="0"/>
              <a:t>Sense Amplifier sets the state of the volatile cell based on the state of non-volatile cell</a:t>
            </a:r>
          </a:p>
        </p:txBody>
      </p:sp>
      <p:cxnSp>
        <p:nvCxnSpPr>
          <p:cNvPr id="6" name="Straight Arrow Connector 5">
            <a:extLst>
              <a:ext uri="{FF2B5EF4-FFF2-40B4-BE49-F238E27FC236}">
                <a16:creationId xmlns:a16="http://schemas.microsoft.com/office/drawing/2014/main" id="{B3FE6BCB-492B-4FE9-B7D9-72F6439B0594}"/>
              </a:ext>
            </a:extLst>
          </p:cNvPr>
          <p:cNvCxnSpPr>
            <a:cxnSpLocks/>
          </p:cNvCxnSpPr>
          <p:nvPr/>
        </p:nvCxnSpPr>
        <p:spPr>
          <a:xfrm>
            <a:off x="1084113" y="4513110"/>
            <a:ext cx="75203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F6C843E-1D45-4C7E-A5A7-5FC83CFCCD78}"/>
              </a:ext>
            </a:extLst>
          </p:cNvPr>
          <p:cNvCxnSpPr>
            <a:cxnSpLocks/>
          </p:cNvCxnSpPr>
          <p:nvPr/>
        </p:nvCxnSpPr>
        <p:spPr>
          <a:xfrm>
            <a:off x="3261868" y="4513110"/>
            <a:ext cx="650904"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98020B-74A3-4A34-A59A-7E181DD8FA60}"/>
              </a:ext>
            </a:extLst>
          </p:cNvPr>
          <p:cNvCxnSpPr>
            <a:cxnSpLocks/>
          </p:cNvCxnSpPr>
          <p:nvPr/>
        </p:nvCxnSpPr>
        <p:spPr>
          <a:xfrm flipV="1">
            <a:off x="2477431" y="5162592"/>
            <a:ext cx="0" cy="6309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F8CCF4-6F2B-493D-B09E-83FF4749477E}"/>
              </a:ext>
            </a:extLst>
          </p:cNvPr>
          <p:cNvSpPr txBox="1"/>
          <p:nvPr/>
        </p:nvSpPr>
        <p:spPr>
          <a:xfrm>
            <a:off x="3827700" y="4189946"/>
            <a:ext cx="1097420" cy="646331"/>
          </a:xfrm>
          <a:prstGeom prst="rect">
            <a:avLst/>
          </a:prstGeom>
          <a:noFill/>
        </p:spPr>
        <p:txBody>
          <a:bodyPr wrap="square" rtlCol="0">
            <a:spAutoFit/>
          </a:bodyPr>
          <a:lstStyle/>
          <a:p>
            <a:pPr algn="ctr"/>
            <a:r>
              <a:rPr lang="en-US"/>
              <a:t>Retained</a:t>
            </a:r>
            <a:endParaRPr lang="en-US" dirty="0"/>
          </a:p>
          <a:p>
            <a:pPr algn="ctr"/>
            <a:r>
              <a:rPr lang="en-US" dirty="0"/>
              <a:t>Data</a:t>
            </a:r>
          </a:p>
        </p:txBody>
      </p:sp>
      <p:sp>
        <p:nvSpPr>
          <p:cNvPr id="14" name="TextBox 13">
            <a:extLst>
              <a:ext uri="{FF2B5EF4-FFF2-40B4-BE49-F238E27FC236}">
                <a16:creationId xmlns:a16="http://schemas.microsoft.com/office/drawing/2014/main" id="{89346978-F3EC-4DDB-BD6A-990A5E0D4A82}"/>
              </a:ext>
            </a:extLst>
          </p:cNvPr>
          <p:cNvSpPr txBox="1"/>
          <p:nvPr/>
        </p:nvSpPr>
        <p:spPr>
          <a:xfrm>
            <a:off x="202315" y="4306039"/>
            <a:ext cx="1097420" cy="369332"/>
          </a:xfrm>
          <a:prstGeom prst="rect">
            <a:avLst/>
          </a:prstGeom>
          <a:noFill/>
        </p:spPr>
        <p:txBody>
          <a:bodyPr wrap="square" rtlCol="0">
            <a:spAutoFit/>
          </a:bodyPr>
          <a:lstStyle/>
          <a:p>
            <a:pPr algn="ctr"/>
            <a:r>
              <a:rPr lang="en-US" dirty="0"/>
              <a:t>Data</a:t>
            </a:r>
          </a:p>
        </p:txBody>
      </p:sp>
      <p:sp>
        <p:nvSpPr>
          <p:cNvPr id="17" name="TextBox 16">
            <a:extLst>
              <a:ext uri="{FF2B5EF4-FFF2-40B4-BE49-F238E27FC236}">
                <a16:creationId xmlns:a16="http://schemas.microsoft.com/office/drawing/2014/main" id="{E1DC5F18-A73A-4D4E-BDEE-7CB132EBFAE0}"/>
              </a:ext>
            </a:extLst>
          </p:cNvPr>
          <p:cNvSpPr txBox="1"/>
          <p:nvPr/>
        </p:nvSpPr>
        <p:spPr>
          <a:xfrm>
            <a:off x="1930853" y="5793557"/>
            <a:ext cx="1097420" cy="646331"/>
          </a:xfrm>
          <a:prstGeom prst="rect">
            <a:avLst/>
          </a:prstGeom>
          <a:noFill/>
        </p:spPr>
        <p:txBody>
          <a:bodyPr wrap="square" rtlCol="0">
            <a:spAutoFit/>
          </a:bodyPr>
          <a:lstStyle/>
          <a:p>
            <a:pPr algn="ctr"/>
            <a:r>
              <a:rPr lang="en-US" dirty="0"/>
              <a:t>Sense Enable</a:t>
            </a:r>
          </a:p>
        </p:txBody>
      </p:sp>
      <p:cxnSp>
        <p:nvCxnSpPr>
          <p:cNvPr id="20" name="Straight Arrow Connector 19">
            <a:extLst>
              <a:ext uri="{FF2B5EF4-FFF2-40B4-BE49-F238E27FC236}">
                <a16:creationId xmlns:a16="http://schemas.microsoft.com/office/drawing/2014/main" id="{F77AF77A-C247-4EB9-826D-7D357087502E}"/>
              </a:ext>
            </a:extLst>
          </p:cNvPr>
          <p:cNvCxnSpPr>
            <a:cxnSpLocks/>
          </p:cNvCxnSpPr>
          <p:nvPr/>
        </p:nvCxnSpPr>
        <p:spPr>
          <a:xfrm>
            <a:off x="5593228" y="4502093"/>
            <a:ext cx="75203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837956-EA6F-494D-8A54-D15350E54D66}"/>
              </a:ext>
            </a:extLst>
          </p:cNvPr>
          <p:cNvCxnSpPr>
            <a:cxnSpLocks/>
          </p:cNvCxnSpPr>
          <p:nvPr/>
        </p:nvCxnSpPr>
        <p:spPr>
          <a:xfrm>
            <a:off x="7948807" y="4490705"/>
            <a:ext cx="650904"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E144E7-23CB-40FF-9ED4-72165D6276BA}"/>
              </a:ext>
            </a:extLst>
          </p:cNvPr>
          <p:cNvCxnSpPr>
            <a:cxnSpLocks/>
          </p:cNvCxnSpPr>
          <p:nvPr/>
        </p:nvCxnSpPr>
        <p:spPr>
          <a:xfrm flipV="1">
            <a:off x="6975971" y="5151576"/>
            <a:ext cx="0" cy="630965"/>
          </a:xfrm>
          <a:prstGeom prst="straightConnector1">
            <a:avLst/>
          </a:prstGeom>
          <a:ln w="762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526AA33-AA2F-4F5F-8F41-48E3109CF313}"/>
              </a:ext>
            </a:extLst>
          </p:cNvPr>
          <p:cNvSpPr/>
          <p:nvPr/>
        </p:nvSpPr>
        <p:spPr>
          <a:xfrm>
            <a:off x="6387025" y="4041722"/>
            <a:ext cx="1177892" cy="969943"/>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B22D449-650D-4854-9DB8-FDC7941666B2}"/>
              </a:ext>
            </a:extLst>
          </p:cNvPr>
          <p:cNvSpPr txBox="1"/>
          <p:nvPr/>
        </p:nvSpPr>
        <p:spPr>
          <a:xfrm>
            <a:off x="6343265" y="4065027"/>
            <a:ext cx="1299659" cy="923330"/>
          </a:xfrm>
          <a:prstGeom prst="rect">
            <a:avLst/>
          </a:prstGeom>
          <a:noFill/>
        </p:spPr>
        <p:txBody>
          <a:bodyPr wrap="square" rtlCol="0">
            <a:spAutoFit/>
          </a:bodyPr>
          <a:lstStyle/>
          <a:p>
            <a:pPr algn="ctr"/>
            <a:r>
              <a:rPr lang="en-US" dirty="0"/>
              <a:t>Non-Volatile Component</a:t>
            </a:r>
          </a:p>
        </p:txBody>
      </p:sp>
      <p:sp>
        <p:nvSpPr>
          <p:cNvPr id="26" name="TextBox 25">
            <a:extLst>
              <a:ext uri="{FF2B5EF4-FFF2-40B4-BE49-F238E27FC236}">
                <a16:creationId xmlns:a16="http://schemas.microsoft.com/office/drawing/2014/main" id="{3686FB6B-205A-4F19-B890-640592E33714}"/>
              </a:ext>
            </a:extLst>
          </p:cNvPr>
          <p:cNvSpPr txBox="1"/>
          <p:nvPr/>
        </p:nvSpPr>
        <p:spPr>
          <a:xfrm>
            <a:off x="7454803" y="3728875"/>
            <a:ext cx="1526972" cy="1200329"/>
          </a:xfrm>
          <a:prstGeom prst="rect">
            <a:avLst/>
          </a:prstGeom>
          <a:noFill/>
        </p:spPr>
        <p:txBody>
          <a:bodyPr wrap="square" rtlCol="0">
            <a:spAutoFit/>
          </a:bodyPr>
          <a:lstStyle/>
          <a:p>
            <a:pPr algn="ctr"/>
            <a:r>
              <a:rPr lang="en-US"/>
              <a:t>Resistively</a:t>
            </a:r>
            <a:endParaRPr lang="en-US" dirty="0"/>
          </a:p>
          <a:p>
            <a:pPr algn="ctr"/>
            <a:r>
              <a:rPr lang="en-US" dirty="0"/>
              <a:t>Represented </a:t>
            </a:r>
          </a:p>
          <a:p>
            <a:pPr algn="ctr"/>
            <a:endParaRPr lang="en-US" dirty="0"/>
          </a:p>
          <a:p>
            <a:pPr algn="ctr"/>
            <a:r>
              <a:rPr lang="en-US" dirty="0"/>
              <a:t>Data</a:t>
            </a:r>
          </a:p>
        </p:txBody>
      </p:sp>
      <p:sp>
        <p:nvSpPr>
          <p:cNvPr id="27" name="TextBox 26">
            <a:extLst>
              <a:ext uri="{FF2B5EF4-FFF2-40B4-BE49-F238E27FC236}">
                <a16:creationId xmlns:a16="http://schemas.microsoft.com/office/drawing/2014/main" id="{FFB194AE-5D87-4A8E-A4E5-3AFDD9E6EF01}"/>
              </a:ext>
            </a:extLst>
          </p:cNvPr>
          <p:cNvSpPr txBox="1"/>
          <p:nvPr/>
        </p:nvSpPr>
        <p:spPr>
          <a:xfrm>
            <a:off x="4755716" y="4317426"/>
            <a:ext cx="1097420" cy="369332"/>
          </a:xfrm>
          <a:prstGeom prst="rect">
            <a:avLst/>
          </a:prstGeom>
          <a:noFill/>
        </p:spPr>
        <p:txBody>
          <a:bodyPr wrap="square" rtlCol="0">
            <a:spAutoFit/>
          </a:bodyPr>
          <a:lstStyle/>
          <a:p>
            <a:pPr algn="ctr"/>
            <a:r>
              <a:rPr lang="en-US" dirty="0"/>
              <a:t>Data</a:t>
            </a:r>
          </a:p>
        </p:txBody>
      </p:sp>
      <p:sp>
        <p:nvSpPr>
          <p:cNvPr id="28" name="TextBox 27">
            <a:extLst>
              <a:ext uri="{FF2B5EF4-FFF2-40B4-BE49-F238E27FC236}">
                <a16:creationId xmlns:a16="http://schemas.microsoft.com/office/drawing/2014/main" id="{A2F6C41D-AB93-4725-8E26-4E46C00DF0F3}"/>
              </a:ext>
            </a:extLst>
          </p:cNvPr>
          <p:cNvSpPr txBox="1"/>
          <p:nvPr/>
        </p:nvSpPr>
        <p:spPr>
          <a:xfrm>
            <a:off x="6429393" y="5782541"/>
            <a:ext cx="1097420" cy="646331"/>
          </a:xfrm>
          <a:prstGeom prst="rect">
            <a:avLst/>
          </a:prstGeom>
          <a:noFill/>
        </p:spPr>
        <p:txBody>
          <a:bodyPr wrap="square" rtlCol="0">
            <a:spAutoFit/>
          </a:bodyPr>
          <a:lstStyle/>
          <a:p>
            <a:pPr algn="ctr"/>
            <a:r>
              <a:rPr lang="en-US" dirty="0"/>
              <a:t>Write Enable</a:t>
            </a:r>
          </a:p>
        </p:txBody>
      </p:sp>
      <p:sp>
        <p:nvSpPr>
          <p:cNvPr id="29" name="Rectangle: Rounded Corners 28">
            <a:extLst>
              <a:ext uri="{FF2B5EF4-FFF2-40B4-BE49-F238E27FC236}">
                <a16:creationId xmlns:a16="http://schemas.microsoft.com/office/drawing/2014/main" id="{2413EBAE-DBD4-43CE-AD84-E9F35F79513A}"/>
              </a:ext>
            </a:extLst>
          </p:cNvPr>
          <p:cNvSpPr/>
          <p:nvPr/>
        </p:nvSpPr>
        <p:spPr>
          <a:xfrm>
            <a:off x="8831424" y="4052738"/>
            <a:ext cx="1177892" cy="96994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DCE5FC6-0CF3-4178-AB4E-867A10AE7F51}"/>
              </a:ext>
            </a:extLst>
          </p:cNvPr>
          <p:cNvSpPr txBox="1"/>
          <p:nvPr/>
        </p:nvSpPr>
        <p:spPr>
          <a:xfrm>
            <a:off x="8871660" y="3683406"/>
            <a:ext cx="1097420" cy="369332"/>
          </a:xfrm>
          <a:prstGeom prst="rect">
            <a:avLst/>
          </a:prstGeom>
          <a:noFill/>
        </p:spPr>
        <p:txBody>
          <a:bodyPr wrap="square" rtlCol="0">
            <a:spAutoFit/>
          </a:bodyPr>
          <a:lstStyle/>
          <a:p>
            <a:pPr algn="ctr"/>
            <a:r>
              <a:rPr lang="en-US" dirty="0"/>
              <a:t>Volatile</a:t>
            </a:r>
          </a:p>
        </p:txBody>
      </p:sp>
      <p:sp>
        <p:nvSpPr>
          <p:cNvPr id="31" name="TextBox 30">
            <a:extLst>
              <a:ext uri="{FF2B5EF4-FFF2-40B4-BE49-F238E27FC236}">
                <a16:creationId xmlns:a16="http://schemas.microsoft.com/office/drawing/2014/main" id="{9D6BB5F2-A5AB-4E30-B318-2569C1B86374}"/>
              </a:ext>
            </a:extLst>
          </p:cNvPr>
          <p:cNvSpPr txBox="1"/>
          <p:nvPr/>
        </p:nvSpPr>
        <p:spPr>
          <a:xfrm>
            <a:off x="8728473" y="4168909"/>
            <a:ext cx="1427441" cy="646331"/>
          </a:xfrm>
          <a:prstGeom prst="rect">
            <a:avLst/>
          </a:prstGeom>
          <a:noFill/>
        </p:spPr>
        <p:txBody>
          <a:bodyPr wrap="square" rtlCol="0">
            <a:spAutoFit/>
          </a:bodyPr>
          <a:lstStyle/>
          <a:p>
            <a:pPr algn="ctr"/>
            <a:r>
              <a:rPr lang="en-US" dirty="0"/>
              <a:t>Volatile</a:t>
            </a:r>
          </a:p>
          <a:p>
            <a:pPr algn="ctr"/>
            <a:r>
              <a:rPr lang="en-US" dirty="0"/>
              <a:t>Component</a:t>
            </a:r>
          </a:p>
        </p:txBody>
      </p:sp>
      <p:cxnSp>
        <p:nvCxnSpPr>
          <p:cNvPr id="37" name="Straight Arrow Connector 36">
            <a:extLst>
              <a:ext uri="{FF2B5EF4-FFF2-40B4-BE49-F238E27FC236}">
                <a16:creationId xmlns:a16="http://schemas.microsoft.com/office/drawing/2014/main" id="{8FD747F6-5A03-47F2-9F3E-E3D4B519D69F}"/>
              </a:ext>
            </a:extLst>
          </p:cNvPr>
          <p:cNvCxnSpPr>
            <a:cxnSpLocks/>
          </p:cNvCxnSpPr>
          <p:nvPr/>
        </p:nvCxnSpPr>
        <p:spPr>
          <a:xfrm>
            <a:off x="10117478" y="4490705"/>
            <a:ext cx="650904"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1ED564-034B-40F2-9FE0-8CDA8EB4AAB8}"/>
              </a:ext>
            </a:extLst>
          </p:cNvPr>
          <p:cNvSpPr txBox="1"/>
          <p:nvPr/>
        </p:nvSpPr>
        <p:spPr>
          <a:xfrm>
            <a:off x="10677563" y="3901928"/>
            <a:ext cx="1177891" cy="1200329"/>
          </a:xfrm>
          <a:prstGeom prst="rect">
            <a:avLst/>
          </a:prstGeom>
          <a:noFill/>
        </p:spPr>
        <p:txBody>
          <a:bodyPr wrap="square" rtlCol="0">
            <a:spAutoFit/>
          </a:bodyPr>
          <a:lstStyle/>
          <a:p>
            <a:pPr algn="ctr"/>
            <a:r>
              <a:rPr lang="en-US" dirty="0"/>
              <a:t>Volatile</a:t>
            </a:r>
          </a:p>
          <a:p>
            <a:pPr algn="ctr"/>
            <a:r>
              <a:rPr lang="en-US" dirty="0"/>
              <a:t>Converted</a:t>
            </a:r>
          </a:p>
          <a:p>
            <a:pPr algn="ctr"/>
            <a:r>
              <a:rPr lang="en-US" dirty="0"/>
              <a:t>Resistive</a:t>
            </a:r>
          </a:p>
          <a:p>
            <a:pPr algn="ctr"/>
            <a:r>
              <a:rPr lang="en-US" dirty="0"/>
              <a:t>State</a:t>
            </a:r>
          </a:p>
        </p:txBody>
      </p:sp>
      <p:sp>
        <p:nvSpPr>
          <p:cNvPr id="39" name="Rectangle 38">
            <a:extLst>
              <a:ext uri="{FF2B5EF4-FFF2-40B4-BE49-F238E27FC236}">
                <a16:creationId xmlns:a16="http://schemas.microsoft.com/office/drawing/2014/main" id="{217C6C99-A83B-4AFA-BC95-2368977BC12E}"/>
              </a:ext>
            </a:extLst>
          </p:cNvPr>
          <p:cNvSpPr/>
          <p:nvPr/>
        </p:nvSpPr>
        <p:spPr>
          <a:xfrm>
            <a:off x="376782" y="3113630"/>
            <a:ext cx="11438436" cy="33792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EE00200-594C-4AD9-93B0-FAD61D70BF43}"/>
              </a:ext>
            </a:extLst>
          </p:cNvPr>
          <p:cNvCxnSpPr>
            <a:cxnSpLocks/>
          </p:cNvCxnSpPr>
          <p:nvPr/>
        </p:nvCxnSpPr>
        <p:spPr>
          <a:xfrm>
            <a:off x="4893856" y="3113630"/>
            <a:ext cx="0" cy="3379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Rectangle: Rounded Corners 28">
            <a:extLst>
              <a:ext uri="{FF2B5EF4-FFF2-40B4-BE49-F238E27FC236}">
                <a16:creationId xmlns:a16="http://schemas.microsoft.com/office/drawing/2014/main" id="{D2833124-8A26-AE47-880E-2E5538BEF29D}"/>
              </a:ext>
            </a:extLst>
          </p:cNvPr>
          <p:cNvSpPr/>
          <p:nvPr/>
        </p:nvSpPr>
        <p:spPr>
          <a:xfrm>
            <a:off x="1954529" y="4121067"/>
            <a:ext cx="1177892" cy="96994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178009B-322B-FE46-9B12-5B78E89056FC}"/>
              </a:ext>
            </a:extLst>
          </p:cNvPr>
          <p:cNvSpPr txBox="1"/>
          <p:nvPr/>
        </p:nvSpPr>
        <p:spPr>
          <a:xfrm>
            <a:off x="1994765" y="3751735"/>
            <a:ext cx="1097420" cy="369332"/>
          </a:xfrm>
          <a:prstGeom prst="rect">
            <a:avLst/>
          </a:prstGeom>
          <a:noFill/>
        </p:spPr>
        <p:txBody>
          <a:bodyPr wrap="square" rtlCol="0">
            <a:spAutoFit/>
          </a:bodyPr>
          <a:lstStyle/>
          <a:p>
            <a:pPr algn="ctr"/>
            <a:r>
              <a:rPr lang="en-US" dirty="0"/>
              <a:t>Volatile</a:t>
            </a:r>
          </a:p>
        </p:txBody>
      </p:sp>
      <p:sp>
        <p:nvSpPr>
          <p:cNvPr id="42" name="TextBox 41">
            <a:extLst>
              <a:ext uri="{FF2B5EF4-FFF2-40B4-BE49-F238E27FC236}">
                <a16:creationId xmlns:a16="http://schemas.microsoft.com/office/drawing/2014/main" id="{8CA7C77B-A650-F546-854F-1EA4E5216DCF}"/>
              </a:ext>
            </a:extLst>
          </p:cNvPr>
          <p:cNvSpPr txBox="1"/>
          <p:nvPr/>
        </p:nvSpPr>
        <p:spPr>
          <a:xfrm>
            <a:off x="1830226" y="4282873"/>
            <a:ext cx="1427441" cy="646331"/>
          </a:xfrm>
          <a:prstGeom prst="rect">
            <a:avLst/>
          </a:prstGeom>
          <a:noFill/>
        </p:spPr>
        <p:txBody>
          <a:bodyPr wrap="square" rtlCol="0">
            <a:spAutoFit/>
          </a:bodyPr>
          <a:lstStyle/>
          <a:p>
            <a:pPr algn="ctr"/>
            <a:r>
              <a:rPr lang="en-US" dirty="0"/>
              <a:t>Volatile</a:t>
            </a:r>
          </a:p>
          <a:p>
            <a:pPr algn="ctr"/>
            <a:r>
              <a:rPr lang="en-US" dirty="0"/>
              <a:t>Component</a:t>
            </a:r>
          </a:p>
        </p:txBody>
      </p:sp>
      <p:cxnSp>
        <p:nvCxnSpPr>
          <p:cNvPr id="43" name="Straight Arrow Connector 42">
            <a:extLst>
              <a:ext uri="{FF2B5EF4-FFF2-40B4-BE49-F238E27FC236}">
                <a16:creationId xmlns:a16="http://schemas.microsoft.com/office/drawing/2014/main" id="{DE53C194-DB22-E24C-8314-BD08AF719C10}"/>
              </a:ext>
            </a:extLst>
          </p:cNvPr>
          <p:cNvCxnSpPr>
            <a:cxnSpLocks/>
          </p:cNvCxnSpPr>
          <p:nvPr/>
        </p:nvCxnSpPr>
        <p:spPr>
          <a:xfrm flipV="1">
            <a:off x="9420704" y="5074850"/>
            <a:ext cx="0" cy="6309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876665E-09FA-5846-A9D0-A0597239EB6E}"/>
              </a:ext>
            </a:extLst>
          </p:cNvPr>
          <p:cNvSpPr txBox="1"/>
          <p:nvPr/>
        </p:nvSpPr>
        <p:spPr>
          <a:xfrm>
            <a:off x="8874126" y="5705815"/>
            <a:ext cx="1097420" cy="646331"/>
          </a:xfrm>
          <a:prstGeom prst="rect">
            <a:avLst/>
          </a:prstGeom>
          <a:noFill/>
        </p:spPr>
        <p:txBody>
          <a:bodyPr wrap="square" rtlCol="0">
            <a:spAutoFit/>
          </a:bodyPr>
          <a:lstStyle/>
          <a:p>
            <a:pPr algn="ctr"/>
            <a:r>
              <a:rPr lang="en-US" dirty="0"/>
              <a:t>Sense Enable</a:t>
            </a:r>
          </a:p>
        </p:txBody>
      </p:sp>
    </p:spTree>
    <p:extLst>
      <p:ext uri="{BB962C8B-B14F-4D97-AF65-F5344CB8AC3E}">
        <p14:creationId xmlns:p14="http://schemas.microsoft.com/office/powerpoint/2010/main" val="18907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253E90-AD70-4733-BCF1-6DE2A45856F9}"/>
              </a:ext>
            </a:extLst>
          </p:cNvPr>
          <p:cNvSpPr>
            <a:spLocks noGrp="1"/>
          </p:cNvSpPr>
          <p:nvPr>
            <p:ph type="body" sz="half" idx="2"/>
          </p:nvPr>
        </p:nvSpPr>
        <p:spPr>
          <a:xfrm>
            <a:off x="153206" y="2091567"/>
            <a:ext cx="4464885" cy="4899168"/>
          </a:xfrm>
        </p:spPr>
        <p:txBody>
          <a:bodyPr vert="horz" lIns="91440" tIns="45720" rIns="91440" bIns="45720" rtlCol="0" anchor="t">
            <a:normAutofit/>
          </a:bodyPr>
          <a:lstStyle/>
          <a:p>
            <a:pPr indent="-228600">
              <a:buFont typeface="Arial" panose="020B0604020202020204" pitchFamily="34" charset="0"/>
              <a:buChar char="•"/>
            </a:pPr>
            <a:endParaRPr lang="en-US" sz="2400" dirty="0"/>
          </a:p>
          <a:p>
            <a:pPr marL="342900" indent="-228600">
              <a:buFont typeface="Arial" panose="020B0604020202020204" pitchFamily="34" charset="0"/>
              <a:buChar char="•"/>
            </a:pPr>
            <a:r>
              <a:rPr lang="en-US" sz="2400" dirty="0"/>
              <a:t>Consist of 2 inputs: Data and Clock.</a:t>
            </a:r>
            <a:endParaRPr lang="en-US" sz="2400" dirty="0">
              <a:cs typeface="Calibri"/>
            </a:endParaRPr>
          </a:p>
          <a:p>
            <a:pPr marL="342900" indent="-228600">
              <a:buFont typeface="Arial" panose="020B0604020202020204" pitchFamily="34" charset="0"/>
              <a:buChar char="•"/>
            </a:pPr>
            <a:r>
              <a:rPr lang="en-US" sz="2400" dirty="0"/>
              <a:t>If clock is high, data propagates to output ‘Q’ .</a:t>
            </a:r>
          </a:p>
          <a:p>
            <a:pPr marL="342900" indent="-228600">
              <a:buFont typeface="Arial" panose="020B0604020202020204" pitchFamily="34" charset="0"/>
              <a:buChar char="•"/>
            </a:pPr>
            <a:r>
              <a:rPr lang="en-US" sz="2400" dirty="0"/>
              <a:t>If clock is low, data will NOT affect the output.</a:t>
            </a:r>
            <a:endParaRPr lang="en-US" sz="2400" dirty="0">
              <a:cs typeface="Calibri"/>
            </a:endParaRPr>
          </a:p>
          <a:p>
            <a:pPr marL="342900" indent="-228600">
              <a:buFont typeface="Arial" panose="020B0604020202020204" pitchFamily="34" charset="0"/>
              <a:buChar char="•"/>
            </a:pPr>
            <a:r>
              <a:rPr lang="en-US" sz="2400" dirty="0"/>
              <a:t>Used to temporarily store data such as </a:t>
            </a:r>
            <a:r>
              <a:rPr lang="en-US" sz="2400" dirty="0">
                <a:cs typeface="Calibri"/>
              </a:rPr>
              <a:t>logic block inputs/outputs.</a:t>
            </a:r>
            <a:endParaRPr lang="en-US" sz="2400" dirty="0"/>
          </a:p>
        </p:txBody>
      </p:sp>
      <p:sp>
        <p:nvSpPr>
          <p:cNvPr id="85" name="Rectangle 8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25F53E-C2AF-41BC-812B-F3DCC2D6F2FF}"/>
              </a:ext>
            </a:extLst>
          </p:cNvPr>
          <p:cNvPicPr>
            <a:picLocks noChangeAspect="1"/>
          </p:cNvPicPr>
          <p:nvPr/>
        </p:nvPicPr>
        <p:blipFill>
          <a:blip r:embed="rId3"/>
          <a:stretch>
            <a:fillRect/>
          </a:stretch>
        </p:blipFill>
        <p:spPr>
          <a:xfrm>
            <a:off x="5165617" y="1202499"/>
            <a:ext cx="6542170" cy="4482014"/>
          </a:xfrm>
          <a:prstGeom prst="rect">
            <a:avLst/>
          </a:prstGeom>
          <a:effectLst/>
        </p:spPr>
      </p:pic>
      <p:sp>
        <p:nvSpPr>
          <p:cNvPr id="13" name="Title 1">
            <a:extLst>
              <a:ext uri="{FF2B5EF4-FFF2-40B4-BE49-F238E27FC236}">
                <a16:creationId xmlns:a16="http://schemas.microsoft.com/office/drawing/2014/main" id="{5610CC4E-B02F-3E4C-B20D-CAC9D7DE1E5A}"/>
              </a:ext>
            </a:extLst>
          </p:cNvPr>
          <p:cNvSpPr>
            <a:spLocks noGrp="1"/>
          </p:cNvSpPr>
          <p:nvPr>
            <p:ph type="title"/>
          </p:nvPr>
        </p:nvSpPr>
        <p:spPr>
          <a:xfrm>
            <a:off x="653866" y="0"/>
            <a:ext cx="3505495" cy="2534848"/>
          </a:xfrm>
        </p:spPr>
        <p:txBody>
          <a:bodyPr anchor="t">
            <a:normAutofit/>
          </a:bodyPr>
          <a:lstStyle/>
          <a:p>
            <a:pPr algn="ctr"/>
            <a:r>
              <a:rPr lang="en-US" sz="4000" b="1" u="sng" dirty="0"/>
              <a:t>Competing Existing Volatile Solution :</a:t>
            </a:r>
            <a:br>
              <a:rPr lang="en-US" sz="4000" b="1" u="sng" dirty="0"/>
            </a:br>
            <a:r>
              <a:rPr lang="en-US" sz="4000" b="1" u="sng" dirty="0"/>
              <a:t>D Flip-flop</a:t>
            </a:r>
            <a:endParaRPr lang="en-US" sz="4000" b="1" dirty="0">
              <a:cs typeface="Calibri Light"/>
            </a:endParaRPr>
          </a:p>
        </p:txBody>
      </p:sp>
    </p:spTree>
    <p:extLst>
      <p:ext uri="{BB962C8B-B14F-4D97-AF65-F5344CB8AC3E}">
        <p14:creationId xmlns:p14="http://schemas.microsoft.com/office/powerpoint/2010/main" val="119456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B35D-89C9-4E08-904B-46E0696D2B04}"/>
              </a:ext>
            </a:extLst>
          </p:cNvPr>
          <p:cNvSpPr>
            <a:spLocks noGrp="1"/>
          </p:cNvSpPr>
          <p:nvPr>
            <p:ph type="title"/>
          </p:nvPr>
        </p:nvSpPr>
        <p:spPr>
          <a:xfrm>
            <a:off x="107761" y="58057"/>
            <a:ext cx="3505495" cy="2534848"/>
          </a:xfrm>
        </p:spPr>
        <p:txBody>
          <a:bodyPr anchor="t">
            <a:normAutofit fontScale="90000"/>
          </a:bodyPr>
          <a:lstStyle/>
          <a:p>
            <a:r>
              <a:rPr lang="en-US" b="1" u="sng" dirty="0"/>
              <a:t>Competing Existing Volatile Solution :</a:t>
            </a:r>
            <a:br>
              <a:rPr lang="en-US" b="1" u="sng" dirty="0"/>
            </a:br>
            <a:r>
              <a:rPr lang="en-US" b="1" u="sng" dirty="0"/>
              <a:t>D Flip-flop</a:t>
            </a:r>
            <a:endParaRPr lang="en-US" b="1">
              <a:cs typeface="Calibri Light"/>
            </a:endParaRPr>
          </a:p>
        </p:txBody>
      </p:sp>
      <p:sp>
        <p:nvSpPr>
          <p:cNvPr id="4" name="Content Placeholder 3">
            <a:extLst>
              <a:ext uri="{FF2B5EF4-FFF2-40B4-BE49-F238E27FC236}">
                <a16:creationId xmlns:a16="http://schemas.microsoft.com/office/drawing/2014/main" id="{4E2966B1-4BDE-43B8-A304-D15DD6977DB8}"/>
              </a:ext>
            </a:extLst>
          </p:cNvPr>
          <p:cNvSpPr>
            <a:spLocks noGrp="1"/>
          </p:cNvSpPr>
          <p:nvPr>
            <p:ph idx="1"/>
          </p:nvPr>
        </p:nvSpPr>
        <p:spPr>
          <a:xfrm>
            <a:off x="431217" y="2801257"/>
            <a:ext cx="4068212" cy="3019553"/>
          </a:xfrm>
        </p:spPr>
        <p:txBody>
          <a:bodyPr vert="horz" lIns="91440" tIns="45720" rIns="91440" bIns="45720" rtlCol="0">
            <a:normAutofit/>
          </a:bodyPr>
          <a:lstStyle/>
          <a:p>
            <a:r>
              <a:rPr lang="en-US">
                <a:cs typeface="Calibri"/>
              </a:rPr>
              <a:t>Data stored </a:t>
            </a:r>
            <a:r>
              <a:rPr lang="en-US" dirty="0">
                <a:cs typeface="Calibri"/>
              </a:rPr>
              <a:t>in the form of accumulated charge</a:t>
            </a:r>
          </a:p>
          <a:p>
            <a:pPr lvl="1"/>
            <a:r>
              <a:rPr lang="en-US" dirty="0">
                <a:cs typeface="Calibri"/>
              </a:rPr>
              <a:t>Maintained only while system maintains power</a:t>
            </a:r>
            <a:endParaRPr lang="en-US" sz="2000">
              <a:cs typeface="Calibri"/>
            </a:endParaRPr>
          </a:p>
          <a:p>
            <a:r>
              <a:rPr lang="en-US">
                <a:cs typeface="Calibri"/>
              </a:rPr>
              <a:t>Low cost, volatile</a:t>
            </a:r>
            <a:r>
              <a:rPr lang="en-US" dirty="0">
                <a:cs typeface="Calibri"/>
              </a:rPr>
              <a:t>, standard cell.</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piece of paper&#10;&#10;Description generated with very high confidence">
            <a:extLst>
              <a:ext uri="{FF2B5EF4-FFF2-40B4-BE49-F238E27FC236}">
                <a16:creationId xmlns:a16="http://schemas.microsoft.com/office/drawing/2014/main" id="{5FA0DE3D-E4FD-4CBC-BA82-3697B26FA1CE}"/>
              </a:ext>
            </a:extLst>
          </p:cNvPr>
          <p:cNvPicPr>
            <a:picLocks noChangeAspect="1"/>
          </p:cNvPicPr>
          <p:nvPr/>
        </p:nvPicPr>
        <p:blipFill>
          <a:blip r:embed="rId3"/>
          <a:stretch>
            <a:fillRect/>
          </a:stretch>
        </p:blipFill>
        <p:spPr>
          <a:xfrm>
            <a:off x="5161050" y="988142"/>
            <a:ext cx="6546735" cy="4910052"/>
          </a:xfrm>
          <a:prstGeom prst="rect">
            <a:avLst/>
          </a:prstGeom>
          <a:effectLst/>
        </p:spPr>
      </p:pic>
    </p:spTree>
    <p:extLst>
      <p:ext uri="{BB962C8B-B14F-4D97-AF65-F5344CB8AC3E}">
        <p14:creationId xmlns:p14="http://schemas.microsoft.com/office/powerpoint/2010/main" val="150847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2966B1-4BDE-43B8-A304-D15DD6977DB8}"/>
              </a:ext>
            </a:extLst>
          </p:cNvPr>
          <p:cNvSpPr>
            <a:spLocks noGrp="1"/>
          </p:cNvSpPr>
          <p:nvPr>
            <p:ph idx="1"/>
          </p:nvPr>
        </p:nvSpPr>
        <p:spPr>
          <a:xfrm>
            <a:off x="506909" y="2699658"/>
            <a:ext cx="3864252" cy="3785419"/>
          </a:xfrm>
        </p:spPr>
        <p:txBody>
          <a:bodyPr vert="horz" lIns="91440" tIns="45720" rIns="91440" bIns="45720" rtlCol="0">
            <a:normAutofit/>
          </a:bodyPr>
          <a:lstStyle/>
          <a:p>
            <a:r>
              <a:rPr lang="en-US" dirty="0">
                <a:cs typeface="Calibri"/>
              </a:rPr>
              <a:t>NV Latch should emulate the same functions, with the added benefit of non-volatility.</a:t>
            </a:r>
          </a:p>
          <a:p>
            <a:r>
              <a:rPr lang="en-US" dirty="0">
                <a:cs typeface="Calibri"/>
              </a:rPr>
              <a:t>DFF overhead</a:t>
            </a:r>
            <a:r>
              <a:rPr lang="en-US">
                <a:cs typeface="Calibri"/>
              </a:rPr>
              <a:t> </a:t>
            </a:r>
            <a:r>
              <a:rPr lang="en-US" dirty="0">
                <a:cs typeface="Calibri"/>
              </a:rPr>
              <a:t>metrics a base-line to </a:t>
            </a:r>
            <a:r>
              <a:rPr lang="en-US">
                <a:cs typeface="Calibri"/>
              </a:rPr>
              <a:t>determine</a:t>
            </a:r>
            <a:r>
              <a:rPr lang="en-US" dirty="0">
                <a:cs typeface="Calibri"/>
              </a:rPr>
              <a:t> overhead of adding non-volatility. </a:t>
            </a:r>
          </a:p>
          <a:p>
            <a:endParaRPr lang="en-US" sz="2000" dirty="0">
              <a:cs typeface="Calibri"/>
            </a:endParaRPr>
          </a:p>
          <a:p>
            <a:pPr marL="0" indent="0">
              <a:buNone/>
            </a:pPr>
            <a:endParaRPr lang="en-US" sz="2000" dirty="0">
              <a:cs typeface="Calibri"/>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526419-8A26-4F44-BE85-E8FE071AF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65" y="1470313"/>
            <a:ext cx="6048726" cy="3917373"/>
          </a:xfrm>
          <a:prstGeom prst="rect">
            <a:avLst/>
          </a:prstGeom>
        </p:spPr>
      </p:pic>
      <p:sp>
        <p:nvSpPr>
          <p:cNvPr id="12" name="Title 1">
            <a:extLst>
              <a:ext uri="{FF2B5EF4-FFF2-40B4-BE49-F238E27FC236}">
                <a16:creationId xmlns:a16="http://schemas.microsoft.com/office/drawing/2014/main" id="{F7F3B095-FBD4-B24F-BCBE-CC12014A1A3B}"/>
              </a:ext>
            </a:extLst>
          </p:cNvPr>
          <p:cNvSpPr>
            <a:spLocks noGrp="1"/>
          </p:cNvSpPr>
          <p:nvPr>
            <p:ph type="title"/>
          </p:nvPr>
        </p:nvSpPr>
        <p:spPr>
          <a:xfrm>
            <a:off x="484214" y="202889"/>
            <a:ext cx="3505495" cy="2534848"/>
          </a:xfrm>
        </p:spPr>
        <p:txBody>
          <a:bodyPr anchor="t">
            <a:normAutofit fontScale="90000"/>
          </a:bodyPr>
          <a:lstStyle/>
          <a:p>
            <a:pPr algn="ctr"/>
            <a:r>
              <a:rPr lang="en-US" b="1" u="sng" dirty="0"/>
              <a:t>Competing Existing Volatile Solution :</a:t>
            </a:r>
            <a:br>
              <a:rPr lang="en-US" b="1" u="sng" dirty="0"/>
            </a:br>
            <a:r>
              <a:rPr lang="en-US" b="1" u="sng" dirty="0"/>
              <a:t>D Flip-flop</a:t>
            </a:r>
            <a:endParaRPr lang="en-US" b="1" dirty="0">
              <a:cs typeface="Calibri Light"/>
            </a:endParaRPr>
          </a:p>
        </p:txBody>
      </p:sp>
    </p:spTree>
    <p:extLst>
      <p:ext uri="{BB962C8B-B14F-4D97-AF65-F5344CB8AC3E}">
        <p14:creationId xmlns:p14="http://schemas.microsoft.com/office/powerpoint/2010/main" val="227855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E2966B1-4BDE-43B8-A304-D15DD6977DB8}"/>
                  </a:ext>
                </a:extLst>
              </p:cNvPr>
              <p:cNvSpPr>
                <a:spLocks noGrp="1"/>
              </p:cNvSpPr>
              <p:nvPr>
                <p:ph idx="1"/>
              </p:nvPr>
            </p:nvSpPr>
            <p:spPr>
              <a:xfrm>
                <a:off x="366645" y="2737558"/>
                <a:ext cx="3879526" cy="3785419"/>
              </a:xfrm>
            </p:spPr>
            <p:txBody>
              <a:bodyPr vert="horz" lIns="91440" tIns="45720" rIns="91440" bIns="45720" rtlCol="0">
                <a:normAutofit/>
              </a:bodyPr>
              <a:lstStyle/>
              <a:p>
                <a:r>
                  <a:rPr lang="en-US" sz="2400" dirty="0">
                    <a:cs typeface="Calibri"/>
                  </a:rPr>
                  <a:t>DFF Overhead Metrics:</a:t>
                </a:r>
              </a:p>
              <a:p>
                <a:pPr lvl="1"/>
                <a:r>
                  <a:rPr lang="en-US" sz="1800" dirty="0">
                    <a:cs typeface="Calibri"/>
                  </a:rPr>
                  <a:t>Area:</a:t>
                </a:r>
                <a14:m>
                  <m:oMath xmlns:m="http://schemas.openxmlformats.org/officeDocument/2006/math">
                    <m:r>
                      <a:rPr lang="en-US" sz="1800" b="0" i="0" smtClean="0">
                        <a:latin typeface="Cambria Math" panose="02040503050406030204" pitchFamily="18" charset="0"/>
                        <a:cs typeface="Calibri"/>
                      </a:rPr>
                      <m:t> </m:t>
                    </m:r>
                    <m:r>
                      <a:rPr lang="en-US" sz="1800" b="0" i="1" smtClean="0">
                        <a:latin typeface="Cambria Math" panose="02040503050406030204" pitchFamily="18" charset="0"/>
                        <a:cs typeface="Calibri"/>
                      </a:rPr>
                      <m:t>6.61</m:t>
                    </m:r>
                    <m:r>
                      <a:rPr lang="en-US" sz="1800" b="0" i="1" smtClean="0">
                        <a:latin typeface="Cambria Math" panose="02040503050406030204" pitchFamily="18" charset="0"/>
                        <a:cs typeface="Calibri"/>
                      </a:rPr>
                      <m:t>𝜇</m:t>
                    </m:r>
                    <m:sSup>
                      <m:sSupPr>
                        <m:ctrlPr>
                          <a:rPr lang="en-US" sz="1800" b="0" i="1" smtClean="0">
                            <a:latin typeface="Cambria Math" panose="02040503050406030204" pitchFamily="18" charset="0"/>
                            <a:cs typeface="Calibri"/>
                          </a:rPr>
                        </m:ctrlPr>
                      </m:sSupPr>
                      <m:e>
                        <m:r>
                          <a:rPr lang="en-US" sz="1800" b="0" i="1" smtClean="0">
                            <a:latin typeface="Cambria Math" panose="02040503050406030204" pitchFamily="18" charset="0"/>
                            <a:cs typeface="Calibri"/>
                          </a:rPr>
                          <m:t>𝑚</m:t>
                        </m:r>
                      </m:e>
                      <m:sup>
                        <m:r>
                          <a:rPr lang="en-US" sz="1800" b="0" i="1" smtClean="0">
                            <a:latin typeface="Cambria Math" panose="02040503050406030204" pitchFamily="18" charset="0"/>
                            <a:cs typeface="Calibri"/>
                          </a:rPr>
                          <m:t>2</m:t>
                        </m:r>
                      </m:sup>
                    </m:sSup>
                  </m:oMath>
                </a14:m>
                <a:endParaRPr lang="en-US" sz="1800" dirty="0">
                  <a:cs typeface="Calibri"/>
                </a:endParaRPr>
              </a:p>
              <a:p>
                <a:pPr lvl="1"/>
                <a:r>
                  <a:rPr lang="en-US" sz="1800" dirty="0">
                    <a:cs typeface="Calibri"/>
                  </a:rPr>
                  <a:t>Static Power: </a:t>
                </a:r>
                <a14:m>
                  <m:oMath xmlns:m="http://schemas.openxmlformats.org/officeDocument/2006/math">
                    <m:r>
                      <a:rPr lang="en-US" sz="1800" b="0" i="1" smtClean="0">
                        <a:latin typeface="Cambria Math" panose="02040503050406030204" pitchFamily="18" charset="0"/>
                        <a:cs typeface="Calibri"/>
                      </a:rPr>
                      <m:t>140.8</m:t>
                    </m:r>
                    <m:r>
                      <a:rPr lang="en-US" sz="1800" b="0" i="1" smtClean="0">
                        <a:latin typeface="Cambria Math" panose="02040503050406030204" pitchFamily="18" charset="0"/>
                        <a:cs typeface="Calibri"/>
                      </a:rPr>
                      <m:t>𝑛𝑊</m:t>
                    </m:r>
                  </m:oMath>
                </a14:m>
                <a:endParaRPr lang="en-US" sz="1800" dirty="0">
                  <a:cs typeface="Calibri"/>
                </a:endParaRPr>
              </a:p>
              <a:p>
                <a:pPr lvl="1"/>
                <a:r>
                  <a:rPr lang="en-US" sz="1800" dirty="0">
                    <a:cs typeface="Calibri"/>
                  </a:rPr>
                  <a:t>Delay: </a:t>
                </a:r>
                <a14:m>
                  <m:oMath xmlns:m="http://schemas.openxmlformats.org/officeDocument/2006/math">
                    <m:r>
                      <a:rPr lang="en-US" sz="1800" b="0" i="1" smtClean="0">
                        <a:latin typeface="Cambria Math" panose="02040503050406030204" pitchFamily="18" charset="0"/>
                        <a:cs typeface="Calibri"/>
                      </a:rPr>
                      <m:t>3.12</m:t>
                    </m:r>
                    <m:r>
                      <a:rPr lang="en-US" sz="1800" b="0" i="1" smtClean="0">
                        <a:latin typeface="Cambria Math" panose="02040503050406030204" pitchFamily="18" charset="0"/>
                        <a:cs typeface="Calibri"/>
                      </a:rPr>
                      <m:t>𝑛𝑠</m:t>
                    </m:r>
                  </m:oMath>
                </a14:m>
                <a:endParaRPr lang="en-US" sz="1800" dirty="0">
                  <a:cs typeface="Calibri"/>
                </a:endParaRPr>
              </a:p>
              <a:p>
                <a:r>
                  <a:rPr lang="en-US" sz="2400" dirty="0">
                    <a:cs typeface="Calibri"/>
                  </a:rPr>
                  <a:t>Layout: A manufacturable representation of an IC functional block.</a:t>
                </a:r>
              </a:p>
              <a:p>
                <a:pPr lvl="1"/>
                <a:r>
                  <a:rPr lang="en-US" sz="1800" dirty="0">
                    <a:cs typeface="Calibri"/>
                  </a:rPr>
                  <a:t>Provides device parasitic for accurate device modelling.</a:t>
                </a:r>
              </a:p>
              <a:p>
                <a:pPr lvl="1"/>
                <a:endParaRPr lang="en-US" sz="1600" dirty="0">
                  <a:cs typeface="Calibri"/>
                </a:endParaRPr>
              </a:p>
              <a:p>
                <a:pPr lvl="1"/>
                <a:endParaRPr lang="en-US" sz="1600" dirty="0">
                  <a:cs typeface="Calibri"/>
                </a:endParaRPr>
              </a:p>
              <a:p>
                <a:endParaRPr lang="en-US" sz="2000" dirty="0">
                  <a:cs typeface="Calibri"/>
                </a:endParaRPr>
              </a:p>
              <a:p>
                <a:pPr marL="0" indent="0">
                  <a:buNone/>
                </a:pPr>
                <a:endParaRPr lang="en-US" sz="2000" dirty="0">
                  <a:cs typeface="Calibri"/>
                </a:endParaRPr>
              </a:p>
            </p:txBody>
          </p:sp>
        </mc:Choice>
        <mc:Fallback xmlns="">
          <p:sp>
            <p:nvSpPr>
              <p:cNvPr id="4" name="Content Placeholder 3">
                <a:extLst>
                  <a:ext uri="{FF2B5EF4-FFF2-40B4-BE49-F238E27FC236}">
                    <a16:creationId xmlns:a16="http://schemas.microsoft.com/office/drawing/2014/main" id="{4E2966B1-4BDE-43B8-A304-D15DD6977DB8}"/>
                  </a:ext>
                </a:extLst>
              </p:cNvPr>
              <p:cNvSpPr>
                <a:spLocks noGrp="1" noRot="1" noChangeAspect="1" noMove="1" noResize="1" noEditPoints="1" noAdjustHandles="1" noChangeArrowheads="1" noChangeShapeType="1" noTextEdit="1"/>
              </p:cNvSpPr>
              <p:nvPr>
                <p:ph idx="1"/>
              </p:nvPr>
            </p:nvSpPr>
            <p:spPr>
              <a:xfrm>
                <a:off x="366645" y="2737558"/>
                <a:ext cx="3879526" cy="3785419"/>
              </a:xfrm>
              <a:blipFill>
                <a:blip r:embed="rId3"/>
                <a:stretch>
                  <a:fillRect l="-2041" t="-2254"/>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AB8F1D-8A58-BE4C-AA94-AD2935F8C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924" y="2122426"/>
            <a:ext cx="5655207" cy="2463597"/>
          </a:xfrm>
          <a:prstGeom prst="rect">
            <a:avLst/>
          </a:prstGeom>
        </p:spPr>
      </p:pic>
      <p:sp>
        <p:nvSpPr>
          <p:cNvPr id="12" name="Title 1">
            <a:extLst>
              <a:ext uri="{FF2B5EF4-FFF2-40B4-BE49-F238E27FC236}">
                <a16:creationId xmlns:a16="http://schemas.microsoft.com/office/drawing/2014/main" id="{DC99BFD4-5793-1340-B086-747FB561BDE7}"/>
              </a:ext>
            </a:extLst>
          </p:cNvPr>
          <p:cNvSpPr>
            <a:spLocks noGrp="1"/>
          </p:cNvSpPr>
          <p:nvPr>
            <p:ph type="title"/>
          </p:nvPr>
        </p:nvSpPr>
        <p:spPr>
          <a:xfrm>
            <a:off x="366645" y="335023"/>
            <a:ext cx="3505495" cy="2534848"/>
          </a:xfrm>
        </p:spPr>
        <p:txBody>
          <a:bodyPr anchor="t">
            <a:normAutofit fontScale="90000"/>
          </a:bodyPr>
          <a:lstStyle/>
          <a:p>
            <a:pPr algn="ctr"/>
            <a:r>
              <a:rPr lang="en-US" b="1" u="sng" dirty="0"/>
              <a:t>Competing Existing Volatile Solution :</a:t>
            </a:r>
            <a:br>
              <a:rPr lang="en-US" b="1" u="sng" dirty="0"/>
            </a:br>
            <a:r>
              <a:rPr lang="en-US" b="1" u="sng" dirty="0"/>
              <a:t>D Flip-flop</a:t>
            </a:r>
            <a:endParaRPr lang="en-US" b="1" dirty="0">
              <a:cs typeface="Calibri Light"/>
            </a:endParaRPr>
          </a:p>
        </p:txBody>
      </p:sp>
    </p:spTree>
    <p:extLst>
      <p:ext uri="{BB962C8B-B14F-4D97-AF65-F5344CB8AC3E}">
        <p14:creationId xmlns:p14="http://schemas.microsoft.com/office/powerpoint/2010/main" val="216181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AC590-A7BB-4ACD-A8E0-1E333F586EEC}"/>
              </a:ext>
            </a:extLst>
          </p:cNvPr>
          <p:cNvSpPr>
            <a:spLocks noGrp="1"/>
          </p:cNvSpPr>
          <p:nvPr>
            <p:ph type="title"/>
          </p:nvPr>
        </p:nvSpPr>
        <p:spPr>
          <a:xfrm>
            <a:off x="8102" y="215266"/>
            <a:ext cx="5777363" cy="1973204"/>
          </a:xfrm>
          <a:prstGeom prst="ellipse">
            <a:avLst/>
          </a:prstGeom>
        </p:spPr>
        <p:txBody>
          <a:bodyPr vert="horz" lIns="91440" tIns="45720" rIns="91440" bIns="45720" rtlCol="0" anchor="ctr">
            <a:noAutofit/>
          </a:bodyPr>
          <a:lstStyle/>
          <a:p>
            <a:r>
              <a:rPr lang="en-US" b="1" u="sng" dirty="0"/>
              <a:t>Previous NV Design: </a:t>
            </a:r>
            <a:br>
              <a:rPr lang="en-US" b="1" u="sng" dirty="0"/>
            </a:br>
            <a:r>
              <a:rPr lang="en-US" b="1" u="sng" dirty="0"/>
              <a:t>MTJ-Based NV-Latch</a:t>
            </a:r>
          </a:p>
        </p:txBody>
      </p:sp>
      <p:pic>
        <p:nvPicPr>
          <p:cNvPr id="1028" name="Picture 4" descr="https://lh3.googleusercontent.com/i_z7RYuZWKZzOgGqiZzAN69HxAZjUbO0FN4fUFbAkQMe8Is2od3eKLKubAnxN5oQZejBvdqpGDx51Py7yNOu1KF9ifXM1scMh-z2zaCmqYo5O3tibgDbi3kiubF6MNo73HWNfVoOdiA">
            <a:extLst>
              <a:ext uri="{FF2B5EF4-FFF2-40B4-BE49-F238E27FC236}">
                <a16:creationId xmlns:a16="http://schemas.microsoft.com/office/drawing/2014/main" id="{2A25D992-C928-458D-928B-1CB83690D2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1" r="2683" b="2"/>
          <a:stretch/>
        </p:blipFill>
        <p:spPr bwMode="auto">
          <a:xfrm>
            <a:off x="5198770" y="492573"/>
            <a:ext cx="6463649" cy="588079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ttps://lh3.googleusercontent.com/i_z7RYuZWKZzOgGqiZzAN69HxAZjUbO0FN4fUFbAkQMe8Is2od3eKLKubAnxN5oQZejBvdqpGDx51Py7yNOu1KF9ifXM1scMh-z2zaCmqYo5O3tibgDbi3kiubF6MNo73HWNfVoOdiA">
            <a:extLst>
              <a:ext uri="{FF2B5EF4-FFF2-40B4-BE49-F238E27FC236}">
                <a16:creationId xmlns:a16="http://schemas.microsoft.com/office/drawing/2014/main" id="{8960A49F-63B0-4412-BC9A-C9D41923A5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https://lh3.googleusercontent.com/i_z7RYuZWKZzOgGqiZzAN69HxAZjUbO0FN4fUFbAkQMe8Is2od3eKLKubAnxN5oQZejBvdqpGDx51Py7yNOu1KF9ifXM1scMh-z2zaCmqYo5O3tibgDbi3kiubF6MNo73HWNfVoOdiA">
            <a:extLst>
              <a:ext uri="{FF2B5EF4-FFF2-40B4-BE49-F238E27FC236}">
                <a16:creationId xmlns:a16="http://schemas.microsoft.com/office/drawing/2014/main" id="{883B480B-816D-49D1-8996-33D005FE63E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04A6BBA4-0439-0E4F-807C-AF4E1F187F25}"/>
              </a:ext>
            </a:extLst>
          </p:cNvPr>
          <p:cNvGrpSpPr/>
          <p:nvPr/>
        </p:nvGrpSpPr>
        <p:grpSpPr>
          <a:xfrm>
            <a:off x="834381" y="2244839"/>
            <a:ext cx="3834810" cy="3470161"/>
            <a:chOff x="909205" y="2252672"/>
            <a:chExt cx="3916827" cy="3921204"/>
          </a:xfrm>
        </p:grpSpPr>
        <p:sp>
          <p:nvSpPr>
            <p:cNvPr id="10" name="Rectangle 9">
              <a:extLst>
                <a:ext uri="{FF2B5EF4-FFF2-40B4-BE49-F238E27FC236}">
                  <a16:creationId xmlns:a16="http://schemas.microsoft.com/office/drawing/2014/main" id="{4591C795-B054-4E4A-B048-12CC679AB9C7}"/>
                </a:ext>
              </a:extLst>
            </p:cNvPr>
            <p:cNvSpPr/>
            <p:nvPr/>
          </p:nvSpPr>
          <p:spPr>
            <a:xfrm>
              <a:off x="1238205" y="2349892"/>
              <a:ext cx="319489" cy="267225"/>
            </a:xfrm>
            <a:prstGeom prst="rect">
              <a:avLst/>
            </a:prstGeom>
            <a:solidFill>
              <a:srgbClr val="FFF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D9B9F1-5A00-4EAB-95AA-3A4929DFC1D5}"/>
                </a:ext>
              </a:extLst>
            </p:cNvPr>
            <p:cNvSpPr/>
            <p:nvPr/>
          </p:nvSpPr>
          <p:spPr>
            <a:xfrm>
              <a:off x="1238205" y="2790500"/>
              <a:ext cx="319489" cy="2672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878C20-1943-4254-877C-9B087D8A1462}"/>
                </a:ext>
              </a:extLst>
            </p:cNvPr>
            <p:cNvSpPr/>
            <p:nvPr/>
          </p:nvSpPr>
          <p:spPr>
            <a:xfrm>
              <a:off x="1238204" y="3231108"/>
              <a:ext cx="319489" cy="267225"/>
            </a:xfrm>
            <a:prstGeom prst="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2C8E1B-3B03-4DC4-A29F-6BC8F1CC73C9}"/>
                </a:ext>
              </a:extLst>
            </p:cNvPr>
            <p:cNvSpPr/>
            <p:nvPr/>
          </p:nvSpPr>
          <p:spPr>
            <a:xfrm>
              <a:off x="1238203" y="3671716"/>
              <a:ext cx="319489" cy="267225"/>
            </a:xfrm>
            <a:prstGeom prst="rect">
              <a:avLst/>
            </a:prstGeom>
            <a:solidFill>
              <a:srgbClr val="4F8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8DDF6-7A60-4588-92FE-ED35E9C4CE60}"/>
                </a:ext>
              </a:extLst>
            </p:cNvPr>
            <p:cNvSpPr txBox="1"/>
            <p:nvPr/>
          </p:nvSpPr>
          <p:spPr>
            <a:xfrm>
              <a:off x="1678880" y="2252672"/>
              <a:ext cx="3147152" cy="461665"/>
            </a:xfrm>
            <a:prstGeom prst="rect">
              <a:avLst/>
            </a:prstGeom>
            <a:noFill/>
          </p:spPr>
          <p:txBody>
            <a:bodyPr wrap="square" rtlCol="0" anchor="ctr">
              <a:spAutoFit/>
            </a:bodyPr>
            <a:lstStyle/>
            <a:p>
              <a:r>
                <a:rPr lang="en-US" sz="2400" dirty="0"/>
                <a:t>Sense Amplifier</a:t>
              </a:r>
            </a:p>
          </p:txBody>
        </p:sp>
        <p:sp>
          <p:nvSpPr>
            <p:cNvPr id="16" name="TextBox 15">
              <a:extLst>
                <a:ext uri="{FF2B5EF4-FFF2-40B4-BE49-F238E27FC236}">
                  <a16:creationId xmlns:a16="http://schemas.microsoft.com/office/drawing/2014/main" id="{CF00964A-7058-4224-BB8C-080309C735FE}"/>
                </a:ext>
              </a:extLst>
            </p:cNvPr>
            <p:cNvSpPr txBox="1"/>
            <p:nvPr/>
          </p:nvSpPr>
          <p:spPr>
            <a:xfrm>
              <a:off x="1678880" y="2695196"/>
              <a:ext cx="3147152" cy="461665"/>
            </a:xfrm>
            <a:prstGeom prst="rect">
              <a:avLst/>
            </a:prstGeom>
            <a:noFill/>
          </p:spPr>
          <p:txBody>
            <a:bodyPr wrap="square" rtlCol="0" anchor="ctr">
              <a:spAutoFit/>
            </a:bodyPr>
            <a:lstStyle/>
            <a:p>
              <a:r>
                <a:rPr lang="en-US" sz="2400" dirty="0"/>
                <a:t>Output Buffer</a:t>
              </a:r>
            </a:p>
          </p:txBody>
        </p:sp>
        <p:sp>
          <p:nvSpPr>
            <p:cNvPr id="17" name="TextBox 16">
              <a:extLst>
                <a:ext uri="{FF2B5EF4-FFF2-40B4-BE49-F238E27FC236}">
                  <a16:creationId xmlns:a16="http://schemas.microsoft.com/office/drawing/2014/main" id="{78B9B8C8-B1DD-4BD7-B243-E0E2194D9EA8}"/>
                </a:ext>
              </a:extLst>
            </p:cNvPr>
            <p:cNvSpPr txBox="1"/>
            <p:nvPr/>
          </p:nvSpPr>
          <p:spPr>
            <a:xfrm>
              <a:off x="1678880" y="3137720"/>
              <a:ext cx="3147152" cy="461665"/>
            </a:xfrm>
            <a:prstGeom prst="rect">
              <a:avLst/>
            </a:prstGeom>
            <a:noFill/>
          </p:spPr>
          <p:txBody>
            <a:bodyPr wrap="square" rtlCol="0" anchor="ctr">
              <a:spAutoFit/>
            </a:bodyPr>
            <a:lstStyle/>
            <a:p>
              <a:r>
                <a:rPr lang="en-US" sz="2400" dirty="0"/>
                <a:t>Write Driver Path</a:t>
              </a:r>
            </a:p>
          </p:txBody>
        </p:sp>
        <p:sp>
          <p:nvSpPr>
            <p:cNvPr id="19" name="TextBox 18">
              <a:extLst>
                <a:ext uri="{FF2B5EF4-FFF2-40B4-BE49-F238E27FC236}">
                  <a16:creationId xmlns:a16="http://schemas.microsoft.com/office/drawing/2014/main" id="{3FC189C6-FBD1-43D9-AC6F-57ACA17C6A37}"/>
                </a:ext>
              </a:extLst>
            </p:cNvPr>
            <p:cNvSpPr txBox="1"/>
            <p:nvPr/>
          </p:nvSpPr>
          <p:spPr>
            <a:xfrm>
              <a:off x="1678880" y="3580244"/>
              <a:ext cx="3147152" cy="461665"/>
            </a:xfrm>
            <a:prstGeom prst="rect">
              <a:avLst/>
            </a:prstGeom>
            <a:noFill/>
          </p:spPr>
          <p:txBody>
            <a:bodyPr wrap="square" rtlCol="0" anchor="ctr">
              <a:spAutoFit/>
            </a:bodyPr>
            <a:lstStyle/>
            <a:p>
              <a:r>
                <a:rPr lang="en-US" sz="2400" dirty="0"/>
                <a:t>NV MTJ Element</a:t>
              </a:r>
            </a:p>
          </p:txBody>
        </p:sp>
        <p:sp>
          <p:nvSpPr>
            <p:cNvPr id="22" name="Flowchart: Magnetic Disk 21">
              <a:extLst>
                <a:ext uri="{FF2B5EF4-FFF2-40B4-BE49-F238E27FC236}">
                  <a16:creationId xmlns:a16="http://schemas.microsoft.com/office/drawing/2014/main" id="{E711AF3D-C368-4BA8-8962-5DA1D8DFBBD5}"/>
                </a:ext>
              </a:extLst>
            </p:cNvPr>
            <p:cNvSpPr/>
            <p:nvPr/>
          </p:nvSpPr>
          <p:spPr>
            <a:xfrm>
              <a:off x="1205137" y="5175169"/>
              <a:ext cx="769056" cy="503681"/>
            </a:xfrm>
            <a:prstGeom prst="flowChartMagneticDisk">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gnetic Disk 20">
              <a:extLst>
                <a:ext uri="{FF2B5EF4-FFF2-40B4-BE49-F238E27FC236}">
                  <a16:creationId xmlns:a16="http://schemas.microsoft.com/office/drawing/2014/main" id="{A797B27D-275B-4576-B4BB-2193A473C9F8}"/>
                </a:ext>
              </a:extLst>
            </p:cNvPr>
            <p:cNvSpPr/>
            <p:nvPr/>
          </p:nvSpPr>
          <p:spPr>
            <a:xfrm>
              <a:off x="1205137" y="4853450"/>
              <a:ext cx="769056" cy="503681"/>
            </a:xfrm>
            <a:prstGeom prst="flowChartMagneticDisk">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a:extLst>
                <a:ext uri="{FF2B5EF4-FFF2-40B4-BE49-F238E27FC236}">
                  <a16:creationId xmlns:a16="http://schemas.microsoft.com/office/drawing/2014/main" id="{8E5F783A-D3A8-4739-8F62-4238519B7025}"/>
                </a:ext>
              </a:extLst>
            </p:cNvPr>
            <p:cNvSpPr/>
            <p:nvPr/>
          </p:nvSpPr>
          <p:spPr>
            <a:xfrm>
              <a:off x="1205137" y="4545794"/>
              <a:ext cx="769056" cy="503681"/>
            </a:xfrm>
            <a:prstGeom prst="flowChartMagneticDisk">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D470605B-DD6F-495D-9630-3C932C8CEC84}"/>
                </a:ext>
              </a:extLst>
            </p:cNvPr>
            <p:cNvSpPr/>
            <p:nvPr/>
          </p:nvSpPr>
          <p:spPr>
            <a:xfrm rot="5400000">
              <a:off x="1501342" y="5380311"/>
              <a:ext cx="176645" cy="27535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D00C57C8-47D3-4549-8E79-A599DD1F1003}"/>
                </a:ext>
              </a:extLst>
            </p:cNvPr>
            <p:cNvSpPr/>
            <p:nvPr/>
          </p:nvSpPr>
          <p:spPr>
            <a:xfrm rot="5400000">
              <a:off x="1501340" y="4745982"/>
              <a:ext cx="176645" cy="27535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a:extLst>
                <a:ext uri="{FF2B5EF4-FFF2-40B4-BE49-F238E27FC236}">
                  <a16:creationId xmlns:a16="http://schemas.microsoft.com/office/drawing/2014/main" id="{6A9386D9-5C04-4F85-AB0D-1FD0FDAF43A2}"/>
                </a:ext>
              </a:extLst>
            </p:cNvPr>
            <p:cNvSpPr/>
            <p:nvPr/>
          </p:nvSpPr>
          <p:spPr>
            <a:xfrm>
              <a:off x="2937164" y="5175169"/>
              <a:ext cx="769056" cy="503681"/>
            </a:xfrm>
            <a:prstGeom prst="flowChartMagneticDisk">
              <a:avLst/>
            </a:prstGeom>
            <a:solidFill>
              <a:srgbClr val="7C60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gnetic Disk 25">
              <a:extLst>
                <a:ext uri="{FF2B5EF4-FFF2-40B4-BE49-F238E27FC236}">
                  <a16:creationId xmlns:a16="http://schemas.microsoft.com/office/drawing/2014/main" id="{046AE433-C8A8-46CB-A8EF-875BD444C885}"/>
                </a:ext>
              </a:extLst>
            </p:cNvPr>
            <p:cNvSpPr/>
            <p:nvPr/>
          </p:nvSpPr>
          <p:spPr>
            <a:xfrm>
              <a:off x="2937164" y="4853450"/>
              <a:ext cx="769056" cy="503681"/>
            </a:xfrm>
            <a:prstGeom prst="flowChartMagneticDisk">
              <a:avLst/>
            </a:prstGeom>
            <a:solidFill>
              <a:srgbClr val="3D9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a:extLst>
                <a:ext uri="{FF2B5EF4-FFF2-40B4-BE49-F238E27FC236}">
                  <a16:creationId xmlns:a16="http://schemas.microsoft.com/office/drawing/2014/main" id="{34CCF16A-6386-413A-8790-32DA591D490B}"/>
                </a:ext>
              </a:extLst>
            </p:cNvPr>
            <p:cNvSpPr/>
            <p:nvPr/>
          </p:nvSpPr>
          <p:spPr>
            <a:xfrm>
              <a:off x="2937164" y="4545794"/>
              <a:ext cx="769056" cy="503681"/>
            </a:xfrm>
            <a:prstGeom prst="flowChartMagneticDisk">
              <a:avLst/>
            </a:prstGeom>
            <a:solidFill>
              <a:srgbClr val="A0E9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E194F5D6-614E-4367-85FD-4898E8943A84}"/>
                </a:ext>
              </a:extLst>
            </p:cNvPr>
            <p:cNvSpPr/>
            <p:nvPr/>
          </p:nvSpPr>
          <p:spPr>
            <a:xfrm rot="5400000">
              <a:off x="3233369" y="5380311"/>
              <a:ext cx="176645" cy="27535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CEC84100-0B67-44FE-8335-4BDD7D4F8442}"/>
                </a:ext>
              </a:extLst>
            </p:cNvPr>
            <p:cNvSpPr/>
            <p:nvPr/>
          </p:nvSpPr>
          <p:spPr>
            <a:xfrm rot="16200000">
              <a:off x="3233369" y="4745981"/>
              <a:ext cx="176645" cy="275359"/>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9C802C-6FE6-4BBD-88DB-79E8A2A2C527}"/>
                </a:ext>
              </a:extLst>
            </p:cNvPr>
            <p:cNvSpPr txBox="1"/>
            <p:nvPr/>
          </p:nvSpPr>
          <p:spPr>
            <a:xfrm>
              <a:off x="909205" y="5792932"/>
              <a:ext cx="1356013" cy="369332"/>
            </a:xfrm>
            <a:prstGeom prst="rect">
              <a:avLst/>
            </a:prstGeom>
            <a:noFill/>
          </p:spPr>
          <p:txBody>
            <a:bodyPr wrap="square" rtlCol="0">
              <a:spAutoFit/>
            </a:bodyPr>
            <a:lstStyle/>
            <a:p>
              <a:pPr algn="ctr"/>
              <a:r>
                <a:rPr lang="en-US" dirty="0"/>
                <a:t>Parallel</a:t>
              </a:r>
            </a:p>
          </p:txBody>
        </p:sp>
        <p:sp>
          <p:nvSpPr>
            <p:cNvPr id="31" name="TextBox 30">
              <a:extLst>
                <a:ext uri="{FF2B5EF4-FFF2-40B4-BE49-F238E27FC236}">
                  <a16:creationId xmlns:a16="http://schemas.microsoft.com/office/drawing/2014/main" id="{40AB7CC6-16D2-4AA2-AF4B-162155522415}"/>
                </a:ext>
              </a:extLst>
            </p:cNvPr>
            <p:cNvSpPr txBox="1"/>
            <p:nvPr/>
          </p:nvSpPr>
          <p:spPr>
            <a:xfrm>
              <a:off x="2643684" y="5804544"/>
              <a:ext cx="1356013" cy="369332"/>
            </a:xfrm>
            <a:prstGeom prst="rect">
              <a:avLst/>
            </a:prstGeom>
            <a:noFill/>
          </p:spPr>
          <p:txBody>
            <a:bodyPr wrap="square" rtlCol="0">
              <a:spAutoFit/>
            </a:bodyPr>
            <a:lstStyle/>
            <a:p>
              <a:pPr algn="ctr"/>
              <a:r>
                <a:rPr lang="en-US" dirty="0"/>
                <a:t>Anti-Parallel</a:t>
              </a:r>
            </a:p>
          </p:txBody>
        </p:sp>
      </p:grpSp>
    </p:spTree>
    <p:extLst>
      <p:ext uri="{BB962C8B-B14F-4D97-AF65-F5344CB8AC3E}">
        <p14:creationId xmlns:p14="http://schemas.microsoft.com/office/powerpoint/2010/main" val="3994584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B5668A-E3D5-442B-9B13-CD36AAA40EC8}"/>
              </a:ext>
            </a:extLst>
          </p:cNvPr>
          <p:cNvSpPr/>
          <p:nvPr/>
        </p:nvSpPr>
        <p:spPr>
          <a:xfrm>
            <a:off x="5560149" y="1958790"/>
            <a:ext cx="5670763" cy="4177091"/>
          </a:xfrm>
          <a:prstGeom prst="rect">
            <a:avLst/>
          </a:prstGeom>
          <a:solidFill>
            <a:schemeClr val="accent3">
              <a:lumMod val="50000"/>
            </a:schemeClr>
          </a:solidFill>
          <a:ln>
            <a:solidFill>
              <a:srgbClr val="1C4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6CC0CE4-D767-4601-8EE8-FB7D417407B6}"/>
              </a:ext>
            </a:extLst>
          </p:cNvPr>
          <p:cNvSpPr>
            <a:spLocks noGrp="1"/>
          </p:cNvSpPr>
          <p:nvPr>
            <p:ph type="title"/>
          </p:nvPr>
        </p:nvSpPr>
        <p:spPr>
          <a:xfrm>
            <a:off x="633185" y="235247"/>
            <a:ext cx="11078029" cy="1325563"/>
          </a:xfrm>
        </p:spPr>
        <p:txBody>
          <a:bodyPr/>
          <a:lstStyle/>
          <a:p>
            <a:pPr algn="ctr"/>
            <a:r>
              <a:rPr lang="en-US" b="1" u="sng" dirty="0"/>
              <a:t>Previous NV Design: MTJ-Based NV-Latch</a:t>
            </a:r>
            <a:br>
              <a:rPr lang="en-US" b="1" u="sng" dirty="0"/>
            </a:br>
            <a:r>
              <a:rPr lang="en-US" b="1" u="sng" dirty="0"/>
              <a:t> Truth Table</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E81FCB23-A9AC-4B6F-808E-6F83F8046155}"/>
                  </a:ext>
                </a:extLst>
              </p:cNvPr>
              <p:cNvGraphicFramePr>
                <a:graphicFrameLocks noGrp="1"/>
              </p:cNvGraphicFramePr>
              <p:nvPr>
                <p:ph sz="half" idx="2"/>
                <p:extLst>
                  <p:ext uri="{D42A27DB-BD31-4B8C-83A1-F6EECF244321}">
                    <p14:modId xmlns:p14="http://schemas.microsoft.com/office/powerpoint/2010/main" val="3502509592"/>
                  </p:ext>
                </p:extLst>
              </p:nvPr>
            </p:nvGraphicFramePr>
            <p:xfrm>
              <a:off x="5804731" y="2107637"/>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372796295"/>
                        </a:ext>
                      </a:extLst>
                    </a:gridCol>
                    <a:gridCol w="1295400">
                      <a:extLst>
                        <a:ext uri="{9D8B030D-6E8A-4147-A177-3AD203B41FA5}">
                          <a16:colId xmlns:a16="http://schemas.microsoft.com/office/drawing/2014/main" val="2118744799"/>
                        </a:ext>
                      </a:extLst>
                    </a:gridCol>
                    <a:gridCol w="1295400">
                      <a:extLst>
                        <a:ext uri="{9D8B030D-6E8A-4147-A177-3AD203B41FA5}">
                          <a16:colId xmlns:a16="http://schemas.microsoft.com/office/drawing/2014/main" val="12665198"/>
                        </a:ext>
                      </a:extLst>
                    </a:gridCol>
                    <a:gridCol w="1295400">
                      <a:extLst>
                        <a:ext uri="{9D8B030D-6E8A-4147-A177-3AD203B41FA5}">
                          <a16:colId xmlns:a16="http://schemas.microsoft.com/office/drawing/2014/main" val="951843203"/>
                        </a:ext>
                      </a:extLst>
                    </a:gridCol>
                  </a:tblGrid>
                  <a:tr h="370840">
                    <a:tc>
                      <a:txBody>
                        <a:bodyPr/>
                        <a:lstStyle/>
                        <a:p>
                          <a:pPr algn="ctr"/>
                          <a:r>
                            <a:rPr lang="en-US"/>
                            <a:t>D</a:t>
                          </a:r>
                          <a:endParaRPr lang="en-US" dirty="0"/>
                        </a:p>
                      </a:txBody>
                      <a:tcPr anchor="ctr"/>
                    </a:tc>
                    <a:tc>
                      <a:txBody>
                        <a:bodyPr/>
                        <a:lstStyle/>
                        <a:p>
                          <a:pPr algn="ctr"/>
                          <a:r>
                            <a:rPr lang="en-US"/>
                            <a:t>WE</a:t>
                          </a:r>
                          <a:endParaRPr lang="en-US" dirty="0"/>
                        </a:p>
                      </a:txBody>
                      <a:tcPr anchor="ctr"/>
                    </a:tc>
                    <a:tc>
                      <a:txBody>
                        <a:bodyPr/>
                        <a:lstStyle/>
                        <a:p>
                          <a:pPr algn="ctr"/>
                          <a:r>
                            <a:rPr lang="en-US"/>
                            <a:t>R state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b="1" i="1" dirty="0" smtClean="0">
                                        <a:latin typeface="Cambria Math" panose="02040503050406030204" pitchFamily="18" charset="0"/>
                                      </a:rPr>
                                    </m:ctrlPr>
                                  </m:accPr>
                                  <m:e>
                                    <m:r>
                                      <a:rPr lang="en-US" b="1" i="0" dirty="0" smtClean="0">
                                        <a:latin typeface="Cambria Math" panose="02040503050406030204" pitchFamily="18" charset="0"/>
                                      </a:rPr>
                                      <m:t>𝐑</m:t>
                                    </m:r>
                                    <m:r>
                                      <a:rPr lang="en-US" b="1" i="0" dirty="0" smtClean="0">
                                        <a:latin typeface="Cambria Math" panose="02040503050406030204" pitchFamily="18" charset="0"/>
                                      </a:rPr>
                                      <m:t> </m:t>
                                    </m:r>
                                    <m:r>
                                      <a:rPr lang="en-US" b="1" i="0" dirty="0" smtClean="0">
                                        <a:latin typeface="Cambria Math" panose="02040503050406030204" pitchFamily="18" charset="0"/>
                                      </a:rPr>
                                      <m:t>𝐒𝐭𝐚𝐭𝐞</m:t>
                                    </m:r>
                                  </m:e>
                                </m:acc>
                              </m:oMath>
                            </m:oMathPara>
                          </a14:m>
                          <a:endParaRPr lang="en-US" b="1" i="0" dirty="0">
                            <a:latin typeface="+mn-lt"/>
                          </a:endParaRPr>
                        </a:p>
                      </a:txBody>
                      <a:tcPr anchor="ctr"/>
                    </a:tc>
                    <a:extLst>
                      <a:ext uri="{0D108BD9-81ED-4DB2-BD59-A6C34878D82A}">
                        <a16:rowId xmlns:a16="http://schemas.microsoft.com/office/drawing/2014/main" val="3689779792"/>
                      </a:ext>
                    </a:extLst>
                  </a:tr>
                  <a:tr h="370840">
                    <a:tc>
                      <a:txBody>
                        <a:bodyPr/>
                        <a:lstStyle/>
                        <a:p>
                          <a:pPr algn="ctr"/>
                          <a:r>
                            <a:rPr lang="en-US"/>
                            <a:t>0</a:t>
                          </a:r>
                          <a:endParaRPr lang="en-US" dirty="0"/>
                        </a:p>
                      </a:txBody>
                      <a:tcPr anchor="ctr"/>
                    </a:tc>
                    <a:tc>
                      <a:txBody>
                        <a:bodyPr/>
                        <a:lstStyle/>
                        <a:p>
                          <a:pPr algn="ctr"/>
                          <a:r>
                            <a:rPr lang="en-US"/>
                            <a:t>0</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 state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m:rPr>
                                        <m:sty m:val="p"/>
                                      </m:rPr>
                                      <a:rPr lang="en-US" b="0" i="0" dirty="0" smtClean="0">
                                        <a:latin typeface="Cambria Math" panose="02040503050406030204" pitchFamily="18" charset="0"/>
                                      </a:rPr>
                                      <m:t>R</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State</m:t>
                                    </m:r>
                                  </m:e>
                                </m:acc>
                              </m:oMath>
                            </m:oMathPara>
                          </a14:m>
                          <a:endParaRPr lang="en-US" i="0" dirty="0">
                            <a:latin typeface="+mn-lt"/>
                          </a:endParaRPr>
                        </a:p>
                      </a:txBody>
                      <a:tcPr anchor="ctr"/>
                    </a:tc>
                    <a:extLst>
                      <a:ext uri="{0D108BD9-81ED-4DB2-BD59-A6C34878D82A}">
                        <a16:rowId xmlns:a16="http://schemas.microsoft.com/office/drawing/2014/main" val="1975361641"/>
                      </a:ext>
                    </a:extLst>
                  </a:tr>
                  <a:tr h="370840">
                    <a:tc>
                      <a:txBody>
                        <a:bodyPr/>
                        <a:lstStyle/>
                        <a:p>
                          <a:pPr algn="ctr"/>
                          <a:r>
                            <a:rPr lang="en-US"/>
                            <a:t>0</a:t>
                          </a:r>
                          <a:endParaRPr lang="en-US" dirty="0"/>
                        </a:p>
                      </a:txBody>
                      <a:tcPr anchor="ctr"/>
                    </a:tc>
                    <a:tc>
                      <a:txBody>
                        <a:bodyPr/>
                        <a:lstStyle/>
                        <a:p>
                          <a:pPr algn="ctr"/>
                          <a:r>
                            <a:rPr lang="en-US"/>
                            <a:t>1</a:t>
                          </a:r>
                          <a:endParaRPr lang="en-US" dirty="0"/>
                        </a:p>
                      </a:txBody>
                      <a:tcPr anchor="ctr"/>
                    </a:tc>
                    <a:tc>
                      <a:txBody>
                        <a:bodyPr/>
                        <a:lstStyle/>
                        <a:p>
                          <a:pPr algn="ctr"/>
                          <a:r>
                            <a:rPr lang="en-US"/>
                            <a:t>High</a:t>
                          </a:r>
                          <a:endParaRPr lang="en-US" dirty="0"/>
                        </a:p>
                      </a:txBody>
                      <a:tcPr anchor="ctr"/>
                    </a:tc>
                    <a:tc>
                      <a:txBody>
                        <a:bodyPr/>
                        <a:lstStyle/>
                        <a:p>
                          <a:pPr algn="ctr"/>
                          <a:r>
                            <a:rPr lang="en-US"/>
                            <a:t>Low</a:t>
                          </a:r>
                          <a:endParaRPr lang="en-US" dirty="0"/>
                        </a:p>
                      </a:txBody>
                      <a:tcPr anchor="ctr"/>
                    </a:tc>
                    <a:extLst>
                      <a:ext uri="{0D108BD9-81ED-4DB2-BD59-A6C34878D82A}">
                        <a16:rowId xmlns:a16="http://schemas.microsoft.com/office/drawing/2014/main" val="3876427292"/>
                      </a:ext>
                    </a:extLst>
                  </a:tr>
                  <a:tr h="370840">
                    <a:tc>
                      <a:txBody>
                        <a:bodyPr/>
                        <a:lstStyle/>
                        <a:p>
                          <a:pPr algn="ctr"/>
                          <a:r>
                            <a:rPr lang="en-US"/>
                            <a:t>1</a:t>
                          </a:r>
                          <a:endParaRPr lang="en-US" dirty="0"/>
                        </a:p>
                      </a:txBody>
                      <a:tcPr anchor="ctr"/>
                    </a:tc>
                    <a:tc>
                      <a:txBody>
                        <a:bodyPr/>
                        <a:lstStyle/>
                        <a:p>
                          <a:pPr algn="ctr"/>
                          <a:r>
                            <a:rPr lang="en-US"/>
                            <a:t>0</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 state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m:rPr>
                                        <m:sty m:val="p"/>
                                      </m:rPr>
                                      <a:rPr lang="en-US" b="0" i="0" dirty="0" smtClean="0">
                                        <a:latin typeface="Cambria Math" panose="02040503050406030204" pitchFamily="18" charset="0"/>
                                      </a:rPr>
                                      <m:t>R</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State</m:t>
                                    </m:r>
                                  </m:e>
                                </m:acc>
                              </m:oMath>
                            </m:oMathPara>
                          </a14:m>
                          <a:endParaRPr lang="en-US" i="0" dirty="0">
                            <a:latin typeface="+mn-lt"/>
                          </a:endParaRPr>
                        </a:p>
                      </a:txBody>
                      <a:tcPr anchor="ctr"/>
                    </a:tc>
                    <a:extLst>
                      <a:ext uri="{0D108BD9-81ED-4DB2-BD59-A6C34878D82A}">
                        <a16:rowId xmlns:a16="http://schemas.microsoft.com/office/drawing/2014/main" val="1432609853"/>
                      </a:ext>
                    </a:extLst>
                  </a:tr>
                  <a:tr h="370840">
                    <a:tc>
                      <a:txBody>
                        <a:bodyPr/>
                        <a:lstStyle/>
                        <a:p>
                          <a:pPr algn="ctr"/>
                          <a:r>
                            <a:rPr lang="en-US"/>
                            <a:t>1</a:t>
                          </a:r>
                          <a:endParaRPr lang="en-US" dirty="0"/>
                        </a:p>
                      </a:txBody>
                      <a:tcPr anchor="ctr"/>
                    </a:tc>
                    <a:tc>
                      <a:txBody>
                        <a:bodyPr/>
                        <a:lstStyle/>
                        <a:p>
                          <a:pPr algn="ctr"/>
                          <a:r>
                            <a:rPr lang="en-US"/>
                            <a:t>1</a:t>
                          </a:r>
                          <a:endParaRPr lang="en-US" dirty="0"/>
                        </a:p>
                      </a:txBody>
                      <a:tcPr anchor="ctr"/>
                    </a:tc>
                    <a:tc>
                      <a:txBody>
                        <a:bodyPr/>
                        <a:lstStyle/>
                        <a:p>
                          <a:pPr algn="ctr"/>
                          <a:r>
                            <a:rPr lang="en-US"/>
                            <a:t>Low</a:t>
                          </a:r>
                          <a:endParaRPr lang="en-US" dirty="0"/>
                        </a:p>
                      </a:txBody>
                      <a:tcPr anchor="ctr"/>
                    </a:tc>
                    <a:tc>
                      <a:txBody>
                        <a:bodyPr/>
                        <a:lstStyle/>
                        <a:p>
                          <a:pPr algn="ctr"/>
                          <a:r>
                            <a:rPr lang="en-US" dirty="0"/>
                            <a:t>High</a:t>
                          </a:r>
                        </a:p>
                      </a:txBody>
                      <a:tcPr anchor="ctr"/>
                    </a:tc>
                    <a:extLst>
                      <a:ext uri="{0D108BD9-81ED-4DB2-BD59-A6C34878D82A}">
                        <a16:rowId xmlns:a16="http://schemas.microsoft.com/office/drawing/2014/main" val="645645890"/>
                      </a:ext>
                    </a:extLst>
                  </a:tr>
                </a:tbl>
              </a:graphicData>
            </a:graphic>
          </p:graphicFrame>
        </mc:Choice>
        <mc:Fallback xmlns="">
          <p:graphicFrame>
            <p:nvGraphicFramePr>
              <p:cNvPr id="4" name="Content Placeholder 3">
                <a:extLst>
                  <a:ext uri="{FF2B5EF4-FFF2-40B4-BE49-F238E27FC236}">
                    <a16:creationId xmlns:a16="http://schemas.microsoft.com/office/drawing/2014/main" id="{E81FCB23-A9AC-4B6F-808E-6F83F8046155}"/>
                  </a:ext>
                </a:extLst>
              </p:cNvPr>
              <p:cNvGraphicFramePr>
                <a:graphicFrameLocks noGrp="1"/>
              </p:cNvGraphicFramePr>
              <p:nvPr>
                <p:ph sz="half" idx="2"/>
                <p:extLst>
                  <p:ext uri="{D42A27DB-BD31-4B8C-83A1-F6EECF244321}">
                    <p14:modId xmlns:p14="http://schemas.microsoft.com/office/powerpoint/2010/main" val="3502509592"/>
                  </p:ext>
                </p:extLst>
              </p:nvPr>
            </p:nvGraphicFramePr>
            <p:xfrm>
              <a:off x="5804731" y="2107637"/>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372796295"/>
                        </a:ext>
                      </a:extLst>
                    </a:gridCol>
                    <a:gridCol w="1295400">
                      <a:extLst>
                        <a:ext uri="{9D8B030D-6E8A-4147-A177-3AD203B41FA5}">
                          <a16:colId xmlns:a16="http://schemas.microsoft.com/office/drawing/2014/main" val="2118744799"/>
                        </a:ext>
                      </a:extLst>
                    </a:gridCol>
                    <a:gridCol w="1295400">
                      <a:extLst>
                        <a:ext uri="{9D8B030D-6E8A-4147-A177-3AD203B41FA5}">
                          <a16:colId xmlns:a16="http://schemas.microsoft.com/office/drawing/2014/main" val="12665198"/>
                        </a:ext>
                      </a:extLst>
                    </a:gridCol>
                    <a:gridCol w="1295400">
                      <a:extLst>
                        <a:ext uri="{9D8B030D-6E8A-4147-A177-3AD203B41FA5}">
                          <a16:colId xmlns:a16="http://schemas.microsoft.com/office/drawing/2014/main" val="951843203"/>
                        </a:ext>
                      </a:extLst>
                    </a:gridCol>
                  </a:tblGrid>
                  <a:tr h="370840">
                    <a:tc>
                      <a:txBody>
                        <a:bodyPr/>
                        <a:lstStyle/>
                        <a:p>
                          <a:pPr algn="ctr"/>
                          <a:r>
                            <a:rPr lang="en-US"/>
                            <a:t>D</a:t>
                          </a:r>
                        </a:p>
                      </a:txBody>
                      <a:tcPr anchor="ctr"/>
                    </a:tc>
                    <a:tc>
                      <a:txBody>
                        <a:bodyPr/>
                        <a:lstStyle/>
                        <a:p>
                          <a:pPr algn="ctr"/>
                          <a:r>
                            <a:rPr lang="en-US"/>
                            <a:t>WE</a:t>
                          </a:r>
                        </a:p>
                      </a:txBody>
                      <a:tcPr anchor="ctr"/>
                    </a:tc>
                    <a:tc>
                      <a:txBody>
                        <a:bodyPr/>
                        <a:lstStyle/>
                        <a:p>
                          <a:pPr algn="ctr"/>
                          <a:r>
                            <a:rPr lang="en-US"/>
                            <a:t>R state</a:t>
                          </a:r>
                        </a:p>
                      </a:txBody>
                      <a:tcPr anchor="ctr"/>
                    </a:tc>
                    <a:tc>
                      <a:txBody>
                        <a:bodyPr/>
                        <a:lstStyle/>
                        <a:p>
                          <a:endParaRPr lang="en-US"/>
                        </a:p>
                      </a:txBody>
                      <a:tcPr anchor="ctr">
                        <a:blipFill>
                          <a:blip r:embed="rId3"/>
                          <a:stretch>
                            <a:fillRect l="-300000" t="-6557" r="-1878" b="-424590"/>
                          </a:stretch>
                        </a:blipFill>
                      </a:tcPr>
                    </a:tc>
                    <a:extLst>
                      <a:ext uri="{0D108BD9-81ED-4DB2-BD59-A6C34878D82A}">
                        <a16:rowId xmlns:a16="http://schemas.microsoft.com/office/drawing/2014/main" val="3689779792"/>
                      </a:ext>
                    </a:extLst>
                  </a:tr>
                  <a:tr h="370840">
                    <a:tc>
                      <a:txBody>
                        <a:bodyPr/>
                        <a:lstStyle/>
                        <a:p>
                          <a:pPr algn="ctr"/>
                          <a:r>
                            <a:rPr lang="en-US"/>
                            <a:t>0</a:t>
                          </a:r>
                        </a:p>
                      </a:txBody>
                      <a:tcPr anchor="ctr"/>
                    </a:tc>
                    <a:tc>
                      <a:txBody>
                        <a:bodyPr/>
                        <a:lstStyle/>
                        <a:p>
                          <a:pPr algn="ctr"/>
                          <a:r>
                            <a:rPr lang="en-US"/>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 state</a:t>
                          </a:r>
                        </a:p>
                      </a:txBody>
                      <a:tcPr anchor="ctr"/>
                    </a:tc>
                    <a:tc>
                      <a:txBody>
                        <a:bodyPr/>
                        <a:lstStyle/>
                        <a:p>
                          <a:endParaRPr lang="en-US"/>
                        </a:p>
                      </a:txBody>
                      <a:tcPr anchor="ctr">
                        <a:blipFill>
                          <a:blip r:embed="rId3"/>
                          <a:stretch>
                            <a:fillRect l="-300000" t="-106557" r="-1878" b="-324590"/>
                          </a:stretch>
                        </a:blipFill>
                      </a:tcPr>
                    </a:tc>
                    <a:extLst>
                      <a:ext uri="{0D108BD9-81ED-4DB2-BD59-A6C34878D82A}">
                        <a16:rowId xmlns:a16="http://schemas.microsoft.com/office/drawing/2014/main" val="1975361641"/>
                      </a:ext>
                    </a:extLst>
                  </a:tr>
                  <a:tr h="370840">
                    <a:tc>
                      <a:txBody>
                        <a:bodyPr/>
                        <a:lstStyle/>
                        <a:p>
                          <a:pPr algn="ctr"/>
                          <a:r>
                            <a:rPr lang="en-US"/>
                            <a:t>0</a:t>
                          </a:r>
                        </a:p>
                      </a:txBody>
                      <a:tcPr anchor="ctr"/>
                    </a:tc>
                    <a:tc>
                      <a:txBody>
                        <a:bodyPr/>
                        <a:lstStyle/>
                        <a:p>
                          <a:pPr algn="ctr"/>
                          <a:r>
                            <a:rPr lang="en-US"/>
                            <a:t>1</a:t>
                          </a:r>
                        </a:p>
                      </a:txBody>
                      <a:tcPr anchor="ctr"/>
                    </a:tc>
                    <a:tc>
                      <a:txBody>
                        <a:bodyPr/>
                        <a:lstStyle/>
                        <a:p>
                          <a:pPr algn="ctr"/>
                          <a:r>
                            <a:rPr lang="en-US"/>
                            <a:t>High</a:t>
                          </a:r>
                        </a:p>
                      </a:txBody>
                      <a:tcPr anchor="ctr"/>
                    </a:tc>
                    <a:tc>
                      <a:txBody>
                        <a:bodyPr/>
                        <a:lstStyle/>
                        <a:p>
                          <a:pPr algn="ctr"/>
                          <a:r>
                            <a:rPr lang="en-US"/>
                            <a:t>Low</a:t>
                          </a:r>
                        </a:p>
                      </a:txBody>
                      <a:tcPr anchor="ctr"/>
                    </a:tc>
                    <a:extLst>
                      <a:ext uri="{0D108BD9-81ED-4DB2-BD59-A6C34878D82A}">
                        <a16:rowId xmlns:a16="http://schemas.microsoft.com/office/drawing/2014/main" val="3876427292"/>
                      </a:ext>
                    </a:extLst>
                  </a:tr>
                  <a:tr h="370840">
                    <a:tc>
                      <a:txBody>
                        <a:bodyPr/>
                        <a:lstStyle/>
                        <a:p>
                          <a:pPr algn="ctr"/>
                          <a:r>
                            <a:rPr lang="en-US"/>
                            <a:t>1</a:t>
                          </a:r>
                        </a:p>
                      </a:txBody>
                      <a:tcPr anchor="ctr"/>
                    </a:tc>
                    <a:tc>
                      <a:txBody>
                        <a:bodyPr/>
                        <a:lstStyle/>
                        <a:p>
                          <a:pPr algn="ctr"/>
                          <a:r>
                            <a:rPr lang="en-US"/>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 state</a:t>
                          </a:r>
                        </a:p>
                      </a:txBody>
                      <a:tcPr anchor="ctr"/>
                    </a:tc>
                    <a:tc>
                      <a:txBody>
                        <a:bodyPr/>
                        <a:lstStyle/>
                        <a:p>
                          <a:endParaRPr lang="en-US"/>
                        </a:p>
                      </a:txBody>
                      <a:tcPr anchor="ctr">
                        <a:blipFill>
                          <a:blip r:embed="rId3"/>
                          <a:stretch>
                            <a:fillRect l="-300000" t="-306557" r="-1878" b="-124590"/>
                          </a:stretch>
                        </a:blipFill>
                      </a:tcPr>
                    </a:tc>
                    <a:extLst>
                      <a:ext uri="{0D108BD9-81ED-4DB2-BD59-A6C34878D82A}">
                        <a16:rowId xmlns:a16="http://schemas.microsoft.com/office/drawing/2014/main" val="1432609853"/>
                      </a:ext>
                    </a:extLst>
                  </a:tr>
                  <a:tr h="370840">
                    <a:tc>
                      <a:txBody>
                        <a:bodyPr/>
                        <a:lstStyle/>
                        <a:p>
                          <a:pPr algn="ctr"/>
                          <a:r>
                            <a:rPr lang="en-US"/>
                            <a:t>1</a:t>
                          </a:r>
                        </a:p>
                      </a:txBody>
                      <a:tcPr anchor="ctr"/>
                    </a:tc>
                    <a:tc>
                      <a:txBody>
                        <a:bodyPr/>
                        <a:lstStyle/>
                        <a:p>
                          <a:pPr algn="ctr"/>
                          <a:r>
                            <a:rPr lang="en-US"/>
                            <a:t>1</a:t>
                          </a:r>
                        </a:p>
                      </a:txBody>
                      <a:tcPr anchor="ctr"/>
                    </a:tc>
                    <a:tc>
                      <a:txBody>
                        <a:bodyPr/>
                        <a:lstStyle/>
                        <a:p>
                          <a:pPr algn="ctr"/>
                          <a:r>
                            <a:rPr lang="en-US"/>
                            <a:t>Low</a:t>
                          </a:r>
                        </a:p>
                      </a:txBody>
                      <a:tcPr anchor="ctr"/>
                    </a:tc>
                    <a:tc>
                      <a:txBody>
                        <a:bodyPr/>
                        <a:lstStyle/>
                        <a:p>
                          <a:pPr algn="ctr"/>
                          <a:r>
                            <a:rPr lang="en-US"/>
                            <a:t>High</a:t>
                          </a:r>
                        </a:p>
                      </a:txBody>
                      <a:tcPr anchor="ctr"/>
                    </a:tc>
                    <a:extLst>
                      <a:ext uri="{0D108BD9-81ED-4DB2-BD59-A6C34878D82A}">
                        <a16:rowId xmlns:a16="http://schemas.microsoft.com/office/drawing/2014/main" val="645645890"/>
                      </a:ext>
                    </a:extLst>
                  </a:tr>
                </a:tbl>
              </a:graphicData>
            </a:graphic>
          </p:graphicFrame>
        </mc:Fallback>
      </mc:AlternateContent>
      <p:sp>
        <p:nvSpPr>
          <p:cNvPr id="2" name="TextBox 1">
            <a:extLst>
              <a:ext uri="{FF2B5EF4-FFF2-40B4-BE49-F238E27FC236}">
                <a16:creationId xmlns:a16="http://schemas.microsoft.com/office/drawing/2014/main" id="{B11D6870-1076-BC41-A791-641B071B74C2}"/>
              </a:ext>
            </a:extLst>
          </p:cNvPr>
          <p:cNvSpPr txBox="1"/>
          <p:nvPr/>
        </p:nvSpPr>
        <p:spPr>
          <a:xfrm>
            <a:off x="1696598" y="2291060"/>
            <a:ext cx="3701667" cy="923330"/>
          </a:xfrm>
          <a:prstGeom prst="rect">
            <a:avLst/>
          </a:prstGeom>
          <a:noFill/>
        </p:spPr>
        <p:txBody>
          <a:bodyPr wrap="square" rtlCol="0">
            <a:spAutoFit/>
          </a:bodyPr>
          <a:lstStyle/>
          <a:p>
            <a:pPr algn="ctr"/>
            <a:r>
              <a:rPr lang="en-US" sz="5400" dirty="0"/>
              <a:t>Write Logic</a:t>
            </a:r>
          </a:p>
        </p:txBody>
      </p:sp>
      <mc:AlternateContent xmlns:mc="http://schemas.openxmlformats.org/markup-compatibility/2006" xmlns:a14="http://schemas.microsoft.com/office/drawing/2010/main">
        <mc:Choice Requires="a14">
          <p:graphicFrame>
            <p:nvGraphicFramePr>
              <p:cNvPr id="6" name="Content Placeholder 3">
                <a:extLst>
                  <a:ext uri="{FF2B5EF4-FFF2-40B4-BE49-F238E27FC236}">
                    <a16:creationId xmlns:a16="http://schemas.microsoft.com/office/drawing/2014/main" id="{0D96679B-5255-064D-99D0-6C8ECFF99CD0}"/>
                  </a:ext>
                </a:extLst>
              </p:cNvPr>
              <p:cNvGraphicFramePr>
                <a:graphicFrameLocks/>
              </p:cNvGraphicFramePr>
              <p:nvPr>
                <p:extLst>
                  <p:ext uri="{D42A27DB-BD31-4B8C-83A1-F6EECF244321}">
                    <p14:modId xmlns:p14="http://schemas.microsoft.com/office/powerpoint/2010/main" val="3319000757"/>
                  </p:ext>
                </p:extLst>
              </p:nvPr>
            </p:nvGraphicFramePr>
            <p:xfrm>
              <a:off x="5804731" y="4096774"/>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372796295"/>
                        </a:ext>
                      </a:extLst>
                    </a:gridCol>
                    <a:gridCol w="1295400">
                      <a:extLst>
                        <a:ext uri="{9D8B030D-6E8A-4147-A177-3AD203B41FA5}">
                          <a16:colId xmlns:a16="http://schemas.microsoft.com/office/drawing/2014/main" val="2118744799"/>
                        </a:ext>
                      </a:extLst>
                    </a:gridCol>
                    <a:gridCol w="1295400">
                      <a:extLst>
                        <a:ext uri="{9D8B030D-6E8A-4147-A177-3AD203B41FA5}">
                          <a16:colId xmlns:a16="http://schemas.microsoft.com/office/drawing/2014/main" val="12665198"/>
                        </a:ext>
                      </a:extLst>
                    </a:gridCol>
                    <a:gridCol w="1295400">
                      <a:extLst>
                        <a:ext uri="{9D8B030D-6E8A-4147-A177-3AD203B41FA5}">
                          <a16:colId xmlns:a16="http://schemas.microsoft.com/office/drawing/2014/main" val="951843203"/>
                        </a:ext>
                      </a:extLst>
                    </a:gridCol>
                  </a:tblGrid>
                  <a:tr h="370840">
                    <a:tc>
                      <a:txBody>
                        <a:bodyPr/>
                        <a:lstStyle/>
                        <a:p>
                          <a:pPr algn="ctr"/>
                          <a:r>
                            <a:rPr lang="en-US"/>
                            <a:t>R state</a:t>
                          </a:r>
                          <a:endParaRPr lang="en-US" dirty="0"/>
                        </a:p>
                      </a:txBody>
                      <a:tcPr anchor="ctr"/>
                    </a:tc>
                    <a:tc>
                      <a:txBody>
                        <a:bodyPr/>
                        <a:lstStyle/>
                        <a:p>
                          <a:pPr algn="ctr"/>
                          <a:r>
                            <a:rPr lang="en-US"/>
                            <a:t>SE</a:t>
                          </a:r>
                          <a:endParaRPr lang="en-US" dirty="0"/>
                        </a:p>
                      </a:txBody>
                      <a:tcPr anchor="ctr"/>
                    </a:tc>
                    <a:tc>
                      <a:txBody>
                        <a:bodyPr/>
                        <a:lstStyle/>
                        <a:p>
                          <a:pPr algn="ctr"/>
                          <a:r>
                            <a:rPr lang="en-US"/>
                            <a:t>Q</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b="1" i="1" dirty="0" smtClean="0">
                                        <a:latin typeface="Cambria Math" panose="02040503050406030204" pitchFamily="18" charset="0"/>
                                      </a:rPr>
                                    </m:ctrlPr>
                                  </m:accPr>
                                  <m:e>
                                    <m:r>
                                      <m:rPr>
                                        <m:nor/>
                                      </m:rPr>
                                      <a:rPr lang="en-US" b="1" i="0" dirty="0" smtClean="0">
                                        <a:latin typeface="Cambria Math" panose="02040503050406030204" pitchFamily="18" charset="0"/>
                                      </a:rPr>
                                      <m:t> </m:t>
                                    </m:r>
                                    <m:r>
                                      <m:rPr>
                                        <m:nor/>
                                      </m:rPr>
                                      <a:rPr lang="en-US" b="1" i="0" dirty="0" smtClean="0">
                                        <a:latin typeface="Cambria Math" panose="02040503050406030204" pitchFamily="18" charset="0"/>
                                      </a:rPr>
                                      <m:t>Q</m:t>
                                    </m:r>
                                    <m:r>
                                      <m:rPr>
                                        <m:nor/>
                                      </m:rPr>
                                      <a:rPr lang="en-US" b="1" i="0" dirty="0" smtClean="0">
                                        <a:latin typeface="Cambria Math" panose="02040503050406030204" pitchFamily="18" charset="0"/>
                                      </a:rPr>
                                      <m:t> </m:t>
                                    </m:r>
                                  </m:e>
                                </m:acc>
                              </m:oMath>
                            </m:oMathPara>
                          </a14:m>
                          <a:endParaRPr lang="en-US" b="1" i="0" dirty="0">
                            <a:latin typeface="+mn-lt"/>
                          </a:endParaRPr>
                        </a:p>
                      </a:txBody>
                      <a:tcPr anchor="ctr"/>
                    </a:tc>
                    <a:extLst>
                      <a:ext uri="{0D108BD9-81ED-4DB2-BD59-A6C34878D82A}">
                        <a16:rowId xmlns:a16="http://schemas.microsoft.com/office/drawing/2014/main" val="3689779792"/>
                      </a:ext>
                    </a:extLst>
                  </a:tr>
                  <a:tr h="370840">
                    <a:tc>
                      <a:txBody>
                        <a:bodyPr/>
                        <a:lstStyle/>
                        <a:p>
                          <a:pPr algn="ctr"/>
                          <a:r>
                            <a:rPr lang="en-US"/>
                            <a:t>Low</a:t>
                          </a:r>
                          <a:endParaRPr lang="en-US" dirty="0"/>
                        </a:p>
                      </a:txBody>
                      <a:tcPr anchor="ctr"/>
                    </a:tc>
                    <a:tc>
                      <a:txBody>
                        <a:bodyPr/>
                        <a:lstStyle/>
                        <a:p>
                          <a:pPr algn="ctr"/>
                          <a:r>
                            <a:rPr lang="en-US"/>
                            <a:t>0</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Q</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b="0" i="1" dirty="0" smtClean="0">
                                        <a:latin typeface="Cambria Math" panose="02040503050406030204" pitchFamily="18" charset="0"/>
                                      </a:rPr>
                                    </m:ctrlPr>
                                  </m:accPr>
                                  <m:e>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Q</m:t>
                                    </m:r>
                                    <m:r>
                                      <m:rPr>
                                        <m:nor/>
                                      </m:rPr>
                                      <a:rPr lang="en-US" b="0" i="0" dirty="0" smtClean="0">
                                        <a:latin typeface="Cambria Math" panose="02040503050406030204" pitchFamily="18" charset="0"/>
                                      </a:rPr>
                                      <m:t> </m:t>
                                    </m:r>
                                  </m:e>
                                </m:acc>
                              </m:oMath>
                            </m:oMathPara>
                          </a14:m>
                          <a:endParaRPr lang="en-US" b="0" i="0" dirty="0">
                            <a:latin typeface="+mn-lt"/>
                          </a:endParaRPr>
                        </a:p>
                      </a:txBody>
                      <a:tcPr anchor="ctr"/>
                    </a:tc>
                    <a:extLst>
                      <a:ext uri="{0D108BD9-81ED-4DB2-BD59-A6C34878D82A}">
                        <a16:rowId xmlns:a16="http://schemas.microsoft.com/office/drawing/2014/main" val="1975361641"/>
                      </a:ext>
                    </a:extLst>
                  </a:tr>
                  <a:tr h="370840">
                    <a:tc>
                      <a:txBody>
                        <a:bodyPr/>
                        <a:lstStyle/>
                        <a:p>
                          <a:pPr algn="ctr"/>
                          <a:r>
                            <a:rPr lang="en-US"/>
                            <a:t>Low</a:t>
                          </a:r>
                          <a:endParaRPr lang="en-US" dirty="0"/>
                        </a:p>
                      </a:txBody>
                      <a:tcPr anchor="ctr"/>
                    </a:tc>
                    <a:tc>
                      <a:txBody>
                        <a:bodyPr/>
                        <a:lstStyle/>
                        <a:p>
                          <a:pPr algn="ctr"/>
                          <a:r>
                            <a:rPr lang="en-US"/>
                            <a:t>1</a:t>
                          </a:r>
                          <a:endParaRPr lang="en-US" dirty="0"/>
                        </a:p>
                      </a:txBody>
                      <a:tcPr anchor="ctr"/>
                    </a:tc>
                    <a:tc>
                      <a:txBody>
                        <a:bodyPr/>
                        <a:lstStyle/>
                        <a:p>
                          <a:pPr algn="ctr"/>
                          <a:r>
                            <a:rPr lang="en-US"/>
                            <a:t>1</a:t>
                          </a:r>
                          <a:endParaRPr lang="en-US" dirty="0"/>
                        </a:p>
                      </a:txBody>
                      <a:tcPr anchor="ctr"/>
                    </a:tc>
                    <a:tc>
                      <a:txBody>
                        <a:bodyPr/>
                        <a:lstStyle/>
                        <a:p>
                          <a:pPr algn="ctr"/>
                          <a:r>
                            <a:rPr lang="en-US"/>
                            <a:t>0</a:t>
                          </a:r>
                          <a:endParaRPr lang="en-US" dirty="0"/>
                        </a:p>
                      </a:txBody>
                      <a:tcPr anchor="ctr"/>
                    </a:tc>
                    <a:extLst>
                      <a:ext uri="{0D108BD9-81ED-4DB2-BD59-A6C34878D82A}">
                        <a16:rowId xmlns:a16="http://schemas.microsoft.com/office/drawing/2014/main" val="3876427292"/>
                      </a:ext>
                    </a:extLst>
                  </a:tr>
                  <a:tr h="370840">
                    <a:tc>
                      <a:txBody>
                        <a:bodyPr/>
                        <a:lstStyle/>
                        <a:p>
                          <a:pPr algn="ctr"/>
                          <a:r>
                            <a:rPr lang="en-US"/>
                            <a:t>High</a:t>
                          </a:r>
                          <a:endParaRPr lang="en-US" dirty="0"/>
                        </a:p>
                      </a:txBody>
                      <a:tcPr anchor="ctr"/>
                    </a:tc>
                    <a:tc>
                      <a:txBody>
                        <a:bodyPr/>
                        <a:lstStyle/>
                        <a:p>
                          <a:pPr algn="ctr"/>
                          <a:r>
                            <a:rPr lang="en-US"/>
                            <a:t>0</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Q</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b="0" i="1" dirty="0" smtClean="0">
                                        <a:latin typeface="Cambria Math" panose="02040503050406030204" pitchFamily="18" charset="0"/>
                                      </a:rPr>
                                    </m:ctrlPr>
                                  </m:accPr>
                                  <m:e>
                                    <m:r>
                                      <m:rPr>
                                        <m:nor/>
                                      </m:rPr>
                                      <a:rPr lang="en-US" b="0" i="0" dirty="0" smtClean="0">
                                        <a:latin typeface="Cambria Math" panose="02040503050406030204" pitchFamily="18" charset="0"/>
                                      </a:rPr>
                                      <m:t> </m:t>
                                    </m:r>
                                    <m:r>
                                      <m:rPr>
                                        <m:nor/>
                                      </m:rPr>
                                      <a:rPr lang="en-US" b="0" i="0" dirty="0" smtClean="0">
                                        <a:latin typeface="Cambria Math" panose="02040503050406030204" pitchFamily="18" charset="0"/>
                                      </a:rPr>
                                      <m:t>Q</m:t>
                                    </m:r>
                                    <m:r>
                                      <m:rPr>
                                        <m:nor/>
                                      </m:rPr>
                                      <a:rPr lang="en-US" b="0" i="0" dirty="0" smtClean="0">
                                        <a:latin typeface="Cambria Math" panose="02040503050406030204" pitchFamily="18" charset="0"/>
                                      </a:rPr>
                                      <m:t> </m:t>
                                    </m:r>
                                  </m:e>
                                </m:acc>
                              </m:oMath>
                            </m:oMathPara>
                          </a14:m>
                          <a:endParaRPr lang="en-US" i="0" dirty="0">
                            <a:latin typeface="+mn-lt"/>
                          </a:endParaRPr>
                        </a:p>
                      </a:txBody>
                      <a:tcPr anchor="ctr"/>
                    </a:tc>
                    <a:extLst>
                      <a:ext uri="{0D108BD9-81ED-4DB2-BD59-A6C34878D82A}">
                        <a16:rowId xmlns:a16="http://schemas.microsoft.com/office/drawing/2014/main" val="1432609853"/>
                      </a:ext>
                    </a:extLst>
                  </a:tr>
                  <a:tr h="370840">
                    <a:tc>
                      <a:txBody>
                        <a:bodyPr/>
                        <a:lstStyle/>
                        <a:p>
                          <a:pPr algn="ctr"/>
                          <a:r>
                            <a:rPr lang="en-US"/>
                            <a:t>High</a:t>
                          </a:r>
                          <a:endParaRPr lang="en-US" dirty="0"/>
                        </a:p>
                      </a:txBody>
                      <a:tcPr anchor="ctr"/>
                    </a:tc>
                    <a:tc>
                      <a:txBody>
                        <a:bodyPr/>
                        <a:lstStyle/>
                        <a:p>
                          <a:pPr algn="ctr"/>
                          <a:r>
                            <a:rPr lang="en-US"/>
                            <a:t>1</a:t>
                          </a:r>
                          <a:endParaRPr lang="en-US" dirty="0"/>
                        </a:p>
                      </a:txBody>
                      <a:tcPr anchor="ctr"/>
                    </a:tc>
                    <a:tc>
                      <a:txBody>
                        <a:bodyPr/>
                        <a:lstStyle/>
                        <a:p>
                          <a:pPr algn="ctr"/>
                          <a:r>
                            <a:rPr lang="en-US"/>
                            <a:t>0</a:t>
                          </a:r>
                          <a:endParaRPr lang="en-US" dirty="0"/>
                        </a:p>
                      </a:txBody>
                      <a:tcPr anchor="ctr"/>
                    </a:tc>
                    <a:tc>
                      <a:txBody>
                        <a:bodyPr/>
                        <a:lstStyle/>
                        <a:p>
                          <a:pPr algn="ctr"/>
                          <a:r>
                            <a:rPr lang="en-US"/>
                            <a:t>1</a:t>
                          </a:r>
                          <a:endParaRPr lang="en-US" dirty="0"/>
                        </a:p>
                      </a:txBody>
                      <a:tcPr anchor="ctr"/>
                    </a:tc>
                    <a:extLst>
                      <a:ext uri="{0D108BD9-81ED-4DB2-BD59-A6C34878D82A}">
                        <a16:rowId xmlns:a16="http://schemas.microsoft.com/office/drawing/2014/main" val="645645890"/>
                      </a:ext>
                    </a:extLst>
                  </a:tr>
                </a:tbl>
              </a:graphicData>
            </a:graphic>
          </p:graphicFrame>
        </mc:Choice>
        <mc:Fallback xmlns="">
          <p:graphicFrame>
            <p:nvGraphicFramePr>
              <p:cNvPr id="6" name="Content Placeholder 3">
                <a:extLst>
                  <a:ext uri="{FF2B5EF4-FFF2-40B4-BE49-F238E27FC236}">
                    <a16:creationId xmlns:a16="http://schemas.microsoft.com/office/drawing/2014/main" id="{0D96679B-5255-064D-99D0-6C8ECFF99CD0}"/>
                  </a:ext>
                </a:extLst>
              </p:cNvPr>
              <p:cNvGraphicFramePr>
                <a:graphicFrameLocks/>
              </p:cNvGraphicFramePr>
              <p:nvPr>
                <p:extLst>
                  <p:ext uri="{D42A27DB-BD31-4B8C-83A1-F6EECF244321}">
                    <p14:modId xmlns:p14="http://schemas.microsoft.com/office/powerpoint/2010/main" val="3319000757"/>
                  </p:ext>
                </p:extLst>
              </p:nvPr>
            </p:nvGraphicFramePr>
            <p:xfrm>
              <a:off x="5804731" y="4096774"/>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372796295"/>
                        </a:ext>
                      </a:extLst>
                    </a:gridCol>
                    <a:gridCol w="1295400">
                      <a:extLst>
                        <a:ext uri="{9D8B030D-6E8A-4147-A177-3AD203B41FA5}">
                          <a16:colId xmlns:a16="http://schemas.microsoft.com/office/drawing/2014/main" val="2118744799"/>
                        </a:ext>
                      </a:extLst>
                    </a:gridCol>
                    <a:gridCol w="1295400">
                      <a:extLst>
                        <a:ext uri="{9D8B030D-6E8A-4147-A177-3AD203B41FA5}">
                          <a16:colId xmlns:a16="http://schemas.microsoft.com/office/drawing/2014/main" val="12665198"/>
                        </a:ext>
                      </a:extLst>
                    </a:gridCol>
                    <a:gridCol w="1295400">
                      <a:extLst>
                        <a:ext uri="{9D8B030D-6E8A-4147-A177-3AD203B41FA5}">
                          <a16:colId xmlns:a16="http://schemas.microsoft.com/office/drawing/2014/main" val="951843203"/>
                        </a:ext>
                      </a:extLst>
                    </a:gridCol>
                  </a:tblGrid>
                  <a:tr h="370840">
                    <a:tc>
                      <a:txBody>
                        <a:bodyPr/>
                        <a:lstStyle/>
                        <a:p>
                          <a:pPr algn="ctr"/>
                          <a:r>
                            <a:rPr lang="en-US"/>
                            <a:t>R state</a:t>
                          </a:r>
                        </a:p>
                      </a:txBody>
                      <a:tcPr anchor="ctr"/>
                    </a:tc>
                    <a:tc>
                      <a:txBody>
                        <a:bodyPr/>
                        <a:lstStyle/>
                        <a:p>
                          <a:pPr algn="ctr"/>
                          <a:r>
                            <a:rPr lang="en-US"/>
                            <a:t>SE</a:t>
                          </a:r>
                        </a:p>
                      </a:txBody>
                      <a:tcPr anchor="ctr"/>
                    </a:tc>
                    <a:tc>
                      <a:txBody>
                        <a:bodyPr/>
                        <a:lstStyle/>
                        <a:p>
                          <a:pPr algn="ctr"/>
                          <a:r>
                            <a:rPr lang="en-US"/>
                            <a:t>Q</a:t>
                          </a:r>
                        </a:p>
                      </a:txBody>
                      <a:tcPr anchor="ctr"/>
                    </a:tc>
                    <a:tc>
                      <a:txBody>
                        <a:bodyPr/>
                        <a:lstStyle/>
                        <a:p>
                          <a:endParaRPr lang="en-US"/>
                        </a:p>
                      </a:txBody>
                      <a:tcPr anchor="ctr">
                        <a:blipFill>
                          <a:blip r:embed="rId4"/>
                          <a:stretch>
                            <a:fillRect l="-300000" t="-8197" r="-1878" b="-424590"/>
                          </a:stretch>
                        </a:blipFill>
                      </a:tcPr>
                    </a:tc>
                    <a:extLst>
                      <a:ext uri="{0D108BD9-81ED-4DB2-BD59-A6C34878D82A}">
                        <a16:rowId xmlns:a16="http://schemas.microsoft.com/office/drawing/2014/main" val="3689779792"/>
                      </a:ext>
                    </a:extLst>
                  </a:tr>
                  <a:tr h="370840">
                    <a:tc>
                      <a:txBody>
                        <a:bodyPr/>
                        <a:lstStyle/>
                        <a:p>
                          <a:pPr algn="ctr"/>
                          <a:r>
                            <a:rPr lang="en-US"/>
                            <a:t>Low</a:t>
                          </a:r>
                        </a:p>
                      </a:txBody>
                      <a:tcPr anchor="ctr"/>
                    </a:tc>
                    <a:tc>
                      <a:txBody>
                        <a:bodyPr/>
                        <a:lstStyle/>
                        <a:p>
                          <a:pPr algn="ctr"/>
                          <a:r>
                            <a:rPr lang="en-US"/>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Q</a:t>
                          </a:r>
                        </a:p>
                      </a:txBody>
                      <a:tcPr anchor="ctr"/>
                    </a:tc>
                    <a:tc>
                      <a:txBody>
                        <a:bodyPr/>
                        <a:lstStyle/>
                        <a:p>
                          <a:endParaRPr lang="en-US"/>
                        </a:p>
                      </a:txBody>
                      <a:tcPr anchor="ctr">
                        <a:blipFill>
                          <a:blip r:embed="rId4"/>
                          <a:stretch>
                            <a:fillRect l="-300000" t="-108197" r="-1878" b="-324590"/>
                          </a:stretch>
                        </a:blipFill>
                      </a:tcPr>
                    </a:tc>
                    <a:extLst>
                      <a:ext uri="{0D108BD9-81ED-4DB2-BD59-A6C34878D82A}">
                        <a16:rowId xmlns:a16="http://schemas.microsoft.com/office/drawing/2014/main" val="1975361641"/>
                      </a:ext>
                    </a:extLst>
                  </a:tr>
                  <a:tr h="370840">
                    <a:tc>
                      <a:txBody>
                        <a:bodyPr/>
                        <a:lstStyle/>
                        <a:p>
                          <a:pPr algn="ctr"/>
                          <a:r>
                            <a:rPr lang="en-US"/>
                            <a:t>Low</a:t>
                          </a:r>
                        </a:p>
                      </a:txBody>
                      <a:tcPr anchor="ctr"/>
                    </a:tc>
                    <a:tc>
                      <a:txBody>
                        <a:bodyPr/>
                        <a:lstStyle/>
                        <a:p>
                          <a:pPr algn="ctr"/>
                          <a:r>
                            <a:rPr lang="en-US"/>
                            <a:t>1</a:t>
                          </a:r>
                        </a:p>
                      </a:txBody>
                      <a:tcPr anchor="ctr"/>
                    </a:tc>
                    <a:tc>
                      <a:txBody>
                        <a:bodyPr/>
                        <a:lstStyle/>
                        <a:p>
                          <a:pPr algn="ctr"/>
                          <a:r>
                            <a:rPr lang="en-US"/>
                            <a:t>1</a:t>
                          </a:r>
                        </a:p>
                      </a:txBody>
                      <a:tcPr anchor="ctr"/>
                    </a:tc>
                    <a:tc>
                      <a:txBody>
                        <a:bodyPr/>
                        <a:lstStyle/>
                        <a:p>
                          <a:pPr algn="ctr"/>
                          <a:r>
                            <a:rPr lang="en-US"/>
                            <a:t>0</a:t>
                          </a:r>
                        </a:p>
                      </a:txBody>
                      <a:tcPr anchor="ctr"/>
                    </a:tc>
                    <a:extLst>
                      <a:ext uri="{0D108BD9-81ED-4DB2-BD59-A6C34878D82A}">
                        <a16:rowId xmlns:a16="http://schemas.microsoft.com/office/drawing/2014/main" val="3876427292"/>
                      </a:ext>
                    </a:extLst>
                  </a:tr>
                  <a:tr h="370840">
                    <a:tc>
                      <a:txBody>
                        <a:bodyPr/>
                        <a:lstStyle/>
                        <a:p>
                          <a:pPr algn="ctr"/>
                          <a:r>
                            <a:rPr lang="en-US"/>
                            <a:t>High</a:t>
                          </a:r>
                        </a:p>
                      </a:txBody>
                      <a:tcPr anchor="ctr"/>
                    </a:tc>
                    <a:tc>
                      <a:txBody>
                        <a:bodyPr/>
                        <a:lstStyle/>
                        <a:p>
                          <a:pPr algn="ctr"/>
                          <a:r>
                            <a:rPr lang="en-US"/>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Q</a:t>
                          </a:r>
                        </a:p>
                      </a:txBody>
                      <a:tcPr anchor="ctr"/>
                    </a:tc>
                    <a:tc>
                      <a:txBody>
                        <a:bodyPr/>
                        <a:lstStyle/>
                        <a:p>
                          <a:endParaRPr lang="en-US"/>
                        </a:p>
                      </a:txBody>
                      <a:tcPr anchor="ctr">
                        <a:blipFill>
                          <a:blip r:embed="rId4"/>
                          <a:stretch>
                            <a:fillRect l="-300000" t="-308197" r="-1878" b="-124590"/>
                          </a:stretch>
                        </a:blipFill>
                      </a:tcPr>
                    </a:tc>
                    <a:extLst>
                      <a:ext uri="{0D108BD9-81ED-4DB2-BD59-A6C34878D82A}">
                        <a16:rowId xmlns:a16="http://schemas.microsoft.com/office/drawing/2014/main" val="1432609853"/>
                      </a:ext>
                    </a:extLst>
                  </a:tr>
                  <a:tr h="370840">
                    <a:tc>
                      <a:txBody>
                        <a:bodyPr/>
                        <a:lstStyle/>
                        <a:p>
                          <a:pPr algn="ctr"/>
                          <a:r>
                            <a:rPr lang="en-US"/>
                            <a:t>High</a:t>
                          </a:r>
                        </a:p>
                      </a:txBody>
                      <a:tcPr anchor="ctr"/>
                    </a:tc>
                    <a:tc>
                      <a:txBody>
                        <a:bodyPr/>
                        <a:lstStyle/>
                        <a:p>
                          <a:pPr algn="ctr"/>
                          <a:r>
                            <a:rPr lang="en-US"/>
                            <a:t>1</a:t>
                          </a:r>
                        </a:p>
                      </a:txBody>
                      <a:tcPr anchor="ctr"/>
                    </a:tc>
                    <a:tc>
                      <a:txBody>
                        <a:bodyPr/>
                        <a:lstStyle/>
                        <a:p>
                          <a:pPr algn="ctr"/>
                          <a:r>
                            <a:rPr lang="en-US"/>
                            <a:t>0</a:t>
                          </a:r>
                        </a:p>
                      </a:txBody>
                      <a:tcPr anchor="ctr"/>
                    </a:tc>
                    <a:tc>
                      <a:txBody>
                        <a:bodyPr/>
                        <a:lstStyle/>
                        <a:p>
                          <a:pPr algn="ctr"/>
                          <a:r>
                            <a:rPr lang="en-US"/>
                            <a:t>1</a:t>
                          </a:r>
                        </a:p>
                      </a:txBody>
                      <a:tcPr anchor="ctr"/>
                    </a:tc>
                    <a:extLst>
                      <a:ext uri="{0D108BD9-81ED-4DB2-BD59-A6C34878D82A}">
                        <a16:rowId xmlns:a16="http://schemas.microsoft.com/office/drawing/2014/main" val="645645890"/>
                      </a:ext>
                    </a:extLst>
                  </a:tr>
                </a:tbl>
              </a:graphicData>
            </a:graphic>
          </p:graphicFrame>
        </mc:Fallback>
      </mc:AlternateContent>
      <p:sp>
        <p:nvSpPr>
          <p:cNvPr id="8" name="TextBox 7">
            <a:extLst>
              <a:ext uri="{FF2B5EF4-FFF2-40B4-BE49-F238E27FC236}">
                <a16:creationId xmlns:a16="http://schemas.microsoft.com/office/drawing/2014/main" id="{0B4DBA9C-2D6B-5743-BC5C-BD773C847B17}"/>
              </a:ext>
            </a:extLst>
          </p:cNvPr>
          <p:cNvSpPr txBox="1"/>
          <p:nvPr/>
        </p:nvSpPr>
        <p:spPr>
          <a:xfrm>
            <a:off x="1696597" y="4280197"/>
            <a:ext cx="3701667" cy="923330"/>
          </a:xfrm>
          <a:prstGeom prst="rect">
            <a:avLst/>
          </a:prstGeom>
          <a:noFill/>
        </p:spPr>
        <p:txBody>
          <a:bodyPr wrap="square" rtlCol="0">
            <a:spAutoFit/>
          </a:bodyPr>
          <a:lstStyle/>
          <a:p>
            <a:pPr algn="ctr"/>
            <a:r>
              <a:rPr lang="en-US" sz="5400" dirty="0"/>
              <a:t>Sense Logic</a:t>
            </a:r>
          </a:p>
        </p:txBody>
      </p:sp>
    </p:spTree>
    <p:extLst>
      <p:ext uri="{BB962C8B-B14F-4D97-AF65-F5344CB8AC3E}">
        <p14:creationId xmlns:p14="http://schemas.microsoft.com/office/powerpoint/2010/main" val="179476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90FC6A5-7C06-4B81-8ECF-4F755017588D}"/>
              </a:ext>
            </a:extLst>
          </p:cNvPr>
          <p:cNvSpPr/>
          <p:nvPr/>
        </p:nvSpPr>
        <p:spPr>
          <a:xfrm>
            <a:off x="5703851" y="283237"/>
            <a:ext cx="5887270" cy="6291526"/>
          </a:xfrm>
          <a:prstGeom prst="rect">
            <a:avLst/>
          </a:prstGeom>
          <a:solidFill>
            <a:schemeClr val="bg1">
              <a:lumMod val="85000"/>
              <a:lumOff val="15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B7007-CE0F-4DEA-8AE6-BE003DB48BEC}"/>
              </a:ext>
            </a:extLst>
          </p:cNvPr>
          <p:cNvSpPr>
            <a:spLocks noGrp="1"/>
          </p:cNvSpPr>
          <p:nvPr>
            <p:ph type="title"/>
          </p:nvPr>
        </p:nvSpPr>
        <p:spPr>
          <a:xfrm>
            <a:off x="521189" y="283237"/>
            <a:ext cx="4751655" cy="2428885"/>
          </a:xfrm>
        </p:spPr>
        <p:txBody>
          <a:bodyPr vert="horz" lIns="91440" tIns="45720" rIns="91440" bIns="45720" rtlCol="0" anchor="ctr">
            <a:normAutofit/>
          </a:bodyPr>
          <a:lstStyle/>
          <a:p>
            <a:pPr algn="ctr"/>
            <a:r>
              <a:rPr lang="en-US" sz="4400" b="1" u="sng" dirty="0"/>
              <a:t>Previous NV Design: MTJ-Based NV-Latch</a:t>
            </a:r>
            <a:br>
              <a:rPr lang="en-US" sz="4400" b="1" u="sng" dirty="0"/>
            </a:br>
            <a:r>
              <a:rPr lang="en-US" sz="4400" b="1" u="sng" dirty="0"/>
              <a:t>Findings</a:t>
            </a:r>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CFC60BB1-ABBC-B44C-AACA-39345E59AC00}"/>
                  </a:ext>
                </a:extLst>
              </p:cNvPr>
              <p:cNvSpPr txBox="1"/>
              <p:nvPr/>
            </p:nvSpPr>
            <p:spPr>
              <a:xfrm>
                <a:off x="9702757" y="736442"/>
                <a:ext cx="43959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𝑽</m:t>
                          </m:r>
                        </m:e>
                        <m:sub>
                          <m:r>
                            <a:rPr lang="en-US" sz="1400" b="1" i="1" smtClean="0">
                              <a:solidFill>
                                <a:schemeClr val="bg1"/>
                              </a:solidFill>
                              <a:latin typeface="Cambria Math" panose="02040503050406030204" pitchFamily="18" charset="0"/>
                            </a:rPr>
                            <m:t>𝑫𝑫</m:t>
                          </m:r>
                        </m:sub>
                      </m:sSub>
                    </m:oMath>
                  </m:oMathPara>
                </a14:m>
                <a:endParaRPr lang="en-US" sz="1400" b="1" dirty="0">
                  <a:solidFill>
                    <a:schemeClr val="bg1"/>
                  </a:solidFill>
                </a:endParaRPr>
              </a:p>
            </p:txBody>
          </p:sp>
        </mc:Choice>
        <mc:Fallback xmlns="">
          <p:sp>
            <p:nvSpPr>
              <p:cNvPr id="101" name="TextBox 100">
                <a:extLst>
                  <a:ext uri="{FF2B5EF4-FFF2-40B4-BE49-F238E27FC236}">
                    <a16:creationId xmlns:a16="http://schemas.microsoft.com/office/drawing/2014/main" id="{CFC60BB1-ABBC-B44C-AACA-39345E59AC00}"/>
                  </a:ext>
                </a:extLst>
              </p:cNvPr>
              <p:cNvSpPr txBox="1">
                <a:spLocks noRot="1" noChangeAspect="1" noMove="1" noResize="1" noEditPoints="1" noAdjustHandles="1" noChangeArrowheads="1" noChangeShapeType="1" noTextEdit="1"/>
              </p:cNvSpPr>
              <p:nvPr/>
            </p:nvSpPr>
            <p:spPr>
              <a:xfrm>
                <a:off x="9702757" y="736442"/>
                <a:ext cx="439594" cy="307777"/>
              </a:xfrm>
              <a:prstGeom prst="rect">
                <a:avLst/>
              </a:prstGeom>
              <a:blipFill>
                <a:blip r:embed="rId3"/>
                <a:stretch>
                  <a:fillRect r="-1389"/>
                </a:stretch>
              </a:blipFill>
            </p:spPr>
            <p:txBody>
              <a:bodyPr/>
              <a:lstStyle/>
              <a:p>
                <a:r>
                  <a:rPr lang="en-US">
                    <a:noFill/>
                  </a:rPr>
                  <a:t> </a:t>
                </a:r>
              </a:p>
            </p:txBody>
          </p:sp>
        </mc:Fallback>
      </mc:AlternateContent>
      <p:pic>
        <p:nvPicPr>
          <p:cNvPr id="82" name="Picture 4" descr="https://lh3.googleusercontent.com/i_z7RYuZWKZzOgGqiZzAN69HxAZjUbO0FN4fUFbAkQMe8Is2od3eKLKubAnxN5oQZejBvdqpGDx51Py7yNOu1KF9ifXM1scMh-z2zaCmqYo5O3tibgDbi3kiubF6MNo73HWNfVoOdiA">
            <a:extLst>
              <a:ext uri="{FF2B5EF4-FFF2-40B4-BE49-F238E27FC236}">
                <a16:creationId xmlns:a16="http://schemas.microsoft.com/office/drawing/2014/main" id="{ED56EFDA-BD06-4C4C-9583-AEC53DD85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61" r="2683" b="2"/>
          <a:stretch/>
        </p:blipFill>
        <p:spPr bwMode="auto">
          <a:xfrm>
            <a:off x="6032033" y="458825"/>
            <a:ext cx="5230906" cy="475921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B2AD75D-A3AB-B34F-AB01-C9B807E62759}"/>
              </a:ext>
            </a:extLst>
          </p:cNvPr>
          <p:cNvGrpSpPr/>
          <p:nvPr/>
        </p:nvGrpSpPr>
        <p:grpSpPr>
          <a:xfrm>
            <a:off x="7395658" y="5259223"/>
            <a:ext cx="2831847" cy="1233714"/>
            <a:chOff x="9360157" y="3643087"/>
            <a:chExt cx="2903100" cy="1250367"/>
          </a:xfrm>
        </p:grpSpPr>
        <p:sp>
          <p:nvSpPr>
            <p:cNvPr id="84" name="Rectangle 83">
              <a:extLst>
                <a:ext uri="{FF2B5EF4-FFF2-40B4-BE49-F238E27FC236}">
                  <a16:creationId xmlns:a16="http://schemas.microsoft.com/office/drawing/2014/main" id="{CA84A660-19CE-6B46-8699-8F9FF08EB7A7}"/>
                </a:ext>
              </a:extLst>
            </p:cNvPr>
            <p:cNvSpPr/>
            <p:nvPr/>
          </p:nvSpPr>
          <p:spPr>
            <a:xfrm>
              <a:off x="9360159" y="3711027"/>
              <a:ext cx="258515" cy="186744"/>
            </a:xfrm>
            <a:prstGeom prst="rect">
              <a:avLst/>
            </a:prstGeom>
            <a:solidFill>
              <a:srgbClr val="FFF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DCE77A2-644D-7644-BBBB-561B57277586}"/>
                </a:ext>
              </a:extLst>
            </p:cNvPr>
            <p:cNvSpPr/>
            <p:nvPr/>
          </p:nvSpPr>
          <p:spPr>
            <a:xfrm>
              <a:off x="9360159" y="4018936"/>
              <a:ext cx="258515" cy="18674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E29261B-E663-CA4F-8899-6E811EFEC470}"/>
                </a:ext>
              </a:extLst>
            </p:cNvPr>
            <p:cNvSpPr/>
            <p:nvPr/>
          </p:nvSpPr>
          <p:spPr>
            <a:xfrm>
              <a:off x="9360158" y="4326844"/>
              <a:ext cx="258515" cy="186744"/>
            </a:xfrm>
            <a:prstGeom prst="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CC56D50-235E-E94C-9FB4-37FF22CA4FE0}"/>
                </a:ext>
              </a:extLst>
            </p:cNvPr>
            <p:cNvSpPr/>
            <p:nvPr/>
          </p:nvSpPr>
          <p:spPr>
            <a:xfrm>
              <a:off x="9360157" y="4634753"/>
              <a:ext cx="258515" cy="186744"/>
            </a:xfrm>
            <a:prstGeom prst="rect">
              <a:avLst/>
            </a:prstGeom>
            <a:solidFill>
              <a:srgbClr val="4F8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D790AFEC-A426-CB45-B913-1137E88BC69B}"/>
                </a:ext>
              </a:extLst>
            </p:cNvPr>
            <p:cNvSpPr txBox="1"/>
            <p:nvPr/>
          </p:nvSpPr>
          <p:spPr>
            <a:xfrm>
              <a:off x="9716732" y="3643087"/>
              <a:ext cx="2546525" cy="322624"/>
            </a:xfrm>
            <a:prstGeom prst="rect">
              <a:avLst/>
            </a:prstGeom>
            <a:noFill/>
          </p:spPr>
          <p:txBody>
            <a:bodyPr wrap="square" rtlCol="0" anchor="ctr">
              <a:spAutoFit/>
            </a:bodyPr>
            <a:lstStyle/>
            <a:p>
              <a:r>
                <a:rPr lang="en-US" sz="2400" dirty="0"/>
                <a:t>Sense Amplifier</a:t>
              </a:r>
            </a:p>
          </p:txBody>
        </p:sp>
        <p:sp>
          <p:nvSpPr>
            <p:cNvPr id="94" name="TextBox 93">
              <a:extLst>
                <a:ext uri="{FF2B5EF4-FFF2-40B4-BE49-F238E27FC236}">
                  <a16:creationId xmlns:a16="http://schemas.microsoft.com/office/drawing/2014/main" id="{30B653C5-D392-564D-A2D4-909D5CA8BA7B}"/>
                </a:ext>
              </a:extLst>
            </p:cNvPr>
            <p:cNvSpPr txBox="1"/>
            <p:nvPr/>
          </p:nvSpPr>
          <p:spPr>
            <a:xfrm>
              <a:off x="9716732" y="3952335"/>
              <a:ext cx="2546525" cy="322624"/>
            </a:xfrm>
            <a:prstGeom prst="rect">
              <a:avLst/>
            </a:prstGeom>
            <a:noFill/>
          </p:spPr>
          <p:txBody>
            <a:bodyPr wrap="square" rtlCol="0" anchor="ctr">
              <a:spAutoFit/>
            </a:bodyPr>
            <a:lstStyle/>
            <a:p>
              <a:r>
                <a:rPr lang="en-US" sz="2400" dirty="0"/>
                <a:t>Output Buffer</a:t>
              </a:r>
            </a:p>
          </p:txBody>
        </p:sp>
        <p:sp>
          <p:nvSpPr>
            <p:cNvPr id="96" name="TextBox 95">
              <a:extLst>
                <a:ext uri="{FF2B5EF4-FFF2-40B4-BE49-F238E27FC236}">
                  <a16:creationId xmlns:a16="http://schemas.microsoft.com/office/drawing/2014/main" id="{CDBBA89C-17D2-D94A-B9DA-A8DA8285E32B}"/>
                </a:ext>
              </a:extLst>
            </p:cNvPr>
            <p:cNvSpPr txBox="1"/>
            <p:nvPr/>
          </p:nvSpPr>
          <p:spPr>
            <a:xfrm>
              <a:off x="9716732" y="4261582"/>
              <a:ext cx="2546525" cy="322624"/>
            </a:xfrm>
            <a:prstGeom prst="rect">
              <a:avLst/>
            </a:prstGeom>
            <a:noFill/>
          </p:spPr>
          <p:txBody>
            <a:bodyPr wrap="square" rtlCol="0" anchor="ctr">
              <a:spAutoFit/>
            </a:bodyPr>
            <a:lstStyle/>
            <a:p>
              <a:r>
                <a:rPr lang="en-US" sz="2400" dirty="0"/>
                <a:t>Write Driver Path</a:t>
              </a:r>
            </a:p>
          </p:txBody>
        </p:sp>
        <p:sp>
          <p:nvSpPr>
            <p:cNvPr id="97" name="TextBox 96">
              <a:extLst>
                <a:ext uri="{FF2B5EF4-FFF2-40B4-BE49-F238E27FC236}">
                  <a16:creationId xmlns:a16="http://schemas.microsoft.com/office/drawing/2014/main" id="{60AB1A20-8C67-E94E-B4A4-CF10E806FFE8}"/>
                </a:ext>
              </a:extLst>
            </p:cNvPr>
            <p:cNvSpPr txBox="1"/>
            <p:nvPr/>
          </p:nvSpPr>
          <p:spPr>
            <a:xfrm>
              <a:off x="9716732" y="4570830"/>
              <a:ext cx="2546525" cy="322624"/>
            </a:xfrm>
            <a:prstGeom prst="rect">
              <a:avLst/>
            </a:prstGeom>
            <a:noFill/>
          </p:spPr>
          <p:txBody>
            <a:bodyPr wrap="square" rtlCol="0" anchor="ctr">
              <a:spAutoFit/>
            </a:bodyPr>
            <a:lstStyle/>
            <a:p>
              <a:r>
                <a:rPr lang="en-US" sz="2400" dirty="0"/>
                <a:t>NV MTJ Element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677CDF-45F5-1B43-B2A6-AB91CA15030F}"/>
                  </a:ext>
                </a:extLst>
              </p:cNvPr>
              <p:cNvSpPr txBox="1"/>
              <p:nvPr/>
            </p:nvSpPr>
            <p:spPr>
              <a:xfrm>
                <a:off x="458630" y="2497283"/>
                <a:ext cx="4876800" cy="4185056"/>
              </a:xfrm>
              <a:prstGeom prst="rect">
                <a:avLst/>
              </a:prstGeom>
              <a:noFill/>
            </p:spPr>
            <p:txBody>
              <a:bodyPr wrap="square" rtlCol="0">
                <a:spAutoFit/>
              </a:bodyPr>
              <a:lstStyle/>
              <a:p>
                <a:pPr marL="285750" indent="-285750">
                  <a:buFont typeface="Arial" panose="020B0604020202020204" pitchFamily="34" charset="0"/>
                  <a:buChar char="•"/>
                </a:pPr>
                <a:r>
                  <a:rPr lang="en-US" sz="2400" dirty="0"/>
                  <a:t>Completed by last Summer’s interns.</a:t>
                </a:r>
              </a:p>
              <a:p>
                <a:pPr marL="285750" indent="-285750">
                  <a:buFont typeface="Arial" panose="020B0604020202020204" pitchFamily="34" charset="0"/>
                  <a:buChar char="•"/>
                </a:pPr>
                <a:r>
                  <a:rPr lang="en-US" sz="2400" dirty="0"/>
                  <a:t>Found that switching of magnetic tunnel junctions requires massive write drivers (high current).</a:t>
                </a:r>
              </a:p>
              <a:p>
                <a:pPr marL="285750" indent="-285750">
                  <a:buFont typeface="Arial" panose="020B0604020202020204" pitchFamily="34" charset="0"/>
                  <a:buChar char="•"/>
                </a:pPr>
                <a:r>
                  <a:rPr lang="en-US" sz="2400" dirty="0"/>
                  <a:t>Large leakage due to high current needs.</a:t>
                </a:r>
              </a:p>
              <a:p>
                <a:pPr marL="285750" indent="-285750">
                  <a:buFont typeface="Arial" panose="020B0604020202020204" pitchFamily="34" charset="0"/>
                  <a:buChar char="•"/>
                </a:pPr>
                <a:r>
                  <a:rPr lang="en-US" sz="2400" dirty="0"/>
                  <a:t>Low sensing delay, high write delay, sensing reliability can be impacted by MTJ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𝑙𝑜𝑤</m:t>
                        </m:r>
                      </m:sub>
                    </m:sSub>
                    <m:r>
                      <a:rPr lang="en-US" sz="2400" b="0" i="1" smtClean="0">
                        <a:latin typeface="Cambria Math" panose="02040503050406030204" pitchFamily="18" charset="0"/>
                      </a:rPr>
                      <m:t> </m:t>
                    </m:r>
                    <m:r>
                      <a:rPr lang="en-US" sz="2400" b="0" i="1" smtClean="0">
                        <a:latin typeface="Cambria Math" panose="02040503050406030204" pitchFamily="18" charset="0"/>
                      </a:rPr>
                      <m:t>𝑎𝑛𝑑</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h𝑖𝑔h</m:t>
                        </m:r>
                      </m:sub>
                    </m:sSub>
                  </m:oMath>
                </a14:m>
                <a:r>
                  <a:rPr lang="en-US" sz="2400" dirty="0"/>
                  <a:t> due to low resistive ratio.</a:t>
                </a:r>
              </a:p>
            </p:txBody>
          </p:sp>
        </mc:Choice>
        <mc:Fallback xmlns="">
          <p:sp>
            <p:nvSpPr>
              <p:cNvPr id="3" name="TextBox 2">
                <a:extLst>
                  <a:ext uri="{FF2B5EF4-FFF2-40B4-BE49-F238E27FC236}">
                    <a16:creationId xmlns:a16="http://schemas.microsoft.com/office/drawing/2014/main" id="{E6677CDF-45F5-1B43-B2A6-AB91CA15030F}"/>
                  </a:ext>
                </a:extLst>
              </p:cNvPr>
              <p:cNvSpPr txBox="1">
                <a:spLocks noRot="1" noChangeAspect="1" noMove="1" noResize="1" noEditPoints="1" noAdjustHandles="1" noChangeArrowheads="1" noChangeShapeType="1" noTextEdit="1"/>
              </p:cNvSpPr>
              <p:nvPr/>
            </p:nvSpPr>
            <p:spPr>
              <a:xfrm>
                <a:off x="458630" y="2497283"/>
                <a:ext cx="4876800" cy="4185056"/>
              </a:xfrm>
              <a:prstGeom prst="rect">
                <a:avLst/>
              </a:prstGeom>
              <a:blipFill>
                <a:blip r:embed="rId5"/>
                <a:stretch>
                  <a:fillRect l="-1625" t="-1166" r="-2875" b="-2478"/>
                </a:stretch>
              </a:blipFill>
            </p:spPr>
            <p:txBody>
              <a:bodyPr/>
              <a:lstStyle/>
              <a:p>
                <a:r>
                  <a:rPr lang="en-US">
                    <a:noFill/>
                  </a:rPr>
                  <a:t> </a:t>
                </a:r>
              </a:p>
            </p:txBody>
          </p:sp>
        </mc:Fallback>
      </mc:AlternateContent>
    </p:spTree>
    <p:extLst>
      <p:ext uri="{BB962C8B-B14F-4D97-AF65-F5344CB8AC3E}">
        <p14:creationId xmlns:p14="http://schemas.microsoft.com/office/powerpoint/2010/main" val="219054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890957-5C4B-4447-A390-C54717793DAB}"/>
              </a:ext>
            </a:extLst>
          </p:cNvPr>
          <p:cNvPicPr>
            <a:picLocks noChangeAspect="1"/>
          </p:cNvPicPr>
          <p:nvPr/>
        </p:nvPicPr>
        <p:blipFill>
          <a:blip r:embed="rId3"/>
          <a:stretch>
            <a:fillRect/>
          </a:stretch>
        </p:blipFill>
        <p:spPr>
          <a:xfrm>
            <a:off x="4827612" y="275612"/>
            <a:ext cx="7076805" cy="5157377"/>
          </a:xfrm>
          <a:prstGeom prst="rect">
            <a:avLst/>
          </a:prstGeom>
        </p:spPr>
      </p:pic>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6B7007-CE0F-4DEA-8AE6-BE003DB48BEC}"/>
              </a:ext>
            </a:extLst>
          </p:cNvPr>
          <p:cNvSpPr>
            <a:spLocks noGrp="1"/>
          </p:cNvSpPr>
          <p:nvPr>
            <p:ph type="title"/>
          </p:nvPr>
        </p:nvSpPr>
        <p:spPr>
          <a:xfrm>
            <a:off x="478971" y="301882"/>
            <a:ext cx="3924338" cy="1989462"/>
          </a:xfrm>
        </p:spPr>
        <p:txBody>
          <a:bodyPr vert="horz" lIns="91440" tIns="45720" rIns="91440" bIns="45720" rtlCol="0" anchor="ctr">
            <a:noAutofit/>
          </a:bodyPr>
          <a:lstStyle/>
          <a:p>
            <a:pPr algn="ctr"/>
            <a:r>
              <a:rPr lang="en-US" sz="3600" b="1" u="sng" dirty="0"/>
              <a:t>Proposed NV Design: </a:t>
            </a:r>
            <a:r>
              <a:rPr lang="en-US" sz="3600" b="1" u="sng"/>
              <a:t>Anti-fuse-Based </a:t>
            </a:r>
            <a:r>
              <a:rPr lang="en-US" sz="3600" b="1" u="sng" dirty="0"/>
              <a:t>NV Latch Topology</a:t>
            </a:r>
          </a:p>
        </p:txBody>
      </p:sp>
      <p:sp>
        <p:nvSpPr>
          <p:cNvPr id="7" name="Rectangle 6">
            <a:extLst>
              <a:ext uri="{FF2B5EF4-FFF2-40B4-BE49-F238E27FC236}">
                <a16:creationId xmlns:a16="http://schemas.microsoft.com/office/drawing/2014/main" id="{7DC8DDC3-41A2-4CAE-9498-AC66D3C7C9B0}"/>
              </a:ext>
            </a:extLst>
          </p:cNvPr>
          <p:cNvSpPr/>
          <p:nvPr/>
        </p:nvSpPr>
        <p:spPr>
          <a:xfrm>
            <a:off x="815482" y="2483357"/>
            <a:ext cx="319489" cy="267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D02984-0771-452D-8468-42B5FFB52179}"/>
              </a:ext>
            </a:extLst>
          </p:cNvPr>
          <p:cNvSpPr/>
          <p:nvPr/>
        </p:nvSpPr>
        <p:spPr>
          <a:xfrm>
            <a:off x="815482" y="2923965"/>
            <a:ext cx="319489" cy="2672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35CC98-4866-41CE-B4BB-5B40D039252F}"/>
              </a:ext>
            </a:extLst>
          </p:cNvPr>
          <p:cNvSpPr/>
          <p:nvPr/>
        </p:nvSpPr>
        <p:spPr>
          <a:xfrm>
            <a:off x="815481" y="3364573"/>
            <a:ext cx="319489" cy="267225"/>
          </a:xfrm>
          <a:prstGeom prst="rect">
            <a:avLst/>
          </a:prstGeom>
          <a:solidFill>
            <a:srgbClr val="F6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42063-298F-4979-83F0-FE0C9ED455BF}"/>
              </a:ext>
            </a:extLst>
          </p:cNvPr>
          <p:cNvSpPr/>
          <p:nvPr/>
        </p:nvSpPr>
        <p:spPr>
          <a:xfrm>
            <a:off x="815481" y="3805181"/>
            <a:ext cx="319489" cy="267225"/>
          </a:xfrm>
          <a:prstGeom prst="rect">
            <a:avLst/>
          </a:prstGeom>
          <a:pattFill prst="pct75">
            <a:fgClr>
              <a:srgbClr val="FFFF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E909D-5133-4C52-A74D-4B62139E7536}"/>
              </a:ext>
            </a:extLst>
          </p:cNvPr>
          <p:cNvSpPr/>
          <p:nvPr/>
        </p:nvSpPr>
        <p:spPr>
          <a:xfrm>
            <a:off x="815481" y="4288368"/>
            <a:ext cx="319489" cy="267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E11650-77D9-4BD0-9CA9-45BB47CC92DA}"/>
              </a:ext>
            </a:extLst>
          </p:cNvPr>
          <p:cNvSpPr txBox="1"/>
          <p:nvPr/>
        </p:nvSpPr>
        <p:spPr>
          <a:xfrm>
            <a:off x="1256157" y="2386137"/>
            <a:ext cx="3147152" cy="461665"/>
          </a:xfrm>
          <a:prstGeom prst="rect">
            <a:avLst/>
          </a:prstGeom>
          <a:noFill/>
        </p:spPr>
        <p:txBody>
          <a:bodyPr wrap="square" rtlCol="0" anchor="ctr">
            <a:spAutoFit/>
          </a:bodyPr>
          <a:lstStyle/>
          <a:p>
            <a:r>
              <a:rPr lang="en-US" sz="2400" dirty="0"/>
              <a:t>Read Critical Path</a:t>
            </a:r>
          </a:p>
        </p:txBody>
      </p:sp>
      <p:sp>
        <p:nvSpPr>
          <p:cNvPr id="14" name="TextBox 13">
            <a:extLst>
              <a:ext uri="{FF2B5EF4-FFF2-40B4-BE49-F238E27FC236}">
                <a16:creationId xmlns:a16="http://schemas.microsoft.com/office/drawing/2014/main" id="{6E3ABEFE-9113-4AE6-9A96-CAF551B55605}"/>
              </a:ext>
            </a:extLst>
          </p:cNvPr>
          <p:cNvSpPr txBox="1"/>
          <p:nvPr/>
        </p:nvSpPr>
        <p:spPr>
          <a:xfrm>
            <a:off x="1256157" y="2828661"/>
            <a:ext cx="3391874" cy="461665"/>
          </a:xfrm>
          <a:prstGeom prst="rect">
            <a:avLst/>
          </a:prstGeom>
          <a:noFill/>
        </p:spPr>
        <p:txBody>
          <a:bodyPr wrap="square" rtlCol="0" anchor="ctr">
            <a:spAutoFit/>
          </a:bodyPr>
          <a:lstStyle/>
          <a:p>
            <a:r>
              <a:rPr lang="en-US" sz="2400" dirty="0"/>
              <a:t>Read/Write Critical Path</a:t>
            </a:r>
          </a:p>
        </p:txBody>
      </p:sp>
      <p:sp>
        <p:nvSpPr>
          <p:cNvPr id="15" name="TextBox 14">
            <a:extLst>
              <a:ext uri="{FF2B5EF4-FFF2-40B4-BE49-F238E27FC236}">
                <a16:creationId xmlns:a16="http://schemas.microsoft.com/office/drawing/2014/main" id="{1C27BF1D-C195-4378-8CD1-AC57A8AD806B}"/>
              </a:ext>
            </a:extLst>
          </p:cNvPr>
          <p:cNvSpPr txBox="1"/>
          <p:nvPr/>
        </p:nvSpPr>
        <p:spPr>
          <a:xfrm>
            <a:off x="1256157" y="3271185"/>
            <a:ext cx="3147152" cy="461665"/>
          </a:xfrm>
          <a:prstGeom prst="rect">
            <a:avLst/>
          </a:prstGeom>
          <a:noFill/>
        </p:spPr>
        <p:txBody>
          <a:bodyPr wrap="square" rtlCol="0" anchor="ctr">
            <a:spAutoFit/>
          </a:bodyPr>
          <a:lstStyle/>
          <a:p>
            <a:r>
              <a:rPr lang="en-US" sz="2400" dirty="0"/>
              <a:t>Write Critical Path</a:t>
            </a:r>
          </a:p>
        </p:txBody>
      </p:sp>
      <p:sp>
        <p:nvSpPr>
          <p:cNvPr id="16" name="TextBox 15">
            <a:extLst>
              <a:ext uri="{FF2B5EF4-FFF2-40B4-BE49-F238E27FC236}">
                <a16:creationId xmlns:a16="http://schemas.microsoft.com/office/drawing/2014/main" id="{5A83BAB4-51A2-49B6-A93C-DA2BE511A58D}"/>
              </a:ext>
            </a:extLst>
          </p:cNvPr>
          <p:cNvSpPr txBox="1"/>
          <p:nvPr/>
        </p:nvSpPr>
        <p:spPr>
          <a:xfrm>
            <a:off x="1256157" y="3713709"/>
            <a:ext cx="3391874" cy="461665"/>
          </a:xfrm>
          <a:prstGeom prst="rect">
            <a:avLst/>
          </a:prstGeom>
          <a:noFill/>
        </p:spPr>
        <p:txBody>
          <a:bodyPr wrap="square" rtlCol="0" anchor="ctr">
            <a:spAutoFit/>
          </a:bodyPr>
          <a:lstStyle/>
          <a:p>
            <a:r>
              <a:rPr lang="en-US" sz="2400" dirty="0"/>
              <a:t>Global Read Critical Path</a:t>
            </a:r>
          </a:p>
        </p:txBody>
      </p:sp>
      <p:sp>
        <p:nvSpPr>
          <p:cNvPr id="17" name="TextBox 16">
            <a:extLst>
              <a:ext uri="{FF2B5EF4-FFF2-40B4-BE49-F238E27FC236}">
                <a16:creationId xmlns:a16="http://schemas.microsoft.com/office/drawing/2014/main" id="{86D2DB84-4E79-404F-A2F2-50976F784F0B}"/>
              </a:ext>
            </a:extLst>
          </p:cNvPr>
          <p:cNvSpPr txBox="1"/>
          <p:nvPr/>
        </p:nvSpPr>
        <p:spPr>
          <a:xfrm>
            <a:off x="1228243" y="4276958"/>
            <a:ext cx="3147152" cy="461665"/>
          </a:xfrm>
          <a:prstGeom prst="rect">
            <a:avLst/>
          </a:prstGeom>
          <a:noFill/>
        </p:spPr>
        <p:txBody>
          <a:bodyPr wrap="square" rtlCol="0" anchor="ctr">
            <a:spAutoFit/>
          </a:bodyPr>
          <a:lstStyle/>
          <a:p>
            <a:r>
              <a:rPr lang="en-US" sz="2400" dirty="0"/>
              <a:t>Anti-Fuse Element</a:t>
            </a:r>
          </a:p>
        </p:txBody>
      </p:sp>
      <p:sp>
        <p:nvSpPr>
          <p:cNvPr id="18" name="Rectangle 17">
            <a:extLst>
              <a:ext uri="{FF2B5EF4-FFF2-40B4-BE49-F238E27FC236}">
                <a16:creationId xmlns:a16="http://schemas.microsoft.com/office/drawing/2014/main" id="{FDDE8695-987D-43F2-9F77-0FCCEB037CE5}"/>
              </a:ext>
            </a:extLst>
          </p:cNvPr>
          <p:cNvSpPr/>
          <p:nvPr/>
        </p:nvSpPr>
        <p:spPr>
          <a:xfrm>
            <a:off x="914411" y="4939619"/>
            <a:ext cx="1056640" cy="1110827"/>
          </a:xfrm>
          <a:prstGeom prst="rect">
            <a:avLst/>
          </a:prstGeom>
          <a:solidFill>
            <a:srgbClr val="2E70BA"/>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0A3EBCA-4C8F-475C-A3A5-31796DF0D56D}"/>
              </a:ext>
            </a:extLst>
          </p:cNvPr>
          <p:cNvCxnSpPr>
            <a:cxnSpLocks/>
          </p:cNvCxnSpPr>
          <p:nvPr/>
        </p:nvCxnSpPr>
        <p:spPr>
          <a:xfrm>
            <a:off x="1457406" y="4939619"/>
            <a:ext cx="0" cy="47560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885576-D2C2-41BE-B3A1-E9EB0479FF7B}"/>
              </a:ext>
            </a:extLst>
          </p:cNvPr>
          <p:cNvCxnSpPr>
            <a:cxnSpLocks/>
          </p:cNvCxnSpPr>
          <p:nvPr/>
        </p:nvCxnSpPr>
        <p:spPr>
          <a:xfrm>
            <a:off x="1449758" y="5593560"/>
            <a:ext cx="0" cy="45688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7D354A-5A54-40F1-96BA-C75FC72134D4}"/>
              </a:ext>
            </a:extLst>
          </p:cNvPr>
          <p:cNvCxnSpPr>
            <a:cxnSpLocks/>
          </p:cNvCxnSpPr>
          <p:nvPr/>
        </p:nvCxnSpPr>
        <p:spPr>
          <a:xfrm flipH="1">
            <a:off x="1298985" y="5415220"/>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E3FFB5-BE67-43E4-A421-3F9E122B371C}"/>
              </a:ext>
            </a:extLst>
          </p:cNvPr>
          <p:cNvCxnSpPr>
            <a:cxnSpLocks/>
          </p:cNvCxnSpPr>
          <p:nvPr/>
        </p:nvCxnSpPr>
        <p:spPr>
          <a:xfrm flipH="1">
            <a:off x="1309869" y="5593560"/>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0A116529-3691-42D5-82F9-01C5B370C04F}"/>
              </a:ext>
            </a:extLst>
          </p:cNvPr>
          <p:cNvSpPr/>
          <p:nvPr/>
        </p:nvSpPr>
        <p:spPr>
          <a:xfrm>
            <a:off x="2881347" y="4944487"/>
            <a:ext cx="1056640" cy="1110827"/>
          </a:xfrm>
          <a:prstGeom prst="rect">
            <a:avLst/>
          </a:prstGeom>
          <a:solidFill>
            <a:srgbClr val="0070C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66A336-24FD-4CC7-A7AF-EFDFBE77BF7D}"/>
              </a:ext>
            </a:extLst>
          </p:cNvPr>
          <p:cNvSpPr txBox="1"/>
          <p:nvPr/>
        </p:nvSpPr>
        <p:spPr>
          <a:xfrm>
            <a:off x="764724" y="6132098"/>
            <a:ext cx="1356013" cy="369332"/>
          </a:xfrm>
          <a:prstGeom prst="rect">
            <a:avLst/>
          </a:prstGeom>
          <a:noFill/>
        </p:spPr>
        <p:txBody>
          <a:bodyPr wrap="square" rtlCol="0">
            <a:spAutoFit/>
          </a:bodyPr>
          <a:lstStyle/>
          <a:p>
            <a:pPr algn="ctr"/>
            <a:r>
              <a:rPr lang="en-US" dirty="0"/>
              <a:t>Unblown</a:t>
            </a:r>
          </a:p>
        </p:txBody>
      </p:sp>
      <p:sp>
        <p:nvSpPr>
          <p:cNvPr id="63" name="TextBox 62">
            <a:extLst>
              <a:ext uri="{FF2B5EF4-FFF2-40B4-BE49-F238E27FC236}">
                <a16:creationId xmlns:a16="http://schemas.microsoft.com/office/drawing/2014/main" id="{440636F3-54EC-46F1-8E64-E40ED410A290}"/>
              </a:ext>
            </a:extLst>
          </p:cNvPr>
          <p:cNvSpPr txBox="1"/>
          <p:nvPr/>
        </p:nvSpPr>
        <p:spPr>
          <a:xfrm>
            <a:off x="2714283" y="6121669"/>
            <a:ext cx="1356013" cy="369332"/>
          </a:xfrm>
          <a:prstGeom prst="rect">
            <a:avLst/>
          </a:prstGeom>
          <a:noFill/>
        </p:spPr>
        <p:txBody>
          <a:bodyPr wrap="square" rtlCol="0">
            <a:spAutoFit/>
          </a:bodyPr>
          <a:lstStyle/>
          <a:p>
            <a:pPr algn="ctr"/>
            <a:r>
              <a:rPr lang="en-US" dirty="0"/>
              <a:t>Blown</a:t>
            </a:r>
          </a:p>
        </p:txBody>
      </p:sp>
      <p:cxnSp>
        <p:nvCxnSpPr>
          <p:cNvPr id="64" name="Straight Connector 63">
            <a:extLst>
              <a:ext uri="{FF2B5EF4-FFF2-40B4-BE49-F238E27FC236}">
                <a16:creationId xmlns:a16="http://schemas.microsoft.com/office/drawing/2014/main" id="{F4D9D56F-9D5A-490C-AB87-5C7CBE8AC714}"/>
              </a:ext>
            </a:extLst>
          </p:cNvPr>
          <p:cNvCxnSpPr>
            <a:cxnSpLocks/>
          </p:cNvCxnSpPr>
          <p:nvPr/>
        </p:nvCxnSpPr>
        <p:spPr>
          <a:xfrm>
            <a:off x="3439963" y="4939619"/>
            <a:ext cx="0" cy="32644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663677B-57D3-436A-BE0D-32898EBB0195}"/>
              </a:ext>
            </a:extLst>
          </p:cNvPr>
          <p:cNvCxnSpPr>
            <a:cxnSpLocks/>
          </p:cNvCxnSpPr>
          <p:nvPr/>
        </p:nvCxnSpPr>
        <p:spPr>
          <a:xfrm flipH="1">
            <a:off x="3281523" y="5249029"/>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AD13536-A781-4952-8965-2F0BA80891C7}"/>
              </a:ext>
            </a:extLst>
          </p:cNvPr>
          <p:cNvCxnSpPr>
            <a:cxnSpLocks/>
          </p:cNvCxnSpPr>
          <p:nvPr/>
        </p:nvCxnSpPr>
        <p:spPr>
          <a:xfrm flipH="1" flipV="1">
            <a:off x="3282497" y="5380227"/>
            <a:ext cx="182774" cy="1751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A40F3D-C45D-43CA-B33B-D9753A09B02D}"/>
              </a:ext>
            </a:extLst>
          </p:cNvPr>
          <p:cNvCxnSpPr>
            <a:cxnSpLocks/>
          </p:cNvCxnSpPr>
          <p:nvPr/>
        </p:nvCxnSpPr>
        <p:spPr>
          <a:xfrm flipH="1">
            <a:off x="3300369" y="5390032"/>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A69CAF0-3DD0-454E-AEB3-B1002579B243}"/>
              </a:ext>
            </a:extLst>
          </p:cNvPr>
          <p:cNvCxnSpPr>
            <a:cxnSpLocks/>
          </p:cNvCxnSpPr>
          <p:nvPr/>
        </p:nvCxnSpPr>
        <p:spPr>
          <a:xfrm flipH="1" flipV="1">
            <a:off x="3298541" y="5523312"/>
            <a:ext cx="166730" cy="2867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6A0623-8662-49BF-AFB3-B23E5A2F7DED}"/>
              </a:ext>
            </a:extLst>
          </p:cNvPr>
          <p:cNvCxnSpPr>
            <a:cxnSpLocks/>
          </p:cNvCxnSpPr>
          <p:nvPr/>
        </p:nvCxnSpPr>
        <p:spPr>
          <a:xfrm>
            <a:off x="3446425" y="5724003"/>
            <a:ext cx="0" cy="32644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9CD8EB7-A894-43E3-AB87-E8726DADDE52}"/>
              </a:ext>
            </a:extLst>
          </p:cNvPr>
          <p:cNvCxnSpPr>
            <a:cxnSpLocks/>
          </p:cNvCxnSpPr>
          <p:nvPr/>
        </p:nvCxnSpPr>
        <p:spPr>
          <a:xfrm flipH="1">
            <a:off x="3300369" y="5540422"/>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62D39F9-0851-482E-B015-4F33BA02D2A9}"/>
              </a:ext>
            </a:extLst>
          </p:cNvPr>
          <p:cNvCxnSpPr>
            <a:cxnSpLocks/>
          </p:cNvCxnSpPr>
          <p:nvPr/>
        </p:nvCxnSpPr>
        <p:spPr>
          <a:xfrm flipH="1" flipV="1">
            <a:off x="3298541" y="5680851"/>
            <a:ext cx="166730" cy="408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A2A99A6F-207E-479B-A142-578BCCEB5E9E}"/>
              </a:ext>
            </a:extLst>
          </p:cNvPr>
          <p:cNvSpPr/>
          <p:nvPr/>
        </p:nvSpPr>
        <p:spPr>
          <a:xfrm>
            <a:off x="6202575" y="2444130"/>
            <a:ext cx="679646" cy="766448"/>
          </a:xfrm>
          <a:prstGeom prst="rect">
            <a:avLst/>
          </a:prstGeom>
          <a:solidFill>
            <a:srgbClr val="2E70BA"/>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ED6B368F-AD41-4F5A-88D7-D9F932488625}"/>
              </a:ext>
            </a:extLst>
          </p:cNvPr>
          <p:cNvCxnSpPr>
            <a:cxnSpLocks/>
          </p:cNvCxnSpPr>
          <p:nvPr/>
        </p:nvCxnSpPr>
        <p:spPr>
          <a:xfrm>
            <a:off x="6553283" y="2391092"/>
            <a:ext cx="0" cy="47560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400D73B-9C03-4B5C-AF54-13C87542F1DF}"/>
              </a:ext>
            </a:extLst>
          </p:cNvPr>
          <p:cNvCxnSpPr>
            <a:cxnSpLocks/>
          </p:cNvCxnSpPr>
          <p:nvPr/>
        </p:nvCxnSpPr>
        <p:spPr>
          <a:xfrm>
            <a:off x="6559923" y="3030745"/>
            <a:ext cx="0" cy="45688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6B4A515-F341-451B-AD74-3FFA71EF5E03}"/>
              </a:ext>
            </a:extLst>
          </p:cNvPr>
          <p:cNvCxnSpPr>
            <a:cxnSpLocks/>
          </p:cNvCxnSpPr>
          <p:nvPr/>
        </p:nvCxnSpPr>
        <p:spPr>
          <a:xfrm flipH="1">
            <a:off x="6394862" y="2852405"/>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824307F-E6D9-44C8-B900-9535C9FC01CF}"/>
              </a:ext>
            </a:extLst>
          </p:cNvPr>
          <p:cNvCxnSpPr>
            <a:cxnSpLocks/>
          </p:cNvCxnSpPr>
          <p:nvPr/>
        </p:nvCxnSpPr>
        <p:spPr>
          <a:xfrm flipH="1">
            <a:off x="6405746" y="3016459"/>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4226438-F53B-4529-8189-0A55D72BDE25}"/>
              </a:ext>
            </a:extLst>
          </p:cNvPr>
          <p:cNvSpPr/>
          <p:nvPr/>
        </p:nvSpPr>
        <p:spPr>
          <a:xfrm>
            <a:off x="5140970" y="5415220"/>
            <a:ext cx="7051030" cy="14427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B5AC6C1-CA9B-41F5-B309-6B52269B6F48}"/>
              </a:ext>
            </a:extLst>
          </p:cNvPr>
          <p:cNvSpPr txBox="1"/>
          <p:nvPr/>
        </p:nvSpPr>
        <p:spPr>
          <a:xfrm>
            <a:off x="5188226" y="5567848"/>
            <a:ext cx="667399" cy="369332"/>
          </a:xfrm>
          <a:prstGeom prst="rect">
            <a:avLst/>
          </a:prstGeom>
          <a:noFill/>
          <a:ln>
            <a:solidFill>
              <a:schemeClr val="tx1"/>
            </a:solidFill>
          </a:ln>
        </p:spPr>
        <p:txBody>
          <a:bodyPr wrap="square" rtlCol="0" anchor="ctr">
            <a:spAutoFit/>
          </a:bodyPr>
          <a:lstStyle/>
          <a:p>
            <a:pPr algn="ctr"/>
            <a:r>
              <a:rPr lang="en-US" b="1" dirty="0"/>
              <a:t>WE</a:t>
            </a:r>
          </a:p>
        </p:txBody>
      </p:sp>
      <p:cxnSp>
        <p:nvCxnSpPr>
          <p:cNvPr id="104" name="Straight Connector 103">
            <a:extLst>
              <a:ext uri="{FF2B5EF4-FFF2-40B4-BE49-F238E27FC236}">
                <a16:creationId xmlns:a16="http://schemas.microsoft.com/office/drawing/2014/main" id="{7D63F53E-9099-4F79-BA02-11CF9D1DDFD6}"/>
              </a:ext>
            </a:extLst>
          </p:cNvPr>
          <p:cNvCxnSpPr>
            <a:cxnSpLocks/>
          </p:cNvCxnSpPr>
          <p:nvPr/>
        </p:nvCxnSpPr>
        <p:spPr>
          <a:xfrm flipV="1">
            <a:off x="5855625" y="6388953"/>
            <a:ext cx="3149469" cy="11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2C90026-5CEF-462E-BDB3-31367B1C4EBE}"/>
              </a:ext>
            </a:extLst>
          </p:cNvPr>
          <p:cNvCxnSpPr>
            <a:cxnSpLocks/>
          </p:cNvCxnSpPr>
          <p:nvPr/>
        </p:nvCxnSpPr>
        <p:spPr>
          <a:xfrm>
            <a:off x="9225139" y="6189628"/>
            <a:ext cx="93868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51C98E32-620E-4D4B-94CE-EF1E99AE0481}"/>
              </a:ext>
            </a:extLst>
          </p:cNvPr>
          <p:cNvSpPr txBox="1"/>
          <p:nvPr/>
        </p:nvSpPr>
        <p:spPr>
          <a:xfrm>
            <a:off x="5188226" y="6034358"/>
            <a:ext cx="672599" cy="369332"/>
          </a:xfrm>
          <a:prstGeom prst="rect">
            <a:avLst/>
          </a:prstGeom>
          <a:noFill/>
          <a:ln>
            <a:solidFill>
              <a:schemeClr val="tx1"/>
            </a:solidFill>
          </a:ln>
        </p:spPr>
        <p:txBody>
          <a:bodyPr wrap="square" rtlCol="0" anchor="ctr">
            <a:spAutoFit/>
          </a:bodyPr>
          <a:lstStyle/>
          <a:p>
            <a:pPr algn="ctr"/>
            <a:r>
              <a:rPr lang="en-US" b="1" dirty="0"/>
              <a:t>SE</a:t>
            </a:r>
          </a:p>
        </p:txBody>
      </p:sp>
      <p:cxnSp>
        <p:nvCxnSpPr>
          <p:cNvPr id="107" name="Straight Connector 106">
            <a:extLst>
              <a:ext uri="{FF2B5EF4-FFF2-40B4-BE49-F238E27FC236}">
                <a16:creationId xmlns:a16="http://schemas.microsoft.com/office/drawing/2014/main" id="{AADB4A13-E9E8-48F5-A2CC-7E2B9B172BB8}"/>
              </a:ext>
            </a:extLst>
          </p:cNvPr>
          <p:cNvCxnSpPr>
            <a:cxnSpLocks/>
          </p:cNvCxnSpPr>
          <p:nvPr/>
        </p:nvCxnSpPr>
        <p:spPr>
          <a:xfrm flipV="1">
            <a:off x="9005094" y="6189628"/>
            <a:ext cx="220045" cy="1993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28C10EC-7902-4580-85FA-892C73F9F325}"/>
              </a:ext>
            </a:extLst>
          </p:cNvPr>
          <p:cNvCxnSpPr>
            <a:cxnSpLocks/>
          </p:cNvCxnSpPr>
          <p:nvPr/>
        </p:nvCxnSpPr>
        <p:spPr>
          <a:xfrm>
            <a:off x="10163822" y="6189628"/>
            <a:ext cx="162072" cy="1993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6D4D359-5134-4D3F-904A-16E73923C735}"/>
              </a:ext>
            </a:extLst>
          </p:cNvPr>
          <p:cNvCxnSpPr>
            <a:cxnSpLocks/>
          </p:cNvCxnSpPr>
          <p:nvPr/>
        </p:nvCxnSpPr>
        <p:spPr>
          <a:xfrm>
            <a:off x="10325894" y="6377189"/>
            <a:ext cx="18288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3F078223-05A1-44C0-8F37-71651C4AB21C}"/>
              </a:ext>
            </a:extLst>
          </p:cNvPr>
          <p:cNvGrpSpPr/>
          <p:nvPr/>
        </p:nvGrpSpPr>
        <p:grpSpPr>
          <a:xfrm>
            <a:off x="5855625" y="5665026"/>
            <a:ext cx="6299069" cy="245850"/>
            <a:chOff x="5855625" y="5665026"/>
            <a:chExt cx="6299069" cy="245850"/>
          </a:xfrm>
        </p:grpSpPr>
        <p:cxnSp>
          <p:nvCxnSpPr>
            <p:cNvPr id="111" name="Straight Connector 110">
              <a:extLst>
                <a:ext uri="{FF2B5EF4-FFF2-40B4-BE49-F238E27FC236}">
                  <a16:creationId xmlns:a16="http://schemas.microsoft.com/office/drawing/2014/main" id="{2D56B384-E59E-43A6-BE33-E3EF2128913E}"/>
                </a:ext>
              </a:extLst>
            </p:cNvPr>
            <p:cNvCxnSpPr>
              <a:cxnSpLocks/>
            </p:cNvCxnSpPr>
            <p:nvPr/>
          </p:nvCxnSpPr>
          <p:spPr>
            <a:xfrm>
              <a:off x="5855625" y="5665026"/>
              <a:ext cx="21636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F1FF3F6-6A56-4A82-8264-1B4B8571874A}"/>
                </a:ext>
              </a:extLst>
            </p:cNvPr>
            <p:cNvCxnSpPr>
              <a:cxnSpLocks/>
            </p:cNvCxnSpPr>
            <p:nvPr/>
          </p:nvCxnSpPr>
          <p:spPr>
            <a:xfrm flipV="1">
              <a:off x="8108912" y="5902991"/>
              <a:ext cx="4045782" cy="78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9E34E71-1852-4ED1-8278-B60C25A5CF94}"/>
                </a:ext>
              </a:extLst>
            </p:cNvPr>
            <p:cNvCxnSpPr>
              <a:cxnSpLocks/>
            </p:cNvCxnSpPr>
            <p:nvPr/>
          </p:nvCxnSpPr>
          <p:spPr>
            <a:xfrm>
              <a:off x="8019299" y="5674280"/>
              <a:ext cx="89613" cy="22871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8221566A-B1A8-4153-B67C-CB6708864033}"/>
              </a:ext>
            </a:extLst>
          </p:cNvPr>
          <p:cNvSpPr txBox="1"/>
          <p:nvPr/>
        </p:nvSpPr>
        <p:spPr>
          <a:xfrm>
            <a:off x="5188226" y="6452110"/>
            <a:ext cx="672599" cy="369332"/>
          </a:xfrm>
          <a:prstGeom prst="rect">
            <a:avLst/>
          </a:prstGeom>
          <a:noFill/>
          <a:ln>
            <a:solidFill>
              <a:schemeClr val="tx1"/>
            </a:solidFill>
          </a:ln>
        </p:spPr>
        <p:txBody>
          <a:bodyPr wrap="square" rtlCol="0" anchor="ctr">
            <a:spAutoFit/>
          </a:bodyPr>
          <a:lstStyle/>
          <a:p>
            <a:pPr algn="ctr"/>
            <a:r>
              <a:rPr lang="en-US" b="1" dirty="0" err="1"/>
              <a:t>ClOn</a:t>
            </a:r>
            <a:endParaRPr lang="en-US" b="1" dirty="0"/>
          </a:p>
        </p:txBody>
      </p:sp>
      <p:grpSp>
        <p:nvGrpSpPr>
          <p:cNvPr id="115" name="Group 114">
            <a:extLst>
              <a:ext uri="{FF2B5EF4-FFF2-40B4-BE49-F238E27FC236}">
                <a16:creationId xmlns:a16="http://schemas.microsoft.com/office/drawing/2014/main" id="{480537BF-856A-4AC2-A287-6ECC5E8C7266}"/>
              </a:ext>
            </a:extLst>
          </p:cNvPr>
          <p:cNvGrpSpPr/>
          <p:nvPr/>
        </p:nvGrpSpPr>
        <p:grpSpPr>
          <a:xfrm flipV="1">
            <a:off x="5855559" y="6567528"/>
            <a:ext cx="6299069" cy="245850"/>
            <a:chOff x="5855625" y="5665026"/>
            <a:chExt cx="6299069" cy="245850"/>
          </a:xfrm>
        </p:grpSpPr>
        <p:cxnSp>
          <p:nvCxnSpPr>
            <p:cNvPr id="116" name="Straight Connector 115">
              <a:extLst>
                <a:ext uri="{FF2B5EF4-FFF2-40B4-BE49-F238E27FC236}">
                  <a16:creationId xmlns:a16="http://schemas.microsoft.com/office/drawing/2014/main" id="{60A3C33C-031D-4B55-9DC0-09D1C541808B}"/>
                </a:ext>
              </a:extLst>
            </p:cNvPr>
            <p:cNvCxnSpPr>
              <a:cxnSpLocks/>
            </p:cNvCxnSpPr>
            <p:nvPr/>
          </p:nvCxnSpPr>
          <p:spPr>
            <a:xfrm>
              <a:off x="5855625" y="5665026"/>
              <a:ext cx="21636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C0497FD-1987-4B87-BAB9-11C550C378EE}"/>
                </a:ext>
              </a:extLst>
            </p:cNvPr>
            <p:cNvCxnSpPr>
              <a:cxnSpLocks/>
            </p:cNvCxnSpPr>
            <p:nvPr/>
          </p:nvCxnSpPr>
          <p:spPr>
            <a:xfrm flipV="1">
              <a:off x="8108912" y="5902991"/>
              <a:ext cx="4045782" cy="788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871BA8B-8ABE-4957-AB62-44A7BA675B2C}"/>
                </a:ext>
              </a:extLst>
            </p:cNvPr>
            <p:cNvCxnSpPr>
              <a:cxnSpLocks/>
            </p:cNvCxnSpPr>
            <p:nvPr/>
          </p:nvCxnSpPr>
          <p:spPr>
            <a:xfrm>
              <a:off x="8019299" y="5674280"/>
              <a:ext cx="89613" cy="22871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Oval 118">
            <a:extLst>
              <a:ext uri="{FF2B5EF4-FFF2-40B4-BE49-F238E27FC236}">
                <a16:creationId xmlns:a16="http://schemas.microsoft.com/office/drawing/2014/main" id="{A6A70A9F-6C83-4C33-9E3D-99E6957A038F}"/>
              </a:ext>
            </a:extLst>
          </p:cNvPr>
          <p:cNvSpPr/>
          <p:nvPr/>
        </p:nvSpPr>
        <p:spPr>
          <a:xfrm>
            <a:off x="6489700" y="5513972"/>
            <a:ext cx="1066800" cy="134402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Write</a:t>
            </a:r>
          </a:p>
        </p:txBody>
      </p:sp>
      <p:sp>
        <p:nvSpPr>
          <p:cNvPr id="120" name="Oval 119">
            <a:extLst>
              <a:ext uri="{FF2B5EF4-FFF2-40B4-BE49-F238E27FC236}">
                <a16:creationId xmlns:a16="http://schemas.microsoft.com/office/drawing/2014/main" id="{6865CB74-22D3-40A4-87D3-2CA0582F2649}"/>
              </a:ext>
            </a:extLst>
          </p:cNvPr>
          <p:cNvSpPr/>
          <p:nvPr/>
        </p:nvSpPr>
        <p:spPr>
          <a:xfrm>
            <a:off x="9161081" y="5495032"/>
            <a:ext cx="1066800" cy="134402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Sense</a:t>
            </a:r>
          </a:p>
        </p:txBody>
      </p:sp>
    </p:spTree>
    <p:extLst>
      <p:ext uri="{BB962C8B-B14F-4D97-AF65-F5344CB8AC3E}">
        <p14:creationId xmlns:p14="http://schemas.microsoft.com/office/powerpoint/2010/main" val="73267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8A696-3D2E-4A03-B85D-4CA2AFEFB8D6}"/>
              </a:ext>
            </a:extLst>
          </p:cNvPr>
          <p:cNvSpPr>
            <a:spLocks noGrp="1"/>
          </p:cNvSpPr>
          <p:nvPr>
            <p:ph type="title"/>
          </p:nvPr>
        </p:nvSpPr>
        <p:spPr>
          <a:xfrm>
            <a:off x="838200" y="963877"/>
            <a:ext cx="2325914" cy="4930246"/>
          </a:xfrm>
        </p:spPr>
        <p:txBody>
          <a:bodyPr>
            <a:normAutofit/>
          </a:bodyPr>
          <a:lstStyle/>
          <a:p>
            <a:pPr algn="r"/>
            <a:r>
              <a:rPr lang="en-US" sz="4800" b="1" u="sng" dirty="0"/>
              <a:t>Outline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1D8BF0-D20E-4E07-A269-819C850D8EA4}"/>
              </a:ext>
            </a:extLst>
          </p:cNvPr>
          <p:cNvSpPr>
            <a:spLocks noGrp="1"/>
          </p:cNvSpPr>
          <p:nvPr>
            <p:ph idx="1"/>
          </p:nvPr>
        </p:nvSpPr>
        <p:spPr>
          <a:xfrm>
            <a:off x="4787345" y="963877"/>
            <a:ext cx="8115855" cy="4930246"/>
          </a:xfrm>
        </p:spPr>
        <p:txBody>
          <a:bodyPr anchor="ctr">
            <a:normAutofit/>
          </a:bodyPr>
          <a:lstStyle/>
          <a:p>
            <a:r>
              <a:rPr lang="en-US" sz="2400" dirty="0"/>
              <a:t>Background and Motivation</a:t>
            </a:r>
          </a:p>
          <a:p>
            <a:r>
              <a:rPr lang="en-US" sz="2400"/>
              <a:t>Non-Volatile</a:t>
            </a:r>
            <a:r>
              <a:rPr lang="en-US" sz="2400" dirty="0"/>
              <a:t> Memory Technologies</a:t>
            </a:r>
          </a:p>
          <a:p>
            <a:r>
              <a:rPr lang="en-US" sz="2400" dirty="0"/>
              <a:t>Competing Existing Volatile Solution</a:t>
            </a:r>
          </a:p>
          <a:p>
            <a:r>
              <a:rPr lang="en-US" sz="2400" dirty="0"/>
              <a:t>Previous NV Design: MTJ-Based NV-Latch</a:t>
            </a:r>
          </a:p>
          <a:p>
            <a:r>
              <a:rPr lang="en-US" sz="2400"/>
              <a:t>Proposed </a:t>
            </a:r>
            <a:r>
              <a:rPr lang="en-US" sz="2400" dirty="0"/>
              <a:t>NV </a:t>
            </a:r>
            <a:r>
              <a:rPr lang="en-US" sz="2400"/>
              <a:t>Design:</a:t>
            </a:r>
            <a:r>
              <a:rPr lang="en-US" sz="2400" dirty="0"/>
              <a:t> Anti-fuse based NV Latch</a:t>
            </a:r>
          </a:p>
          <a:p>
            <a:r>
              <a:rPr lang="en-US" sz="2400" dirty="0"/>
              <a:t>Design Methods</a:t>
            </a:r>
          </a:p>
          <a:p>
            <a:r>
              <a:rPr lang="en-US" sz="2400" dirty="0"/>
              <a:t>Results</a:t>
            </a:r>
          </a:p>
          <a:p>
            <a:r>
              <a:rPr lang="en-US" sz="2400" dirty="0"/>
              <a:t>Comparisons &amp; Conclusions</a:t>
            </a:r>
          </a:p>
        </p:txBody>
      </p:sp>
    </p:spTree>
    <p:extLst>
      <p:ext uri="{BB962C8B-B14F-4D97-AF65-F5344CB8AC3E}">
        <p14:creationId xmlns:p14="http://schemas.microsoft.com/office/powerpoint/2010/main" val="891380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C0CE4-D767-4601-8EE8-FB7D417407B6}"/>
              </a:ext>
            </a:extLst>
          </p:cNvPr>
          <p:cNvSpPr>
            <a:spLocks noGrp="1"/>
          </p:cNvSpPr>
          <p:nvPr>
            <p:ph type="title"/>
          </p:nvPr>
        </p:nvSpPr>
        <p:spPr>
          <a:xfrm>
            <a:off x="624114" y="235247"/>
            <a:ext cx="10874829" cy="1325563"/>
          </a:xfrm>
        </p:spPr>
        <p:txBody>
          <a:bodyPr/>
          <a:lstStyle/>
          <a:p>
            <a:pPr algn="ctr"/>
            <a:r>
              <a:rPr lang="en-US" b="1" u="sng" dirty="0"/>
              <a:t>Proposed NV Design: Anti-Fuse based NV Latch</a:t>
            </a:r>
            <a:br>
              <a:rPr lang="en-US" b="1" u="sng" dirty="0"/>
            </a:br>
            <a:r>
              <a:rPr lang="en-US" b="1" u="sng" dirty="0"/>
              <a:t>Truth Table</a:t>
            </a:r>
          </a:p>
        </p:txBody>
      </p:sp>
      <p:graphicFrame>
        <p:nvGraphicFramePr>
          <p:cNvPr id="8" name="Content Placeholder 7">
            <a:extLst>
              <a:ext uri="{FF2B5EF4-FFF2-40B4-BE49-F238E27FC236}">
                <a16:creationId xmlns:a16="http://schemas.microsoft.com/office/drawing/2014/main" id="{80A17B35-3EC3-4FDA-811F-399DC8120E52}"/>
              </a:ext>
            </a:extLst>
          </p:cNvPr>
          <p:cNvGraphicFramePr>
            <a:graphicFrameLocks noGrp="1"/>
          </p:cNvGraphicFramePr>
          <p:nvPr>
            <p:ph sz="half" idx="1"/>
            <p:extLst>
              <p:ext uri="{D42A27DB-BD31-4B8C-83A1-F6EECF244321}">
                <p14:modId xmlns:p14="http://schemas.microsoft.com/office/powerpoint/2010/main" val="964368007"/>
              </p:ext>
            </p:extLst>
          </p:nvPr>
        </p:nvGraphicFramePr>
        <p:xfrm>
          <a:off x="6070600" y="2115911"/>
          <a:ext cx="5181600" cy="185420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1425844688"/>
                    </a:ext>
                  </a:extLst>
                </a:gridCol>
                <a:gridCol w="1727200">
                  <a:extLst>
                    <a:ext uri="{9D8B030D-6E8A-4147-A177-3AD203B41FA5}">
                      <a16:colId xmlns:a16="http://schemas.microsoft.com/office/drawing/2014/main" val="2587002072"/>
                    </a:ext>
                  </a:extLst>
                </a:gridCol>
                <a:gridCol w="1727200">
                  <a:extLst>
                    <a:ext uri="{9D8B030D-6E8A-4147-A177-3AD203B41FA5}">
                      <a16:colId xmlns:a16="http://schemas.microsoft.com/office/drawing/2014/main" val="298124899"/>
                    </a:ext>
                  </a:extLst>
                </a:gridCol>
              </a:tblGrid>
              <a:tr h="370840">
                <a:tc>
                  <a:txBody>
                    <a:bodyPr/>
                    <a:lstStyle/>
                    <a:p>
                      <a:pPr algn="ctr"/>
                      <a:r>
                        <a:rPr lang="en-US"/>
                        <a:t>D</a:t>
                      </a:r>
                      <a:endParaRPr lang="en-US" dirty="0"/>
                    </a:p>
                  </a:txBody>
                  <a:tcPr/>
                </a:tc>
                <a:tc>
                  <a:txBody>
                    <a:bodyPr/>
                    <a:lstStyle/>
                    <a:p>
                      <a:pPr algn="ctr"/>
                      <a:r>
                        <a:rPr lang="en-US"/>
                        <a:t>WE</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a:t>R state</a:t>
                      </a:r>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73685144"/>
                  </a:ext>
                </a:extLst>
              </a:tr>
              <a:tr h="370840">
                <a:tc>
                  <a:txBody>
                    <a:bodyPr/>
                    <a:lstStyle/>
                    <a:p>
                      <a:pPr algn="ctr"/>
                      <a:r>
                        <a:rPr lang="en-US"/>
                        <a:t>0</a:t>
                      </a:r>
                      <a:endParaRPr lang="en-US" dirty="0"/>
                    </a:p>
                  </a:txBody>
                  <a:tcPr/>
                </a:tc>
                <a:tc>
                  <a:txBody>
                    <a:bodyPr/>
                    <a:lstStyle/>
                    <a:p>
                      <a:pPr algn="ctr"/>
                      <a:r>
                        <a:rPr lang="en-US"/>
                        <a:t>0</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a:t>R state</a:t>
                      </a:r>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355797"/>
                  </a:ext>
                </a:extLst>
              </a:tr>
              <a:tr h="370840">
                <a:tc>
                  <a:txBody>
                    <a:bodyPr/>
                    <a:lstStyle/>
                    <a:p>
                      <a:pPr algn="ctr"/>
                      <a:r>
                        <a:rPr lang="en-US"/>
                        <a:t>0</a:t>
                      </a:r>
                      <a:endParaRPr lang="en-US" dirty="0"/>
                    </a:p>
                  </a:txBody>
                  <a:tcPr/>
                </a:tc>
                <a:tc>
                  <a:txBody>
                    <a:bodyPr/>
                    <a:lstStyle/>
                    <a:p>
                      <a:pPr algn="ctr"/>
                      <a:r>
                        <a:rPr lang="en-US"/>
                        <a:t>1</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a:t>R state</a:t>
                      </a:r>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34582345"/>
                  </a:ext>
                </a:extLst>
              </a:tr>
              <a:tr h="370840">
                <a:tc>
                  <a:txBody>
                    <a:bodyPr/>
                    <a:lstStyle/>
                    <a:p>
                      <a:pPr algn="ctr"/>
                      <a:r>
                        <a:rPr lang="en-US"/>
                        <a:t>1</a:t>
                      </a:r>
                      <a:endParaRPr lang="en-US" dirty="0"/>
                    </a:p>
                  </a:txBody>
                  <a:tcPr/>
                </a:tc>
                <a:tc>
                  <a:txBody>
                    <a:bodyPr/>
                    <a:lstStyle/>
                    <a:p>
                      <a:pPr algn="ctr"/>
                      <a:r>
                        <a:rPr lang="en-US"/>
                        <a:t>0</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a:t>R state</a:t>
                      </a:r>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9685535"/>
                  </a:ext>
                </a:extLst>
              </a:tr>
              <a:tr h="370840">
                <a:tc>
                  <a:txBody>
                    <a:bodyPr/>
                    <a:lstStyle/>
                    <a:p>
                      <a:pPr algn="ctr"/>
                      <a:r>
                        <a:rPr lang="en-US"/>
                        <a:t>1</a:t>
                      </a:r>
                      <a:endParaRPr lang="en-US" dirty="0"/>
                    </a:p>
                  </a:txBody>
                  <a:tcPr/>
                </a:tc>
                <a:tc>
                  <a:txBody>
                    <a:bodyPr/>
                    <a:lstStyle/>
                    <a:p>
                      <a:pPr algn="ctr"/>
                      <a:r>
                        <a:rPr lang="en-US"/>
                        <a:t>1</a:t>
                      </a: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a:t>Blown</a:t>
                      </a:r>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2826203"/>
                  </a:ext>
                </a:extLst>
              </a:tr>
            </a:tbl>
          </a:graphicData>
        </a:graphic>
      </p:graphicFrame>
      <mc:AlternateContent xmlns:mc="http://schemas.openxmlformats.org/markup-compatibility/2006" xmlns:a14="http://schemas.microsoft.com/office/drawing/2010/main">
        <mc:Choice Requires="a14">
          <p:graphicFrame>
            <p:nvGraphicFramePr>
              <p:cNvPr id="10" name="Content Placeholder 9">
                <a:extLst>
                  <a:ext uri="{FF2B5EF4-FFF2-40B4-BE49-F238E27FC236}">
                    <a16:creationId xmlns:a16="http://schemas.microsoft.com/office/drawing/2014/main" id="{3BB85052-2AFD-4CB1-8F88-64B324B20B5E}"/>
                  </a:ext>
                </a:extLst>
              </p:cNvPr>
              <p:cNvGraphicFramePr>
                <a:graphicFrameLocks noGrp="1"/>
              </p:cNvGraphicFramePr>
              <p:nvPr>
                <p:ph sz="half" idx="2"/>
                <p:extLst>
                  <p:ext uri="{D42A27DB-BD31-4B8C-83A1-F6EECF244321}">
                    <p14:modId xmlns:p14="http://schemas.microsoft.com/office/powerpoint/2010/main" val="2767882894"/>
                  </p:ext>
                </p:extLst>
              </p:nvPr>
            </p:nvGraphicFramePr>
            <p:xfrm>
              <a:off x="6070600" y="4105048"/>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461445782"/>
                        </a:ext>
                      </a:extLst>
                    </a:gridCol>
                    <a:gridCol w="1295400">
                      <a:extLst>
                        <a:ext uri="{9D8B030D-6E8A-4147-A177-3AD203B41FA5}">
                          <a16:colId xmlns:a16="http://schemas.microsoft.com/office/drawing/2014/main" val="2328067485"/>
                        </a:ext>
                      </a:extLst>
                    </a:gridCol>
                    <a:gridCol w="1295400">
                      <a:extLst>
                        <a:ext uri="{9D8B030D-6E8A-4147-A177-3AD203B41FA5}">
                          <a16:colId xmlns:a16="http://schemas.microsoft.com/office/drawing/2014/main" val="3949086940"/>
                        </a:ext>
                      </a:extLst>
                    </a:gridCol>
                    <a:gridCol w="1295400">
                      <a:extLst>
                        <a:ext uri="{9D8B030D-6E8A-4147-A177-3AD203B41FA5}">
                          <a16:colId xmlns:a16="http://schemas.microsoft.com/office/drawing/2014/main" val="2672450822"/>
                        </a:ext>
                      </a:extLst>
                    </a:gridCol>
                  </a:tblGrid>
                  <a:tr h="370840">
                    <a:tc>
                      <a:txBody>
                        <a:bodyPr/>
                        <a:lstStyle/>
                        <a:p>
                          <a:pPr algn="ctr"/>
                          <a:r>
                            <a:rPr lang="en-US"/>
                            <a:t>R state</a:t>
                          </a:r>
                          <a:endParaRPr lang="en-US" dirty="0"/>
                        </a:p>
                      </a:txBody>
                      <a:tcPr/>
                    </a:tc>
                    <a:tc>
                      <a:txBody>
                        <a:bodyPr/>
                        <a:lstStyle/>
                        <a:p>
                          <a:pPr algn="ctr"/>
                          <a:r>
                            <a:rPr lang="en-US"/>
                            <a:t>SE </a:t>
                          </a:r>
                          <a:endParaRPr lang="en-US" dirty="0"/>
                        </a:p>
                      </a:txBody>
                      <a:tcPr/>
                    </a:tc>
                    <a:tc>
                      <a:txBody>
                        <a:bodyPr/>
                        <a:lstStyle/>
                        <a:p>
                          <a:pPr algn="ctr"/>
                          <a:r>
                            <a:rPr lang="en-US"/>
                            <a:t>Q</a:t>
                          </a:r>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b="1" i="1" dirty="0" smtClean="0">
                                        <a:latin typeface="Cambria Math" panose="02040503050406030204" pitchFamily="18" charset="0"/>
                                      </a:rPr>
                                    </m:ctrlPr>
                                  </m:accPr>
                                  <m:e>
                                    <m:r>
                                      <a:rPr lang="en-US" b="1" i="0" dirty="0" smtClean="0">
                                        <a:latin typeface="Cambria Math" panose="02040503050406030204" pitchFamily="18" charset="0"/>
                                      </a:rPr>
                                      <m:t>𝐐</m:t>
                                    </m:r>
                                  </m:e>
                                </m:acc>
                              </m:oMath>
                            </m:oMathPara>
                          </a14:m>
                          <a:endParaRPr lang="en-US" b="1" dirty="0"/>
                        </a:p>
                      </a:txBody>
                      <a:tcPr/>
                    </a:tc>
                    <a:extLst>
                      <a:ext uri="{0D108BD9-81ED-4DB2-BD59-A6C34878D82A}">
                        <a16:rowId xmlns:a16="http://schemas.microsoft.com/office/drawing/2014/main" val="522138862"/>
                      </a:ext>
                    </a:extLst>
                  </a:tr>
                  <a:tr h="370840">
                    <a:tc>
                      <a:txBody>
                        <a:bodyPr/>
                        <a:lstStyle/>
                        <a:p>
                          <a:pPr algn="ctr"/>
                          <a:r>
                            <a:rPr lang="en-US"/>
                            <a:t>Unblown</a:t>
                          </a:r>
                          <a:endParaRPr lang="en-US" dirty="0"/>
                        </a:p>
                      </a:txBody>
                      <a:tcPr/>
                    </a:tc>
                    <a:tc>
                      <a:txBody>
                        <a:bodyPr/>
                        <a:lstStyle/>
                        <a:p>
                          <a:pPr algn="ctr"/>
                          <a:r>
                            <a:rPr lang="en-US"/>
                            <a:t>0</a:t>
                          </a:r>
                          <a:endParaRPr lang="en-US" dirty="0"/>
                        </a:p>
                      </a:txBody>
                      <a:tcPr/>
                    </a:tc>
                    <a:tc>
                      <a:txBody>
                        <a:bodyPr/>
                        <a:lstStyle/>
                        <a:p>
                          <a:pPr algn="ctr"/>
                          <a:r>
                            <a:rPr lang="en-US"/>
                            <a:t>Q</a:t>
                          </a:r>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m:rPr>
                                        <m:sty m:val="p"/>
                                      </m:rPr>
                                      <a:rPr lang="en-US" b="0" i="0" dirty="0" smtClean="0">
                                        <a:latin typeface="Cambria Math" panose="02040503050406030204" pitchFamily="18" charset="0"/>
                                      </a:rPr>
                                      <m:t>Q</m:t>
                                    </m:r>
                                  </m:e>
                                </m:acc>
                              </m:oMath>
                            </m:oMathPara>
                          </a14:m>
                          <a:endParaRPr lang="en-US" i="0" dirty="0">
                            <a:latin typeface="+mn-lt"/>
                          </a:endParaRPr>
                        </a:p>
                      </a:txBody>
                      <a:tcPr/>
                    </a:tc>
                    <a:extLst>
                      <a:ext uri="{0D108BD9-81ED-4DB2-BD59-A6C34878D82A}">
                        <a16:rowId xmlns:a16="http://schemas.microsoft.com/office/drawing/2014/main" val="396629684"/>
                      </a:ext>
                    </a:extLst>
                  </a:tr>
                  <a:tr h="370840">
                    <a:tc>
                      <a:txBody>
                        <a:bodyPr/>
                        <a:lstStyle/>
                        <a:p>
                          <a:pPr algn="ctr"/>
                          <a:r>
                            <a:rPr lang="en-US"/>
                            <a:t>Unblown</a:t>
                          </a:r>
                          <a:endParaRPr lang="en-US" dirty="0"/>
                        </a:p>
                      </a:txBody>
                      <a:tcPr/>
                    </a:tc>
                    <a:tc>
                      <a:txBody>
                        <a:bodyPr/>
                        <a:lstStyle/>
                        <a:p>
                          <a:pPr algn="ctr"/>
                          <a:r>
                            <a:rPr lang="en-US"/>
                            <a:t>1</a:t>
                          </a:r>
                          <a:endParaRPr lang="en-US" dirty="0"/>
                        </a:p>
                      </a:txBody>
                      <a:tcPr/>
                    </a:tc>
                    <a:tc>
                      <a:txBody>
                        <a:bodyPr/>
                        <a:lstStyle/>
                        <a:p>
                          <a:pPr algn="ctr"/>
                          <a:r>
                            <a:rPr lang="en-US"/>
                            <a:t>0</a:t>
                          </a:r>
                          <a:endParaRPr lang="en-US" dirty="0"/>
                        </a:p>
                      </a:txBody>
                      <a:tcPr/>
                    </a:tc>
                    <a:tc>
                      <a:txBody>
                        <a:bodyPr/>
                        <a:lstStyle/>
                        <a:p>
                          <a:pPr algn="ctr"/>
                          <a:r>
                            <a:rPr lang="en-US"/>
                            <a:t>1</a:t>
                          </a:r>
                          <a:endParaRPr lang="en-US" dirty="0"/>
                        </a:p>
                      </a:txBody>
                      <a:tcPr/>
                    </a:tc>
                    <a:extLst>
                      <a:ext uri="{0D108BD9-81ED-4DB2-BD59-A6C34878D82A}">
                        <a16:rowId xmlns:a16="http://schemas.microsoft.com/office/drawing/2014/main" val="696601892"/>
                      </a:ext>
                    </a:extLst>
                  </a:tr>
                  <a:tr h="370840">
                    <a:tc>
                      <a:txBody>
                        <a:bodyPr/>
                        <a:lstStyle/>
                        <a:p>
                          <a:pPr algn="ctr"/>
                          <a:r>
                            <a:rPr lang="en-US"/>
                            <a:t>Blown</a:t>
                          </a:r>
                          <a:endParaRPr lang="en-US" dirty="0"/>
                        </a:p>
                      </a:txBody>
                      <a:tcPr/>
                    </a:tc>
                    <a:tc>
                      <a:txBody>
                        <a:bodyPr/>
                        <a:lstStyle/>
                        <a:p>
                          <a:pPr algn="ctr"/>
                          <a:r>
                            <a:rPr lang="en-US"/>
                            <a:t>0</a:t>
                          </a:r>
                          <a:endParaRPr lang="en-US" dirty="0"/>
                        </a:p>
                      </a:txBody>
                      <a:tcPr/>
                    </a:tc>
                    <a:tc>
                      <a:txBody>
                        <a:bodyPr/>
                        <a:lstStyle/>
                        <a:p>
                          <a:pPr algn="ctr"/>
                          <a:r>
                            <a:rPr lang="en-US"/>
                            <a:t>Q</a:t>
                          </a:r>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m:rPr>
                                        <m:sty m:val="p"/>
                                      </m:rPr>
                                      <a:rPr lang="en-US" b="0" i="0" dirty="0" smtClean="0">
                                        <a:latin typeface="Cambria Math" panose="02040503050406030204" pitchFamily="18" charset="0"/>
                                      </a:rPr>
                                      <m:t>Q</m:t>
                                    </m:r>
                                  </m:e>
                                </m:acc>
                              </m:oMath>
                            </m:oMathPara>
                          </a14:m>
                          <a:endParaRPr lang="en-US" dirty="0"/>
                        </a:p>
                      </a:txBody>
                      <a:tcPr/>
                    </a:tc>
                    <a:extLst>
                      <a:ext uri="{0D108BD9-81ED-4DB2-BD59-A6C34878D82A}">
                        <a16:rowId xmlns:a16="http://schemas.microsoft.com/office/drawing/2014/main" val="3260799080"/>
                      </a:ext>
                    </a:extLst>
                  </a:tr>
                  <a:tr h="370840">
                    <a:tc>
                      <a:txBody>
                        <a:bodyPr/>
                        <a:lstStyle/>
                        <a:p>
                          <a:pPr algn="ctr"/>
                          <a:r>
                            <a:rPr lang="en-US"/>
                            <a:t>Blown</a:t>
                          </a:r>
                          <a:endParaRPr lang="en-US" dirty="0"/>
                        </a:p>
                      </a:txBody>
                      <a:tcPr/>
                    </a:tc>
                    <a:tc>
                      <a:txBody>
                        <a:bodyPr/>
                        <a:lstStyle/>
                        <a:p>
                          <a:pPr algn="ctr"/>
                          <a:r>
                            <a:rPr lang="en-US"/>
                            <a:t>1</a:t>
                          </a:r>
                          <a:endParaRPr lang="en-US" dirty="0"/>
                        </a:p>
                      </a:txBody>
                      <a:tcPr/>
                    </a:tc>
                    <a:tc>
                      <a:txBody>
                        <a:bodyPr/>
                        <a:lstStyle/>
                        <a:p>
                          <a:pPr algn="ctr"/>
                          <a:r>
                            <a:rPr lang="en-US"/>
                            <a:t>1</a:t>
                          </a:r>
                          <a:endParaRPr lang="en-US" dirty="0"/>
                        </a:p>
                      </a:txBody>
                      <a:tcPr/>
                    </a:tc>
                    <a:tc>
                      <a:txBody>
                        <a:bodyPr/>
                        <a:lstStyle/>
                        <a:p>
                          <a:pPr algn="ctr"/>
                          <a:r>
                            <a:rPr lang="en-US"/>
                            <a:t>0</a:t>
                          </a:r>
                          <a:endParaRPr lang="en-US" dirty="0"/>
                        </a:p>
                      </a:txBody>
                      <a:tcPr/>
                    </a:tc>
                    <a:extLst>
                      <a:ext uri="{0D108BD9-81ED-4DB2-BD59-A6C34878D82A}">
                        <a16:rowId xmlns:a16="http://schemas.microsoft.com/office/drawing/2014/main" val="2324375275"/>
                      </a:ext>
                    </a:extLst>
                  </a:tr>
                </a:tbl>
              </a:graphicData>
            </a:graphic>
          </p:graphicFrame>
        </mc:Choice>
        <mc:Fallback xmlns="">
          <p:graphicFrame>
            <p:nvGraphicFramePr>
              <p:cNvPr id="10" name="Content Placeholder 9">
                <a:extLst>
                  <a:ext uri="{FF2B5EF4-FFF2-40B4-BE49-F238E27FC236}">
                    <a16:creationId xmlns:a16="http://schemas.microsoft.com/office/drawing/2014/main" id="{3BB85052-2AFD-4CB1-8F88-64B324B20B5E}"/>
                  </a:ext>
                </a:extLst>
              </p:cNvPr>
              <p:cNvGraphicFramePr>
                <a:graphicFrameLocks noGrp="1"/>
              </p:cNvGraphicFramePr>
              <p:nvPr>
                <p:ph sz="half" idx="2"/>
                <p:extLst>
                  <p:ext uri="{D42A27DB-BD31-4B8C-83A1-F6EECF244321}">
                    <p14:modId xmlns:p14="http://schemas.microsoft.com/office/powerpoint/2010/main" val="2767882894"/>
                  </p:ext>
                </p:extLst>
              </p:nvPr>
            </p:nvGraphicFramePr>
            <p:xfrm>
              <a:off x="6070600" y="4105048"/>
              <a:ext cx="5181600" cy="18542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461445782"/>
                        </a:ext>
                      </a:extLst>
                    </a:gridCol>
                    <a:gridCol w="1295400">
                      <a:extLst>
                        <a:ext uri="{9D8B030D-6E8A-4147-A177-3AD203B41FA5}">
                          <a16:colId xmlns:a16="http://schemas.microsoft.com/office/drawing/2014/main" val="2328067485"/>
                        </a:ext>
                      </a:extLst>
                    </a:gridCol>
                    <a:gridCol w="1295400">
                      <a:extLst>
                        <a:ext uri="{9D8B030D-6E8A-4147-A177-3AD203B41FA5}">
                          <a16:colId xmlns:a16="http://schemas.microsoft.com/office/drawing/2014/main" val="3949086940"/>
                        </a:ext>
                      </a:extLst>
                    </a:gridCol>
                    <a:gridCol w="1295400">
                      <a:extLst>
                        <a:ext uri="{9D8B030D-6E8A-4147-A177-3AD203B41FA5}">
                          <a16:colId xmlns:a16="http://schemas.microsoft.com/office/drawing/2014/main" val="2672450822"/>
                        </a:ext>
                      </a:extLst>
                    </a:gridCol>
                  </a:tblGrid>
                  <a:tr h="370840">
                    <a:tc>
                      <a:txBody>
                        <a:bodyPr/>
                        <a:lstStyle/>
                        <a:p>
                          <a:pPr algn="ctr"/>
                          <a:r>
                            <a:rPr lang="en-US"/>
                            <a:t>R state</a:t>
                          </a:r>
                        </a:p>
                      </a:txBody>
                      <a:tcPr/>
                    </a:tc>
                    <a:tc>
                      <a:txBody>
                        <a:bodyPr/>
                        <a:lstStyle/>
                        <a:p>
                          <a:pPr algn="ctr"/>
                          <a:r>
                            <a:rPr lang="en-US"/>
                            <a:t>SE </a:t>
                          </a:r>
                        </a:p>
                      </a:txBody>
                      <a:tcPr/>
                    </a:tc>
                    <a:tc>
                      <a:txBody>
                        <a:bodyPr/>
                        <a:lstStyle/>
                        <a:p>
                          <a:pPr algn="ctr"/>
                          <a:r>
                            <a:rPr lang="en-US"/>
                            <a:t>Q</a:t>
                          </a:r>
                        </a:p>
                      </a:txBody>
                      <a:tcPr/>
                    </a:tc>
                    <a:tc>
                      <a:txBody>
                        <a:bodyPr/>
                        <a:lstStyle/>
                        <a:p>
                          <a:endParaRPr lang="en-US"/>
                        </a:p>
                      </a:txBody>
                      <a:tcPr>
                        <a:blipFill>
                          <a:blip r:embed="rId3"/>
                          <a:stretch>
                            <a:fillRect l="-300000" t="-8197" r="-1878" b="-424590"/>
                          </a:stretch>
                        </a:blipFill>
                      </a:tcPr>
                    </a:tc>
                    <a:extLst>
                      <a:ext uri="{0D108BD9-81ED-4DB2-BD59-A6C34878D82A}">
                        <a16:rowId xmlns:a16="http://schemas.microsoft.com/office/drawing/2014/main" val="522138862"/>
                      </a:ext>
                    </a:extLst>
                  </a:tr>
                  <a:tr h="370840">
                    <a:tc>
                      <a:txBody>
                        <a:bodyPr/>
                        <a:lstStyle/>
                        <a:p>
                          <a:pPr algn="ctr"/>
                          <a:r>
                            <a:rPr lang="en-US"/>
                            <a:t>Unblown</a:t>
                          </a:r>
                        </a:p>
                      </a:txBody>
                      <a:tcPr/>
                    </a:tc>
                    <a:tc>
                      <a:txBody>
                        <a:bodyPr/>
                        <a:lstStyle/>
                        <a:p>
                          <a:pPr algn="ctr"/>
                          <a:r>
                            <a:rPr lang="en-US"/>
                            <a:t>0</a:t>
                          </a:r>
                        </a:p>
                      </a:txBody>
                      <a:tcPr/>
                    </a:tc>
                    <a:tc>
                      <a:txBody>
                        <a:bodyPr/>
                        <a:lstStyle/>
                        <a:p>
                          <a:pPr algn="ctr"/>
                          <a:r>
                            <a:rPr lang="en-US"/>
                            <a:t>Q</a:t>
                          </a:r>
                        </a:p>
                      </a:txBody>
                      <a:tcPr/>
                    </a:tc>
                    <a:tc>
                      <a:txBody>
                        <a:bodyPr/>
                        <a:lstStyle/>
                        <a:p>
                          <a:endParaRPr lang="en-US"/>
                        </a:p>
                      </a:txBody>
                      <a:tcPr>
                        <a:blipFill>
                          <a:blip r:embed="rId3"/>
                          <a:stretch>
                            <a:fillRect l="-300000" t="-108197" r="-1878" b="-324590"/>
                          </a:stretch>
                        </a:blipFill>
                      </a:tcPr>
                    </a:tc>
                    <a:extLst>
                      <a:ext uri="{0D108BD9-81ED-4DB2-BD59-A6C34878D82A}">
                        <a16:rowId xmlns:a16="http://schemas.microsoft.com/office/drawing/2014/main" val="396629684"/>
                      </a:ext>
                    </a:extLst>
                  </a:tr>
                  <a:tr h="370840">
                    <a:tc>
                      <a:txBody>
                        <a:bodyPr/>
                        <a:lstStyle/>
                        <a:p>
                          <a:pPr algn="ctr"/>
                          <a:r>
                            <a:rPr lang="en-US"/>
                            <a:t>Unblown</a:t>
                          </a:r>
                        </a:p>
                      </a:txBody>
                      <a:tcPr/>
                    </a:tc>
                    <a:tc>
                      <a:txBody>
                        <a:bodyPr/>
                        <a:lstStyle/>
                        <a:p>
                          <a:pPr algn="ctr"/>
                          <a:r>
                            <a:rPr lang="en-US"/>
                            <a:t>1</a:t>
                          </a:r>
                        </a:p>
                      </a:txBody>
                      <a:tcPr/>
                    </a:tc>
                    <a:tc>
                      <a:txBody>
                        <a:bodyPr/>
                        <a:lstStyle/>
                        <a:p>
                          <a:pPr algn="ctr"/>
                          <a:r>
                            <a:rPr lang="en-US"/>
                            <a:t>0</a:t>
                          </a:r>
                        </a:p>
                      </a:txBody>
                      <a:tcPr/>
                    </a:tc>
                    <a:tc>
                      <a:txBody>
                        <a:bodyPr/>
                        <a:lstStyle/>
                        <a:p>
                          <a:pPr algn="ctr"/>
                          <a:r>
                            <a:rPr lang="en-US"/>
                            <a:t>1</a:t>
                          </a:r>
                        </a:p>
                      </a:txBody>
                      <a:tcPr/>
                    </a:tc>
                    <a:extLst>
                      <a:ext uri="{0D108BD9-81ED-4DB2-BD59-A6C34878D82A}">
                        <a16:rowId xmlns:a16="http://schemas.microsoft.com/office/drawing/2014/main" val="696601892"/>
                      </a:ext>
                    </a:extLst>
                  </a:tr>
                  <a:tr h="370840">
                    <a:tc>
                      <a:txBody>
                        <a:bodyPr/>
                        <a:lstStyle/>
                        <a:p>
                          <a:pPr algn="ctr"/>
                          <a:r>
                            <a:rPr lang="en-US"/>
                            <a:t>Blown</a:t>
                          </a:r>
                        </a:p>
                      </a:txBody>
                      <a:tcPr/>
                    </a:tc>
                    <a:tc>
                      <a:txBody>
                        <a:bodyPr/>
                        <a:lstStyle/>
                        <a:p>
                          <a:pPr algn="ctr"/>
                          <a:r>
                            <a:rPr lang="en-US"/>
                            <a:t>0</a:t>
                          </a:r>
                        </a:p>
                      </a:txBody>
                      <a:tcPr/>
                    </a:tc>
                    <a:tc>
                      <a:txBody>
                        <a:bodyPr/>
                        <a:lstStyle/>
                        <a:p>
                          <a:pPr algn="ctr"/>
                          <a:r>
                            <a:rPr lang="en-US"/>
                            <a:t>Q</a:t>
                          </a:r>
                        </a:p>
                      </a:txBody>
                      <a:tcPr/>
                    </a:tc>
                    <a:tc>
                      <a:txBody>
                        <a:bodyPr/>
                        <a:lstStyle/>
                        <a:p>
                          <a:endParaRPr lang="en-US"/>
                        </a:p>
                      </a:txBody>
                      <a:tcPr>
                        <a:blipFill>
                          <a:blip r:embed="rId3"/>
                          <a:stretch>
                            <a:fillRect l="-300000" t="-308197" r="-1878" b="-124590"/>
                          </a:stretch>
                        </a:blipFill>
                      </a:tcPr>
                    </a:tc>
                    <a:extLst>
                      <a:ext uri="{0D108BD9-81ED-4DB2-BD59-A6C34878D82A}">
                        <a16:rowId xmlns:a16="http://schemas.microsoft.com/office/drawing/2014/main" val="3260799080"/>
                      </a:ext>
                    </a:extLst>
                  </a:tr>
                  <a:tr h="370840">
                    <a:tc>
                      <a:txBody>
                        <a:bodyPr/>
                        <a:lstStyle/>
                        <a:p>
                          <a:pPr algn="ctr"/>
                          <a:r>
                            <a:rPr lang="en-US"/>
                            <a:t>Blown</a:t>
                          </a:r>
                        </a:p>
                      </a:txBody>
                      <a:tcPr/>
                    </a:tc>
                    <a:tc>
                      <a:txBody>
                        <a:bodyPr/>
                        <a:lstStyle/>
                        <a:p>
                          <a:pPr algn="ctr"/>
                          <a:r>
                            <a:rPr lang="en-US"/>
                            <a:t>1</a:t>
                          </a:r>
                        </a:p>
                      </a:txBody>
                      <a:tcPr/>
                    </a:tc>
                    <a:tc>
                      <a:txBody>
                        <a:bodyPr/>
                        <a:lstStyle/>
                        <a:p>
                          <a:pPr algn="ctr"/>
                          <a:r>
                            <a:rPr lang="en-US"/>
                            <a:t>1</a:t>
                          </a:r>
                        </a:p>
                      </a:txBody>
                      <a:tcPr/>
                    </a:tc>
                    <a:tc>
                      <a:txBody>
                        <a:bodyPr/>
                        <a:lstStyle/>
                        <a:p>
                          <a:pPr algn="ctr"/>
                          <a:r>
                            <a:rPr lang="en-US"/>
                            <a:t>0</a:t>
                          </a:r>
                        </a:p>
                      </a:txBody>
                      <a:tcPr/>
                    </a:tc>
                    <a:extLst>
                      <a:ext uri="{0D108BD9-81ED-4DB2-BD59-A6C34878D82A}">
                        <a16:rowId xmlns:a16="http://schemas.microsoft.com/office/drawing/2014/main" val="2324375275"/>
                      </a:ext>
                    </a:extLst>
                  </a:tr>
                </a:tbl>
              </a:graphicData>
            </a:graphic>
          </p:graphicFrame>
        </mc:Fallback>
      </mc:AlternateContent>
      <p:sp>
        <p:nvSpPr>
          <p:cNvPr id="6" name="TextBox 5">
            <a:extLst>
              <a:ext uri="{FF2B5EF4-FFF2-40B4-BE49-F238E27FC236}">
                <a16:creationId xmlns:a16="http://schemas.microsoft.com/office/drawing/2014/main" id="{A31200E7-C495-0F44-B824-8B3310EC5DEB}"/>
              </a:ext>
            </a:extLst>
          </p:cNvPr>
          <p:cNvSpPr txBox="1"/>
          <p:nvPr/>
        </p:nvSpPr>
        <p:spPr>
          <a:xfrm>
            <a:off x="1594998" y="2581346"/>
            <a:ext cx="3701667" cy="923330"/>
          </a:xfrm>
          <a:prstGeom prst="rect">
            <a:avLst/>
          </a:prstGeom>
          <a:noFill/>
        </p:spPr>
        <p:txBody>
          <a:bodyPr wrap="square" rtlCol="0">
            <a:spAutoFit/>
          </a:bodyPr>
          <a:lstStyle/>
          <a:p>
            <a:pPr algn="ctr"/>
            <a:r>
              <a:rPr lang="en-US" sz="5400" dirty="0"/>
              <a:t>Write Logic</a:t>
            </a:r>
          </a:p>
        </p:txBody>
      </p:sp>
      <p:sp>
        <p:nvSpPr>
          <p:cNvPr id="7" name="TextBox 6">
            <a:extLst>
              <a:ext uri="{FF2B5EF4-FFF2-40B4-BE49-F238E27FC236}">
                <a16:creationId xmlns:a16="http://schemas.microsoft.com/office/drawing/2014/main" id="{50D07FFB-B07A-B44F-A4B5-5DD31B7C776F}"/>
              </a:ext>
            </a:extLst>
          </p:cNvPr>
          <p:cNvSpPr txBox="1"/>
          <p:nvPr/>
        </p:nvSpPr>
        <p:spPr>
          <a:xfrm>
            <a:off x="1594997" y="4570483"/>
            <a:ext cx="3701667" cy="923330"/>
          </a:xfrm>
          <a:prstGeom prst="rect">
            <a:avLst/>
          </a:prstGeom>
          <a:noFill/>
        </p:spPr>
        <p:txBody>
          <a:bodyPr wrap="square" rtlCol="0">
            <a:spAutoFit/>
          </a:bodyPr>
          <a:lstStyle/>
          <a:p>
            <a:pPr algn="ctr"/>
            <a:r>
              <a:rPr lang="en-US" sz="5400" dirty="0"/>
              <a:t>Sense Logic</a:t>
            </a:r>
          </a:p>
        </p:txBody>
      </p:sp>
    </p:spTree>
    <p:extLst>
      <p:ext uri="{BB962C8B-B14F-4D97-AF65-F5344CB8AC3E}">
        <p14:creationId xmlns:p14="http://schemas.microsoft.com/office/powerpoint/2010/main" val="114492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D091-DEB7-564D-9969-62218F4A4C49}"/>
              </a:ext>
            </a:extLst>
          </p:cNvPr>
          <p:cNvSpPr>
            <a:spLocks noGrp="1"/>
          </p:cNvSpPr>
          <p:nvPr>
            <p:ph type="title"/>
          </p:nvPr>
        </p:nvSpPr>
        <p:spPr>
          <a:xfrm>
            <a:off x="838200" y="365125"/>
            <a:ext cx="10515600" cy="1325563"/>
          </a:xfrm>
        </p:spPr>
        <p:txBody>
          <a:bodyPr/>
          <a:lstStyle/>
          <a:p>
            <a:pPr algn="ctr"/>
            <a:r>
              <a:rPr lang="en-US" b="1" u="sng"/>
              <a:t>Design Methods: Optimization Algorithm</a:t>
            </a:r>
            <a:endParaRPr lang="en-US" b="1" u="sng" dirty="0"/>
          </a:p>
        </p:txBody>
      </p:sp>
      <p:sp>
        <p:nvSpPr>
          <p:cNvPr id="3" name="Content Placeholder 2">
            <a:extLst>
              <a:ext uri="{FF2B5EF4-FFF2-40B4-BE49-F238E27FC236}">
                <a16:creationId xmlns:a16="http://schemas.microsoft.com/office/drawing/2014/main" id="{4CFE3547-1F52-964E-8635-1ABE1C85DFB9}"/>
              </a:ext>
            </a:extLst>
          </p:cNvPr>
          <p:cNvSpPr>
            <a:spLocks noGrp="1"/>
          </p:cNvSpPr>
          <p:nvPr>
            <p:ph sz="half" idx="1"/>
          </p:nvPr>
        </p:nvSpPr>
        <p:spPr>
          <a:xfrm>
            <a:off x="991262" y="1893263"/>
            <a:ext cx="5181600" cy="4351338"/>
          </a:xfrm>
        </p:spPr>
        <p:txBody>
          <a:bodyPr/>
          <a:lstStyle/>
          <a:p>
            <a:r>
              <a:rPr lang="en-US" dirty="0"/>
              <a:t>Select transistors which impact device reliability.</a:t>
            </a:r>
          </a:p>
          <a:p>
            <a:r>
              <a:rPr lang="en-US" dirty="0"/>
              <a:t>Size transistors minimally such that no failures are detected after 10,000 random variations.</a:t>
            </a:r>
          </a:p>
          <a:p>
            <a:r>
              <a:rPr lang="en-US" dirty="0"/>
              <a:t>Complete layout of properly sized schematic.</a:t>
            </a:r>
          </a:p>
          <a:p>
            <a:r>
              <a:rPr lang="en-US" dirty="0"/>
              <a:t>Retest reliability.</a:t>
            </a:r>
          </a:p>
          <a:p>
            <a:r>
              <a:rPr lang="en-US" dirty="0"/>
              <a:t>Resize if necessary.</a:t>
            </a:r>
          </a:p>
          <a:p>
            <a:endParaRPr lang="en-US" dirty="0"/>
          </a:p>
        </p:txBody>
      </p:sp>
      <p:cxnSp>
        <p:nvCxnSpPr>
          <p:cNvPr id="6" name="Straight Connector 5">
            <a:extLst>
              <a:ext uri="{FF2B5EF4-FFF2-40B4-BE49-F238E27FC236}">
                <a16:creationId xmlns:a16="http://schemas.microsoft.com/office/drawing/2014/main" id="{E91E8D88-F516-CC44-ADF4-AEEE3E139B81}"/>
              </a:ext>
            </a:extLst>
          </p:cNvPr>
          <p:cNvCxnSpPr>
            <a:cxnSpLocks/>
          </p:cNvCxnSpPr>
          <p:nvPr/>
        </p:nvCxnSpPr>
        <p:spPr>
          <a:xfrm>
            <a:off x="7181048" y="3259086"/>
            <a:ext cx="0" cy="719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4FF086-E53C-7940-A28E-22553D1A7CCA}"/>
              </a:ext>
            </a:extLst>
          </p:cNvPr>
          <p:cNvCxnSpPr>
            <a:cxnSpLocks/>
          </p:cNvCxnSpPr>
          <p:nvPr/>
        </p:nvCxnSpPr>
        <p:spPr>
          <a:xfrm>
            <a:off x="7333448" y="3259086"/>
            <a:ext cx="0" cy="719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5ED7D2-2031-B243-A3A0-FBEAA08570C6}"/>
              </a:ext>
            </a:extLst>
          </p:cNvPr>
          <p:cNvCxnSpPr>
            <a:cxnSpLocks/>
          </p:cNvCxnSpPr>
          <p:nvPr/>
        </p:nvCxnSpPr>
        <p:spPr>
          <a:xfrm flipH="1">
            <a:off x="7325524" y="3988534"/>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B41373-ABE1-D54E-95BC-D14DC89F30C5}"/>
              </a:ext>
            </a:extLst>
          </p:cNvPr>
          <p:cNvCxnSpPr>
            <a:cxnSpLocks/>
          </p:cNvCxnSpPr>
          <p:nvPr/>
        </p:nvCxnSpPr>
        <p:spPr>
          <a:xfrm flipH="1">
            <a:off x="7325524" y="3254121"/>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54B88E-34FF-594C-9168-A94C9C9E71B4}"/>
              </a:ext>
            </a:extLst>
          </p:cNvPr>
          <p:cNvCxnSpPr>
            <a:cxnSpLocks/>
          </p:cNvCxnSpPr>
          <p:nvPr/>
        </p:nvCxnSpPr>
        <p:spPr>
          <a:xfrm flipH="1">
            <a:off x="6695735" y="3624645"/>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FBFDB7-C581-C545-BC01-0731AF2B8E7F}"/>
              </a:ext>
            </a:extLst>
          </p:cNvPr>
          <p:cNvSpPr txBox="1"/>
          <p:nvPr/>
        </p:nvSpPr>
        <p:spPr>
          <a:xfrm>
            <a:off x="7592331" y="2884789"/>
            <a:ext cx="304800" cy="369332"/>
          </a:xfrm>
          <a:prstGeom prst="rect">
            <a:avLst/>
          </a:prstGeom>
          <a:noFill/>
        </p:spPr>
        <p:txBody>
          <a:bodyPr wrap="square" rtlCol="0">
            <a:spAutoFit/>
          </a:bodyPr>
          <a:lstStyle/>
          <a:p>
            <a:r>
              <a:rPr lang="en-US" dirty="0"/>
              <a:t>D</a:t>
            </a:r>
          </a:p>
        </p:txBody>
      </p:sp>
      <p:sp>
        <p:nvSpPr>
          <p:cNvPr id="14" name="TextBox 13">
            <a:extLst>
              <a:ext uri="{FF2B5EF4-FFF2-40B4-BE49-F238E27FC236}">
                <a16:creationId xmlns:a16="http://schemas.microsoft.com/office/drawing/2014/main" id="{5010BCEF-17C1-F642-A2D8-68136D639BEF}"/>
              </a:ext>
            </a:extLst>
          </p:cNvPr>
          <p:cNvSpPr txBox="1"/>
          <p:nvPr/>
        </p:nvSpPr>
        <p:spPr>
          <a:xfrm>
            <a:off x="7592331" y="3998892"/>
            <a:ext cx="304800" cy="369332"/>
          </a:xfrm>
          <a:prstGeom prst="rect">
            <a:avLst/>
          </a:prstGeom>
          <a:noFill/>
        </p:spPr>
        <p:txBody>
          <a:bodyPr wrap="square" rtlCol="0">
            <a:spAutoFit/>
          </a:bodyPr>
          <a:lstStyle/>
          <a:p>
            <a:r>
              <a:rPr lang="en-US" dirty="0"/>
              <a:t>S</a:t>
            </a:r>
          </a:p>
        </p:txBody>
      </p:sp>
      <p:sp>
        <p:nvSpPr>
          <p:cNvPr id="15" name="TextBox 14">
            <a:extLst>
              <a:ext uri="{FF2B5EF4-FFF2-40B4-BE49-F238E27FC236}">
                <a16:creationId xmlns:a16="http://schemas.microsoft.com/office/drawing/2014/main" id="{1E747F04-30FF-DE4A-AA70-2FCAC9EDDD89}"/>
              </a:ext>
            </a:extLst>
          </p:cNvPr>
          <p:cNvSpPr txBox="1"/>
          <p:nvPr/>
        </p:nvSpPr>
        <p:spPr>
          <a:xfrm>
            <a:off x="6377724" y="3433965"/>
            <a:ext cx="304800" cy="369332"/>
          </a:xfrm>
          <a:prstGeom prst="rect">
            <a:avLst/>
          </a:prstGeom>
          <a:noFill/>
        </p:spPr>
        <p:txBody>
          <a:bodyPr wrap="square" rtlCol="0">
            <a:spAutoFit/>
          </a:bodyPr>
          <a:lstStyle/>
          <a:p>
            <a:r>
              <a:rPr lang="en-US" dirty="0"/>
              <a:t>G</a:t>
            </a:r>
          </a:p>
        </p:txBody>
      </p:sp>
      <p:cxnSp>
        <p:nvCxnSpPr>
          <p:cNvPr id="16" name="Straight Connector 15">
            <a:extLst>
              <a:ext uri="{FF2B5EF4-FFF2-40B4-BE49-F238E27FC236}">
                <a16:creationId xmlns:a16="http://schemas.microsoft.com/office/drawing/2014/main" id="{4A6E2B96-AD68-0345-99D7-7FE60187B4E1}"/>
              </a:ext>
            </a:extLst>
          </p:cNvPr>
          <p:cNvCxnSpPr>
            <a:cxnSpLocks/>
          </p:cNvCxnSpPr>
          <p:nvPr/>
        </p:nvCxnSpPr>
        <p:spPr>
          <a:xfrm>
            <a:off x="10484655" y="3254121"/>
            <a:ext cx="0" cy="719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2CBFFA-3F34-F64A-A828-D7A220ACFFB8}"/>
              </a:ext>
            </a:extLst>
          </p:cNvPr>
          <p:cNvCxnSpPr>
            <a:cxnSpLocks/>
          </p:cNvCxnSpPr>
          <p:nvPr/>
        </p:nvCxnSpPr>
        <p:spPr>
          <a:xfrm>
            <a:off x="10637055" y="3254121"/>
            <a:ext cx="0" cy="719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505078-0875-D341-A11E-1D4BA07026D2}"/>
              </a:ext>
            </a:extLst>
          </p:cNvPr>
          <p:cNvCxnSpPr>
            <a:cxnSpLocks/>
          </p:cNvCxnSpPr>
          <p:nvPr/>
        </p:nvCxnSpPr>
        <p:spPr>
          <a:xfrm flipH="1">
            <a:off x="10629131" y="3983569"/>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1AD168-46CD-7440-B671-2086B5775E26}"/>
              </a:ext>
            </a:extLst>
          </p:cNvPr>
          <p:cNvCxnSpPr>
            <a:cxnSpLocks/>
          </p:cNvCxnSpPr>
          <p:nvPr/>
        </p:nvCxnSpPr>
        <p:spPr>
          <a:xfrm flipH="1">
            <a:off x="10629131" y="3249156"/>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CD0C32-1523-244D-94A0-71E31F62A8B2}"/>
              </a:ext>
            </a:extLst>
          </p:cNvPr>
          <p:cNvCxnSpPr>
            <a:cxnSpLocks/>
          </p:cNvCxnSpPr>
          <p:nvPr/>
        </p:nvCxnSpPr>
        <p:spPr>
          <a:xfrm flipH="1">
            <a:off x="9999342" y="3619680"/>
            <a:ext cx="4853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545D185-3C8F-5947-A301-22839BB5C70C}"/>
              </a:ext>
            </a:extLst>
          </p:cNvPr>
          <p:cNvSpPr txBox="1"/>
          <p:nvPr/>
        </p:nvSpPr>
        <p:spPr>
          <a:xfrm>
            <a:off x="10895938" y="2879824"/>
            <a:ext cx="304800" cy="369332"/>
          </a:xfrm>
          <a:prstGeom prst="rect">
            <a:avLst/>
          </a:prstGeom>
          <a:noFill/>
        </p:spPr>
        <p:txBody>
          <a:bodyPr wrap="square" rtlCol="0">
            <a:spAutoFit/>
          </a:bodyPr>
          <a:lstStyle/>
          <a:p>
            <a:r>
              <a:rPr lang="en-US" dirty="0"/>
              <a:t>D</a:t>
            </a:r>
          </a:p>
        </p:txBody>
      </p:sp>
      <p:sp>
        <p:nvSpPr>
          <p:cNvPr id="22" name="TextBox 21">
            <a:extLst>
              <a:ext uri="{FF2B5EF4-FFF2-40B4-BE49-F238E27FC236}">
                <a16:creationId xmlns:a16="http://schemas.microsoft.com/office/drawing/2014/main" id="{4C5D246B-2D36-BF41-96AA-60F264BCC8F7}"/>
              </a:ext>
            </a:extLst>
          </p:cNvPr>
          <p:cNvSpPr txBox="1"/>
          <p:nvPr/>
        </p:nvSpPr>
        <p:spPr>
          <a:xfrm>
            <a:off x="8893199" y="3429000"/>
            <a:ext cx="304800" cy="369332"/>
          </a:xfrm>
          <a:prstGeom prst="rect">
            <a:avLst/>
          </a:prstGeom>
          <a:noFill/>
        </p:spPr>
        <p:txBody>
          <a:bodyPr wrap="square" rtlCol="0">
            <a:spAutoFit/>
          </a:bodyPr>
          <a:lstStyle/>
          <a:p>
            <a:r>
              <a:rPr lang="en-US" dirty="0"/>
              <a:t>G</a:t>
            </a:r>
          </a:p>
        </p:txBody>
      </p:sp>
      <p:sp>
        <p:nvSpPr>
          <p:cNvPr id="23" name="TextBox 22">
            <a:extLst>
              <a:ext uri="{FF2B5EF4-FFF2-40B4-BE49-F238E27FC236}">
                <a16:creationId xmlns:a16="http://schemas.microsoft.com/office/drawing/2014/main" id="{DD260186-8BD7-0E4D-9965-4635833C4268}"/>
              </a:ext>
            </a:extLst>
          </p:cNvPr>
          <p:cNvSpPr txBox="1"/>
          <p:nvPr/>
        </p:nvSpPr>
        <p:spPr>
          <a:xfrm>
            <a:off x="10895938" y="3993927"/>
            <a:ext cx="304800" cy="369332"/>
          </a:xfrm>
          <a:prstGeom prst="rect">
            <a:avLst/>
          </a:prstGeom>
          <a:noFill/>
        </p:spPr>
        <p:txBody>
          <a:bodyPr wrap="square" rtlCol="0">
            <a:spAutoFit/>
          </a:bodyPr>
          <a:lstStyle/>
          <a:p>
            <a:r>
              <a:rPr lang="en-US" dirty="0"/>
              <a:t>S</a:t>
            </a:r>
          </a:p>
        </p:txBody>
      </p:sp>
      <p:sp>
        <p:nvSpPr>
          <p:cNvPr id="24" name="Oval 23">
            <a:extLst>
              <a:ext uri="{FF2B5EF4-FFF2-40B4-BE49-F238E27FC236}">
                <a16:creationId xmlns:a16="http://schemas.microsoft.com/office/drawing/2014/main" id="{AB042A6A-A592-8841-91F5-78D862CEA215}"/>
              </a:ext>
            </a:extLst>
          </p:cNvPr>
          <p:cNvSpPr/>
          <p:nvPr/>
        </p:nvSpPr>
        <p:spPr>
          <a:xfrm>
            <a:off x="9480786" y="3429000"/>
            <a:ext cx="503227" cy="36933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FD33C4F-C73F-2B4B-A6B0-71185F9D02B7}"/>
              </a:ext>
            </a:extLst>
          </p:cNvPr>
          <p:cNvSpPr txBox="1"/>
          <p:nvPr/>
        </p:nvSpPr>
        <p:spPr>
          <a:xfrm>
            <a:off x="9732399" y="3429000"/>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3F724452-7C7F-F240-A4BA-5228B8EDCC7F}"/>
              </a:ext>
            </a:extLst>
          </p:cNvPr>
          <p:cNvSpPr txBox="1"/>
          <p:nvPr/>
        </p:nvSpPr>
        <p:spPr>
          <a:xfrm>
            <a:off x="9465457" y="3429000"/>
            <a:ext cx="255198" cy="369332"/>
          </a:xfrm>
          <a:prstGeom prst="rect">
            <a:avLst/>
          </a:prstGeom>
          <a:noFill/>
        </p:spPr>
        <p:txBody>
          <a:bodyPr wrap="none" rtlCol="0">
            <a:spAutoFit/>
          </a:bodyPr>
          <a:lstStyle/>
          <a:p>
            <a:r>
              <a:rPr lang="en-US" dirty="0"/>
              <a:t>-</a:t>
            </a:r>
          </a:p>
        </p:txBody>
      </p:sp>
      <p:cxnSp>
        <p:nvCxnSpPr>
          <p:cNvPr id="27" name="Straight Connector 26">
            <a:extLst>
              <a:ext uri="{FF2B5EF4-FFF2-40B4-BE49-F238E27FC236}">
                <a16:creationId xmlns:a16="http://schemas.microsoft.com/office/drawing/2014/main" id="{C46CC5C3-3948-0048-B4E1-D7DD99913E3C}"/>
              </a:ext>
            </a:extLst>
          </p:cNvPr>
          <p:cNvCxnSpPr>
            <a:cxnSpLocks/>
            <a:stCxn id="26" idx="1"/>
            <a:endCxn id="22" idx="3"/>
          </p:cNvCxnSpPr>
          <p:nvPr/>
        </p:nvCxnSpPr>
        <p:spPr>
          <a:xfrm flipH="1">
            <a:off x="9197999" y="3613666"/>
            <a:ext cx="26745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ight Arrow 30">
            <a:extLst>
              <a:ext uri="{FF2B5EF4-FFF2-40B4-BE49-F238E27FC236}">
                <a16:creationId xmlns:a16="http://schemas.microsoft.com/office/drawing/2014/main" id="{97A3B47E-FC13-5A4E-87C1-47D0EF360882}"/>
              </a:ext>
            </a:extLst>
          </p:cNvPr>
          <p:cNvSpPr/>
          <p:nvPr/>
        </p:nvSpPr>
        <p:spPr>
          <a:xfrm>
            <a:off x="8181978" y="3331202"/>
            <a:ext cx="486888" cy="564927"/>
          </a:xfrm>
          <a:prstGeom prst="rightArrow">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6E00426-D5E5-1648-8FC7-7272AFBE5F68}"/>
                  </a:ext>
                </a:extLst>
              </p:cNvPr>
              <p:cNvSpPr txBox="1"/>
              <p:nvPr/>
            </p:nvSpPr>
            <p:spPr>
              <a:xfrm>
                <a:off x="9184629" y="4163891"/>
                <a:ext cx="1094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𝑡h</m:t>
                          </m:r>
                        </m:sub>
                      </m:sSub>
                    </m:oMath>
                  </m:oMathPara>
                </a14:m>
                <a:endParaRPr lang="en-US" b="0" dirty="0"/>
              </a:p>
            </p:txBody>
          </p:sp>
        </mc:Choice>
        <mc:Fallback xmlns="">
          <p:sp>
            <p:nvSpPr>
              <p:cNvPr id="32" name="TextBox 31">
                <a:extLst>
                  <a:ext uri="{FF2B5EF4-FFF2-40B4-BE49-F238E27FC236}">
                    <a16:creationId xmlns:a16="http://schemas.microsoft.com/office/drawing/2014/main" id="{56E00426-D5E5-1648-8FC7-7272AFBE5F68}"/>
                  </a:ext>
                </a:extLst>
              </p:cNvPr>
              <p:cNvSpPr txBox="1">
                <a:spLocks noRot="1" noChangeAspect="1" noMove="1" noResize="1" noEditPoints="1" noAdjustHandles="1" noChangeArrowheads="1" noChangeShapeType="1" noTextEdit="1"/>
              </p:cNvSpPr>
              <p:nvPr/>
            </p:nvSpPr>
            <p:spPr>
              <a:xfrm>
                <a:off x="9184629" y="4163891"/>
                <a:ext cx="1094851" cy="369332"/>
              </a:xfrm>
              <a:prstGeom prst="rect">
                <a:avLst/>
              </a:prstGeom>
              <a:blipFill>
                <a:blip r:embed="rId3"/>
                <a:stretch>
                  <a:fillRect/>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1EADEC15-F6F5-0242-98A3-7CE731282124}"/>
              </a:ext>
            </a:extLst>
          </p:cNvPr>
          <p:cNvCxnSpPr>
            <a:cxnSpLocks/>
            <a:stCxn id="32" idx="0"/>
            <a:endCxn id="24" idx="4"/>
          </p:cNvCxnSpPr>
          <p:nvPr/>
        </p:nvCxnSpPr>
        <p:spPr>
          <a:xfrm flipV="1">
            <a:off x="9732055" y="3798332"/>
            <a:ext cx="345" cy="36555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893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7007-CE0F-4DEA-8AE6-BE003DB48BEC}"/>
              </a:ext>
            </a:extLst>
          </p:cNvPr>
          <p:cNvSpPr>
            <a:spLocks noGrp="1"/>
          </p:cNvSpPr>
          <p:nvPr>
            <p:ph type="title"/>
          </p:nvPr>
        </p:nvSpPr>
        <p:spPr>
          <a:xfrm>
            <a:off x="544860" y="254800"/>
            <a:ext cx="4257498" cy="2314869"/>
          </a:xfrm>
        </p:spPr>
        <p:txBody>
          <a:bodyPr vert="horz" lIns="91440" tIns="45720" rIns="91440" bIns="45720" rtlCol="0" anchor="t">
            <a:normAutofit/>
          </a:bodyPr>
          <a:lstStyle/>
          <a:p>
            <a:pPr algn="ctr"/>
            <a:r>
              <a:rPr lang="en-US" sz="4800" b="1" u="sng" dirty="0"/>
              <a:t>Design Methods:</a:t>
            </a:r>
            <a:br>
              <a:rPr lang="en-US" sz="4800" b="1" u="sng" dirty="0"/>
            </a:br>
            <a:r>
              <a:rPr lang="en-US" sz="4800" b="1" u="sng" kern="1200" dirty="0">
                <a:solidFill>
                  <a:srgbClr val="FFFFFF"/>
                </a:solidFill>
                <a:latin typeface="+mj-lt"/>
                <a:ea typeface="+mj-ea"/>
                <a:cs typeface="+mj-cs"/>
              </a:rPr>
              <a:t>Anti-Fuse Optimization</a:t>
            </a:r>
          </a:p>
        </p:txBody>
      </p:sp>
      <p:sp>
        <p:nvSpPr>
          <p:cNvPr id="7" name="Rectangle 6">
            <a:extLst>
              <a:ext uri="{FF2B5EF4-FFF2-40B4-BE49-F238E27FC236}">
                <a16:creationId xmlns:a16="http://schemas.microsoft.com/office/drawing/2014/main" id="{7DC8DDC3-41A2-4CAE-9498-AC66D3C7C9B0}"/>
              </a:ext>
            </a:extLst>
          </p:cNvPr>
          <p:cNvSpPr/>
          <p:nvPr/>
        </p:nvSpPr>
        <p:spPr>
          <a:xfrm>
            <a:off x="696535" y="2698872"/>
            <a:ext cx="319489" cy="2672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D02984-0771-452D-8468-42B5FFB52179}"/>
              </a:ext>
            </a:extLst>
          </p:cNvPr>
          <p:cNvSpPr/>
          <p:nvPr/>
        </p:nvSpPr>
        <p:spPr>
          <a:xfrm>
            <a:off x="696535" y="3139480"/>
            <a:ext cx="319489" cy="2672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35CC98-4866-41CE-B4BB-5B40D039252F}"/>
              </a:ext>
            </a:extLst>
          </p:cNvPr>
          <p:cNvSpPr/>
          <p:nvPr/>
        </p:nvSpPr>
        <p:spPr>
          <a:xfrm>
            <a:off x="696534" y="3580088"/>
            <a:ext cx="319489" cy="267225"/>
          </a:xfrm>
          <a:prstGeom prst="rect">
            <a:avLst/>
          </a:prstGeom>
          <a:solidFill>
            <a:srgbClr val="F6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42063-298F-4979-83F0-FE0C9ED455BF}"/>
              </a:ext>
            </a:extLst>
          </p:cNvPr>
          <p:cNvSpPr/>
          <p:nvPr/>
        </p:nvSpPr>
        <p:spPr>
          <a:xfrm>
            <a:off x="696534" y="4020696"/>
            <a:ext cx="319489" cy="267225"/>
          </a:xfrm>
          <a:prstGeom prst="rect">
            <a:avLst/>
          </a:prstGeom>
          <a:pattFill prst="pct75">
            <a:fgClr>
              <a:srgbClr val="FFFF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E909D-5133-4C52-A74D-4B62139E7536}"/>
              </a:ext>
            </a:extLst>
          </p:cNvPr>
          <p:cNvSpPr/>
          <p:nvPr/>
        </p:nvSpPr>
        <p:spPr>
          <a:xfrm>
            <a:off x="696534" y="4503883"/>
            <a:ext cx="319489" cy="2672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E11650-77D9-4BD0-9CA9-45BB47CC92DA}"/>
              </a:ext>
            </a:extLst>
          </p:cNvPr>
          <p:cNvSpPr txBox="1"/>
          <p:nvPr/>
        </p:nvSpPr>
        <p:spPr>
          <a:xfrm>
            <a:off x="1137210" y="2601652"/>
            <a:ext cx="3147152" cy="461665"/>
          </a:xfrm>
          <a:prstGeom prst="rect">
            <a:avLst/>
          </a:prstGeom>
          <a:noFill/>
        </p:spPr>
        <p:txBody>
          <a:bodyPr wrap="square" rtlCol="0" anchor="ctr">
            <a:spAutoFit/>
          </a:bodyPr>
          <a:lstStyle/>
          <a:p>
            <a:r>
              <a:rPr lang="en-US" sz="2400" dirty="0"/>
              <a:t>Read Critical Path</a:t>
            </a:r>
          </a:p>
        </p:txBody>
      </p:sp>
      <p:sp>
        <p:nvSpPr>
          <p:cNvPr id="14" name="TextBox 13">
            <a:extLst>
              <a:ext uri="{FF2B5EF4-FFF2-40B4-BE49-F238E27FC236}">
                <a16:creationId xmlns:a16="http://schemas.microsoft.com/office/drawing/2014/main" id="{6E3ABEFE-9113-4AE6-9A96-CAF551B55605}"/>
              </a:ext>
            </a:extLst>
          </p:cNvPr>
          <p:cNvSpPr txBox="1"/>
          <p:nvPr/>
        </p:nvSpPr>
        <p:spPr>
          <a:xfrm>
            <a:off x="1137210" y="3044176"/>
            <a:ext cx="3391874" cy="461665"/>
          </a:xfrm>
          <a:prstGeom prst="rect">
            <a:avLst/>
          </a:prstGeom>
          <a:noFill/>
        </p:spPr>
        <p:txBody>
          <a:bodyPr wrap="square" rtlCol="0" anchor="ctr">
            <a:spAutoFit/>
          </a:bodyPr>
          <a:lstStyle/>
          <a:p>
            <a:r>
              <a:rPr lang="en-US" sz="2400" dirty="0"/>
              <a:t>Read/Write Critical Path</a:t>
            </a:r>
          </a:p>
        </p:txBody>
      </p:sp>
      <p:sp>
        <p:nvSpPr>
          <p:cNvPr id="15" name="TextBox 14">
            <a:extLst>
              <a:ext uri="{FF2B5EF4-FFF2-40B4-BE49-F238E27FC236}">
                <a16:creationId xmlns:a16="http://schemas.microsoft.com/office/drawing/2014/main" id="{1C27BF1D-C195-4378-8CD1-AC57A8AD806B}"/>
              </a:ext>
            </a:extLst>
          </p:cNvPr>
          <p:cNvSpPr txBox="1"/>
          <p:nvPr/>
        </p:nvSpPr>
        <p:spPr>
          <a:xfrm>
            <a:off x="1137210" y="3486700"/>
            <a:ext cx="3147152" cy="461665"/>
          </a:xfrm>
          <a:prstGeom prst="rect">
            <a:avLst/>
          </a:prstGeom>
          <a:noFill/>
        </p:spPr>
        <p:txBody>
          <a:bodyPr wrap="square" rtlCol="0" anchor="ctr">
            <a:spAutoFit/>
          </a:bodyPr>
          <a:lstStyle/>
          <a:p>
            <a:r>
              <a:rPr lang="en-US" sz="2400" dirty="0"/>
              <a:t>Write Critical Path</a:t>
            </a:r>
          </a:p>
        </p:txBody>
      </p:sp>
      <p:sp>
        <p:nvSpPr>
          <p:cNvPr id="16" name="TextBox 15">
            <a:extLst>
              <a:ext uri="{FF2B5EF4-FFF2-40B4-BE49-F238E27FC236}">
                <a16:creationId xmlns:a16="http://schemas.microsoft.com/office/drawing/2014/main" id="{5A83BAB4-51A2-49B6-A93C-DA2BE511A58D}"/>
              </a:ext>
            </a:extLst>
          </p:cNvPr>
          <p:cNvSpPr txBox="1"/>
          <p:nvPr/>
        </p:nvSpPr>
        <p:spPr>
          <a:xfrm>
            <a:off x="1137210" y="3929224"/>
            <a:ext cx="3391874" cy="461665"/>
          </a:xfrm>
          <a:prstGeom prst="rect">
            <a:avLst/>
          </a:prstGeom>
          <a:noFill/>
        </p:spPr>
        <p:txBody>
          <a:bodyPr wrap="square" rtlCol="0" anchor="ctr">
            <a:spAutoFit/>
          </a:bodyPr>
          <a:lstStyle/>
          <a:p>
            <a:r>
              <a:rPr lang="en-US" sz="2400" dirty="0"/>
              <a:t>Global Read Critical Path</a:t>
            </a:r>
          </a:p>
        </p:txBody>
      </p:sp>
      <p:sp>
        <p:nvSpPr>
          <p:cNvPr id="17" name="TextBox 16">
            <a:extLst>
              <a:ext uri="{FF2B5EF4-FFF2-40B4-BE49-F238E27FC236}">
                <a16:creationId xmlns:a16="http://schemas.microsoft.com/office/drawing/2014/main" id="{86D2DB84-4E79-404F-A2F2-50976F784F0B}"/>
              </a:ext>
            </a:extLst>
          </p:cNvPr>
          <p:cNvSpPr txBox="1"/>
          <p:nvPr/>
        </p:nvSpPr>
        <p:spPr>
          <a:xfrm>
            <a:off x="1137210" y="4412411"/>
            <a:ext cx="3147152" cy="461665"/>
          </a:xfrm>
          <a:prstGeom prst="rect">
            <a:avLst/>
          </a:prstGeom>
          <a:noFill/>
        </p:spPr>
        <p:txBody>
          <a:bodyPr wrap="square" rtlCol="0" anchor="ctr">
            <a:spAutoFit/>
          </a:bodyPr>
          <a:lstStyle/>
          <a:p>
            <a:r>
              <a:rPr lang="en-US" sz="2400" dirty="0"/>
              <a:t>Anti-Fuse Element</a:t>
            </a:r>
          </a:p>
        </p:txBody>
      </p:sp>
      <p:sp>
        <p:nvSpPr>
          <p:cNvPr id="18" name="Rectangle 17">
            <a:extLst>
              <a:ext uri="{FF2B5EF4-FFF2-40B4-BE49-F238E27FC236}">
                <a16:creationId xmlns:a16="http://schemas.microsoft.com/office/drawing/2014/main" id="{FDDE8695-987D-43F2-9F77-0FCCEB037CE5}"/>
              </a:ext>
            </a:extLst>
          </p:cNvPr>
          <p:cNvSpPr/>
          <p:nvPr/>
        </p:nvSpPr>
        <p:spPr>
          <a:xfrm>
            <a:off x="795464" y="5155134"/>
            <a:ext cx="1056640" cy="1110827"/>
          </a:xfrm>
          <a:prstGeom prst="rect">
            <a:avLst/>
          </a:prstGeom>
          <a:solidFill>
            <a:srgbClr val="2E70BA"/>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0A3EBCA-4C8F-475C-A3A5-31796DF0D56D}"/>
              </a:ext>
            </a:extLst>
          </p:cNvPr>
          <p:cNvCxnSpPr>
            <a:cxnSpLocks/>
          </p:cNvCxnSpPr>
          <p:nvPr/>
        </p:nvCxnSpPr>
        <p:spPr>
          <a:xfrm>
            <a:off x="1347829" y="5155134"/>
            <a:ext cx="0" cy="47560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885576-D2C2-41BE-B3A1-E9EB0479FF7B}"/>
              </a:ext>
            </a:extLst>
          </p:cNvPr>
          <p:cNvCxnSpPr>
            <a:cxnSpLocks/>
          </p:cNvCxnSpPr>
          <p:nvPr/>
        </p:nvCxnSpPr>
        <p:spPr>
          <a:xfrm>
            <a:off x="1351071" y="5809075"/>
            <a:ext cx="0" cy="45688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7D354A-5A54-40F1-96BA-C75FC72134D4}"/>
              </a:ext>
            </a:extLst>
          </p:cNvPr>
          <p:cNvCxnSpPr>
            <a:cxnSpLocks/>
          </p:cNvCxnSpPr>
          <p:nvPr/>
        </p:nvCxnSpPr>
        <p:spPr>
          <a:xfrm flipH="1">
            <a:off x="1200292" y="5630735"/>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E3FFB5-BE67-43E4-A421-3F9E122B371C}"/>
              </a:ext>
            </a:extLst>
          </p:cNvPr>
          <p:cNvCxnSpPr>
            <a:cxnSpLocks/>
          </p:cNvCxnSpPr>
          <p:nvPr/>
        </p:nvCxnSpPr>
        <p:spPr>
          <a:xfrm flipH="1">
            <a:off x="1200292" y="5809075"/>
            <a:ext cx="29507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0A116529-3691-42D5-82F9-01C5B370C04F}"/>
              </a:ext>
            </a:extLst>
          </p:cNvPr>
          <p:cNvSpPr/>
          <p:nvPr/>
        </p:nvSpPr>
        <p:spPr>
          <a:xfrm>
            <a:off x="2762400" y="5160002"/>
            <a:ext cx="1056640" cy="1110827"/>
          </a:xfrm>
          <a:prstGeom prst="rect">
            <a:avLst/>
          </a:prstGeom>
          <a:solidFill>
            <a:srgbClr val="0070C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66A336-24FD-4CC7-A7AF-EFDFBE77BF7D}"/>
              </a:ext>
            </a:extLst>
          </p:cNvPr>
          <p:cNvSpPr txBox="1"/>
          <p:nvPr/>
        </p:nvSpPr>
        <p:spPr>
          <a:xfrm>
            <a:off x="645777" y="6347613"/>
            <a:ext cx="1356013" cy="369332"/>
          </a:xfrm>
          <a:prstGeom prst="rect">
            <a:avLst/>
          </a:prstGeom>
          <a:noFill/>
        </p:spPr>
        <p:txBody>
          <a:bodyPr wrap="square" rtlCol="0">
            <a:spAutoFit/>
          </a:bodyPr>
          <a:lstStyle/>
          <a:p>
            <a:pPr algn="ctr"/>
            <a:r>
              <a:rPr lang="en-US" dirty="0"/>
              <a:t>Unblown</a:t>
            </a:r>
          </a:p>
        </p:txBody>
      </p:sp>
      <p:sp>
        <p:nvSpPr>
          <p:cNvPr id="63" name="TextBox 62">
            <a:extLst>
              <a:ext uri="{FF2B5EF4-FFF2-40B4-BE49-F238E27FC236}">
                <a16:creationId xmlns:a16="http://schemas.microsoft.com/office/drawing/2014/main" id="{440636F3-54EC-46F1-8E64-E40ED410A290}"/>
              </a:ext>
            </a:extLst>
          </p:cNvPr>
          <p:cNvSpPr txBox="1"/>
          <p:nvPr/>
        </p:nvSpPr>
        <p:spPr>
          <a:xfrm>
            <a:off x="2595336" y="6337184"/>
            <a:ext cx="1356013" cy="369332"/>
          </a:xfrm>
          <a:prstGeom prst="rect">
            <a:avLst/>
          </a:prstGeom>
          <a:noFill/>
        </p:spPr>
        <p:txBody>
          <a:bodyPr wrap="square" rtlCol="0">
            <a:spAutoFit/>
          </a:bodyPr>
          <a:lstStyle/>
          <a:p>
            <a:pPr algn="ctr"/>
            <a:r>
              <a:rPr lang="en-US" dirty="0"/>
              <a:t>Blown</a:t>
            </a:r>
          </a:p>
        </p:txBody>
      </p:sp>
      <p:cxnSp>
        <p:nvCxnSpPr>
          <p:cNvPr id="64" name="Straight Connector 63">
            <a:extLst>
              <a:ext uri="{FF2B5EF4-FFF2-40B4-BE49-F238E27FC236}">
                <a16:creationId xmlns:a16="http://schemas.microsoft.com/office/drawing/2014/main" id="{F4D9D56F-9D5A-490C-AB87-5C7CBE8AC714}"/>
              </a:ext>
            </a:extLst>
          </p:cNvPr>
          <p:cNvCxnSpPr>
            <a:cxnSpLocks/>
          </p:cNvCxnSpPr>
          <p:nvPr/>
        </p:nvCxnSpPr>
        <p:spPr>
          <a:xfrm>
            <a:off x="3321016" y="5155134"/>
            <a:ext cx="0" cy="32644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663677B-57D3-436A-BE0D-32898EBB0195}"/>
              </a:ext>
            </a:extLst>
          </p:cNvPr>
          <p:cNvCxnSpPr>
            <a:cxnSpLocks/>
          </p:cNvCxnSpPr>
          <p:nvPr/>
        </p:nvCxnSpPr>
        <p:spPr>
          <a:xfrm flipH="1">
            <a:off x="3162576" y="5464544"/>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AD13536-A781-4952-8965-2F0BA80891C7}"/>
              </a:ext>
            </a:extLst>
          </p:cNvPr>
          <p:cNvCxnSpPr>
            <a:cxnSpLocks/>
          </p:cNvCxnSpPr>
          <p:nvPr/>
        </p:nvCxnSpPr>
        <p:spPr>
          <a:xfrm flipH="1" flipV="1">
            <a:off x="3163550" y="5595742"/>
            <a:ext cx="182774" cy="1751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A40F3D-C45D-43CA-B33B-D9753A09B02D}"/>
              </a:ext>
            </a:extLst>
          </p:cNvPr>
          <p:cNvCxnSpPr>
            <a:cxnSpLocks/>
          </p:cNvCxnSpPr>
          <p:nvPr/>
        </p:nvCxnSpPr>
        <p:spPr>
          <a:xfrm flipH="1">
            <a:off x="3181422" y="5605547"/>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A69CAF0-3DD0-454E-AEB3-B1002579B243}"/>
              </a:ext>
            </a:extLst>
          </p:cNvPr>
          <p:cNvCxnSpPr>
            <a:cxnSpLocks/>
          </p:cNvCxnSpPr>
          <p:nvPr/>
        </p:nvCxnSpPr>
        <p:spPr>
          <a:xfrm flipH="1" flipV="1">
            <a:off x="3179594" y="5738827"/>
            <a:ext cx="166730" cy="28676"/>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6A0623-8662-49BF-AFB3-B23E5A2F7DED}"/>
              </a:ext>
            </a:extLst>
          </p:cNvPr>
          <p:cNvCxnSpPr>
            <a:cxnSpLocks/>
          </p:cNvCxnSpPr>
          <p:nvPr/>
        </p:nvCxnSpPr>
        <p:spPr>
          <a:xfrm>
            <a:off x="3327478" y="5939518"/>
            <a:ext cx="0" cy="32644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9CD8EB7-A894-43E3-AB87-E8726DADDE52}"/>
              </a:ext>
            </a:extLst>
          </p:cNvPr>
          <p:cNvCxnSpPr>
            <a:cxnSpLocks/>
          </p:cNvCxnSpPr>
          <p:nvPr/>
        </p:nvCxnSpPr>
        <p:spPr>
          <a:xfrm flipH="1">
            <a:off x="3181422" y="5755937"/>
            <a:ext cx="164902" cy="14161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62D39F9-0851-482E-B015-4F33BA02D2A9}"/>
              </a:ext>
            </a:extLst>
          </p:cNvPr>
          <p:cNvCxnSpPr>
            <a:cxnSpLocks/>
          </p:cNvCxnSpPr>
          <p:nvPr/>
        </p:nvCxnSpPr>
        <p:spPr>
          <a:xfrm flipH="1" flipV="1">
            <a:off x="3179594" y="5896366"/>
            <a:ext cx="166730" cy="4084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30354BF-8EB7-7D42-969D-5B0A54821BC9}"/>
              </a:ext>
            </a:extLst>
          </p:cNvPr>
          <p:cNvGrpSpPr/>
          <p:nvPr/>
        </p:nvGrpSpPr>
        <p:grpSpPr>
          <a:xfrm>
            <a:off x="5842600" y="319201"/>
            <a:ext cx="4930175" cy="3935064"/>
            <a:chOff x="4913913" y="675818"/>
            <a:chExt cx="7076805" cy="5312209"/>
          </a:xfrm>
        </p:grpSpPr>
        <p:pic>
          <p:nvPicPr>
            <p:cNvPr id="6" name="Picture 5">
              <a:extLst>
                <a:ext uri="{FF2B5EF4-FFF2-40B4-BE49-F238E27FC236}">
                  <a16:creationId xmlns:a16="http://schemas.microsoft.com/office/drawing/2014/main" id="{FA890957-5C4B-4447-A390-C54717793DAB}"/>
                </a:ext>
              </a:extLst>
            </p:cNvPr>
            <p:cNvPicPr>
              <a:picLocks noChangeAspect="1"/>
            </p:cNvPicPr>
            <p:nvPr/>
          </p:nvPicPr>
          <p:blipFill>
            <a:blip r:embed="rId3"/>
            <a:stretch>
              <a:fillRect/>
            </a:stretch>
          </p:blipFill>
          <p:spPr>
            <a:xfrm>
              <a:off x="4913913" y="675818"/>
              <a:ext cx="7076805" cy="5312209"/>
            </a:xfrm>
            <a:prstGeom prst="rect">
              <a:avLst/>
            </a:prstGeom>
          </p:spPr>
        </p:pic>
        <p:cxnSp>
          <p:nvCxnSpPr>
            <p:cNvPr id="4" name="Straight Arrow Connector 3">
              <a:extLst>
                <a:ext uri="{FF2B5EF4-FFF2-40B4-BE49-F238E27FC236}">
                  <a16:creationId xmlns:a16="http://schemas.microsoft.com/office/drawing/2014/main" id="{B75872DF-737F-914F-84B2-1C2F77A889BE}"/>
                </a:ext>
              </a:extLst>
            </p:cNvPr>
            <p:cNvCxnSpPr>
              <a:cxnSpLocks/>
            </p:cNvCxnSpPr>
            <p:nvPr/>
          </p:nvCxnSpPr>
          <p:spPr>
            <a:xfrm>
              <a:off x="8326582" y="1721045"/>
              <a:ext cx="0" cy="3105913"/>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DB85A91-7874-904D-820D-8EB9A9D526AD}"/>
                </a:ext>
              </a:extLst>
            </p:cNvPr>
            <p:cNvCxnSpPr>
              <a:cxnSpLocks/>
            </p:cNvCxnSpPr>
            <p:nvPr/>
          </p:nvCxnSpPr>
          <p:spPr>
            <a:xfrm flipH="1">
              <a:off x="6660996" y="4834392"/>
              <a:ext cx="1665586" cy="0"/>
            </a:xfrm>
            <a:prstGeom prst="straightConnector1">
              <a:avLst/>
            </a:prstGeom>
            <a:ln w="31750">
              <a:solidFill>
                <a:srgbClr val="7C60C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BCD9EFB-581E-A74B-A020-0B9F7101AA18}"/>
                </a:ext>
              </a:extLst>
            </p:cNvPr>
            <p:cNvCxnSpPr>
              <a:cxnSpLocks/>
            </p:cNvCxnSpPr>
            <p:nvPr/>
          </p:nvCxnSpPr>
          <p:spPr>
            <a:xfrm flipV="1">
              <a:off x="6638694" y="1107688"/>
              <a:ext cx="0" cy="3726704"/>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52553D30-9756-B444-8525-84A1A3AAE6E5}"/>
              </a:ext>
            </a:extLst>
          </p:cNvPr>
          <p:cNvGrpSpPr/>
          <p:nvPr/>
        </p:nvGrpSpPr>
        <p:grpSpPr>
          <a:xfrm>
            <a:off x="4617692" y="4467189"/>
            <a:ext cx="3037541" cy="2052153"/>
            <a:chOff x="4428939" y="4421358"/>
            <a:chExt cx="3037541" cy="2052153"/>
          </a:xfrm>
        </p:grpSpPr>
        <p:grpSp>
          <p:nvGrpSpPr>
            <p:cNvPr id="28" name="Group 27">
              <a:extLst>
                <a:ext uri="{FF2B5EF4-FFF2-40B4-BE49-F238E27FC236}">
                  <a16:creationId xmlns:a16="http://schemas.microsoft.com/office/drawing/2014/main" id="{0C393B76-6198-0949-84D0-25987586DEDA}"/>
                </a:ext>
              </a:extLst>
            </p:cNvPr>
            <p:cNvGrpSpPr/>
            <p:nvPr/>
          </p:nvGrpSpPr>
          <p:grpSpPr>
            <a:xfrm rot="5400000">
              <a:off x="5551799" y="3863061"/>
              <a:ext cx="183748" cy="2080080"/>
              <a:chOff x="4974924" y="3984569"/>
              <a:chExt cx="183748" cy="2080080"/>
            </a:xfrm>
          </p:grpSpPr>
          <p:cxnSp>
            <p:nvCxnSpPr>
              <p:cNvPr id="50" name="Straight Connector 49">
                <a:extLst>
                  <a:ext uri="{FF2B5EF4-FFF2-40B4-BE49-F238E27FC236}">
                    <a16:creationId xmlns:a16="http://schemas.microsoft.com/office/drawing/2014/main" id="{712AB007-238C-9A4A-8FB0-AC81B65D7DC7}"/>
                  </a:ext>
                </a:extLst>
              </p:cNvPr>
              <p:cNvCxnSpPr>
                <a:cxnSpLocks/>
              </p:cNvCxnSpPr>
              <p:nvPr/>
            </p:nvCxnSpPr>
            <p:spPr>
              <a:xfrm rot="16200000" flipH="1" flipV="1">
                <a:off x="4583828" y="4534106"/>
                <a:ext cx="1101056" cy="1982"/>
              </a:xfrm>
              <a:prstGeom prst="line">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5CD8F02-EBA3-894C-A546-C308A81E73DE}"/>
                  </a:ext>
                </a:extLst>
              </p:cNvPr>
              <p:cNvCxnSpPr>
                <a:cxnSpLocks/>
              </p:cNvCxnSpPr>
              <p:nvPr/>
            </p:nvCxnSpPr>
            <p:spPr>
              <a:xfrm flipH="1">
                <a:off x="4974924" y="5068593"/>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179634-CB66-D443-841C-610DFD3AFE54}"/>
                  </a:ext>
                </a:extLst>
              </p:cNvPr>
              <p:cNvCxnSpPr>
                <a:cxnSpLocks/>
              </p:cNvCxnSpPr>
              <p:nvPr/>
            </p:nvCxnSpPr>
            <p:spPr>
              <a:xfrm flipH="1" flipV="1">
                <a:off x="4975898" y="5199791"/>
                <a:ext cx="182774" cy="175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702C71-9E9C-014B-82E9-363EAE9D1B69}"/>
                  </a:ext>
                </a:extLst>
              </p:cNvPr>
              <p:cNvCxnSpPr>
                <a:cxnSpLocks/>
              </p:cNvCxnSpPr>
              <p:nvPr/>
            </p:nvCxnSpPr>
            <p:spPr>
              <a:xfrm flipH="1">
                <a:off x="4993770" y="5209596"/>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AC3FD6-7DF3-844E-86BD-04A50409EE13}"/>
                  </a:ext>
                </a:extLst>
              </p:cNvPr>
              <p:cNvCxnSpPr>
                <a:cxnSpLocks/>
              </p:cNvCxnSpPr>
              <p:nvPr/>
            </p:nvCxnSpPr>
            <p:spPr>
              <a:xfrm flipH="1" flipV="1">
                <a:off x="4991942" y="5342876"/>
                <a:ext cx="166730" cy="286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4007FF-3FFC-7540-837A-20F3FF6473E4}"/>
                  </a:ext>
                </a:extLst>
              </p:cNvPr>
              <p:cNvCxnSpPr>
                <a:cxnSpLocks/>
              </p:cNvCxnSpPr>
              <p:nvPr/>
            </p:nvCxnSpPr>
            <p:spPr>
              <a:xfrm rot="16200000" flipH="1" flipV="1">
                <a:off x="4877046" y="5801868"/>
                <a:ext cx="521082" cy="44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BF3490E-F63F-6A4F-83EB-95AA59B5C5B3}"/>
                  </a:ext>
                </a:extLst>
              </p:cNvPr>
              <p:cNvCxnSpPr>
                <a:cxnSpLocks/>
              </p:cNvCxnSpPr>
              <p:nvPr/>
            </p:nvCxnSpPr>
            <p:spPr>
              <a:xfrm flipH="1">
                <a:off x="4993770" y="5359986"/>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63C108-7037-BA41-A20F-5830C128EB8A}"/>
                  </a:ext>
                </a:extLst>
              </p:cNvPr>
              <p:cNvCxnSpPr>
                <a:cxnSpLocks/>
              </p:cNvCxnSpPr>
              <p:nvPr/>
            </p:nvCxnSpPr>
            <p:spPr>
              <a:xfrm flipH="1" flipV="1">
                <a:off x="4991942" y="5500415"/>
                <a:ext cx="166730" cy="4084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AACCC58-EDF5-D945-89E4-166C3C3BE718}"/>
                </a:ext>
              </a:extLst>
            </p:cNvPr>
            <p:cNvGrpSpPr/>
            <p:nvPr/>
          </p:nvGrpSpPr>
          <p:grpSpPr>
            <a:xfrm>
              <a:off x="5729756" y="4971648"/>
              <a:ext cx="183748" cy="979605"/>
              <a:chOff x="4974924" y="4759183"/>
              <a:chExt cx="183748" cy="979605"/>
            </a:xfrm>
          </p:grpSpPr>
          <p:cxnSp>
            <p:nvCxnSpPr>
              <p:cNvPr id="60" name="Straight Connector 59">
                <a:extLst>
                  <a:ext uri="{FF2B5EF4-FFF2-40B4-BE49-F238E27FC236}">
                    <a16:creationId xmlns:a16="http://schemas.microsoft.com/office/drawing/2014/main" id="{5B5B81D8-FAFC-1E4E-B712-53E0FBB03D66}"/>
                  </a:ext>
                </a:extLst>
              </p:cNvPr>
              <p:cNvCxnSpPr>
                <a:cxnSpLocks/>
              </p:cNvCxnSpPr>
              <p:nvPr/>
            </p:nvCxnSpPr>
            <p:spPr>
              <a:xfrm>
                <a:off x="5133364" y="4759183"/>
                <a:ext cx="0" cy="3264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0E4159-4FE3-994F-B109-4926B46CA1C7}"/>
                  </a:ext>
                </a:extLst>
              </p:cNvPr>
              <p:cNvCxnSpPr>
                <a:cxnSpLocks/>
              </p:cNvCxnSpPr>
              <p:nvPr/>
            </p:nvCxnSpPr>
            <p:spPr>
              <a:xfrm flipH="1">
                <a:off x="4974924" y="5068593"/>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B55C1A6-A421-5A43-9EA8-A1881D38C2B0}"/>
                  </a:ext>
                </a:extLst>
              </p:cNvPr>
              <p:cNvCxnSpPr>
                <a:cxnSpLocks/>
              </p:cNvCxnSpPr>
              <p:nvPr/>
            </p:nvCxnSpPr>
            <p:spPr>
              <a:xfrm flipH="1" flipV="1">
                <a:off x="4975898" y="5199791"/>
                <a:ext cx="182774" cy="175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067420B-FAF9-4546-88A1-B43A5CFA1EFA}"/>
                  </a:ext>
                </a:extLst>
              </p:cNvPr>
              <p:cNvCxnSpPr>
                <a:cxnSpLocks/>
              </p:cNvCxnSpPr>
              <p:nvPr/>
            </p:nvCxnSpPr>
            <p:spPr>
              <a:xfrm flipH="1">
                <a:off x="4993770" y="5209596"/>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26CC840-3435-C64C-83BA-C87A7B466485}"/>
                  </a:ext>
                </a:extLst>
              </p:cNvPr>
              <p:cNvCxnSpPr>
                <a:cxnSpLocks/>
              </p:cNvCxnSpPr>
              <p:nvPr/>
            </p:nvCxnSpPr>
            <p:spPr>
              <a:xfrm flipH="1" flipV="1">
                <a:off x="4991942" y="5342876"/>
                <a:ext cx="166730" cy="286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2E79363-9E8D-EA4E-AFC7-2D17C95A7BF0}"/>
                  </a:ext>
                </a:extLst>
              </p:cNvPr>
              <p:cNvCxnSpPr>
                <a:cxnSpLocks/>
              </p:cNvCxnSpPr>
              <p:nvPr/>
            </p:nvCxnSpPr>
            <p:spPr>
              <a:xfrm>
                <a:off x="5139826" y="5543567"/>
                <a:ext cx="0" cy="19522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79571DC-F704-D94E-93E9-E44DB3EE2068}"/>
                  </a:ext>
                </a:extLst>
              </p:cNvPr>
              <p:cNvCxnSpPr>
                <a:cxnSpLocks/>
              </p:cNvCxnSpPr>
              <p:nvPr/>
            </p:nvCxnSpPr>
            <p:spPr>
              <a:xfrm flipH="1">
                <a:off x="4993770" y="5359986"/>
                <a:ext cx="164902" cy="14161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1A28457-1E3F-A147-9E86-A53EA732A70A}"/>
                  </a:ext>
                </a:extLst>
              </p:cNvPr>
              <p:cNvCxnSpPr>
                <a:cxnSpLocks/>
              </p:cNvCxnSpPr>
              <p:nvPr/>
            </p:nvCxnSpPr>
            <p:spPr>
              <a:xfrm flipH="1" flipV="1">
                <a:off x="4991942" y="5500415"/>
                <a:ext cx="166730" cy="4084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2378B501-9513-0249-92AD-2FBDCDE34CCA}"/>
                </a:ext>
              </a:extLst>
            </p:cNvPr>
            <p:cNvGrpSpPr/>
            <p:nvPr/>
          </p:nvGrpSpPr>
          <p:grpSpPr>
            <a:xfrm rot="16200000">
              <a:off x="4330093" y="5335183"/>
              <a:ext cx="567024" cy="369332"/>
              <a:chOff x="7695048" y="5616215"/>
              <a:chExt cx="567024" cy="369332"/>
            </a:xfrm>
          </p:grpSpPr>
          <p:sp>
            <p:nvSpPr>
              <p:cNvPr id="78" name="Oval 77">
                <a:extLst>
                  <a:ext uri="{FF2B5EF4-FFF2-40B4-BE49-F238E27FC236}">
                    <a16:creationId xmlns:a16="http://schemas.microsoft.com/office/drawing/2014/main" id="{275A8B7E-6E2E-A846-81C5-EA32508878F9}"/>
                  </a:ext>
                </a:extLst>
              </p:cNvPr>
              <p:cNvSpPr/>
              <p:nvPr/>
            </p:nvSpPr>
            <p:spPr>
              <a:xfrm>
                <a:off x="7710377" y="5616215"/>
                <a:ext cx="503227" cy="36933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40D04F0-427C-CA4F-9DF7-1E0EB4623636}"/>
                  </a:ext>
                </a:extLst>
              </p:cNvPr>
              <p:cNvSpPr txBox="1"/>
              <p:nvPr/>
            </p:nvSpPr>
            <p:spPr>
              <a:xfrm>
                <a:off x="7961990" y="5616215"/>
                <a:ext cx="300082" cy="369332"/>
              </a:xfrm>
              <a:prstGeom prst="rect">
                <a:avLst/>
              </a:prstGeom>
              <a:noFill/>
            </p:spPr>
            <p:txBody>
              <a:bodyPr wrap="none" rtlCol="0">
                <a:spAutoFit/>
              </a:bodyPr>
              <a:lstStyle/>
              <a:p>
                <a:r>
                  <a:rPr lang="en-US" dirty="0"/>
                  <a:t>+</a:t>
                </a:r>
              </a:p>
            </p:txBody>
          </p:sp>
          <p:sp>
            <p:nvSpPr>
              <p:cNvPr id="80" name="TextBox 79">
                <a:extLst>
                  <a:ext uri="{FF2B5EF4-FFF2-40B4-BE49-F238E27FC236}">
                    <a16:creationId xmlns:a16="http://schemas.microsoft.com/office/drawing/2014/main" id="{7A10E1A1-AF10-844B-A140-3B4599835D36}"/>
                  </a:ext>
                </a:extLst>
              </p:cNvPr>
              <p:cNvSpPr txBox="1"/>
              <p:nvPr/>
            </p:nvSpPr>
            <p:spPr>
              <a:xfrm>
                <a:off x="7695048" y="5616215"/>
                <a:ext cx="255198" cy="369332"/>
              </a:xfrm>
              <a:prstGeom prst="rect">
                <a:avLst/>
              </a:prstGeom>
              <a:noFill/>
            </p:spPr>
            <p:txBody>
              <a:bodyPr wrap="none" rtlCol="0">
                <a:spAutoFit/>
              </a:bodyPr>
              <a:lstStyle/>
              <a:p>
                <a:r>
                  <a:rPr lang="en-US" dirty="0"/>
                  <a:t>-</a:t>
                </a:r>
              </a:p>
            </p:txBody>
          </p:sp>
        </p:grpSp>
        <p:cxnSp>
          <p:nvCxnSpPr>
            <p:cNvPr id="81" name="Straight Connector 80">
              <a:extLst>
                <a:ext uri="{FF2B5EF4-FFF2-40B4-BE49-F238E27FC236}">
                  <a16:creationId xmlns:a16="http://schemas.microsoft.com/office/drawing/2014/main" id="{60CB4A36-131D-1046-981A-38EEBE33DF80}"/>
                </a:ext>
              </a:extLst>
            </p:cNvPr>
            <p:cNvCxnSpPr>
              <a:cxnSpLocks/>
            </p:cNvCxnSpPr>
            <p:nvPr/>
          </p:nvCxnSpPr>
          <p:spPr>
            <a:xfrm>
              <a:off x="4613605" y="4965978"/>
              <a:ext cx="0" cy="3264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704333D-2A3E-7C46-A7FE-927C7824CF40}"/>
                </a:ext>
              </a:extLst>
            </p:cNvPr>
            <p:cNvCxnSpPr>
              <a:cxnSpLocks/>
            </p:cNvCxnSpPr>
            <p:nvPr/>
          </p:nvCxnSpPr>
          <p:spPr>
            <a:xfrm>
              <a:off x="4613605" y="5951253"/>
              <a:ext cx="12810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96EE5D3-191F-3649-A1BD-338A0DC0004E}"/>
                </a:ext>
              </a:extLst>
            </p:cNvPr>
            <p:cNvCxnSpPr>
              <a:cxnSpLocks/>
            </p:cNvCxnSpPr>
            <p:nvPr/>
          </p:nvCxnSpPr>
          <p:spPr>
            <a:xfrm>
              <a:off x="5228865" y="6082475"/>
              <a:ext cx="15886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98F391F-CE35-2D48-8A70-9F0A10AB32FB}"/>
                </a:ext>
              </a:extLst>
            </p:cNvPr>
            <p:cNvCxnSpPr>
              <a:cxnSpLocks/>
            </p:cNvCxnSpPr>
            <p:nvPr/>
          </p:nvCxnSpPr>
          <p:spPr>
            <a:xfrm>
              <a:off x="5253825" y="6154557"/>
              <a:ext cx="10814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8ED79DB-9653-924C-9DAE-5F09DCE0BF34}"/>
                </a:ext>
              </a:extLst>
            </p:cNvPr>
            <p:cNvCxnSpPr>
              <a:cxnSpLocks/>
            </p:cNvCxnSpPr>
            <p:nvPr/>
          </p:nvCxnSpPr>
          <p:spPr>
            <a:xfrm>
              <a:off x="5272359" y="6214281"/>
              <a:ext cx="7621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DAFA56-3B7B-EF4B-AD76-EE27E0A1D004}"/>
                </a:ext>
              </a:extLst>
            </p:cNvPr>
            <p:cNvCxnSpPr>
              <a:cxnSpLocks/>
              <a:stCxn id="80" idx="1"/>
            </p:cNvCxnSpPr>
            <p:nvPr/>
          </p:nvCxnSpPr>
          <p:spPr>
            <a:xfrm>
              <a:off x="4613605" y="5803361"/>
              <a:ext cx="0" cy="16024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083451C-6CCC-BE4A-A39E-B26AA3CAE3EC}"/>
                </a:ext>
              </a:extLst>
            </p:cNvPr>
            <p:cNvCxnSpPr>
              <a:cxnSpLocks/>
            </p:cNvCxnSpPr>
            <p:nvPr/>
          </p:nvCxnSpPr>
          <p:spPr>
            <a:xfrm>
              <a:off x="5316740" y="5951253"/>
              <a:ext cx="0" cy="1230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CBE5C9F-5937-BE4A-99DA-4AB0B112B3B6}"/>
                    </a:ext>
                  </a:extLst>
                </p:cNvPr>
                <p:cNvSpPr txBox="1"/>
                <p:nvPr/>
              </p:nvSpPr>
              <p:spPr>
                <a:xfrm>
                  <a:off x="6048989" y="4484846"/>
                  <a:ext cx="1159791" cy="484172"/>
                </a:xfrm>
                <a:prstGeom prst="rect">
                  <a:avLst/>
                </a:prstGeom>
                <a:noFill/>
              </p:spPr>
              <p:txBody>
                <a:bodyPr wrap="square" rtlCol="0">
                  <a:spAutoFit/>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𝑄</m:t>
                          </m:r>
                        </m:e>
                      </m:acc>
                      <m:r>
                        <a:rPr lang="en-US" b="0" i="1" smtClean="0">
                          <a:latin typeface="Cambria Math" panose="02040503050406030204" pitchFamily="18" charset="0"/>
                        </a:rPr>
                        <m:t>&lt;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𝐷𝐷</m:t>
                              </m:r>
                            </m:sub>
                          </m:sSub>
                        </m:num>
                        <m:den>
                          <m:r>
                            <a:rPr lang="en-US" b="0" i="1" smtClean="0">
                              <a:latin typeface="Cambria Math" panose="02040503050406030204" pitchFamily="18" charset="0"/>
                            </a:rPr>
                            <m:t>2</m:t>
                          </m:r>
                        </m:den>
                      </m:f>
                    </m:oMath>
                  </a14:m>
                  <a:r>
                    <a:rPr lang="en-US" dirty="0"/>
                    <a:t> </a:t>
                  </a:r>
                </a:p>
              </p:txBody>
            </p:sp>
          </mc:Choice>
          <mc:Fallback xmlns="">
            <p:sp>
              <p:nvSpPr>
                <p:cNvPr id="98" name="TextBox 97">
                  <a:extLst>
                    <a:ext uri="{FF2B5EF4-FFF2-40B4-BE49-F238E27FC236}">
                      <a16:creationId xmlns:a16="http://schemas.microsoft.com/office/drawing/2014/main" id="{2CBE5C9F-5937-BE4A-99DA-4AB0B112B3B6}"/>
                    </a:ext>
                  </a:extLst>
                </p:cNvPr>
                <p:cNvSpPr txBox="1">
                  <a:spLocks noRot="1" noChangeAspect="1" noMove="1" noResize="1" noEditPoints="1" noAdjustHandles="1" noChangeArrowheads="1" noChangeShapeType="1" noTextEdit="1"/>
                </p:cNvSpPr>
                <p:nvPr/>
              </p:nvSpPr>
              <p:spPr>
                <a:xfrm>
                  <a:off x="6048989" y="4484846"/>
                  <a:ext cx="1159791" cy="4841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1A48D9EB-C52D-2B42-A3A5-56C512D7D685}"/>
                    </a:ext>
                  </a:extLst>
                </p:cNvPr>
                <p:cNvSpPr txBox="1"/>
                <p:nvPr/>
              </p:nvSpPr>
              <p:spPr>
                <a:xfrm>
                  <a:off x="6041307" y="5398152"/>
                  <a:ext cx="1425173" cy="10753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𝑆</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𝑜𝑛</m:t>
                                </m:r>
                              </m:sub>
                            </m:sSub>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2</m:t>
                            </m:r>
                            <m:r>
                              <a:rPr lang="en-US" sz="1600" b="0" i="1" smtClean="0">
                                <a:latin typeface="Cambria Math" panose="02040503050406030204" pitchFamily="18" charset="0"/>
                              </a:rPr>
                              <m:t>𝑅</m:t>
                            </m:r>
                          </m:e>
                          <m:sub>
                            <m:r>
                              <a:rPr lang="en-US" sz="1600" b="0" i="1" smtClean="0">
                                <a:latin typeface="Cambria Math" panose="02040503050406030204" pitchFamily="18" charset="0"/>
                              </a:rPr>
                              <m:t>2.5</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𝑜𝑛</m:t>
                                </m:r>
                              </m:sub>
                            </m:sSub>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𝐶𝑙𝑎𝑚𝑝𝑂</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𝑜𝑛</m:t>
                                </m:r>
                              </m:sub>
                            </m:sSub>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𝐴</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𝐹</m:t>
                                </m:r>
                              </m:e>
                              <m:sub>
                                <m:r>
                                  <a:rPr lang="en-US" sz="1600" b="0" i="1" smtClean="0">
                                    <a:latin typeface="Cambria Math" panose="02040503050406030204" pitchFamily="18" charset="0"/>
                                  </a:rPr>
                                  <m:t>𝐵𝑙𝑜𝑤𝑛</m:t>
                                </m:r>
                              </m:sub>
                            </m:sSub>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≈15</m:t>
                            </m:r>
                            <m:r>
                              <a:rPr lang="en-US" sz="1600" b="0" i="1" smtClean="0">
                                <a:latin typeface="Cambria Math" panose="02040503050406030204" pitchFamily="18" charset="0"/>
                              </a:rPr>
                              <m:t>𝑘</m:t>
                            </m:r>
                            <m:r>
                              <m:rPr>
                                <m:sty m:val="p"/>
                              </m:rPr>
                              <a:rPr lang="en-US" sz="1600" b="0" i="0" smtClean="0">
                                <a:latin typeface="Cambria Math" panose="02040503050406030204" pitchFamily="18" charset="0"/>
                              </a:rPr>
                              <m:t>Ω</m:t>
                            </m:r>
                          </m:e>
                        </m:d>
                      </m:oMath>
                    </m:oMathPara>
                  </a14:m>
                  <a:endParaRPr lang="en-US" dirty="0"/>
                </a:p>
              </p:txBody>
            </p:sp>
          </mc:Choice>
          <mc:Fallback xmlns="">
            <p:sp>
              <p:nvSpPr>
                <p:cNvPr id="99" name="TextBox 98">
                  <a:extLst>
                    <a:ext uri="{FF2B5EF4-FFF2-40B4-BE49-F238E27FC236}">
                      <a16:creationId xmlns:a16="http://schemas.microsoft.com/office/drawing/2014/main" id="{1A48D9EB-C52D-2B42-A3A5-56C512D7D685}"/>
                    </a:ext>
                  </a:extLst>
                </p:cNvPr>
                <p:cNvSpPr txBox="1">
                  <a:spLocks noRot="1" noChangeAspect="1" noMove="1" noResize="1" noEditPoints="1" noAdjustHandles="1" noChangeArrowheads="1" noChangeShapeType="1" noTextEdit="1"/>
                </p:cNvSpPr>
                <p:nvPr/>
              </p:nvSpPr>
              <p:spPr>
                <a:xfrm>
                  <a:off x="6041307" y="5398152"/>
                  <a:ext cx="1425173" cy="1075359"/>
                </a:xfrm>
                <a:prstGeom prst="rect">
                  <a:avLst/>
                </a:prstGeom>
                <a:blipFill>
                  <a:blip r:embed="rId5"/>
                  <a:stretch>
                    <a:fillRect l="-7080" t="-1176" r="-23009"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7C9BC92-96D1-AA49-9969-764686267EF5}"/>
                    </a:ext>
                  </a:extLst>
                </p:cNvPr>
                <p:cNvSpPr/>
                <p:nvPr/>
              </p:nvSpPr>
              <p:spPr>
                <a:xfrm>
                  <a:off x="5002717" y="4421358"/>
                  <a:ext cx="770724" cy="3971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𝑆𝐸</m:t>
                                    </m:r>
                                  </m:e>
                                </m:acc>
                              </m:e>
                              <m:sub>
                                <m:r>
                                  <a:rPr lang="en-US" b="0" i="1" smtClean="0">
                                    <a:latin typeface="Cambria Math" panose="02040503050406030204" pitchFamily="18" charset="0"/>
                                  </a:rPr>
                                  <m:t>𝑜𝑛</m:t>
                                </m:r>
                              </m:sub>
                            </m:sSub>
                          </m:sub>
                        </m:sSub>
                      </m:oMath>
                    </m:oMathPara>
                  </a14:m>
                  <a:endParaRPr lang="en-US" dirty="0"/>
                </a:p>
              </p:txBody>
            </p:sp>
          </mc:Choice>
          <mc:Fallback xmlns="">
            <p:sp>
              <p:nvSpPr>
                <p:cNvPr id="100" name="Rectangle 99">
                  <a:extLst>
                    <a:ext uri="{FF2B5EF4-FFF2-40B4-BE49-F238E27FC236}">
                      <a16:creationId xmlns:a16="http://schemas.microsoft.com/office/drawing/2014/main" id="{A7C9BC92-96D1-AA49-9969-764686267EF5}"/>
                    </a:ext>
                  </a:extLst>
                </p:cNvPr>
                <p:cNvSpPr>
                  <a:spLocks noRot="1" noChangeAspect="1" noMove="1" noResize="1" noEditPoints="1" noAdjustHandles="1" noChangeArrowheads="1" noChangeShapeType="1" noTextEdit="1"/>
                </p:cNvSpPr>
                <p:nvPr/>
              </p:nvSpPr>
              <p:spPr>
                <a:xfrm>
                  <a:off x="5002717" y="4421358"/>
                  <a:ext cx="770724" cy="39716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CFC60BB1-ABBC-B44C-AACA-39345E59AC00}"/>
                  </a:ext>
                </a:extLst>
              </p:cNvPr>
              <p:cNvSpPr txBox="1"/>
              <p:nvPr/>
            </p:nvSpPr>
            <p:spPr>
              <a:xfrm>
                <a:off x="7968762" y="784054"/>
                <a:ext cx="43959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bg1"/>
                              </a:solidFill>
                              <a:latin typeface="Cambria Math" panose="02040503050406030204" pitchFamily="18" charset="0"/>
                            </a:rPr>
                          </m:ctrlPr>
                        </m:sSubPr>
                        <m:e>
                          <m:r>
                            <a:rPr lang="en-US" sz="1400" b="1" i="1" smtClean="0">
                              <a:solidFill>
                                <a:schemeClr val="bg1"/>
                              </a:solidFill>
                              <a:latin typeface="Cambria Math" panose="02040503050406030204" pitchFamily="18" charset="0"/>
                            </a:rPr>
                            <m:t>𝑽</m:t>
                          </m:r>
                        </m:e>
                        <m:sub>
                          <m:r>
                            <a:rPr lang="en-US" sz="1400" b="1" i="1" smtClean="0">
                              <a:solidFill>
                                <a:schemeClr val="bg1"/>
                              </a:solidFill>
                              <a:latin typeface="Cambria Math" panose="02040503050406030204" pitchFamily="18" charset="0"/>
                            </a:rPr>
                            <m:t>𝑫𝑫</m:t>
                          </m:r>
                        </m:sub>
                      </m:sSub>
                    </m:oMath>
                  </m:oMathPara>
                </a14:m>
                <a:endParaRPr lang="en-US" sz="1400" b="1" dirty="0">
                  <a:solidFill>
                    <a:schemeClr val="bg1"/>
                  </a:solidFill>
                </a:endParaRPr>
              </a:p>
            </p:txBody>
          </p:sp>
        </mc:Choice>
        <mc:Fallback xmlns="">
          <p:sp>
            <p:nvSpPr>
              <p:cNvPr id="101" name="TextBox 100">
                <a:extLst>
                  <a:ext uri="{FF2B5EF4-FFF2-40B4-BE49-F238E27FC236}">
                    <a16:creationId xmlns:a16="http://schemas.microsoft.com/office/drawing/2014/main" id="{CFC60BB1-ABBC-B44C-AACA-39345E59AC00}"/>
                  </a:ext>
                </a:extLst>
              </p:cNvPr>
              <p:cNvSpPr txBox="1">
                <a:spLocks noRot="1" noChangeAspect="1" noMove="1" noResize="1" noEditPoints="1" noAdjustHandles="1" noChangeArrowheads="1" noChangeShapeType="1" noTextEdit="1"/>
              </p:cNvSpPr>
              <p:nvPr/>
            </p:nvSpPr>
            <p:spPr>
              <a:xfrm>
                <a:off x="7968762" y="784054"/>
                <a:ext cx="439594" cy="307777"/>
              </a:xfrm>
              <a:prstGeom prst="rect">
                <a:avLst/>
              </a:prstGeom>
              <a:blipFill>
                <a:blip r:embed="rId7"/>
                <a:stretch>
                  <a:fillRect r="-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EE3B7952-D061-4449-A78D-5FFB7851DF7D}"/>
                  </a:ext>
                </a:extLst>
              </p:cNvPr>
              <p:cNvSpPr txBox="1"/>
              <p:nvPr/>
            </p:nvSpPr>
            <p:spPr>
              <a:xfrm>
                <a:off x="8307687" y="4368195"/>
                <a:ext cx="3473187" cy="2031325"/>
              </a:xfrm>
              <a:prstGeom prst="rect">
                <a:avLst/>
              </a:prstGeom>
              <a:noFill/>
            </p:spPr>
            <p:txBody>
              <a:bodyPr wrap="square" lIns="0" tIns="0" rIns="0" bIns="0" rtlCol="0">
                <a:spAutoFit/>
              </a:bodyPr>
              <a:lstStyle/>
              <a:p>
                <a:endParaRPr lang="en-US"/>
              </a:p>
              <a:p>
                <a:pPr marL="342900" indent="-342900">
                  <a:buFont typeface="Arial" panose="020B0604020202020204" pitchFamily="34" charset="0"/>
                  <a:buChar char="•"/>
                </a:pPr>
                <a:r>
                  <a:rPr lang="en-US" sz="2400" dirty="0"/>
                  <a:t> </a:t>
                </a:r>
                <a:r>
                  <a:rPr lang="en-US" dirty="0"/>
                  <a:t>Should be sized for a high on resistance! </a:t>
                </a:r>
              </a:p>
              <a:p>
                <a:pPr marL="342900" indent="-342900">
                  <a:buFont typeface="Arial" panose="020B0604020202020204" pitchFamily="34" charset="0"/>
                  <a:buChar char="•"/>
                </a:pPr>
                <a:r>
                  <a:rPr lang="en-US" dirty="0"/>
                  <a:t>Monitor red highlighted transistors to show their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𝐺𝑆</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𝐺𝐷</m:t>
                        </m:r>
                      </m:sub>
                    </m:sSub>
                    <m:r>
                      <a:rPr lang="en-US" b="0" i="1" smtClean="0">
                        <a:latin typeface="Cambria Math" panose="02040503050406030204" pitchFamily="18" charset="0"/>
                      </a:rPr>
                      <m:t>, </m:t>
                    </m:r>
                    <m:r>
                      <a:rPr lang="en-US" b="0" i="1" smtClean="0">
                        <a:latin typeface="Cambria Math" panose="02040503050406030204" pitchFamily="18" charset="0"/>
                      </a:rPr>
                      <m:t>𝑎𝑛𝑑</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𝐷𝑆</m:t>
                        </m:r>
                      </m:sub>
                    </m:sSub>
                    <m:r>
                      <a:rPr lang="en-US" b="0" i="1" smtClean="0">
                        <a:latin typeface="Cambria Math" panose="02040503050406030204" pitchFamily="18" charset="0"/>
                      </a:rPr>
                      <m:t> </m:t>
                    </m:r>
                  </m:oMath>
                </a14:m>
                <a:r>
                  <a:rPr lang="en-US" dirty="0"/>
                  <a:t>doesn’t exceed 2.5V during programming.</a:t>
                </a:r>
              </a:p>
            </p:txBody>
          </p:sp>
        </mc:Choice>
        <mc:Fallback xmlns="">
          <p:sp>
            <p:nvSpPr>
              <p:cNvPr id="102" name="TextBox 101">
                <a:extLst>
                  <a:ext uri="{FF2B5EF4-FFF2-40B4-BE49-F238E27FC236}">
                    <a16:creationId xmlns:a16="http://schemas.microsoft.com/office/drawing/2014/main" id="{EE3B7952-D061-4449-A78D-5FFB7851DF7D}"/>
                  </a:ext>
                </a:extLst>
              </p:cNvPr>
              <p:cNvSpPr txBox="1">
                <a:spLocks noRot="1" noChangeAspect="1" noMove="1" noResize="1" noEditPoints="1" noAdjustHandles="1" noChangeArrowheads="1" noChangeShapeType="1" noTextEdit="1"/>
              </p:cNvSpPr>
              <p:nvPr/>
            </p:nvSpPr>
            <p:spPr>
              <a:xfrm>
                <a:off x="8307687" y="4368195"/>
                <a:ext cx="3473187" cy="2031325"/>
              </a:xfrm>
              <a:prstGeom prst="rect">
                <a:avLst/>
              </a:prstGeom>
              <a:blipFill>
                <a:blip r:embed="rId8"/>
                <a:stretch>
                  <a:fillRect l="-5088" r="-4211" b="-6006"/>
                </a:stretch>
              </a:blipFill>
            </p:spPr>
            <p:txBody>
              <a:bodyPr/>
              <a:lstStyle/>
              <a:p>
                <a:r>
                  <a:rPr lang="en-US">
                    <a:noFill/>
                  </a:rPr>
                  <a:t> </a:t>
                </a:r>
              </a:p>
            </p:txBody>
          </p:sp>
        </mc:Fallback>
      </mc:AlternateContent>
    </p:spTree>
    <p:extLst>
      <p:ext uri="{BB962C8B-B14F-4D97-AF65-F5344CB8AC3E}">
        <p14:creationId xmlns:p14="http://schemas.microsoft.com/office/powerpoint/2010/main" val="2212955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2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DDC5D8-D9E1-C04A-9F7B-7BD4F3888ED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u="sng" dirty="0">
                <a:solidFill>
                  <a:srgbClr val="FFFFFF"/>
                </a:solidFill>
              </a:rPr>
              <a:t>Design Methods:</a:t>
            </a:r>
            <a:br>
              <a:rPr lang="en-US" b="1" u="sng" dirty="0">
                <a:solidFill>
                  <a:srgbClr val="FFFFFF"/>
                </a:solidFill>
              </a:rPr>
            </a:br>
            <a:r>
              <a:rPr lang="en-US" b="1" u="sng" dirty="0">
                <a:solidFill>
                  <a:srgbClr val="FFFFFF"/>
                </a:solidFill>
              </a:rPr>
              <a:t> Transistor Sizing</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49753B-970E-324C-BBC7-5F6588524AB5}"/>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dirty="0">
                <a:solidFill>
                  <a:srgbClr val="FFFFFF"/>
                </a:solidFill>
              </a:rPr>
              <a:t>Size transistors minimally such that no failures are detected after 10,000 random variations.</a:t>
            </a:r>
          </a:p>
          <a:p>
            <a:r>
              <a:rPr lang="en-US" dirty="0">
                <a:solidFill>
                  <a:srgbClr val="FFFFFF"/>
                </a:solidFill>
              </a:rPr>
              <a:t>Select Transistors which impact device reliability.</a:t>
            </a:r>
          </a:p>
          <a:p>
            <a:r>
              <a:rPr lang="en-US" dirty="0">
                <a:solidFill>
                  <a:srgbClr val="FFFFFF"/>
                </a:solidFill>
              </a:rPr>
              <a:t>At risk transistors exceeding 3V.</a:t>
            </a:r>
          </a:p>
        </p:txBody>
      </p:sp>
      <p:pic>
        <p:nvPicPr>
          <p:cNvPr id="9" name="Picture 2" descr="https://lh6.googleusercontent.com/fi6XcaZ0ZZo4_HcDxdh4llTZejlQRdHeWyqLik30Ov8pBXR6rl1NqKsG7QcNz11WGIiJGjVA23iS9HvvdVCKQEhnIUBH4St0OT7fOsp2lIDDMQW4cJdWjVhjlV7KHet3muq7pEadIqQ">
            <a:extLst>
              <a:ext uri="{FF2B5EF4-FFF2-40B4-BE49-F238E27FC236}">
                <a16:creationId xmlns:a16="http://schemas.microsoft.com/office/drawing/2014/main" id="{2627D690-C808-40A1-9F2A-CBAEF1CD8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2" y="465718"/>
            <a:ext cx="7058307" cy="32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537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2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B7C2D0E-1F89-4B57-9DA5-168417FDAF54}"/>
              </a:ext>
            </a:extLst>
          </p:cNvPr>
          <p:cNvSpPr/>
          <p:nvPr/>
        </p:nvSpPr>
        <p:spPr>
          <a:xfrm>
            <a:off x="327546" y="4572000"/>
            <a:ext cx="7058306" cy="1964266"/>
          </a:xfrm>
          <a:prstGeom prst="rect">
            <a:avLst/>
          </a:prstGeom>
          <a:solidFill>
            <a:schemeClr val="accent3">
              <a:lumMod val="75000"/>
            </a:schemeClr>
          </a:solidFill>
          <a:ln>
            <a:solidFill>
              <a:srgbClr val="297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DC5D8-D9E1-C04A-9F7B-7BD4F3888ED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u="sng" dirty="0">
                <a:solidFill>
                  <a:srgbClr val="FFFFFF"/>
                </a:solidFill>
              </a:rPr>
              <a:t>Design Methods: </a:t>
            </a:r>
            <a:br>
              <a:rPr lang="en-US" b="1" u="sng" dirty="0">
                <a:solidFill>
                  <a:srgbClr val="FFFFFF"/>
                </a:solidFill>
              </a:rPr>
            </a:br>
            <a:r>
              <a:rPr lang="en-US" b="1" u="sng" dirty="0">
                <a:solidFill>
                  <a:srgbClr val="FFFFFF"/>
                </a:solidFill>
              </a:rPr>
              <a:t>Monte Carlo Failure</a:t>
            </a:r>
          </a:p>
        </p:txBody>
      </p:sp>
      <p:pic>
        <p:nvPicPr>
          <p:cNvPr id="2050" name="Picture 2" descr="https://lh6.googleusercontent.com/V82JV3EccGuuJ2c6ipEzjD2j_a-LSanQzgaBvqe-AEvr8NjJh2FLrHDl0zJNSaGfyt0fq-_UGNSBjtQrVx5c-42ikjO-gxkcLm320vjeYKVuN_pfo692IH1pZtD4NrH_VwF2t9tJ">
            <a:extLst>
              <a:ext uri="{FF2B5EF4-FFF2-40B4-BE49-F238E27FC236}">
                <a16:creationId xmlns:a16="http://schemas.microsoft.com/office/drawing/2014/main" id="{DBFF8DED-4B8D-48B4-9CC3-D0965BA7F9B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 b="1012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49753B-970E-324C-BBC7-5F6588524AB5}"/>
              </a:ext>
            </a:extLst>
          </p:cNvPr>
          <p:cNvSpPr>
            <a:spLocks noGrp="1"/>
          </p:cNvSpPr>
          <p:nvPr>
            <p:ph sz="half" idx="1"/>
          </p:nvPr>
        </p:nvSpPr>
        <p:spPr>
          <a:xfrm>
            <a:off x="7990091" y="854765"/>
            <a:ext cx="3424739" cy="5537517"/>
          </a:xfrm>
        </p:spPr>
        <p:txBody>
          <a:bodyPr vert="horz" lIns="91440" tIns="45720" rIns="91440" bIns="45720" rtlCol="0" anchor="ctr">
            <a:normAutofit lnSpcReduction="10000"/>
          </a:bodyPr>
          <a:lstStyle/>
          <a:p>
            <a:r>
              <a:rPr lang="en-US" dirty="0">
                <a:solidFill>
                  <a:srgbClr val="FFFFFF"/>
                </a:solidFill>
              </a:rPr>
              <a:t>Size transistors minimally such that no failures are detected after 10,000 random variations.</a:t>
            </a:r>
          </a:p>
          <a:p>
            <a:r>
              <a:rPr lang="en-US" dirty="0">
                <a:solidFill>
                  <a:srgbClr val="FFFFFF"/>
                </a:solidFill>
              </a:rPr>
              <a:t>Failure Possibilities:</a:t>
            </a:r>
          </a:p>
          <a:p>
            <a:pPr lvl="1"/>
            <a:r>
              <a:rPr lang="en-US" sz="2000" dirty="0">
                <a:solidFill>
                  <a:srgbClr val="FFFFFF"/>
                </a:solidFill>
              </a:rPr>
              <a:t>Sensing failure during Anti-fuse read cycles.</a:t>
            </a:r>
          </a:p>
          <a:p>
            <a:pPr lvl="1"/>
            <a:r>
              <a:rPr lang="en-US" sz="2000" dirty="0">
                <a:solidFill>
                  <a:srgbClr val="FFFFFF"/>
                </a:solidFill>
              </a:rPr>
              <a:t>At risk transistors exceeding 3V.</a:t>
            </a:r>
          </a:p>
          <a:p>
            <a:pPr lvl="1"/>
            <a:r>
              <a:rPr lang="en-US" sz="2000" dirty="0">
                <a:solidFill>
                  <a:srgbClr val="FFFFFF"/>
                </a:solidFill>
              </a:rPr>
              <a:t>Voltage/Current insufficient across the Anti-fuse.</a:t>
            </a:r>
          </a:p>
          <a:p>
            <a:pPr lvl="1"/>
            <a:r>
              <a:rPr lang="en-US" sz="2000" dirty="0">
                <a:solidFill>
                  <a:srgbClr val="FFFFFF"/>
                </a:solidFill>
              </a:rPr>
              <a:t>Lack of robust available model.</a:t>
            </a:r>
          </a:p>
          <a:p>
            <a:endParaRPr lang="en-US" dirty="0">
              <a:solidFill>
                <a:srgbClr val="FFFFFF"/>
              </a:solidFill>
            </a:endParaRPr>
          </a:p>
        </p:txBody>
      </p:sp>
    </p:spTree>
    <p:extLst>
      <p:ext uri="{BB962C8B-B14F-4D97-AF65-F5344CB8AC3E}">
        <p14:creationId xmlns:p14="http://schemas.microsoft.com/office/powerpoint/2010/main" val="3304010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7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82DE69-DBB9-43DC-B940-69BEDB83CF2C}"/>
              </a:ext>
            </a:extLst>
          </p:cNvPr>
          <p:cNvSpPr/>
          <p:nvPr/>
        </p:nvSpPr>
        <p:spPr>
          <a:xfrm>
            <a:off x="327546" y="4572000"/>
            <a:ext cx="7058306" cy="1964266"/>
          </a:xfrm>
          <a:prstGeom prst="rect">
            <a:avLst/>
          </a:prstGeom>
          <a:solidFill>
            <a:schemeClr val="accent1">
              <a:lumMod val="75000"/>
            </a:schemeClr>
          </a:solidFill>
          <a:ln>
            <a:solidFill>
              <a:srgbClr val="1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D0072-B76D-8140-AFAA-643EEDF1B27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u="sng" dirty="0">
                <a:solidFill>
                  <a:srgbClr val="FFFFFF"/>
                </a:solidFill>
              </a:rPr>
              <a:t>Design Methods: Layout</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46027E-5304-CF47-995D-2A1306F39007}"/>
              </a:ext>
            </a:extLst>
          </p:cNvPr>
          <p:cNvSpPr>
            <a:spLocks noGrp="1"/>
          </p:cNvSpPr>
          <p:nvPr>
            <p:ph sz="half" idx="1"/>
          </p:nvPr>
        </p:nvSpPr>
        <p:spPr>
          <a:xfrm>
            <a:off x="7990091" y="1179443"/>
            <a:ext cx="3424739" cy="4852362"/>
          </a:xfrm>
        </p:spPr>
        <p:txBody>
          <a:bodyPr vert="horz" lIns="91440" tIns="45720" rIns="91440" bIns="45720" rtlCol="0" anchor="ctr">
            <a:normAutofit lnSpcReduction="10000"/>
          </a:bodyPr>
          <a:lstStyle/>
          <a:p>
            <a:r>
              <a:rPr lang="en-US" dirty="0">
                <a:solidFill>
                  <a:srgbClr val="FFFFFF"/>
                </a:solidFill>
              </a:rPr>
              <a:t>Complete layout of properly sized schematic.</a:t>
            </a:r>
          </a:p>
          <a:p>
            <a:r>
              <a:rPr lang="en-US" dirty="0">
                <a:solidFill>
                  <a:srgbClr val="FFFFFF"/>
                </a:solidFill>
              </a:rPr>
              <a:t>Provides parasitic components for robust simulation.</a:t>
            </a:r>
          </a:p>
          <a:p>
            <a:r>
              <a:rPr lang="en-US" dirty="0">
                <a:solidFill>
                  <a:srgbClr val="FFFFFF"/>
                </a:solidFill>
              </a:rPr>
              <a:t>Large portion dedicated to protection during programming.</a:t>
            </a:r>
          </a:p>
          <a:p>
            <a:r>
              <a:rPr lang="en-US" dirty="0">
                <a:solidFill>
                  <a:srgbClr val="FFFFFF"/>
                </a:solidFill>
              </a:rPr>
              <a:t>Small Control Logic block.</a:t>
            </a:r>
          </a:p>
          <a:p>
            <a:endParaRPr lang="en-US" sz="2400" dirty="0">
              <a:solidFill>
                <a:srgbClr val="FFFFFF"/>
              </a:solidFill>
            </a:endParaRPr>
          </a:p>
        </p:txBody>
      </p:sp>
      <p:pic>
        <p:nvPicPr>
          <p:cNvPr id="7" name="Picture 6">
            <a:extLst>
              <a:ext uri="{FF2B5EF4-FFF2-40B4-BE49-F238E27FC236}">
                <a16:creationId xmlns:a16="http://schemas.microsoft.com/office/drawing/2014/main" id="{60990F6B-7D07-F945-A5C8-61B0E448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2" y="917725"/>
            <a:ext cx="7385852" cy="2995575"/>
          </a:xfrm>
          <a:prstGeom prst="rect">
            <a:avLst/>
          </a:prstGeom>
        </p:spPr>
      </p:pic>
      <p:sp>
        <p:nvSpPr>
          <p:cNvPr id="9" name="Rounded Rectangle 8">
            <a:extLst>
              <a:ext uri="{FF2B5EF4-FFF2-40B4-BE49-F238E27FC236}">
                <a16:creationId xmlns:a16="http://schemas.microsoft.com/office/drawing/2014/main" id="{B455C9F5-FC61-EE4D-94D1-99A9890A0EA7}"/>
              </a:ext>
            </a:extLst>
          </p:cNvPr>
          <p:cNvSpPr/>
          <p:nvPr/>
        </p:nvSpPr>
        <p:spPr>
          <a:xfrm>
            <a:off x="327546" y="1179443"/>
            <a:ext cx="1839184" cy="2570922"/>
          </a:xfrm>
          <a:prstGeom prst="roundRect">
            <a:avLst/>
          </a:prstGeom>
          <a:solidFill>
            <a:srgbClr val="A0E9D6">
              <a:alpha val="47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a:t>
            </a:r>
          </a:p>
          <a:p>
            <a:pPr algn="ctr"/>
            <a:r>
              <a:rPr lang="en-US" dirty="0"/>
              <a:t>Logic</a:t>
            </a:r>
            <a:endParaRPr lang="en-US"/>
          </a:p>
        </p:txBody>
      </p:sp>
      <p:sp>
        <p:nvSpPr>
          <p:cNvPr id="13" name="Rounded Rectangle 12">
            <a:extLst>
              <a:ext uri="{FF2B5EF4-FFF2-40B4-BE49-F238E27FC236}">
                <a16:creationId xmlns:a16="http://schemas.microsoft.com/office/drawing/2014/main" id="{5C0FFA3F-50AA-3441-B265-483BF8BE4C74}"/>
              </a:ext>
            </a:extLst>
          </p:cNvPr>
          <p:cNvSpPr/>
          <p:nvPr/>
        </p:nvSpPr>
        <p:spPr>
          <a:xfrm>
            <a:off x="2166730" y="1179443"/>
            <a:ext cx="3134140" cy="2570922"/>
          </a:xfrm>
          <a:prstGeom prst="roundRect">
            <a:avLst/>
          </a:prstGeom>
          <a:solidFill>
            <a:srgbClr val="A0E9D6">
              <a:alpha val="47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2.5V </a:t>
            </a:r>
            <a:r>
              <a:rPr lang="en-US" dirty="0"/>
              <a:t>Transistors,</a:t>
            </a:r>
          </a:p>
          <a:p>
            <a:pPr algn="ctr"/>
            <a:r>
              <a:rPr lang="en-US" dirty="0"/>
              <a:t>Long-Channel PMOS</a:t>
            </a:r>
            <a:r>
              <a:rPr lang="en-US"/>
              <a:t>,</a:t>
            </a:r>
          </a:p>
          <a:p>
            <a:pPr algn="ctr"/>
            <a:r>
              <a:rPr lang="en-US" dirty="0"/>
              <a:t>Pin-Out to AF</a:t>
            </a:r>
          </a:p>
        </p:txBody>
      </p:sp>
      <p:sp>
        <p:nvSpPr>
          <p:cNvPr id="14" name="Rounded Rectangle 13">
            <a:extLst>
              <a:ext uri="{FF2B5EF4-FFF2-40B4-BE49-F238E27FC236}">
                <a16:creationId xmlns:a16="http://schemas.microsoft.com/office/drawing/2014/main" id="{181A3C00-E4D0-684F-BF23-C4A3E3468B98}"/>
              </a:ext>
            </a:extLst>
          </p:cNvPr>
          <p:cNvSpPr/>
          <p:nvPr/>
        </p:nvSpPr>
        <p:spPr>
          <a:xfrm>
            <a:off x="5324060" y="1179443"/>
            <a:ext cx="1931505" cy="2570922"/>
          </a:xfrm>
          <a:prstGeom prst="roundRect">
            <a:avLst/>
          </a:prstGeom>
          <a:solidFill>
            <a:srgbClr val="A0E9D6">
              <a:alpha val="47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Volatile</a:t>
            </a:r>
          </a:p>
          <a:p>
            <a:pPr algn="ctr"/>
            <a:r>
              <a:rPr lang="en-US"/>
              <a:t>Latch</a:t>
            </a:r>
            <a:endParaRPr lang="en-US" dirty="0"/>
          </a:p>
          <a:p>
            <a:pPr algn="ctr"/>
            <a:r>
              <a:rPr lang="en-US" dirty="0"/>
              <a:t>Component</a:t>
            </a:r>
          </a:p>
        </p:txBody>
      </p:sp>
    </p:spTree>
    <p:extLst>
      <p:ext uri="{BB962C8B-B14F-4D97-AF65-F5344CB8AC3E}">
        <p14:creationId xmlns:p14="http://schemas.microsoft.com/office/powerpoint/2010/main" val="102165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9943-C70B-F544-B749-EA3D7D2C4A06}"/>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gn="ctr"/>
            <a:r>
              <a:rPr lang="en-US" sz="3700" b="1" u="sng" kern="1200" dirty="0">
                <a:solidFill>
                  <a:schemeClr val="tx1"/>
                </a:solidFill>
                <a:latin typeface="+mj-lt"/>
                <a:ea typeface="+mj-ea"/>
                <a:cs typeface="+mj-cs"/>
              </a:rPr>
              <a:t>Results: Performance Evaluation</a:t>
            </a:r>
          </a:p>
        </p:txBody>
      </p:sp>
      <p:sp>
        <p:nvSpPr>
          <p:cNvPr id="3" name="Content Placeholder 2">
            <a:extLst>
              <a:ext uri="{FF2B5EF4-FFF2-40B4-BE49-F238E27FC236}">
                <a16:creationId xmlns:a16="http://schemas.microsoft.com/office/drawing/2014/main" id="{ABE12013-F412-AA44-A742-D0280C357DF6}"/>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2000"/>
              <a:t>After layout completed and parasitics are extracted, and design is revalidated for reliability, extract the following performance metrics:</a:t>
            </a:r>
          </a:p>
          <a:p>
            <a:pPr lvl="1"/>
            <a:r>
              <a:rPr lang="en-US" sz="2000"/>
              <a:t>Design Area</a:t>
            </a:r>
          </a:p>
          <a:p>
            <a:pPr lvl="1"/>
            <a:r>
              <a:rPr lang="en-US" sz="2000"/>
              <a:t>Design Static Power</a:t>
            </a:r>
          </a:p>
          <a:p>
            <a:pPr lvl="1"/>
            <a:r>
              <a:rPr lang="en-US" sz="2000"/>
              <a:t>Design Sensing Delay</a:t>
            </a:r>
          </a:p>
          <a:p>
            <a:r>
              <a:rPr lang="en-US" sz="2000"/>
              <a:t>Then Compare to volatile DFF</a:t>
            </a:r>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70F430B-7CBF-4DE1-8CFC-6E6F4E4EE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922" y="1044156"/>
            <a:ext cx="5761707" cy="2414861"/>
          </a:xfrm>
          <a:prstGeom prst="rect">
            <a:avLst/>
          </a:prstGeom>
        </p:spPr>
      </p:pic>
      <p:sp>
        <p:nvSpPr>
          <p:cNvPr id="18" name="Rounded Rectangle 5">
            <a:extLst>
              <a:ext uri="{FF2B5EF4-FFF2-40B4-BE49-F238E27FC236}">
                <a16:creationId xmlns:a16="http://schemas.microsoft.com/office/drawing/2014/main" id="{90A12E04-8322-418E-BD87-5D0AB8B24B47}"/>
              </a:ext>
            </a:extLst>
          </p:cNvPr>
          <p:cNvSpPr/>
          <p:nvPr/>
        </p:nvSpPr>
        <p:spPr>
          <a:xfrm>
            <a:off x="8091735" y="2348482"/>
            <a:ext cx="752168" cy="61943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53374CE-79AC-467B-9DFC-2394C096E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340" y="3861224"/>
            <a:ext cx="3794869" cy="1819394"/>
          </a:xfrm>
          <a:prstGeom prst="rect">
            <a:avLst/>
          </a:prstGeom>
        </p:spPr>
      </p:pic>
      <p:sp>
        <p:nvSpPr>
          <p:cNvPr id="20" name="Rounded Rectangle 8">
            <a:extLst>
              <a:ext uri="{FF2B5EF4-FFF2-40B4-BE49-F238E27FC236}">
                <a16:creationId xmlns:a16="http://schemas.microsoft.com/office/drawing/2014/main" id="{3960C06F-F632-4CFC-8A61-92BA94A0FDC4}"/>
              </a:ext>
            </a:extLst>
          </p:cNvPr>
          <p:cNvSpPr/>
          <p:nvPr/>
        </p:nvSpPr>
        <p:spPr>
          <a:xfrm>
            <a:off x="6226256" y="3551507"/>
            <a:ext cx="4650466" cy="228728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05D14B30-B2BF-42C8-BD3C-F823620BE089}"/>
              </a:ext>
            </a:extLst>
          </p:cNvPr>
          <p:cNvCxnSpPr>
            <a:cxnSpLocks/>
          </p:cNvCxnSpPr>
          <p:nvPr/>
        </p:nvCxnSpPr>
        <p:spPr>
          <a:xfrm flipH="1">
            <a:off x="6440557" y="2967915"/>
            <a:ext cx="1651178" cy="583592"/>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984D31-7DCB-453E-89DE-BC749AEFB4B3}"/>
              </a:ext>
            </a:extLst>
          </p:cNvPr>
          <p:cNvCxnSpPr>
            <a:cxnSpLocks/>
          </p:cNvCxnSpPr>
          <p:nvPr/>
        </p:nvCxnSpPr>
        <p:spPr>
          <a:xfrm>
            <a:off x="8775269" y="2967915"/>
            <a:ext cx="1789279" cy="583592"/>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256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5.googleusercontent.com/iR7LrtiCUFJ3S3BKMDbFQ21TR4xPOqBpCrOKQGzWM9SkG2nNpwCtcw1SZJzLl80tlCKVTxfVMgnpq8OmeQoNgi20HBAd2KfbR8ZpgjTYQ3UFHOVzxN8hVWDqs1hJIg6JH0HGGhUJ">
            <a:extLst>
              <a:ext uri="{FF2B5EF4-FFF2-40B4-BE49-F238E27FC236}">
                <a16:creationId xmlns:a16="http://schemas.microsoft.com/office/drawing/2014/main" id="{E70F6A31-998A-42FB-839B-D00853CB2708}"/>
              </a:ext>
            </a:extLst>
          </p:cNvPr>
          <p:cNvPicPr>
            <a:picLocks noGrp="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338429" y="1690688"/>
            <a:ext cx="7547844" cy="5063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367857-5795-43B0-9CBB-120D795BD715}"/>
              </a:ext>
            </a:extLst>
          </p:cNvPr>
          <p:cNvSpPr txBox="1"/>
          <p:nvPr/>
        </p:nvSpPr>
        <p:spPr>
          <a:xfrm>
            <a:off x="201553" y="2971377"/>
            <a:ext cx="3937137"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t> Target Max Voltage Delivery</a:t>
            </a:r>
          </a:p>
          <a:p>
            <a:pPr marL="742950" lvl="1" indent="-285750">
              <a:buFont typeface="Arial" panose="020B0604020202020204" pitchFamily="34" charset="0"/>
              <a:buChar char="•"/>
            </a:pPr>
            <a:r>
              <a:rPr lang="en-US" sz="2000" dirty="0"/>
              <a:t>2.75V</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Achieved Max Voltage Delivered</a:t>
            </a:r>
          </a:p>
          <a:p>
            <a:pPr marL="742950" lvl="1" indent="-285750">
              <a:buFont typeface="Arial" panose="020B0604020202020204" pitchFamily="34" charset="0"/>
              <a:buChar char="•"/>
            </a:pPr>
            <a:r>
              <a:rPr lang="en-US" sz="2000" dirty="0"/>
              <a:t>2.6181 V</a:t>
            </a:r>
          </a:p>
          <a:p>
            <a:pPr marL="742950" lvl="1" indent="-285750">
              <a:buFont typeface="Arial" panose="020B0604020202020204" pitchFamily="34" charset="0"/>
              <a:buChar char="•"/>
            </a:pPr>
            <a:endParaRPr lang="en-US" dirty="0"/>
          </a:p>
        </p:txBody>
      </p:sp>
      <p:sp>
        <p:nvSpPr>
          <p:cNvPr id="9" name="Title 5">
            <a:extLst>
              <a:ext uri="{FF2B5EF4-FFF2-40B4-BE49-F238E27FC236}">
                <a16:creationId xmlns:a16="http://schemas.microsoft.com/office/drawing/2014/main" id="{A4A72EDA-A2FE-744E-9B27-74802FE9626B}"/>
              </a:ext>
            </a:extLst>
          </p:cNvPr>
          <p:cNvSpPr>
            <a:spLocks noGrp="1"/>
          </p:cNvSpPr>
          <p:nvPr>
            <p:ph type="title"/>
          </p:nvPr>
        </p:nvSpPr>
        <p:spPr/>
        <p:txBody>
          <a:bodyPr>
            <a:normAutofit fontScale="90000"/>
          </a:bodyPr>
          <a:lstStyle/>
          <a:p>
            <a:pPr algn="ctr"/>
            <a:r>
              <a:rPr lang="en-US" sz="4000" b="1" u="sng" dirty="0"/>
              <a:t>Post-Layout Monte Carlo Results (99.99% Reliability):</a:t>
            </a:r>
            <a:br>
              <a:rPr lang="en-US" sz="4000" b="1" u="sng" dirty="0"/>
            </a:br>
            <a:r>
              <a:rPr lang="en-US" sz="4000" b="1" u="sng" dirty="0"/>
              <a:t>At-Risk </a:t>
            </a:r>
            <a:r>
              <a:rPr lang="en-US" sz="4000" b="1" u="sng"/>
              <a:t>Transistor</a:t>
            </a:r>
            <a:r>
              <a:rPr lang="en-US" sz="4000" b="1" u="sng" dirty="0"/>
              <a:t> Voltage Distribution</a:t>
            </a:r>
            <a:r>
              <a:rPr lang="en-US" sz="4000" b="1" u="sng"/>
              <a:t> </a:t>
            </a:r>
            <a:endParaRPr lang="en-US" sz="4000" b="1" u="sng" dirty="0"/>
          </a:p>
        </p:txBody>
      </p:sp>
    </p:spTree>
    <p:extLst>
      <p:ext uri="{BB962C8B-B14F-4D97-AF65-F5344CB8AC3E}">
        <p14:creationId xmlns:p14="http://schemas.microsoft.com/office/powerpoint/2010/main" val="287039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FuLdqbAP7FoXG2Ui7efx23YMlSj6QTka1koV_gn_ZV_Xr84XuqIuD77GmyfhXL-ESb5rOzL5CojtArQ096mkaHac_l1peIf5ZMutepI4bWU3MTGRtoDPc7XAMRrBXRWS4RkeBAsA">
            <a:extLst>
              <a:ext uri="{FF2B5EF4-FFF2-40B4-BE49-F238E27FC236}">
                <a16:creationId xmlns:a16="http://schemas.microsoft.com/office/drawing/2014/main" id="{F7A88F43-314E-4C8A-B3DC-A10AA02D4BDA}"/>
              </a:ext>
            </a:extLst>
          </p:cNvPr>
          <p:cNvPicPr>
            <a:picLocks noGrp="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51960" y="1289304"/>
            <a:ext cx="7333488" cy="42976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4AEB5112-D942-A14F-AA64-2D6451E37063}"/>
              </a:ext>
            </a:extLst>
          </p:cNvPr>
          <p:cNvSpPr txBox="1">
            <a:spLocks/>
          </p:cNvSpPr>
          <p:nvPr/>
        </p:nvSpPr>
        <p:spPr>
          <a:xfrm>
            <a:off x="838199"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u="sng"/>
              <a:t>Post-Layout Monte Carlo Results (99.99% Reliability):</a:t>
            </a:r>
            <a:br>
              <a:rPr lang="en-US" sz="4000" b="1" u="sng"/>
            </a:br>
            <a:r>
              <a:rPr lang="en-US" sz="4000" b="1" u="sng"/>
              <a:t>Output Q Voltage</a:t>
            </a:r>
            <a:endParaRPr lang="en-US" sz="4000" b="1" u="sng"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ABECBC-2707-1C41-8031-0B7FD76A12BA}"/>
                  </a:ext>
                </a:extLst>
              </p:cNvPr>
              <p:cNvSpPr txBox="1"/>
              <p:nvPr/>
            </p:nvSpPr>
            <p:spPr>
              <a:xfrm>
                <a:off x="254643" y="1516284"/>
                <a:ext cx="409743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Target output Q-Unblown: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0" dirty="0"/>
                  <a:t>Less than </a:t>
                </a:r>
                <a14:m>
                  <m:oMath xmlns:m="http://schemas.openxmlformats.org/officeDocument/2006/math">
                    <m:r>
                      <a:rPr lang="en-US" b="0" i="1" smtClean="0">
                        <a:latin typeface="Cambria Math" panose="02040503050406030204" pitchFamily="18" charset="0"/>
                      </a:rPr>
                      <m:t>105</m:t>
                    </m:r>
                    <m:r>
                      <a:rPr lang="en-US" b="0" i="1" smtClean="0">
                        <a:latin typeface="Cambria Math" panose="02040503050406030204" pitchFamily="18" charset="0"/>
                      </a:rPr>
                      <m:t>𝑚𝑉</m:t>
                    </m:r>
                  </m:oMath>
                </a14:m>
                <a:endParaRPr lang="en-US" b="0" dirty="0"/>
              </a:p>
              <a:p>
                <a:pPr lvl="1"/>
                <a:endParaRPr lang="en-US" b="0" dirty="0"/>
              </a:p>
              <a:p>
                <a:pPr marL="285750" indent="-285750">
                  <a:buFont typeface="Arial" panose="020B0604020202020204" pitchFamily="34" charset="0"/>
                  <a:buChar char="•"/>
                </a:pPr>
                <a:r>
                  <a:rPr lang="en-US" dirty="0"/>
                  <a:t>Target </a:t>
                </a:r>
                <a:r>
                  <a:rPr lang="en-US"/>
                  <a:t>output </a:t>
                </a:r>
                <a:r>
                  <a:rPr lang="en-US" dirty="0"/>
                  <a:t>Q-Blown: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Greater than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895</m:t>
                    </m:r>
                    <m:r>
                      <a:rPr lang="en-US" i="1">
                        <a:latin typeface="Cambria Math" panose="02040503050406030204" pitchFamily="18" charset="0"/>
                      </a:rPr>
                      <m:t>𝑉</m:t>
                    </m:r>
                  </m:oMath>
                </a14:m>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Achieved output Qb-Blown: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Less than </a:t>
                </a:r>
                <a14:m>
                  <m:oMath xmlns:m="http://schemas.openxmlformats.org/officeDocument/2006/math">
                    <m:r>
                      <a:rPr lang="en-US" b="0" i="1" smtClean="0">
                        <a:latin typeface="Cambria Math" panose="02040503050406030204" pitchFamily="18" charset="0"/>
                      </a:rPr>
                      <m:t>.3616</m:t>
                    </m:r>
                    <m:r>
                      <a:rPr lang="en-US" b="0" i="1" smtClean="0">
                        <a:latin typeface="Cambria Math" panose="02040503050406030204" pitchFamily="18" charset="0"/>
                      </a:rPr>
                      <m:t>𝑚𝑉</m:t>
                    </m:r>
                  </m:oMath>
                </a14:m>
                <a:endParaRPr lang="en-US" dirty="0"/>
              </a:p>
              <a:p>
                <a:pPr lvl="1"/>
                <a:endParaRPr lang="en-US" dirty="0"/>
              </a:p>
              <a:p>
                <a:pPr marL="285750" indent="-285750">
                  <a:buFont typeface="Arial" panose="020B0604020202020204" pitchFamily="34" charset="0"/>
                  <a:buChar char="•"/>
                </a:pPr>
                <a:r>
                  <a:rPr lang="en-US" dirty="0"/>
                  <a:t>Achieved output Qb-Unblown: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Greater than </a:t>
                </a:r>
                <a14:m>
                  <m:oMath xmlns:m="http://schemas.openxmlformats.org/officeDocument/2006/math">
                    <m:r>
                      <a:rPr lang="en-US" i="1" dirty="0" smtClean="0">
                        <a:latin typeface="Cambria Math" panose="02040503050406030204" pitchFamily="18" charset="0"/>
                      </a:rPr>
                      <m:t>1</m:t>
                    </m:r>
                    <m:r>
                      <a:rPr lang="en-US" b="0" i="1" dirty="0" smtClean="0">
                        <a:latin typeface="Cambria Math" panose="02040503050406030204" pitchFamily="18" charset="0"/>
                      </a:rPr>
                      <m:t>.048</m:t>
                    </m:r>
                    <m:r>
                      <a:rPr lang="en-US" i="1">
                        <a:latin typeface="Cambria Math" panose="02040503050406030204" pitchFamily="18" charset="0"/>
                      </a:rPr>
                      <m:t>𝑉</m:t>
                    </m:r>
                  </m:oMath>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1"/>
                <a:endParaRPr lang="en-US" dirty="0"/>
              </a:p>
            </p:txBody>
          </p:sp>
        </mc:Choice>
        <mc:Fallback xmlns="">
          <p:sp>
            <p:nvSpPr>
              <p:cNvPr id="8" name="TextBox 7">
                <a:extLst>
                  <a:ext uri="{FF2B5EF4-FFF2-40B4-BE49-F238E27FC236}">
                    <a16:creationId xmlns:a16="http://schemas.microsoft.com/office/drawing/2014/main" id="{1DABECBC-2707-1C41-8031-0B7FD76A12BA}"/>
                  </a:ext>
                </a:extLst>
              </p:cNvPr>
              <p:cNvSpPr txBox="1">
                <a:spLocks noRot="1" noChangeAspect="1" noMove="1" noResize="1" noEditPoints="1" noAdjustHandles="1" noChangeArrowheads="1" noChangeShapeType="1" noTextEdit="1"/>
              </p:cNvSpPr>
              <p:nvPr/>
            </p:nvSpPr>
            <p:spPr>
              <a:xfrm>
                <a:off x="254643" y="1516284"/>
                <a:ext cx="4097438" cy="5078313"/>
              </a:xfrm>
              <a:prstGeom prst="rect">
                <a:avLst/>
              </a:prstGeom>
              <a:blipFill>
                <a:blip r:embed="rId4"/>
                <a:stretch>
                  <a:fillRect l="-1042" t="-720"/>
                </a:stretch>
              </a:blipFill>
            </p:spPr>
            <p:txBody>
              <a:bodyPr/>
              <a:lstStyle/>
              <a:p>
                <a:r>
                  <a:rPr lang="en-US">
                    <a:noFill/>
                  </a:rPr>
                  <a:t> </a:t>
                </a:r>
              </a:p>
            </p:txBody>
          </p:sp>
        </mc:Fallback>
      </mc:AlternateContent>
    </p:spTree>
    <p:extLst>
      <p:ext uri="{BB962C8B-B14F-4D97-AF65-F5344CB8AC3E}">
        <p14:creationId xmlns:p14="http://schemas.microsoft.com/office/powerpoint/2010/main" val="1670580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ttps://lh5.googleusercontent.com/_eS6n6gfbXiHP1HKwpEQ1MemWFH1DPZJQQ92bSbkCe7RE0vwj5v3JlXFFheUwr_MEr9cIN3dm76PPsZ4Ji8FZ6CzRTsOc4cdTzvHME7FD0_Rv8feawdJToRQL05sHejV-QpwmWjv">
            <a:extLst>
              <a:ext uri="{FF2B5EF4-FFF2-40B4-BE49-F238E27FC236}">
                <a16:creationId xmlns:a16="http://schemas.microsoft.com/office/drawing/2014/main" id="{18F0C5BF-8605-7C42-894E-250563F35A1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49982" y="1287196"/>
            <a:ext cx="7335409" cy="43003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E60769-BD84-E343-B03A-0E3EA3CFD76A}"/>
                  </a:ext>
                </a:extLst>
              </p:cNvPr>
              <p:cNvSpPr txBox="1"/>
              <p:nvPr/>
            </p:nvSpPr>
            <p:spPr>
              <a:xfrm>
                <a:off x="254643" y="1516284"/>
                <a:ext cx="409743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Target output </a:t>
                </a:r>
                <a:r>
                  <a:rPr lang="en-US" dirty="0" err="1"/>
                  <a:t>Qb</a:t>
                </a:r>
                <a:r>
                  <a:rPr lang="en-US"/>
                  <a:t>-Blown</a:t>
                </a:r>
                <a:r>
                  <a:rPr lang="en-US" dirty="0"/>
                  <a:t>:</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0" dirty="0"/>
                  <a:t>Less than </a:t>
                </a:r>
                <a14:m>
                  <m:oMath xmlns:m="http://schemas.openxmlformats.org/officeDocument/2006/math">
                    <m:r>
                      <a:rPr lang="en-US" b="0" i="1" smtClean="0">
                        <a:latin typeface="Cambria Math" panose="02040503050406030204" pitchFamily="18" charset="0"/>
                      </a:rPr>
                      <m:t>105</m:t>
                    </m:r>
                    <m:r>
                      <a:rPr lang="en-US" b="0" i="1" smtClean="0">
                        <a:latin typeface="Cambria Math" panose="02040503050406030204" pitchFamily="18" charset="0"/>
                      </a:rPr>
                      <m:t>𝑚𝑉</m:t>
                    </m:r>
                  </m:oMath>
                </a14:m>
                <a:endParaRPr lang="en-US" b="0" dirty="0"/>
              </a:p>
              <a:p>
                <a:pPr lvl="1"/>
                <a:endParaRPr lang="en-US" b="0" dirty="0"/>
              </a:p>
              <a:p>
                <a:pPr marL="285750" indent="-285750">
                  <a:buFont typeface="Arial" panose="020B0604020202020204" pitchFamily="34" charset="0"/>
                  <a:buChar char="•"/>
                </a:pPr>
                <a:r>
                  <a:rPr lang="en-US" dirty="0"/>
                  <a:t>Target output Qb-Unblown: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a:t>Greater</a:t>
                </a:r>
                <a:r>
                  <a:rPr lang="en-US" dirty="0"/>
                  <a:t> than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895</m:t>
                    </m:r>
                    <m:r>
                      <a:rPr lang="en-US" i="1">
                        <a:latin typeface="Cambria Math" panose="02040503050406030204" pitchFamily="18" charset="0"/>
                      </a:rPr>
                      <m:t>𝑉</m:t>
                    </m:r>
                  </m:oMath>
                </a14:m>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Achieved output Qb-Blown: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Less than </a:t>
                </a:r>
                <a14:m>
                  <m:oMath xmlns:m="http://schemas.openxmlformats.org/officeDocument/2006/math">
                    <m:r>
                      <a:rPr lang="en-US" b="0" i="1" smtClean="0">
                        <a:latin typeface="Cambria Math" panose="02040503050406030204" pitchFamily="18" charset="0"/>
                      </a:rPr>
                      <m:t>.4497</m:t>
                    </m:r>
                    <m:r>
                      <a:rPr lang="en-US" b="0" i="1" smtClean="0">
                        <a:latin typeface="Cambria Math" panose="02040503050406030204" pitchFamily="18" charset="0"/>
                      </a:rPr>
                      <m:t>𝑚𝑉</m:t>
                    </m:r>
                  </m:oMath>
                </a14:m>
                <a:endParaRPr lang="en-US" dirty="0"/>
              </a:p>
              <a:p>
                <a:pPr lvl="1"/>
                <a:endParaRPr lang="en-US" dirty="0"/>
              </a:p>
              <a:p>
                <a:pPr marL="285750" indent="-285750">
                  <a:buFont typeface="Arial" panose="020B0604020202020204" pitchFamily="34" charset="0"/>
                  <a:buChar char="•"/>
                </a:pPr>
                <a:r>
                  <a:rPr lang="en-US" dirty="0"/>
                  <a:t>Achieved output Qb-Unblown: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Greater than </a:t>
                </a:r>
                <a14:m>
                  <m:oMath xmlns:m="http://schemas.openxmlformats.org/officeDocument/2006/math">
                    <m:r>
                      <a:rPr lang="en-US" i="1" dirty="0" smtClean="0">
                        <a:latin typeface="Cambria Math" panose="02040503050406030204" pitchFamily="18" charset="0"/>
                      </a:rPr>
                      <m:t>1</m:t>
                    </m:r>
                    <m:r>
                      <a:rPr lang="en-US" b="0" i="1" dirty="0" smtClean="0">
                        <a:latin typeface="Cambria Math" panose="02040503050406030204" pitchFamily="18" charset="0"/>
                      </a:rPr>
                      <m:t>.0482</m:t>
                    </m:r>
                    <m:r>
                      <a:rPr lang="en-US" i="1">
                        <a:latin typeface="Cambria Math" panose="02040503050406030204" pitchFamily="18" charset="0"/>
                      </a:rPr>
                      <m:t>𝑉</m:t>
                    </m:r>
                  </m:oMath>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1"/>
                <a:endParaRPr lang="en-US" dirty="0"/>
              </a:p>
            </p:txBody>
          </p:sp>
        </mc:Choice>
        <mc:Fallback xmlns="">
          <p:sp>
            <p:nvSpPr>
              <p:cNvPr id="6" name="TextBox 5">
                <a:extLst>
                  <a:ext uri="{FF2B5EF4-FFF2-40B4-BE49-F238E27FC236}">
                    <a16:creationId xmlns:a16="http://schemas.microsoft.com/office/drawing/2014/main" id="{4EE60769-BD84-E343-B03A-0E3EA3CFD76A}"/>
                  </a:ext>
                </a:extLst>
              </p:cNvPr>
              <p:cNvSpPr txBox="1">
                <a:spLocks noRot="1" noChangeAspect="1" noMove="1" noResize="1" noEditPoints="1" noAdjustHandles="1" noChangeArrowheads="1" noChangeShapeType="1" noTextEdit="1"/>
              </p:cNvSpPr>
              <p:nvPr/>
            </p:nvSpPr>
            <p:spPr>
              <a:xfrm>
                <a:off x="254643" y="1516284"/>
                <a:ext cx="4097438" cy="5078313"/>
              </a:xfrm>
              <a:prstGeom prst="rect">
                <a:avLst/>
              </a:prstGeom>
              <a:blipFill>
                <a:blip r:embed="rId4"/>
                <a:stretch>
                  <a:fillRect l="-1042" t="-720"/>
                </a:stretch>
              </a:blipFill>
            </p:spPr>
            <p:txBody>
              <a:bodyPr/>
              <a:lstStyle/>
              <a:p>
                <a:r>
                  <a:rPr lang="en-US">
                    <a:noFill/>
                  </a:rPr>
                  <a:t> </a:t>
                </a:r>
              </a:p>
            </p:txBody>
          </p:sp>
        </mc:Fallback>
      </mc:AlternateContent>
      <p:sp>
        <p:nvSpPr>
          <p:cNvPr id="7" name="Title 5">
            <a:extLst>
              <a:ext uri="{FF2B5EF4-FFF2-40B4-BE49-F238E27FC236}">
                <a16:creationId xmlns:a16="http://schemas.microsoft.com/office/drawing/2014/main" id="{B50B312F-B060-1041-BDF1-AC8B5A2B5388}"/>
              </a:ext>
            </a:extLst>
          </p:cNvPr>
          <p:cNvSpPr>
            <a:spLocks noGrp="1"/>
          </p:cNvSpPr>
          <p:nvPr>
            <p:ph type="title"/>
          </p:nvPr>
        </p:nvSpPr>
        <p:spPr>
          <a:xfrm>
            <a:off x="838199" y="0"/>
            <a:ext cx="10515600" cy="1325563"/>
          </a:xfrm>
        </p:spPr>
        <p:txBody>
          <a:bodyPr>
            <a:normAutofit fontScale="90000"/>
          </a:bodyPr>
          <a:lstStyle/>
          <a:p>
            <a:pPr algn="ctr"/>
            <a:r>
              <a:rPr lang="en-US" sz="4000" b="1" u="sng" dirty="0"/>
              <a:t>Post-Layout Monte Carlo Results</a:t>
            </a:r>
            <a:r>
              <a:rPr lang="en-US" sz="4000" b="1" u="sng"/>
              <a:t> (99.99% Reliability):</a:t>
            </a:r>
            <a:br>
              <a:rPr lang="en-US" sz="4000" b="1" u="sng"/>
            </a:br>
            <a:r>
              <a:rPr lang="en-US" sz="4000" b="1" u="sng"/>
              <a:t>Output Qb Voltage</a:t>
            </a:r>
            <a:endParaRPr lang="en-US" sz="4000" b="1" u="sng" dirty="0"/>
          </a:p>
        </p:txBody>
      </p:sp>
    </p:spTree>
    <p:extLst>
      <p:ext uri="{BB962C8B-B14F-4D97-AF65-F5344CB8AC3E}">
        <p14:creationId xmlns:p14="http://schemas.microsoft.com/office/powerpoint/2010/main" val="92042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E447E1D4-33FE-4D03-938C-507839C7DF29}"/>
              </a:ext>
            </a:extLst>
          </p:cNvPr>
          <p:cNvSpPr>
            <a:spLocks noGrp="1"/>
          </p:cNvSpPr>
          <p:nvPr>
            <p:ph type="title"/>
          </p:nvPr>
        </p:nvSpPr>
        <p:spPr>
          <a:xfrm>
            <a:off x="2833261" y="433054"/>
            <a:ext cx="6609906" cy="1325562"/>
          </a:xfrm>
        </p:spPr>
        <p:txBody>
          <a:bodyPr/>
          <a:lstStyle/>
          <a:p>
            <a:pPr algn="ctr"/>
            <a:r>
              <a:rPr lang="en-US" b="1" u="sng" dirty="0"/>
              <a:t>Background and Motivation</a:t>
            </a:r>
          </a:p>
        </p:txBody>
      </p:sp>
      <p:sp>
        <p:nvSpPr>
          <p:cNvPr id="2" name="Isosceles Triangle 1">
            <a:extLst>
              <a:ext uri="{FF2B5EF4-FFF2-40B4-BE49-F238E27FC236}">
                <a16:creationId xmlns:a16="http://schemas.microsoft.com/office/drawing/2014/main" id="{82C00237-ACDA-4B2C-9957-80E9C5ADEB1A}"/>
              </a:ext>
            </a:extLst>
          </p:cNvPr>
          <p:cNvSpPr/>
          <p:nvPr/>
        </p:nvSpPr>
        <p:spPr>
          <a:xfrm>
            <a:off x="3635816" y="1852635"/>
            <a:ext cx="1314450" cy="1159213"/>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8DE5917D-91AC-41FB-9D8C-85650EC686A6}"/>
              </a:ext>
            </a:extLst>
          </p:cNvPr>
          <p:cNvSpPr/>
          <p:nvPr/>
        </p:nvSpPr>
        <p:spPr>
          <a:xfrm>
            <a:off x="3051860" y="3002415"/>
            <a:ext cx="2491994" cy="937578"/>
          </a:xfrm>
          <a:prstGeom prst="trapezoid">
            <a:avLst>
              <a:gd name="adj" fmla="val 6279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50B9D6FD-1088-447C-98E7-3E88EACC5942}"/>
              </a:ext>
            </a:extLst>
          </p:cNvPr>
          <p:cNvSpPr/>
          <p:nvPr/>
        </p:nvSpPr>
        <p:spPr>
          <a:xfrm>
            <a:off x="2468930" y="3939993"/>
            <a:ext cx="3669284" cy="937578"/>
          </a:xfrm>
          <a:prstGeom prst="trapezoid">
            <a:avLst>
              <a:gd name="adj" fmla="val 627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A39B1716-89BF-47D4-8BB4-2676F970240B}"/>
              </a:ext>
            </a:extLst>
          </p:cNvPr>
          <p:cNvSpPr/>
          <p:nvPr/>
        </p:nvSpPr>
        <p:spPr>
          <a:xfrm>
            <a:off x="1886000" y="4877571"/>
            <a:ext cx="4846574" cy="937578"/>
          </a:xfrm>
          <a:prstGeom prst="trapezoid">
            <a:avLst>
              <a:gd name="adj" fmla="val 6279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64B5F2-48E5-4317-B1CC-70CB2CA50987}"/>
              </a:ext>
            </a:extLst>
          </p:cNvPr>
          <p:cNvSpPr txBox="1"/>
          <p:nvPr/>
        </p:nvSpPr>
        <p:spPr>
          <a:xfrm>
            <a:off x="3765722" y="2189735"/>
            <a:ext cx="1075446" cy="707886"/>
          </a:xfrm>
          <a:prstGeom prst="rect">
            <a:avLst/>
          </a:prstGeom>
          <a:noFill/>
        </p:spPr>
        <p:txBody>
          <a:bodyPr wrap="square" rtlCol="0">
            <a:spAutoFit/>
          </a:bodyPr>
          <a:lstStyle/>
          <a:p>
            <a:pPr algn="ctr"/>
            <a:r>
              <a:rPr lang="en-US" sz="2000" b="1" dirty="0"/>
              <a:t>CPU Register</a:t>
            </a:r>
          </a:p>
        </p:txBody>
      </p:sp>
      <p:sp>
        <p:nvSpPr>
          <p:cNvPr id="33" name="TextBox 32">
            <a:extLst>
              <a:ext uri="{FF2B5EF4-FFF2-40B4-BE49-F238E27FC236}">
                <a16:creationId xmlns:a16="http://schemas.microsoft.com/office/drawing/2014/main" id="{AC4BD733-4D37-4378-A1E3-EAD829820FFE}"/>
              </a:ext>
            </a:extLst>
          </p:cNvPr>
          <p:cNvSpPr txBox="1"/>
          <p:nvPr/>
        </p:nvSpPr>
        <p:spPr>
          <a:xfrm>
            <a:off x="3635816" y="3163949"/>
            <a:ext cx="1314450" cy="646331"/>
          </a:xfrm>
          <a:prstGeom prst="rect">
            <a:avLst/>
          </a:prstGeom>
          <a:noFill/>
        </p:spPr>
        <p:txBody>
          <a:bodyPr wrap="square" rtlCol="0">
            <a:spAutoFit/>
          </a:bodyPr>
          <a:lstStyle/>
          <a:p>
            <a:pPr algn="ctr"/>
            <a:r>
              <a:rPr lang="en-US" dirty="0"/>
              <a:t>L1, L2, L3 </a:t>
            </a:r>
          </a:p>
          <a:p>
            <a:pPr algn="ctr"/>
            <a:r>
              <a:rPr lang="en-US" dirty="0"/>
              <a:t>Cache</a:t>
            </a:r>
          </a:p>
        </p:txBody>
      </p:sp>
      <p:sp>
        <p:nvSpPr>
          <p:cNvPr id="34" name="TextBox 33">
            <a:extLst>
              <a:ext uri="{FF2B5EF4-FFF2-40B4-BE49-F238E27FC236}">
                <a16:creationId xmlns:a16="http://schemas.microsoft.com/office/drawing/2014/main" id="{E08E5878-00A6-4F3F-A838-D27C45681F18}"/>
              </a:ext>
            </a:extLst>
          </p:cNvPr>
          <p:cNvSpPr txBox="1"/>
          <p:nvPr/>
        </p:nvSpPr>
        <p:spPr>
          <a:xfrm>
            <a:off x="3486327" y="4106342"/>
            <a:ext cx="1634490" cy="923330"/>
          </a:xfrm>
          <a:prstGeom prst="rect">
            <a:avLst/>
          </a:prstGeom>
          <a:noFill/>
        </p:spPr>
        <p:txBody>
          <a:bodyPr wrap="square" rtlCol="0">
            <a:spAutoFit/>
          </a:bodyPr>
          <a:lstStyle/>
          <a:p>
            <a:pPr algn="ctr"/>
            <a:r>
              <a:rPr lang="en-US" dirty="0"/>
              <a:t>Main Memory</a:t>
            </a:r>
          </a:p>
          <a:p>
            <a:pPr algn="ctr"/>
            <a:r>
              <a:rPr lang="en-US" dirty="0"/>
              <a:t>Ex. DRAM</a:t>
            </a:r>
          </a:p>
          <a:p>
            <a:pPr algn="ctr"/>
            <a:endParaRPr lang="en-US" dirty="0"/>
          </a:p>
        </p:txBody>
      </p:sp>
      <p:sp>
        <p:nvSpPr>
          <p:cNvPr id="35" name="TextBox 34">
            <a:extLst>
              <a:ext uri="{FF2B5EF4-FFF2-40B4-BE49-F238E27FC236}">
                <a16:creationId xmlns:a16="http://schemas.microsoft.com/office/drawing/2014/main" id="{3FBDD0E1-15D0-4F4F-AE64-CD4297BCC270}"/>
              </a:ext>
            </a:extLst>
          </p:cNvPr>
          <p:cNvSpPr txBox="1"/>
          <p:nvPr/>
        </p:nvSpPr>
        <p:spPr>
          <a:xfrm>
            <a:off x="2371902" y="5039105"/>
            <a:ext cx="3874770" cy="923330"/>
          </a:xfrm>
          <a:prstGeom prst="rect">
            <a:avLst/>
          </a:prstGeom>
          <a:noFill/>
        </p:spPr>
        <p:txBody>
          <a:bodyPr wrap="square" rtlCol="0">
            <a:spAutoFit/>
          </a:bodyPr>
          <a:lstStyle/>
          <a:p>
            <a:pPr algn="ctr"/>
            <a:r>
              <a:rPr lang="en-US" dirty="0"/>
              <a:t>Secondary Memory (storage)</a:t>
            </a:r>
          </a:p>
          <a:p>
            <a:pPr algn="ctr"/>
            <a:r>
              <a:rPr lang="en-US" dirty="0"/>
              <a:t>Ex. Magnetic or Flash Memory</a:t>
            </a:r>
          </a:p>
          <a:p>
            <a:pPr algn="ctr"/>
            <a:endParaRPr lang="en-US" dirty="0"/>
          </a:p>
        </p:txBody>
      </p:sp>
      <p:sp>
        <p:nvSpPr>
          <p:cNvPr id="36" name="Right Brace 35">
            <a:extLst>
              <a:ext uri="{FF2B5EF4-FFF2-40B4-BE49-F238E27FC236}">
                <a16:creationId xmlns:a16="http://schemas.microsoft.com/office/drawing/2014/main" id="{0FA8CB30-8BC4-4499-A2B5-80C49AEEFE0D}"/>
              </a:ext>
            </a:extLst>
          </p:cNvPr>
          <p:cNvSpPr/>
          <p:nvPr/>
        </p:nvSpPr>
        <p:spPr>
          <a:xfrm rot="10800000">
            <a:off x="864058" y="1622809"/>
            <a:ext cx="888759" cy="3200718"/>
          </a:xfrm>
          <a:prstGeom prst="rightBrace">
            <a:avLst>
              <a:gd name="adj1" fmla="val 0"/>
              <a:gd name="adj2" fmla="val 3346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Right Brace 36">
            <a:extLst>
              <a:ext uri="{FF2B5EF4-FFF2-40B4-BE49-F238E27FC236}">
                <a16:creationId xmlns:a16="http://schemas.microsoft.com/office/drawing/2014/main" id="{164EF1C1-9004-437C-ADE3-845F93682689}"/>
              </a:ext>
            </a:extLst>
          </p:cNvPr>
          <p:cNvSpPr/>
          <p:nvPr/>
        </p:nvSpPr>
        <p:spPr>
          <a:xfrm rot="10800000">
            <a:off x="868733" y="4973685"/>
            <a:ext cx="888760" cy="785477"/>
          </a:xfrm>
          <a:prstGeom prst="rightBrace">
            <a:avLst>
              <a:gd name="adj1" fmla="val 0"/>
              <a:gd name="adj2" fmla="val 5297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TextBox 37">
            <a:extLst>
              <a:ext uri="{FF2B5EF4-FFF2-40B4-BE49-F238E27FC236}">
                <a16:creationId xmlns:a16="http://schemas.microsoft.com/office/drawing/2014/main" id="{BD8EBCD5-8FDA-4980-9AD0-CE0FB1409A56}"/>
              </a:ext>
            </a:extLst>
          </p:cNvPr>
          <p:cNvSpPr txBox="1"/>
          <p:nvPr/>
        </p:nvSpPr>
        <p:spPr>
          <a:xfrm>
            <a:off x="-15131" y="4994370"/>
            <a:ext cx="1378703" cy="307777"/>
          </a:xfrm>
          <a:prstGeom prst="rect">
            <a:avLst/>
          </a:prstGeom>
          <a:noFill/>
          <a:ln>
            <a:noFill/>
          </a:ln>
        </p:spPr>
        <p:txBody>
          <a:bodyPr wrap="square" rtlCol="0">
            <a:spAutoFit/>
          </a:bodyPr>
          <a:lstStyle/>
          <a:p>
            <a:pPr algn="ctr"/>
            <a:r>
              <a:rPr lang="en-US" sz="1400" dirty="0"/>
              <a:t>Non-Volatile</a:t>
            </a:r>
          </a:p>
        </p:txBody>
      </p:sp>
      <p:sp>
        <p:nvSpPr>
          <p:cNvPr id="39" name="TextBox 38">
            <a:extLst>
              <a:ext uri="{FF2B5EF4-FFF2-40B4-BE49-F238E27FC236}">
                <a16:creationId xmlns:a16="http://schemas.microsoft.com/office/drawing/2014/main" id="{9FF141AD-80AC-40BC-B64B-EB9C5C366847}"/>
              </a:ext>
            </a:extLst>
          </p:cNvPr>
          <p:cNvSpPr txBox="1"/>
          <p:nvPr/>
        </p:nvSpPr>
        <p:spPr>
          <a:xfrm>
            <a:off x="15560" y="3429000"/>
            <a:ext cx="1378703" cy="307777"/>
          </a:xfrm>
          <a:prstGeom prst="rect">
            <a:avLst/>
          </a:prstGeom>
          <a:noFill/>
        </p:spPr>
        <p:txBody>
          <a:bodyPr wrap="square" rtlCol="0">
            <a:spAutoFit/>
          </a:bodyPr>
          <a:lstStyle/>
          <a:p>
            <a:pPr algn="ctr"/>
            <a:r>
              <a:rPr lang="en-US" sz="1400" dirty="0"/>
              <a:t>Volatile</a:t>
            </a:r>
          </a:p>
        </p:txBody>
      </p:sp>
      <p:sp>
        <p:nvSpPr>
          <p:cNvPr id="20" name="Arrow: Down 19">
            <a:extLst>
              <a:ext uri="{FF2B5EF4-FFF2-40B4-BE49-F238E27FC236}">
                <a16:creationId xmlns:a16="http://schemas.microsoft.com/office/drawing/2014/main" id="{BA18F708-EF59-4B9D-821A-40A1E8052E61}"/>
              </a:ext>
            </a:extLst>
          </p:cNvPr>
          <p:cNvSpPr/>
          <p:nvPr/>
        </p:nvSpPr>
        <p:spPr>
          <a:xfrm>
            <a:off x="1888348" y="1823330"/>
            <a:ext cx="473832" cy="27262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C8FF372-D19D-4578-9886-5A294C1722DC}"/>
              </a:ext>
            </a:extLst>
          </p:cNvPr>
          <p:cNvSpPr txBox="1"/>
          <p:nvPr/>
        </p:nvSpPr>
        <p:spPr>
          <a:xfrm>
            <a:off x="2446087" y="2076522"/>
            <a:ext cx="1425817" cy="707886"/>
          </a:xfrm>
          <a:prstGeom prst="rect">
            <a:avLst/>
          </a:prstGeom>
          <a:noFill/>
        </p:spPr>
        <p:txBody>
          <a:bodyPr wrap="square" rtlCol="0">
            <a:spAutoFit/>
          </a:bodyPr>
          <a:lstStyle/>
          <a:p>
            <a:pPr algn="ctr"/>
            <a:r>
              <a:rPr lang="en-US" sz="2000" b="1" dirty="0">
                <a:solidFill>
                  <a:srgbClr val="C00000"/>
                </a:solidFill>
              </a:rPr>
              <a:t>Increasing Latency </a:t>
            </a:r>
          </a:p>
        </p:txBody>
      </p:sp>
      <p:sp>
        <p:nvSpPr>
          <p:cNvPr id="41" name="Arrow: Down 40">
            <a:extLst>
              <a:ext uri="{FF2B5EF4-FFF2-40B4-BE49-F238E27FC236}">
                <a16:creationId xmlns:a16="http://schemas.microsoft.com/office/drawing/2014/main" id="{A73E45D3-5B5B-4037-A3A4-DD1BD30CE555}"/>
              </a:ext>
            </a:extLst>
          </p:cNvPr>
          <p:cNvSpPr/>
          <p:nvPr/>
        </p:nvSpPr>
        <p:spPr>
          <a:xfrm rot="10800000">
            <a:off x="6174673" y="1832253"/>
            <a:ext cx="473832" cy="2610737"/>
          </a:xfrm>
          <a:prstGeom prst="down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D40E3E-7448-4668-923B-05A07DECF1DE}"/>
              </a:ext>
            </a:extLst>
          </p:cNvPr>
          <p:cNvSpPr/>
          <p:nvPr/>
        </p:nvSpPr>
        <p:spPr>
          <a:xfrm>
            <a:off x="4754780" y="2037264"/>
            <a:ext cx="1606364" cy="707886"/>
          </a:xfrm>
          <a:prstGeom prst="rect">
            <a:avLst/>
          </a:prstGeom>
        </p:spPr>
        <p:txBody>
          <a:bodyPr wrap="square">
            <a:spAutoFit/>
          </a:bodyPr>
          <a:lstStyle/>
          <a:p>
            <a:pPr algn="ctr"/>
            <a:r>
              <a:rPr lang="en-US" sz="2000" b="1" dirty="0">
                <a:solidFill>
                  <a:srgbClr val="00B0F0"/>
                </a:solidFill>
              </a:rPr>
              <a:t>Increasing Cost</a:t>
            </a:r>
          </a:p>
        </p:txBody>
      </p:sp>
      <p:sp>
        <p:nvSpPr>
          <p:cNvPr id="42" name="Arrow: Left-Right 41">
            <a:extLst>
              <a:ext uri="{FF2B5EF4-FFF2-40B4-BE49-F238E27FC236}">
                <a16:creationId xmlns:a16="http://schemas.microsoft.com/office/drawing/2014/main" id="{64D7EE3B-793D-4056-8223-1AD3C32EABFA}"/>
              </a:ext>
            </a:extLst>
          </p:cNvPr>
          <p:cNvSpPr/>
          <p:nvPr/>
        </p:nvSpPr>
        <p:spPr>
          <a:xfrm>
            <a:off x="1869754" y="5888786"/>
            <a:ext cx="4846574" cy="315814"/>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4E68C1-3A84-4459-A54A-5BE5CDDF8686}"/>
              </a:ext>
            </a:extLst>
          </p:cNvPr>
          <p:cNvSpPr txBox="1"/>
          <p:nvPr/>
        </p:nvSpPr>
        <p:spPr>
          <a:xfrm>
            <a:off x="3217181" y="6174820"/>
            <a:ext cx="2118796" cy="369332"/>
          </a:xfrm>
          <a:prstGeom prst="rect">
            <a:avLst/>
          </a:prstGeom>
          <a:noFill/>
        </p:spPr>
        <p:txBody>
          <a:bodyPr wrap="square" rtlCol="0">
            <a:spAutoFit/>
          </a:bodyPr>
          <a:lstStyle/>
          <a:p>
            <a:pPr algn="ctr"/>
            <a:r>
              <a:rPr lang="en-US" dirty="0">
                <a:solidFill>
                  <a:srgbClr val="FFC000"/>
                </a:solidFill>
              </a:rPr>
              <a:t>Memory</a:t>
            </a:r>
          </a:p>
        </p:txBody>
      </p:sp>
      <p:sp>
        <p:nvSpPr>
          <p:cNvPr id="43" name="TextBox 42">
            <a:extLst>
              <a:ext uri="{FF2B5EF4-FFF2-40B4-BE49-F238E27FC236}">
                <a16:creationId xmlns:a16="http://schemas.microsoft.com/office/drawing/2014/main" id="{C4853A90-C5CA-4F26-94AD-F92EBF96B03F}"/>
              </a:ext>
            </a:extLst>
          </p:cNvPr>
          <p:cNvSpPr txBox="1"/>
          <p:nvPr/>
        </p:nvSpPr>
        <p:spPr>
          <a:xfrm>
            <a:off x="8512627" y="2231832"/>
            <a:ext cx="3348117"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Stored V</a:t>
            </a:r>
            <a:r>
              <a:rPr lang="en-US" sz="2400" dirty="0">
                <a:effectLst/>
              </a:rPr>
              <a:t>olatile information is erased upon power loss.</a:t>
            </a:r>
          </a:p>
          <a:p>
            <a:endParaRPr lang="en-US" sz="2400" dirty="0">
              <a:effectLst/>
            </a:endParaRPr>
          </a:p>
          <a:p>
            <a:pPr marL="342900" indent="-342900">
              <a:buFont typeface="Arial" panose="020B0604020202020204" pitchFamily="34" charset="0"/>
              <a:buChar char="•"/>
            </a:pPr>
            <a:r>
              <a:rPr lang="en-US" sz="2400" dirty="0"/>
              <a:t>Stored Non-Volatile information is preserved independent of power state.</a:t>
            </a:r>
            <a:endParaRPr lang="en-US" sz="2400" dirty="0">
              <a:effectLst/>
            </a:endParaRPr>
          </a:p>
        </p:txBody>
      </p:sp>
      <p:sp>
        <p:nvSpPr>
          <p:cNvPr id="3" name="Triangle 2">
            <a:extLst>
              <a:ext uri="{FF2B5EF4-FFF2-40B4-BE49-F238E27FC236}">
                <a16:creationId xmlns:a16="http://schemas.microsoft.com/office/drawing/2014/main" id="{BCB3839D-DB9E-204C-B2B0-C911EDBA0834}"/>
              </a:ext>
            </a:extLst>
          </p:cNvPr>
          <p:cNvSpPr/>
          <p:nvPr/>
        </p:nvSpPr>
        <p:spPr>
          <a:xfrm>
            <a:off x="3051860" y="1852635"/>
            <a:ext cx="2491994" cy="2087358"/>
          </a:xfrm>
          <a:prstGeom prst="triangle">
            <a:avLst/>
          </a:prstGeom>
          <a:solidFill>
            <a:schemeClr val="accent1">
              <a:alpha val="26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BA3E1CC-AB05-144B-BE27-C0588E65538B}"/>
              </a:ext>
            </a:extLst>
          </p:cNvPr>
          <p:cNvCxnSpPr/>
          <p:nvPr/>
        </p:nvCxnSpPr>
        <p:spPr>
          <a:xfrm flipH="1">
            <a:off x="4444635" y="1612560"/>
            <a:ext cx="552468" cy="427851"/>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FDD8D2-7086-FF4B-9AB0-8E241833A998}"/>
              </a:ext>
            </a:extLst>
          </p:cNvPr>
          <p:cNvSpPr txBox="1"/>
          <p:nvPr/>
        </p:nvSpPr>
        <p:spPr>
          <a:xfrm>
            <a:off x="4983425" y="1389284"/>
            <a:ext cx="1939526" cy="369332"/>
          </a:xfrm>
          <a:prstGeom prst="rect">
            <a:avLst/>
          </a:prstGeom>
          <a:noFill/>
        </p:spPr>
        <p:txBody>
          <a:bodyPr wrap="square" rtlCol="0">
            <a:spAutoFit/>
          </a:bodyPr>
          <a:lstStyle/>
          <a:p>
            <a:r>
              <a:rPr lang="en-US" b="1" dirty="0">
                <a:solidFill>
                  <a:srgbClr val="FFC000"/>
                </a:solidFill>
              </a:rPr>
              <a:t>On CPU Chip</a:t>
            </a:r>
          </a:p>
        </p:txBody>
      </p:sp>
      <p:pic>
        <p:nvPicPr>
          <p:cNvPr id="10" name="Picture 9">
            <a:extLst>
              <a:ext uri="{FF2B5EF4-FFF2-40B4-BE49-F238E27FC236}">
                <a16:creationId xmlns:a16="http://schemas.microsoft.com/office/drawing/2014/main" id="{FDEC5648-9337-4606-B83B-0AFAB994A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123" y="2856046"/>
            <a:ext cx="1110976" cy="699915"/>
          </a:xfrm>
          <a:prstGeom prst="rect">
            <a:avLst/>
          </a:prstGeom>
        </p:spPr>
      </p:pic>
      <p:pic>
        <p:nvPicPr>
          <p:cNvPr id="22" name="Picture 21">
            <a:extLst>
              <a:ext uri="{FF2B5EF4-FFF2-40B4-BE49-F238E27FC236}">
                <a16:creationId xmlns:a16="http://schemas.microsoft.com/office/drawing/2014/main" id="{567A5C4D-62B1-48A6-B511-024060B2F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177" y="3950779"/>
            <a:ext cx="1349787" cy="843617"/>
          </a:xfrm>
          <a:prstGeom prst="rect">
            <a:avLst/>
          </a:prstGeom>
        </p:spPr>
      </p:pic>
      <p:pic>
        <p:nvPicPr>
          <p:cNvPr id="28" name="Picture 27">
            <a:extLst>
              <a:ext uri="{FF2B5EF4-FFF2-40B4-BE49-F238E27FC236}">
                <a16:creationId xmlns:a16="http://schemas.microsoft.com/office/drawing/2014/main" id="{BB85A2AD-C85D-490D-A0E0-1E4D491B2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482" y="4816501"/>
            <a:ext cx="1133997" cy="859900"/>
          </a:xfrm>
          <a:prstGeom prst="rect">
            <a:avLst/>
          </a:prstGeom>
        </p:spPr>
      </p:pic>
    </p:spTree>
    <p:extLst>
      <p:ext uri="{BB962C8B-B14F-4D97-AF65-F5344CB8AC3E}">
        <p14:creationId xmlns:p14="http://schemas.microsoft.com/office/powerpoint/2010/main" val="305043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h3.googleusercontent.com/m8cwtQMzREcyLXjPw2i0tOg8m0kN7KopgNSNaDelfmzgZwu9rRJK_LofOb-aKFCyzQ3VbjG-vYiPq-XnLqRi1vhP0LRnNIwA9rs0qirNNYzU_Hq49vpjxzTUGcQU6tbFzFMFuHQR">
            <a:extLst>
              <a:ext uri="{FF2B5EF4-FFF2-40B4-BE49-F238E27FC236}">
                <a16:creationId xmlns:a16="http://schemas.microsoft.com/office/drawing/2014/main" id="{8B258ECA-9817-724C-AEBB-1348EC59EE6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131647" y="2002420"/>
            <a:ext cx="7860760" cy="45346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B4D194-BE0F-9D44-8E62-45494AFC4104}"/>
                  </a:ext>
                </a:extLst>
              </p:cNvPr>
              <p:cNvSpPr txBox="1"/>
              <p:nvPr/>
            </p:nvSpPr>
            <p:spPr>
              <a:xfrm>
                <a:off x="358815" y="2176041"/>
                <a:ext cx="340295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Target current delivery:</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0"/>
                  <a:t>Greater than </a:t>
                </a:r>
                <a14:m>
                  <m:oMath xmlns:m="http://schemas.openxmlformats.org/officeDocument/2006/math">
                    <m:r>
                      <a:rPr lang="en-US" b="0" i="1" smtClean="0">
                        <a:latin typeface="Cambria Math" panose="02040503050406030204" pitchFamily="18" charset="0"/>
                      </a:rPr>
                      <m:t>20</m:t>
                    </m:r>
                    <m:r>
                      <a:rPr lang="en-US" b="0" i="1" smtClean="0">
                        <a:latin typeface="Cambria Math" panose="02040503050406030204" pitchFamily="18" charset="0"/>
                      </a:rPr>
                      <m:t>𝜇</m:t>
                    </m:r>
                    <m:r>
                      <a:rPr lang="en-US" b="0" i="1" smtClean="0">
                        <a:latin typeface="Cambria Math" panose="02040503050406030204" pitchFamily="18" charset="0"/>
                      </a:rPr>
                      <m:t>𝐴</m:t>
                    </m:r>
                  </m:oMath>
                </a14:m>
                <a:endParaRPr lang="en-US" b="0"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Achieved current delivery:</a:t>
                </a:r>
              </a:p>
              <a:p>
                <a:pPr marL="742950" lvl="1" indent="-285750">
                  <a:buFont typeface="Arial" panose="020B0604020202020204" pitchFamily="34" charset="0"/>
                  <a:buChar char="•"/>
                </a:pPr>
                <a:endParaRPr lang="en-US"/>
              </a:p>
              <a:p>
                <a:pPr marL="742950" lvl="1" indent="-285750">
                  <a:buFont typeface="Arial" panose="020B0604020202020204" pitchFamily="34" charset="0"/>
                  <a:buChar char="•"/>
                </a:pPr>
                <a:r>
                  <a:rPr lang="en-US" dirty="0"/>
                  <a:t>Greater than </a:t>
                </a:r>
                <a14:m>
                  <m:oMath xmlns:m="http://schemas.openxmlformats.org/officeDocument/2006/math">
                    <m:r>
                      <a:rPr lang="en-US" b="0" i="1" smtClean="0">
                        <a:latin typeface="Cambria Math" panose="02040503050406030204" pitchFamily="18" charset="0"/>
                      </a:rPr>
                      <m:t>23</m:t>
                    </m:r>
                    <m:r>
                      <a:rPr lang="en-US" b="0" i="1" smtClean="0">
                        <a:latin typeface="Cambria Math" panose="02040503050406030204" pitchFamily="18" charset="0"/>
                      </a:rPr>
                      <m:t>𝜇</m:t>
                    </m:r>
                    <m:r>
                      <a:rPr lang="en-US" b="0" i="1" smtClean="0">
                        <a:latin typeface="Cambria Math" panose="02040503050406030204" pitchFamily="18" charset="0"/>
                      </a:rPr>
                      <m:t>𝐴</m:t>
                    </m:r>
                  </m:oMath>
                </a14:m>
                <a:endParaRPr lang="en-US" dirty="0"/>
              </a:p>
              <a:p>
                <a:pPr marL="742950" lvl="1" indent="-285750">
                  <a:buFont typeface="Arial" panose="020B0604020202020204" pitchFamily="34" charset="0"/>
                  <a:buChar char="•"/>
                </a:pPr>
                <a:endParaRPr lang="en-US" dirty="0"/>
              </a:p>
            </p:txBody>
          </p:sp>
        </mc:Choice>
        <mc:Fallback xmlns="">
          <p:sp>
            <p:nvSpPr>
              <p:cNvPr id="2" name="TextBox 1">
                <a:extLst>
                  <a:ext uri="{FF2B5EF4-FFF2-40B4-BE49-F238E27FC236}">
                    <a16:creationId xmlns:a16="http://schemas.microsoft.com/office/drawing/2014/main" id="{15B4D194-BE0F-9D44-8E62-45494AFC4104}"/>
                  </a:ext>
                </a:extLst>
              </p:cNvPr>
              <p:cNvSpPr txBox="1">
                <a:spLocks noRot="1" noChangeAspect="1" noMove="1" noResize="1" noEditPoints="1" noAdjustHandles="1" noChangeArrowheads="1" noChangeShapeType="1" noTextEdit="1"/>
              </p:cNvSpPr>
              <p:nvPr/>
            </p:nvSpPr>
            <p:spPr>
              <a:xfrm>
                <a:off x="358815" y="2176041"/>
                <a:ext cx="3402957" cy="2308324"/>
              </a:xfrm>
              <a:prstGeom prst="rect">
                <a:avLst/>
              </a:prstGeom>
              <a:blipFill>
                <a:blip r:embed="rId4"/>
                <a:stretch>
                  <a:fillRect l="-1254" t="-1583"/>
                </a:stretch>
              </a:blipFill>
            </p:spPr>
            <p:txBody>
              <a:bodyPr/>
              <a:lstStyle/>
              <a:p>
                <a:r>
                  <a:rPr lang="en-US">
                    <a:noFill/>
                  </a:rPr>
                  <a:t> </a:t>
                </a:r>
              </a:p>
            </p:txBody>
          </p:sp>
        </mc:Fallback>
      </mc:AlternateContent>
      <p:sp>
        <p:nvSpPr>
          <p:cNvPr id="7" name="Title 5">
            <a:extLst>
              <a:ext uri="{FF2B5EF4-FFF2-40B4-BE49-F238E27FC236}">
                <a16:creationId xmlns:a16="http://schemas.microsoft.com/office/drawing/2014/main" id="{5373F024-1499-404F-8F47-6EDBE578225A}"/>
              </a:ext>
            </a:extLst>
          </p:cNvPr>
          <p:cNvSpPr>
            <a:spLocks noGrp="1"/>
          </p:cNvSpPr>
          <p:nvPr>
            <p:ph type="title"/>
          </p:nvPr>
        </p:nvSpPr>
        <p:spPr/>
        <p:txBody>
          <a:bodyPr>
            <a:normAutofit fontScale="90000"/>
          </a:bodyPr>
          <a:lstStyle/>
          <a:p>
            <a:pPr algn="ctr"/>
            <a:r>
              <a:rPr lang="en-US" sz="4000" b="1" u="sng" dirty="0"/>
              <a:t>Post-Layout Monte Carlo Results (99.99% Reliability):</a:t>
            </a:r>
            <a:br>
              <a:rPr lang="en-US" sz="4000" b="1" u="sng" dirty="0"/>
            </a:br>
            <a:r>
              <a:rPr lang="en-US" sz="4000" b="1" u="sng" dirty="0"/>
              <a:t>Output Qb Voltage</a:t>
            </a:r>
          </a:p>
        </p:txBody>
      </p:sp>
    </p:spTree>
    <p:extLst>
      <p:ext uri="{BB962C8B-B14F-4D97-AF65-F5344CB8AC3E}">
        <p14:creationId xmlns:p14="http://schemas.microsoft.com/office/powerpoint/2010/main" val="118663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FDED-CA6B-4C99-88DC-740990E2996E}"/>
              </a:ext>
            </a:extLst>
          </p:cNvPr>
          <p:cNvSpPr>
            <a:spLocks noGrp="1"/>
          </p:cNvSpPr>
          <p:nvPr>
            <p:ph type="title"/>
          </p:nvPr>
        </p:nvSpPr>
        <p:spPr/>
        <p:txBody>
          <a:bodyPr/>
          <a:lstStyle/>
          <a:p>
            <a:pPr algn="ctr"/>
            <a:r>
              <a:rPr lang="en-US" b="1" u="sng" dirty="0"/>
              <a:t>Results: Performance Evaluation</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76D02B8-9615-3449-A1C2-6871448A6F7E}"/>
                  </a:ext>
                </a:extLst>
              </p:cNvPr>
              <p:cNvGraphicFramePr>
                <a:graphicFrameLocks noGrp="1"/>
              </p:cNvGraphicFramePr>
              <p:nvPr>
                <p:extLst>
                  <p:ext uri="{D42A27DB-BD31-4B8C-83A1-F6EECF244321}">
                    <p14:modId xmlns:p14="http://schemas.microsoft.com/office/powerpoint/2010/main" val="4219953100"/>
                  </p:ext>
                </p:extLst>
              </p:nvPr>
            </p:nvGraphicFramePr>
            <p:xfrm>
              <a:off x="2032000" y="1852725"/>
              <a:ext cx="8128000" cy="434131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39823752"/>
                        </a:ext>
                      </a:extLst>
                    </a:gridCol>
                    <a:gridCol w="2032000">
                      <a:extLst>
                        <a:ext uri="{9D8B030D-6E8A-4147-A177-3AD203B41FA5}">
                          <a16:colId xmlns:a16="http://schemas.microsoft.com/office/drawing/2014/main" val="2655741151"/>
                        </a:ext>
                      </a:extLst>
                    </a:gridCol>
                    <a:gridCol w="2032000">
                      <a:extLst>
                        <a:ext uri="{9D8B030D-6E8A-4147-A177-3AD203B41FA5}">
                          <a16:colId xmlns:a16="http://schemas.microsoft.com/office/drawing/2014/main" val="42562720"/>
                        </a:ext>
                      </a:extLst>
                    </a:gridCol>
                    <a:gridCol w="2032000">
                      <a:extLst>
                        <a:ext uri="{9D8B030D-6E8A-4147-A177-3AD203B41FA5}">
                          <a16:colId xmlns:a16="http://schemas.microsoft.com/office/drawing/2014/main" val="665998788"/>
                        </a:ext>
                      </a:extLst>
                    </a:gridCol>
                  </a:tblGrid>
                  <a:tr h="1085329">
                    <a:tc>
                      <a:txBody>
                        <a:bodyPr/>
                        <a:lstStyle/>
                        <a:p>
                          <a:pPr algn="ctr"/>
                          <a:r>
                            <a:rPr lang="en-US" sz="3600" dirty="0"/>
                            <a:t>Metric</a:t>
                          </a:r>
                        </a:p>
                      </a:txBody>
                      <a:tcPr anchor="ctr"/>
                    </a:tc>
                    <a:tc>
                      <a:txBody>
                        <a:bodyPr/>
                        <a:lstStyle/>
                        <a:p>
                          <a:pPr algn="ctr"/>
                          <a:r>
                            <a:rPr lang="en-US" sz="3600"/>
                            <a:t>MTJ</a:t>
                          </a:r>
                          <a:endParaRPr lang="en-US" sz="3600" dirty="0"/>
                        </a:p>
                      </a:txBody>
                      <a:tcPr anchor="ctr"/>
                    </a:tc>
                    <a:tc>
                      <a:txBody>
                        <a:bodyPr/>
                        <a:lstStyle/>
                        <a:p>
                          <a:pPr algn="ctr"/>
                          <a:r>
                            <a:rPr lang="en-US" sz="3600" dirty="0"/>
                            <a:t>AF</a:t>
                          </a:r>
                        </a:p>
                      </a:txBody>
                      <a:tcPr anchor="ctr"/>
                    </a:tc>
                    <a:tc>
                      <a:txBody>
                        <a:bodyPr/>
                        <a:lstStyle/>
                        <a:p>
                          <a:pPr algn="ctr"/>
                          <a:r>
                            <a:rPr lang="en-US" sz="3600" dirty="0"/>
                            <a:t>DFF</a:t>
                          </a:r>
                        </a:p>
                      </a:txBody>
                      <a:tcPr anchor="ctr"/>
                    </a:tc>
                    <a:extLst>
                      <a:ext uri="{0D108BD9-81ED-4DB2-BD59-A6C34878D82A}">
                        <a16:rowId xmlns:a16="http://schemas.microsoft.com/office/drawing/2014/main" val="79206737"/>
                      </a:ext>
                    </a:extLst>
                  </a:tr>
                  <a:tr h="1085329">
                    <a:tc>
                      <a:txBody>
                        <a:bodyPr/>
                        <a:lstStyle/>
                        <a:p>
                          <a:pPr algn="ctr"/>
                          <a:r>
                            <a:rPr lang="en-US"/>
                            <a:t>Area</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t>18.37</a:t>
                          </a:r>
                          <a14:m>
                            <m:oMath xmlns:m="http://schemas.openxmlformats.org/officeDocument/2006/math">
                              <m:r>
                                <a:rPr lang="en-US" b="0" i="1" smtClean="0">
                                  <a:latin typeface="Cambria Math" panose="02040503050406030204" pitchFamily="18" charset="0"/>
                                </a:rPr>
                                <m:t>𝜇</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7.733</m:t>
                                </m:r>
                                <m:r>
                                  <a:rPr lang="en-US" b="0" i="1" smtClean="0">
                                    <a:latin typeface="Cambria Math" panose="02040503050406030204" pitchFamily="18" charset="0"/>
                                  </a:rPr>
                                  <m:t>𝜇</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6.61</m:t>
                                </m:r>
                                <m:r>
                                  <a:rPr lang="en-US" b="0" i="1" smtClean="0">
                                    <a:latin typeface="Cambria Math" panose="02040503050406030204" pitchFamily="18" charset="0"/>
                                  </a:rPr>
                                  <m:t>𝜇</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m:oMathPara>
                          </a14:m>
                          <a:endParaRPr lang="en-US" dirty="0"/>
                        </a:p>
                      </a:txBody>
                      <a:tcPr anchor="ctr"/>
                    </a:tc>
                    <a:extLst>
                      <a:ext uri="{0D108BD9-81ED-4DB2-BD59-A6C34878D82A}">
                        <a16:rowId xmlns:a16="http://schemas.microsoft.com/office/drawing/2014/main" val="1606302513"/>
                      </a:ext>
                    </a:extLst>
                  </a:tr>
                  <a:tr h="1085329">
                    <a:tc>
                      <a:txBody>
                        <a:bodyPr/>
                        <a:lstStyle/>
                        <a:p>
                          <a:pPr algn="ctr"/>
                          <a:r>
                            <a:rPr lang="en-US"/>
                            <a:t>Delay</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.168</m:t>
                                </m:r>
                                <m:r>
                                  <a:rPr lang="en-US" b="0" i="1" smtClean="0">
                                    <a:latin typeface="Cambria Math" panose="02040503050406030204" pitchFamily="18" charset="0"/>
                                  </a:rPr>
                                  <m:t>𝑛𝑠</m:t>
                                </m:r>
                              </m:oMath>
                            </m:oMathPara>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.933</m:t>
                                </m:r>
                                <m:r>
                                  <a:rPr lang="en-US" b="0" i="1" smtClean="0">
                                    <a:latin typeface="Cambria Math" panose="02040503050406030204" pitchFamily="18" charset="0"/>
                                  </a:rPr>
                                  <m:t>𝑛𝑠</m:t>
                                </m:r>
                              </m:oMath>
                            </m:oMathPara>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3.12</m:t>
                                </m:r>
                                <m:r>
                                  <a:rPr lang="en-US" b="0" i="1" smtClean="0">
                                    <a:latin typeface="Cambria Math" panose="02040503050406030204" pitchFamily="18" charset="0"/>
                                  </a:rPr>
                                  <m:t>𝑛𝑠</m:t>
                                </m:r>
                              </m:oMath>
                            </m:oMathPara>
                          </a14:m>
                          <a:endParaRPr lang="en-US" dirty="0"/>
                        </a:p>
                      </a:txBody>
                      <a:tcPr anchor="ctr"/>
                    </a:tc>
                    <a:extLst>
                      <a:ext uri="{0D108BD9-81ED-4DB2-BD59-A6C34878D82A}">
                        <a16:rowId xmlns:a16="http://schemas.microsoft.com/office/drawing/2014/main" val="418626339"/>
                      </a:ext>
                    </a:extLst>
                  </a:tr>
                  <a:tr h="1085329">
                    <a:tc>
                      <a:txBody>
                        <a:bodyPr/>
                        <a:lstStyle/>
                        <a:p>
                          <a:pPr algn="ctr"/>
                          <a:r>
                            <a:rPr lang="en-US"/>
                            <a:t>Power</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1.5594</m:t>
                                </m:r>
                                <m:r>
                                  <a:rPr lang="en-US" b="0" i="1" smtClean="0">
                                    <a:latin typeface="Cambria Math" panose="02040503050406030204" pitchFamily="18" charset="0"/>
                                  </a:rPr>
                                  <m:t>𝜇</m:t>
                                </m:r>
                                <m:r>
                                  <a:rPr lang="en-US" b="0" i="1" smtClean="0">
                                    <a:latin typeface="Cambria Math" panose="02040503050406030204" pitchFamily="18" charset="0"/>
                                  </a:rPr>
                                  <m:t>𝑊</m:t>
                                </m:r>
                              </m:oMath>
                            </m:oMathPara>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.0738</m:t>
                                </m:r>
                                <m:r>
                                  <a:rPr lang="en-US" b="0" i="1" smtClean="0">
                                    <a:latin typeface="Cambria Math" panose="02040503050406030204" pitchFamily="18" charset="0"/>
                                  </a:rPr>
                                  <m:t>𝜇</m:t>
                                </m:r>
                                <m:r>
                                  <a:rPr lang="en-US" b="0" i="1" smtClean="0">
                                    <a:latin typeface="Cambria Math" panose="02040503050406030204" pitchFamily="18" charset="0"/>
                                  </a:rPr>
                                  <m:t>𝑊</m:t>
                                </m:r>
                              </m:oMath>
                            </m:oMathPara>
                          </a14:m>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.148</m:t>
                                </m:r>
                                <m:r>
                                  <a:rPr lang="en-US" b="0" i="1" smtClean="0">
                                    <a:latin typeface="Cambria Math" panose="02040503050406030204" pitchFamily="18" charset="0"/>
                                  </a:rPr>
                                  <m:t>𝜇</m:t>
                                </m:r>
                                <m:r>
                                  <a:rPr lang="en-US" b="0" i="1" smtClean="0">
                                    <a:latin typeface="Cambria Math" panose="02040503050406030204" pitchFamily="18" charset="0"/>
                                  </a:rPr>
                                  <m:t>𝑊</m:t>
                                </m:r>
                              </m:oMath>
                            </m:oMathPara>
                          </a14:m>
                          <a:endParaRPr lang="en-US" dirty="0"/>
                        </a:p>
                      </a:txBody>
                      <a:tcPr anchor="ctr"/>
                    </a:tc>
                    <a:extLst>
                      <a:ext uri="{0D108BD9-81ED-4DB2-BD59-A6C34878D82A}">
                        <a16:rowId xmlns:a16="http://schemas.microsoft.com/office/drawing/2014/main" val="3940995646"/>
                      </a:ext>
                    </a:extLst>
                  </a:tr>
                </a:tbl>
              </a:graphicData>
            </a:graphic>
          </p:graphicFrame>
        </mc:Choice>
        <mc:Fallback xmlns="">
          <p:graphicFrame>
            <p:nvGraphicFramePr>
              <p:cNvPr id="3" name="Table 2">
                <a:extLst>
                  <a:ext uri="{FF2B5EF4-FFF2-40B4-BE49-F238E27FC236}">
                    <a16:creationId xmlns:a16="http://schemas.microsoft.com/office/drawing/2014/main" id="{476D02B8-9615-3449-A1C2-6871448A6F7E}"/>
                  </a:ext>
                </a:extLst>
              </p:cNvPr>
              <p:cNvGraphicFramePr>
                <a:graphicFrameLocks noGrp="1"/>
              </p:cNvGraphicFramePr>
              <p:nvPr>
                <p:extLst>
                  <p:ext uri="{D42A27DB-BD31-4B8C-83A1-F6EECF244321}">
                    <p14:modId xmlns:p14="http://schemas.microsoft.com/office/powerpoint/2010/main" val="4219953100"/>
                  </p:ext>
                </p:extLst>
              </p:nvPr>
            </p:nvGraphicFramePr>
            <p:xfrm>
              <a:off x="2032000" y="1852725"/>
              <a:ext cx="8128000" cy="434131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39823752"/>
                        </a:ext>
                      </a:extLst>
                    </a:gridCol>
                    <a:gridCol w="2032000">
                      <a:extLst>
                        <a:ext uri="{9D8B030D-6E8A-4147-A177-3AD203B41FA5}">
                          <a16:colId xmlns:a16="http://schemas.microsoft.com/office/drawing/2014/main" val="2655741151"/>
                        </a:ext>
                      </a:extLst>
                    </a:gridCol>
                    <a:gridCol w="2032000">
                      <a:extLst>
                        <a:ext uri="{9D8B030D-6E8A-4147-A177-3AD203B41FA5}">
                          <a16:colId xmlns:a16="http://schemas.microsoft.com/office/drawing/2014/main" val="42562720"/>
                        </a:ext>
                      </a:extLst>
                    </a:gridCol>
                    <a:gridCol w="2032000">
                      <a:extLst>
                        <a:ext uri="{9D8B030D-6E8A-4147-A177-3AD203B41FA5}">
                          <a16:colId xmlns:a16="http://schemas.microsoft.com/office/drawing/2014/main" val="665998788"/>
                        </a:ext>
                      </a:extLst>
                    </a:gridCol>
                  </a:tblGrid>
                  <a:tr h="1085329">
                    <a:tc>
                      <a:txBody>
                        <a:bodyPr/>
                        <a:lstStyle/>
                        <a:p>
                          <a:pPr algn="ctr"/>
                          <a:r>
                            <a:rPr lang="en-US" sz="3600"/>
                            <a:t>Metric</a:t>
                          </a:r>
                        </a:p>
                      </a:txBody>
                      <a:tcPr anchor="ctr"/>
                    </a:tc>
                    <a:tc>
                      <a:txBody>
                        <a:bodyPr/>
                        <a:lstStyle/>
                        <a:p>
                          <a:pPr algn="ctr"/>
                          <a:r>
                            <a:rPr lang="en-US" sz="3600"/>
                            <a:t>MTJ</a:t>
                          </a:r>
                        </a:p>
                      </a:txBody>
                      <a:tcPr anchor="ctr"/>
                    </a:tc>
                    <a:tc>
                      <a:txBody>
                        <a:bodyPr/>
                        <a:lstStyle/>
                        <a:p>
                          <a:pPr algn="ctr"/>
                          <a:r>
                            <a:rPr lang="en-US" sz="3600"/>
                            <a:t>AF</a:t>
                          </a:r>
                        </a:p>
                      </a:txBody>
                      <a:tcPr anchor="ctr"/>
                    </a:tc>
                    <a:tc>
                      <a:txBody>
                        <a:bodyPr/>
                        <a:lstStyle/>
                        <a:p>
                          <a:pPr algn="ctr"/>
                          <a:r>
                            <a:rPr lang="en-US" sz="3600"/>
                            <a:t>DFF</a:t>
                          </a:r>
                        </a:p>
                      </a:txBody>
                      <a:tcPr anchor="ctr"/>
                    </a:tc>
                    <a:extLst>
                      <a:ext uri="{0D108BD9-81ED-4DB2-BD59-A6C34878D82A}">
                        <a16:rowId xmlns:a16="http://schemas.microsoft.com/office/drawing/2014/main" val="79206737"/>
                      </a:ext>
                    </a:extLst>
                  </a:tr>
                  <a:tr h="1085329">
                    <a:tc>
                      <a:txBody>
                        <a:bodyPr/>
                        <a:lstStyle/>
                        <a:p>
                          <a:pPr algn="ctr"/>
                          <a:r>
                            <a:rPr lang="en-US"/>
                            <a:t>Area</a:t>
                          </a:r>
                        </a:p>
                      </a:txBody>
                      <a:tcPr anchor="ctr"/>
                    </a:tc>
                    <a:tc>
                      <a:txBody>
                        <a:bodyPr/>
                        <a:lstStyle/>
                        <a:p>
                          <a:endParaRPr lang="en-US"/>
                        </a:p>
                      </a:txBody>
                      <a:tcPr anchor="ctr">
                        <a:blipFill>
                          <a:blip r:embed="rId3"/>
                          <a:stretch>
                            <a:fillRect l="-100601" t="-101124" r="-201502" b="-201685"/>
                          </a:stretch>
                        </a:blipFill>
                      </a:tcPr>
                    </a:tc>
                    <a:tc>
                      <a:txBody>
                        <a:bodyPr/>
                        <a:lstStyle/>
                        <a:p>
                          <a:endParaRPr lang="en-US"/>
                        </a:p>
                      </a:txBody>
                      <a:tcPr anchor="ctr">
                        <a:blipFill>
                          <a:blip r:embed="rId3"/>
                          <a:stretch>
                            <a:fillRect l="-200000" t="-101124" r="-100898" b="-201685"/>
                          </a:stretch>
                        </a:blipFill>
                      </a:tcPr>
                    </a:tc>
                    <a:tc>
                      <a:txBody>
                        <a:bodyPr/>
                        <a:lstStyle/>
                        <a:p>
                          <a:endParaRPr lang="en-US"/>
                        </a:p>
                      </a:txBody>
                      <a:tcPr anchor="ctr">
                        <a:blipFill>
                          <a:blip r:embed="rId3"/>
                          <a:stretch>
                            <a:fillRect l="-300901" t="-101124" r="-1201" b="-201685"/>
                          </a:stretch>
                        </a:blipFill>
                      </a:tcPr>
                    </a:tc>
                    <a:extLst>
                      <a:ext uri="{0D108BD9-81ED-4DB2-BD59-A6C34878D82A}">
                        <a16:rowId xmlns:a16="http://schemas.microsoft.com/office/drawing/2014/main" val="1606302513"/>
                      </a:ext>
                    </a:extLst>
                  </a:tr>
                  <a:tr h="1085329">
                    <a:tc>
                      <a:txBody>
                        <a:bodyPr/>
                        <a:lstStyle/>
                        <a:p>
                          <a:pPr algn="ctr"/>
                          <a:r>
                            <a:rPr lang="en-US"/>
                            <a:t>Delay</a:t>
                          </a:r>
                        </a:p>
                      </a:txBody>
                      <a:tcPr anchor="ctr"/>
                    </a:tc>
                    <a:tc>
                      <a:txBody>
                        <a:bodyPr/>
                        <a:lstStyle/>
                        <a:p>
                          <a:endParaRPr lang="en-US"/>
                        </a:p>
                      </a:txBody>
                      <a:tcPr anchor="ctr">
                        <a:blipFill>
                          <a:blip r:embed="rId3"/>
                          <a:stretch>
                            <a:fillRect l="-100601" t="-200000" r="-201502" b="-100559"/>
                          </a:stretch>
                        </a:blipFill>
                      </a:tcPr>
                    </a:tc>
                    <a:tc>
                      <a:txBody>
                        <a:bodyPr/>
                        <a:lstStyle/>
                        <a:p>
                          <a:endParaRPr lang="en-US"/>
                        </a:p>
                      </a:txBody>
                      <a:tcPr anchor="ctr">
                        <a:blipFill>
                          <a:blip r:embed="rId3"/>
                          <a:stretch>
                            <a:fillRect l="-200000" t="-200000" r="-100898" b="-100559"/>
                          </a:stretch>
                        </a:blipFill>
                      </a:tcPr>
                    </a:tc>
                    <a:tc>
                      <a:txBody>
                        <a:bodyPr/>
                        <a:lstStyle/>
                        <a:p>
                          <a:endParaRPr lang="en-US"/>
                        </a:p>
                      </a:txBody>
                      <a:tcPr anchor="ctr">
                        <a:blipFill>
                          <a:blip r:embed="rId3"/>
                          <a:stretch>
                            <a:fillRect l="-300901" t="-200000" r="-1201" b="-100559"/>
                          </a:stretch>
                        </a:blipFill>
                      </a:tcPr>
                    </a:tc>
                    <a:extLst>
                      <a:ext uri="{0D108BD9-81ED-4DB2-BD59-A6C34878D82A}">
                        <a16:rowId xmlns:a16="http://schemas.microsoft.com/office/drawing/2014/main" val="418626339"/>
                      </a:ext>
                    </a:extLst>
                  </a:tr>
                  <a:tr h="1085329">
                    <a:tc>
                      <a:txBody>
                        <a:bodyPr/>
                        <a:lstStyle/>
                        <a:p>
                          <a:pPr algn="ctr"/>
                          <a:r>
                            <a:rPr lang="en-US"/>
                            <a:t>Power</a:t>
                          </a:r>
                        </a:p>
                      </a:txBody>
                      <a:tcPr anchor="ctr"/>
                    </a:tc>
                    <a:tc>
                      <a:txBody>
                        <a:bodyPr/>
                        <a:lstStyle/>
                        <a:p>
                          <a:endParaRPr lang="en-US"/>
                        </a:p>
                      </a:txBody>
                      <a:tcPr anchor="ctr">
                        <a:blipFill>
                          <a:blip r:embed="rId3"/>
                          <a:stretch>
                            <a:fillRect l="-100601" t="-301685" r="-201502" b="-1124"/>
                          </a:stretch>
                        </a:blipFill>
                      </a:tcPr>
                    </a:tc>
                    <a:tc>
                      <a:txBody>
                        <a:bodyPr/>
                        <a:lstStyle/>
                        <a:p>
                          <a:endParaRPr lang="en-US"/>
                        </a:p>
                      </a:txBody>
                      <a:tcPr anchor="ctr">
                        <a:blipFill>
                          <a:blip r:embed="rId3"/>
                          <a:stretch>
                            <a:fillRect l="-200000" t="-301685" r="-100898" b="-1124"/>
                          </a:stretch>
                        </a:blipFill>
                      </a:tcPr>
                    </a:tc>
                    <a:tc>
                      <a:txBody>
                        <a:bodyPr/>
                        <a:lstStyle/>
                        <a:p>
                          <a:endParaRPr lang="en-US"/>
                        </a:p>
                      </a:txBody>
                      <a:tcPr anchor="ctr">
                        <a:blipFill>
                          <a:blip r:embed="rId3"/>
                          <a:stretch>
                            <a:fillRect l="-300901" t="-301685" r="-1201" b="-1124"/>
                          </a:stretch>
                        </a:blipFill>
                      </a:tcPr>
                    </a:tc>
                    <a:extLst>
                      <a:ext uri="{0D108BD9-81ED-4DB2-BD59-A6C34878D82A}">
                        <a16:rowId xmlns:a16="http://schemas.microsoft.com/office/drawing/2014/main" val="3940995646"/>
                      </a:ext>
                    </a:extLst>
                  </a:tr>
                </a:tbl>
              </a:graphicData>
            </a:graphic>
          </p:graphicFrame>
        </mc:Fallback>
      </mc:AlternateContent>
    </p:spTree>
    <p:extLst>
      <p:ext uri="{BB962C8B-B14F-4D97-AF65-F5344CB8AC3E}">
        <p14:creationId xmlns:p14="http://schemas.microsoft.com/office/powerpoint/2010/main" val="2404624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119D-02A8-46C6-9CDB-D2709625609C}"/>
              </a:ext>
            </a:extLst>
          </p:cNvPr>
          <p:cNvSpPr>
            <a:spLocks noGrp="1"/>
          </p:cNvSpPr>
          <p:nvPr>
            <p:ph type="title"/>
          </p:nvPr>
        </p:nvSpPr>
        <p:spPr>
          <a:xfrm>
            <a:off x="648929" y="484632"/>
            <a:ext cx="3505495" cy="1622321"/>
          </a:xfrm>
        </p:spPr>
        <p:txBody>
          <a:bodyPr>
            <a:normAutofit fontScale="90000"/>
          </a:bodyPr>
          <a:lstStyle/>
          <a:p>
            <a:pPr algn="ctr"/>
            <a:r>
              <a:rPr lang="en-US" b="1" u="sng" dirty="0"/>
              <a:t>Comparison </a:t>
            </a:r>
            <a:br>
              <a:rPr lang="en-US" b="1" u="sng" dirty="0"/>
            </a:br>
            <a:r>
              <a:rPr lang="en-US" b="1" u="sng" dirty="0"/>
              <a:t>&amp; </a:t>
            </a:r>
            <a:br>
              <a:rPr lang="en-US" b="1" u="sng" dirty="0"/>
            </a:br>
            <a:r>
              <a:rPr lang="en-US" b="1" u="sng" dirty="0"/>
              <a:t>Conclusion</a:t>
            </a:r>
          </a:p>
        </p:txBody>
      </p:sp>
      <p:sp>
        <p:nvSpPr>
          <p:cNvPr id="5" name="Content Placeholder 4">
            <a:extLst>
              <a:ext uri="{FF2B5EF4-FFF2-40B4-BE49-F238E27FC236}">
                <a16:creationId xmlns:a16="http://schemas.microsoft.com/office/drawing/2014/main" id="{F37B5A84-FA4D-401F-AC81-EA17F856BAB3}"/>
              </a:ext>
            </a:extLst>
          </p:cNvPr>
          <p:cNvSpPr>
            <a:spLocks noGrp="1"/>
          </p:cNvSpPr>
          <p:nvPr>
            <p:ph idx="1"/>
          </p:nvPr>
        </p:nvSpPr>
        <p:spPr>
          <a:xfrm>
            <a:off x="648931" y="3569465"/>
            <a:ext cx="3505494" cy="2654354"/>
          </a:xfrm>
        </p:spPr>
        <p:txBody>
          <a:bodyPr>
            <a:normAutofit/>
          </a:bodyPr>
          <a:lstStyle/>
          <a:p>
            <a:r>
              <a:rPr lang="en-US" sz="2000" dirty="0"/>
              <a:t>We surveyed two existing non-volatile technologies and implemented them as a solution to on-chip non-volatile memory</a:t>
            </a:r>
          </a:p>
          <a:p>
            <a:endParaRPr lang="en-US" sz="2000" dirty="0"/>
          </a:p>
        </p:txBody>
      </p:sp>
      <p:sp>
        <p:nvSpPr>
          <p:cNvPr id="36" name="Rectangle 3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713CE18F-BEF8-4A17-A9AC-D8CA7FFC7778}"/>
              </a:ext>
            </a:extLst>
          </p:cNvPr>
          <p:cNvGraphicFramePr>
            <a:graphicFrameLocks noGrp="1"/>
          </p:cNvGraphicFramePr>
          <p:nvPr>
            <p:extLst>
              <p:ext uri="{D42A27DB-BD31-4B8C-83A1-F6EECF244321}">
                <p14:modId xmlns:p14="http://schemas.microsoft.com/office/powerpoint/2010/main" val="2125313324"/>
              </p:ext>
            </p:extLst>
          </p:nvPr>
        </p:nvGraphicFramePr>
        <p:xfrm>
          <a:off x="5608319" y="1055416"/>
          <a:ext cx="5614835" cy="4593950"/>
        </p:xfrm>
        <a:graphic>
          <a:graphicData uri="http://schemas.openxmlformats.org/drawingml/2006/table">
            <a:tbl>
              <a:tblPr firstRow="1" bandRow="1">
                <a:tableStyleId>{5C22544A-7EE6-4342-B048-85BDC9FD1C3A}</a:tableStyleId>
              </a:tblPr>
              <a:tblGrid>
                <a:gridCol w="2754561">
                  <a:extLst>
                    <a:ext uri="{9D8B030D-6E8A-4147-A177-3AD203B41FA5}">
                      <a16:colId xmlns:a16="http://schemas.microsoft.com/office/drawing/2014/main" val="295687138"/>
                    </a:ext>
                  </a:extLst>
                </a:gridCol>
                <a:gridCol w="2860274">
                  <a:extLst>
                    <a:ext uri="{9D8B030D-6E8A-4147-A177-3AD203B41FA5}">
                      <a16:colId xmlns:a16="http://schemas.microsoft.com/office/drawing/2014/main" val="4109492722"/>
                    </a:ext>
                  </a:extLst>
                </a:gridCol>
              </a:tblGrid>
              <a:tr h="638618">
                <a:tc>
                  <a:txBody>
                    <a:bodyPr/>
                    <a:lstStyle/>
                    <a:p>
                      <a:pPr algn="ctr"/>
                      <a:r>
                        <a:rPr lang="en-US" sz="1700"/>
                        <a:t>Magnetic Tunnel Junction (MTJ)</a:t>
                      </a:r>
                      <a:endParaRPr lang="en-US" sz="1700" dirty="0"/>
                    </a:p>
                  </a:txBody>
                  <a:tcPr marL="87271" marR="87271" marT="43636" marB="43636" anchor="ctr"/>
                </a:tc>
                <a:tc>
                  <a:txBody>
                    <a:bodyPr/>
                    <a:lstStyle/>
                    <a:p>
                      <a:pPr algn="ctr"/>
                      <a:r>
                        <a:rPr lang="en-US" sz="1700" dirty="0"/>
                        <a:t>Anti-Fuse (AF)</a:t>
                      </a:r>
                    </a:p>
                  </a:txBody>
                  <a:tcPr marL="87271" marR="87271" marT="43636" marB="43636" anchor="ctr"/>
                </a:tc>
                <a:extLst>
                  <a:ext uri="{0D108BD9-81ED-4DB2-BD59-A6C34878D82A}">
                    <a16:rowId xmlns:a16="http://schemas.microsoft.com/office/drawing/2014/main" val="901413134"/>
                  </a:ext>
                </a:extLst>
              </a:tr>
              <a:tr h="381121">
                <a:tc>
                  <a:txBody>
                    <a:bodyPr/>
                    <a:lstStyle/>
                    <a:p>
                      <a:pPr algn="ctr"/>
                      <a:r>
                        <a:rPr lang="en-US" sz="1700"/>
                        <a:t>Reprogrammable</a:t>
                      </a:r>
                      <a:endParaRPr lang="en-US" sz="1700" dirty="0"/>
                    </a:p>
                  </a:txBody>
                  <a:tcPr marL="87271" marR="87271" marT="43636" marB="43636" anchor="ctr"/>
                </a:tc>
                <a:tc>
                  <a:txBody>
                    <a:bodyPr/>
                    <a:lstStyle/>
                    <a:p>
                      <a:pPr algn="ctr"/>
                      <a:r>
                        <a:rPr lang="en-US" sz="1700"/>
                        <a:t>One time programmable</a:t>
                      </a:r>
                    </a:p>
                  </a:txBody>
                  <a:tcPr marL="87271" marR="87271" marT="43636" marB="43636" anchor="ctr"/>
                </a:tc>
                <a:extLst>
                  <a:ext uri="{0D108BD9-81ED-4DB2-BD59-A6C34878D82A}">
                    <a16:rowId xmlns:a16="http://schemas.microsoft.com/office/drawing/2014/main" val="2924068282"/>
                  </a:ext>
                </a:extLst>
              </a:tr>
              <a:tr h="381121">
                <a:tc>
                  <a:txBody>
                    <a:bodyPr/>
                    <a:lstStyle/>
                    <a:p>
                      <a:pPr algn="ctr"/>
                      <a:r>
                        <a:rPr lang="en-US" sz="1700" dirty="0"/>
                        <a:t>Low Resistive Ratio</a:t>
                      </a:r>
                    </a:p>
                  </a:txBody>
                  <a:tcPr marL="87271" marR="87271" marT="43636" marB="43636" anchor="ctr"/>
                </a:tc>
                <a:tc>
                  <a:txBody>
                    <a:bodyPr/>
                    <a:lstStyle/>
                    <a:p>
                      <a:pPr algn="ctr"/>
                      <a:r>
                        <a:rPr lang="en-US" sz="1700" dirty="0"/>
                        <a:t>High Resistive Ratio</a:t>
                      </a:r>
                    </a:p>
                  </a:txBody>
                  <a:tcPr marL="87271" marR="87271" marT="43636" marB="43636" anchor="ctr"/>
                </a:tc>
                <a:extLst>
                  <a:ext uri="{0D108BD9-81ED-4DB2-BD59-A6C34878D82A}">
                    <a16:rowId xmlns:a16="http://schemas.microsoft.com/office/drawing/2014/main" val="4074290164"/>
                  </a:ext>
                </a:extLst>
              </a:tr>
              <a:tr h="381121">
                <a:tc>
                  <a:txBody>
                    <a:bodyPr/>
                    <a:lstStyle/>
                    <a:p>
                      <a:pPr algn="ctr"/>
                      <a:r>
                        <a:rPr lang="en-US" sz="1700" dirty="0"/>
                        <a:t>Large area overhead</a:t>
                      </a:r>
                    </a:p>
                  </a:txBody>
                  <a:tcPr marL="87271" marR="87271" marT="43636" marB="43636" anchor="ctr"/>
                </a:tc>
                <a:tc>
                  <a:txBody>
                    <a:bodyPr/>
                    <a:lstStyle/>
                    <a:p>
                      <a:pPr algn="ctr"/>
                      <a:r>
                        <a:rPr lang="en-US" sz="1700" dirty="0"/>
                        <a:t>Small area overhead</a:t>
                      </a:r>
                    </a:p>
                  </a:txBody>
                  <a:tcPr marL="87271" marR="87271" marT="43636" marB="43636" anchor="ctr"/>
                </a:tc>
                <a:extLst>
                  <a:ext uri="{0D108BD9-81ED-4DB2-BD59-A6C34878D82A}">
                    <a16:rowId xmlns:a16="http://schemas.microsoft.com/office/drawing/2014/main" val="1978464849"/>
                  </a:ext>
                </a:extLst>
              </a:tr>
              <a:tr h="638618">
                <a:tc>
                  <a:txBody>
                    <a:bodyPr/>
                    <a:lstStyle/>
                    <a:p>
                      <a:pPr algn="ctr"/>
                      <a:r>
                        <a:rPr lang="en-US" sz="1700"/>
                        <a:t>High static power consumption</a:t>
                      </a:r>
                      <a:endParaRPr lang="en-US" sz="1700" dirty="0"/>
                    </a:p>
                  </a:txBody>
                  <a:tcPr marL="87271" marR="87271" marT="43636" marB="43636" anchor="ctr"/>
                </a:tc>
                <a:tc>
                  <a:txBody>
                    <a:bodyPr/>
                    <a:lstStyle/>
                    <a:p>
                      <a:pPr algn="ctr"/>
                      <a:r>
                        <a:rPr lang="en-US" sz="1700"/>
                        <a:t>Low static power consumption</a:t>
                      </a:r>
                      <a:endParaRPr lang="en-US" sz="1700" dirty="0"/>
                    </a:p>
                  </a:txBody>
                  <a:tcPr marL="87271" marR="87271" marT="43636" marB="43636" anchor="ctr"/>
                </a:tc>
                <a:extLst>
                  <a:ext uri="{0D108BD9-81ED-4DB2-BD59-A6C34878D82A}">
                    <a16:rowId xmlns:a16="http://schemas.microsoft.com/office/drawing/2014/main" val="498143089"/>
                  </a:ext>
                </a:extLst>
              </a:tr>
              <a:tr h="638618">
                <a:tc>
                  <a:txBody>
                    <a:bodyPr/>
                    <a:lstStyle/>
                    <a:p>
                      <a:pPr algn="ctr"/>
                      <a:r>
                        <a:rPr lang="en-US" sz="1700"/>
                        <a:t>Large switching (programming) delay</a:t>
                      </a:r>
                    </a:p>
                  </a:txBody>
                  <a:tcPr marL="87271" marR="87271" marT="43636" marB="43636" anchor="ctr"/>
                </a:tc>
                <a:tc>
                  <a:txBody>
                    <a:bodyPr/>
                    <a:lstStyle/>
                    <a:p>
                      <a:pPr algn="ctr"/>
                      <a:r>
                        <a:rPr lang="en-US" sz="1700"/>
                        <a:t>Small switching (programming) delay</a:t>
                      </a:r>
                      <a:endParaRPr lang="en-US" sz="1700" dirty="0"/>
                    </a:p>
                  </a:txBody>
                  <a:tcPr marL="87271" marR="87271" marT="43636" marB="43636" anchor="ctr"/>
                </a:tc>
                <a:extLst>
                  <a:ext uri="{0D108BD9-81ED-4DB2-BD59-A6C34878D82A}">
                    <a16:rowId xmlns:a16="http://schemas.microsoft.com/office/drawing/2014/main" val="12573401"/>
                  </a:ext>
                </a:extLst>
              </a:tr>
              <a:tr h="896115">
                <a:tc>
                  <a:txBody>
                    <a:bodyPr/>
                    <a:lstStyle/>
                    <a:p>
                      <a:pPr algn="ctr"/>
                      <a:r>
                        <a:rPr lang="en-US" sz="1700"/>
                        <a:t>Low sensing (read) delay</a:t>
                      </a:r>
                    </a:p>
                  </a:txBody>
                  <a:tcPr marL="87271" marR="87271" marT="43636" marB="43636" anchor="ctr"/>
                </a:tc>
                <a:tc>
                  <a:txBody>
                    <a:bodyPr/>
                    <a:lstStyle/>
                    <a:p>
                      <a:pPr algn="ctr"/>
                      <a:r>
                        <a:rPr lang="en-US" sz="1700" dirty="0"/>
                        <a:t>Relatively high sensing (read) delay compared to MTJ</a:t>
                      </a:r>
                    </a:p>
                  </a:txBody>
                  <a:tcPr marL="87271" marR="87271" marT="43636" marB="43636" anchor="ctr"/>
                </a:tc>
                <a:extLst>
                  <a:ext uri="{0D108BD9-81ED-4DB2-BD59-A6C34878D82A}">
                    <a16:rowId xmlns:a16="http://schemas.microsoft.com/office/drawing/2014/main" val="2922544056"/>
                  </a:ext>
                </a:extLst>
              </a:tr>
              <a:tr h="6386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Requires new on-chip magnetic layer</a:t>
                      </a:r>
                    </a:p>
                  </a:txBody>
                  <a:tcPr marL="87271" marR="87271" marT="43636" marB="4363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Requires typical Anti-fuse / standard cells</a:t>
                      </a:r>
                    </a:p>
                  </a:txBody>
                  <a:tcPr marL="87271" marR="87271" marT="43636" marB="43636" anchor="ctr"/>
                </a:tc>
                <a:extLst>
                  <a:ext uri="{0D108BD9-81ED-4DB2-BD59-A6C34878D82A}">
                    <a16:rowId xmlns:a16="http://schemas.microsoft.com/office/drawing/2014/main" val="1127237737"/>
                  </a:ext>
                </a:extLst>
              </a:tr>
            </a:tbl>
          </a:graphicData>
        </a:graphic>
      </p:graphicFrame>
    </p:spTree>
    <p:extLst>
      <p:ext uri="{BB962C8B-B14F-4D97-AF65-F5344CB8AC3E}">
        <p14:creationId xmlns:p14="http://schemas.microsoft.com/office/powerpoint/2010/main" val="3579960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Rectangle 14">
            <a:extLst>
              <a:ext uri="{FF2B5EF4-FFF2-40B4-BE49-F238E27FC236}">
                <a16:creationId xmlns:a16="http://schemas.microsoft.com/office/drawing/2014/main" id="{DC076328-D60E-4CDD-BA8F-EC21E18B3F33}"/>
              </a:ext>
            </a:extLst>
          </p:cNvPr>
          <p:cNvSpPr/>
          <p:nvPr/>
        </p:nvSpPr>
        <p:spPr>
          <a:xfrm>
            <a:off x="1501295" y="1073880"/>
            <a:ext cx="9144000" cy="5782055"/>
          </a:xfrm>
          <a:prstGeom prst="rect">
            <a:avLst/>
          </a:prstGeom>
          <a:solidFill>
            <a:schemeClr val="bg1">
              <a:lumMod val="85000"/>
              <a:lumOff val="1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Shape 126"/>
          <p:cNvSpPr/>
          <p:nvPr/>
        </p:nvSpPr>
        <p:spPr>
          <a:xfrm>
            <a:off x="3939631" y="1138521"/>
            <a:ext cx="2093125" cy="5571438"/>
          </a:xfrm>
          <a:prstGeom prst="roundRect">
            <a:avLst>
              <a:gd name="adj" fmla="val 8742"/>
            </a:avLst>
          </a:prstGeom>
          <a:solidFill>
            <a:srgbClr val="FFFFFF"/>
          </a:solidFill>
          <a:ln w="9525" cap="flat" cmpd="sng">
            <a:solidFill>
              <a:schemeClr val="dk2"/>
            </a:solidFill>
            <a:prstDash val="solid"/>
            <a:round/>
            <a:headEnd type="none" w="med" len="med"/>
            <a:tailEnd type="none" w="med" len="med"/>
          </a:ln>
        </p:spPr>
        <p:txBody>
          <a:bodyPr lIns="19031" tIns="19031" rIns="19031" bIns="19031" anchor="ctr" anchorCtr="0">
            <a:noAutofit/>
          </a:bodyPr>
          <a:lstStyle/>
          <a:p>
            <a:pPr>
              <a:buClr>
                <a:srgbClr val="000000"/>
              </a:buClr>
            </a:pPr>
            <a:endParaRPr sz="250">
              <a:solidFill>
                <a:srgbClr val="000000"/>
              </a:solidFill>
              <a:latin typeface="Arial"/>
              <a:ea typeface="Arial"/>
              <a:cs typeface="Arial"/>
              <a:sym typeface="Arial"/>
            </a:endParaRPr>
          </a:p>
        </p:txBody>
      </p:sp>
      <p:sp>
        <p:nvSpPr>
          <p:cNvPr id="127" name="Shape 127"/>
          <p:cNvSpPr/>
          <p:nvPr/>
        </p:nvSpPr>
        <p:spPr>
          <a:xfrm>
            <a:off x="6160594" y="1138496"/>
            <a:ext cx="2094188" cy="5573313"/>
          </a:xfrm>
          <a:prstGeom prst="roundRect">
            <a:avLst>
              <a:gd name="adj" fmla="val 8742"/>
            </a:avLst>
          </a:prstGeom>
          <a:solidFill>
            <a:srgbClr val="FFFFFF"/>
          </a:solidFill>
          <a:ln w="9525" cap="flat" cmpd="sng">
            <a:solidFill>
              <a:schemeClr val="dk2"/>
            </a:solidFill>
            <a:prstDash val="solid"/>
            <a:round/>
            <a:headEnd type="none" w="med" len="med"/>
            <a:tailEnd type="none" w="med" len="med"/>
          </a:ln>
        </p:spPr>
        <p:txBody>
          <a:bodyPr lIns="19031" tIns="19031" rIns="19031" bIns="19031" anchor="ctr" anchorCtr="0">
            <a:noAutofit/>
          </a:bodyPr>
          <a:lstStyle/>
          <a:p>
            <a:pPr>
              <a:buClr>
                <a:srgbClr val="000000"/>
              </a:buClr>
            </a:pPr>
            <a:endParaRPr sz="250">
              <a:solidFill>
                <a:srgbClr val="000000"/>
              </a:solidFill>
              <a:latin typeface="Arial"/>
              <a:ea typeface="Arial"/>
              <a:cs typeface="Arial"/>
              <a:sym typeface="Arial"/>
            </a:endParaRPr>
          </a:p>
        </p:txBody>
      </p:sp>
      <p:sp>
        <p:nvSpPr>
          <p:cNvPr id="128" name="Shape 128"/>
          <p:cNvSpPr/>
          <p:nvPr/>
        </p:nvSpPr>
        <p:spPr>
          <a:xfrm>
            <a:off x="8382621" y="1138495"/>
            <a:ext cx="2093125" cy="5571438"/>
          </a:xfrm>
          <a:prstGeom prst="roundRect">
            <a:avLst>
              <a:gd name="adj" fmla="val 8742"/>
            </a:avLst>
          </a:prstGeom>
          <a:solidFill>
            <a:srgbClr val="FFFFFF"/>
          </a:solidFill>
          <a:ln w="9525" cap="flat" cmpd="sng">
            <a:solidFill>
              <a:schemeClr val="dk2"/>
            </a:solidFill>
            <a:prstDash val="solid"/>
            <a:round/>
            <a:headEnd type="none" w="med" len="med"/>
            <a:tailEnd type="none" w="med" len="med"/>
          </a:ln>
        </p:spPr>
        <p:txBody>
          <a:bodyPr lIns="19031" tIns="19031" rIns="19031" bIns="19031" anchor="ctr" anchorCtr="0">
            <a:noAutofit/>
          </a:bodyPr>
          <a:lstStyle/>
          <a:p>
            <a:pPr>
              <a:buClr>
                <a:srgbClr val="000000"/>
              </a:buClr>
            </a:pPr>
            <a:endParaRPr sz="250">
              <a:solidFill>
                <a:srgbClr val="000000"/>
              </a:solidFill>
              <a:latin typeface="Arial"/>
              <a:ea typeface="Arial"/>
              <a:cs typeface="Arial"/>
              <a:sym typeface="Arial"/>
            </a:endParaRPr>
          </a:p>
        </p:txBody>
      </p:sp>
      <p:sp>
        <p:nvSpPr>
          <p:cNvPr id="129" name="Shape 129"/>
          <p:cNvSpPr/>
          <p:nvPr/>
        </p:nvSpPr>
        <p:spPr>
          <a:xfrm>
            <a:off x="1723855" y="1138495"/>
            <a:ext cx="2094188" cy="5571438"/>
          </a:xfrm>
          <a:prstGeom prst="roundRect">
            <a:avLst>
              <a:gd name="adj" fmla="val 8742"/>
            </a:avLst>
          </a:prstGeom>
          <a:solidFill>
            <a:srgbClr val="FFFFFF"/>
          </a:solidFill>
          <a:ln w="9525" cap="flat" cmpd="sng">
            <a:solidFill>
              <a:schemeClr val="dk2"/>
            </a:solidFill>
            <a:prstDash val="solid"/>
            <a:round/>
            <a:headEnd type="none" w="med" len="med"/>
            <a:tailEnd type="none" w="med" len="med"/>
          </a:ln>
        </p:spPr>
        <p:txBody>
          <a:bodyPr lIns="19031" tIns="19031" rIns="19031" bIns="19031" anchor="ctr" anchorCtr="0">
            <a:noAutofit/>
          </a:bodyPr>
          <a:lstStyle/>
          <a:p>
            <a:pPr>
              <a:buClr>
                <a:srgbClr val="000000"/>
              </a:buClr>
            </a:pPr>
            <a:endParaRPr sz="250">
              <a:solidFill>
                <a:srgbClr val="000000"/>
              </a:solidFill>
              <a:latin typeface="Arial"/>
              <a:ea typeface="Arial"/>
              <a:cs typeface="Arial"/>
              <a:sym typeface="Arial"/>
            </a:endParaRPr>
          </a:p>
        </p:txBody>
      </p:sp>
      <p:sp>
        <p:nvSpPr>
          <p:cNvPr id="130" name="Shape 130"/>
          <p:cNvSpPr/>
          <p:nvPr/>
        </p:nvSpPr>
        <p:spPr>
          <a:xfrm>
            <a:off x="1501294" y="22941"/>
            <a:ext cx="9144000" cy="1030063"/>
          </a:xfrm>
          <a:prstGeom prst="rect">
            <a:avLst/>
          </a:prstGeom>
          <a:solidFill>
            <a:schemeClr val="accent1"/>
          </a:solidFill>
          <a:ln w="25400" cap="flat" cmpd="sng">
            <a:solidFill>
              <a:schemeClr val="lt2"/>
            </a:solidFill>
            <a:prstDash val="solid"/>
            <a:round/>
            <a:headEnd type="none" w="med" len="med"/>
            <a:tailEnd type="none" w="med" len="med"/>
          </a:ln>
        </p:spPr>
        <p:txBody>
          <a:bodyPr lIns="19031" tIns="9510" rIns="19031" bIns="9510" anchor="ctr" anchorCtr="0">
            <a:noAutofit/>
          </a:bodyPr>
          <a:lstStyle/>
          <a:p>
            <a:pPr algn="ctr">
              <a:buClr>
                <a:srgbClr val="000000"/>
              </a:buClr>
            </a:pPr>
            <a:endParaRPr sz="250" b="1">
              <a:solidFill>
                <a:srgbClr val="00ADDC"/>
              </a:solidFill>
              <a:latin typeface="Arial"/>
              <a:ea typeface="Arial"/>
              <a:cs typeface="Arial"/>
              <a:sym typeface="Arial"/>
            </a:endParaRPr>
          </a:p>
        </p:txBody>
      </p:sp>
      <p:sp>
        <p:nvSpPr>
          <p:cNvPr id="131" name="Shape 131"/>
          <p:cNvSpPr txBox="1">
            <a:spLocks noGrp="1"/>
          </p:cNvSpPr>
          <p:nvPr>
            <p:ph type="body" idx="13"/>
          </p:nvPr>
        </p:nvSpPr>
        <p:spPr>
          <a:xfrm>
            <a:off x="8371964" y="1242000"/>
            <a:ext cx="2093125" cy="157063"/>
          </a:xfrm>
          <a:prstGeom prst="rect">
            <a:avLst/>
          </a:prstGeom>
          <a:noFill/>
          <a:ln>
            <a:noFill/>
          </a:ln>
        </p:spPr>
        <p:txBody>
          <a:bodyPr vert="horz" lIns="19031" tIns="19031" rIns="19031" bIns="19031" rtlCol="0" anchor="ctr" anchorCtr="0">
            <a:noAutofit/>
          </a:bodyPr>
          <a:lstStyle/>
          <a:p>
            <a:pPr marL="0" indent="92589" algn="l">
              <a:spcBef>
                <a:spcPts val="0"/>
              </a:spcBef>
              <a:buSzPct val="25000"/>
              <a:buNone/>
            </a:pPr>
            <a:r>
              <a:rPr lang="en-US" u="none">
                <a:solidFill>
                  <a:srgbClr val="000000"/>
                </a:solidFill>
                <a:latin typeface="Trebuchet MS"/>
                <a:ea typeface="Trebuchet MS"/>
                <a:cs typeface="Trebuchet MS"/>
                <a:sym typeface="Trebuchet MS"/>
              </a:rPr>
              <a:t>6. Results</a:t>
            </a:r>
          </a:p>
        </p:txBody>
      </p:sp>
      <p:sp>
        <p:nvSpPr>
          <p:cNvPr id="132" name="Shape 132"/>
          <p:cNvSpPr txBox="1">
            <a:spLocks noGrp="1"/>
          </p:cNvSpPr>
          <p:nvPr>
            <p:ph type="body" idx="18"/>
          </p:nvPr>
        </p:nvSpPr>
        <p:spPr>
          <a:xfrm>
            <a:off x="2763057" y="317124"/>
            <a:ext cx="6666125" cy="636979"/>
          </a:xfrm>
          <a:prstGeom prst="rect">
            <a:avLst/>
          </a:prstGeom>
          <a:noFill/>
          <a:ln>
            <a:noFill/>
          </a:ln>
        </p:spPr>
        <p:txBody>
          <a:bodyPr vert="horz" lIns="19031" tIns="9510" rIns="19031" bIns="9510" rtlCol="0" anchor="t" anchorCtr="0">
            <a:noAutofit/>
          </a:bodyPr>
          <a:lstStyle/>
          <a:p>
            <a:pPr marL="0" indent="0">
              <a:spcBef>
                <a:spcPts val="0"/>
              </a:spcBef>
              <a:buClr>
                <a:srgbClr val="888888"/>
              </a:buClr>
              <a:buSzPct val="25000"/>
              <a:buNone/>
            </a:pPr>
            <a:endParaRPr sz="750" baseline="30000" dirty="0">
              <a:latin typeface="Trebuchet MS"/>
              <a:ea typeface="Trebuchet MS"/>
              <a:cs typeface="Trebuchet MS"/>
              <a:sym typeface="Trebuchet MS"/>
            </a:endParaRPr>
          </a:p>
          <a:p>
            <a:pPr marL="0" indent="0">
              <a:spcBef>
                <a:spcPts val="0"/>
              </a:spcBef>
              <a:buClr>
                <a:srgbClr val="888888"/>
              </a:buClr>
              <a:buSzPct val="25000"/>
              <a:buNone/>
            </a:pPr>
            <a:r>
              <a:rPr lang="en-US" sz="750" dirty="0">
                <a:solidFill>
                  <a:schemeClr val="dk1"/>
                </a:solidFill>
                <a:latin typeface="Trebuchet MS"/>
                <a:ea typeface="Trebuchet MS"/>
                <a:cs typeface="Trebuchet MS"/>
                <a:sym typeface="Trebuchet MS"/>
              </a:rPr>
              <a:t>Alex Hercules</a:t>
            </a:r>
            <a:r>
              <a:rPr lang="en-US" sz="750" baseline="30000" dirty="0">
                <a:solidFill>
                  <a:schemeClr val="dk1"/>
                </a:solidFill>
                <a:latin typeface="Trebuchet MS"/>
                <a:ea typeface="Trebuchet MS"/>
                <a:cs typeface="Trebuchet MS"/>
                <a:sym typeface="Trebuchet MS"/>
              </a:rPr>
              <a:t>1</a:t>
            </a:r>
            <a:r>
              <a:rPr lang="en-US" sz="750" dirty="0">
                <a:solidFill>
                  <a:schemeClr val="dk1"/>
                </a:solidFill>
                <a:latin typeface="Trebuchet MS"/>
                <a:ea typeface="Trebuchet MS"/>
                <a:cs typeface="Trebuchet MS"/>
                <a:sym typeface="Trebuchet MS"/>
              </a:rPr>
              <a:t>, Anthony Lal</a:t>
            </a:r>
            <a:r>
              <a:rPr lang="en-US" sz="750" baseline="30000" dirty="0">
                <a:solidFill>
                  <a:schemeClr val="dk1"/>
                </a:solidFill>
                <a:latin typeface="Trebuchet MS"/>
                <a:ea typeface="Trebuchet MS"/>
                <a:cs typeface="Trebuchet MS"/>
                <a:sym typeface="Trebuchet MS"/>
              </a:rPr>
              <a:t>1</a:t>
            </a:r>
            <a:r>
              <a:rPr lang="en-US" sz="750" dirty="0">
                <a:solidFill>
                  <a:schemeClr val="dk1"/>
                </a:solidFill>
                <a:latin typeface="Trebuchet MS"/>
                <a:ea typeface="Trebuchet MS"/>
                <a:cs typeface="Trebuchet MS"/>
                <a:sym typeface="Trebuchet MS"/>
              </a:rPr>
              <a:t>, Michael Gee</a:t>
            </a:r>
            <a:r>
              <a:rPr lang="en-US" sz="750" baseline="30000" dirty="0">
                <a:solidFill>
                  <a:schemeClr val="dk1"/>
                </a:solidFill>
                <a:latin typeface="Trebuchet MS"/>
                <a:ea typeface="Trebuchet MS"/>
                <a:cs typeface="Trebuchet MS"/>
                <a:sym typeface="Trebuchet MS"/>
              </a:rPr>
              <a:t>1</a:t>
            </a:r>
          </a:p>
          <a:p>
            <a:pPr marL="0" indent="0">
              <a:spcBef>
                <a:spcPts val="0"/>
              </a:spcBef>
              <a:buClr>
                <a:srgbClr val="888888"/>
              </a:buClr>
              <a:buSzPct val="25000"/>
              <a:buNone/>
            </a:pPr>
            <a:r>
              <a:rPr lang="en-US" sz="750" dirty="0">
                <a:solidFill>
                  <a:schemeClr val="dk1"/>
                </a:solidFill>
                <a:latin typeface="Trebuchet MS"/>
                <a:ea typeface="Trebuchet MS"/>
                <a:cs typeface="Trebuchet MS"/>
                <a:sym typeface="Trebuchet MS"/>
              </a:rPr>
              <a:t>Graduate Mentor: Tyler Sheaves</a:t>
            </a:r>
            <a:r>
              <a:rPr lang="en-US" sz="750" baseline="30000" dirty="0">
                <a:solidFill>
                  <a:schemeClr val="dk1"/>
                </a:solidFill>
                <a:latin typeface="Trebuchet MS"/>
                <a:ea typeface="Trebuchet MS"/>
                <a:cs typeface="Trebuchet MS"/>
                <a:sym typeface="Trebuchet MS"/>
              </a:rPr>
              <a:t>2</a:t>
            </a:r>
            <a:r>
              <a:rPr lang="en-US" sz="750" dirty="0">
                <a:solidFill>
                  <a:schemeClr val="dk1"/>
                </a:solidFill>
                <a:latin typeface="Trebuchet MS"/>
                <a:ea typeface="Trebuchet MS"/>
                <a:cs typeface="Trebuchet MS"/>
                <a:sym typeface="Trebuchet MS"/>
              </a:rPr>
              <a:t>, Advisor: Hamid Mahmoodi</a:t>
            </a:r>
            <a:r>
              <a:rPr lang="en-US" sz="750" baseline="30000" dirty="0">
                <a:solidFill>
                  <a:schemeClr val="dk1"/>
                </a:solidFill>
                <a:latin typeface="Trebuchet MS"/>
                <a:ea typeface="Trebuchet MS"/>
                <a:cs typeface="Trebuchet MS"/>
                <a:sym typeface="Trebuchet MS"/>
              </a:rPr>
              <a:t>2</a:t>
            </a:r>
          </a:p>
          <a:p>
            <a:pPr marL="0" indent="0">
              <a:spcBef>
                <a:spcPts val="0"/>
              </a:spcBef>
              <a:buClr>
                <a:srgbClr val="888888"/>
              </a:buClr>
              <a:buSzPct val="25000"/>
              <a:buNone/>
            </a:pPr>
            <a:r>
              <a:rPr lang="en-US" sz="750" baseline="30000" dirty="0">
                <a:solidFill>
                  <a:schemeClr val="dk1"/>
                </a:solidFill>
                <a:latin typeface="Trebuchet MS"/>
                <a:ea typeface="Trebuchet MS"/>
                <a:cs typeface="Trebuchet MS"/>
                <a:sym typeface="Trebuchet MS"/>
              </a:rPr>
              <a:t>1</a:t>
            </a:r>
            <a:r>
              <a:rPr lang="en-US" sz="750" dirty="0">
                <a:solidFill>
                  <a:schemeClr val="dk1"/>
                </a:solidFill>
              </a:rPr>
              <a:t>Cañada College  4200 Farm Hill Blvd. Redwood City, CA 94061</a:t>
            </a:r>
          </a:p>
          <a:p>
            <a:pPr marL="0" indent="0">
              <a:lnSpc>
                <a:spcPct val="115000"/>
              </a:lnSpc>
              <a:spcBef>
                <a:spcPts val="0"/>
              </a:spcBef>
              <a:buClr>
                <a:schemeClr val="dk1"/>
              </a:buClr>
              <a:buSzPct val="25000"/>
              <a:buNone/>
            </a:pPr>
            <a:r>
              <a:rPr lang="en-US" sz="750" baseline="30000" dirty="0">
                <a:solidFill>
                  <a:schemeClr val="dk1"/>
                </a:solidFill>
                <a:latin typeface="Trebuchet MS"/>
                <a:ea typeface="Trebuchet MS"/>
                <a:cs typeface="Trebuchet MS"/>
                <a:sym typeface="Trebuchet MS"/>
              </a:rPr>
              <a:t>2</a:t>
            </a:r>
            <a:r>
              <a:rPr lang="en-US" sz="750" dirty="0">
                <a:solidFill>
                  <a:schemeClr val="dk1"/>
                </a:solidFill>
              </a:rPr>
              <a:t>San Francisco State University: Dept. of Engineering 1600 Holloway Ave. San Francisco, CA 94132</a:t>
            </a:r>
          </a:p>
          <a:p>
            <a:pPr marL="0" indent="0">
              <a:spcBef>
                <a:spcPts val="0"/>
              </a:spcBef>
              <a:buClr>
                <a:srgbClr val="888888"/>
              </a:buClr>
              <a:buSzPct val="25000"/>
              <a:buNone/>
            </a:pPr>
            <a:endParaRPr sz="750" dirty="0">
              <a:solidFill>
                <a:srgbClr val="FFFFFF"/>
              </a:solidFill>
            </a:endParaRPr>
          </a:p>
        </p:txBody>
      </p:sp>
      <p:sp>
        <p:nvSpPr>
          <p:cNvPr id="133" name="Shape 133"/>
          <p:cNvSpPr txBox="1">
            <a:spLocks noGrp="1"/>
          </p:cNvSpPr>
          <p:nvPr>
            <p:ph type="body" idx="20"/>
          </p:nvPr>
        </p:nvSpPr>
        <p:spPr>
          <a:xfrm>
            <a:off x="2652490" y="128200"/>
            <a:ext cx="6885938" cy="241375"/>
          </a:xfrm>
          <a:prstGeom prst="rect">
            <a:avLst/>
          </a:prstGeom>
          <a:noFill/>
          <a:ln>
            <a:noFill/>
          </a:ln>
        </p:spPr>
        <p:txBody>
          <a:bodyPr vert="horz" lIns="19031" tIns="9510" rIns="19031" bIns="9510" rtlCol="0" anchor="t" anchorCtr="1">
            <a:noAutofit/>
          </a:bodyPr>
          <a:lstStyle/>
          <a:p>
            <a:pPr marL="0" indent="0">
              <a:lnSpc>
                <a:spcPct val="80000"/>
              </a:lnSpc>
              <a:spcBef>
                <a:spcPts val="0"/>
              </a:spcBef>
              <a:buSzPct val="25000"/>
              <a:buNone/>
            </a:pPr>
            <a:r>
              <a:rPr lang="en-US" sz="1250" b="1" dirty="0">
                <a:solidFill>
                  <a:schemeClr val="dk1"/>
                </a:solidFill>
                <a:latin typeface="Trebuchet MS"/>
                <a:ea typeface="Trebuchet MS"/>
                <a:cs typeface="Trebuchet MS"/>
                <a:sym typeface="Trebuchet MS"/>
              </a:rPr>
              <a:t>Design and Optimization of Non-Volatile Antifuse Latch using Resistive Memory Technology</a:t>
            </a:r>
          </a:p>
          <a:p>
            <a:pPr marL="0" indent="0">
              <a:lnSpc>
                <a:spcPct val="80000"/>
              </a:lnSpc>
              <a:spcBef>
                <a:spcPts val="0"/>
              </a:spcBef>
              <a:buSzPct val="25000"/>
              <a:buNone/>
            </a:pPr>
            <a:br>
              <a:rPr lang="en-US" sz="1354" b="1" dirty="0">
                <a:solidFill>
                  <a:schemeClr val="dk1"/>
                </a:solidFill>
                <a:latin typeface="Trebuchet MS"/>
                <a:ea typeface="Trebuchet MS"/>
                <a:cs typeface="Trebuchet MS"/>
                <a:sym typeface="Trebuchet MS"/>
              </a:rPr>
            </a:br>
            <a:endParaRPr lang="en-US" sz="1354" b="1" dirty="0">
              <a:solidFill>
                <a:schemeClr val="dk1"/>
              </a:solidFill>
              <a:latin typeface="Trebuchet MS"/>
              <a:ea typeface="Trebuchet MS"/>
              <a:cs typeface="Trebuchet MS"/>
              <a:sym typeface="Trebuchet MS"/>
            </a:endParaRPr>
          </a:p>
        </p:txBody>
      </p:sp>
      <p:sp>
        <p:nvSpPr>
          <p:cNvPr id="134" name="Shape 134"/>
          <p:cNvSpPr txBox="1"/>
          <p:nvPr/>
        </p:nvSpPr>
        <p:spPr>
          <a:xfrm>
            <a:off x="1708495" y="3845682"/>
            <a:ext cx="2094188" cy="157063"/>
          </a:xfrm>
          <a:prstGeom prst="rect">
            <a:avLst/>
          </a:prstGeom>
          <a:noFill/>
          <a:ln>
            <a:noFill/>
          </a:ln>
        </p:spPr>
        <p:txBody>
          <a:bodyPr lIns="19031" tIns="19031" rIns="19031" bIns="19031" anchor="t" anchorCtr="0">
            <a:noAutofit/>
          </a:bodyPr>
          <a:lstStyle/>
          <a:p>
            <a:pPr indent="92589">
              <a:buClr>
                <a:srgbClr val="000000"/>
              </a:buClr>
              <a:buSzPct val="25000"/>
            </a:pPr>
            <a:r>
              <a:rPr lang="en-US" sz="750" b="1" dirty="0">
                <a:solidFill>
                  <a:srgbClr val="000000"/>
                </a:solidFill>
                <a:latin typeface="Trebuchet MS"/>
                <a:ea typeface="Trebuchet MS"/>
                <a:cs typeface="Trebuchet MS"/>
                <a:sym typeface="Trebuchet MS"/>
              </a:rPr>
              <a:t>3. Anti-fuse (AF)</a:t>
            </a:r>
          </a:p>
        </p:txBody>
      </p:sp>
      <p:sp>
        <p:nvSpPr>
          <p:cNvPr id="135" name="Shape 135"/>
          <p:cNvSpPr txBox="1"/>
          <p:nvPr/>
        </p:nvSpPr>
        <p:spPr>
          <a:xfrm>
            <a:off x="1762734" y="4112211"/>
            <a:ext cx="1151139" cy="1112625"/>
          </a:xfrm>
          <a:prstGeom prst="rect">
            <a:avLst/>
          </a:prstGeom>
          <a:noFill/>
          <a:ln>
            <a:noFill/>
          </a:ln>
        </p:spPr>
        <p:txBody>
          <a:bodyPr lIns="19031" tIns="19031" rIns="19031" bIns="19031" anchor="t" anchorCtr="0">
            <a:noAutofit/>
          </a:bodyPr>
          <a:lstStyle/>
          <a:p>
            <a:pPr marL="95174" indent="-76656">
              <a:lnSpc>
                <a:spcPct val="90000"/>
              </a:lnSpc>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AF is one time programmable and functions inversely of a </a:t>
            </a:r>
            <a:r>
              <a:rPr lang="en-US" sz="500" dirty="0" err="1">
                <a:solidFill>
                  <a:srgbClr val="000000"/>
                </a:solidFill>
                <a:latin typeface="Trebuchet MS"/>
                <a:ea typeface="Trebuchet MS"/>
                <a:cs typeface="Trebuchet MS"/>
                <a:sym typeface="Trebuchet MS"/>
              </a:rPr>
              <a:t>eFuse</a:t>
            </a:r>
            <a:r>
              <a:rPr lang="en-US" sz="500" dirty="0">
                <a:solidFill>
                  <a:srgbClr val="000000"/>
                </a:solidFill>
                <a:latin typeface="Trebuchet MS"/>
                <a:ea typeface="Trebuchet MS"/>
                <a:cs typeface="Trebuchet MS"/>
                <a:sym typeface="Trebuchet MS"/>
              </a:rPr>
              <a:t>.</a:t>
            </a:r>
          </a:p>
          <a:p>
            <a:pPr>
              <a:lnSpc>
                <a:spcPct val="90000"/>
              </a:lnSpc>
              <a:buClr>
                <a:srgbClr val="000000"/>
              </a:buClr>
            </a:pPr>
            <a:endParaRPr sz="500" dirty="0">
              <a:solidFill>
                <a:srgbClr val="000000"/>
              </a:solidFill>
              <a:latin typeface="Trebuchet MS"/>
              <a:ea typeface="Trebuchet MS"/>
              <a:cs typeface="Trebuchet MS"/>
              <a:sym typeface="Trebuchet MS"/>
            </a:endParaRPr>
          </a:p>
          <a:p>
            <a:pPr marL="95174" indent="-76656">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A cell whose insulating element breaks down under high electric field, made of transistor-dielectric or metallic materials.</a:t>
            </a:r>
          </a:p>
          <a:p>
            <a:pPr>
              <a:buClr>
                <a:srgbClr val="000000"/>
              </a:buClr>
            </a:pPr>
            <a:endParaRPr sz="500" dirty="0">
              <a:solidFill>
                <a:srgbClr val="000000"/>
              </a:solidFill>
              <a:latin typeface="Trebuchet MS"/>
              <a:ea typeface="Trebuchet MS"/>
              <a:cs typeface="Trebuchet MS"/>
              <a:sym typeface="Trebuchet MS"/>
            </a:endParaRPr>
          </a:p>
          <a:p>
            <a:pPr marL="95174" indent="-76656">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A high resistance device whose resistance can be permanently altered to a low resistance value by placing a sufficient electric field across it.</a:t>
            </a:r>
          </a:p>
          <a:p>
            <a:pPr>
              <a:buClr>
                <a:srgbClr val="000000"/>
              </a:buClr>
            </a:pPr>
            <a:endParaRPr lang="en-US" sz="500" dirty="0">
              <a:solidFill>
                <a:srgbClr val="000000"/>
              </a:solidFill>
              <a:latin typeface="Trebuchet MS"/>
              <a:ea typeface="Trebuchet MS"/>
              <a:cs typeface="Trebuchet MS"/>
              <a:sym typeface="Trebuchet MS"/>
            </a:endParaRPr>
          </a:p>
          <a:p>
            <a:pPr marL="95174" indent="-76656">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Once programmed, resistance cannot be reversed.</a:t>
            </a:r>
          </a:p>
        </p:txBody>
      </p:sp>
      <p:sp>
        <p:nvSpPr>
          <p:cNvPr id="136" name="Shape 136"/>
          <p:cNvSpPr txBox="1"/>
          <p:nvPr/>
        </p:nvSpPr>
        <p:spPr>
          <a:xfrm>
            <a:off x="1747327" y="5529567"/>
            <a:ext cx="2094188" cy="189938"/>
          </a:xfrm>
          <a:prstGeom prst="rect">
            <a:avLst/>
          </a:prstGeom>
          <a:noFill/>
          <a:ln>
            <a:noFill/>
          </a:ln>
        </p:spPr>
        <p:txBody>
          <a:bodyPr lIns="19031" tIns="19031" rIns="19031" bIns="19031" anchor="t" anchorCtr="0">
            <a:noAutofit/>
          </a:bodyPr>
          <a:lstStyle/>
          <a:p>
            <a:pPr indent="92589">
              <a:buClr>
                <a:srgbClr val="000000"/>
              </a:buClr>
              <a:buSzPct val="25000"/>
            </a:pPr>
            <a:r>
              <a:rPr lang="en-US" sz="750" b="1" dirty="0">
                <a:solidFill>
                  <a:srgbClr val="000000"/>
                </a:solidFill>
                <a:latin typeface="Trebuchet MS"/>
                <a:ea typeface="Trebuchet MS"/>
                <a:cs typeface="Trebuchet MS"/>
                <a:sym typeface="Trebuchet MS"/>
              </a:rPr>
              <a:t>4. Design and Parameters</a:t>
            </a:r>
          </a:p>
        </p:txBody>
      </p:sp>
      <p:sp>
        <p:nvSpPr>
          <p:cNvPr id="137" name="Shape 137"/>
          <p:cNvSpPr txBox="1"/>
          <p:nvPr/>
        </p:nvSpPr>
        <p:spPr>
          <a:xfrm>
            <a:off x="3928974" y="1229687"/>
            <a:ext cx="2114438" cy="157063"/>
          </a:xfrm>
          <a:prstGeom prst="rect">
            <a:avLst/>
          </a:prstGeom>
          <a:noFill/>
          <a:ln>
            <a:noFill/>
          </a:ln>
        </p:spPr>
        <p:txBody>
          <a:bodyPr lIns="19031" tIns="19031" rIns="19031" bIns="19031" anchor="ctr" anchorCtr="0">
            <a:noAutofit/>
          </a:bodyPr>
          <a:lstStyle/>
          <a:p>
            <a:pPr>
              <a:buClr>
                <a:srgbClr val="000000"/>
              </a:buClr>
              <a:buSzPct val="25000"/>
            </a:pPr>
            <a:r>
              <a:rPr lang="en-US" sz="500" b="1">
                <a:solidFill>
                  <a:srgbClr val="000000"/>
                </a:solidFill>
                <a:latin typeface="Trebuchet MS"/>
                <a:ea typeface="Trebuchet MS"/>
                <a:cs typeface="Trebuchet MS"/>
                <a:sym typeface="Trebuchet MS"/>
              </a:rPr>
              <a:t>     Logic</a:t>
            </a:r>
          </a:p>
        </p:txBody>
      </p:sp>
      <p:sp>
        <p:nvSpPr>
          <p:cNvPr id="138" name="Shape 138"/>
          <p:cNvSpPr txBox="1"/>
          <p:nvPr/>
        </p:nvSpPr>
        <p:spPr>
          <a:xfrm>
            <a:off x="3944265" y="1393073"/>
            <a:ext cx="1111500" cy="341250"/>
          </a:xfrm>
          <a:prstGeom prst="rect">
            <a:avLst/>
          </a:prstGeom>
          <a:noFill/>
          <a:ln>
            <a:noFill/>
          </a:ln>
        </p:spPr>
        <p:txBody>
          <a:bodyPr lIns="19031" tIns="19031" rIns="19031" bIns="19031" anchor="t" anchorCtr="0">
            <a:noAutofit/>
          </a:bodyPr>
          <a:lstStyle/>
          <a:p>
            <a:pPr marL="95174" indent="-50202">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Depending on the voltage potential across the </a:t>
            </a:r>
            <a:r>
              <a:rPr lang="en-US" sz="500" dirty="0" err="1">
                <a:solidFill>
                  <a:srgbClr val="000000"/>
                </a:solidFill>
                <a:latin typeface="Trebuchet MS"/>
                <a:ea typeface="Trebuchet MS"/>
                <a:cs typeface="Trebuchet MS"/>
                <a:sym typeface="Trebuchet MS"/>
              </a:rPr>
              <a:t>AntiFuse</a:t>
            </a:r>
            <a:r>
              <a:rPr lang="en-US" sz="500" dirty="0">
                <a:solidFill>
                  <a:srgbClr val="000000"/>
                </a:solidFill>
                <a:latin typeface="Trebuchet MS"/>
                <a:ea typeface="Trebuchet MS"/>
                <a:cs typeface="Trebuchet MS"/>
                <a:sym typeface="Trebuchet MS"/>
              </a:rPr>
              <a:t> during write operation determines if it will blow.</a:t>
            </a:r>
          </a:p>
          <a:p>
            <a:pPr algn="just">
              <a:spcBef>
                <a:spcPts val="417"/>
              </a:spcBef>
              <a:buClr>
                <a:srgbClr val="000000"/>
              </a:buClr>
            </a:pPr>
            <a:endParaRPr sz="250" dirty="0">
              <a:solidFill>
                <a:srgbClr val="000000"/>
              </a:solidFill>
              <a:latin typeface="Arial"/>
              <a:ea typeface="Arial"/>
              <a:cs typeface="Arial"/>
              <a:sym typeface="Arial"/>
            </a:endParaRPr>
          </a:p>
        </p:txBody>
      </p:sp>
      <p:sp>
        <p:nvSpPr>
          <p:cNvPr id="139" name="Shape 139"/>
          <p:cNvSpPr txBox="1"/>
          <p:nvPr/>
        </p:nvSpPr>
        <p:spPr>
          <a:xfrm>
            <a:off x="4163417" y="2303031"/>
            <a:ext cx="609553" cy="176313"/>
          </a:xfrm>
          <a:prstGeom prst="rect">
            <a:avLst/>
          </a:prstGeom>
          <a:noFill/>
          <a:ln>
            <a:noFill/>
          </a:ln>
        </p:spPr>
        <p:txBody>
          <a:bodyPr lIns="19031" tIns="19031" rIns="19031" bIns="19031" anchor="t" anchorCtr="0">
            <a:noAutofit/>
          </a:bodyPr>
          <a:lstStyle/>
          <a:p>
            <a:pPr>
              <a:buClr>
                <a:srgbClr val="FFFFFF"/>
              </a:buClr>
              <a:buSzPct val="25000"/>
            </a:pPr>
            <a:r>
              <a:rPr lang="en-US" sz="500" b="1">
                <a:solidFill>
                  <a:srgbClr val="000000"/>
                </a:solidFill>
                <a:latin typeface="Trebuchet MS"/>
                <a:ea typeface="Trebuchet MS"/>
                <a:cs typeface="Trebuchet MS"/>
                <a:sym typeface="Trebuchet MS"/>
              </a:rPr>
              <a:t> Write </a:t>
            </a:r>
            <a:r>
              <a:rPr lang="en-US" sz="500" b="1" dirty="0">
                <a:solidFill>
                  <a:srgbClr val="000000"/>
                </a:solidFill>
                <a:latin typeface="Trebuchet MS"/>
                <a:ea typeface="Trebuchet MS"/>
                <a:cs typeface="Trebuchet MS"/>
                <a:sym typeface="Trebuchet MS"/>
              </a:rPr>
              <a:t>Truth Table</a:t>
            </a:r>
            <a:endParaRPr lang="en-US" sz="500" b="1">
              <a:solidFill>
                <a:srgbClr val="000000"/>
              </a:solidFill>
              <a:latin typeface="Trebuchet MS"/>
              <a:ea typeface="Trebuchet MS"/>
              <a:cs typeface="Trebuchet MS"/>
              <a:sym typeface="Trebuchet MS"/>
            </a:endParaRPr>
          </a:p>
          <a:p>
            <a:pPr>
              <a:buClr>
                <a:srgbClr val="000000"/>
              </a:buClr>
            </a:pPr>
            <a:endParaRPr sz="250" b="1">
              <a:solidFill>
                <a:srgbClr val="0000FF"/>
              </a:solidFill>
              <a:latin typeface="Arial"/>
              <a:ea typeface="Arial"/>
              <a:cs typeface="Arial"/>
              <a:sym typeface="Arial"/>
            </a:endParaRPr>
          </a:p>
        </p:txBody>
      </p:sp>
      <p:sp>
        <p:nvSpPr>
          <p:cNvPr id="140" name="Shape 140"/>
          <p:cNvSpPr txBox="1"/>
          <p:nvPr/>
        </p:nvSpPr>
        <p:spPr>
          <a:xfrm>
            <a:off x="1694004" y="1248785"/>
            <a:ext cx="2114438" cy="118875"/>
          </a:xfrm>
          <a:prstGeom prst="rect">
            <a:avLst/>
          </a:prstGeom>
          <a:noFill/>
          <a:ln>
            <a:noFill/>
          </a:ln>
        </p:spPr>
        <p:txBody>
          <a:bodyPr lIns="19031" tIns="19031" rIns="19031" bIns="19031" anchor="t" anchorCtr="0">
            <a:noAutofit/>
          </a:bodyPr>
          <a:lstStyle/>
          <a:p>
            <a:pPr indent="92589">
              <a:buClr>
                <a:srgbClr val="000000"/>
              </a:buClr>
              <a:buSzPct val="25000"/>
            </a:pPr>
            <a:r>
              <a:rPr lang="en-US" sz="750" b="1" dirty="0">
                <a:solidFill>
                  <a:srgbClr val="000000"/>
                </a:solidFill>
                <a:latin typeface="Trebuchet MS"/>
                <a:ea typeface="Trebuchet MS"/>
                <a:cs typeface="Trebuchet MS"/>
                <a:sym typeface="Trebuchet MS"/>
              </a:rPr>
              <a:t>1. Introduction</a:t>
            </a:r>
          </a:p>
        </p:txBody>
      </p:sp>
      <p:sp>
        <p:nvSpPr>
          <p:cNvPr id="141" name="Shape 141"/>
          <p:cNvSpPr txBox="1">
            <a:spLocks noGrp="1"/>
          </p:cNvSpPr>
          <p:nvPr>
            <p:ph type="body" idx="1"/>
          </p:nvPr>
        </p:nvSpPr>
        <p:spPr>
          <a:xfrm>
            <a:off x="1675042" y="2464189"/>
            <a:ext cx="2093125" cy="293125"/>
          </a:xfrm>
          <a:prstGeom prst="rect">
            <a:avLst/>
          </a:prstGeom>
          <a:noFill/>
          <a:ln>
            <a:noFill/>
          </a:ln>
        </p:spPr>
        <p:txBody>
          <a:bodyPr vert="horz" lIns="47589" tIns="47589" rIns="47589" bIns="47589" rtlCol="0" anchor="t" anchorCtr="0">
            <a:noAutofit/>
          </a:bodyPr>
          <a:lstStyle/>
          <a:p>
            <a:pPr marL="95174" indent="-2585">
              <a:spcBef>
                <a:spcPts val="0"/>
              </a:spcBef>
              <a:buClr>
                <a:schemeClr val="lt1"/>
              </a:buClr>
              <a:buSzPct val="25000"/>
              <a:buNone/>
            </a:pPr>
            <a:r>
              <a:rPr lang="en-US" sz="750" b="1" dirty="0">
                <a:solidFill>
                  <a:srgbClr val="000000"/>
                </a:solidFill>
                <a:latin typeface="Trebuchet MS"/>
                <a:ea typeface="Trebuchet MS"/>
                <a:cs typeface="Trebuchet MS"/>
                <a:sym typeface="Trebuchet MS"/>
              </a:rPr>
              <a:t>2. Non-volatile embedded memory</a:t>
            </a:r>
          </a:p>
        </p:txBody>
      </p:sp>
      <p:sp>
        <p:nvSpPr>
          <p:cNvPr id="142" name="Shape 142"/>
          <p:cNvSpPr txBox="1"/>
          <p:nvPr/>
        </p:nvSpPr>
        <p:spPr>
          <a:xfrm>
            <a:off x="2687235" y="2679829"/>
            <a:ext cx="1080932" cy="1158643"/>
          </a:xfrm>
          <a:prstGeom prst="rect">
            <a:avLst/>
          </a:prstGeom>
          <a:noFill/>
          <a:ln>
            <a:noFill/>
          </a:ln>
        </p:spPr>
        <p:txBody>
          <a:bodyPr lIns="19031" tIns="19031" rIns="19031" bIns="19031" anchor="t" anchorCtr="0">
            <a:noAutofit/>
          </a:bodyPr>
          <a:lstStyle/>
          <a:p>
            <a:pPr marL="95174" indent="-76656">
              <a:lnSpc>
                <a:spcPct val="90000"/>
              </a:lnSpc>
              <a:buClr>
                <a:srgbClr val="000000"/>
              </a:buClr>
              <a:buSzPct val="100000"/>
              <a:buFont typeface="Trebuchet MS"/>
              <a:buChar char="●"/>
            </a:pPr>
            <a:r>
              <a:rPr lang="en-US" sz="500" dirty="0">
                <a:solidFill>
                  <a:schemeClr val="bg1"/>
                </a:solidFill>
                <a:latin typeface="Trebuchet MS"/>
                <a:ea typeface="Trebuchet MS"/>
                <a:cs typeface="Trebuchet MS"/>
                <a:sym typeface="Trebuchet MS"/>
              </a:rPr>
              <a:t>Resistive memory technology to replace traditional charge-based memory.</a:t>
            </a:r>
          </a:p>
          <a:p>
            <a:pPr>
              <a:lnSpc>
                <a:spcPct val="90000"/>
              </a:lnSpc>
              <a:buClr>
                <a:srgbClr val="000000"/>
              </a:buClr>
            </a:pPr>
            <a:endParaRPr lang="en-US" sz="500" dirty="0">
              <a:solidFill>
                <a:schemeClr val="bg1"/>
              </a:solidFill>
              <a:latin typeface="Trebuchet MS"/>
              <a:ea typeface="Trebuchet MS"/>
              <a:cs typeface="Trebuchet MS"/>
              <a:sym typeface="Trebuchet MS"/>
            </a:endParaRPr>
          </a:p>
          <a:p>
            <a:pPr marL="95174" indent="-76656">
              <a:lnSpc>
                <a:spcPct val="90000"/>
              </a:lnSpc>
              <a:buClr>
                <a:srgbClr val="000000"/>
              </a:buClr>
              <a:buSzPct val="100000"/>
              <a:buFont typeface="Trebuchet MS"/>
              <a:buChar char="●"/>
            </a:pPr>
            <a:r>
              <a:rPr lang="en-US" sz="500" dirty="0">
                <a:solidFill>
                  <a:schemeClr val="bg1"/>
                </a:solidFill>
                <a:latin typeface="Trebuchet MS"/>
                <a:ea typeface="Trebuchet MS"/>
                <a:cs typeface="Trebuchet MS"/>
                <a:sym typeface="Trebuchet MS"/>
              </a:rPr>
              <a:t>Information storage by use of resistive material, data is then read out as resistance value.</a:t>
            </a:r>
          </a:p>
          <a:p>
            <a:pPr marL="95174" indent="-76656">
              <a:lnSpc>
                <a:spcPct val="90000"/>
              </a:lnSpc>
              <a:buClr>
                <a:srgbClr val="000000"/>
              </a:buClr>
              <a:buSzPct val="100000"/>
              <a:buFont typeface="Trebuchet MS"/>
              <a:buChar char="●"/>
            </a:pPr>
            <a:endParaRPr lang="en-US" sz="500" dirty="0">
              <a:solidFill>
                <a:schemeClr val="bg1"/>
              </a:solidFill>
              <a:latin typeface="Trebuchet MS"/>
              <a:ea typeface="Trebuchet MS"/>
              <a:cs typeface="Trebuchet MS"/>
              <a:sym typeface="Trebuchet MS"/>
            </a:endParaRPr>
          </a:p>
          <a:p>
            <a:pPr marL="95174" indent="-76656">
              <a:lnSpc>
                <a:spcPct val="90000"/>
              </a:lnSpc>
              <a:buClr>
                <a:srgbClr val="000000"/>
              </a:buClr>
              <a:buSzPct val="100000"/>
              <a:buFont typeface="Trebuchet MS"/>
              <a:buChar char="●"/>
            </a:pPr>
            <a:r>
              <a:rPr lang="en-US" sz="500" dirty="0">
                <a:solidFill>
                  <a:schemeClr val="bg1"/>
                </a:solidFill>
              </a:rPr>
              <a:t>By embedding non-volatile memory inside the CPU chip, data frequently used by the CPU will not be lost upon power down, and the benefits of NV storage without the drawbacks of intra- component data transfers can be achieved.</a:t>
            </a:r>
          </a:p>
          <a:p>
            <a:pPr marL="95174" indent="-76656">
              <a:lnSpc>
                <a:spcPct val="90000"/>
              </a:lnSpc>
              <a:buClr>
                <a:srgbClr val="000000"/>
              </a:buClr>
              <a:buSzPct val="100000"/>
              <a:buFont typeface="Trebuchet MS"/>
              <a:buChar char="●"/>
            </a:pPr>
            <a:endParaRPr lang="en-US" sz="500" dirty="0">
              <a:solidFill>
                <a:schemeClr val="bg1"/>
              </a:solidFill>
              <a:latin typeface="Trebuchet MS"/>
              <a:ea typeface="Trebuchet MS"/>
              <a:cs typeface="Trebuchet MS"/>
              <a:sym typeface="Trebuchet MS"/>
            </a:endParaRPr>
          </a:p>
          <a:p>
            <a:pPr algn="just">
              <a:buClr>
                <a:srgbClr val="000000"/>
              </a:buClr>
            </a:pPr>
            <a:endParaRPr lang="en-US" sz="500" dirty="0">
              <a:solidFill>
                <a:schemeClr val="bg1"/>
              </a:solidFill>
              <a:latin typeface="Arial"/>
              <a:ea typeface="Arial"/>
              <a:cs typeface="Arial"/>
              <a:sym typeface="Arial"/>
            </a:endParaRPr>
          </a:p>
        </p:txBody>
      </p:sp>
      <p:sp>
        <p:nvSpPr>
          <p:cNvPr id="143" name="Shape 143"/>
          <p:cNvSpPr txBox="1"/>
          <p:nvPr/>
        </p:nvSpPr>
        <p:spPr>
          <a:xfrm>
            <a:off x="6259773" y="3003626"/>
            <a:ext cx="2093125" cy="157063"/>
          </a:xfrm>
          <a:prstGeom prst="rect">
            <a:avLst/>
          </a:prstGeom>
          <a:noFill/>
          <a:ln>
            <a:noFill/>
          </a:ln>
        </p:spPr>
        <p:txBody>
          <a:bodyPr lIns="19031" tIns="19031" rIns="19031" bIns="19031" anchor="ctr" anchorCtr="0">
            <a:noAutofit/>
          </a:bodyPr>
          <a:lstStyle/>
          <a:p>
            <a:pPr>
              <a:buClr>
                <a:srgbClr val="000000"/>
              </a:buClr>
              <a:buSzPct val="25000"/>
            </a:pPr>
            <a:r>
              <a:rPr lang="en-US" sz="500" b="1">
                <a:solidFill>
                  <a:srgbClr val="000000"/>
                </a:solidFill>
                <a:latin typeface="Trebuchet MS"/>
                <a:ea typeface="Trebuchet MS"/>
                <a:cs typeface="Trebuchet MS"/>
                <a:sym typeface="Trebuchet MS"/>
              </a:rPr>
              <a:t>Monte Carlo Simulations</a:t>
            </a:r>
          </a:p>
        </p:txBody>
      </p:sp>
      <p:sp>
        <p:nvSpPr>
          <p:cNvPr id="144" name="Shape 144"/>
          <p:cNvSpPr txBox="1"/>
          <p:nvPr/>
        </p:nvSpPr>
        <p:spPr>
          <a:xfrm>
            <a:off x="3941383" y="4995989"/>
            <a:ext cx="2093125" cy="157063"/>
          </a:xfrm>
          <a:prstGeom prst="rect">
            <a:avLst/>
          </a:prstGeom>
          <a:noFill/>
          <a:ln>
            <a:noFill/>
          </a:ln>
        </p:spPr>
        <p:txBody>
          <a:bodyPr lIns="19031" tIns="19031" rIns="19031" bIns="19031" anchor="ctr" anchorCtr="0">
            <a:noAutofit/>
          </a:bodyPr>
          <a:lstStyle/>
          <a:p>
            <a:pPr indent="92589">
              <a:buClr>
                <a:srgbClr val="000000"/>
              </a:buClr>
              <a:buSzPct val="25000"/>
            </a:pPr>
            <a:r>
              <a:rPr lang="en-US" sz="500" b="1">
                <a:solidFill>
                  <a:srgbClr val="000000"/>
                </a:solidFill>
                <a:latin typeface="Trebuchet MS"/>
                <a:ea typeface="Trebuchet MS"/>
                <a:cs typeface="Trebuchet MS"/>
                <a:sym typeface="Trebuchet MS"/>
              </a:rPr>
              <a:t> Design Methods: Optimization Algorithms</a:t>
            </a:r>
          </a:p>
        </p:txBody>
      </p:sp>
      <p:sp>
        <p:nvSpPr>
          <p:cNvPr id="145" name="Shape 145"/>
          <p:cNvSpPr txBox="1"/>
          <p:nvPr/>
        </p:nvSpPr>
        <p:spPr>
          <a:xfrm>
            <a:off x="6164102" y="5075719"/>
            <a:ext cx="2093125" cy="143188"/>
          </a:xfrm>
          <a:prstGeom prst="rect">
            <a:avLst/>
          </a:prstGeom>
          <a:noFill/>
          <a:ln>
            <a:noFill/>
          </a:ln>
        </p:spPr>
        <p:txBody>
          <a:bodyPr lIns="19031" tIns="19031" rIns="19031" bIns="19031" anchor="ctr" anchorCtr="0">
            <a:noAutofit/>
          </a:bodyPr>
          <a:lstStyle/>
          <a:p>
            <a:pPr indent="92589">
              <a:buClr>
                <a:srgbClr val="000000"/>
              </a:buClr>
              <a:buSzPct val="25000"/>
            </a:pPr>
            <a:r>
              <a:rPr lang="en-US" sz="500" b="1">
                <a:solidFill>
                  <a:srgbClr val="000000"/>
                </a:solidFill>
                <a:latin typeface="Trebuchet MS"/>
                <a:ea typeface="Trebuchet MS"/>
                <a:cs typeface="Trebuchet MS"/>
                <a:sym typeface="Trebuchet MS"/>
              </a:rPr>
              <a:t>Layout </a:t>
            </a:r>
          </a:p>
        </p:txBody>
      </p:sp>
      <p:sp>
        <p:nvSpPr>
          <p:cNvPr id="146" name="Shape 146"/>
          <p:cNvSpPr txBox="1"/>
          <p:nvPr/>
        </p:nvSpPr>
        <p:spPr>
          <a:xfrm>
            <a:off x="6158152" y="5218917"/>
            <a:ext cx="2093125" cy="828563"/>
          </a:xfrm>
          <a:prstGeom prst="rect">
            <a:avLst/>
          </a:prstGeom>
          <a:noFill/>
          <a:ln>
            <a:noFill/>
          </a:ln>
        </p:spPr>
        <p:txBody>
          <a:bodyPr lIns="19031" tIns="19031" rIns="19031" bIns="19031" anchor="t" anchorCtr="0">
            <a:noAutofit/>
          </a:bodyPr>
          <a:lstStyle/>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The goal of the layout was to minimize the area the circuit would take up while still being able to perform as desired.</a:t>
            </a:r>
          </a:p>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The first test we ran once our layout was constructed was the Design Rules Checking (DRC), which checks to make sure our design follows the current rules and conventions used in manufacturing.</a:t>
            </a:r>
          </a:p>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All of the nmos and pmos layers must overlap each other and the </a:t>
            </a:r>
            <a:r>
              <a:rPr lang="en-US" sz="500" i="1">
                <a:solidFill>
                  <a:srgbClr val="000000"/>
                </a:solidFill>
                <a:latin typeface="Trebuchet MS"/>
                <a:ea typeface="Trebuchet MS"/>
                <a:cs typeface="Trebuchet MS"/>
                <a:sym typeface="Trebuchet MS"/>
              </a:rPr>
              <a:t>VDD</a:t>
            </a:r>
            <a:r>
              <a:rPr lang="en-US" sz="500">
                <a:solidFill>
                  <a:srgbClr val="000000"/>
                </a:solidFill>
                <a:latin typeface="Trebuchet MS"/>
                <a:ea typeface="Trebuchet MS"/>
                <a:cs typeface="Trebuchet MS"/>
                <a:sym typeface="Trebuchet MS"/>
              </a:rPr>
              <a:t> and </a:t>
            </a:r>
            <a:r>
              <a:rPr lang="en-US" sz="500" i="1">
                <a:solidFill>
                  <a:srgbClr val="000000"/>
                </a:solidFill>
                <a:latin typeface="Trebuchet MS"/>
                <a:ea typeface="Trebuchet MS"/>
                <a:cs typeface="Trebuchet MS"/>
                <a:sym typeface="Trebuchet MS"/>
              </a:rPr>
              <a:t>VSS</a:t>
            </a:r>
            <a:r>
              <a:rPr lang="en-US" sz="500">
                <a:solidFill>
                  <a:srgbClr val="000000"/>
                </a:solidFill>
                <a:latin typeface="Trebuchet MS"/>
                <a:ea typeface="Trebuchet MS"/>
                <a:cs typeface="Trebuchet MS"/>
                <a:sym typeface="Trebuchet MS"/>
              </a:rPr>
              <a:t> must all be formed into one bar across all instances respectively to create one continuous circuit. </a:t>
            </a:r>
          </a:p>
        </p:txBody>
      </p:sp>
      <p:sp>
        <p:nvSpPr>
          <p:cNvPr id="147" name="Shape 147"/>
          <p:cNvSpPr txBox="1"/>
          <p:nvPr/>
        </p:nvSpPr>
        <p:spPr>
          <a:xfrm>
            <a:off x="6160594" y="3163605"/>
            <a:ext cx="2094188" cy="908813"/>
          </a:xfrm>
          <a:prstGeom prst="rect">
            <a:avLst/>
          </a:prstGeom>
          <a:noFill/>
          <a:ln>
            <a:noFill/>
          </a:ln>
        </p:spPr>
        <p:txBody>
          <a:bodyPr lIns="19031" tIns="19031" rIns="19031" bIns="19031" anchor="t" anchorCtr="0">
            <a:noAutofit/>
          </a:bodyPr>
          <a:lstStyle/>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A Monte Carlo failure rate netlist program was used to test each set of values recorded in the optimization process.</a:t>
            </a:r>
          </a:p>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Each set of our values was run at 1000 iterations to ensure reliability of the circuit to within 0.1% accuracy. </a:t>
            </a:r>
          </a:p>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We looked for values that passed simulations with 0% failure rate, which meant a minimum of 99.9% reliability. </a:t>
            </a:r>
          </a:p>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The optimization for 100 run Monte Carlo yielded best values that had higher delay, lower reliability, and lower area.</a:t>
            </a:r>
          </a:p>
        </p:txBody>
      </p:sp>
      <p:sp>
        <p:nvSpPr>
          <p:cNvPr id="148" name="Shape 148"/>
          <p:cNvSpPr txBox="1"/>
          <p:nvPr/>
        </p:nvSpPr>
        <p:spPr>
          <a:xfrm>
            <a:off x="3942607" y="5145824"/>
            <a:ext cx="2093125" cy="859313"/>
          </a:xfrm>
          <a:prstGeom prst="rect">
            <a:avLst/>
          </a:prstGeom>
          <a:noFill/>
          <a:ln>
            <a:noFill/>
          </a:ln>
        </p:spPr>
        <p:txBody>
          <a:bodyPr lIns="19031" tIns="19031" rIns="19031" bIns="19031" anchor="t" anchorCtr="0">
            <a:noAutofit/>
          </a:bodyPr>
          <a:lstStyle/>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Select transistors which impact device reliability.</a:t>
            </a:r>
          </a:p>
          <a:p>
            <a:pPr>
              <a:buClr>
                <a:srgbClr val="000000"/>
              </a:buClr>
            </a:pPr>
            <a:endParaRPr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Size transistors minimally such that no failures are detected after 10,000 random variations.</a:t>
            </a:r>
          </a:p>
          <a:p>
            <a:pPr>
              <a:buClr>
                <a:srgbClr val="000000"/>
              </a:buCl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Complete Layout of properly sized schematic.</a:t>
            </a:r>
          </a:p>
          <a:p>
            <a:pPr>
              <a:buClr>
                <a:srgbClr val="000000"/>
              </a:buClr>
            </a:pPr>
            <a:endParaRPr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Retest Reliability and Resize if necessary.</a:t>
            </a:r>
          </a:p>
          <a:p>
            <a:pPr>
              <a:spcBef>
                <a:spcPts val="208"/>
              </a:spcBef>
              <a:buClr>
                <a:srgbClr val="000000"/>
              </a:buClr>
              <a:buSzPct val="25000"/>
            </a:pPr>
            <a:r>
              <a:rPr lang="en-US" sz="500" dirty="0">
                <a:solidFill>
                  <a:srgbClr val="000000"/>
                </a:solidFill>
                <a:latin typeface="Trebuchet MS"/>
                <a:ea typeface="Trebuchet MS"/>
                <a:cs typeface="Trebuchet MS"/>
                <a:sym typeface="Trebuchet MS"/>
              </a:rPr>
              <a:t> </a:t>
            </a:r>
          </a:p>
          <a:p>
            <a:pPr>
              <a:buClr>
                <a:srgbClr val="000000"/>
              </a:buClr>
            </a:pPr>
            <a:endParaRPr sz="500" dirty="0">
              <a:solidFill>
                <a:srgbClr val="000000"/>
              </a:solidFill>
              <a:latin typeface="Trebuchet MS"/>
              <a:ea typeface="Trebuchet MS"/>
              <a:cs typeface="Trebuchet MS"/>
              <a:sym typeface="Trebuchet MS"/>
            </a:endParaRPr>
          </a:p>
        </p:txBody>
      </p:sp>
      <p:sp>
        <p:nvSpPr>
          <p:cNvPr id="149" name="Shape 149"/>
          <p:cNvSpPr txBox="1"/>
          <p:nvPr/>
        </p:nvSpPr>
        <p:spPr>
          <a:xfrm>
            <a:off x="1590141" y="6625129"/>
            <a:ext cx="38500" cy="64125"/>
          </a:xfrm>
          <a:prstGeom prst="rect">
            <a:avLst/>
          </a:prstGeom>
          <a:noFill/>
          <a:ln>
            <a:noFill/>
          </a:ln>
        </p:spPr>
        <p:txBody>
          <a:bodyPr lIns="19031" tIns="9510" rIns="19031" bIns="9510" anchor="t" anchorCtr="0">
            <a:noAutofit/>
          </a:bodyPr>
          <a:lstStyle/>
          <a:p>
            <a:pPr>
              <a:buClr>
                <a:srgbClr val="000000"/>
              </a:buClr>
            </a:pPr>
            <a:endParaRPr sz="250">
              <a:solidFill>
                <a:srgbClr val="000000"/>
              </a:solidFill>
              <a:latin typeface="Arial"/>
              <a:ea typeface="Arial"/>
              <a:cs typeface="Arial"/>
              <a:sym typeface="Arial"/>
            </a:endParaRPr>
          </a:p>
        </p:txBody>
      </p:sp>
      <p:pic>
        <p:nvPicPr>
          <p:cNvPr id="150" name="Shape 150"/>
          <p:cNvPicPr preferRelativeResize="0"/>
          <p:nvPr/>
        </p:nvPicPr>
        <p:blipFill rotWithShape="1">
          <a:blip r:embed="rId3">
            <a:alphaModFix/>
          </a:blip>
          <a:srcRect/>
          <a:stretch/>
        </p:blipFill>
        <p:spPr>
          <a:xfrm>
            <a:off x="1615787" y="126505"/>
            <a:ext cx="599188" cy="599188"/>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0390"/>
              </a:srgbClr>
            </a:outerShdw>
          </a:effectLst>
        </p:spPr>
      </p:pic>
      <p:pic>
        <p:nvPicPr>
          <p:cNvPr id="151" name="Shape 151"/>
          <p:cNvPicPr preferRelativeResize="0"/>
          <p:nvPr/>
        </p:nvPicPr>
        <p:blipFill rotWithShape="1">
          <a:blip r:embed="rId4">
            <a:alphaModFix/>
          </a:blip>
          <a:srcRect/>
          <a:stretch/>
        </p:blipFill>
        <p:spPr>
          <a:xfrm>
            <a:off x="9941835" y="126292"/>
            <a:ext cx="599188" cy="599188"/>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0390"/>
              </a:srgbClr>
            </a:outerShdw>
          </a:effectLst>
        </p:spPr>
      </p:pic>
      <p:sp>
        <p:nvSpPr>
          <p:cNvPr id="152" name="Shape 152"/>
          <p:cNvSpPr/>
          <p:nvPr/>
        </p:nvSpPr>
        <p:spPr>
          <a:xfrm>
            <a:off x="1628641" y="882756"/>
            <a:ext cx="552688" cy="9500"/>
          </a:xfrm>
          <a:prstGeom prst="rect">
            <a:avLst/>
          </a:prstGeom>
          <a:solidFill>
            <a:schemeClr val="bg1"/>
          </a:solidFill>
          <a:ln w="25400" cap="flat" cmpd="sng">
            <a:solidFill>
              <a:schemeClr val="bg1"/>
            </a:solidFill>
            <a:prstDash val="solid"/>
            <a:round/>
            <a:headEnd type="none" w="med" len="med"/>
            <a:tailEnd type="none" w="med" len="med"/>
          </a:ln>
        </p:spPr>
        <p:txBody>
          <a:bodyPr lIns="19031" tIns="9510" rIns="19031" bIns="9510" anchor="ctr" anchorCtr="0">
            <a:noAutofit/>
          </a:bodyPr>
          <a:lstStyle/>
          <a:p>
            <a:pPr algn="ctr">
              <a:buClr>
                <a:srgbClr val="000000"/>
              </a:buClr>
            </a:pPr>
            <a:endParaRPr sz="250">
              <a:solidFill>
                <a:srgbClr val="FFFFFF"/>
              </a:solidFill>
              <a:latin typeface="Arial"/>
              <a:ea typeface="Arial"/>
              <a:cs typeface="Arial"/>
              <a:sym typeface="Arial"/>
            </a:endParaRPr>
          </a:p>
        </p:txBody>
      </p:sp>
      <p:sp>
        <p:nvSpPr>
          <p:cNvPr id="154" name="Shape 154"/>
          <p:cNvSpPr txBox="1"/>
          <p:nvPr/>
        </p:nvSpPr>
        <p:spPr>
          <a:xfrm>
            <a:off x="1762734" y="5690806"/>
            <a:ext cx="2093125" cy="599188"/>
          </a:xfrm>
          <a:prstGeom prst="rect">
            <a:avLst/>
          </a:prstGeom>
          <a:noFill/>
          <a:ln>
            <a:noFill/>
          </a:ln>
        </p:spPr>
        <p:txBody>
          <a:bodyPr lIns="19031" tIns="19031" rIns="19031" bIns="19031" anchor="t" anchorCtr="0">
            <a:noAutofit/>
          </a:bodyPr>
          <a:lstStyle/>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Anti-fuse consists of two states: Unblown and blown</a:t>
            </a:r>
          </a:p>
          <a:p>
            <a:pPr marL="552374" lvl="1"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Unblown – Resistor </a:t>
            </a:r>
          </a:p>
          <a:p>
            <a:pPr marL="552374" lvl="1"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Blown – Capacitor</a:t>
            </a:r>
          </a:p>
          <a:p>
            <a:pPr>
              <a:buClr>
                <a:srgbClr val="000000"/>
              </a:buClr>
            </a:pPr>
            <a:endParaRPr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p:txBody>
      </p:sp>
      <p:sp>
        <p:nvSpPr>
          <p:cNvPr id="157" name="Shape 157"/>
          <p:cNvSpPr txBox="1"/>
          <p:nvPr/>
        </p:nvSpPr>
        <p:spPr>
          <a:xfrm>
            <a:off x="3947121" y="2438391"/>
            <a:ext cx="1029125" cy="1149250"/>
          </a:xfrm>
          <a:prstGeom prst="rect">
            <a:avLst/>
          </a:prstGeom>
          <a:noFill/>
          <a:ln>
            <a:noFill/>
          </a:ln>
        </p:spPr>
        <p:txBody>
          <a:bodyPr lIns="19031" tIns="19031" rIns="19031" bIns="19031" anchor="t" anchorCtr="0">
            <a:noAutofit/>
          </a:bodyPr>
          <a:lstStyle/>
          <a:p>
            <a:pPr algn="ctr">
              <a:buClr>
                <a:srgbClr val="000000"/>
              </a:buClr>
              <a:buSzPct val="25000"/>
            </a:pPr>
            <a:r>
              <a:rPr lang="en-US" sz="500" dirty="0">
                <a:solidFill>
                  <a:srgbClr val="000000"/>
                </a:solidFill>
                <a:latin typeface="Trebuchet MS"/>
                <a:ea typeface="Trebuchet MS"/>
                <a:cs typeface="Trebuchet MS"/>
                <a:sym typeface="Trebuchet MS"/>
              </a:rPr>
              <a:t>Write Operations</a:t>
            </a:r>
          </a:p>
          <a:p>
            <a:pPr marL="95174" indent="-81947">
              <a:spcBef>
                <a:spcPts val="208"/>
              </a:spcBef>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When writing, if WE and D are both on, the </a:t>
            </a:r>
            <a:r>
              <a:rPr lang="en-US" sz="500" dirty="0" err="1">
                <a:solidFill>
                  <a:srgbClr val="000000"/>
                </a:solidFill>
                <a:latin typeface="Trebuchet MS"/>
                <a:ea typeface="Trebuchet MS"/>
                <a:cs typeface="Trebuchet MS"/>
                <a:sym typeface="Trebuchet MS"/>
              </a:rPr>
              <a:t>AntiFuse</a:t>
            </a:r>
            <a:r>
              <a:rPr lang="en-US" sz="500" dirty="0">
                <a:solidFill>
                  <a:srgbClr val="000000"/>
                </a:solidFill>
                <a:latin typeface="Trebuchet MS"/>
                <a:ea typeface="Trebuchet MS"/>
                <a:cs typeface="Trebuchet MS"/>
                <a:sym typeface="Trebuchet MS"/>
              </a:rPr>
              <a:t> will become blown. Else, the previous resistive state is kept</a:t>
            </a:r>
          </a:p>
          <a:p>
            <a:pPr marL="95174" indent="-81947">
              <a:spcBef>
                <a:spcPts val="208"/>
              </a:spcBef>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It is important to note that while D = 0 and WE = 1, will achieve an unblown state, we can not assume the initial condition and cannot guarantee that the </a:t>
            </a:r>
            <a:r>
              <a:rPr lang="en-US" sz="500" dirty="0" err="1">
                <a:solidFill>
                  <a:srgbClr val="000000"/>
                </a:solidFill>
                <a:latin typeface="Trebuchet MS"/>
                <a:ea typeface="Trebuchet MS"/>
                <a:cs typeface="Trebuchet MS"/>
                <a:sym typeface="Trebuchet MS"/>
              </a:rPr>
              <a:t>AntiFuse</a:t>
            </a:r>
            <a:r>
              <a:rPr lang="en-US" sz="500" dirty="0">
                <a:solidFill>
                  <a:srgbClr val="000000"/>
                </a:solidFill>
                <a:latin typeface="Trebuchet MS"/>
                <a:ea typeface="Trebuchet MS"/>
                <a:cs typeface="Trebuchet MS"/>
                <a:sym typeface="Trebuchet MS"/>
              </a:rPr>
              <a:t> is unblown. We can however guarantee the previous R state is retained </a:t>
            </a:r>
          </a:p>
        </p:txBody>
      </p:sp>
      <p:sp>
        <p:nvSpPr>
          <p:cNvPr id="158" name="Shape 158"/>
          <p:cNvSpPr txBox="1"/>
          <p:nvPr/>
        </p:nvSpPr>
        <p:spPr>
          <a:xfrm>
            <a:off x="1708009" y="1400917"/>
            <a:ext cx="992688" cy="569250"/>
          </a:xfrm>
          <a:prstGeom prst="rect">
            <a:avLst/>
          </a:prstGeom>
          <a:noFill/>
          <a:ln>
            <a:noFill/>
          </a:ln>
        </p:spPr>
        <p:txBody>
          <a:bodyPr lIns="19031" tIns="19031" rIns="19031" bIns="19031" anchor="t" anchorCtr="0">
            <a:noAutofit/>
          </a:bodyPr>
          <a:lstStyle/>
          <a:p>
            <a:pPr marL="95174" indent="-76656">
              <a:lnSpc>
                <a:spcPct val="90000"/>
              </a:lnSpc>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Conventional method of storing data for typical electronic and devices use electrically charged capacitors to store binary information. </a:t>
            </a:r>
          </a:p>
          <a:p>
            <a:pPr marL="95174" indent="-76656">
              <a:lnSpc>
                <a:spcPct val="90000"/>
              </a:lnSpc>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76656">
              <a:lnSpc>
                <a:spcPct val="90000"/>
              </a:lnSpc>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If power is lost, data is permanently lost.  </a:t>
            </a:r>
          </a:p>
        </p:txBody>
      </p:sp>
      <p:sp>
        <p:nvSpPr>
          <p:cNvPr id="159" name="Shape 159"/>
          <p:cNvSpPr txBox="1"/>
          <p:nvPr/>
        </p:nvSpPr>
        <p:spPr>
          <a:xfrm>
            <a:off x="4991829" y="2434975"/>
            <a:ext cx="1044188" cy="1316875"/>
          </a:xfrm>
          <a:prstGeom prst="rect">
            <a:avLst/>
          </a:prstGeom>
          <a:noFill/>
          <a:ln>
            <a:noFill/>
          </a:ln>
        </p:spPr>
        <p:txBody>
          <a:bodyPr lIns="19031" tIns="19031" rIns="19031" bIns="19031" anchor="t" anchorCtr="0">
            <a:noAutofit/>
          </a:bodyPr>
          <a:lstStyle/>
          <a:p>
            <a:pPr algn="ctr">
              <a:buClr>
                <a:srgbClr val="000000"/>
              </a:buClr>
              <a:buSzPct val="25000"/>
            </a:pPr>
            <a:r>
              <a:rPr lang="en-US" sz="500" dirty="0">
                <a:solidFill>
                  <a:srgbClr val="000000"/>
                </a:solidFill>
                <a:latin typeface="Trebuchet MS"/>
                <a:ea typeface="Trebuchet MS"/>
                <a:cs typeface="Trebuchet MS"/>
                <a:sym typeface="Trebuchet MS"/>
              </a:rPr>
              <a:t>Read Operations</a:t>
            </a:r>
          </a:p>
          <a:p>
            <a:pPr marL="95174" indent="-81947">
              <a:spcBef>
                <a:spcPts val="208"/>
              </a:spcBef>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During read, Q only updates when SE is also on, otherwise the previous saved state is retained</a:t>
            </a:r>
          </a:p>
          <a:p>
            <a:pPr>
              <a:spcBef>
                <a:spcPts val="208"/>
              </a:spcBef>
              <a:buClr>
                <a:srgbClr val="000000"/>
              </a:buCl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 Issues with the </a:t>
            </a:r>
            <a:r>
              <a:rPr lang="en-US" sz="500" dirty="0" err="1">
                <a:solidFill>
                  <a:srgbClr val="000000"/>
                </a:solidFill>
                <a:latin typeface="Trebuchet MS"/>
                <a:ea typeface="Trebuchet MS"/>
                <a:cs typeface="Trebuchet MS"/>
                <a:sym typeface="Trebuchet MS"/>
              </a:rPr>
              <a:t>Antifuse</a:t>
            </a:r>
            <a:r>
              <a:rPr lang="en-US" sz="500" dirty="0">
                <a:solidFill>
                  <a:srgbClr val="000000"/>
                </a:solidFill>
                <a:latin typeface="Trebuchet MS"/>
                <a:ea typeface="Trebuchet MS"/>
                <a:cs typeface="Trebuchet MS"/>
                <a:sym typeface="Trebuchet MS"/>
              </a:rPr>
              <a:t> may have too large of a low resistance to evaluate to a proper high output. To mitigate this we create larger resistance on PMOS-type transistor with an input of </a:t>
            </a:r>
            <a:r>
              <a:rPr lang="en-US" sz="500" dirty="0" err="1">
                <a:solidFill>
                  <a:srgbClr val="000000"/>
                </a:solidFill>
                <a:latin typeface="Trebuchet MS"/>
                <a:ea typeface="Trebuchet MS"/>
                <a:cs typeface="Trebuchet MS"/>
                <a:sym typeface="Trebuchet MS"/>
              </a:rPr>
              <a:t>SEb</a:t>
            </a:r>
            <a:r>
              <a:rPr lang="en-US" sz="500" dirty="0">
                <a:solidFill>
                  <a:srgbClr val="000000"/>
                </a:solidFill>
                <a:latin typeface="Trebuchet MS"/>
                <a:ea typeface="Trebuchet MS"/>
                <a:cs typeface="Trebuchet MS"/>
                <a:sym typeface="Trebuchet MS"/>
              </a:rPr>
              <a:t>.</a:t>
            </a:r>
          </a:p>
        </p:txBody>
      </p:sp>
      <p:sp>
        <p:nvSpPr>
          <p:cNvPr id="161" name="Shape 161"/>
          <p:cNvSpPr txBox="1"/>
          <p:nvPr/>
        </p:nvSpPr>
        <p:spPr>
          <a:xfrm>
            <a:off x="6161630" y="1394465"/>
            <a:ext cx="815688" cy="698875"/>
          </a:xfrm>
          <a:prstGeom prst="rect">
            <a:avLst/>
          </a:prstGeom>
          <a:noFill/>
          <a:ln>
            <a:noFill/>
          </a:ln>
        </p:spPr>
        <p:txBody>
          <a:bodyPr lIns="19031" tIns="19031" rIns="19031" bIns="19031" anchor="t" anchorCtr="0">
            <a:noAutofit/>
          </a:bodyPr>
          <a:lstStyle/>
          <a:p>
            <a:pPr>
              <a:buClr>
                <a:srgbClr val="000000"/>
              </a:buClr>
            </a:pPr>
            <a:endParaRPr sz="500" b="1"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We ran multivariable simulations with six variables to see how the transistor values are affected and to find read and write failures</a:t>
            </a:r>
          </a:p>
          <a:p>
            <a:pPr>
              <a:buClr>
                <a:srgbClr val="000000"/>
              </a:buClr>
            </a:pPr>
            <a:endParaRPr sz="417" dirty="0">
              <a:solidFill>
                <a:srgbClr val="000000"/>
              </a:solidFill>
              <a:latin typeface="Trebuchet MS"/>
              <a:ea typeface="Trebuchet MS"/>
              <a:cs typeface="Trebuchet MS"/>
              <a:sym typeface="Trebuchet MS"/>
            </a:endParaRPr>
          </a:p>
          <a:p>
            <a:pPr>
              <a:buClr>
                <a:srgbClr val="000000"/>
              </a:buClr>
            </a:pPr>
            <a:endParaRPr sz="417" dirty="0">
              <a:solidFill>
                <a:srgbClr val="000000"/>
              </a:solidFill>
              <a:latin typeface="Trebuchet MS"/>
              <a:ea typeface="Trebuchet MS"/>
              <a:cs typeface="Trebuchet MS"/>
              <a:sym typeface="Trebuchet MS"/>
            </a:endParaRPr>
          </a:p>
          <a:p>
            <a:pPr>
              <a:buClr>
                <a:srgbClr val="000000"/>
              </a:buClr>
            </a:pPr>
            <a:endParaRPr sz="417" dirty="0">
              <a:solidFill>
                <a:srgbClr val="000000"/>
              </a:solidFill>
              <a:latin typeface="Trebuchet MS"/>
              <a:ea typeface="Trebuchet MS"/>
              <a:cs typeface="Trebuchet MS"/>
              <a:sym typeface="Trebuchet MS"/>
            </a:endParaRPr>
          </a:p>
        </p:txBody>
      </p:sp>
      <p:sp>
        <p:nvSpPr>
          <p:cNvPr id="162" name="Shape 162"/>
          <p:cNvSpPr txBox="1"/>
          <p:nvPr/>
        </p:nvSpPr>
        <p:spPr>
          <a:xfrm>
            <a:off x="4116370" y="1031715"/>
            <a:ext cx="1747438" cy="64125"/>
          </a:xfrm>
          <a:prstGeom prst="rect">
            <a:avLst/>
          </a:prstGeom>
          <a:noFill/>
          <a:ln>
            <a:noFill/>
          </a:ln>
        </p:spPr>
        <p:txBody>
          <a:bodyPr lIns="19031" tIns="19031" rIns="19031" bIns="19031" anchor="t" anchorCtr="0">
            <a:noAutofit/>
          </a:bodyPr>
          <a:lstStyle/>
          <a:p>
            <a:pPr>
              <a:buClr>
                <a:srgbClr val="000000"/>
              </a:buClr>
            </a:pPr>
            <a:endParaRPr sz="583">
              <a:solidFill>
                <a:srgbClr val="000000"/>
              </a:solidFill>
              <a:latin typeface="Arial"/>
              <a:ea typeface="Arial"/>
              <a:cs typeface="Arial"/>
              <a:sym typeface="Arial"/>
            </a:endParaRPr>
          </a:p>
        </p:txBody>
      </p:sp>
      <p:sp>
        <p:nvSpPr>
          <p:cNvPr id="163" name="Shape 163"/>
          <p:cNvSpPr txBox="1"/>
          <p:nvPr/>
        </p:nvSpPr>
        <p:spPr>
          <a:xfrm>
            <a:off x="6161630" y="2143932"/>
            <a:ext cx="2093125" cy="368063"/>
          </a:xfrm>
          <a:prstGeom prst="rect">
            <a:avLst/>
          </a:prstGeom>
          <a:noFill/>
          <a:ln>
            <a:noFill/>
          </a:ln>
        </p:spPr>
        <p:txBody>
          <a:bodyPr lIns="19031" tIns="19031" rIns="19031" bIns="19031" anchor="t" anchorCtr="0">
            <a:noAutofit/>
          </a:bodyPr>
          <a:lstStyle/>
          <a:p>
            <a:pPr indent="92589">
              <a:buClr>
                <a:srgbClr val="000000"/>
              </a:buClr>
              <a:buSzPct val="25000"/>
            </a:pPr>
            <a:r>
              <a:rPr lang="en-US" sz="500" b="1">
                <a:solidFill>
                  <a:srgbClr val="000000"/>
                </a:solidFill>
                <a:latin typeface="Trebuchet MS"/>
                <a:ea typeface="Trebuchet MS"/>
                <a:cs typeface="Trebuchet MS"/>
                <a:sym typeface="Trebuchet MS"/>
              </a:rPr>
              <a:t>Optimization of read (12 Transistors)</a:t>
            </a:r>
          </a:p>
          <a:p>
            <a:pPr>
              <a:buClr>
                <a:srgbClr val="000000"/>
              </a:buClr>
            </a:pPr>
            <a:endParaRPr sz="500" b="1">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Optimization of the read cycle was performed by using HSpice and a netlist that allowed delay and area to be used as weighted goals. </a:t>
            </a:r>
          </a:p>
          <a:p>
            <a:pPr>
              <a:buClr>
                <a:srgbClr val="000000"/>
              </a:buClr>
            </a:pPr>
            <a:endParaRPr sz="250">
              <a:solidFill>
                <a:srgbClr val="000000"/>
              </a:solidFill>
              <a:latin typeface="Arial"/>
              <a:ea typeface="Arial"/>
              <a:cs typeface="Arial"/>
              <a:sym typeface="Arial"/>
            </a:endParaRPr>
          </a:p>
        </p:txBody>
      </p:sp>
      <p:sp>
        <p:nvSpPr>
          <p:cNvPr id="166" name="Shape 166"/>
          <p:cNvSpPr txBox="1"/>
          <p:nvPr/>
        </p:nvSpPr>
        <p:spPr>
          <a:xfrm>
            <a:off x="4955589" y="1394464"/>
            <a:ext cx="1080438" cy="368063"/>
          </a:xfrm>
          <a:prstGeom prst="rect">
            <a:avLst/>
          </a:prstGeom>
          <a:noFill/>
          <a:ln>
            <a:noFill/>
          </a:ln>
        </p:spPr>
        <p:txBody>
          <a:bodyPr lIns="19031" tIns="19031" rIns="19031" bIns="19031" anchor="t" anchorCtr="0">
            <a:noAutofit/>
          </a:bodyPr>
          <a:lstStyle/>
          <a:p>
            <a:pPr marL="95174" indent="-50202">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When reading, we expect the cell output Q to match the user input D from write. </a:t>
            </a:r>
          </a:p>
          <a:p>
            <a:pPr algn="just">
              <a:spcBef>
                <a:spcPts val="417"/>
              </a:spcBef>
              <a:buClr>
                <a:srgbClr val="000000"/>
              </a:buClr>
            </a:pPr>
            <a:endParaRPr sz="250" dirty="0">
              <a:solidFill>
                <a:srgbClr val="000000"/>
              </a:solidFill>
              <a:latin typeface="Arial"/>
              <a:ea typeface="Arial"/>
              <a:cs typeface="Arial"/>
              <a:sym typeface="Arial"/>
            </a:endParaRPr>
          </a:p>
        </p:txBody>
      </p:sp>
      <p:sp>
        <p:nvSpPr>
          <p:cNvPr id="167" name="Shape 167"/>
          <p:cNvSpPr txBox="1"/>
          <p:nvPr/>
        </p:nvSpPr>
        <p:spPr>
          <a:xfrm>
            <a:off x="8530972" y="5855255"/>
            <a:ext cx="1835438" cy="769875"/>
          </a:xfrm>
          <a:prstGeom prst="rect">
            <a:avLst/>
          </a:prstGeom>
          <a:noFill/>
          <a:ln>
            <a:noFill/>
          </a:ln>
        </p:spPr>
        <p:txBody>
          <a:bodyPr lIns="19031" tIns="19031" rIns="19031" bIns="19031" anchor="t" anchorCtr="0">
            <a:noAutofit/>
          </a:bodyPr>
          <a:lstStyle/>
          <a:p>
            <a:pPr>
              <a:buClr>
                <a:srgbClr val="000000"/>
              </a:buClr>
              <a:buSzPct val="25000"/>
            </a:pPr>
            <a:r>
              <a:rPr lang="en-US" sz="750" b="1" dirty="0">
                <a:solidFill>
                  <a:srgbClr val="000000"/>
                </a:solidFill>
                <a:latin typeface="Trebuchet MS"/>
                <a:ea typeface="Trebuchet MS"/>
                <a:cs typeface="Trebuchet MS"/>
                <a:sym typeface="Trebuchet MS"/>
              </a:rPr>
              <a:t>9. Acknowledgements  </a:t>
            </a:r>
          </a:p>
          <a:p>
            <a:pPr>
              <a:buClr>
                <a:srgbClr val="000000"/>
              </a:buClr>
              <a:buSzPct val="25000"/>
            </a:pPr>
            <a:r>
              <a:rPr lang="en-US" sz="500" dirty="0">
                <a:solidFill>
                  <a:srgbClr val="000000"/>
                </a:solidFill>
                <a:latin typeface="Trebuchet MS"/>
                <a:ea typeface="Trebuchet MS"/>
                <a:cs typeface="Trebuchet MS"/>
                <a:sym typeface="Trebuchet MS"/>
              </a:rPr>
              <a:t>Thank you to Dr. Hamid Mahmoodi and Tyler Sheaves for mentoring us in this project with technical, aesthetic, and presentation guidance. Thank you to Synopsys for providing EDA licenses to NECRL and to DARPA for continued funding for this research. We are very grateful for this opportunity brought to us by Dr. </a:t>
            </a:r>
            <a:r>
              <a:rPr lang="en-US" sz="500" dirty="0" err="1">
                <a:solidFill>
                  <a:srgbClr val="000000"/>
                </a:solidFill>
                <a:latin typeface="Trebuchet MS"/>
                <a:ea typeface="Trebuchet MS"/>
                <a:cs typeface="Trebuchet MS"/>
                <a:sym typeface="Trebuchet MS"/>
              </a:rPr>
              <a:t>Amelito</a:t>
            </a:r>
            <a:r>
              <a:rPr lang="en-US" sz="500" dirty="0">
                <a:solidFill>
                  <a:srgbClr val="000000"/>
                </a:solidFill>
                <a:latin typeface="Trebuchet MS"/>
                <a:ea typeface="Trebuchet MS"/>
                <a:cs typeface="Trebuchet MS"/>
                <a:sym typeface="Trebuchet MS"/>
              </a:rPr>
              <a:t> Enriquez and the ASPIRES program.</a:t>
            </a:r>
          </a:p>
          <a:p>
            <a:pPr>
              <a:buClr>
                <a:srgbClr val="000000"/>
              </a:buClr>
            </a:pPr>
            <a:endParaRPr sz="500" b="1" dirty="0">
              <a:solidFill>
                <a:srgbClr val="000000"/>
              </a:solidFill>
              <a:latin typeface="Trebuchet MS"/>
              <a:ea typeface="Trebuchet MS"/>
              <a:cs typeface="Trebuchet MS"/>
              <a:sym typeface="Trebuchet MS"/>
            </a:endParaRPr>
          </a:p>
          <a:p>
            <a:pPr algn="just">
              <a:buClr>
                <a:srgbClr val="000000"/>
              </a:buClr>
            </a:pPr>
            <a:endParaRPr sz="500" b="1" dirty="0">
              <a:solidFill>
                <a:srgbClr val="000000"/>
              </a:solidFill>
              <a:latin typeface="Trebuchet MS"/>
              <a:ea typeface="Trebuchet MS"/>
              <a:cs typeface="Trebuchet MS"/>
              <a:sym typeface="Trebuchet MS"/>
            </a:endParaRPr>
          </a:p>
        </p:txBody>
      </p:sp>
      <p:sp>
        <p:nvSpPr>
          <p:cNvPr id="168" name="Shape 168"/>
          <p:cNvSpPr txBox="1"/>
          <p:nvPr/>
        </p:nvSpPr>
        <p:spPr>
          <a:xfrm>
            <a:off x="3939100" y="4808374"/>
            <a:ext cx="2094187" cy="189938"/>
          </a:xfrm>
          <a:prstGeom prst="rect">
            <a:avLst/>
          </a:prstGeom>
          <a:noFill/>
          <a:ln>
            <a:noFill/>
          </a:ln>
        </p:spPr>
        <p:txBody>
          <a:bodyPr lIns="19031" tIns="19031" rIns="19031" bIns="19031" anchor="t" anchorCtr="0">
            <a:noAutofit/>
          </a:bodyPr>
          <a:lstStyle/>
          <a:p>
            <a:pPr indent="92589">
              <a:buClr>
                <a:srgbClr val="000000"/>
              </a:buClr>
              <a:buSzPct val="25000"/>
            </a:pPr>
            <a:r>
              <a:rPr lang="en-US" sz="750" b="1">
                <a:solidFill>
                  <a:srgbClr val="000000"/>
                </a:solidFill>
                <a:latin typeface="Trebuchet MS"/>
                <a:ea typeface="Trebuchet MS"/>
                <a:cs typeface="Trebuchet MS"/>
                <a:sym typeface="Trebuchet MS"/>
              </a:rPr>
              <a:t>5. Methodology</a:t>
            </a:r>
          </a:p>
        </p:txBody>
      </p:sp>
      <p:sp>
        <p:nvSpPr>
          <p:cNvPr id="169" name="Shape 169"/>
          <p:cNvSpPr txBox="1"/>
          <p:nvPr/>
        </p:nvSpPr>
        <p:spPr>
          <a:xfrm>
            <a:off x="8462358" y="2360678"/>
            <a:ext cx="1835438" cy="831099"/>
          </a:xfrm>
          <a:prstGeom prst="rect">
            <a:avLst/>
          </a:prstGeom>
          <a:noFill/>
          <a:ln>
            <a:noFill/>
          </a:ln>
        </p:spPr>
        <p:txBody>
          <a:bodyPr lIns="19031" tIns="19031" rIns="19031" bIns="19031" anchor="t" anchorCtr="0">
            <a:noAutofit/>
          </a:bodyPr>
          <a:lstStyle/>
          <a:p>
            <a:pPr>
              <a:buClr>
                <a:srgbClr val="000000"/>
              </a:buClr>
            </a:pPr>
            <a:endParaRPr sz="500" dirty="0">
              <a:solidFill>
                <a:srgbClr val="000000"/>
              </a:solidFill>
              <a:latin typeface="Trebuchet MS"/>
              <a:ea typeface="Trebuchet MS"/>
              <a:cs typeface="Trebuchet MS"/>
              <a:sym typeface="Trebuchet MS"/>
            </a:endParaRPr>
          </a:p>
          <a:p>
            <a:pPr>
              <a:buClr>
                <a:srgbClr val="000000"/>
              </a:buClr>
            </a:pPr>
            <a:r>
              <a:rPr lang="en-US" sz="500" dirty="0">
                <a:solidFill>
                  <a:srgbClr val="000000"/>
                </a:solidFill>
                <a:latin typeface="Trebuchet MS"/>
                <a:ea typeface="Trebuchet MS"/>
                <a:cs typeface="Trebuchet MS"/>
                <a:sym typeface="Trebuchet MS"/>
              </a:rPr>
              <a:t>The anti-fuse is favorable if a smaller area overhead is desired and one time programmability is sufficient</a:t>
            </a:r>
          </a:p>
          <a:p>
            <a:pPr>
              <a:buClr>
                <a:srgbClr val="000000"/>
              </a:buCl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MTJ provides programmability at a higher cost in area and power (both static and switching) but offers a lower sensing (read) delay</a:t>
            </a:r>
          </a:p>
          <a:p>
            <a:pPr marL="95174" indent="-81947">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Compared to DFF, Anti-fuse has minimal overhead of (117%) and MTJ is much higher due to large write drivers</a:t>
            </a:r>
          </a:p>
          <a:p>
            <a:pPr marL="552374" lvl="1" indent="-81947">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a:p>
            <a:pPr>
              <a:buClr>
                <a:srgbClr val="000000"/>
              </a:buClr>
            </a:pPr>
            <a:endParaRPr sz="500" dirty="0">
              <a:solidFill>
                <a:srgbClr val="000000"/>
              </a:solidFill>
              <a:latin typeface="Trebuchet MS"/>
              <a:ea typeface="Trebuchet MS"/>
              <a:cs typeface="Trebuchet MS"/>
              <a:sym typeface="Trebuchet MS"/>
            </a:endParaRPr>
          </a:p>
        </p:txBody>
      </p:sp>
      <p:sp>
        <p:nvSpPr>
          <p:cNvPr id="170" name="Shape 170"/>
          <p:cNvSpPr txBox="1"/>
          <p:nvPr/>
        </p:nvSpPr>
        <p:spPr>
          <a:xfrm>
            <a:off x="1715963" y="2015295"/>
            <a:ext cx="2094188" cy="405063"/>
          </a:xfrm>
          <a:prstGeom prst="rect">
            <a:avLst/>
          </a:prstGeom>
          <a:noFill/>
          <a:ln>
            <a:noFill/>
          </a:ln>
        </p:spPr>
        <p:txBody>
          <a:bodyPr lIns="19031" tIns="19031" rIns="19031" bIns="19031" anchor="t" anchorCtr="0">
            <a:noAutofit/>
          </a:bodyPr>
          <a:lstStyle/>
          <a:p>
            <a:pPr>
              <a:lnSpc>
                <a:spcPct val="90000"/>
              </a:lnSpc>
              <a:buClr>
                <a:srgbClr val="000000"/>
              </a:buClr>
            </a:pPr>
            <a:endParaRPr sz="500" dirty="0">
              <a:solidFill>
                <a:srgbClr val="000000"/>
              </a:solidFill>
              <a:latin typeface="Trebuchet MS"/>
              <a:ea typeface="Trebuchet MS"/>
              <a:cs typeface="Trebuchet MS"/>
              <a:sym typeface="Trebuchet MS"/>
            </a:endParaRPr>
          </a:p>
          <a:p>
            <a:pPr marL="95174" indent="-76656">
              <a:lnSpc>
                <a:spcPct val="90000"/>
              </a:lnSpc>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This type of capacitor based memory is known as volatile memory. </a:t>
            </a:r>
          </a:p>
          <a:p>
            <a:pPr marL="95174" indent="-76656">
              <a:lnSpc>
                <a:spcPct val="90000"/>
              </a:lnSpc>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76656">
              <a:lnSpc>
                <a:spcPct val="90000"/>
              </a:lnSpc>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We propose a technology called non-volatile embedded memory that use resistive based memory as the long term solution. </a:t>
            </a:r>
            <a:br>
              <a:rPr lang="en-US" sz="500" dirty="0">
                <a:solidFill>
                  <a:srgbClr val="000000"/>
                </a:solidFill>
                <a:latin typeface="Trebuchet MS"/>
                <a:ea typeface="Trebuchet MS"/>
                <a:cs typeface="Trebuchet MS"/>
                <a:sym typeface="Trebuchet MS"/>
              </a:rPr>
            </a:br>
            <a:endParaRPr lang="en-US" sz="500" dirty="0">
              <a:solidFill>
                <a:srgbClr val="000000"/>
              </a:solidFill>
              <a:latin typeface="Trebuchet MS"/>
              <a:ea typeface="Trebuchet MS"/>
              <a:cs typeface="Trebuchet MS"/>
              <a:sym typeface="Trebuchet MS"/>
            </a:endParaRPr>
          </a:p>
        </p:txBody>
      </p:sp>
      <p:pic>
        <p:nvPicPr>
          <p:cNvPr id="172" name="Shape 172"/>
          <p:cNvPicPr preferRelativeResize="0"/>
          <p:nvPr/>
        </p:nvPicPr>
        <p:blipFill rotWithShape="1">
          <a:blip r:embed="rId5">
            <a:alphaModFix/>
          </a:blip>
          <a:srcRect/>
          <a:stretch/>
        </p:blipFill>
        <p:spPr>
          <a:xfrm>
            <a:off x="7125531" y="2486127"/>
            <a:ext cx="1080438" cy="473063"/>
          </a:xfrm>
          <a:prstGeom prst="rect">
            <a:avLst/>
          </a:prstGeom>
          <a:noFill/>
          <a:ln>
            <a:noFill/>
          </a:ln>
        </p:spPr>
      </p:pic>
      <p:sp>
        <p:nvSpPr>
          <p:cNvPr id="173" name="Shape 173"/>
          <p:cNvSpPr txBox="1"/>
          <p:nvPr/>
        </p:nvSpPr>
        <p:spPr>
          <a:xfrm>
            <a:off x="6161630" y="2434975"/>
            <a:ext cx="1016688" cy="547875"/>
          </a:xfrm>
          <a:prstGeom prst="rect">
            <a:avLst/>
          </a:prstGeom>
          <a:noFill/>
          <a:ln>
            <a:noFill/>
          </a:ln>
        </p:spPr>
        <p:txBody>
          <a:bodyPr lIns="19031" tIns="19031" rIns="19031" bIns="19031" anchor="t" anchorCtr="0">
            <a:noAutofit/>
          </a:bodyPr>
          <a:lstStyle/>
          <a:p>
            <a:pPr>
              <a:buClr>
                <a:srgbClr val="000000"/>
              </a:buClr>
            </a:pPr>
            <a:endParaRPr sz="50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r>
              <a:rPr lang="en-US" sz="500">
                <a:solidFill>
                  <a:srgbClr val="000000"/>
                </a:solidFill>
                <a:latin typeface="Trebuchet MS"/>
                <a:ea typeface="Trebuchet MS"/>
                <a:cs typeface="Trebuchet MS"/>
                <a:sym typeface="Trebuchet MS"/>
              </a:rPr>
              <a:t>The netlist contained a parameter which allowed an area goal to be set so that </a:t>
            </a:r>
            <a:r>
              <a:rPr lang="en-US" sz="500" dirty="0" err="1">
                <a:solidFill>
                  <a:srgbClr val="000000"/>
                </a:solidFill>
                <a:latin typeface="Trebuchet MS"/>
                <a:ea typeface="Trebuchet MS"/>
                <a:cs typeface="Trebuchet MS"/>
                <a:sym typeface="Trebuchet MS"/>
              </a:rPr>
              <a:t>HSpice</a:t>
            </a:r>
            <a:r>
              <a:rPr lang="en-US" sz="500">
                <a:solidFill>
                  <a:srgbClr val="000000"/>
                </a:solidFill>
                <a:latin typeface="Trebuchet MS"/>
                <a:ea typeface="Trebuchet MS"/>
                <a:cs typeface="Trebuchet MS"/>
                <a:sym typeface="Trebuchet MS"/>
              </a:rPr>
              <a:t> would determine the best possible transistor size.</a:t>
            </a:r>
          </a:p>
          <a:p>
            <a:pPr>
              <a:spcBef>
                <a:spcPts val="208"/>
              </a:spcBef>
              <a:buClr>
                <a:srgbClr val="000000"/>
              </a:buClr>
            </a:pPr>
            <a:endParaRPr sz="250">
              <a:solidFill>
                <a:srgbClr val="000000"/>
              </a:solidFill>
              <a:latin typeface="Arial"/>
              <a:ea typeface="Arial"/>
              <a:cs typeface="Arial"/>
              <a:sym typeface="Arial"/>
            </a:endParaRPr>
          </a:p>
        </p:txBody>
      </p:sp>
      <p:sp>
        <p:nvSpPr>
          <p:cNvPr id="176" name="Shape 176"/>
          <p:cNvSpPr txBox="1"/>
          <p:nvPr/>
        </p:nvSpPr>
        <p:spPr>
          <a:xfrm>
            <a:off x="6160594" y="1261095"/>
            <a:ext cx="1404750" cy="118875"/>
          </a:xfrm>
          <a:prstGeom prst="rect">
            <a:avLst/>
          </a:prstGeom>
          <a:noFill/>
          <a:ln>
            <a:noFill/>
          </a:ln>
        </p:spPr>
        <p:txBody>
          <a:bodyPr lIns="19031" tIns="19031" rIns="19031" bIns="19031" anchor="t" anchorCtr="0">
            <a:noAutofit/>
          </a:bodyPr>
          <a:lstStyle/>
          <a:p>
            <a:pPr indent="79362">
              <a:buClr>
                <a:srgbClr val="000000"/>
              </a:buClr>
              <a:buSzPct val="25000"/>
            </a:pPr>
            <a:r>
              <a:rPr lang="en-US" sz="500" b="1" dirty="0">
                <a:solidFill>
                  <a:srgbClr val="000000"/>
                </a:solidFill>
                <a:latin typeface="Trebuchet MS"/>
                <a:ea typeface="Trebuchet MS"/>
                <a:cs typeface="Trebuchet MS"/>
                <a:sym typeface="Trebuchet MS"/>
              </a:rPr>
              <a:t>Monte Carlo Read &amp; Write Failures</a:t>
            </a:r>
            <a:endParaRPr lang="en-US" sz="500" b="1">
              <a:solidFill>
                <a:srgbClr val="000000"/>
              </a:solidFill>
              <a:latin typeface="Trebuchet MS"/>
              <a:ea typeface="Trebuchet MS"/>
              <a:cs typeface="Trebuchet MS"/>
              <a:sym typeface="Trebuchet MS"/>
            </a:endParaRPr>
          </a:p>
          <a:p>
            <a:pPr>
              <a:buClr>
                <a:srgbClr val="000000"/>
              </a:buClr>
            </a:pPr>
            <a:endParaRPr sz="250">
              <a:solidFill>
                <a:srgbClr val="000000"/>
              </a:solidFill>
              <a:latin typeface="Arial"/>
              <a:ea typeface="Arial"/>
              <a:cs typeface="Arial"/>
              <a:sym typeface="Arial"/>
            </a:endParaRPr>
          </a:p>
        </p:txBody>
      </p:sp>
      <p:sp>
        <p:nvSpPr>
          <p:cNvPr id="179" name="Shape 179"/>
          <p:cNvSpPr txBox="1"/>
          <p:nvPr/>
        </p:nvSpPr>
        <p:spPr>
          <a:xfrm>
            <a:off x="8537661" y="4634870"/>
            <a:ext cx="1822063" cy="1149250"/>
          </a:xfrm>
          <a:prstGeom prst="rect">
            <a:avLst/>
          </a:prstGeom>
          <a:noFill/>
          <a:ln>
            <a:noFill/>
          </a:ln>
        </p:spPr>
        <p:txBody>
          <a:bodyPr lIns="19031" tIns="19031" rIns="19031" bIns="19031" anchor="t" anchorCtr="0">
            <a:noAutofit/>
          </a:bodyPr>
          <a:lstStyle/>
          <a:p>
            <a:pPr algn="just">
              <a:buClr>
                <a:srgbClr val="000000"/>
              </a:buClr>
            </a:pPr>
            <a:endParaRPr sz="500" dirty="0">
              <a:solidFill>
                <a:srgbClr val="2C3F71"/>
              </a:solidFill>
              <a:latin typeface="Times New Roman"/>
              <a:ea typeface="Times New Roman"/>
              <a:cs typeface="Times New Roman"/>
              <a:sym typeface="Times New Roman"/>
            </a:endParaRPr>
          </a:p>
          <a:p>
            <a:pPr>
              <a:buClr>
                <a:srgbClr val="000000"/>
              </a:buClr>
              <a:buSzPct val="25000"/>
            </a:pPr>
            <a:r>
              <a:rPr lang="en-US" sz="750" b="1" dirty="0">
                <a:solidFill>
                  <a:srgbClr val="000000"/>
                </a:solidFill>
                <a:latin typeface="Trebuchet MS"/>
                <a:ea typeface="Trebuchet MS"/>
                <a:cs typeface="Trebuchet MS"/>
                <a:sym typeface="Trebuchet MS"/>
              </a:rPr>
              <a:t>8. References</a:t>
            </a:r>
          </a:p>
          <a:p>
            <a:pPr algn="just">
              <a:buClr>
                <a:srgbClr val="000000"/>
              </a:buClr>
              <a:buSzPct val="25000"/>
            </a:pPr>
            <a:r>
              <a:rPr lang="en-US" sz="375" dirty="0">
                <a:solidFill>
                  <a:srgbClr val="2C3F71"/>
                </a:solidFill>
                <a:latin typeface="Trebuchet MS"/>
                <a:ea typeface="Trebuchet MS"/>
                <a:cs typeface="Trebuchet MS"/>
                <a:sym typeface="Trebuchet MS"/>
              </a:rPr>
              <a:t>[</a:t>
            </a:r>
            <a:r>
              <a:rPr lang="en-US" sz="375" dirty="0">
                <a:solidFill>
                  <a:srgbClr val="000000"/>
                </a:solidFill>
                <a:latin typeface="Trebuchet MS"/>
                <a:ea typeface="Trebuchet MS"/>
                <a:cs typeface="Trebuchet MS"/>
                <a:sym typeface="Trebuchet MS"/>
              </a:rPr>
              <a:t>1] H. Mahmoodi, A. </a:t>
            </a:r>
            <a:r>
              <a:rPr lang="en-US" sz="375" dirty="0" err="1">
                <a:solidFill>
                  <a:srgbClr val="000000"/>
                </a:solidFill>
                <a:latin typeface="Trebuchet MS"/>
                <a:ea typeface="Trebuchet MS"/>
                <a:cs typeface="Trebuchet MS"/>
                <a:sym typeface="Trebuchet MS"/>
              </a:rPr>
              <a:t>Attaran</a:t>
            </a:r>
            <a:r>
              <a:rPr lang="en-US" sz="375" dirty="0">
                <a:solidFill>
                  <a:srgbClr val="000000"/>
                </a:solidFill>
                <a:latin typeface="Trebuchet MS"/>
                <a:ea typeface="Trebuchet MS"/>
                <a:cs typeface="Trebuchet MS"/>
                <a:sym typeface="Trebuchet MS"/>
              </a:rPr>
              <a:t>, T. Sheaves, “Design of a Non-Volatile Latch using Resistive Memory Technology” </a:t>
            </a:r>
          </a:p>
          <a:p>
            <a:pPr>
              <a:buClr>
                <a:srgbClr val="000000"/>
              </a:buClr>
              <a:buSzPct val="25000"/>
            </a:pPr>
            <a:r>
              <a:rPr lang="en-US" sz="375" dirty="0">
                <a:solidFill>
                  <a:srgbClr val="000000"/>
                </a:solidFill>
                <a:latin typeface="Trebuchet MS"/>
                <a:ea typeface="Trebuchet MS"/>
                <a:cs typeface="Trebuchet MS"/>
                <a:sym typeface="Trebuchet MS"/>
              </a:rPr>
              <a:t>[2] H. Mahmoodi, S. Srinivasan </a:t>
            </a:r>
            <a:r>
              <a:rPr lang="en-US" sz="375" dirty="0" err="1">
                <a:solidFill>
                  <a:srgbClr val="000000"/>
                </a:solidFill>
                <a:latin typeface="Trebuchet MS"/>
                <a:ea typeface="Trebuchet MS"/>
                <a:cs typeface="Trebuchet MS"/>
                <a:sym typeface="Trebuchet MS"/>
              </a:rPr>
              <a:t>Lakshmipuramᐩ</a:t>
            </a:r>
            <a:r>
              <a:rPr lang="en-US" sz="375" dirty="0">
                <a:solidFill>
                  <a:srgbClr val="000000"/>
                </a:solidFill>
                <a:latin typeface="Trebuchet MS"/>
                <a:ea typeface="Trebuchet MS"/>
                <a:cs typeface="Trebuchet MS"/>
                <a:sym typeface="Trebuchet MS"/>
              </a:rPr>
              <a:t>, M. </a:t>
            </a:r>
            <a:r>
              <a:rPr lang="en-US" sz="375" dirty="0" err="1">
                <a:solidFill>
                  <a:srgbClr val="000000"/>
                </a:solidFill>
                <a:latin typeface="Trebuchet MS"/>
                <a:ea typeface="Trebuchet MS"/>
                <a:cs typeface="Trebuchet MS"/>
                <a:sym typeface="Trebuchet MS"/>
              </a:rPr>
              <a:t>Aora</a:t>
            </a:r>
            <a:r>
              <a:rPr lang="en-US" sz="375" dirty="0">
                <a:solidFill>
                  <a:srgbClr val="000000"/>
                </a:solidFill>
                <a:latin typeface="Trebuchet MS"/>
                <a:ea typeface="Trebuchet MS"/>
                <a:cs typeface="Trebuchet MS"/>
                <a:sym typeface="Trebuchet MS"/>
              </a:rPr>
              <a:t>, Y. </a:t>
            </a:r>
            <a:r>
              <a:rPr lang="en-US" sz="375" dirty="0" err="1">
                <a:solidFill>
                  <a:srgbClr val="000000"/>
                </a:solidFill>
                <a:latin typeface="Trebuchet MS"/>
                <a:ea typeface="Trebuchet MS"/>
                <a:cs typeface="Trebuchet MS"/>
                <a:sym typeface="Trebuchet MS"/>
              </a:rPr>
              <a:t>Asgarieh</a:t>
            </a:r>
            <a:r>
              <a:rPr lang="en-US" sz="375" dirty="0">
                <a:solidFill>
                  <a:srgbClr val="000000"/>
                </a:solidFill>
                <a:latin typeface="Trebuchet MS"/>
                <a:ea typeface="Trebuchet MS"/>
                <a:cs typeface="Trebuchet MS"/>
                <a:sym typeface="Trebuchet MS"/>
              </a:rPr>
              <a:t>, H. </a:t>
            </a:r>
            <a:r>
              <a:rPr lang="en-US" sz="375" dirty="0" err="1">
                <a:solidFill>
                  <a:srgbClr val="000000"/>
                </a:solidFill>
                <a:latin typeface="Trebuchet MS"/>
                <a:ea typeface="Trebuchet MS"/>
                <a:cs typeface="Trebuchet MS"/>
                <a:sym typeface="Trebuchet MS"/>
              </a:rPr>
              <a:t>Homayoun</a:t>
            </a:r>
            <a:r>
              <a:rPr lang="en-US" sz="375" dirty="0">
                <a:solidFill>
                  <a:srgbClr val="000000"/>
                </a:solidFill>
                <a:latin typeface="Trebuchet MS"/>
                <a:ea typeface="Trebuchet MS"/>
                <a:cs typeface="Trebuchet MS"/>
                <a:sym typeface="Trebuchet MS"/>
              </a:rPr>
              <a:t>, B. Lin and D. M. </a:t>
            </a:r>
            <a:r>
              <a:rPr lang="en-US" sz="375" dirty="0" err="1">
                <a:solidFill>
                  <a:srgbClr val="000000"/>
                </a:solidFill>
                <a:latin typeface="Trebuchet MS"/>
                <a:ea typeface="Trebuchet MS"/>
                <a:cs typeface="Trebuchet MS"/>
                <a:sym typeface="Trebuchet MS"/>
              </a:rPr>
              <a:t>Tullsen</a:t>
            </a:r>
            <a:r>
              <a:rPr lang="en-US" sz="375" dirty="0">
                <a:solidFill>
                  <a:srgbClr val="000000"/>
                </a:solidFill>
                <a:latin typeface="Trebuchet MS"/>
                <a:ea typeface="Trebuchet MS"/>
                <a:cs typeface="Trebuchet MS"/>
                <a:sym typeface="Trebuchet MS"/>
              </a:rPr>
              <a:t> “</a:t>
            </a:r>
            <a:r>
              <a:rPr lang="en-US" sz="375" dirty="0" err="1">
                <a:solidFill>
                  <a:srgbClr val="000000"/>
                </a:solidFill>
                <a:latin typeface="Trebuchet MS"/>
                <a:ea typeface="Trebuchet MS"/>
                <a:cs typeface="Trebuchet MS"/>
                <a:sym typeface="Trebuchet MS"/>
              </a:rPr>
              <a:t>Resisitive</a:t>
            </a:r>
            <a:r>
              <a:rPr lang="en-US" sz="375" dirty="0">
                <a:solidFill>
                  <a:srgbClr val="000000"/>
                </a:solidFill>
                <a:latin typeface="Trebuchet MS"/>
                <a:ea typeface="Trebuchet MS"/>
                <a:cs typeface="Trebuchet MS"/>
                <a:sym typeface="Trebuchet MS"/>
              </a:rPr>
              <a:t> Computation: A Critique.” IEEE COMPUTER ARCHITECTURE LETTERS, VOL. 13 NO.2, JULY-DECEMBER 2014</a:t>
            </a:r>
          </a:p>
          <a:p>
            <a:pPr>
              <a:buClr>
                <a:srgbClr val="000000"/>
              </a:buClr>
              <a:buSzPct val="25000"/>
            </a:pPr>
            <a:r>
              <a:rPr lang="en-US" sz="375" dirty="0">
                <a:solidFill>
                  <a:srgbClr val="000000"/>
                </a:solidFill>
                <a:latin typeface="Trebuchet MS"/>
                <a:ea typeface="Trebuchet MS"/>
                <a:cs typeface="Trebuchet MS"/>
                <a:sym typeface="Trebuchet MS"/>
              </a:rPr>
              <a:t>[3] W. Zhao, E. </a:t>
            </a:r>
            <a:r>
              <a:rPr lang="en-US" sz="375" dirty="0" err="1">
                <a:solidFill>
                  <a:srgbClr val="000000"/>
                </a:solidFill>
                <a:latin typeface="Trebuchet MS"/>
                <a:ea typeface="Trebuchet MS"/>
                <a:cs typeface="Trebuchet MS"/>
                <a:sym typeface="Trebuchet MS"/>
              </a:rPr>
              <a:t>Belhaire</a:t>
            </a:r>
            <a:r>
              <a:rPr lang="en-US" sz="375" dirty="0">
                <a:solidFill>
                  <a:srgbClr val="000000"/>
                </a:solidFill>
                <a:latin typeface="Trebuchet MS"/>
                <a:ea typeface="Trebuchet MS"/>
                <a:cs typeface="Trebuchet MS"/>
                <a:sym typeface="Trebuchet MS"/>
              </a:rPr>
              <a:t> and C. </a:t>
            </a:r>
            <a:r>
              <a:rPr lang="en-US" sz="375" dirty="0" err="1">
                <a:solidFill>
                  <a:srgbClr val="000000"/>
                </a:solidFill>
                <a:latin typeface="Trebuchet MS"/>
                <a:ea typeface="Trebuchet MS"/>
                <a:cs typeface="Trebuchet MS"/>
                <a:sym typeface="Trebuchet MS"/>
              </a:rPr>
              <a:t>Chappert</a:t>
            </a:r>
            <a:r>
              <a:rPr lang="en-US" sz="375" dirty="0">
                <a:solidFill>
                  <a:srgbClr val="000000"/>
                </a:solidFill>
                <a:latin typeface="Trebuchet MS"/>
                <a:ea typeface="Trebuchet MS"/>
                <a:cs typeface="Trebuchet MS"/>
                <a:sym typeface="Trebuchet MS"/>
              </a:rPr>
              <a:t> “Spin-MTJ based Non-Volatile Flip-Flop.”</a:t>
            </a:r>
          </a:p>
          <a:p>
            <a:pPr>
              <a:buClr>
                <a:srgbClr val="000000"/>
              </a:buClr>
              <a:buSzPct val="25000"/>
            </a:pPr>
            <a:r>
              <a:rPr lang="en-US" sz="375" dirty="0">
                <a:solidFill>
                  <a:srgbClr val="000000"/>
                </a:solidFill>
                <a:latin typeface="Trebuchet MS"/>
                <a:ea typeface="Trebuchet MS"/>
                <a:cs typeface="Trebuchet MS"/>
                <a:sym typeface="Trebuchet MS"/>
              </a:rPr>
              <a:t>Proceedings of the 7th IEEE International Conference on Nanotechnology August 2-5 </a:t>
            </a:r>
          </a:p>
          <a:p>
            <a:pPr>
              <a:buClr>
                <a:srgbClr val="000000"/>
              </a:buClr>
              <a:buSzPct val="25000"/>
            </a:pPr>
            <a:r>
              <a:rPr lang="en-US" sz="375" dirty="0">
                <a:solidFill>
                  <a:srgbClr val="000000"/>
                </a:solidFill>
                <a:latin typeface="Trebuchet MS"/>
                <a:ea typeface="Trebuchet MS"/>
                <a:cs typeface="Trebuchet MS"/>
                <a:sym typeface="Trebuchet MS"/>
              </a:rPr>
              <a:t>2007, Hong Kong</a:t>
            </a:r>
          </a:p>
          <a:p>
            <a:pPr algn="just">
              <a:buClr>
                <a:srgbClr val="000000"/>
              </a:buClr>
              <a:buSzPct val="25000"/>
            </a:pPr>
            <a:r>
              <a:rPr lang="en-US" sz="375" dirty="0">
                <a:solidFill>
                  <a:srgbClr val="000000"/>
                </a:solidFill>
                <a:latin typeface="Trebuchet MS"/>
                <a:ea typeface="Trebuchet MS"/>
                <a:cs typeface="Trebuchet MS"/>
                <a:sym typeface="Trebuchet MS"/>
              </a:rPr>
              <a:t>[4]</a:t>
            </a:r>
            <a:r>
              <a:rPr lang="en-US" sz="375" dirty="0" err="1">
                <a:solidFill>
                  <a:srgbClr val="000000"/>
                </a:solidFill>
                <a:latin typeface="Trebuchet MS"/>
                <a:ea typeface="Trebuchet MS"/>
                <a:cs typeface="Trebuchet MS"/>
                <a:sym typeface="Trebuchet MS"/>
              </a:rPr>
              <a:t>Wicht</a:t>
            </a:r>
            <a:r>
              <a:rPr lang="en-US" sz="375" dirty="0">
                <a:solidFill>
                  <a:srgbClr val="000000"/>
                </a:solidFill>
                <a:latin typeface="Trebuchet MS"/>
                <a:ea typeface="Trebuchet MS"/>
                <a:cs typeface="Trebuchet MS"/>
                <a:sym typeface="Trebuchet MS"/>
              </a:rPr>
              <a:t>, Bernhard, Thomas </a:t>
            </a:r>
            <a:r>
              <a:rPr lang="en-US" sz="375" dirty="0" err="1">
                <a:solidFill>
                  <a:srgbClr val="000000"/>
                </a:solidFill>
                <a:latin typeface="Trebuchet MS"/>
                <a:ea typeface="Trebuchet MS"/>
                <a:cs typeface="Trebuchet MS"/>
                <a:sym typeface="Trebuchet MS"/>
              </a:rPr>
              <a:t>Nirschl</a:t>
            </a:r>
            <a:r>
              <a:rPr lang="en-US" sz="375" dirty="0">
                <a:solidFill>
                  <a:srgbClr val="000000"/>
                </a:solidFill>
                <a:latin typeface="Trebuchet MS"/>
                <a:ea typeface="Trebuchet MS"/>
                <a:cs typeface="Trebuchet MS"/>
                <a:sym typeface="Trebuchet MS"/>
              </a:rPr>
              <a:t>, and Doris Schmitt-</a:t>
            </a:r>
            <a:r>
              <a:rPr lang="en-US" sz="375" dirty="0" err="1">
                <a:solidFill>
                  <a:srgbClr val="000000"/>
                </a:solidFill>
                <a:latin typeface="Trebuchet MS"/>
                <a:ea typeface="Trebuchet MS"/>
                <a:cs typeface="Trebuchet MS"/>
                <a:sym typeface="Trebuchet MS"/>
              </a:rPr>
              <a:t>Landsiedel</a:t>
            </a:r>
            <a:r>
              <a:rPr lang="en-US" sz="375" dirty="0">
                <a:solidFill>
                  <a:srgbClr val="000000"/>
                </a:solidFill>
                <a:latin typeface="Trebuchet MS"/>
                <a:ea typeface="Trebuchet MS"/>
                <a:cs typeface="Trebuchet MS"/>
                <a:sym typeface="Trebuchet MS"/>
              </a:rPr>
              <a:t>. "Yield and Speed Optimization of a Latch-Type Voltage Sense Amplifier." IEEE JOURNAL OF SOLID-STATE CIRCUITS , VOL.39 NO.07, JULY 2004</a:t>
            </a:r>
          </a:p>
          <a:p>
            <a:pPr algn="just">
              <a:buClr>
                <a:srgbClr val="000000"/>
              </a:buClr>
              <a:buSzPct val="25000"/>
            </a:pPr>
            <a:r>
              <a:rPr lang="en-US" sz="375" dirty="0">
                <a:solidFill>
                  <a:srgbClr val="000000"/>
                </a:solidFill>
                <a:latin typeface="Trebuchet MS"/>
                <a:ea typeface="Trebuchet MS"/>
                <a:cs typeface="Trebuchet MS"/>
                <a:sym typeface="Trebuchet MS"/>
              </a:rPr>
              <a:t>[5]</a:t>
            </a:r>
            <a:r>
              <a:rPr lang="en-US" sz="375" dirty="0" err="1">
                <a:solidFill>
                  <a:srgbClr val="000000"/>
                </a:solidFill>
                <a:latin typeface="Trebuchet MS"/>
                <a:ea typeface="Trebuchet MS"/>
                <a:cs typeface="Trebuchet MS"/>
                <a:sym typeface="Trebuchet MS"/>
              </a:rPr>
              <a:t>Welser</a:t>
            </a:r>
            <a:r>
              <a:rPr lang="en-US" sz="375" dirty="0">
                <a:solidFill>
                  <a:srgbClr val="000000"/>
                </a:solidFill>
                <a:latin typeface="Trebuchet MS"/>
                <a:ea typeface="Trebuchet MS"/>
                <a:cs typeface="Trebuchet MS"/>
                <a:sym typeface="Trebuchet MS"/>
              </a:rPr>
              <a:t>, Jeffrey, S.A. Wolf, and </a:t>
            </a:r>
            <a:r>
              <a:rPr lang="en-US" sz="375" dirty="0" err="1">
                <a:solidFill>
                  <a:srgbClr val="000000"/>
                </a:solidFill>
                <a:latin typeface="Trebuchet MS"/>
                <a:ea typeface="Trebuchet MS"/>
                <a:cs typeface="Trebuchet MS"/>
                <a:sym typeface="Trebuchet MS"/>
              </a:rPr>
              <a:t>Phaedon</a:t>
            </a:r>
            <a:r>
              <a:rPr lang="en-US" sz="375" dirty="0">
                <a:solidFill>
                  <a:srgbClr val="000000"/>
                </a:solidFill>
                <a:latin typeface="Trebuchet MS"/>
                <a:ea typeface="Trebuchet MS"/>
                <a:cs typeface="Trebuchet MS"/>
                <a:sym typeface="Trebuchet MS"/>
              </a:rPr>
              <a:t> </a:t>
            </a:r>
            <a:r>
              <a:rPr lang="en-US" sz="375" dirty="0" err="1">
                <a:solidFill>
                  <a:srgbClr val="000000"/>
                </a:solidFill>
                <a:latin typeface="Trebuchet MS"/>
                <a:ea typeface="Trebuchet MS"/>
                <a:cs typeface="Trebuchet MS"/>
                <a:sym typeface="Trebuchet MS"/>
              </a:rPr>
              <a:t>Avouris</a:t>
            </a:r>
            <a:r>
              <a:rPr lang="en-US" sz="375" dirty="0">
                <a:solidFill>
                  <a:srgbClr val="000000"/>
                </a:solidFill>
                <a:latin typeface="Trebuchet MS"/>
                <a:ea typeface="Trebuchet MS"/>
                <a:cs typeface="Trebuchet MS"/>
                <a:sym typeface="Trebuchet MS"/>
              </a:rPr>
              <a:t>. " 282 CHAPTER 8 APPLICATIONS: NANOELECTRONICS AND NANOMAGNETICS ." Nanotechnology Research Directions for Societal Needs in 2020. London: Springer Dordrecht, 2011.</a:t>
            </a:r>
          </a:p>
          <a:p>
            <a:pPr>
              <a:buClr>
                <a:srgbClr val="000000"/>
              </a:buClr>
            </a:pPr>
            <a:endParaRPr sz="25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97F2DEFB-B0E3-4569-B642-D2868BDB2BD9}"/>
              </a:ext>
            </a:extLst>
          </p:cNvPr>
          <p:cNvPicPr>
            <a:picLocks noChangeAspect="1"/>
          </p:cNvPicPr>
          <p:nvPr/>
        </p:nvPicPr>
        <p:blipFill>
          <a:blip r:embed="rId6"/>
          <a:stretch>
            <a:fillRect/>
          </a:stretch>
        </p:blipFill>
        <p:spPr>
          <a:xfrm>
            <a:off x="2585775" y="1194645"/>
            <a:ext cx="1141237" cy="904377"/>
          </a:xfrm>
          <a:prstGeom prst="rect">
            <a:avLst/>
          </a:prstGeom>
        </p:spPr>
      </p:pic>
      <p:graphicFrame>
        <p:nvGraphicFramePr>
          <p:cNvPr id="59" name="Content Placeholder 7">
            <a:extLst>
              <a:ext uri="{FF2B5EF4-FFF2-40B4-BE49-F238E27FC236}">
                <a16:creationId xmlns:a16="http://schemas.microsoft.com/office/drawing/2014/main" id="{B8DE3243-874E-314B-AC53-1D3E6D8CD34E}"/>
              </a:ext>
            </a:extLst>
          </p:cNvPr>
          <p:cNvGraphicFramePr>
            <a:graphicFrameLocks/>
          </p:cNvGraphicFramePr>
          <p:nvPr>
            <p:extLst>
              <p:ext uri="{D42A27DB-BD31-4B8C-83A1-F6EECF244321}">
                <p14:modId xmlns:p14="http://schemas.microsoft.com/office/powerpoint/2010/main" val="531767243"/>
              </p:ext>
            </p:extLst>
          </p:nvPr>
        </p:nvGraphicFramePr>
        <p:xfrm>
          <a:off x="4030415" y="1728254"/>
          <a:ext cx="868680" cy="594360"/>
        </p:xfrm>
        <a:graphic>
          <a:graphicData uri="http://schemas.openxmlformats.org/drawingml/2006/table">
            <a:tbl>
              <a:tblPr firstRow="1" bandRow="1">
                <a:tableStyleId>{5C22544A-7EE6-4342-B048-85BDC9FD1C3A}</a:tableStyleId>
              </a:tblPr>
              <a:tblGrid>
                <a:gridCol w="243295">
                  <a:extLst>
                    <a:ext uri="{9D8B030D-6E8A-4147-A177-3AD203B41FA5}">
                      <a16:colId xmlns:a16="http://schemas.microsoft.com/office/drawing/2014/main" val="1425844688"/>
                    </a:ext>
                  </a:extLst>
                </a:gridCol>
                <a:gridCol w="293873">
                  <a:extLst>
                    <a:ext uri="{9D8B030D-6E8A-4147-A177-3AD203B41FA5}">
                      <a16:colId xmlns:a16="http://schemas.microsoft.com/office/drawing/2014/main" val="2587002072"/>
                    </a:ext>
                  </a:extLst>
                </a:gridCol>
                <a:gridCol w="331512">
                  <a:extLst>
                    <a:ext uri="{9D8B030D-6E8A-4147-A177-3AD203B41FA5}">
                      <a16:colId xmlns:a16="http://schemas.microsoft.com/office/drawing/2014/main" val="298124899"/>
                    </a:ext>
                  </a:extLst>
                </a:gridCol>
              </a:tblGrid>
              <a:tr h="118872">
                <a:tc>
                  <a:txBody>
                    <a:bodyPr/>
                    <a:lstStyle/>
                    <a:p>
                      <a:pPr algn="ctr"/>
                      <a:r>
                        <a:rPr lang="en-US" sz="300"/>
                        <a:t>D</a:t>
                      </a:r>
                      <a:endParaRPr lang="en-US" sz="300" dirty="0"/>
                    </a:p>
                  </a:txBody>
                  <a:tcPr marL="70903" marR="70903" marT="35452" marB="35452"/>
                </a:tc>
                <a:tc>
                  <a:txBody>
                    <a:bodyPr/>
                    <a:lstStyle/>
                    <a:p>
                      <a:pPr algn="ctr"/>
                      <a:r>
                        <a:rPr lang="en-US" sz="300"/>
                        <a:t>WE</a:t>
                      </a:r>
                      <a:endParaRPr lang="en-US" sz="300" dirty="0"/>
                    </a:p>
                  </a:txBody>
                  <a:tcPr marL="70903" marR="70903" marT="35452" marB="35452">
                    <a:lnR w="12700" cap="flat" cmpd="sng" algn="ctr">
                      <a:solidFill>
                        <a:schemeClr val="tx1"/>
                      </a:solidFill>
                      <a:prstDash val="solid"/>
                      <a:round/>
                      <a:headEnd type="none" w="med" len="med"/>
                      <a:tailEnd type="none" w="med" len="med"/>
                    </a:lnR>
                  </a:tcPr>
                </a:tc>
                <a:tc>
                  <a:txBody>
                    <a:bodyPr/>
                    <a:lstStyle/>
                    <a:p>
                      <a:pPr algn="ctr"/>
                      <a:r>
                        <a:rPr lang="en-US" sz="300"/>
                        <a:t>R state</a:t>
                      </a:r>
                      <a:endParaRPr lang="en-US" sz="300" dirty="0"/>
                    </a:p>
                  </a:txBody>
                  <a:tcPr marL="70903" marR="70903" marT="35452" marB="35452">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73685144"/>
                  </a:ext>
                </a:extLst>
              </a:tr>
              <a:tr h="118872">
                <a:tc>
                  <a:txBody>
                    <a:bodyPr/>
                    <a:lstStyle/>
                    <a:p>
                      <a:pPr algn="ctr"/>
                      <a:r>
                        <a:rPr lang="en-US" sz="300"/>
                        <a:t>0</a:t>
                      </a:r>
                      <a:endParaRPr lang="en-US" sz="300" dirty="0"/>
                    </a:p>
                  </a:txBody>
                  <a:tcPr marL="70903" marR="70903" marT="35452" marB="35452"/>
                </a:tc>
                <a:tc>
                  <a:txBody>
                    <a:bodyPr/>
                    <a:lstStyle/>
                    <a:p>
                      <a:pPr algn="ctr"/>
                      <a:r>
                        <a:rPr lang="en-US" sz="300"/>
                        <a:t>0</a:t>
                      </a:r>
                      <a:endParaRPr lang="en-US" sz="300" dirty="0"/>
                    </a:p>
                  </a:txBody>
                  <a:tcPr marL="70903" marR="70903" marT="35452" marB="35452">
                    <a:lnR w="12700" cap="flat" cmpd="sng" algn="ctr">
                      <a:solidFill>
                        <a:schemeClr val="tx1"/>
                      </a:solidFill>
                      <a:prstDash val="solid"/>
                      <a:round/>
                      <a:headEnd type="none" w="med" len="med"/>
                      <a:tailEnd type="none" w="med" len="med"/>
                    </a:lnR>
                  </a:tcPr>
                </a:tc>
                <a:tc>
                  <a:txBody>
                    <a:bodyPr/>
                    <a:lstStyle/>
                    <a:p>
                      <a:pPr algn="ctr"/>
                      <a:r>
                        <a:rPr lang="en-US" sz="300"/>
                        <a:t>R state</a:t>
                      </a:r>
                      <a:endParaRPr lang="en-US" sz="300" dirty="0"/>
                    </a:p>
                  </a:txBody>
                  <a:tcPr marL="70903" marR="70903" marT="35452" marB="35452">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355797"/>
                  </a:ext>
                </a:extLst>
              </a:tr>
              <a:tr h="118872">
                <a:tc>
                  <a:txBody>
                    <a:bodyPr/>
                    <a:lstStyle/>
                    <a:p>
                      <a:pPr algn="ctr"/>
                      <a:r>
                        <a:rPr lang="en-US" sz="300"/>
                        <a:t>0</a:t>
                      </a:r>
                      <a:endParaRPr lang="en-US" sz="300" dirty="0"/>
                    </a:p>
                  </a:txBody>
                  <a:tcPr marL="70903" marR="70903" marT="35452" marB="35452"/>
                </a:tc>
                <a:tc>
                  <a:txBody>
                    <a:bodyPr/>
                    <a:lstStyle/>
                    <a:p>
                      <a:pPr algn="ctr"/>
                      <a:r>
                        <a:rPr lang="en-US" sz="300"/>
                        <a:t>1</a:t>
                      </a:r>
                      <a:endParaRPr lang="en-US" sz="300" dirty="0"/>
                    </a:p>
                  </a:txBody>
                  <a:tcPr marL="70903" marR="70903" marT="35452" marB="35452">
                    <a:lnR w="12700" cap="flat" cmpd="sng" algn="ctr">
                      <a:solidFill>
                        <a:schemeClr val="tx1"/>
                      </a:solidFill>
                      <a:prstDash val="solid"/>
                      <a:round/>
                      <a:headEnd type="none" w="med" len="med"/>
                      <a:tailEnd type="none" w="med" len="med"/>
                    </a:lnR>
                  </a:tcPr>
                </a:tc>
                <a:tc>
                  <a:txBody>
                    <a:bodyPr/>
                    <a:lstStyle/>
                    <a:p>
                      <a:pPr algn="ctr"/>
                      <a:r>
                        <a:rPr lang="en-US" sz="300"/>
                        <a:t>R state</a:t>
                      </a:r>
                      <a:endParaRPr lang="en-US" sz="300" dirty="0"/>
                    </a:p>
                  </a:txBody>
                  <a:tcPr marL="70903" marR="70903" marT="35452" marB="35452">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34582345"/>
                  </a:ext>
                </a:extLst>
              </a:tr>
              <a:tr h="118872">
                <a:tc>
                  <a:txBody>
                    <a:bodyPr/>
                    <a:lstStyle/>
                    <a:p>
                      <a:pPr algn="ctr"/>
                      <a:r>
                        <a:rPr lang="en-US" sz="300"/>
                        <a:t>1</a:t>
                      </a:r>
                      <a:endParaRPr lang="en-US" sz="300" dirty="0"/>
                    </a:p>
                  </a:txBody>
                  <a:tcPr marL="70903" marR="70903" marT="35452" marB="35452"/>
                </a:tc>
                <a:tc>
                  <a:txBody>
                    <a:bodyPr/>
                    <a:lstStyle/>
                    <a:p>
                      <a:pPr algn="ctr"/>
                      <a:r>
                        <a:rPr lang="en-US" sz="300"/>
                        <a:t>0</a:t>
                      </a:r>
                      <a:endParaRPr lang="en-US" sz="300" dirty="0"/>
                    </a:p>
                  </a:txBody>
                  <a:tcPr marL="70903" marR="70903" marT="35452" marB="35452">
                    <a:lnR w="12700" cap="flat" cmpd="sng" algn="ctr">
                      <a:solidFill>
                        <a:schemeClr val="tx1"/>
                      </a:solidFill>
                      <a:prstDash val="solid"/>
                      <a:round/>
                      <a:headEnd type="none" w="med" len="med"/>
                      <a:tailEnd type="none" w="med" len="med"/>
                    </a:lnR>
                  </a:tcPr>
                </a:tc>
                <a:tc>
                  <a:txBody>
                    <a:bodyPr/>
                    <a:lstStyle/>
                    <a:p>
                      <a:pPr algn="ctr"/>
                      <a:r>
                        <a:rPr lang="en-US" sz="300"/>
                        <a:t>R state</a:t>
                      </a:r>
                      <a:endParaRPr lang="en-US" sz="300" dirty="0"/>
                    </a:p>
                  </a:txBody>
                  <a:tcPr marL="70903" marR="70903" marT="35452" marB="35452">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9685535"/>
                  </a:ext>
                </a:extLst>
              </a:tr>
              <a:tr h="118872">
                <a:tc>
                  <a:txBody>
                    <a:bodyPr/>
                    <a:lstStyle/>
                    <a:p>
                      <a:pPr algn="ctr"/>
                      <a:r>
                        <a:rPr lang="en-US" sz="300"/>
                        <a:t>1</a:t>
                      </a:r>
                      <a:endParaRPr lang="en-US" sz="300" dirty="0"/>
                    </a:p>
                  </a:txBody>
                  <a:tcPr marL="70903" marR="70903" marT="35452" marB="35452"/>
                </a:tc>
                <a:tc>
                  <a:txBody>
                    <a:bodyPr/>
                    <a:lstStyle/>
                    <a:p>
                      <a:pPr algn="ctr"/>
                      <a:r>
                        <a:rPr lang="en-US" sz="300"/>
                        <a:t>1</a:t>
                      </a:r>
                      <a:endParaRPr lang="en-US" sz="300" dirty="0"/>
                    </a:p>
                  </a:txBody>
                  <a:tcPr marL="70903" marR="70903" marT="35452" marB="35452">
                    <a:lnR w="12700" cap="flat" cmpd="sng" algn="ctr">
                      <a:solidFill>
                        <a:schemeClr val="tx1"/>
                      </a:solidFill>
                      <a:prstDash val="solid"/>
                      <a:round/>
                      <a:headEnd type="none" w="med" len="med"/>
                      <a:tailEnd type="none" w="med" len="med"/>
                    </a:lnR>
                  </a:tcPr>
                </a:tc>
                <a:tc>
                  <a:txBody>
                    <a:bodyPr/>
                    <a:lstStyle/>
                    <a:p>
                      <a:pPr algn="ctr"/>
                      <a:r>
                        <a:rPr lang="en-US" sz="300" dirty="0"/>
                        <a:t>Blown</a:t>
                      </a:r>
                    </a:p>
                  </a:txBody>
                  <a:tcPr marL="70903" marR="70903" marT="35452" marB="35452">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22826203"/>
                  </a:ext>
                </a:extLst>
              </a:tr>
            </a:tbl>
          </a:graphicData>
        </a:graphic>
      </p:graphicFrame>
      <mc:AlternateContent xmlns:mc="http://schemas.openxmlformats.org/markup-compatibility/2006" xmlns:a14="http://schemas.microsoft.com/office/drawing/2010/main">
        <mc:Choice Requires="a14">
          <p:graphicFrame>
            <p:nvGraphicFramePr>
              <p:cNvPr id="73" name="Content Placeholder 9">
                <a:extLst>
                  <a:ext uri="{FF2B5EF4-FFF2-40B4-BE49-F238E27FC236}">
                    <a16:creationId xmlns:a16="http://schemas.microsoft.com/office/drawing/2014/main" id="{52BFA32C-2A07-F745-9500-55ADDDD263B9}"/>
                  </a:ext>
                </a:extLst>
              </p:cNvPr>
              <p:cNvGraphicFramePr>
                <a:graphicFrameLocks/>
              </p:cNvGraphicFramePr>
              <p:nvPr>
                <p:extLst>
                  <p:ext uri="{D42A27DB-BD31-4B8C-83A1-F6EECF244321}">
                    <p14:modId xmlns:p14="http://schemas.microsoft.com/office/powerpoint/2010/main" val="1192713693"/>
                  </p:ext>
                </p:extLst>
              </p:nvPr>
            </p:nvGraphicFramePr>
            <p:xfrm>
              <a:off x="5050562" y="1723207"/>
              <a:ext cx="871448" cy="595244"/>
            </p:xfrm>
            <a:graphic>
              <a:graphicData uri="http://schemas.openxmlformats.org/drawingml/2006/table">
                <a:tbl>
                  <a:tblPr firstRow="1" bandRow="1">
                    <a:tableStyleId>{5C22544A-7EE6-4342-B048-85BDC9FD1C3A}</a:tableStyleId>
                  </a:tblPr>
                  <a:tblGrid>
                    <a:gridCol w="217862">
                      <a:extLst>
                        <a:ext uri="{9D8B030D-6E8A-4147-A177-3AD203B41FA5}">
                          <a16:colId xmlns:a16="http://schemas.microsoft.com/office/drawing/2014/main" val="1461445782"/>
                        </a:ext>
                      </a:extLst>
                    </a:gridCol>
                    <a:gridCol w="217862">
                      <a:extLst>
                        <a:ext uri="{9D8B030D-6E8A-4147-A177-3AD203B41FA5}">
                          <a16:colId xmlns:a16="http://schemas.microsoft.com/office/drawing/2014/main" val="2328067485"/>
                        </a:ext>
                      </a:extLst>
                    </a:gridCol>
                    <a:gridCol w="217862">
                      <a:extLst>
                        <a:ext uri="{9D8B030D-6E8A-4147-A177-3AD203B41FA5}">
                          <a16:colId xmlns:a16="http://schemas.microsoft.com/office/drawing/2014/main" val="3949086940"/>
                        </a:ext>
                      </a:extLst>
                    </a:gridCol>
                    <a:gridCol w="217862">
                      <a:extLst>
                        <a:ext uri="{9D8B030D-6E8A-4147-A177-3AD203B41FA5}">
                          <a16:colId xmlns:a16="http://schemas.microsoft.com/office/drawing/2014/main" val="2672450822"/>
                        </a:ext>
                      </a:extLst>
                    </a:gridCol>
                  </a:tblGrid>
                  <a:tr h="130084">
                    <a:tc>
                      <a:txBody>
                        <a:bodyPr/>
                        <a:lstStyle/>
                        <a:p>
                          <a:pPr algn="ctr"/>
                          <a:r>
                            <a:rPr lang="en-US" sz="300"/>
                            <a:t>R state</a:t>
                          </a:r>
                          <a:endParaRPr lang="en-US" sz="300" dirty="0"/>
                        </a:p>
                      </a:txBody>
                      <a:tcPr marL="8796" marR="8796" marT="4399" marB="4399" anchor="ctr"/>
                    </a:tc>
                    <a:tc>
                      <a:txBody>
                        <a:bodyPr/>
                        <a:lstStyle/>
                        <a:p>
                          <a:pPr algn="ctr"/>
                          <a:r>
                            <a:rPr lang="en-US" sz="300"/>
                            <a:t>SE </a:t>
                          </a:r>
                          <a:endParaRPr lang="en-US" sz="300" dirty="0"/>
                        </a:p>
                      </a:txBody>
                      <a:tcPr marL="8796" marR="8796" marT="4399" marB="4399" anchor="ctr"/>
                    </a:tc>
                    <a:tc>
                      <a:txBody>
                        <a:bodyPr/>
                        <a:lstStyle/>
                        <a:p>
                          <a:pPr algn="ctr"/>
                          <a:r>
                            <a:rPr lang="en-US" sz="300" dirty="0"/>
                            <a:t>Q</a:t>
                          </a:r>
                        </a:p>
                      </a:txBody>
                      <a:tcPr marL="8796" marR="8796" marT="4399" marB="4399"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300" b="1" i="1" dirty="0" smtClean="0">
                                        <a:latin typeface="Cambria Math" panose="02040503050406030204" pitchFamily="18" charset="0"/>
                                      </a:rPr>
                                    </m:ctrlPr>
                                  </m:accPr>
                                  <m:e>
                                    <m:r>
                                      <a:rPr lang="en-US" sz="300" b="1" i="0" dirty="0" smtClean="0">
                                        <a:latin typeface="Cambria Math" panose="02040503050406030204" pitchFamily="18" charset="0"/>
                                      </a:rPr>
                                      <m:t>𝐐</m:t>
                                    </m:r>
                                  </m:e>
                                </m:acc>
                              </m:oMath>
                            </m:oMathPara>
                          </a14:m>
                          <a:endParaRPr lang="en-US" sz="300" b="1" dirty="0"/>
                        </a:p>
                      </a:txBody>
                      <a:tcPr marL="8796" marR="8796" marT="4399" marB="4399" anchor="ctr"/>
                    </a:tc>
                    <a:extLst>
                      <a:ext uri="{0D108BD9-81ED-4DB2-BD59-A6C34878D82A}">
                        <a16:rowId xmlns:a16="http://schemas.microsoft.com/office/drawing/2014/main" val="522138862"/>
                      </a:ext>
                    </a:extLst>
                  </a:tr>
                  <a:tr h="130084">
                    <a:tc>
                      <a:txBody>
                        <a:bodyPr/>
                        <a:lstStyle/>
                        <a:p>
                          <a:pPr algn="ctr"/>
                          <a:r>
                            <a:rPr lang="en-US" sz="300"/>
                            <a:t>Unblown</a:t>
                          </a:r>
                          <a:endParaRPr lang="en-US" sz="300" dirty="0"/>
                        </a:p>
                      </a:txBody>
                      <a:tcPr marL="8796" marR="8796" marT="4399" marB="4399" anchor="ctr"/>
                    </a:tc>
                    <a:tc>
                      <a:txBody>
                        <a:bodyPr/>
                        <a:lstStyle/>
                        <a:p>
                          <a:pPr algn="ctr"/>
                          <a:r>
                            <a:rPr lang="en-US" sz="300"/>
                            <a:t>0</a:t>
                          </a:r>
                          <a:endParaRPr lang="en-US" sz="300" dirty="0"/>
                        </a:p>
                      </a:txBody>
                      <a:tcPr marL="8796" marR="8796" marT="4399" marB="4399" anchor="ctr"/>
                    </a:tc>
                    <a:tc>
                      <a:txBody>
                        <a:bodyPr/>
                        <a:lstStyle/>
                        <a:p>
                          <a:pPr algn="ctr"/>
                          <a:r>
                            <a:rPr lang="en-US" sz="300"/>
                            <a:t>Q</a:t>
                          </a:r>
                          <a:endParaRPr lang="en-US" sz="300" dirty="0"/>
                        </a:p>
                      </a:txBody>
                      <a:tcPr marL="8796" marR="8796" marT="4399" marB="4399"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300" i="1" dirty="0" smtClean="0">
                                        <a:latin typeface="Cambria Math" panose="02040503050406030204" pitchFamily="18" charset="0"/>
                                      </a:rPr>
                                    </m:ctrlPr>
                                  </m:accPr>
                                  <m:e>
                                    <m:r>
                                      <m:rPr>
                                        <m:sty m:val="p"/>
                                      </m:rPr>
                                      <a:rPr lang="en-US" sz="300" b="0" i="0" dirty="0" smtClean="0">
                                        <a:latin typeface="Cambria Math" panose="02040503050406030204" pitchFamily="18" charset="0"/>
                                      </a:rPr>
                                      <m:t>Q</m:t>
                                    </m:r>
                                  </m:e>
                                </m:acc>
                              </m:oMath>
                            </m:oMathPara>
                          </a14:m>
                          <a:endParaRPr lang="en-US" sz="300" i="0" dirty="0">
                            <a:latin typeface="+mn-lt"/>
                          </a:endParaRPr>
                        </a:p>
                      </a:txBody>
                      <a:tcPr marL="8796" marR="8796" marT="4399" marB="4399" anchor="ctr"/>
                    </a:tc>
                    <a:extLst>
                      <a:ext uri="{0D108BD9-81ED-4DB2-BD59-A6C34878D82A}">
                        <a16:rowId xmlns:a16="http://schemas.microsoft.com/office/drawing/2014/main" val="396629684"/>
                      </a:ext>
                    </a:extLst>
                  </a:tr>
                  <a:tr h="130084">
                    <a:tc>
                      <a:txBody>
                        <a:bodyPr/>
                        <a:lstStyle/>
                        <a:p>
                          <a:pPr algn="ctr"/>
                          <a:r>
                            <a:rPr lang="en-US" sz="300"/>
                            <a:t>Unblown</a:t>
                          </a:r>
                          <a:endParaRPr lang="en-US" sz="300" dirty="0"/>
                        </a:p>
                      </a:txBody>
                      <a:tcPr marL="8796" marR="8796" marT="4399" marB="4399" anchor="ctr"/>
                    </a:tc>
                    <a:tc>
                      <a:txBody>
                        <a:bodyPr/>
                        <a:lstStyle/>
                        <a:p>
                          <a:pPr algn="ctr"/>
                          <a:r>
                            <a:rPr lang="en-US" sz="300"/>
                            <a:t>1</a:t>
                          </a:r>
                          <a:endParaRPr lang="en-US" sz="300" dirty="0"/>
                        </a:p>
                      </a:txBody>
                      <a:tcPr marL="8796" marR="8796" marT="4399" marB="4399" anchor="ctr"/>
                    </a:tc>
                    <a:tc>
                      <a:txBody>
                        <a:bodyPr/>
                        <a:lstStyle/>
                        <a:p>
                          <a:pPr algn="ctr"/>
                          <a:r>
                            <a:rPr lang="en-US" sz="300"/>
                            <a:t>0</a:t>
                          </a:r>
                          <a:endParaRPr lang="en-US" sz="300" dirty="0"/>
                        </a:p>
                      </a:txBody>
                      <a:tcPr marL="8796" marR="8796" marT="4399" marB="4399" anchor="ctr"/>
                    </a:tc>
                    <a:tc>
                      <a:txBody>
                        <a:bodyPr/>
                        <a:lstStyle/>
                        <a:p>
                          <a:pPr algn="ctr"/>
                          <a:r>
                            <a:rPr lang="en-US" sz="300"/>
                            <a:t>1</a:t>
                          </a:r>
                          <a:endParaRPr lang="en-US" sz="300" dirty="0"/>
                        </a:p>
                      </a:txBody>
                      <a:tcPr marL="8796" marR="8796" marT="4399" marB="4399" anchor="ctr"/>
                    </a:tc>
                    <a:extLst>
                      <a:ext uri="{0D108BD9-81ED-4DB2-BD59-A6C34878D82A}">
                        <a16:rowId xmlns:a16="http://schemas.microsoft.com/office/drawing/2014/main" val="696601892"/>
                      </a:ext>
                    </a:extLst>
                  </a:tr>
                  <a:tr h="102496">
                    <a:tc>
                      <a:txBody>
                        <a:bodyPr/>
                        <a:lstStyle/>
                        <a:p>
                          <a:pPr algn="ctr"/>
                          <a:r>
                            <a:rPr lang="en-US" sz="300"/>
                            <a:t>Blown</a:t>
                          </a:r>
                          <a:endParaRPr lang="en-US" sz="300" dirty="0"/>
                        </a:p>
                      </a:txBody>
                      <a:tcPr marL="8796" marR="8796" marT="4399" marB="4399" anchor="ctr"/>
                    </a:tc>
                    <a:tc>
                      <a:txBody>
                        <a:bodyPr/>
                        <a:lstStyle/>
                        <a:p>
                          <a:pPr algn="ctr"/>
                          <a:r>
                            <a:rPr lang="en-US" sz="300"/>
                            <a:t>0</a:t>
                          </a:r>
                          <a:endParaRPr lang="en-US" sz="300" dirty="0"/>
                        </a:p>
                      </a:txBody>
                      <a:tcPr marL="8796" marR="8796" marT="4399" marB="4399" anchor="ctr"/>
                    </a:tc>
                    <a:tc>
                      <a:txBody>
                        <a:bodyPr/>
                        <a:lstStyle/>
                        <a:p>
                          <a:pPr algn="ctr"/>
                          <a:r>
                            <a:rPr lang="en-US" sz="300"/>
                            <a:t>Q</a:t>
                          </a:r>
                          <a:endParaRPr lang="en-US" sz="300" dirty="0"/>
                        </a:p>
                      </a:txBody>
                      <a:tcPr marL="8796" marR="8796" marT="4399" marB="4399" anchor="ct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300" i="1" dirty="0" smtClean="0">
                                        <a:latin typeface="Cambria Math" panose="02040503050406030204" pitchFamily="18" charset="0"/>
                                      </a:rPr>
                                    </m:ctrlPr>
                                  </m:accPr>
                                  <m:e>
                                    <m:r>
                                      <m:rPr>
                                        <m:sty m:val="p"/>
                                      </m:rPr>
                                      <a:rPr lang="en-US" sz="300" b="0" i="0" dirty="0" smtClean="0">
                                        <a:latin typeface="Cambria Math" panose="02040503050406030204" pitchFamily="18" charset="0"/>
                                      </a:rPr>
                                      <m:t>Q</m:t>
                                    </m:r>
                                  </m:e>
                                </m:acc>
                              </m:oMath>
                            </m:oMathPara>
                          </a14:m>
                          <a:endParaRPr lang="en-US" sz="300" dirty="0"/>
                        </a:p>
                      </a:txBody>
                      <a:tcPr marL="8796" marR="8796" marT="4399" marB="4399" anchor="ctr"/>
                    </a:tc>
                    <a:extLst>
                      <a:ext uri="{0D108BD9-81ED-4DB2-BD59-A6C34878D82A}">
                        <a16:rowId xmlns:a16="http://schemas.microsoft.com/office/drawing/2014/main" val="3260799080"/>
                      </a:ext>
                    </a:extLst>
                  </a:tr>
                  <a:tr h="102496">
                    <a:tc>
                      <a:txBody>
                        <a:bodyPr/>
                        <a:lstStyle/>
                        <a:p>
                          <a:pPr algn="ctr"/>
                          <a:r>
                            <a:rPr lang="en-US" sz="300"/>
                            <a:t>Blown</a:t>
                          </a:r>
                          <a:endParaRPr lang="en-US" sz="300" dirty="0"/>
                        </a:p>
                      </a:txBody>
                      <a:tcPr marL="8796" marR="8796" marT="4399" marB="4399" anchor="ctr"/>
                    </a:tc>
                    <a:tc>
                      <a:txBody>
                        <a:bodyPr/>
                        <a:lstStyle/>
                        <a:p>
                          <a:pPr algn="ctr"/>
                          <a:r>
                            <a:rPr lang="en-US" sz="300"/>
                            <a:t>1</a:t>
                          </a:r>
                          <a:endParaRPr lang="en-US" sz="300" dirty="0"/>
                        </a:p>
                      </a:txBody>
                      <a:tcPr marL="8796" marR="8796" marT="4399" marB="4399" anchor="ctr"/>
                    </a:tc>
                    <a:tc>
                      <a:txBody>
                        <a:bodyPr/>
                        <a:lstStyle/>
                        <a:p>
                          <a:pPr algn="ctr"/>
                          <a:r>
                            <a:rPr lang="en-US" sz="300"/>
                            <a:t>1</a:t>
                          </a:r>
                          <a:endParaRPr lang="en-US" sz="300" dirty="0"/>
                        </a:p>
                      </a:txBody>
                      <a:tcPr marL="8796" marR="8796" marT="4399" marB="4399" anchor="ctr"/>
                    </a:tc>
                    <a:tc>
                      <a:txBody>
                        <a:bodyPr/>
                        <a:lstStyle/>
                        <a:p>
                          <a:pPr algn="ctr"/>
                          <a:r>
                            <a:rPr lang="en-US" sz="300" dirty="0"/>
                            <a:t>0</a:t>
                          </a:r>
                        </a:p>
                      </a:txBody>
                      <a:tcPr marL="8796" marR="8796" marT="4399" marB="4399" anchor="ctr"/>
                    </a:tc>
                    <a:extLst>
                      <a:ext uri="{0D108BD9-81ED-4DB2-BD59-A6C34878D82A}">
                        <a16:rowId xmlns:a16="http://schemas.microsoft.com/office/drawing/2014/main" val="2324375275"/>
                      </a:ext>
                    </a:extLst>
                  </a:tr>
                </a:tbl>
              </a:graphicData>
            </a:graphic>
          </p:graphicFrame>
        </mc:Choice>
        <mc:Fallback xmlns="">
          <p:graphicFrame>
            <p:nvGraphicFramePr>
              <p:cNvPr id="73" name="Content Placeholder 9">
                <a:extLst>
                  <a:ext uri="{FF2B5EF4-FFF2-40B4-BE49-F238E27FC236}">
                    <a16:creationId xmlns:a16="http://schemas.microsoft.com/office/drawing/2014/main" id="{52BFA32C-2A07-F745-9500-55ADDDD263B9}"/>
                  </a:ext>
                </a:extLst>
              </p:cNvPr>
              <p:cNvGraphicFramePr>
                <a:graphicFrameLocks/>
              </p:cNvGraphicFramePr>
              <p:nvPr>
                <p:extLst>
                  <p:ext uri="{D42A27DB-BD31-4B8C-83A1-F6EECF244321}">
                    <p14:modId xmlns:p14="http://schemas.microsoft.com/office/powerpoint/2010/main" val="1192713693"/>
                  </p:ext>
                </p:extLst>
              </p:nvPr>
            </p:nvGraphicFramePr>
            <p:xfrm>
              <a:off x="5050562" y="1723207"/>
              <a:ext cx="871448" cy="595244"/>
            </p:xfrm>
            <a:graphic>
              <a:graphicData uri="http://schemas.openxmlformats.org/drawingml/2006/table">
                <a:tbl>
                  <a:tblPr firstRow="1" bandRow="1">
                    <a:tableStyleId>{5C22544A-7EE6-4342-B048-85BDC9FD1C3A}</a:tableStyleId>
                  </a:tblPr>
                  <a:tblGrid>
                    <a:gridCol w="217862">
                      <a:extLst>
                        <a:ext uri="{9D8B030D-6E8A-4147-A177-3AD203B41FA5}">
                          <a16:colId xmlns:a16="http://schemas.microsoft.com/office/drawing/2014/main" val="1461445782"/>
                        </a:ext>
                      </a:extLst>
                    </a:gridCol>
                    <a:gridCol w="217862">
                      <a:extLst>
                        <a:ext uri="{9D8B030D-6E8A-4147-A177-3AD203B41FA5}">
                          <a16:colId xmlns:a16="http://schemas.microsoft.com/office/drawing/2014/main" val="2328067485"/>
                        </a:ext>
                      </a:extLst>
                    </a:gridCol>
                    <a:gridCol w="217862">
                      <a:extLst>
                        <a:ext uri="{9D8B030D-6E8A-4147-A177-3AD203B41FA5}">
                          <a16:colId xmlns:a16="http://schemas.microsoft.com/office/drawing/2014/main" val="3949086940"/>
                        </a:ext>
                      </a:extLst>
                    </a:gridCol>
                    <a:gridCol w="217862">
                      <a:extLst>
                        <a:ext uri="{9D8B030D-6E8A-4147-A177-3AD203B41FA5}">
                          <a16:colId xmlns:a16="http://schemas.microsoft.com/office/drawing/2014/main" val="2672450822"/>
                        </a:ext>
                      </a:extLst>
                    </a:gridCol>
                  </a:tblGrid>
                  <a:tr h="130084">
                    <a:tc>
                      <a:txBody>
                        <a:bodyPr/>
                        <a:lstStyle/>
                        <a:p>
                          <a:pPr algn="ctr"/>
                          <a:r>
                            <a:rPr lang="en-US" sz="300"/>
                            <a:t>R state</a:t>
                          </a:r>
                        </a:p>
                      </a:txBody>
                      <a:tcPr marL="8796" marR="8796" marT="4399" marB="4399" anchor="ctr"/>
                    </a:tc>
                    <a:tc>
                      <a:txBody>
                        <a:bodyPr/>
                        <a:lstStyle/>
                        <a:p>
                          <a:pPr algn="ctr"/>
                          <a:r>
                            <a:rPr lang="en-US" sz="300"/>
                            <a:t>SE </a:t>
                          </a:r>
                        </a:p>
                      </a:txBody>
                      <a:tcPr marL="8796" marR="8796" marT="4399" marB="4399" anchor="ctr"/>
                    </a:tc>
                    <a:tc>
                      <a:txBody>
                        <a:bodyPr/>
                        <a:lstStyle/>
                        <a:p>
                          <a:pPr algn="ctr"/>
                          <a:r>
                            <a:rPr lang="en-US" sz="300"/>
                            <a:t>Q</a:t>
                          </a:r>
                        </a:p>
                      </a:txBody>
                      <a:tcPr marL="8796" marR="8796" marT="4399" marB="4399" anchor="ctr"/>
                    </a:tc>
                    <a:tc>
                      <a:txBody>
                        <a:bodyPr/>
                        <a:lstStyle/>
                        <a:p>
                          <a:endParaRPr lang="en-US"/>
                        </a:p>
                      </a:txBody>
                      <a:tcPr marL="8796" marR="8796" marT="4399" marB="4399" anchor="ctr">
                        <a:blipFill>
                          <a:blip r:embed="rId8"/>
                          <a:stretch>
                            <a:fillRect l="-302778" t="-4545" r="-11111" b="-359091"/>
                          </a:stretch>
                        </a:blipFill>
                      </a:tcPr>
                    </a:tc>
                    <a:extLst>
                      <a:ext uri="{0D108BD9-81ED-4DB2-BD59-A6C34878D82A}">
                        <a16:rowId xmlns:a16="http://schemas.microsoft.com/office/drawing/2014/main" val="522138862"/>
                      </a:ext>
                    </a:extLst>
                  </a:tr>
                  <a:tr h="130084">
                    <a:tc>
                      <a:txBody>
                        <a:bodyPr/>
                        <a:lstStyle/>
                        <a:p>
                          <a:pPr algn="ctr"/>
                          <a:r>
                            <a:rPr lang="en-US" sz="300"/>
                            <a:t>Unblown</a:t>
                          </a:r>
                        </a:p>
                      </a:txBody>
                      <a:tcPr marL="8796" marR="8796" marT="4399" marB="4399" anchor="ctr"/>
                    </a:tc>
                    <a:tc>
                      <a:txBody>
                        <a:bodyPr/>
                        <a:lstStyle/>
                        <a:p>
                          <a:pPr algn="ctr"/>
                          <a:r>
                            <a:rPr lang="en-US" sz="300"/>
                            <a:t>0</a:t>
                          </a:r>
                        </a:p>
                      </a:txBody>
                      <a:tcPr marL="8796" marR="8796" marT="4399" marB="4399" anchor="ctr"/>
                    </a:tc>
                    <a:tc>
                      <a:txBody>
                        <a:bodyPr/>
                        <a:lstStyle/>
                        <a:p>
                          <a:pPr algn="ctr"/>
                          <a:r>
                            <a:rPr lang="en-US" sz="300"/>
                            <a:t>Q</a:t>
                          </a:r>
                        </a:p>
                      </a:txBody>
                      <a:tcPr marL="8796" marR="8796" marT="4399" marB="4399" anchor="ctr"/>
                    </a:tc>
                    <a:tc>
                      <a:txBody>
                        <a:bodyPr/>
                        <a:lstStyle/>
                        <a:p>
                          <a:endParaRPr lang="en-US"/>
                        </a:p>
                      </a:txBody>
                      <a:tcPr marL="8796" marR="8796" marT="4399" marB="4399" anchor="ctr">
                        <a:blipFill>
                          <a:blip r:embed="rId8"/>
                          <a:stretch>
                            <a:fillRect l="-302778" t="-109524" r="-11111" b="-276190"/>
                          </a:stretch>
                        </a:blipFill>
                      </a:tcPr>
                    </a:tc>
                    <a:extLst>
                      <a:ext uri="{0D108BD9-81ED-4DB2-BD59-A6C34878D82A}">
                        <a16:rowId xmlns:a16="http://schemas.microsoft.com/office/drawing/2014/main" val="396629684"/>
                      </a:ext>
                    </a:extLst>
                  </a:tr>
                  <a:tr h="130084">
                    <a:tc>
                      <a:txBody>
                        <a:bodyPr/>
                        <a:lstStyle/>
                        <a:p>
                          <a:pPr algn="ctr"/>
                          <a:r>
                            <a:rPr lang="en-US" sz="300"/>
                            <a:t>Unblown</a:t>
                          </a:r>
                        </a:p>
                      </a:txBody>
                      <a:tcPr marL="8796" marR="8796" marT="4399" marB="4399" anchor="ctr"/>
                    </a:tc>
                    <a:tc>
                      <a:txBody>
                        <a:bodyPr/>
                        <a:lstStyle/>
                        <a:p>
                          <a:pPr algn="ctr"/>
                          <a:r>
                            <a:rPr lang="en-US" sz="300"/>
                            <a:t>1</a:t>
                          </a:r>
                        </a:p>
                      </a:txBody>
                      <a:tcPr marL="8796" marR="8796" marT="4399" marB="4399" anchor="ctr"/>
                    </a:tc>
                    <a:tc>
                      <a:txBody>
                        <a:bodyPr/>
                        <a:lstStyle/>
                        <a:p>
                          <a:pPr algn="ctr"/>
                          <a:r>
                            <a:rPr lang="en-US" sz="300"/>
                            <a:t>0</a:t>
                          </a:r>
                        </a:p>
                      </a:txBody>
                      <a:tcPr marL="8796" marR="8796" marT="4399" marB="4399" anchor="ctr"/>
                    </a:tc>
                    <a:tc>
                      <a:txBody>
                        <a:bodyPr/>
                        <a:lstStyle/>
                        <a:p>
                          <a:pPr algn="ctr"/>
                          <a:r>
                            <a:rPr lang="en-US" sz="300"/>
                            <a:t>1</a:t>
                          </a:r>
                        </a:p>
                      </a:txBody>
                      <a:tcPr marL="8796" marR="8796" marT="4399" marB="4399" anchor="ctr"/>
                    </a:tc>
                    <a:extLst>
                      <a:ext uri="{0D108BD9-81ED-4DB2-BD59-A6C34878D82A}">
                        <a16:rowId xmlns:a16="http://schemas.microsoft.com/office/drawing/2014/main" val="696601892"/>
                      </a:ext>
                    </a:extLst>
                  </a:tr>
                  <a:tr h="102496">
                    <a:tc>
                      <a:txBody>
                        <a:bodyPr/>
                        <a:lstStyle/>
                        <a:p>
                          <a:pPr algn="ctr"/>
                          <a:r>
                            <a:rPr lang="en-US" sz="300"/>
                            <a:t>Blown</a:t>
                          </a:r>
                        </a:p>
                      </a:txBody>
                      <a:tcPr marL="8796" marR="8796" marT="4399" marB="4399" anchor="ctr"/>
                    </a:tc>
                    <a:tc>
                      <a:txBody>
                        <a:bodyPr/>
                        <a:lstStyle/>
                        <a:p>
                          <a:pPr algn="ctr"/>
                          <a:r>
                            <a:rPr lang="en-US" sz="300"/>
                            <a:t>0</a:t>
                          </a:r>
                        </a:p>
                      </a:txBody>
                      <a:tcPr marL="8796" marR="8796" marT="4399" marB="4399" anchor="ctr"/>
                    </a:tc>
                    <a:tc>
                      <a:txBody>
                        <a:bodyPr/>
                        <a:lstStyle/>
                        <a:p>
                          <a:pPr algn="ctr"/>
                          <a:r>
                            <a:rPr lang="en-US" sz="300"/>
                            <a:t>Q</a:t>
                          </a:r>
                        </a:p>
                      </a:txBody>
                      <a:tcPr marL="8796" marR="8796" marT="4399" marB="4399" anchor="ctr"/>
                    </a:tc>
                    <a:tc>
                      <a:txBody>
                        <a:bodyPr/>
                        <a:lstStyle/>
                        <a:p>
                          <a:endParaRPr lang="en-US"/>
                        </a:p>
                      </a:txBody>
                      <a:tcPr marL="8796" marR="8796" marT="4399" marB="4399" anchor="ctr">
                        <a:blipFill>
                          <a:blip r:embed="rId8"/>
                          <a:stretch>
                            <a:fillRect l="-302778" t="-388235" r="-11111" b="-111765"/>
                          </a:stretch>
                        </a:blipFill>
                      </a:tcPr>
                    </a:tc>
                    <a:extLst>
                      <a:ext uri="{0D108BD9-81ED-4DB2-BD59-A6C34878D82A}">
                        <a16:rowId xmlns:a16="http://schemas.microsoft.com/office/drawing/2014/main" val="3260799080"/>
                      </a:ext>
                    </a:extLst>
                  </a:tr>
                  <a:tr h="102496">
                    <a:tc>
                      <a:txBody>
                        <a:bodyPr/>
                        <a:lstStyle/>
                        <a:p>
                          <a:pPr algn="ctr"/>
                          <a:r>
                            <a:rPr lang="en-US" sz="300"/>
                            <a:t>Blown</a:t>
                          </a:r>
                        </a:p>
                      </a:txBody>
                      <a:tcPr marL="8796" marR="8796" marT="4399" marB="4399" anchor="ctr"/>
                    </a:tc>
                    <a:tc>
                      <a:txBody>
                        <a:bodyPr/>
                        <a:lstStyle/>
                        <a:p>
                          <a:pPr algn="ctr"/>
                          <a:r>
                            <a:rPr lang="en-US" sz="300"/>
                            <a:t>1</a:t>
                          </a:r>
                        </a:p>
                      </a:txBody>
                      <a:tcPr marL="8796" marR="8796" marT="4399" marB="4399" anchor="ctr"/>
                    </a:tc>
                    <a:tc>
                      <a:txBody>
                        <a:bodyPr/>
                        <a:lstStyle/>
                        <a:p>
                          <a:pPr algn="ctr"/>
                          <a:r>
                            <a:rPr lang="en-US" sz="300"/>
                            <a:t>1</a:t>
                          </a:r>
                        </a:p>
                      </a:txBody>
                      <a:tcPr marL="8796" marR="8796" marT="4399" marB="4399" anchor="ctr"/>
                    </a:tc>
                    <a:tc>
                      <a:txBody>
                        <a:bodyPr/>
                        <a:lstStyle/>
                        <a:p>
                          <a:pPr algn="ctr"/>
                          <a:r>
                            <a:rPr lang="en-US" sz="300"/>
                            <a:t>0</a:t>
                          </a:r>
                        </a:p>
                      </a:txBody>
                      <a:tcPr marL="8796" marR="8796" marT="4399" marB="4399" anchor="ctr"/>
                    </a:tc>
                    <a:extLst>
                      <a:ext uri="{0D108BD9-81ED-4DB2-BD59-A6C34878D82A}">
                        <a16:rowId xmlns:a16="http://schemas.microsoft.com/office/drawing/2014/main" val="2324375275"/>
                      </a:ext>
                    </a:extLst>
                  </a:tr>
                </a:tbl>
              </a:graphicData>
            </a:graphic>
          </p:graphicFrame>
        </mc:Fallback>
      </mc:AlternateContent>
      <p:sp>
        <p:nvSpPr>
          <p:cNvPr id="75" name="Shape 139">
            <a:extLst>
              <a:ext uri="{FF2B5EF4-FFF2-40B4-BE49-F238E27FC236}">
                <a16:creationId xmlns:a16="http://schemas.microsoft.com/office/drawing/2014/main" id="{D23FA1B2-E2B0-6447-8F26-27270F2C0E11}"/>
              </a:ext>
            </a:extLst>
          </p:cNvPr>
          <p:cNvSpPr txBox="1"/>
          <p:nvPr/>
        </p:nvSpPr>
        <p:spPr>
          <a:xfrm>
            <a:off x="5189854" y="2291564"/>
            <a:ext cx="609553" cy="176313"/>
          </a:xfrm>
          <a:prstGeom prst="rect">
            <a:avLst/>
          </a:prstGeom>
          <a:noFill/>
          <a:ln>
            <a:noFill/>
          </a:ln>
        </p:spPr>
        <p:txBody>
          <a:bodyPr lIns="19031" tIns="19031" rIns="19031" bIns="19031" anchor="t" anchorCtr="0">
            <a:noAutofit/>
          </a:bodyPr>
          <a:lstStyle/>
          <a:p>
            <a:pPr>
              <a:buClr>
                <a:srgbClr val="FFFFFF"/>
              </a:buClr>
              <a:buSzPct val="25000"/>
            </a:pPr>
            <a:r>
              <a:rPr lang="en-US" sz="500" b="1">
                <a:solidFill>
                  <a:srgbClr val="000000"/>
                </a:solidFill>
                <a:latin typeface="Trebuchet MS"/>
                <a:ea typeface="Trebuchet MS"/>
                <a:cs typeface="Trebuchet MS"/>
                <a:sym typeface="Trebuchet MS"/>
              </a:rPr>
              <a:t> </a:t>
            </a:r>
            <a:r>
              <a:rPr lang="en-US" sz="500" b="1" dirty="0">
                <a:solidFill>
                  <a:srgbClr val="000000"/>
                </a:solidFill>
                <a:latin typeface="Trebuchet MS"/>
                <a:ea typeface="Trebuchet MS"/>
                <a:cs typeface="Trebuchet MS"/>
                <a:sym typeface="Trebuchet MS"/>
              </a:rPr>
              <a:t>Read</a:t>
            </a:r>
            <a:r>
              <a:rPr lang="en-US" sz="500" b="1">
                <a:solidFill>
                  <a:srgbClr val="000000"/>
                </a:solidFill>
                <a:latin typeface="Trebuchet MS"/>
                <a:ea typeface="Trebuchet MS"/>
                <a:cs typeface="Trebuchet MS"/>
                <a:sym typeface="Trebuchet MS"/>
              </a:rPr>
              <a:t> </a:t>
            </a:r>
            <a:r>
              <a:rPr lang="en-US" sz="500" b="1" dirty="0">
                <a:solidFill>
                  <a:srgbClr val="000000"/>
                </a:solidFill>
                <a:latin typeface="Trebuchet MS"/>
                <a:ea typeface="Trebuchet MS"/>
                <a:cs typeface="Trebuchet MS"/>
                <a:sym typeface="Trebuchet MS"/>
              </a:rPr>
              <a:t>Truth Table</a:t>
            </a:r>
          </a:p>
          <a:p>
            <a:pPr>
              <a:buClr>
                <a:srgbClr val="000000"/>
              </a:buClr>
            </a:pPr>
            <a:endParaRPr sz="250" b="1" dirty="0">
              <a:solidFill>
                <a:srgbClr val="0000FF"/>
              </a:solidFill>
              <a:latin typeface="Arial"/>
              <a:ea typeface="Arial"/>
              <a:cs typeface="Arial"/>
              <a:sym typeface="Arial"/>
            </a:endParaRPr>
          </a:p>
        </p:txBody>
      </p:sp>
      <p:pic>
        <p:nvPicPr>
          <p:cNvPr id="89" name="Picture 88">
            <a:extLst>
              <a:ext uri="{FF2B5EF4-FFF2-40B4-BE49-F238E27FC236}">
                <a16:creationId xmlns:a16="http://schemas.microsoft.com/office/drawing/2014/main" id="{C91ED223-DEA8-6446-89AD-CF80066CD1BF}"/>
              </a:ext>
            </a:extLst>
          </p:cNvPr>
          <p:cNvPicPr>
            <a:picLocks noChangeAspect="1"/>
          </p:cNvPicPr>
          <p:nvPr/>
        </p:nvPicPr>
        <p:blipFill>
          <a:blip r:embed="rId9"/>
          <a:stretch>
            <a:fillRect/>
          </a:stretch>
        </p:blipFill>
        <p:spPr>
          <a:xfrm>
            <a:off x="4335292" y="3641593"/>
            <a:ext cx="1585025" cy="1154354"/>
          </a:xfrm>
          <a:prstGeom prst="rect">
            <a:avLst/>
          </a:prstGeom>
        </p:spPr>
      </p:pic>
      <p:pic>
        <p:nvPicPr>
          <p:cNvPr id="95" name="Picture 2" descr="https://lh6.googleusercontent.com/2l0gblrA2a3lhTDTdhOIZ6-QFHEyjY7gjBVCJEvhRlo8k_z_YD6hA9epbpiXubWBS5CC-pFfixnlG0_9ASwI5QJxoZ0Xw06E9xYqqW3DeAsGb1E04T29kG-ezvGeLgcKn3RnLydRL2U">
            <a:extLst>
              <a:ext uri="{FF2B5EF4-FFF2-40B4-BE49-F238E27FC236}">
                <a16:creationId xmlns:a16="http://schemas.microsoft.com/office/drawing/2014/main" id="{7A011300-ADA8-48D4-9CE9-43114814809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 b="1511"/>
          <a:stretch/>
        </p:blipFill>
        <p:spPr bwMode="auto">
          <a:xfrm>
            <a:off x="2839360" y="3949120"/>
            <a:ext cx="925738" cy="8000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6" name="Shape 152">
            <a:extLst>
              <a:ext uri="{FF2B5EF4-FFF2-40B4-BE49-F238E27FC236}">
                <a16:creationId xmlns:a16="http://schemas.microsoft.com/office/drawing/2014/main" id="{07F46FB5-FB02-488D-9D50-F55FDD0BFDFC}"/>
              </a:ext>
            </a:extLst>
          </p:cNvPr>
          <p:cNvSpPr/>
          <p:nvPr/>
        </p:nvSpPr>
        <p:spPr>
          <a:xfrm>
            <a:off x="10010671" y="873256"/>
            <a:ext cx="552688" cy="9500"/>
          </a:xfrm>
          <a:prstGeom prst="rect">
            <a:avLst/>
          </a:prstGeom>
          <a:solidFill>
            <a:schemeClr val="bg1"/>
          </a:solidFill>
          <a:ln w="25400" cap="flat" cmpd="sng">
            <a:solidFill>
              <a:schemeClr val="bg1"/>
            </a:solidFill>
            <a:prstDash val="solid"/>
            <a:round/>
            <a:headEnd type="none" w="med" len="med"/>
            <a:tailEnd type="none" w="med" len="med"/>
          </a:ln>
        </p:spPr>
        <p:txBody>
          <a:bodyPr lIns="19031" tIns="9510" rIns="19031" bIns="9510" anchor="ctr" anchorCtr="0">
            <a:noAutofit/>
          </a:bodyPr>
          <a:lstStyle/>
          <a:p>
            <a:pPr algn="ctr">
              <a:buClr>
                <a:srgbClr val="000000"/>
              </a:buClr>
            </a:pPr>
            <a:endParaRPr sz="250">
              <a:solidFill>
                <a:srgbClr val="FFFFFF"/>
              </a:solidFill>
              <a:latin typeface="Arial"/>
              <a:ea typeface="Arial"/>
              <a:cs typeface="Arial"/>
              <a:sym typeface="Arial"/>
            </a:endParaRPr>
          </a:p>
        </p:txBody>
      </p:sp>
      <p:pic>
        <p:nvPicPr>
          <p:cNvPr id="93" name="Picture 2" descr="https://lh6.googleusercontent.com/V82JV3EccGuuJ2c6ipEzjD2j_a-LSanQzgaBvqe-AEvr8NjJh2FLrHDl0zJNSaGfyt0fq-_UGNSBjtQrVx5c-42ikjO-gxkcLm320vjeYKVuN_pfo692IH1pZtD4NrH_VwF2t9tJ">
            <a:extLst>
              <a:ext uri="{FF2B5EF4-FFF2-40B4-BE49-F238E27FC236}">
                <a16:creationId xmlns:a16="http://schemas.microsoft.com/office/drawing/2014/main" id="{E056F487-EF77-F54E-82EC-07D5DAC1E1C1}"/>
              </a:ext>
            </a:extLst>
          </p:cNvPr>
          <p:cNvPicPr>
            <a:picLocks noChangeArrowheads="1"/>
          </p:cNvPicPr>
          <p:nvPr/>
        </p:nvPicPr>
        <p:blipFill rotWithShape="1">
          <a:blip r:embed="rId11">
            <a:extLst>
              <a:ext uri="{28A0092B-C50C-407E-A947-70E740481C1C}">
                <a14:useLocalDpi xmlns:a14="http://schemas.microsoft.com/office/drawing/2010/main" val="0"/>
              </a:ext>
            </a:extLst>
          </a:blip>
          <a:srcRect r="1" b="10129"/>
          <a:stretch/>
        </p:blipFill>
        <p:spPr bwMode="auto">
          <a:xfrm>
            <a:off x="6977318" y="1434775"/>
            <a:ext cx="1170432" cy="6126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0" name="Shape 178">
            <a:extLst>
              <a:ext uri="{FF2B5EF4-FFF2-40B4-BE49-F238E27FC236}">
                <a16:creationId xmlns:a16="http://schemas.microsoft.com/office/drawing/2014/main" id="{406CCD86-D168-4523-B487-55F52A3D5FB4}"/>
              </a:ext>
            </a:extLst>
          </p:cNvPr>
          <p:cNvSpPr txBox="1"/>
          <p:nvPr/>
        </p:nvSpPr>
        <p:spPr>
          <a:xfrm>
            <a:off x="8462358" y="3181852"/>
            <a:ext cx="1828591" cy="934178"/>
          </a:xfrm>
          <a:prstGeom prst="rect">
            <a:avLst/>
          </a:prstGeom>
          <a:noFill/>
          <a:ln>
            <a:noFill/>
          </a:ln>
        </p:spPr>
        <p:txBody>
          <a:bodyPr lIns="19031" tIns="19031" rIns="19031" bIns="19031" numCol="2" anchor="t" anchorCtr="0">
            <a:noAutofit/>
          </a:bodyPr>
          <a:lstStyle/>
          <a:p>
            <a:pPr indent="79362">
              <a:buClr>
                <a:srgbClr val="000000"/>
              </a:buClr>
              <a:buSzPct val="25000"/>
            </a:pPr>
            <a:r>
              <a:rPr lang="en-US" sz="750" b="1" dirty="0">
                <a:solidFill>
                  <a:srgbClr val="000000"/>
                </a:solidFill>
                <a:latin typeface="Trebuchet MS"/>
                <a:ea typeface="Trebuchet MS"/>
                <a:cs typeface="Trebuchet MS"/>
                <a:sym typeface="Trebuchet MS"/>
              </a:rPr>
              <a:t>7. Conclusion</a:t>
            </a:r>
          </a:p>
          <a:p>
            <a:pPr indent="79362">
              <a:buClr>
                <a:srgbClr val="000000"/>
              </a:buClr>
              <a:buSzPct val="25000"/>
            </a:pPr>
            <a:endParaRPr lang="en-US" sz="500" dirty="0">
              <a:solidFill>
                <a:srgbClr val="000000"/>
              </a:solidFill>
              <a:latin typeface="Trebuchet MS"/>
              <a:ea typeface="Trebuchet MS"/>
              <a:cs typeface="Trebuchet MS"/>
              <a:sym typeface="Trebuchet MS"/>
            </a:endParaRPr>
          </a:p>
          <a:p>
            <a:pPr marL="1009574" lvl="2"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a:buClr>
                <a:srgbClr val="000000"/>
              </a:buCl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a:buClr>
                <a:srgbClr val="000000"/>
              </a:buClr>
            </a:pPr>
            <a:endParaRPr lang="en-US" sz="500" dirty="0">
              <a:solidFill>
                <a:srgbClr val="000000"/>
              </a:solidFill>
              <a:latin typeface="Trebuchet MS"/>
              <a:ea typeface="Trebuchet MS"/>
              <a:cs typeface="Trebuchet MS"/>
              <a:sym typeface="Trebuchet MS"/>
            </a:endParaRPr>
          </a:p>
          <a:p>
            <a:pPr marL="13227">
              <a:buClr>
                <a:srgbClr val="000000"/>
              </a:buClr>
              <a:buSzPct val="100000"/>
            </a:pPr>
            <a:endParaRPr lang="en-US" sz="500" dirty="0">
              <a:solidFill>
                <a:srgbClr val="000000"/>
              </a:solidFill>
              <a:latin typeface="Trebuchet MS"/>
              <a:ea typeface="Trebuchet MS"/>
              <a:cs typeface="Trebuchet MS"/>
              <a:sym typeface="Trebuchet MS"/>
            </a:endParaRPr>
          </a:p>
        </p:txBody>
      </p:sp>
      <p:sp>
        <p:nvSpPr>
          <p:cNvPr id="107" name="Shape 178">
            <a:extLst>
              <a:ext uri="{FF2B5EF4-FFF2-40B4-BE49-F238E27FC236}">
                <a16:creationId xmlns:a16="http://schemas.microsoft.com/office/drawing/2014/main" id="{BBB194F5-AE3C-474C-B3DD-C203BA6EDD4E}"/>
              </a:ext>
            </a:extLst>
          </p:cNvPr>
          <p:cNvSpPr txBox="1"/>
          <p:nvPr/>
        </p:nvSpPr>
        <p:spPr>
          <a:xfrm>
            <a:off x="8444824" y="4411660"/>
            <a:ext cx="1947375" cy="327887"/>
          </a:xfrm>
          <a:prstGeom prst="rect">
            <a:avLst/>
          </a:prstGeom>
          <a:noFill/>
          <a:ln>
            <a:noFill/>
          </a:ln>
        </p:spPr>
        <p:txBody>
          <a:bodyPr lIns="19031" tIns="19031" rIns="19031" bIns="19031" numCol="1" anchor="t" anchorCtr="0">
            <a:noAutofit/>
          </a:bodyPr>
          <a:lstStyle/>
          <a:p>
            <a:pPr marL="95174" indent="-81947">
              <a:spcBef>
                <a:spcPts val="208"/>
              </a:spcBef>
              <a:buClr>
                <a:srgbClr val="000000"/>
              </a:buClr>
              <a:buSzPct val="100000"/>
              <a:buFont typeface="Trebuchet MS"/>
              <a:buChar char="●"/>
            </a:pPr>
            <a:r>
              <a:rPr lang="en-US" sz="500" dirty="0">
                <a:solidFill>
                  <a:srgbClr val="000000"/>
                </a:solidFill>
                <a:latin typeface="Trebuchet MS"/>
                <a:ea typeface="Trebuchet MS"/>
                <a:cs typeface="Trebuchet MS"/>
                <a:sym typeface="Trebuchet MS"/>
              </a:rPr>
              <a:t>We compared proposed solutions’ power, delay, and area overhead metrics which showed the tradeoff between programmability and cost.</a:t>
            </a: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marL="95174" indent="-81947">
              <a:spcBef>
                <a:spcPts val="208"/>
              </a:spcBef>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a:buClr>
                <a:srgbClr val="000000"/>
              </a:buClr>
            </a:pPr>
            <a:endParaRPr lang="en-US" sz="500" dirty="0">
              <a:solidFill>
                <a:srgbClr val="000000"/>
              </a:solidFill>
              <a:latin typeface="Trebuchet MS"/>
              <a:ea typeface="Trebuchet MS"/>
              <a:cs typeface="Trebuchet MS"/>
              <a:sym typeface="Trebuchet MS"/>
            </a:endParaRPr>
          </a:p>
          <a:p>
            <a:pPr marL="95174" indent="-81947">
              <a:buClr>
                <a:srgbClr val="000000"/>
              </a:buClr>
              <a:buSzPct val="100000"/>
              <a:buFont typeface="Trebuchet MS"/>
              <a:buChar char="●"/>
            </a:pPr>
            <a:endParaRPr lang="en-US" sz="500" dirty="0">
              <a:solidFill>
                <a:srgbClr val="000000"/>
              </a:solidFill>
              <a:latin typeface="Trebuchet MS"/>
              <a:ea typeface="Trebuchet MS"/>
              <a:cs typeface="Trebuchet MS"/>
              <a:sym typeface="Trebuchet MS"/>
            </a:endParaRPr>
          </a:p>
          <a:p>
            <a:pPr>
              <a:buClr>
                <a:srgbClr val="000000"/>
              </a:buClr>
            </a:pPr>
            <a:endParaRPr lang="en-US" sz="500" dirty="0">
              <a:solidFill>
                <a:srgbClr val="000000"/>
              </a:solidFill>
              <a:latin typeface="Trebuchet MS"/>
              <a:ea typeface="Trebuchet MS"/>
              <a:cs typeface="Trebuchet MS"/>
              <a:sym typeface="Trebuchet MS"/>
            </a:endParaRPr>
          </a:p>
          <a:p>
            <a:pPr marL="13227">
              <a:buClr>
                <a:srgbClr val="000000"/>
              </a:buClr>
              <a:buSzPct val="100000"/>
            </a:pPr>
            <a:endParaRPr lang="en-US" sz="500" dirty="0">
              <a:solidFill>
                <a:srgbClr val="000000"/>
              </a:solidFill>
              <a:latin typeface="Trebuchet MS"/>
              <a:ea typeface="Trebuchet MS"/>
              <a:cs typeface="Trebuchet MS"/>
              <a:sym typeface="Trebuchet MS"/>
            </a:endParaRPr>
          </a:p>
        </p:txBody>
      </p:sp>
      <p:graphicFrame>
        <p:nvGraphicFramePr>
          <p:cNvPr id="97" name="Table 96">
            <a:extLst>
              <a:ext uri="{FF2B5EF4-FFF2-40B4-BE49-F238E27FC236}">
                <a16:creationId xmlns:a16="http://schemas.microsoft.com/office/drawing/2014/main" id="{1774777F-5B28-44B2-8886-9AC6F8B467C9}"/>
              </a:ext>
            </a:extLst>
          </p:cNvPr>
          <p:cNvGraphicFramePr>
            <a:graphicFrameLocks noGrp="1"/>
          </p:cNvGraphicFramePr>
          <p:nvPr>
            <p:extLst>
              <p:ext uri="{D42A27DB-BD31-4B8C-83A1-F6EECF244321}">
                <p14:modId xmlns:p14="http://schemas.microsoft.com/office/powerpoint/2010/main" val="1408373321"/>
              </p:ext>
            </p:extLst>
          </p:nvPr>
        </p:nvGraphicFramePr>
        <p:xfrm>
          <a:off x="8547766" y="3334281"/>
          <a:ext cx="1772354" cy="1047843"/>
        </p:xfrm>
        <a:graphic>
          <a:graphicData uri="http://schemas.openxmlformats.org/drawingml/2006/table">
            <a:tbl>
              <a:tblPr firstRow="1" bandRow="1">
                <a:tableStyleId>{5C22544A-7EE6-4342-B048-85BDC9FD1C3A}</a:tableStyleId>
              </a:tblPr>
              <a:tblGrid>
                <a:gridCol w="869494">
                  <a:extLst>
                    <a:ext uri="{9D8B030D-6E8A-4147-A177-3AD203B41FA5}">
                      <a16:colId xmlns:a16="http://schemas.microsoft.com/office/drawing/2014/main" val="295687138"/>
                    </a:ext>
                  </a:extLst>
                </a:gridCol>
                <a:gridCol w="902860">
                  <a:extLst>
                    <a:ext uri="{9D8B030D-6E8A-4147-A177-3AD203B41FA5}">
                      <a16:colId xmlns:a16="http://schemas.microsoft.com/office/drawing/2014/main" val="4109492722"/>
                    </a:ext>
                  </a:extLst>
                </a:gridCol>
              </a:tblGrid>
              <a:tr h="138738">
                <a:tc>
                  <a:txBody>
                    <a:bodyPr/>
                    <a:lstStyle/>
                    <a:p>
                      <a:pPr algn="ctr"/>
                      <a:r>
                        <a:rPr lang="en-US" sz="300"/>
                        <a:t>Magnetic Tunnel Junction (MTJ)</a:t>
                      </a:r>
                      <a:endParaRPr lang="en-US" sz="300" dirty="0"/>
                    </a:p>
                  </a:txBody>
                  <a:tcPr marL="54918" marR="54918" marT="27459" marB="27459" anchor="ctr"/>
                </a:tc>
                <a:tc>
                  <a:txBody>
                    <a:bodyPr/>
                    <a:lstStyle/>
                    <a:p>
                      <a:pPr algn="ctr"/>
                      <a:r>
                        <a:rPr lang="en-US" sz="300" dirty="0"/>
                        <a:t>Anti-Fuse (AF)</a:t>
                      </a:r>
                    </a:p>
                  </a:txBody>
                  <a:tcPr marL="54918" marR="54918" marT="27459" marB="27459" anchor="ctr"/>
                </a:tc>
                <a:extLst>
                  <a:ext uri="{0D108BD9-81ED-4DB2-BD59-A6C34878D82A}">
                    <a16:rowId xmlns:a16="http://schemas.microsoft.com/office/drawing/2014/main" val="901413134"/>
                  </a:ext>
                </a:extLst>
              </a:tr>
              <a:tr h="96828">
                <a:tc>
                  <a:txBody>
                    <a:bodyPr/>
                    <a:lstStyle/>
                    <a:p>
                      <a:pPr algn="ctr"/>
                      <a:r>
                        <a:rPr lang="en-US" sz="300"/>
                        <a:t>Reprogrammable</a:t>
                      </a:r>
                      <a:endParaRPr lang="en-US" sz="300" dirty="0"/>
                    </a:p>
                  </a:txBody>
                  <a:tcPr marL="54918" marR="54918" marT="27459" marB="27459" anchor="ctr"/>
                </a:tc>
                <a:tc>
                  <a:txBody>
                    <a:bodyPr/>
                    <a:lstStyle/>
                    <a:p>
                      <a:pPr algn="ctr"/>
                      <a:r>
                        <a:rPr lang="en-US" sz="300"/>
                        <a:t>One time programmable</a:t>
                      </a:r>
                      <a:endParaRPr lang="en-US" sz="300" dirty="0"/>
                    </a:p>
                  </a:txBody>
                  <a:tcPr marL="54918" marR="54918" marT="27459" marB="27459" anchor="ctr"/>
                </a:tc>
                <a:extLst>
                  <a:ext uri="{0D108BD9-81ED-4DB2-BD59-A6C34878D82A}">
                    <a16:rowId xmlns:a16="http://schemas.microsoft.com/office/drawing/2014/main" val="2924068282"/>
                  </a:ext>
                </a:extLst>
              </a:tr>
              <a:tr h="96828">
                <a:tc>
                  <a:txBody>
                    <a:bodyPr/>
                    <a:lstStyle/>
                    <a:p>
                      <a:pPr algn="ctr"/>
                      <a:r>
                        <a:rPr lang="en-US" sz="300"/>
                        <a:t>Low Resistive Ratio</a:t>
                      </a:r>
                      <a:endParaRPr lang="en-US" sz="300" dirty="0"/>
                    </a:p>
                  </a:txBody>
                  <a:tcPr marL="54918" marR="54918" marT="27459" marB="27459" anchor="ctr"/>
                </a:tc>
                <a:tc>
                  <a:txBody>
                    <a:bodyPr/>
                    <a:lstStyle/>
                    <a:p>
                      <a:pPr algn="ctr"/>
                      <a:r>
                        <a:rPr lang="en-US" sz="300"/>
                        <a:t>High Resistive Ratio</a:t>
                      </a:r>
                      <a:endParaRPr lang="en-US" sz="300" dirty="0"/>
                    </a:p>
                  </a:txBody>
                  <a:tcPr marL="54918" marR="54918" marT="27459" marB="27459" anchor="ctr"/>
                </a:tc>
                <a:extLst>
                  <a:ext uri="{0D108BD9-81ED-4DB2-BD59-A6C34878D82A}">
                    <a16:rowId xmlns:a16="http://schemas.microsoft.com/office/drawing/2014/main" val="4074290164"/>
                  </a:ext>
                </a:extLst>
              </a:tr>
              <a:tr h="96828">
                <a:tc>
                  <a:txBody>
                    <a:bodyPr/>
                    <a:lstStyle/>
                    <a:p>
                      <a:pPr algn="ctr"/>
                      <a:r>
                        <a:rPr lang="en-US" sz="300"/>
                        <a:t>Large area overhead</a:t>
                      </a:r>
                      <a:endParaRPr lang="en-US" sz="300" dirty="0"/>
                    </a:p>
                  </a:txBody>
                  <a:tcPr marL="54918" marR="54918" marT="27459" marB="27459" anchor="ctr"/>
                </a:tc>
                <a:tc>
                  <a:txBody>
                    <a:bodyPr/>
                    <a:lstStyle/>
                    <a:p>
                      <a:pPr algn="ctr"/>
                      <a:r>
                        <a:rPr lang="en-US" sz="300"/>
                        <a:t>Small area overhead</a:t>
                      </a:r>
                      <a:endParaRPr lang="en-US" sz="300" dirty="0"/>
                    </a:p>
                  </a:txBody>
                  <a:tcPr marL="54918" marR="54918" marT="27459" marB="27459" anchor="ctr"/>
                </a:tc>
                <a:extLst>
                  <a:ext uri="{0D108BD9-81ED-4DB2-BD59-A6C34878D82A}">
                    <a16:rowId xmlns:a16="http://schemas.microsoft.com/office/drawing/2014/main" val="1978464849"/>
                  </a:ext>
                </a:extLst>
              </a:tr>
              <a:tr h="138738">
                <a:tc>
                  <a:txBody>
                    <a:bodyPr/>
                    <a:lstStyle/>
                    <a:p>
                      <a:pPr algn="ctr"/>
                      <a:r>
                        <a:rPr lang="en-US" sz="300"/>
                        <a:t>High static power consumption</a:t>
                      </a:r>
                      <a:endParaRPr lang="en-US" sz="300" dirty="0"/>
                    </a:p>
                  </a:txBody>
                  <a:tcPr marL="54918" marR="54918" marT="27459" marB="27459" anchor="ctr"/>
                </a:tc>
                <a:tc>
                  <a:txBody>
                    <a:bodyPr/>
                    <a:lstStyle/>
                    <a:p>
                      <a:pPr algn="ctr"/>
                      <a:r>
                        <a:rPr lang="en-US" sz="300"/>
                        <a:t>Low static power consumption</a:t>
                      </a:r>
                      <a:endParaRPr lang="en-US" sz="300" dirty="0"/>
                    </a:p>
                  </a:txBody>
                  <a:tcPr marL="54918" marR="54918" marT="27459" marB="27459" anchor="ctr"/>
                </a:tc>
                <a:extLst>
                  <a:ext uri="{0D108BD9-81ED-4DB2-BD59-A6C34878D82A}">
                    <a16:rowId xmlns:a16="http://schemas.microsoft.com/office/drawing/2014/main" val="498143089"/>
                  </a:ext>
                </a:extLst>
              </a:tr>
              <a:tr h="138738">
                <a:tc>
                  <a:txBody>
                    <a:bodyPr/>
                    <a:lstStyle/>
                    <a:p>
                      <a:pPr algn="ctr"/>
                      <a:r>
                        <a:rPr lang="en-US" sz="300"/>
                        <a:t>Large switching (programming) delay</a:t>
                      </a:r>
                    </a:p>
                  </a:txBody>
                  <a:tcPr marL="54918" marR="54918" marT="27459" marB="27459" anchor="ctr"/>
                </a:tc>
                <a:tc>
                  <a:txBody>
                    <a:bodyPr/>
                    <a:lstStyle/>
                    <a:p>
                      <a:pPr algn="ctr"/>
                      <a:r>
                        <a:rPr lang="en-US" sz="300"/>
                        <a:t>Small switching (programming) delay</a:t>
                      </a:r>
                      <a:endParaRPr lang="en-US" sz="300" dirty="0"/>
                    </a:p>
                  </a:txBody>
                  <a:tcPr marL="54918" marR="54918" marT="27459" marB="27459" anchor="ctr"/>
                </a:tc>
                <a:extLst>
                  <a:ext uri="{0D108BD9-81ED-4DB2-BD59-A6C34878D82A}">
                    <a16:rowId xmlns:a16="http://schemas.microsoft.com/office/drawing/2014/main" val="12573401"/>
                  </a:ext>
                </a:extLst>
              </a:tr>
              <a:tr h="190977">
                <a:tc>
                  <a:txBody>
                    <a:bodyPr/>
                    <a:lstStyle/>
                    <a:p>
                      <a:pPr algn="ctr"/>
                      <a:r>
                        <a:rPr lang="en-US" sz="300"/>
                        <a:t>Low sensing (read) delay</a:t>
                      </a:r>
                    </a:p>
                  </a:txBody>
                  <a:tcPr marL="54918" marR="54918" marT="27459" marB="27459" anchor="ctr"/>
                </a:tc>
                <a:tc>
                  <a:txBody>
                    <a:bodyPr/>
                    <a:lstStyle/>
                    <a:p>
                      <a:pPr algn="ctr"/>
                      <a:r>
                        <a:rPr lang="en-US" sz="300"/>
                        <a:t>Relatively high sensing (read) delay compared to MTJ</a:t>
                      </a:r>
                      <a:endParaRPr lang="en-US" sz="300" dirty="0"/>
                    </a:p>
                  </a:txBody>
                  <a:tcPr marL="54918" marR="54918" marT="27459" marB="27459" anchor="ctr"/>
                </a:tc>
                <a:extLst>
                  <a:ext uri="{0D108BD9-81ED-4DB2-BD59-A6C34878D82A}">
                    <a16:rowId xmlns:a16="http://schemas.microsoft.com/office/drawing/2014/main" val="2922544056"/>
                  </a:ext>
                </a:extLst>
              </a:tr>
              <a:tr h="1387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
                        <a:t>Requires new on-chip magnetic layer</a:t>
                      </a:r>
                    </a:p>
                  </a:txBody>
                  <a:tcPr marL="54918" marR="54918" marT="27459" marB="274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 dirty="0"/>
                        <a:t>Requires typical Anti-fuse / standard cells</a:t>
                      </a:r>
                    </a:p>
                  </a:txBody>
                  <a:tcPr marL="54918" marR="54918" marT="27459" marB="27459" anchor="ctr"/>
                </a:tc>
                <a:extLst>
                  <a:ext uri="{0D108BD9-81ED-4DB2-BD59-A6C34878D82A}">
                    <a16:rowId xmlns:a16="http://schemas.microsoft.com/office/drawing/2014/main" val="1127237737"/>
                  </a:ext>
                </a:extLst>
              </a:tr>
            </a:tbl>
          </a:graphicData>
        </a:graphic>
      </p:graphicFrame>
      <mc:AlternateContent xmlns:mc="http://schemas.openxmlformats.org/markup-compatibility/2006" xmlns:a14="http://schemas.microsoft.com/office/drawing/2010/main">
        <mc:Choice Requires="a14">
          <p:graphicFrame>
            <p:nvGraphicFramePr>
              <p:cNvPr id="108" name="Table 107">
                <a:extLst>
                  <a:ext uri="{FF2B5EF4-FFF2-40B4-BE49-F238E27FC236}">
                    <a16:creationId xmlns:a16="http://schemas.microsoft.com/office/drawing/2014/main" id="{E85E8BE5-41EF-4CE7-9299-4D44B52A719D}"/>
                  </a:ext>
                </a:extLst>
              </p:cNvPr>
              <p:cNvGraphicFramePr>
                <a:graphicFrameLocks noGrp="1"/>
              </p:cNvGraphicFramePr>
              <p:nvPr>
                <p:extLst>
                  <p:ext uri="{D42A27DB-BD31-4B8C-83A1-F6EECF244321}">
                    <p14:modId xmlns:p14="http://schemas.microsoft.com/office/powerpoint/2010/main" val="3027327371"/>
                  </p:ext>
                </p:extLst>
              </p:nvPr>
            </p:nvGraphicFramePr>
            <p:xfrm>
              <a:off x="8575979" y="1431982"/>
              <a:ext cx="1685064" cy="899160"/>
            </p:xfrm>
            <a:graphic>
              <a:graphicData uri="http://schemas.openxmlformats.org/drawingml/2006/table">
                <a:tbl>
                  <a:tblPr firstRow="1" bandRow="1">
                    <a:tableStyleId>{5C22544A-7EE6-4342-B048-85BDC9FD1C3A}</a:tableStyleId>
                  </a:tblPr>
                  <a:tblGrid>
                    <a:gridCol w="421266">
                      <a:extLst>
                        <a:ext uri="{9D8B030D-6E8A-4147-A177-3AD203B41FA5}">
                          <a16:colId xmlns:a16="http://schemas.microsoft.com/office/drawing/2014/main" val="2139823752"/>
                        </a:ext>
                      </a:extLst>
                    </a:gridCol>
                    <a:gridCol w="421266">
                      <a:extLst>
                        <a:ext uri="{9D8B030D-6E8A-4147-A177-3AD203B41FA5}">
                          <a16:colId xmlns:a16="http://schemas.microsoft.com/office/drawing/2014/main" val="2655741151"/>
                        </a:ext>
                      </a:extLst>
                    </a:gridCol>
                    <a:gridCol w="421266">
                      <a:extLst>
                        <a:ext uri="{9D8B030D-6E8A-4147-A177-3AD203B41FA5}">
                          <a16:colId xmlns:a16="http://schemas.microsoft.com/office/drawing/2014/main" val="42562720"/>
                        </a:ext>
                      </a:extLst>
                    </a:gridCol>
                    <a:gridCol w="421266">
                      <a:extLst>
                        <a:ext uri="{9D8B030D-6E8A-4147-A177-3AD203B41FA5}">
                          <a16:colId xmlns:a16="http://schemas.microsoft.com/office/drawing/2014/main" val="665998788"/>
                        </a:ext>
                      </a:extLst>
                    </a:gridCol>
                  </a:tblGrid>
                  <a:tr h="150374">
                    <a:tc>
                      <a:txBody>
                        <a:bodyPr/>
                        <a:lstStyle/>
                        <a:p>
                          <a:pPr algn="ctr"/>
                          <a:r>
                            <a:rPr lang="en-US" sz="500" dirty="0"/>
                            <a:t>Metric</a:t>
                          </a:r>
                        </a:p>
                      </a:txBody>
                      <a:tcPr anchor="ctr"/>
                    </a:tc>
                    <a:tc>
                      <a:txBody>
                        <a:bodyPr/>
                        <a:lstStyle/>
                        <a:p>
                          <a:pPr algn="ctr"/>
                          <a:r>
                            <a:rPr lang="en-US" sz="500"/>
                            <a:t>MTJ</a:t>
                          </a:r>
                          <a:endParaRPr lang="en-US" sz="500" dirty="0"/>
                        </a:p>
                      </a:txBody>
                      <a:tcPr anchor="ctr"/>
                    </a:tc>
                    <a:tc>
                      <a:txBody>
                        <a:bodyPr/>
                        <a:lstStyle/>
                        <a:p>
                          <a:pPr algn="ctr"/>
                          <a:r>
                            <a:rPr lang="en-US" sz="500" dirty="0"/>
                            <a:t>AF</a:t>
                          </a:r>
                        </a:p>
                      </a:txBody>
                      <a:tcPr anchor="ctr"/>
                    </a:tc>
                    <a:tc>
                      <a:txBody>
                        <a:bodyPr/>
                        <a:lstStyle/>
                        <a:p>
                          <a:pPr algn="ctr"/>
                          <a:r>
                            <a:rPr lang="en-US" sz="500" dirty="0"/>
                            <a:t>DFF</a:t>
                          </a:r>
                        </a:p>
                      </a:txBody>
                      <a:tcPr anchor="ctr"/>
                    </a:tc>
                    <a:extLst>
                      <a:ext uri="{0D108BD9-81ED-4DB2-BD59-A6C34878D82A}">
                        <a16:rowId xmlns:a16="http://schemas.microsoft.com/office/drawing/2014/main" val="79206737"/>
                      </a:ext>
                    </a:extLst>
                  </a:tr>
                  <a:tr h="190267">
                    <a:tc>
                      <a:txBody>
                        <a:bodyPr/>
                        <a:lstStyle/>
                        <a:p>
                          <a:pPr algn="ctr"/>
                          <a:r>
                            <a:rPr lang="en-US" sz="500" dirty="0"/>
                            <a:t>Area (</a:t>
                          </a:r>
                          <a14:m>
                            <m:oMath xmlns:m="http://schemas.openxmlformats.org/officeDocument/2006/math">
                              <m:r>
                                <a:rPr lang="en-US" sz="500" b="0" i="1" smtClean="0">
                                  <a:latin typeface="Cambria Math" panose="02040503050406030204" pitchFamily="18" charset="0"/>
                                </a:rPr>
                                <m:t>𝜇</m:t>
                              </m:r>
                              <m:sSup>
                                <m:sSupPr>
                                  <m:ctrlPr>
                                    <a:rPr lang="en-US" sz="500" b="0" i="1" smtClean="0">
                                      <a:latin typeface="Cambria Math" panose="02040503050406030204" pitchFamily="18" charset="0"/>
                                    </a:rPr>
                                  </m:ctrlPr>
                                </m:sSupPr>
                                <m:e>
                                  <m:r>
                                    <a:rPr lang="en-US" sz="500" b="0" i="1" smtClean="0">
                                      <a:latin typeface="Cambria Math" panose="02040503050406030204" pitchFamily="18" charset="0"/>
                                    </a:rPr>
                                    <m:t>𝑚</m:t>
                                  </m:r>
                                </m:e>
                                <m:sup>
                                  <m:r>
                                    <a:rPr lang="en-US" sz="500" b="0" i="1" smtClean="0">
                                      <a:latin typeface="Cambria Math" panose="02040503050406030204" pitchFamily="18" charset="0"/>
                                    </a:rPr>
                                    <m:t>2</m:t>
                                  </m:r>
                                </m:sup>
                              </m:sSup>
                            </m:oMath>
                          </a14:m>
                          <a:r>
                            <a:rPr lang="en-US" sz="5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 b="0" dirty="0"/>
                            <a:t>18.37</a:t>
                          </a:r>
                          <a:endParaRPr lang="en-US" sz="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7.733</m:t>
                                </m:r>
                              </m:oMath>
                            </m:oMathPara>
                          </a14:m>
                          <a:endParaRPr lang="en-US" sz="5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6.61</m:t>
                                </m:r>
                              </m:oMath>
                            </m:oMathPara>
                          </a14:m>
                          <a:endParaRPr lang="en-US" sz="500" dirty="0"/>
                        </a:p>
                      </a:txBody>
                      <a:tcPr anchor="ctr"/>
                    </a:tc>
                    <a:extLst>
                      <a:ext uri="{0D108BD9-81ED-4DB2-BD59-A6C34878D82A}">
                        <a16:rowId xmlns:a16="http://schemas.microsoft.com/office/drawing/2014/main" val="1606302513"/>
                      </a:ext>
                    </a:extLst>
                  </a:tr>
                  <a:tr h="150374">
                    <a:tc>
                      <a:txBody>
                        <a:bodyPr/>
                        <a:lstStyle/>
                        <a:p>
                          <a:pPr algn="ctr"/>
                          <a:r>
                            <a:rPr lang="en-US" sz="500" dirty="0"/>
                            <a:t>Delay (</a:t>
                          </a:r>
                          <a14:m>
                            <m:oMath xmlns:m="http://schemas.openxmlformats.org/officeDocument/2006/math">
                              <m:r>
                                <a:rPr lang="en-US" sz="500" b="0" i="1" smtClean="0">
                                  <a:latin typeface="Cambria Math" panose="02040503050406030204" pitchFamily="18" charset="0"/>
                                </a:rPr>
                                <m:t>𝑛𝑠</m:t>
                              </m:r>
                            </m:oMath>
                          </a14:m>
                          <a:r>
                            <a:rPr lang="en-US" sz="5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.168</m:t>
                                </m:r>
                              </m:oMath>
                            </m:oMathPara>
                          </a14:m>
                          <a:endParaRPr lang="en-US" sz="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.933</m:t>
                                </m:r>
                              </m:oMath>
                            </m:oMathPara>
                          </a14:m>
                          <a:endParaRPr lang="en-US" sz="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3.12</m:t>
                                </m:r>
                              </m:oMath>
                            </m:oMathPara>
                          </a14:m>
                          <a:endParaRPr lang="en-US" sz="500" dirty="0"/>
                        </a:p>
                      </a:txBody>
                      <a:tcPr anchor="ctr"/>
                    </a:tc>
                    <a:extLst>
                      <a:ext uri="{0D108BD9-81ED-4DB2-BD59-A6C34878D82A}">
                        <a16:rowId xmlns:a16="http://schemas.microsoft.com/office/drawing/2014/main" val="418626339"/>
                      </a:ext>
                    </a:extLst>
                  </a:tr>
                  <a:tr h="150374">
                    <a:tc>
                      <a:txBody>
                        <a:bodyPr/>
                        <a:lstStyle/>
                        <a:p>
                          <a:pPr algn="ctr"/>
                          <a:r>
                            <a:rPr lang="en-US" sz="500" dirty="0"/>
                            <a:t>Power (</a:t>
                          </a:r>
                          <a14:m>
                            <m:oMath xmlns:m="http://schemas.openxmlformats.org/officeDocument/2006/math">
                              <m:r>
                                <a:rPr lang="en-US" sz="500" b="0" i="1" smtClean="0">
                                  <a:latin typeface="Cambria Math" panose="02040503050406030204" pitchFamily="18" charset="0"/>
                                </a:rPr>
                                <m:t>𝜇</m:t>
                              </m:r>
                              <m:r>
                                <a:rPr lang="en-US" sz="500" b="0" i="1" smtClean="0">
                                  <a:latin typeface="Cambria Math" panose="02040503050406030204" pitchFamily="18" charset="0"/>
                                </a:rPr>
                                <m:t>𝑊</m:t>
                              </m:r>
                            </m:oMath>
                          </a14:m>
                          <a:r>
                            <a:rPr lang="en-US" sz="5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1.5594</m:t>
                                </m:r>
                              </m:oMath>
                            </m:oMathPara>
                          </a14:m>
                          <a:endParaRPr lang="en-US" sz="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.0738</m:t>
                                </m:r>
                              </m:oMath>
                            </m:oMathPara>
                          </a14:m>
                          <a:endParaRPr lang="en-US" sz="5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500" b="0" i="1" smtClean="0">
                                    <a:latin typeface="Cambria Math" panose="02040503050406030204" pitchFamily="18" charset="0"/>
                                  </a:rPr>
                                  <m:t>.148</m:t>
                                </m:r>
                              </m:oMath>
                            </m:oMathPara>
                          </a14:m>
                          <a:endParaRPr lang="en-US" sz="500" dirty="0"/>
                        </a:p>
                      </a:txBody>
                      <a:tcPr anchor="ctr"/>
                    </a:tc>
                    <a:extLst>
                      <a:ext uri="{0D108BD9-81ED-4DB2-BD59-A6C34878D82A}">
                        <a16:rowId xmlns:a16="http://schemas.microsoft.com/office/drawing/2014/main" val="3940995646"/>
                      </a:ext>
                    </a:extLst>
                  </a:tr>
                </a:tbl>
              </a:graphicData>
            </a:graphic>
          </p:graphicFrame>
        </mc:Choice>
        <mc:Fallback xmlns="">
          <p:graphicFrame>
            <p:nvGraphicFramePr>
              <p:cNvPr id="108" name="Table 107">
                <a:extLst>
                  <a:ext uri="{FF2B5EF4-FFF2-40B4-BE49-F238E27FC236}">
                    <a16:creationId xmlns:a16="http://schemas.microsoft.com/office/drawing/2014/main" id="{E85E8BE5-41EF-4CE7-9299-4D44B52A719D}"/>
                  </a:ext>
                </a:extLst>
              </p:cNvPr>
              <p:cNvGraphicFramePr>
                <a:graphicFrameLocks noGrp="1"/>
              </p:cNvGraphicFramePr>
              <p:nvPr>
                <p:extLst>
                  <p:ext uri="{D42A27DB-BD31-4B8C-83A1-F6EECF244321}">
                    <p14:modId xmlns:p14="http://schemas.microsoft.com/office/powerpoint/2010/main" val="3027327371"/>
                  </p:ext>
                </p:extLst>
              </p:nvPr>
            </p:nvGraphicFramePr>
            <p:xfrm>
              <a:off x="8575979" y="1431982"/>
              <a:ext cx="1685064" cy="899160"/>
            </p:xfrm>
            <a:graphic>
              <a:graphicData uri="http://schemas.openxmlformats.org/drawingml/2006/table">
                <a:tbl>
                  <a:tblPr firstRow="1" bandRow="1">
                    <a:tableStyleId>{5C22544A-7EE6-4342-B048-85BDC9FD1C3A}</a:tableStyleId>
                  </a:tblPr>
                  <a:tblGrid>
                    <a:gridCol w="421266">
                      <a:extLst>
                        <a:ext uri="{9D8B030D-6E8A-4147-A177-3AD203B41FA5}">
                          <a16:colId xmlns:a16="http://schemas.microsoft.com/office/drawing/2014/main" val="2139823752"/>
                        </a:ext>
                      </a:extLst>
                    </a:gridCol>
                    <a:gridCol w="421266">
                      <a:extLst>
                        <a:ext uri="{9D8B030D-6E8A-4147-A177-3AD203B41FA5}">
                          <a16:colId xmlns:a16="http://schemas.microsoft.com/office/drawing/2014/main" val="2655741151"/>
                        </a:ext>
                      </a:extLst>
                    </a:gridCol>
                    <a:gridCol w="421266">
                      <a:extLst>
                        <a:ext uri="{9D8B030D-6E8A-4147-A177-3AD203B41FA5}">
                          <a16:colId xmlns:a16="http://schemas.microsoft.com/office/drawing/2014/main" val="42562720"/>
                        </a:ext>
                      </a:extLst>
                    </a:gridCol>
                    <a:gridCol w="421266">
                      <a:extLst>
                        <a:ext uri="{9D8B030D-6E8A-4147-A177-3AD203B41FA5}">
                          <a16:colId xmlns:a16="http://schemas.microsoft.com/office/drawing/2014/main" val="665998788"/>
                        </a:ext>
                      </a:extLst>
                    </a:gridCol>
                  </a:tblGrid>
                  <a:tr h="167640">
                    <a:tc>
                      <a:txBody>
                        <a:bodyPr/>
                        <a:lstStyle/>
                        <a:p>
                          <a:pPr algn="ctr"/>
                          <a:r>
                            <a:rPr lang="en-US" sz="500"/>
                            <a:t>Metric</a:t>
                          </a:r>
                        </a:p>
                      </a:txBody>
                      <a:tcPr anchor="ctr"/>
                    </a:tc>
                    <a:tc>
                      <a:txBody>
                        <a:bodyPr/>
                        <a:lstStyle/>
                        <a:p>
                          <a:pPr algn="ctr"/>
                          <a:r>
                            <a:rPr lang="en-US" sz="500"/>
                            <a:t>MTJ</a:t>
                          </a:r>
                        </a:p>
                      </a:txBody>
                      <a:tcPr anchor="ctr"/>
                    </a:tc>
                    <a:tc>
                      <a:txBody>
                        <a:bodyPr/>
                        <a:lstStyle/>
                        <a:p>
                          <a:pPr algn="ctr"/>
                          <a:r>
                            <a:rPr lang="en-US" sz="500"/>
                            <a:t>AF</a:t>
                          </a:r>
                        </a:p>
                      </a:txBody>
                      <a:tcPr anchor="ctr"/>
                    </a:tc>
                    <a:tc>
                      <a:txBody>
                        <a:bodyPr/>
                        <a:lstStyle/>
                        <a:p>
                          <a:pPr algn="ctr"/>
                          <a:r>
                            <a:rPr lang="en-US" sz="500"/>
                            <a:t>DFF</a:t>
                          </a:r>
                        </a:p>
                      </a:txBody>
                      <a:tcPr anchor="ctr"/>
                    </a:tc>
                    <a:extLst>
                      <a:ext uri="{0D108BD9-81ED-4DB2-BD59-A6C34878D82A}">
                        <a16:rowId xmlns:a16="http://schemas.microsoft.com/office/drawing/2014/main" val="79206737"/>
                      </a:ext>
                    </a:extLst>
                  </a:tr>
                  <a:tr h="243840">
                    <a:tc>
                      <a:txBody>
                        <a:bodyPr/>
                        <a:lstStyle/>
                        <a:p>
                          <a:endParaRPr lang="en-US"/>
                        </a:p>
                      </a:txBody>
                      <a:tcPr anchor="ctr">
                        <a:blipFill>
                          <a:blip r:embed="rId12"/>
                          <a:stretch>
                            <a:fillRect l="-1429" t="-72500" r="-302857" b="-2075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 b="0"/>
                            <a:t>18.37</a:t>
                          </a:r>
                          <a:endParaRPr lang="en-US" sz="500"/>
                        </a:p>
                      </a:txBody>
                      <a:tcPr anchor="ctr"/>
                    </a:tc>
                    <a:tc>
                      <a:txBody>
                        <a:bodyPr/>
                        <a:lstStyle/>
                        <a:p>
                          <a:endParaRPr lang="en-US"/>
                        </a:p>
                      </a:txBody>
                      <a:tcPr anchor="ctr">
                        <a:blipFill>
                          <a:blip r:embed="rId12"/>
                          <a:stretch>
                            <a:fillRect l="-200000" t="-72500" r="-104286" b="-207500"/>
                          </a:stretch>
                        </a:blipFill>
                      </a:tcPr>
                    </a:tc>
                    <a:tc>
                      <a:txBody>
                        <a:bodyPr/>
                        <a:lstStyle/>
                        <a:p>
                          <a:endParaRPr lang="en-US"/>
                        </a:p>
                      </a:txBody>
                      <a:tcPr anchor="ctr">
                        <a:blipFill>
                          <a:blip r:embed="rId12"/>
                          <a:stretch>
                            <a:fillRect l="-304348" t="-72500" r="-5797" b="-207500"/>
                          </a:stretch>
                        </a:blipFill>
                      </a:tcPr>
                    </a:tc>
                    <a:extLst>
                      <a:ext uri="{0D108BD9-81ED-4DB2-BD59-A6C34878D82A}">
                        <a16:rowId xmlns:a16="http://schemas.microsoft.com/office/drawing/2014/main" val="1606302513"/>
                      </a:ext>
                    </a:extLst>
                  </a:tr>
                  <a:tr h="243840">
                    <a:tc>
                      <a:txBody>
                        <a:bodyPr/>
                        <a:lstStyle/>
                        <a:p>
                          <a:endParaRPr lang="en-US"/>
                        </a:p>
                      </a:txBody>
                      <a:tcPr anchor="ctr">
                        <a:blipFill>
                          <a:blip r:embed="rId12"/>
                          <a:stretch>
                            <a:fillRect l="-1429" t="-168293" r="-302857" b="-102439"/>
                          </a:stretch>
                        </a:blipFill>
                      </a:tcPr>
                    </a:tc>
                    <a:tc>
                      <a:txBody>
                        <a:bodyPr/>
                        <a:lstStyle/>
                        <a:p>
                          <a:endParaRPr lang="en-US"/>
                        </a:p>
                      </a:txBody>
                      <a:tcPr anchor="ctr">
                        <a:blipFill>
                          <a:blip r:embed="rId12"/>
                          <a:stretch>
                            <a:fillRect l="-102899" t="-168293" r="-207246" b="-102439"/>
                          </a:stretch>
                        </a:blipFill>
                      </a:tcPr>
                    </a:tc>
                    <a:tc>
                      <a:txBody>
                        <a:bodyPr/>
                        <a:lstStyle/>
                        <a:p>
                          <a:endParaRPr lang="en-US"/>
                        </a:p>
                      </a:txBody>
                      <a:tcPr anchor="ctr">
                        <a:blipFill>
                          <a:blip r:embed="rId12"/>
                          <a:stretch>
                            <a:fillRect l="-200000" t="-168293" r="-104286" b="-102439"/>
                          </a:stretch>
                        </a:blipFill>
                      </a:tcPr>
                    </a:tc>
                    <a:tc>
                      <a:txBody>
                        <a:bodyPr/>
                        <a:lstStyle/>
                        <a:p>
                          <a:endParaRPr lang="en-US"/>
                        </a:p>
                      </a:txBody>
                      <a:tcPr anchor="ctr">
                        <a:blipFill>
                          <a:blip r:embed="rId12"/>
                          <a:stretch>
                            <a:fillRect l="-304348" t="-168293" r="-5797" b="-102439"/>
                          </a:stretch>
                        </a:blipFill>
                      </a:tcPr>
                    </a:tc>
                    <a:extLst>
                      <a:ext uri="{0D108BD9-81ED-4DB2-BD59-A6C34878D82A}">
                        <a16:rowId xmlns:a16="http://schemas.microsoft.com/office/drawing/2014/main" val="418626339"/>
                      </a:ext>
                    </a:extLst>
                  </a:tr>
                  <a:tr h="243840">
                    <a:tc>
                      <a:txBody>
                        <a:bodyPr/>
                        <a:lstStyle/>
                        <a:p>
                          <a:endParaRPr lang="en-US"/>
                        </a:p>
                      </a:txBody>
                      <a:tcPr anchor="ctr">
                        <a:blipFill>
                          <a:blip r:embed="rId12"/>
                          <a:stretch>
                            <a:fillRect l="-1429" t="-275000" r="-302857" b="-5000"/>
                          </a:stretch>
                        </a:blipFill>
                      </a:tcPr>
                    </a:tc>
                    <a:tc>
                      <a:txBody>
                        <a:bodyPr/>
                        <a:lstStyle/>
                        <a:p>
                          <a:endParaRPr lang="en-US"/>
                        </a:p>
                      </a:txBody>
                      <a:tcPr anchor="ctr">
                        <a:blipFill>
                          <a:blip r:embed="rId12"/>
                          <a:stretch>
                            <a:fillRect l="-102899" t="-275000" r="-207246" b="-5000"/>
                          </a:stretch>
                        </a:blipFill>
                      </a:tcPr>
                    </a:tc>
                    <a:tc>
                      <a:txBody>
                        <a:bodyPr/>
                        <a:lstStyle/>
                        <a:p>
                          <a:endParaRPr lang="en-US"/>
                        </a:p>
                      </a:txBody>
                      <a:tcPr anchor="ctr">
                        <a:blipFill>
                          <a:blip r:embed="rId12"/>
                          <a:stretch>
                            <a:fillRect l="-200000" t="-275000" r="-104286" b="-5000"/>
                          </a:stretch>
                        </a:blipFill>
                      </a:tcPr>
                    </a:tc>
                    <a:tc>
                      <a:txBody>
                        <a:bodyPr/>
                        <a:lstStyle/>
                        <a:p>
                          <a:endParaRPr lang="en-US"/>
                        </a:p>
                      </a:txBody>
                      <a:tcPr anchor="ctr">
                        <a:blipFill>
                          <a:blip r:embed="rId12"/>
                          <a:stretch>
                            <a:fillRect l="-304348" t="-275000" r="-5797" b="-5000"/>
                          </a:stretch>
                        </a:blipFill>
                      </a:tcPr>
                    </a:tc>
                    <a:extLst>
                      <a:ext uri="{0D108BD9-81ED-4DB2-BD59-A6C34878D82A}">
                        <a16:rowId xmlns:a16="http://schemas.microsoft.com/office/drawing/2014/main" val="3940995646"/>
                      </a:ext>
                    </a:extLst>
                  </a:tr>
                </a:tbl>
              </a:graphicData>
            </a:graphic>
          </p:graphicFrame>
        </mc:Fallback>
      </mc:AlternateContent>
      <p:pic>
        <p:nvPicPr>
          <p:cNvPr id="38" name="Picture 37">
            <a:extLst>
              <a:ext uri="{FF2B5EF4-FFF2-40B4-BE49-F238E27FC236}">
                <a16:creationId xmlns:a16="http://schemas.microsoft.com/office/drawing/2014/main" id="{F8D72F5F-8750-0943-ABB3-273B799B20A1}"/>
              </a:ext>
            </a:extLst>
          </p:cNvPr>
          <p:cNvPicPr>
            <a:picLocks noChangeAspect="1"/>
          </p:cNvPicPr>
          <p:nvPr/>
        </p:nvPicPr>
        <p:blipFill rotWithShape="1">
          <a:blip r:embed="rId13">
            <a:extLst>
              <a:ext uri="{28A0092B-C50C-407E-A947-70E740481C1C}">
                <a14:useLocalDpi xmlns:a14="http://schemas.microsoft.com/office/drawing/2010/main" val="0"/>
              </a:ext>
            </a:extLst>
          </a:blip>
          <a:srcRect l="3507" t="18973" r="5188" b="11343"/>
          <a:stretch/>
        </p:blipFill>
        <p:spPr>
          <a:xfrm>
            <a:off x="4046123" y="5816919"/>
            <a:ext cx="1874194" cy="671460"/>
          </a:xfrm>
          <a:prstGeom prst="rect">
            <a:avLst/>
          </a:prstGeom>
        </p:spPr>
      </p:pic>
      <p:sp>
        <p:nvSpPr>
          <p:cNvPr id="39" name="TextBox 38">
            <a:extLst>
              <a:ext uri="{FF2B5EF4-FFF2-40B4-BE49-F238E27FC236}">
                <a16:creationId xmlns:a16="http://schemas.microsoft.com/office/drawing/2014/main" id="{DFA40D5F-E568-484D-BDC1-402F82324C8C}"/>
              </a:ext>
            </a:extLst>
          </p:cNvPr>
          <p:cNvSpPr txBox="1"/>
          <p:nvPr/>
        </p:nvSpPr>
        <p:spPr>
          <a:xfrm>
            <a:off x="4259567" y="6445281"/>
            <a:ext cx="1672967" cy="153888"/>
          </a:xfrm>
          <a:prstGeom prst="rect">
            <a:avLst/>
          </a:prstGeom>
          <a:noFill/>
        </p:spPr>
        <p:txBody>
          <a:bodyPr wrap="square" rtlCol="0">
            <a:spAutoFit/>
          </a:bodyPr>
          <a:lstStyle/>
          <a:p>
            <a:pPr marL="13227">
              <a:buClr>
                <a:srgbClr val="000000"/>
              </a:buClr>
              <a:buSzPct val="100000"/>
            </a:pPr>
            <a:r>
              <a:rPr lang="en-US" sz="400" dirty="0">
                <a:solidFill>
                  <a:srgbClr val="000000"/>
                </a:solidFill>
                <a:latin typeface="Trebuchet MS"/>
                <a:ea typeface="Trebuchet MS"/>
                <a:cs typeface="Trebuchet MS"/>
                <a:sym typeface="Trebuchet MS"/>
              </a:rPr>
              <a:t>Diagram of Monte Carlo Threshold Bias Voltage</a:t>
            </a:r>
          </a:p>
        </p:txBody>
      </p:sp>
      <p:pic>
        <p:nvPicPr>
          <p:cNvPr id="1026" name="Picture 2" descr="https://lh3.googleusercontent.com/kbs7yC577aUzyoRZY-Kqfo7z63akDt2v2xPklPLI3n6znClhMSsjjSZF62iQ077qhJh2Vg95pJ2_34tPgLCFeCMzWTW4fZoWCV7SI-CTX6SHdUaOoXTXZdgwwSBstSNpILcWiuri">
            <a:extLst>
              <a:ext uri="{FF2B5EF4-FFF2-40B4-BE49-F238E27FC236}">
                <a16:creationId xmlns:a16="http://schemas.microsoft.com/office/drawing/2014/main" id="{F08134C6-04F5-4AB1-A2A8-86E9655585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flipV="1">
            <a:off x="6422860" y="6031430"/>
            <a:ext cx="1569658" cy="6464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11D7681-CEB3-4AB5-8668-AF0F735F364C}"/>
              </a:ext>
            </a:extLst>
          </p:cNvPr>
          <p:cNvPicPr>
            <a:picLocks noChangeAspect="1"/>
          </p:cNvPicPr>
          <p:nvPr/>
        </p:nvPicPr>
        <p:blipFill>
          <a:blip r:embed="rId15"/>
          <a:stretch>
            <a:fillRect/>
          </a:stretch>
        </p:blipFill>
        <p:spPr>
          <a:xfrm>
            <a:off x="2152027" y="6000120"/>
            <a:ext cx="1198099" cy="599049"/>
          </a:xfrm>
          <a:prstGeom prst="rect">
            <a:avLst/>
          </a:prstGeom>
        </p:spPr>
      </p:pic>
      <p:pic>
        <p:nvPicPr>
          <p:cNvPr id="41" name="Picture 40">
            <a:extLst>
              <a:ext uri="{FF2B5EF4-FFF2-40B4-BE49-F238E27FC236}">
                <a16:creationId xmlns:a16="http://schemas.microsoft.com/office/drawing/2014/main" id="{10CB263D-3925-7844-A1CA-1C87868D882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2132" y="4074474"/>
            <a:ext cx="629393" cy="395163"/>
          </a:xfrm>
          <a:prstGeom prst="rect">
            <a:avLst/>
          </a:prstGeom>
        </p:spPr>
      </p:pic>
      <p:pic>
        <p:nvPicPr>
          <p:cNvPr id="227" name="Picture 2" descr="https://lh3.googleusercontent.com/m8cwtQMzREcyLXjPw2i0tOg8m0kN7KopgNSNaDelfmzgZwu9rRJK_LofOb-aKFCyzQ3VbjG-vYiPq-XnLqRi1vhP0LRnNIwA9rs0qirNNYzU_Hq49vpjxzTUGcQU6tbFzFMFuHQR">
            <a:extLst>
              <a:ext uri="{FF2B5EF4-FFF2-40B4-BE49-F238E27FC236}">
                <a16:creationId xmlns:a16="http://schemas.microsoft.com/office/drawing/2014/main" id="{C0264C6D-68A0-5A45-A804-F0751341C060}"/>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8717" y="4068585"/>
            <a:ext cx="1837943" cy="9966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F00DE48-DDCB-489E-95B6-D583F617E58D}"/>
              </a:ext>
            </a:extLst>
          </p:cNvPr>
          <p:cNvPicPr>
            <a:picLocks noChangeAspect="1"/>
          </p:cNvPicPr>
          <p:nvPr/>
        </p:nvPicPr>
        <p:blipFill>
          <a:blip r:embed="rId18"/>
          <a:stretch>
            <a:fillRect/>
          </a:stretch>
        </p:blipFill>
        <p:spPr>
          <a:xfrm>
            <a:off x="1739819" y="2828341"/>
            <a:ext cx="960878" cy="774998"/>
          </a:xfrm>
          <a:prstGeom prst="rect">
            <a:avLst/>
          </a:prstGeom>
        </p:spPr>
      </p:pic>
      <p:pic>
        <p:nvPicPr>
          <p:cNvPr id="183" name="Picture 182">
            <a:extLst>
              <a:ext uri="{FF2B5EF4-FFF2-40B4-BE49-F238E27FC236}">
                <a16:creationId xmlns:a16="http://schemas.microsoft.com/office/drawing/2014/main" id="{C5F6E2D3-258C-4E62-9508-18178C4C013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13873" y="4838757"/>
            <a:ext cx="807240" cy="5969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A7A68CC-2309-4785-A27C-249CD59F11DA}"/>
              </a:ext>
            </a:extLst>
          </p:cNvPr>
          <p:cNvSpPr/>
          <p:nvPr/>
        </p:nvSpPr>
        <p:spPr>
          <a:xfrm>
            <a:off x="8362150" y="382358"/>
            <a:ext cx="1273324" cy="1326735"/>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98AED3BA-17AC-4D62-B1F7-50B2765EE6A4}"/>
              </a:ext>
            </a:extLst>
          </p:cNvPr>
          <p:cNvSpPr/>
          <p:nvPr/>
        </p:nvSpPr>
        <p:spPr>
          <a:xfrm>
            <a:off x="8362150" y="1981363"/>
            <a:ext cx="1273324" cy="1326735"/>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EFF392-C8F7-42C4-BF70-F2D9647B1A3D}"/>
              </a:ext>
            </a:extLst>
          </p:cNvPr>
          <p:cNvSpPr/>
          <p:nvPr/>
        </p:nvSpPr>
        <p:spPr>
          <a:xfrm>
            <a:off x="8362150" y="3580368"/>
            <a:ext cx="1273324" cy="1326735"/>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4CA3AD-67EE-41DF-B3D6-F949DFDDBBD1}"/>
              </a:ext>
            </a:extLst>
          </p:cNvPr>
          <p:cNvSpPr/>
          <p:nvPr/>
        </p:nvSpPr>
        <p:spPr>
          <a:xfrm>
            <a:off x="8362150" y="5179373"/>
            <a:ext cx="1273324" cy="1326735"/>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21EAB3-CA2A-432C-B480-0084472E24BC}"/>
              </a:ext>
            </a:extLst>
          </p:cNvPr>
          <p:cNvSpPr txBox="1"/>
          <p:nvPr/>
        </p:nvSpPr>
        <p:spPr>
          <a:xfrm>
            <a:off x="8362150" y="420814"/>
            <a:ext cx="1273324" cy="646331"/>
          </a:xfrm>
          <a:prstGeom prst="rect">
            <a:avLst/>
          </a:prstGeom>
          <a:noFill/>
        </p:spPr>
        <p:txBody>
          <a:bodyPr wrap="square" rtlCol="0">
            <a:spAutoFit/>
          </a:bodyPr>
          <a:lstStyle/>
          <a:p>
            <a:pPr algn="ctr"/>
            <a:r>
              <a:rPr lang="en-US" dirty="0"/>
              <a:t>CPU Reg (Bits)</a:t>
            </a:r>
          </a:p>
        </p:txBody>
      </p:sp>
      <p:sp>
        <p:nvSpPr>
          <p:cNvPr id="9" name="TextBox 8">
            <a:extLst>
              <a:ext uri="{FF2B5EF4-FFF2-40B4-BE49-F238E27FC236}">
                <a16:creationId xmlns:a16="http://schemas.microsoft.com/office/drawing/2014/main" id="{59A9A5A6-92F8-4186-AF70-93011CD862E4}"/>
              </a:ext>
            </a:extLst>
          </p:cNvPr>
          <p:cNvSpPr txBox="1"/>
          <p:nvPr/>
        </p:nvSpPr>
        <p:spPr>
          <a:xfrm>
            <a:off x="8295207" y="2019819"/>
            <a:ext cx="1407210" cy="646331"/>
          </a:xfrm>
          <a:prstGeom prst="rect">
            <a:avLst/>
          </a:prstGeom>
          <a:noFill/>
        </p:spPr>
        <p:txBody>
          <a:bodyPr wrap="square" rtlCol="0">
            <a:spAutoFit/>
          </a:bodyPr>
          <a:lstStyle/>
          <a:p>
            <a:pPr algn="ctr"/>
            <a:r>
              <a:rPr lang="en-US" dirty="0"/>
              <a:t>Cache </a:t>
            </a:r>
          </a:p>
          <a:p>
            <a:pPr algn="ctr"/>
            <a:r>
              <a:rPr lang="en-US" dirty="0"/>
              <a:t>(Mega bytes)</a:t>
            </a:r>
          </a:p>
        </p:txBody>
      </p:sp>
      <p:sp>
        <p:nvSpPr>
          <p:cNvPr id="10" name="TextBox 9">
            <a:extLst>
              <a:ext uri="{FF2B5EF4-FFF2-40B4-BE49-F238E27FC236}">
                <a16:creationId xmlns:a16="http://schemas.microsoft.com/office/drawing/2014/main" id="{0999B916-F20E-44D2-9A64-0BBB6E4BAE20}"/>
              </a:ext>
            </a:extLst>
          </p:cNvPr>
          <p:cNvSpPr txBox="1"/>
          <p:nvPr/>
        </p:nvSpPr>
        <p:spPr>
          <a:xfrm>
            <a:off x="8295207" y="3729948"/>
            <a:ext cx="1407210" cy="646331"/>
          </a:xfrm>
          <a:prstGeom prst="rect">
            <a:avLst/>
          </a:prstGeom>
          <a:noFill/>
        </p:spPr>
        <p:txBody>
          <a:bodyPr wrap="square" rtlCol="0">
            <a:spAutoFit/>
          </a:bodyPr>
          <a:lstStyle/>
          <a:p>
            <a:pPr algn="ctr"/>
            <a:r>
              <a:rPr lang="en-US"/>
              <a:t>DRAM</a:t>
            </a:r>
            <a:r>
              <a:rPr lang="en-US" dirty="0"/>
              <a:t> </a:t>
            </a:r>
          </a:p>
          <a:p>
            <a:pPr algn="ctr"/>
            <a:r>
              <a:rPr lang="en-US" dirty="0"/>
              <a:t>(Giga bytes)</a:t>
            </a:r>
          </a:p>
        </p:txBody>
      </p:sp>
      <p:sp>
        <p:nvSpPr>
          <p:cNvPr id="11" name="TextBox 10">
            <a:extLst>
              <a:ext uri="{FF2B5EF4-FFF2-40B4-BE49-F238E27FC236}">
                <a16:creationId xmlns:a16="http://schemas.microsoft.com/office/drawing/2014/main" id="{28C1F224-EDE1-4BE1-97C5-752CB5DBDAD4}"/>
              </a:ext>
            </a:extLst>
          </p:cNvPr>
          <p:cNvSpPr txBox="1"/>
          <p:nvPr/>
        </p:nvSpPr>
        <p:spPr>
          <a:xfrm>
            <a:off x="8295207" y="5179373"/>
            <a:ext cx="1407210" cy="1200329"/>
          </a:xfrm>
          <a:prstGeom prst="rect">
            <a:avLst/>
          </a:prstGeom>
          <a:noFill/>
        </p:spPr>
        <p:txBody>
          <a:bodyPr wrap="square" rtlCol="0">
            <a:spAutoFit/>
          </a:bodyPr>
          <a:lstStyle/>
          <a:p>
            <a:pPr algn="ctr"/>
            <a:r>
              <a:rPr lang="en-US" dirty="0"/>
              <a:t>Secondary</a:t>
            </a:r>
          </a:p>
          <a:p>
            <a:pPr algn="ctr"/>
            <a:r>
              <a:rPr lang="en-US" dirty="0"/>
              <a:t>Storage</a:t>
            </a:r>
          </a:p>
          <a:p>
            <a:pPr algn="ctr"/>
            <a:r>
              <a:rPr lang="en-US" dirty="0"/>
              <a:t>(Tera Bytes…)</a:t>
            </a:r>
          </a:p>
        </p:txBody>
      </p:sp>
      <p:cxnSp>
        <p:nvCxnSpPr>
          <p:cNvPr id="13" name="Straight Arrow Connector 12">
            <a:extLst>
              <a:ext uri="{FF2B5EF4-FFF2-40B4-BE49-F238E27FC236}">
                <a16:creationId xmlns:a16="http://schemas.microsoft.com/office/drawing/2014/main" id="{4B8700F3-7B21-485C-B2AE-356C1BBA93D7}"/>
              </a:ext>
            </a:extLst>
          </p:cNvPr>
          <p:cNvCxnSpPr/>
          <p:nvPr/>
        </p:nvCxnSpPr>
        <p:spPr>
          <a:xfrm>
            <a:off x="8844987" y="1537160"/>
            <a:ext cx="0" cy="580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06231E-232A-4060-BF6E-5C11489382AA}"/>
              </a:ext>
            </a:extLst>
          </p:cNvPr>
          <p:cNvCxnSpPr>
            <a:cxnSpLocks/>
          </p:cNvCxnSpPr>
          <p:nvPr/>
        </p:nvCxnSpPr>
        <p:spPr>
          <a:xfrm flipV="1">
            <a:off x="9108482" y="1537160"/>
            <a:ext cx="0" cy="5448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9859A9-663B-4281-9DB6-102E430137D0}"/>
              </a:ext>
            </a:extLst>
          </p:cNvPr>
          <p:cNvCxnSpPr/>
          <p:nvPr/>
        </p:nvCxnSpPr>
        <p:spPr>
          <a:xfrm>
            <a:off x="8856382" y="3185114"/>
            <a:ext cx="0" cy="580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8CAAF1D-3C08-4F79-9C86-519A553C2560}"/>
              </a:ext>
            </a:extLst>
          </p:cNvPr>
          <p:cNvCxnSpPr>
            <a:cxnSpLocks/>
          </p:cNvCxnSpPr>
          <p:nvPr/>
        </p:nvCxnSpPr>
        <p:spPr>
          <a:xfrm flipV="1">
            <a:off x="9119877" y="3185114"/>
            <a:ext cx="0" cy="5448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23F848-78E0-42E1-8E65-9AA179CEB1C5}"/>
              </a:ext>
            </a:extLst>
          </p:cNvPr>
          <p:cNvCxnSpPr/>
          <p:nvPr/>
        </p:nvCxnSpPr>
        <p:spPr>
          <a:xfrm>
            <a:off x="8844987" y="4698483"/>
            <a:ext cx="0" cy="580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0221AA-63C1-4157-A231-528D903AE5FD}"/>
              </a:ext>
            </a:extLst>
          </p:cNvPr>
          <p:cNvCxnSpPr>
            <a:cxnSpLocks/>
          </p:cNvCxnSpPr>
          <p:nvPr/>
        </p:nvCxnSpPr>
        <p:spPr>
          <a:xfrm flipV="1">
            <a:off x="9108482" y="4698483"/>
            <a:ext cx="0" cy="5448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ight Brace 21">
            <a:extLst>
              <a:ext uri="{FF2B5EF4-FFF2-40B4-BE49-F238E27FC236}">
                <a16:creationId xmlns:a16="http://schemas.microsoft.com/office/drawing/2014/main" id="{6C94C67D-850E-416E-A5D9-9E0510C907E0}"/>
              </a:ext>
            </a:extLst>
          </p:cNvPr>
          <p:cNvSpPr/>
          <p:nvPr/>
        </p:nvSpPr>
        <p:spPr>
          <a:xfrm>
            <a:off x="9702416" y="528001"/>
            <a:ext cx="888759" cy="4249826"/>
          </a:xfrm>
          <a:prstGeom prst="rightBrace">
            <a:avLst>
              <a:gd name="adj1" fmla="val 0"/>
              <a:gd name="adj2" fmla="val 2414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Right Brace 22">
            <a:extLst>
              <a:ext uri="{FF2B5EF4-FFF2-40B4-BE49-F238E27FC236}">
                <a16:creationId xmlns:a16="http://schemas.microsoft.com/office/drawing/2014/main" id="{CDF90AF0-8498-4D31-B11B-68417182B122}"/>
              </a:ext>
            </a:extLst>
          </p:cNvPr>
          <p:cNvSpPr/>
          <p:nvPr/>
        </p:nvSpPr>
        <p:spPr>
          <a:xfrm>
            <a:off x="9702417" y="5279419"/>
            <a:ext cx="888759" cy="1100284"/>
          </a:xfrm>
          <a:prstGeom prst="rightBrace">
            <a:avLst>
              <a:gd name="adj1" fmla="val 0"/>
              <a:gd name="adj2" fmla="val 4715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a16="http://schemas.microsoft.com/office/drawing/2014/main" id="{2FD8210B-5EBC-4E5A-822D-547CA0DFDEE3}"/>
              </a:ext>
            </a:extLst>
          </p:cNvPr>
          <p:cNvSpPr txBox="1"/>
          <p:nvPr/>
        </p:nvSpPr>
        <p:spPr>
          <a:xfrm>
            <a:off x="10229407" y="1339761"/>
            <a:ext cx="1683521" cy="369332"/>
          </a:xfrm>
          <a:prstGeom prst="rect">
            <a:avLst/>
          </a:prstGeom>
          <a:noFill/>
        </p:spPr>
        <p:txBody>
          <a:bodyPr wrap="square" rtlCol="0">
            <a:spAutoFit/>
          </a:bodyPr>
          <a:lstStyle/>
          <a:p>
            <a:pPr algn="ctr"/>
            <a:r>
              <a:rPr lang="en-US" dirty="0"/>
              <a:t>Volatile</a:t>
            </a:r>
          </a:p>
        </p:txBody>
      </p:sp>
      <p:sp>
        <p:nvSpPr>
          <p:cNvPr id="25" name="TextBox 24">
            <a:extLst>
              <a:ext uri="{FF2B5EF4-FFF2-40B4-BE49-F238E27FC236}">
                <a16:creationId xmlns:a16="http://schemas.microsoft.com/office/drawing/2014/main" id="{E01D838E-4FB9-4298-8AB1-2EAB200CC873}"/>
              </a:ext>
            </a:extLst>
          </p:cNvPr>
          <p:cNvSpPr txBox="1"/>
          <p:nvPr/>
        </p:nvSpPr>
        <p:spPr>
          <a:xfrm>
            <a:off x="10508479" y="5594871"/>
            <a:ext cx="1683521" cy="369332"/>
          </a:xfrm>
          <a:prstGeom prst="rect">
            <a:avLst/>
          </a:prstGeom>
          <a:noFill/>
        </p:spPr>
        <p:txBody>
          <a:bodyPr wrap="square" rtlCol="0">
            <a:spAutoFit/>
          </a:bodyPr>
          <a:lstStyle/>
          <a:p>
            <a:pPr algn="ctr"/>
            <a:r>
              <a:rPr lang="en-US" dirty="0"/>
              <a:t>Non-Volatile</a:t>
            </a:r>
          </a:p>
        </p:txBody>
      </p:sp>
      <p:sp>
        <p:nvSpPr>
          <p:cNvPr id="26" name="Oval 25">
            <a:extLst>
              <a:ext uri="{FF2B5EF4-FFF2-40B4-BE49-F238E27FC236}">
                <a16:creationId xmlns:a16="http://schemas.microsoft.com/office/drawing/2014/main" id="{93E9B09E-59B8-4E0F-810E-7667074CCB62}"/>
              </a:ext>
            </a:extLst>
          </p:cNvPr>
          <p:cNvSpPr/>
          <p:nvPr/>
        </p:nvSpPr>
        <p:spPr>
          <a:xfrm>
            <a:off x="8658729" y="1470894"/>
            <a:ext cx="617880" cy="667646"/>
          </a:xfrm>
          <a:prstGeom prst="ellipse">
            <a:avLst/>
          </a:prstGeom>
          <a:solidFill>
            <a:schemeClr val="accent4">
              <a:lumMod val="60000"/>
              <a:lumOff val="40000"/>
              <a:alpha val="2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8FB909E-06A5-4F73-92D3-564D46080C66}"/>
              </a:ext>
            </a:extLst>
          </p:cNvPr>
          <p:cNvSpPr/>
          <p:nvPr/>
        </p:nvSpPr>
        <p:spPr>
          <a:xfrm>
            <a:off x="8662476" y="3133843"/>
            <a:ext cx="617880" cy="667646"/>
          </a:xfrm>
          <a:prstGeom prst="ellipse">
            <a:avLst/>
          </a:prstGeom>
          <a:solidFill>
            <a:schemeClr val="accent4">
              <a:lumMod val="60000"/>
              <a:lumOff val="40000"/>
              <a:alpha val="2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57D807B-A976-4F00-A7DE-BB9BD259107F}"/>
              </a:ext>
            </a:extLst>
          </p:cNvPr>
          <p:cNvSpPr/>
          <p:nvPr/>
        </p:nvSpPr>
        <p:spPr>
          <a:xfrm>
            <a:off x="8653049" y="4640925"/>
            <a:ext cx="617880" cy="667646"/>
          </a:xfrm>
          <a:prstGeom prst="ellipse">
            <a:avLst/>
          </a:prstGeom>
          <a:solidFill>
            <a:schemeClr val="accent4">
              <a:lumMod val="60000"/>
              <a:lumOff val="40000"/>
              <a:alpha val="2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30">
            <a:extLst>
              <a:ext uri="{FF2B5EF4-FFF2-40B4-BE49-F238E27FC236}">
                <a16:creationId xmlns:a16="http://schemas.microsoft.com/office/drawing/2014/main" id="{E447E1D4-33FE-4D03-938C-507839C7DF29}"/>
              </a:ext>
            </a:extLst>
          </p:cNvPr>
          <p:cNvSpPr>
            <a:spLocks noGrp="1"/>
          </p:cNvSpPr>
          <p:nvPr>
            <p:ph type="title"/>
          </p:nvPr>
        </p:nvSpPr>
        <p:spPr>
          <a:xfrm>
            <a:off x="1261872" y="382358"/>
            <a:ext cx="6609906" cy="1325562"/>
          </a:xfrm>
        </p:spPr>
        <p:txBody>
          <a:bodyPr/>
          <a:lstStyle/>
          <a:p>
            <a:r>
              <a:rPr lang="en-US" b="1" u="sng" dirty="0"/>
              <a:t>Background and Motivation</a:t>
            </a:r>
          </a:p>
        </p:txBody>
      </p:sp>
      <p:sp>
        <p:nvSpPr>
          <p:cNvPr id="32" name="Content Placeholder 31">
            <a:extLst>
              <a:ext uri="{FF2B5EF4-FFF2-40B4-BE49-F238E27FC236}">
                <a16:creationId xmlns:a16="http://schemas.microsoft.com/office/drawing/2014/main" id="{704DA48E-F16D-48F4-9CE1-A831141245BB}"/>
              </a:ext>
            </a:extLst>
          </p:cNvPr>
          <p:cNvSpPr>
            <a:spLocks noGrp="1"/>
          </p:cNvSpPr>
          <p:nvPr>
            <p:ph idx="1"/>
          </p:nvPr>
        </p:nvSpPr>
        <p:spPr>
          <a:xfrm>
            <a:off x="1261872" y="1804717"/>
            <a:ext cx="6609906" cy="4351337"/>
          </a:xfrm>
        </p:spPr>
        <p:txBody>
          <a:bodyPr/>
          <a:lstStyle/>
          <a:p>
            <a:pPr fontAlgn="base"/>
            <a:r>
              <a:rPr lang="en-US" dirty="0"/>
              <a:t>Access Time/Power/Security Issues</a:t>
            </a:r>
          </a:p>
          <a:p>
            <a:pPr lvl="1" fontAlgn="base"/>
            <a:r>
              <a:rPr lang="en-US" dirty="0"/>
              <a:t>Access Time is based on speed of data transferred through buses, and component performance.</a:t>
            </a:r>
          </a:p>
          <a:p>
            <a:pPr lvl="1" fontAlgn="base"/>
            <a:r>
              <a:rPr lang="en-US" dirty="0"/>
              <a:t>Power is dissipated as it travels through the buses </a:t>
            </a:r>
            <a:r>
              <a:rPr lang="en-US"/>
              <a:t>and components </a:t>
            </a:r>
            <a:r>
              <a:rPr lang="en-US" dirty="0"/>
              <a:t>to</a:t>
            </a:r>
            <a:r>
              <a:rPr lang="en-US"/>
              <a:t> the</a:t>
            </a:r>
            <a:r>
              <a:rPr lang="en-US" dirty="0"/>
              <a:t> CPU.</a:t>
            </a:r>
          </a:p>
          <a:p>
            <a:pPr lvl="1" fontAlgn="base"/>
            <a:r>
              <a:rPr lang="en-US" dirty="0"/>
              <a:t>Security Issues become more susceptible off-chip i.e. off of CPU.</a:t>
            </a:r>
          </a:p>
          <a:p>
            <a:endParaRPr lang="en-US" dirty="0"/>
          </a:p>
        </p:txBody>
      </p:sp>
    </p:spTree>
    <p:extLst>
      <p:ext uri="{BB962C8B-B14F-4D97-AF65-F5344CB8AC3E}">
        <p14:creationId xmlns:p14="http://schemas.microsoft.com/office/powerpoint/2010/main" val="40040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82D0-CF10-4DEA-8928-B35D6E8B7E15}"/>
              </a:ext>
            </a:extLst>
          </p:cNvPr>
          <p:cNvSpPr>
            <a:spLocks noGrp="1"/>
          </p:cNvSpPr>
          <p:nvPr>
            <p:ph type="title"/>
          </p:nvPr>
        </p:nvSpPr>
        <p:spPr/>
        <p:txBody>
          <a:bodyPr/>
          <a:lstStyle/>
          <a:p>
            <a:r>
              <a:rPr lang="en-US" b="1" u="sng" dirty="0"/>
              <a:t>Resistive Memory Technologies:</a:t>
            </a:r>
            <a:br>
              <a:rPr lang="en-US" b="1" u="sng" dirty="0"/>
            </a:br>
            <a:r>
              <a:rPr lang="en-US" b="1" u="sng" dirty="0"/>
              <a:t>Competing Volatile Memory</a:t>
            </a:r>
          </a:p>
        </p:txBody>
      </p:sp>
      <p:sp>
        <p:nvSpPr>
          <p:cNvPr id="4" name="TextBox 3">
            <a:extLst>
              <a:ext uri="{FF2B5EF4-FFF2-40B4-BE49-F238E27FC236}">
                <a16:creationId xmlns:a16="http://schemas.microsoft.com/office/drawing/2014/main" id="{2EA8AD93-F248-4B85-AE0A-9C772E8B599C}"/>
              </a:ext>
            </a:extLst>
          </p:cNvPr>
          <p:cNvSpPr txBox="1"/>
          <p:nvPr/>
        </p:nvSpPr>
        <p:spPr>
          <a:xfrm>
            <a:off x="838200" y="1690688"/>
            <a:ext cx="704063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Typical Volatile Memory:</a:t>
            </a:r>
          </a:p>
          <a:p>
            <a:pPr marL="742950" lvl="1" indent="-285750">
              <a:buFont typeface="Arial" panose="020B0604020202020204" pitchFamily="34" charset="0"/>
              <a:buChar char="•"/>
            </a:pPr>
            <a:r>
              <a:rPr lang="en-US" sz="2400" dirty="0"/>
              <a:t>SRAM</a:t>
            </a:r>
          </a:p>
          <a:p>
            <a:pPr marL="742950" lvl="1" indent="-285750">
              <a:buFont typeface="Arial" panose="020B0604020202020204" pitchFamily="34" charset="0"/>
              <a:buChar char="•"/>
            </a:pPr>
            <a:r>
              <a:rPr lang="en-US" sz="2400" dirty="0"/>
              <a:t>D-Flip Flop</a:t>
            </a:r>
          </a:p>
          <a:p>
            <a:pPr marL="285750" indent="-285750">
              <a:buFont typeface="Arial" panose="020B0604020202020204" pitchFamily="34" charset="0"/>
              <a:buChar char="•"/>
            </a:pPr>
            <a:r>
              <a:rPr lang="en-US" sz="2400" dirty="0"/>
              <a:t>Charge is placed on a node and data is stored as long as system power is present</a:t>
            </a:r>
          </a:p>
          <a:p>
            <a:pPr marL="285750" indent="-285750">
              <a:buFont typeface="Arial" panose="020B0604020202020204" pitchFamily="34" charset="0"/>
              <a:buChar char="•"/>
            </a:pPr>
            <a:r>
              <a:rPr lang="en-US" sz="2400" dirty="0"/>
              <a:t>Data is permanently lost in the event of a power outage due to discharge.</a:t>
            </a:r>
          </a:p>
          <a:p>
            <a:endParaRPr lang="en-US" sz="2400" dirty="0"/>
          </a:p>
          <a:p>
            <a:pPr marL="285750" indent="-285750">
              <a:buFont typeface="Arial" panose="020B0604020202020204" pitchFamily="34" charset="0"/>
              <a:buChar char="•"/>
            </a:pPr>
            <a:endParaRPr lang="en-US" sz="2400" dirty="0"/>
          </a:p>
          <a:p>
            <a:endParaRPr lang="en-US" sz="2400" dirty="0"/>
          </a:p>
        </p:txBody>
      </p:sp>
      <p:cxnSp>
        <p:nvCxnSpPr>
          <p:cNvPr id="6" name="Straight Connector 5">
            <a:extLst>
              <a:ext uri="{FF2B5EF4-FFF2-40B4-BE49-F238E27FC236}">
                <a16:creationId xmlns:a16="http://schemas.microsoft.com/office/drawing/2014/main" id="{87387606-2B09-4CC5-B0A2-ACB12DEC1494}"/>
              </a:ext>
            </a:extLst>
          </p:cNvPr>
          <p:cNvCxnSpPr/>
          <p:nvPr/>
        </p:nvCxnSpPr>
        <p:spPr>
          <a:xfrm>
            <a:off x="2757944" y="5097463"/>
            <a:ext cx="14516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6F7F28-B80F-48AB-8588-C2CF00C2320C}"/>
              </a:ext>
            </a:extLst>
          </p:cNvPr>
          <p:cNvCxnSpPr>
            <a:cxnSpLocks/>
          </p:cNvCxnSpPr>
          <p:nvPr/>
        </p:nvCxnSpPr>
        <p:spPr>
          <a:xfrm flipV="1">
            <a:off x="3468063" y="4465668"/>
            <a:ext cx="0" cy="621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C3B184-ECC4-4F04-B46F-CB79DA4A29D5}"/>
              </a:ext>
            </a:extLst>
          </p:cNvPr>
          <p:cNvCxnSpPr/>
          <p:nvPr/>
        </p:nvCxnSpPr>
        <p:spPr>
          <a:xfrm>
            <a:off x="2757944" y="5752339"/>
            <a:ext cx="14516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38A91B-A63B-4B20-8DDC-7954B361B124}"/>
              </a:ext>
            </a:extLst>
          </p:cNvPr>
          <p:cNvCxnSpPr>
            <a:cxnSpLocks/>
          </p:cNvCxnSpPr>
          <p:nvPr/>
        </p:nvCxnSpPr>
        <p:spPr>
          <a:xfrm flipV="1">
            <a:off x="3481844" y="5752339"/>
            <a:ext cx="0" cy="6210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rapezoid 8">
            <a:extLst>
              <a:ext uri="{FF2B5EF4-FFF2-40B4-BE49-F238E27FC236}">
                <a16:creationId xmlns:a16="http://schemas.microsoft.com/office/drawing/2014/main" id="{5E19934F-51DC-4EB4-BA80-635E92A9BDB3}"/>
              </a:ext>
            </a:extLst>
          </p:cNvPr>
          <p:cNvSpPr/>
          <p:nvPr/>
        </p:nvSpPr>
        <p:spPr>
          <a:xfrm>
            <a:off x="8144929" y="3283603"/>
            <a:ext cx="2491994" cy="937578"/>
          </a:xfrm>
          <a:prstGeom prst="trapezoid">
            <a:avLst>
              <a:gd name="adj" fmla="val 6279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3A9BEE0-9A05-4F88-BE53-4D509B2F4785}"/>
              </a:ext>
            </a:extLst>
          </p:cNvPr>
          <p:cNvSpPr txBox="1"/>
          <p:nvPr/>
        </p:nvSpPr>
        <p:spPr>
          <a:xfrm>
            <a:off x="8745836" y="3487807"/>
            <a:ext cx="1314450" cy="646331"/>
          </a:xfrm>
          <a:prstGeom prst="rect">
            <a:avLst/>
          </a:prstGeom>
          <a:noFill/>
        </p:spPr>
        <p:txBody>
          <a:bodyPr wrap="square" rtlCol="0">
            <a:spAutoFit/>
          </a:bodyPr>
          <a:lstStyle/>
          <a:p>
            <a:pPr algn="ctr"/>
            <a:r>
              <a:rPr lang="en-US" dirty="0"/>
              <a:t>L1, L2, L3 </a:t>
            </a:r>
          </a:p>
          <a:p>
            <a:pPr algn="ctr"/>
            <a:r>
              <a:rPr lang="en-US" dirty="0"/>
              <a:t>Cache</a:t>
            </a:r>
          </a:p>
        </p:txBody>
      </p:sp>
      <p:sp>
        <p:nvSpPr>
          <p:cNvPr id="13" name="Trapezoid 12">
            <a:extLst>
              <a:ext uri="{FF2B5EF4-FFF2-40B4-BE49-F238E27FC236}">
                <a16:creationId xmlns:a16="http://schemas.microsoft.com/office/drawing/2014/main" id="{4D001229-1484-49BB-B09E-C459D12FF051}"/>
              </a:ext>
            </a:extLst>
          </p:cNvPr>
          <p:cNvSpPr/>
          <p:nvPr/>
        </p:nvSpPr>
        <p:spPr>
          <a:xfrm>
            <a:off x="7556284" y="4221181"/>
            <a:ext cx="3669284" cy="937578"/>
          </a:xfrm>
          <a:prstGeom prst="trapezoid">
            <a:avLst>
              <a:gd name="adj" fmla="val 627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4F20E83-C05F-4D08-B856-F7EFC921B13F}"/>
              </a:ext>
            </a:extLst>
          </p:cNvPr>
          <p:cNvSpPr/>
          <p:nvPr/>
        </p:nvSpPr>
        <p:spPr>
          <a:xfrm>
            <a:off x="8733701" y="2124390"/>
            <a:ext cx="1314450" cy="1159213"/>
          </a:xfrm>
          <a:prstGeom prst="triangl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5144928-746B-4F4E-8CFD-4B913A7C9F93}"/>
              </a:ext>
            </a:extLst>
          </p:cNvPr>
          <p:cNvSpPr txBox="1"/>
          <p:nvPr/>
        </p:nvSpPr>
        <p:spPr>
          <a:xfrm>
            <a:off x="8853203" y="2588903"/>
            <a:ext cx="1075446" cy="646331"/>
          </a:xfrm>
          <a:prstGeom prst="rect">
            <a:avLst/>
          </a:prstGeom>
          <a:noFill/>
        </p:spPr>
        <p:txBody>
          <a:bodyPr wrap="square" rtlCol="0">
            <a:spAutoFit/>
          </a:bodyPr>
          <a:lstStyle/>
          <a:p>
            <a:pPr algn="ctr"/>
            <a:r>
              <a:rPr lang="en-US" dirty="0"/>
              <a:t>CPU Register</a:t>
            </a:r>
          </a:p>
        </p:txBody>
      </p:sp>
      <p:sp>
        <p:nvSpPr>
          <p:cNvPr id="16" name="TextBox 15">
            <a:extLst>
              <a:ext uri="{FF2B5EF4-FFF2-40B4-BE49-F238E27FC236}">
                <a16:creationId xmlns:a16="http://schemas.microsoft.com/office/drawing/2014/main" id="{E3387F15-07AD-45FA-907C-EA97B60B024A}"/>
              </a:ext>
            </a:extLst>
          </p:cNvPr>
          <p:cNvSpPr txBox="1"/>
          <p:nvPr/>
        </p:nvSpPr>
        <p:spPr>
          <a:xfrm>
            <a:off x="7465676" y="4437450"/>
            <a:ext cx="3874770" cy="646331"/>
          </a:xfrm>
          <a:prstGeom prst="rect">
            <a:avLst/>
          </a:prstGeom>
          <a:noFill/>
        </p:spPr>
        <p:txBody>
          <a:bodyPr wrap="square" rtlCol="0">
            <a:spAutoFit/>
          </a:bodyPr>
          <a:lstStyle/>
          <a:p>
            <a:pPr algn="ctr"/>
            <a:r>
              <a:rPr lang="en-US" dirty="0"/>
              <a:t>Main Memory (DRAM)</a:t>
            </a:r>
          </a:p>
          <a:p>
            <a:pPr algn="ctr"/>
            <a:endParaRPr lang="en-US" dirty="0"/>
          </a:p>
        </p:txBody>
      </p:sp>
      <p:sp>
        <p:nvSpPr>
          <p:cNvPr id="17" name="Plus Sign 16">
            <a:extLst>
              <a:ext uri="{FF2B5EF4-FFF2-40B4-BE49-F238E27FC236}">
                <a16:creationId xmlns:a16="http://schemas.microsoft.com/office/drawing/2014/main" id="{E46A9F78-575E-4F3B-BFDD-3A3549650732}"/>
              </a:ext>
            </a:extLst>
          </p:cNvPr>
          <p:cNvSpPr/>
          <p:nvPr/>
        </p:nvSpPr>
        <p:spPr>
          <a:xfrm>
            <a:off x="2757944" y="5108894"/>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5E989207-7E3B-4629-B99B-DECAB2B90556}"/>
              </a:ext>
            </a:extLst>
          </p:cNvPr>
          <p:cNvSpPr/>
          <p:nvPr/>
        </p:nvSpPr>
        <p:spPr>
          <a:xfrm>
            <a:off x="2955338" y="5105107"/>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9DD8A937-6067-4E4D-A092-F4D9C2011BFC}"/>
              </a:ext>
            </a:extLst>
          </p:cNvPr>
          <p:cNvSpPr/>
          <p:nvPr/>
        </p:nvSpPr>
        <p:spPr>
          <a:xfrm>
            <a:off x="3151059" y="5105106"/>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9E44D698-4CEA-481F-89F4-7EE409AC1E4F}"/>
              </a:ext>
            </a:extLst>
          </p:cNvPr>
          <p:cNvSpPr/>
          <p:nvPr/>
        </p:nvSpPr>
        <p:spPr>
          <a:xfrm>
            <a:off x="3364794" y="5105106"/>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us Sign 21">
            <a:extLst>
              <a:ext uri="{FF2B5EF4-FFF2-40B4-BE49-F238E27FC236}">
                <a16:creationId xmlns:a16="http://schemas.microsoft.com/office/drawing/2014/main" id="{ADFB25F6-A0EB-4534-BE0D-2999535F3660}"/>
              </a:ext>
            </a:extLst>
          </p:cNvPr>
          <p:cNvSpPr/>
          <p:nvPr/>
        </p:nvSpPr>
        <p:spPr>
          <a:xfrm>
            <a:off x="3578529" y="5114528"/>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Sign 22">
            <a:extLst>
              <a:ext uri="{FF2B5EF4-FFF2-40B4-BE49-F238E27FC236}">
                <a16:creationId xmlns:a16="http://schemas.microsoft.com/office/drawing/2014/main" id="{7602445E-33DF-492A-A829-8258A1D46DBF}"/>
              </a:ext>
            </a:extLst>
          </p:cNvPr>
          <p:cNvSpPr/>
          <p:nvPr/>
        </p:nvSpPr>
        <p:spPr>
          <a:xfrm>
            <a:off x="3783352" y="5116448"/>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us Sign 23">
            <a:extLst>
              <a:ext uri="{FF2B5EF4-FFF2-40B4-BE49-F238E27FC236}">
                <a16:creationId xmlns:a16="http://schemas.microsoft.com/office/drawing/2014/main" id="{EC310869-B505-4171-B130-9722F1024DAA}"/>
              </a:ext>
            </a:extLst>
          </p:cNvPr>
          <p:cNvSpPr/>
          <p:nvPr/>
        </p:nvSpPr>
        <p:spPr>
          <a:xfrm>
            <a:off x="3988175" y="5122959"/>
            <a:ext cx="185194" cy="227115"/>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2554E26-31AD-4927-92C4-2302216AB21D}"/>
              </a:ext>
            </a:extLst>
          </p:cNvPr>
          <p:cNvCxnSpPr>
            <a:cxnSpLocks/>
          </p:cNvCxnSpPr>
          <p:nvPr/>
        </p:nvCxnSpPr>
        <p:spPr>
          <a:xfrm flipV="1">
            <a:off x="4861517" y="4465668"/>
            <a:ext cx="2384235" cy="9115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rapezoid 24">
            <a:extLst>
              <a:ext uri="{FF2B5EF4-FFF2-40B4-BE49-F238E27FC236}">
                <a16:creationId xmlns:a16="http://schemas.microsoft.com/office/drawing/2014/main" id="{A662AD2B-6F44-4494-8B7A-1E795325C955}"/>
              </a:ext>
            </a:extLst>
          </p:cNvPr>
          <p:cNvSpPr/>
          <p:nvPr/>
        </p:nvSpPr>
        <p:spPr>
          <a:xfrm>
            <a:off x="6967639" y="5154216"/>
            <a:ext cx="4846574" cy="937578"/>
          </a:xfrm>
          <a:prstGeom prst="trapezoid">
            <a:avLst>
              <a:gd name="adj" fmla="val 62792"/>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51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82D0-CF10-4DEA-8928-B35D6E8B7E15}"/>
              </a:ext>
            </a:extLst>
          </p:cNvPr>
          <p:cNvSpPr>
            <a:spLocks noGrp="1"/>
          </p:cNvSpPr>
          <p:nvPr>
            <p:ph type="title"/>
          </p:nvPr>
        </p:nvSpPr>
        <p:spPr/>
        <p:txBody>
          <a:bodyPr/>
          <a:lstStyle/>
          <a:p>
            <a:r>
              <a:rPr lang="en-US" b="1" u="sng" dirty="0"/>
              <a:t>Non-Volatile Memory Technologies:</a:t>
            </a:r>
            <a:br>
              <a:rPr lang="en-US" b="1" u="sng" dirty="0"/>
            </a:br>
            <a:r>
              <a:rPr lang="en-US" b="1" u="sng"/>
              <a:t>Existing </a:t>
            </a:r>
            <a:r>
              <a:rPr lang="en-US" b="1" u="sng" dirty="0"/>
              <a:t>Technologies</a:t>
            </a:r>
          </a:p>
        </p:txBody>
      </p:sp>
      <p:sp>
        <p:nvSpPr>
          <p:cNvPr id="4" name="TextBox 3">
            <a:extLst>
              <a:ext uri="{FF2B5EF4-FFF2-40B4-BE49-F238E27FC236}">
                <a16:creationId xmlns:a16="http://schemas.microsoft.com/office/drawing/2014/main" id="{2EA8AD93-F248-4B85-AE0A-9C772E8B599C}"/>
              </a:ext>
            </a:extLst>
          </p:cNvPr>
          <p:cNvSpPr txBox="1"/>
          <p:nvPr/>
        </p:nvSpPr>
        <p:spPr>
          <a:xfrm>
            <a:off x="838200" y="1828843"/>
            <a:ext cx="704063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Typical Non-Volatile Memory:</a:t>
            </a:r>
          </a:p>
          <a:p>
            <a:pPr marL="742950" lvl="1" indent="-285750">
              <a:buFont typeface="Arial" panose="020B0604020202020204" pitchFamily="34" charset="0"/>
              <a:buChar char="•"/>
            </a:pPr>
            <a:r>
              <a:rPr lang="en-US" sz="2400" dirty="0"/>
              <a:t>SSD</a:t>
            </a:r>
          </a:p>
          <a:p>
            <a:pPr marL="742950" lvl="1" indent="-285750">
              <a:buFont typeface="Arial" panose="020B0604020202020204" pitchFamily="34" charset="0"/>
              <a:buChar char="•"/>
            </a:pPr>
            <a:r>
              <a:rPr lang="en-US" sz="2400" dirty="0"/>
              <a:t>HDD</a:t>
            </a:r>
          </a:p>
          <a:p>
            <a:pPr marL="285750" indent="-285750">
              <a:buFont typeface="Arial" panose="020B0604020202020204" pitchFamily="34" charset="0"/>
              <a:buChar char="•"/>
            </a:pPr>
            <a:r>
              <a:rPr lang="en-US" sz="2400" dirty="0"/>
              <a:t>Data retained independent of power state.</a:t>
            </a:r>
          </a:p>
          <a:p>
            <a:pPr marL="285750" indent="-285750">
              <a:buFont typeface="Arial" panose="020B0604020202020204" pitchFamily="34" charset="0"/>
              <a:buChar char="•"/>
            </a:pPr>
            <a:r>
              <a:rPr lang="en-US" sz="2400" dirty="0">
                <a:solidFill>
                  <a:srgbClr val="FF0000"/>
                </a:solidFill>
              </a:rPr>
              <a:t>NOT COMPATIBLE WITH CPU MANUFACTURING TECHNOLOGY!!</a:t>
            </a:r>
          </a:p>
          <a:p>
            <a:endParaRPr lang="en-US" sz="2400" dirty="0"/>
          </a:p>
          <a:p>
            <a:pPr marL="285750" indent="-285750">
              <a:buFont typeface="Arial" panose="020B0604020202020204" pitchFamily="34" charset="0"/>
              <a:buChar char="•"/>
            </a:pPr>
            <a:endParaRPr lang="en-US" sz="2400" dirty="0"/>
          </a:p>
          <a:p>
            <a:endParaRPr lang="en-US" sz="2400" dirty="0"/>
          </a:p>
        </p:txBody>
      </p:sp>
      <p:sp>
        <p:nvSpPr>
          <p:cNvPr id="25" name="Trapezoid 24">
            <a:extLst>
              <a:ext uri="{FF2B5EF4-FFF2-40B4-BE49-F238E27FC236}">
                <a16:creationId xmlns:a16="http://schemas.microsoft.com/office/drawing/2014/main" id="{16F74F40-61A8-4883-B7D7-16DC7FA28487}"/>
              </a:ext>
            </a:extLst>
          </p:cNvPr>
          <p:cNvSpPr/>
          <p:nvPr/>
        </p:nvSpPr>
        <p:spPr>
          <a:xfrm>
            <a:off x="6639053" y="5126317"/>
            <a:ext cx="4846574" cy="937578"/>
          </a:xfrm>
          <a:prstGeom prst="trapezoid">
            <a:avLst>
              <a:gd name="adj" fmla="val 6279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E0F54E9-1A96-447C-A9DD-036A47C77DC9}"/>
              </a:ext>
            </a:extLst>
          </p:cNvPr>
          <p:cNvSpPr txBox="1"/>
          <p:nvPr/>
        </p:nvSpPr>
        <p:spPr>
          <a:xfrm>
            <a:off x="7193032" y="5273271"/>
            <a:ext cx="3874770" cy="923330"/>
          </a:xfrm>
          <a:prstGeom prst="rect">
            <a:avLst/>
          </a:prstGeom>
          <a:noFill/>
        </p:spPr>
        <p:txBody>
          <a:bodyPr wrap="square" rtlCol="0">
            <a:spAutoFit/>
          </a:bodyPr>
          <a:lstStyle/>
          <a:p>
            <a:pPr algn="ctr"/>
            <a:r>
              <a:rPr lang="en-US" dirty="0"/>
              <a:t>Secondary Memory (storage)</a:t>
            </a:r>
          </a:p>
          <a:p>
            <a:pPr algn="ctr"/>
            <a:r>
              <a:rPr lang="en-US" dirty="0"/>
              <a:t>Ex. Magnetic or Flash Memory</a:t>
            </a:r>
          </a:p>
          <a:p>
            <a:pPr algn="ctr"/>
            <a:endParaRPr lang="en-US" dirty="0"/>
          </a:p>
        </p:txBody>
      </p:sp>
      <p:sp>
        <p:nvSpPr>
          <p:cNvPr id="3" name="Isosceles Triangle 2">
            <a:extLst>
              <a:ext uri="{FF2B5EF4-FFF2-40B4-BE49-F238E27FC236}">
                <a16:creationId xmlns:a16="http://schemas.microsoft.com/office/drawing/2014/main" id="{23865F6F-C734-4505-8012-3BE69CDDCC2B}"/>
              </a:ext>
            </a:extLst>
          </p:cNvPr>
          <p:cNvSpPr/>
          <p:nvPr/>
        </p:nvSpPr>
        <p:spPr>
          <a:xfrm>
            <a:off x="7235788" y="2521141"/>
            <a:ext cx="3674499" cy="2605176"/>
          </a:xfrm>
          <a:prstGeom prst="triangl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DB92C56-946C-D54F-91E6-6989B9090835}"/>
              </a:ext>
            </a:extLst>
          </p:cNvPr>
          <p:cNvPicPr>
            <a:picLocks noChangeAspect="1"/>
          </p:cNvPicPr>
          <p:nvPr/>
        </p:nvPicPr>
        <p:blipFill>
          <a:blip r:embed="rId3"/>
          <a:stretch>
            <a:fillRect/>
          </a:stretch>
        </p:blipFill>
        <p:spPr>
          <a:xfrm>
            <a:off x="1203159" y="4286790"/>
            <a:ext cx="2194840" cy="1679053"/>
          </a:xfrm>
          <a:prstGeom prst="rect">
            <a:avLst/>
          </a:prstGeom>
        </p:spPr>
      </p:pic>
      <p:pic>
        <p:nvPicPr>
          <p:cNvPr id="6" name="Picture 5">
            <a:extLst>
              <a:ext uri="{FF2B5EF4-FFF2-40B4-BE49-F238E27FC236}">
                <a16:creationId xmlns:a16="http://schemas.microsoft.com/office/drawing/2014/main" id="{829CDC73-7F25-F845-9D94-40CDABC5784F}"/>
              </a:ext>
            </a:extLst>
          </p:cNvPr>
          <p:cNvPicPr>
            <a:picLocks noChangeAspect="1"/>
          </p:cNvPicPr>
          <p:nvPr/>
        </p:nvPicPr>
        <p:blipFill>
          <a:blip r:embed="rId4"/>
          <a:stretch>
            <a:fillRect/>
          </a:stretch>
        </p:blipFill>
        <p:spPr>
          <a:xfrm>
            <a:off x="3994734" y="4328582"/>
            <a:ext cx="2310623" cy="1679053"/>
          </a:xfrm>
          <a:prstGeom prst="rect">
            <a:avLst/>
          </a:prstGeom>
        </p:spPr>
      </p:pic>
    </p:spTree>
    <p:extLst>
      <p:ext uri="{BB962C8B-B14F-4D97-AF65-F5344CB8AC3E}">
        <p14:creationId xmlns:p14="http://schemas.microsoft.com/office/powerpoint/2010/main" val="3205877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530E9-FC8C-4578-B3B2-8F2980240453}"/>
              </a:ext>
            </a:extLst>
          </p:cNvPr>
          <p:cNvSpPr>
            <a:spLocks noGrp="1"/>
          </p:cNvSpPr>
          <p:nvPr>
            <p:ph type="title"/>
          </p:nvPr>
        </p:nvSpPr>
        <p:spPr>
          <a:xfrm>
            <a:off x="321564" y="779481"/>
            <a:ext cx="4010998" cy="5299037"/>
          </a:xfrm>
        </p:spPr>
        <p:txBody>
          <a:bodyPr>
            <a:normAutofit/>
          </a:bodyPr>
          <a:lstStyle/>
          <a:p>
            <a:pPr algn="ctr"/>
            <a:r>
              <a:rPr lang="en-US" b="1" u="sng" dirty="0"/>
              <a:t>Resistive Memory Technologies:</a:t>
            </a:r>
            <a:br>
              <a:rPr lang="en-US" b="1" u="sng" dirty="0"/>
            </a:br>
            <a:r>
              <a:rPr lang="en-US" b="1" u="sng" dirty="0"/>
              <a:t>Embedded NV Memory</a:t>
            </a:r>
            <a:endParaRPr lang="en-US" b="1" dirty="0"/>
          </a:p>
        </p:txBody>
      </p:sp>
      <p:cxnSp>
        <p:nvCxnSpPr>
          <p:cNvPr id="9"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A44CD33-E632-40B3-9424-13245F0301EC}"/>
              </a:ext>
            </a:extLst>
          </p:cNvPr>
          <p:cNvSpPr>
            <a:spLocks noGrp="1"/>
          </p:cNvSpPr>
          <p:nvPr>
            <p:ph idx="1"/>
          </p:nvPr>
        </p:nvSpPr>
        <p:spPr>
          <a:xfrm>
            <a:off x="4976031" y="963877"/>
            <a:ext cx="6707969" cy="4930246"/>
          </a:xfrm>
        </p:spPr>
        <p:txBody>
          <a:bodyPr anchor="ctr">
            <a:normAutofit/>
          </a:bodyPr>
          <a:lstStyle/>
          <a:p>
            <a:pPr marL="0" indent="0">
              <a:buNone/>
            </a:pPr>
            <a:r>
              <a:rPr lang="en-US" dirty="0"/>
              <a:t>By embedding non-volatile memory inside the CPU chip, data frequently used by the CPU will not be lost upon power down, and the benefits of NV storage without the drawbacks of intra-component data transfers can be achieved.</a:t>
            </a:r>
          </a:p>
        </p:txBody>
      </p:sp>
    </p:spTree>
    <p:extLst>
      <p:ext uri="{BB962C8B-B14F-4D97-AF65-F5344CB8AC3E}">
        <p14:creationId xmlns:p14="http://schemas.microsoft.com/office/powerpoint/2010/main" val="130526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429D8A6-4F1B-4484-A4E1-E5B63DEC10EB}"/>
              </a:ext>
            </a:extLst>
          </p:cNvPr>
          <p:cNvSpPr>
            <a:spLocks noGrp="1"/>
          </p:cNvSpPr>
          <p:nvPr>
            <p:ph type="title"/>
          </p:nvPr>
        </p:nvSpPr>
        <p:spPr>
          <a:xfrm>
            <a:off x="838200" y="963877"/>
            <a:ext cx="3494362" cy="4930246"/>
          </a:xfrm>
        </p:spPr>
        <p:txBody>
          <a:bodyPr>
            <a:normAutofit/>
          </a:bodyPr>
          <a:lstStyle/>
          <a:p>
            <a:pPr algn="ctr"/>
            <a:r>
              <a:rPr lang="en-US" sz="4000" b="1" u="sng" dirty="0"/>
              <a:t>Resistive Memory Technologies:</a:t>
            </a:r>
            <a:br>
              <a:rPr lang="en-US" sz="4000" b="1" u="sng" dirty="0"/>
            </a:br>
            <a:r>
              <a:rPr lang="en-US" sz="4000" b="1" u="sng" dirty="0"/>
              <a:t>OTP vs. MTP</a:t>
            </a:r>
            <a:endParaRPr lang="en-US" sz="4100" dirty="0">
              <a:solidFill>
                <a:srgbClr val="0070C0"/>
              </a:solidFill>
            </a:endParaRPr>
          </a:p>
        </p:txBody>
      </p:sp>
      <p:cxnSp>
        <p:nvCxnSpPr>
          <p:cNvPr id="13"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0794FDA8-E141-4311-AAF5-B6BF25C4CB7D}"/>
              </a:ext>
            </a:extLst>
          </p:cNvPr>
          <p:cNvSpPr>
            <a:spLocks noGrp="1"/>
          </p:cNvSpPr>
          <p:nvPr>
            <p:ph idx="1"/>
          </p:nvPr>
        </p:nvSpPr>
        <p:spPr>
          <a:xfrm>
            <a:off x="4912614" y="0"/>
            <a:ext cx="6957822" cy="7753293"/>
          </a:xfrm>
        </p:spPr>
        <p:txBody>
          <a:bodyPr anchor="ctr">
            <a:normAutofit/>
          </a:bodyPr>
          <a:lstStyle/>
          <a:p>
            <a:r>
              <a:rPr lang="en-US" sz="3200" dirty="0"/>
              <a:t>One Time Programmable (OTP): </a:t>
            </a:r>
          </a:p>
          <a:p>
            <a:pPr lvl="1"/>
            <a:r>
              <a:rPr lang="en-US" sz="3200" dirty="0"/>
              <a:t>A device that can only be programmed once.</a:t>
            </a:r>
          </a:p>
          <a:p>
            <a:pPr lvl="1"/>
            <a:r>
              <a:rPr lang="en-US" sz="3200" dirty="0"/>
              <a:t>Ex. </a:t>
            </a:r>
            <a:r>
              <a:rPr lang="en-US" sz="3200"/>
              <a:t>Circuit Breaker </a:t>
            </a:r>
            <a:r>
              <a:rPr lang="en-US" sz="3200" dirty="0"/>
              <a:t>Fuse</a:t>
            </a:r>
          </a:p>
          <a:p>
            <a:r>
              <a:rPr lang="en-US" sz="3600" dirty="0"/>
              <a:t>Multi-Time Programmable (</a:t>
            </a:r>
            <a:r>
              <a:rPr lang="en-US" sz="3600"/>
              <a:t>MTP):</a:t>
            </a:r>
            <a:endParaRPr lang="en-US" sz="3600" dirty="0"/>
          </a:p>
          <a:p>
            <a:pPr lvl="1"/>
            <a:r>
              <a:rPr lang="en-US" sz="2800" dirty="0"/>
              <a:t>A device that can be programmed multiple times.</a:t>
            </a:r>
          </a:p>
          <a:p>
            <a:pPr lvl="1"/>
            <a:r>
              <a:rPr lang="en-US" sz="3200" dirty="0"/>
              <a:t>Ex. Hard Disk	</a:t>
            </a:r>
          </a:p>
          <a:p>
            <a:endParaRPr lang="en-US" sz="2400" dirty="0"/>
          </a:p>
          <a:p>
            <a:endParaRPr lang="en-US" sz="2400" dirty="0"/>
          </a:p>
        </p:txBody>
      </p:sp>
    </p:spTree>
    <p:extLst>
      <p:ext uri="{BB962C8B-B14F-4D97-AF65-F5344CB8AC3E}">
        <p14:creationId xmlns:p14="http://schemas.microsoft.com/office/powerpoint/2010/main" val="282056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2C0AD-59B3-4E4A-9A60-D0A498070ADA}"/>
              </a:ext>
            </a:extLst>
          </p:cNvPr>
          <p:cNvSpPr>
            <a:spLocks noGrp="1"/>
          </p:cNvSpPr>
          <p:nvPr>
            <p:ph type="title"/>
          </p:nvPr>
        </p:nvSpPr>
        <p:spPr>
          <a:xfrm>
            <a:off x="0" y="0"/>
            <a:ext cx="4639056" cy="2251587"/>
          </a:xfrm>
        </p:spPr>
        <p:txBody>
          <a:bodyPr vert="horz" lIns="91440" tIns="45720" rIns="91440" bIns="45720" rtlCol="0" anchor="ctr">
            <a:noAutofit/>
          </a:bodyPr>
          <a:lstStyle/>
          <a:p>
            <a:pPr algn="ctr"/>
            <a:r>
              <a:rPr lang="en-US" sz="2800" b="1" u="sng" dirty="0"/>
              <a:t>Resistive Memory Technology #1:</a:t>
            </a:r>
            <a:br>
              <a:rPr lang="en-US" sz="2800" b="1" u="sng" kern="1200" dirty="0">
                <a:solidFill>
                  <a:schemeClr val="tx1"/>
                </a:solidFill>
                <a:latin typeface="+mj-lt"/>
                <a:ea typeface="+mj-ea"/>
                <a:cs typeface="+mj-cs"/>
              </a:rPr>
            </a:br>
            <a:r>
              <a:rPr lang="en-US" sz="2800" b="1" u="sng" kern="1200" dirty="0">
                <a:solidFill>
                  <a:schemeClr val="tx1"/>
                </a:solidFill>
                <a:latin typeface="+mj-lt"/>
                <a:ea typeface="+mj-ea"/>
                <a:cs typeface="+mj-cs"/>
              </a:rPr>
              <a:t>Magnetic Tunnel Junction (MTJ)</a:t>
            </a:r>
          </a:p>
        </p:txBody>
      </p:sp>
      <p:sp>
        <p:nvSpPr>
          <p:cNvPr id="6" name="Text Placeholder 5">
            <a:extLst>
              <a:ext uri="{FF2B5EF4-FFF2-40B4-BE49-F238E27FC236}">
                <a16:creationId xmlns:a16="http://schemas.microsoft.com/office/drawing/2014/main" id="{EA253E90-AD70-4733-BCF1-6DE2A45856F9}"/>
              </a:ext>
            </a:extLst>
          </p:cNvPr>
          <p:cNvSpPr>
            <a:spLocks noGrp="1"/>
          </p:cNvSpPr>
          <p:nvPr>
            <p:ph type="body" sz="half" idx="2"/>
          </p:nvPr>
        </p:nvSpPr>
        <p:spPr>
          <a:xfrm>
            <a:off x="372461" y="1988070"/>
            <a:ext cx="3894135" cy="4728848"/>
          </a:xfrm>
        </p:spPr>
        <p:txBody>
          <a:bodyPr vert="horz" lIns="91440" tIns="45720" rIns="91440" bIns="45720" rtlCol="0">
            <a:normAutofit fontScale="92500" lnSpcReduction="10000"/>
          </a:bodyPr>
          <a:lstStyle/>
          <a:p>
            <a:pPr marL="285750" indent="-228600" fontAlgn="base">
              <a:buFont typeface="Arial" panose="020B0604020202020204" pitchFamily="34" charset="0"/>
              <a:buChar char="•"/>
            </a:pPr>
            <a:r>
              <a:rPr lang="en-US" sz="2800" dirty="0"/>
              <a:t>Reprogrammable Device with two ferro-magnetic layers with insulating layer in between</a:t>
            </a:r>
          </a:p>
          <a:p>
            <a:pPr marL="285750" indent="-228600" fontAlgn="base">
              <a:buFont typeface="Arial" panose="020B0604020202020204" pitchFamily="34" charset="0"/>
              <a:buChar char="•"/>
            </a:pPr>
            <a:r>
              <a:rPr lang="en-US" sz="2800" dirty="0"/>
              <a:t>Current runs bidirectional through the device</a:t>
            </a:r>
          </a:p>
          <a:p>
            <a:pPr marL="285750" indent="-228600" fontAlgn="base">
              <a:buFont typeface="Arial" panose="020B0604020202020204" pitchFamily="34" charset="0"/>
              <a:buChar char="•"/>
            </a:pPr>
            <a:r>
              <a:rPr lang="en-US" sz="2800" dirty="0"/>
              <a:t>Change in Resistance becomes Binary value dependent on current direction and quantity</a:t>
            </a:r>
          </a:p>
          <a:p>
            <a:pPr marL="285750" indent="-228600" fontAlgn="base">
              <a:buFont typeface="Arial" panose="020B0604020202020204" pitchFamily="34" charset="0"/>
              <a:buChar char="•"/>
            </a:pPr>
            <a:r>
              <a:rPr lang="en-US" sz="2800" dirty="0"/>
              <a:t>Resistive ratio of 2 at best.</a:t>
            </a:r>
          </a:p>
          <a:p>
            <a:pPr indent="-228600">
              <a:buFont typeface="Arial" panose="020B0604020202020204" pitchFamily="34" charset="0"/>
              <a:buChar char="•"/>
            </a:pPr>
            <a:endParaRPr lang="en-US" sz="2800" dirty="0"/>
          </a:p>
        </p:txBody>
      </p:sp>
      <p:sp>
        <p:nvSpPr>
          <p:cNvPr id="137" name="Rectangle 13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s://lh3.googleusercontent.com/7arnEuGPpbE62blVWqnpxM9GUPFjutONwIdS04ZJgUxCE1A9SOJWpX5D4Vugdn20fChPUCbrFIL_NPOAfq0ZlJwoM_6LYnzxKGq406nahNB99A6LqLasvcZ1SNywKK81mdLRKQcMipY">
            <a:extLst>
              <a:ext uri="{FF2B5EF4-FFF2-40B4-BE49-F238E27FC236}">
                <a16:creationId xmlns:a16="http://schemas.microsoft.com/office/drawing/2014/main" id="{02E54464-E2BB-4362-9D03-81DC7363B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930" y="484632"/>
            <a:ext cx="6575195" cy="302458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253A80-114E-B54B-B17A-FF402CC06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257" y="3650487"/>
            <a:ext cx="6392539" cy="2432065"/>
          </a:xfrm>
          <a:prstGeom prst="rect">
            <a:avLst/>
          </a:prstGeom>
        </p:spPr>
      </p:pic>
    </p:spTree>
    <p:extLst>
      <p:ext uri="{BB962C8B-B14F-4D97-AF65-F5344CB8AC3E}">
        <p14:creationId xmlns:p14="http://schemas.microsoft.com/office/powerpoint/2010/main" val="32405989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1362</TotalTime>
  <Words>5270</Words>
  <Application>Microsoft Office PowerPoint</Application>
  <PresentationFormat>Widescreen</PresentationFormat>
  <Paragraphs>801</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Cambria Math</vt:lpstr>
      <vt:lpstr>Times New Roman</vt:lpstr>
      <vt:lpstr>Trebuchet MS</vt:lpstr>
      <vt:lpstr>Office Theme</vt:lpstr>
      <vt:lpstr>Design and Comparison of Anti-Fuse-Based Non-Volatile Latch   By Alex Hercules, Anthony Lal, Michael Gee  Student Assistants: Tyler Rasay, Amelia Bowlin  Led by Dr. Mahmoodi and Tyler Sheaves   </vt:lpstr>
      <vt:lpstr>Outline</vt:lpstr>
      <vt:lpstr>Background and Motivation</vt:lpstr>
      <vt:lpstr>Background and Motivation</vt:lpstr>
      <vt:lpstr>Resistive Memory Technologies: Competing Volatile Memory</vt:lpstr>
      <vt:lpstr>Non-Volatile Memory Technologies: Existing Technologies</vt:lpstr>
      <vt:lpstr>Resistive Memory Technologies: Embedded NV Memory</vt:lpstr>
      <vt:lpstr>Resistive Memory Technologies: OTP vs. MTP</vt:lpstr>
      <vt:lpstr>Resistive Memory Technology #1: Magnetic Tunnel Junction (MTJ)</vt:lpstr>
      <vt:lpstr>Resistive Memory Technology #2: (AF) Anti-Fuse</vt:lpstr>
      <vt:lpstr>Competing Existing Volatile Solution: Volatile vs Non-Volatile Data Storage</vt:lpstr>
      <vt:lpstr>Competing Existing Volatile Solution : D Flip-flop</vt:lpstr>
      <vt:lpstr>Competing Existing Volatile Solution : D Flip-flop</vt:lpstr>
      <vt:lpstr>Competing Existing Volatile Solution : D Flip-flop</vt:lpstr>
      <vt:lpstr>Competing Existing Volatile Solution : D Flip-flop</vt:lpstr>
      <vt:lpstr>Previous NV Design:  MTJ-Based NV-Latch</vt:lpstr>
      <vt:lpstr>Previous NV Design: MTJ-Based NV-Latch  Truth Table</vt:lpstr>
      <vt:lpstr>Previous NV Design: MTJ-Based NV-Latch Findings</vt:lpstr>
      <vt:lpstr>Proposed NV Design: Anti-fuse-Based NV Latch Topology</vt:lpstr>
      <vt:lpstr>Proposed NV Design: Anti-Fuse based NV Latch Truth Table</vt:lpstr>
      <vt:lpstr>Design Methods: Optimization Algorithm</vt:lpstr>
      <vt:lpstr>Design Methods: Anti-Fuse Optimization</vt:lpstr>
      <vt:lpstr>Design Methods:  Transistor Sizing</vt:lpstr>
      <vt:lpstr>Design Methods:  Monte Carlo Failure</vt:lpstr>
      <vt:lpstr>Design Methods: Layout</vt:lpstr>
      <vt:lpstr>Results: Performance Evaluation</vt:lpstr>
      <vt:lpstr>Post-Layout Monte Carlo Results (99.99% Reliability): At-Risk Transistor Voltage Distribution </vt:lpstr>
      <vt:lpstr>PowerPoint Presentation</vt:lpstr>
      <vt:lpstr>Post-Layout Monte Carlo Results (99.99% Reliability): Output Qb Voltage</vt:lpstr>
      <vt:lpstr>Post-Layout Monte Carlo Results (99.99% Reliability): Output Qb Voltage</vt:lpstr>
      <vt:lpstr>Results: Performance Evaluation</vt:lpstr>
      <vt:lpstr>Comparison  &amp;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Comparison of Anti-Fuse-Based Non-Volatile Latch   By Alex Hercules, Anthony Lal, Michael Gee  Student Assistants: Tyler Rasay, Amelia Bowlin  Led by Dr. Mahmoodi and Tyler Sheaves   </dc:title>
  <dc:creator>Michael</dc:creator>
  <cp:lastModifiedBy> </cp:lastModifiedBy>
  <cp:revision>10</cp:revision>
  <dcterms:created xsi:type="dcterms:W3CDTF">2018-08-08T16:00:21Z</dcterms:created>
  <dcterms:modified xsi:type="dcterms:W3CDTF">2018-08-09T20:12:36Z</dcterms:modified>
</cp:coreProperties>
</file>