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8"/>
  </p:notesMasterIdLst>
  <p:sldIdLst>
    <p:sldId id="256" r:id="rId2"/>
    <p:sldId id="258" r:id="rId3"/>
    <p:sldId id="282"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80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64002043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otnlife.wordpress.com/category/health-monitor-device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pine.deis.unical.it/spine.htm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Alex</a:t>
            </a:r>
          </a:p>
          <a:p>
            <a:pPr lvl="0" rtl="0">
              <a:spcBef>
                <a:spcPts val="0"/>
              </a:spcBef>
              <a:buNone/>
            </a:pPr>
            <a:r>
              <a:rPr lang="en"/>
              <a:t>Hello, my name is Alex, ___, we are the second civil engineering group and today we’re going to be talking about our research on time synchronization of smart wearable devices for recording seismic activity.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Philip</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Philip</a:t>
            </a:r>
          </a:p>
          <a:p>
            <a:pPr marL="457200" lvl="0" indent="-228600">
              <a:spcBef>
                <a:spcPts val="0"/>
              </a:spcBef>
              <a:buChar char="●"/>
            </a:pPr>
            <a:r>
              <a:rPr lang="en"/>
              <a:t>THOROUGH description of the graph</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Philip</a:t>
            </a:r>
          </a:p>
          <a:p>
            <a:pPr lvl="0" rtl="0">
              <a:spcBef>
                <a:spcPts val="0"/>
              </a:spcBef>
              <a:buNone/>
            </a:pPr>
            <a:r>
              <a:rPr lang="en"/>
              <a:t>[Talk about what we’ve accomplished so far.] add picture of the sdof structure (or just mention it)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Alex</a:t>
            </a:r>
          </a:p>
          <a:p>
            <a:pPr marL="457200" lvl="0" indent="-228600" rtl="0">
              <a:spcBef>
                <a:spcPts val="0"/>
              </a:spcBef>
              <a:buChar char="●"/>
            </a:pPr>
            <a:r>
              <a:rPr lang="en"/>
              <a:t>Local timestamp is the time that each individual device tracks</a:t>
            </a:r>
          </a:p>
          <a:p>
            <a:pPr marL="457200" lvl="0" indent="-228600" rtl="0">
              <a:spcBef>
                <a:spcPts val="0"/>
              </a:spcBef>
              <a:buChar char="●"/>
            </a:pPr>
            <a:r>
              <a:rPr lang="en"/>
              <a:t>Unix timestamp is the universal timestamp. It's the amount of time that has elapsed since </a:t>
            </a:r>
            <a:r>
              <a:rPr lang="en">
                <a:highlight>
                  <a:srgbClr val="FFFFFF"/>
                </a:highlight>
              </a:rPr>
              <a:t>Thursday, 1 January 1970. </a:t>
            </a:r>
          </a:p>
          <a:p>
            <a:pPr marL="457200" lvl="0" indent="-228600" rtl="0">
              <a:spcBef>
                <a:spcPts val="0"/>
              </a:spcBef>
              <a:buChar char="●"/>
            </a:pPr>
            <a:r>
              <a:rPr lang="en"/>
              <a:t>The offset can be found using the equation…</a:t>
            </a:r>
          </a:p>
          <a:p>
            <a:pPr marL="457200" lvl="0" indent="-228600">
              <a:spcBef>
                <a:spcPts val="0"/>
              </a:spcBef>
              <a:buChar char="●"/>
            </a:pPr>
            <a:r>
              <a:rPr lang="en"/>
              <a:t>The offset can then be added to the local timestamps in the other devices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Alex</a:t>
            </a:r>
          </a:p>
          <a:p>
            <a:pPr lvl="0">
              <a:spcBef>
                <a:spcPts val="0"/>
              </a:spcBef>
              <a:buNone/>
            </a:pPr>
            <a:r>
              <a:rPr lang="en"/>
              <a:t>We decided to use MATLAB because: can be used to control Shimmer Devices, we all had access to the software, and we all had experience using it. </a:t>
            </a:r>
          </a:p>
          <a:p>
            <a:pPr lvl="0">
              <a:spcBef>
                <a:spcPts val="0"/>
              </a:spcBef>
              <a:buNone/>
            </a:pPr>
            <a:r>
              <a:rPr lang="en"/>
              <a:t>The way we used MATLAB is we took an example function that plots and writes data from a Shimmer device for a specified duration. We modified the function so that it would connect to four Shimmers at the same time. </a:t>
            </a:r>
          </a:p>
          <a:p>
            <a:pPr lvl="0">
              <a:spcBef>
                <a:spcPts val="0"/>
              </a:spcBef>
              <a:buNone/>
            </a:pPr>
            <a:r>
              <a:rPr lang="en"/>
              <a:t>The way it works is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0"/>
              </a:spcAft>
              <a:buClr>
                <a:schemeClr val="dk1"/>
              </a:buClr>
              <a:buSzPct val="100000"/>
              <a:buFont typeface="Arial"/>
              <a:buNone/>
            </a:pPr>
            <a:r>
              <a:rPr lang="en">
                <a:solidFill>
                  <a:schemeClr val="dk1"/>
                </a:solidFill>
              </a:rPr>
              <a:t>Alex</a:t>
            </a:r>
          </a:p>
          <a:p>
            <a:pPr lvl="0" rtl="0">
              <a:lnSpc>
                <a:spcPct val="115000"/>
              </a:lnSpc>
              <a:spcBef>
                <a:spcPts val="0"/>
              </a:spcBef>
              <a:spcAft>
                <a:spcPts val="0"/>
              </a:spcAft>
              <a:buClr>
                <a:schemeClr val="dk1"/>
              </a:buClr>
              <a:buSzPct val="100000"/>
              <a:buFont typeface="Arial"/>
              <a:buNone/>
            </a:pPr>
            <a:r>
              <a:rPr lang="en">
                <a:solidFill>
                  <a:schemeClr val="dk1"/>
                </a:solidFill>
              </a:rPr>
              <a:t>We will be talking about our main objective for this research, what smart wearable devices are, important concepts that we had to learn and understand, what our current focus is, and the challenges that we’ve faced throughout this research.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Jessie</a:t>
            </a:r>
          </a:p>
          <a:p>
            <a:pPr lvl="0">
              <a:spcBef>
                <a:spcPts val="0"/>
              </a:spcBef>
              <a:buNone/>
            </a:pPr>
            <a:r>
              <a:rPr lang="en"/>
              <a:t>here on the image we have the shake table we used to conduct our tests to collect data. </a:t>
            </a:r>
          </a:p>
          <a:p>
            <a:pPr lvl="0">
              <a:spcBef>
                <a:spcPts val="0"/>
              </a:spcBef>
              <a:buNone/>
            </a:pPr>
            <a:r>
              <a:rPr lang="en"/>
              <a:t>We had a total of four Shimmers and two high fidelity sensors, so we used half of each on top of the SDOF structure and half on the shake table.</a:t>
            </a:r>
          </a:p>
          <a:p>
            <a:pPr lvl="0">
              <a:spcBef>
                <a:spcPts val="0"/>
              </a:spcBef>
              <a:buNone/>
            </a:pPr>
            <a:r>
              <a:rPr lang="en"/>
              <a:t>The ran a total of four different tests, and those tests were: free vibration, sine wave, sine sweep, and earthquakes.</a:t>
            </a:r>
          </a:p>
          <a:p>
            <a:pPr marL="457200" lvl="0" indent="-228600">
              <a:spcBef>
                <a:spcPts val="0"/>
              </a:spcBef>
              <a:buChar char="●"/>
            </a:pPr>
            <a:r>
              <a:rPr lang="en"/>
              <a:t>Describe and compare the results using the nanopads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Jessie</a:t>
            </a:r>
          </a:p>
          <a:p>
            <a:pPr lvl="0" rtl="0">
              <a:spcBef>
                <a:spcPts val="0"/>
              </a:spcBef>
              <a:buNone/>
            </a:pPr>
            <a:r>
              <a:rPr lang="en"/>
              <a:t>This graph represents the simulation we ran for the Northridge Earthquake that occurred in the Los Angeles Area in 1994. As we can see when we zoom into a specific region of the data collected, the wavelengths registered by each of the Shimmers are offset from each other.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Jessie</a:t>
            </a:r>
          </a:p>
          <a:p>
            <a:pPr lvl="0" rtl="0">
              <a:spcBef>
                <a:spcPts val="0"/>
              </a:spcBef>
              <a:buNone/>
            </a:pPr>
            <a:r>
              <a:rPr lang="en"/>
              <a:t>This graph also shows the synchronized data collected by the two sensors on top of the SDOF structure. As we can see, when the data is synchronized, the time offset changes drastically and becomes very small.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0"/>
              </a:spcAft>
              <a:buClr>
                <a:schemeClr val="dk1"/>
              </a:buClr>
              <a:buSzPct val="100000"/>
              <a:buFont typeface="Arial"/>
              <a:buNone/>
            </a:pPr>
            <a:r>
              <a:rPr lang="en">
                <a:solidFill>
                  <a:schemeClr val="dk1"/>
                </a:solidFill>
              </a:rPr>
              <a:t>Rene</a:t>
            </a:r>
          </a:p>
          <a:p>
            <a:pPr lvl="0" rtl="0">
              <a:lnSpc>
                <a:spcPct val="115000"/>
              </a:lnSpc>
              <a:spcBef>
                <a:spcPts val="0"/>
              </a:spcBef>
              <a:spcAft>
                <a:spcPts val="0"/>
              </a:spcAft>
              <a:buClr>
                <a:schemeClr val="dk1"/>
              </a:buClr>
              <a:buSzPct val="100000"/>
              <a:buFont typeface="Arial"/>
              <a:buNone/>
            </a:pPr>
            <a:r>
              <a:rPr lang="en">
                <a:solidFill>
                  <a:schemeClr val="dk1"/>
                </a:solidFill>
              </a:rPr>
              <a:t>We will be talking about our main objective for this research, what smart wearable devices are, important concepts that we had to learn and understand, what our current focus is, and the challenges that we’ve faced throughout this research.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0"/>
              </a:spcAft>
              <a:buClr>
                <a:schemeClr val="dk1"/>
              </a:buClr>
              <a:buSzPct val="100000"/>
              <a:buFont typeface="Arial"/>
              <a:buNone/>
            </a:pPr>
            <a:r>
              <a:rPr lang="en">
                <a:solidFill>
                  <a:schemeClr val="dk1"/>
                </a:solidFill>
              </a:rPr>
              <a:t>Alex</a:t>
            </a:r>
          </a:p>
          <a:p>
            <a:pPr lvl="0" rtl="0">
              <a:lnSpc>
                <a:spcPct val="115000"/>
              </a:lnSpc>
              <a:spcBef>
                <a:spcPts val="0"/>
              </a:spcBef>
              <a:spcAft>
                <a:spcPts val="0"/>
              </a:spcAft>
              <a:buClr>
                <a:schemeClr val="dk1"/>
              </a:buClr>
              <a:buSzPct val="100000"/>
              <a:buFont typeface="Arial"/>
              <a:buNone/>
            </a:pPr>
            <a:r>
              <a:rPr lang="en">
                <a:solidFill>
                  <a:schemeClr val="dk1"/>
                </a:solidFill>
              </a:rPr>
              <a:t>We will be talking about our main objective for this research, what smart wearable devices are, important concepts that we had to learn and understand, what our current focus is, and the challenges that we’ve faced throughout this research.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Shape 2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Rene</a:t>
            </a:r>
          </a:p>
          <a:p>
            <a:pPr marL="457200" lvl="0" indent="-228600" rtl="0">
              <a:spcBef>
                <a:spcPts val="0"/>
              </a:spcBef>
            </a:pPr>
            <a:r>
              <a:rPr lang="en">
                <a:solidFill>
                  <a:schemeClr val="dk1"/>
                </a:solidFill>
              </a:rPr>
              <a:t>Time synchronization procedure lets us reduce that offset to a smaller number that can align all the data to a better reading </a:t>
            </a:r>
          </a:p>
          <a:p>
            <a:pPr marL="457200" lvl="0" indent="-228600" rtl="0">
              <a:spcBef>
                <a:spcPts val="0"/>
              </a:spcBef>
            </a:pPr>
            <a:r>
              <a:rPr lang="en"/>
              <a:t>We compare the numerical offsets between Unsynchronized and synchronized data. </a:t>
            </a:r>
          </a:p>
          <a:p>
            <a:pPr marL="914400" lvl="1" indent="-228600" rtl="0">
              <a:spcBef>
                <a:spcPts val="0"/>
              </a:spcBef>
            </a:pPr>
            <a:r>
              <a:rPr lang="en"/>
              <a:t>Before synchronization: offsets range from about 600 to 700 milliseconds</a:t>
            </a:r>
          </a:p>
          <a:p>
            <a:pPr marL="914400" lvl="1" indent="-228600" rtl="0">
              <a:spcBef>
                <a:spcPts val="0"/>
              </a:spcBef>
            </a:pPr>
            <a:r>
              <a:rPr lang="en"/>
              <a:t>After synchronization: offsets reduce to a range from about 2 to 20 milliseconds</a:t>
            </a:r>
          </a:p>
          <a:p>
            <a:pPr marL="457200" lvl="0" indent="-228600">
              <a:spcBef>
                <a:spcPts val="0"/>
              </a:spcBef>
            </a:pPr>
            <a:r>
              <a:rPr lang="en"/>
              <a:t>Looking at the average, we can </a:t>
            </a:r>
            <a:r>
              <a:rPr lang="en" i="1"/>
              <a:t>quantitatively</a:t>
            </a:r>
            <a:r>
              <a:rPr lang="en"/>
              <a:t> represent the effectiveness of the time synch. procedure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Rene</a:t>
            </a:r>
          </a:p>
          <a:p>
            <a:pPr lvl="0" rtl="0">
              <a:spcBef>
                <a:spcPts val="0"/>
              </a:spcBef>
              <a:buNone/>
            </a:pPr>
            <a:r>
              <a:rPr lang="en"/>
              <a:t>We tested the reliability and accuracy of the Shimmer sensors compared to the high fidelity wired sensors by attaching them all to the shake table and running four different types of tests. What we looked for when comparing the two types of sensors was that the offsets between each type was similar to the data collected with the other type.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Alex</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1" name="Shape 3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0"/>
              </a:spcAft>
              <a:buClr>
                <a:schemeClr val="dk1"/>
              </a:buClr>
              <a:buSzPct val="100000"/>
              <a:buFont typeface="Arial"/>
              <a:buNone/>
            </a:pP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7" name="Shape 3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Rene -  modify MATLAB time synchronization by finding offsets for each individual sample.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8" name="Shape 3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0"/>
              </a:spcAft>
              <a:buClr>
                <a:schemeClr val="dk1"/>
              </a:buClr>
              <a:buSzPct val="100000"/>
              <a:buFont typeface="Arial"/>
              <a:buNone/>
            </a:pPr>
            <a:r>
              <a:rPr lang="en">
                <a:solidFill>
                  <a:schemeClr val="dk1"/>
                </a:solidFill>
              </a:rPr>
              <a:t>Alex</a:t>
            </a:r>
          </a:p>
          <a:p>
            <a:pPr lvl="0" rtl="0">
              <a:lnSpc>
                <a:spcPct val="115000"/>
              </a:lnSpc>
              <a:spcBef>
                <a:spcPts val="0"/>
              </a:spcBef>
              <a:spcAft>
                <a:spcPts val="0"/>
              </a:spcAft>
              <a:buClr>
                <a:schemeClr val="dk1"/>
              </a:buClr>
              <a:buSzPct val="100000"/>
              <a:buFont typeface="Arial"/>
              <a:buNone/>
            </a:pPr>
            <a:r>
              <a:rPr lang="en">
                <a:solidFill>
                  <a:schemeClr val="dk1"/>
                </a:solidFill>
              </a:rPr>
              <a:t>We will be talking about our main objective for this research, what smart wearable devices are, important concepts that we had to learn and understand, what our current focus is, and the challenges that we’ve faced throughout this research.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0"/>
              </a:spcAft>
              <a:buClr>
                <a:schemeClr val="dk1"/>
              </a:buClr>
              <a:buSzPct val="100000"/>
              <a:buFont typeface="Arial"/>
              <a:buNone/>
            </a:pPr>
            <a:r>
              <a:rPr lang="en">
                <a:solidFill>
                  <a:schemeClr val="dk1"/>
                </a:solidFill>
              </a:rPr>
              <a:t>Alex</a:t>
            </a:r>
          </a:p>
          <a:p>
            <a:pPr lvl="0" rtl="0">
              <a:lnSpc>
                <a:spcPct val="115000"/>
              </a:lnSpc>
              <a:spcBef>
                <a:spcPts val="0"/>
              </a:spcBef>
              <a:spcAft>
                <a:spcPts val="0"/>
              </a:spcAft>
              <a:buClr>
                <a:schemeClr val="dk1"/>
              </a:buClr>
              <a:buSzPct val="100000"/>
              <a:buFont typeface="Arial"/>
              <a:buNone/>
            </a:pPr>
            <a:r>
              <a:rPr lang="en">
                <a:solidFill>
                  <a:schemeClr val="dk1"/>
                </a:solidFill>
              </a:rPr>
              <a:t>Our main goal for this research is to be create a system where we can use smart wearable devices to collect and share earthquake data on a large geographic scale. We want to utilize the technologies in smart wearable devices to gather useful information both during and after earthquake disasters and transmit that data.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0"/>
              </a:spcAft>
              <a:buClr>
                <a:schemeClr val="dk1"/>
              </a:buClr>
              <a:buSzPct val="100000"/>
              <a:buFont typeface="Arial"/>
              <a:buNone/>
            </a:pPr>
            <a:r>
              <a:rPr lang="en">
                <a:solidFill>
                  <a:schemeClr val="dk1"/>
                </a:solidFill>
              </a:rPr>
              <a:t>Alex</a:t>
            </a:r>
          </a:p>
          <a:p>
            <a:pPr marL="0" lvl="0" indent="0" rtl="0">
              <a:lnSpc>
                <a:spcPct val="115000"/>
              </a:lnSpc>
              <a:spcBef>
                <a:spcPts val="0"/>
              </a:spcBef>
              <a:spcAft>
                <a:spcPts val="1600"/>
              </a:spcAft>
              <a:buNone/>
            </a:pPr>
            <a:r>
              <a:rPr lang="en">
                <a:solidFill>
                  <a:schemeClr val="dk1"/>
                </a:solidFill>
              </a:rPr>
              <a:t>This research is very important because seismic monitoring is crucial for minimizing the destruction and loss of life that earthquakes can cause. Currently, seismic monitoring stations are very scarce. For instance, there are only six working seismic monitoring stations here in California, a state with high risk earthquake zones. Our research could act as an addition to seismic monitoring. This will be useful information towards retrofitting infrastructure, improving building codes, sending our early earthquake warnings, and assisting first responders during a post-earthquake disaster.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0"/>
              </a:spcAft>
              <a:buClr>
                <a:schemeClr val="dk1"/>
              </a:buClr>
              <a:buSzPct val="100000"/>
              <a:buFont typeface="Arial"/>
              <a:buNone/>
            </a:pPr>
            <a:r>
              <a:rPr lang="en">
                <a:solidFill>
                  <a:schemeClr val="dk1"/>
                </a:solidFill>
              </a:rPr>
              <a:t>Jessie</a:t>
            </a:r>
          </a:p>
          <a:p>
            <a:pPr lvl="0" rtl="0">
              <a:lnSpc>
                <a:spcPct val="115000"/>
              </a:lnSpc>
              <a:spcBef>
                <a:spcPts val="0"/>
              </a:spcBef>
              <a:spcAft>
                <a:spcPts val="0"/>
              </a:spcAft>
              <a:buClr>
                <a:schemeClr val="dk1"/>
              </a:buClr>
              <a:buSzPct val="100000"/>
              <a:buFont typeface="Arial"/>
              <a:buNone/>
            </a:pPr>
            <a:r>
              <a:rPr lang="en">
                <a:solidFill>
                  <a:schemeClr val="dk1"/>
                </a:solidFill>
              </a:rPr>
              <a:t>We will be talking about our main objective for this research, what smart wearable devices are, important concepts that we had to learn and understand, what our current focus is, and the challenges that we’ve faced throughout this research.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Jessie - Smartwatches are becoming popular in today's tech world. They’re becoming ubiquitous around the world so you see more people with them.We want to use the sensors embedded in the smartwatch to detect seismic activity such as earthquakes. It would be an addition to seismic stations we have today so we can collect and analyze more data.  If thousands of people or even millions are wearing a smartwatch during an earthquake then we have more data to analyze.</a:t>
            </a:r>
          </a:p>
          <a:p>
            <a:pPr lvl="0">
              <a:spcBef>
                <a:spcPts val="0"/>
              </a:spcBef>
              <a:buNone/>
            </a:pPr>
            <a:endParaRPr/>
          </a:p>
          <a:p>
            <a:pPr lvl="0">
              <a:spcBef>
                <a:spcPts val="0"/>
              </a:spcBef>
              <a:buNone/>
            </a:pPr>
            <a:r>
              <a:rPr lang="en"/>
              <a:t>Shimmer- is a device that contains the same sensors a smartwatch has so we are using this device instead of a smartwatch to test the accuracy and reliability of the sensors. We’re just creating a procedure to synchronize the sensors and not having to create whole new interface or application that would do that. It makes it easier for us to focus on synchronization of the sensors.</a:t>
            </a:r>
          </a:p>
          <a:p>
            <a:pPr lvl="0">
              <a:spcBef>
                <a:spcPts val="0"/>
              </a:spcBef>
              <a:buNone/>
            </a:pPr>
            <a:r>
              <a:rPr lang="en"/>
              <a:t>Smart wearable devices image source: </a:t>
            </a:r>
            <a:r>
              <a:rPr lang="en" u="sng">
                <a:solidFill>
                  <a:schemeClr val="hlink"/>
                </a:solidFill>
                <a:hlinkClick r:id="rId3"/>
              </a:rPr>
              <a:t>https://botnlife.wordpress.com/category/health-monitor-devices/</a:t>
            </a:r>
          </a:p>
          <a:p>
            <a:pPr lvl="0">
              <a:spcBef>
                <a:spcPts val="0"/>
              </a:spcBef>
              <a:buNone/>
            </a:pPr>
            <a:endParaRPr/>
          </a:p>
          <a:p>
            <a:pPr lvl="0">
              <a:spcBef>
                <a:spcPts val="0"/>
              </a:spcBef>
              <a:buNone/>
            </a:pPr>
            <a:r>
              <a:rPr lang="en"/>
              <a:t>Wireless sensors image source: </a:t>
            </a:r>
            <a:r>
              <a:rPr lang="en" u="sng">
                <a:solidFill>
                  <a:schemeClr val="hlink"/>
                </a:solidFill>
                <a:hlinkClick r:id="rId4"/>
              </a:rPr>
              <a:t>http://spine.deis.unical.it/spine.html</a:t>
            </a:r>
          </a:p>
          <a:p>
            <a:pPr lvl="0">
              <a:spcBef>
                <a:spcPts val="0"/>
              </a:spcBef>
              <a:buNone/>
            </a:pPr>
            <a:endParaRPr/>
          </a:p>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0"/>
              </a:spcAft>
              <a:buClr>
                <a:schemeClr val="dk1"/>
              </a:buClr>
              <a:buSzPct val="100000"/>
              <a:buFont typeface="Arial"/>
              <a:buNone/>
            </a:pPr>
            <a:r>
              <a:rPr lang="en">
                <a:solidFill>
                  <a:schemeClr val="dk1"/>
                </a:solidFill>
              </a:rPr>
              <a:t>Philip</a:t>
            </a:r>
          </a:p>
          <a:p>
            <a:pPr lvl="0" rtl="0">
              <a:lnSpc>
                <a:spcPct val="115000"/>
              </a:lnSpc>
              <a:spcBef>
                <a:spcPts val="0"/>
              </a:spcBef>
              <a:spcAft>
                <a:spcPts val="0"/>
              </a:spcAft>
              <a:buClr>
                <a:schemeClr val="dk1"/>
              </a:buClr>
              <a:buSzPct val="100000"/>
              <a:buFont typeface="Arial"/>
              <a:buNone/>
            </a:pP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0"/>
              </a:spcAft>
              <a:buClr>
                <a:schemeClr val="dk1"/>
              </a:buClr>
              <a:buSzPct val="100000"/>
              <a:buFont typeface="Arial"/>
              <a:buNone/>
            </a:pPr>
            <a:r>
              <a:rPr lang="en">
                <a:solidFill>
                  <a:schemeClr val="dk1"/>
                </a:solidFill>
              </a:rPr>
              <a:t>Alex</a:t>
            </a:r>
          </a:p>
          <a:p>
            <a:pPr lvl="0" rtl="0">
              <a:lnSpc>
                <a:spcPct val="115000"/>
              </a:lnSpc>
              <a:spcBef>
                <a:spcPts val="0"/>
              </a:spcBef>
              <a:spcAft>
                <a:spcPts val="0"/>
              </a:spcAft>
              <a:buClr>
                <a:schemeClr val="dk1"/>
              </a:buClr>
              <a:buSzPct val="100000"/>
              <a:buFont typeface="Arial"/>
              <a:buNone/>
            </a:pPr>
            <a:r>
              <a:rPr lang="en">
                <a:solidFill>
                  <a:schemeClr val="dk1"/>
                </a:solidFill>
              </a:rPr>
              <a:t>We will be talking about our main objective for this research, what smart wearable devices are, important concepts that we had to learn and understand, what our current focus is, and the challenges that we’ve faced throughout this research.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cs.wustl.edu/~jain/cse574-06/ftp/time_sync/index.html"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0" y="609249"/>
            <a:ext cx="8520600" cy="1569600"/>
          </a:xfrm>
          <a:prstGeom prst="rect">
            <a:avLst/>
          </a:prstGeom>
        </p:spPr>
        <p:txBody>
          <a:bodyPr lIns="91425" tIns="91425" rIns="91425" bIns="91425" anchor="b" anchorCtr="0">
            <a:noAutofit/>
          </a:bodyPr>
          <a:lstStyle/>
          <a:p>
            <a:pPr lvl="0" rtl="0">
              <a:lnSpc>
                <a:spcPct val="115000"/>
              </a:lnSpc>
              <a:spcBef>
                <a:spcPts val="0"/>
              </a:spcBef>
              <a:buNone/>
            </a:pPr>
            <a:r>
              <a:rPr lang="en" sz="3600"/>
              <a:t>Time Synchronization of Smart Wearable Devices For Recording Seismic Activity</a:t>
            </a:r>
          </a:p>
        </p:txBody>
      </p:sp>
      <p:sp>
        <p:nvSpPr>
          <p:cNvPr id="55" name="Shape 55"/>
          <p:cNvSpPr txBox="1">
            <a:spLocks noGrp="1"/>
          </p:cNvSpPr>
          <p:nvPr>
            <p:ph type="subTitle" idx="1"/>
          </p:nvPr>
        </p:nvSpPr>
        <p:spPr>
          <a:xfrm>
            <a:off x="2484750" y="2143950"/>
            <a:ext cx="4174500" cy="2860800"/>
          </a:xfrm>
          <a:prstGeom prst="rect">
            <a:avLst/>
          </a:prstGeom>
        </p:spPr>
        <p:txBody>
          <a:bodyPr lIns="91425" tIns="91425" rIns="91425" bIns="91425" anchor="t" anchorCtr="0">
            <a:noAutofit/>
          </a:bodyPr>
          <a:lstStyle/>
          <a:p>
            <a:pPr lvl="0" rtl="0">
              <a:spcBef>
                <a:spcPts val="0"/>
              </a:spcBef>
              <a:buNone/>
            </a:pPr>
            <a:r>
              <a:rPr lang="en" u="sng"/>
              <a:t>Civil Group 2 - Professor Zhaoshuo Jiang</a:t>
            </a:r>
          </a:p>
          <a:p>
            <a:pPr lvl="0" rtl="0">
              <a:spcBef>
                <a:spcPts val="0"/>
              </a:spcBef>
              <a:buNone/>
            </a:pPr>
            <a:r>
              <a:rPr lang="en"/>
              <a:t>Alex Furlanic</a:t>
            </a:r>
          </a:p>
          <a:p>
            <a:pPr lvl="0" rtl="0">
              <a:spcBef>
                <a:spcPts val="0"/>
              </a:spcBef>
              <a:buNone/>
            </a:pPr>
            <a:r>
              <a:rPr lang="en"/>
              <a:t>Jessie Armas</a:t>
            </a:r>
          </a:p>
          <a:p>
            <a:pPr lvl="0" rtl="0">
              <a:spcBef>
                <a:spcPts val="0"/>
              </a:spcBef>
              <a:buNone/>
            </a:pPr>
            <a:r>
              <a:rPr lang="en"/>
              <a:t>Rene Parra Medina</a:t>
            </a:r>
          </a:p>
          <a:p>
            <a:pPr lvl="0" rtl="0">
              <a:spcBef>
                <a:spcPts val="0"/>
              </a:spcBef>
              <a:buNone/>
            </a:pPr>
            <a:r>
              <a:rPr lang="en"/>
              <a:t>Philip Thomas</a:t>
            </a:r>
          </a:p>
        </p:txBody>
      </p:sp>
      <p:pic>
        <p:nvPicPr>
          <p:cNvPr id="56" name="Shape 56"/>
          <p:cNvPicPr preferRelativeResize="0"/>
          <p:nvPr/>
        </p:nvPicPr>
        <p:blipFill rotWithShape="1">
          <a:blip r:embed="rId3">
            <a:alphaModFix/>
          </a:blip>
          <a:srcRect l="22788" r="23980"/>
          <a:stretch/>
        </p:blipFill>
        <p:spPr>
          <a:xfrm>
            <a:off x="128049" y="4003275"/>
            <a:ext cx="973099" cy="1001475"/>
          </a:xfrm>
          <a:prstGeom prst="rect">
            <a:avLst/>
          </a:prstGeom>
          <a:noFill/>
          <a:ln>
            <a:noFill/>
          </a:ln>
        </p:spPr>
      </p:pic>
      <p:pic>
        <p:nvPicPr>
          <p:cNvPr id="57" name="Shape 57"/>
          <p:cNvPicPr preferRelativeResize="0"/>
          <p:nvPr/>
        </p:nvPicPr>
        <p:blipFill>
          <a:blip r:embed="rId4">
            <a:alphaModFix/>
          </a:blip>
          <a:stretch>
            <a:fillRect/>
          </a:stretch>
        </p:blipFill>
        <p:spPr>
          <a:xfrm>
            <a:off x="8099475" y="4083000"/>
            <a:ext cx="842000" cy="842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Problems in Wireless Sensor Networks (WSNs) </a:t>
            </a:r>
          </a:p>
        </p:txBody>
      </p:sp>
      <p:sp>
        <p:nvSpPr>
          <p:cNvPr id="143" name="Shape 143"/>
          <p:cNvSpPr txBox="1">
            <a:spLocks noGrp="1"/>
          </p:cNvSpPr>
          <p:nvPr>
            <p:ph type="body" idx="1"/>
          </p:nvPr>
        </p:nvSpPr>
        <p:spPr>
          <a:xfrm>
            <a:off x="311699" y="1164000"/>
            <a:ext cx="6074100" cy="3416400"/>
          </a:xfrm>
          <a:prstGeom prst="rect">
            <a:avLst/>
          </a:prstGeom>
        </p:spPr>
        <p:txBody>
          <a:bodyPr lIns="91425" tIns="91425" rIns="91425" bIns="91425" anchor="t" anchorCtr="0">
            <a:noAutofit/>
          </a:bodyPr>
          <a:lstStyle/>
          <a:p>
            <a:pPr marL="457200" lvl="0" indent="-355600" rtl="0">
              <a:spcBef>
                <a:spcPts val="0"/>
              </a:spcBef>
              <a:buClr>
                <a:srgbClr val="000000"/>
              </a:buClr>
              <a:buSzPct val="100000"/>
              <a:buChar char="●"/>
            </a:pPr>
            <a:r>
              <a:rPr lang="en" sz="2000">
                <a:solidFill>
                  <a:srgbClr val="000000"/>
                </a:solidFill>
              </a:rPr>
              <a:t>Problems related to time</a:t>
            </a:r>
          </a:p>
          <a:p>
            <a:pPr marL="914400" lvl="0" indent="-355600" rtl="0">
              <a:spcBef>
                <a:spcPts val="0"/>
              </a:spcBef>
              <a:buClr>
                <a:srgbClr val="000000"/>
              </a:buClr>
              <a:buSzPct val="100000"/>
              <a:buChar char="○"/>
            </a:pPr>
            <a:r>
              <a:rPr lang="en" sz="2000">
                <a:solidFill>
                  <a:srgbClr val="000000"/>
                </a:solidFill>
              </a:rPr>
              <a:t>Individual clocks have slightly different rate of counting time (clock drift)</a:t>
            </a:r>
          </a:p>
          <a:p>
            <a:pPr marL="914400" lvl="0" indent="-355600" rtl="0">
              <a:spcBef>
                <a:spcPts val="0"/>
              </a:spcBef>
              <a:buClr>
                <a:srgbClr val="000000"/>
              </a:buClr>
              <a:buSzPct val="100000"/>
              <a:buChar char="○"/>
            </a:pPr>
            <a:r>
              <a:rPr lang="en" sz="2000">
                <a:solidFill>
                  <a:srgbClr val="000000"/>
                </a:solidFill>
              </a:rPr>
              <a:t>Delays in software and message delivery</a:t>
            </a:r>
          </a:p>
          <a:p>
            <a:pPr marL="914400" lvl="0" indent="-355600" rtl="0">
              <a:spcBef>
                <a:spcPts val="0"/>
              </a:spcBef>
              <a:buClr>
                <a:srgbClr val="000000"/>
              </a:buClr>
              <a:buSzPct val="100000"/>
              <a:buChar char="○"/>
            </a:pPr>
            <a:r>
              <a:rPr lang="en" sz="2000">
                <a:solidFill>
                  <a:srgbClr val="000000"/>
                </a:solidFill>
              </a:rPr>
              <a:t>Message loss</a:t>
            </a:r>
          </a:p>
        </p:txBody>
      </p:sp>
      <p:sp>
        <p:nvSpPr>
          <p:cNvPr id="144" name="Shape 1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r>
              <a:rPr lang="en"/>
              <a:t>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en"/>
              <a:t>Time Synchronization </a:t>
            </a:r>
          </a:p>
        </p:txBody>
      </p:sp>
      <p:sp>
        <p:nvSpPr>
          <p:cNvPr id="150" name="Shape 150"/>
          <p:cNvSpPr txBox="1">
            <a:spLocks noGrp="1"/>
          </p:cNvSpPr>
          <p:nvPr>
            <p:ph type="body" idx="1"/>
          </p:nvPr>
        </p:nvSpPr>
        <p:spPr>
          <a:xfrm>
            <a:off x="311700" y="1152475"/>
            <a:ext cx="8520600" cy="1091400"/>
          </a:xfrm>
          <a:prstGeom prst="rect">
            <a:avLst/>
          </a:prstGeom>
        </p:spPr>
        <p:txBody>
          <a:bodyPr lIns="91425" tIns="91425" rIns="91425" bIns="91425" anchor="t" anchorCtr="0">
            <a:noAutofit/>
          </a:bodyPr>
          <a:lstStyle/>
          <a:p>
            <a:pPr marL="457200" lvl="0" indent="-228600">
              <a:lnSpc>
                <a:spcPct val="100000"/>
              </a:lnSpc>
              <a:spcBef>
                <a:spcPts val="0"/>
              </a:spcBef>
              <a:spcAft>
                <a:spcPts val="0"/>
              </a:spcAft>
              <a:buClr>
                <a:srgbClr val="000000"/>
              </a:buClr>
            </a:pPr>
            <a:r>
              <a:rPr lang="en">
                <a:solidFill>
                  <a:srgbClr val="000000"/>
                </a:solidFill>
              </a:rPr>
              <a:t>The alignment of the data collected by sensors to a common reference time</a:t>
            </a:r>
          </a:p>
          <a:p>
            <a:pPr marL="457200" lvl="0" indent="-342900">
              <a:lnSpc>
                <a:spcPct val="100000"/>
              </a:lnSpc>
              <a:spcBef>
                <a:spcPts val="0"/>
              </a:spcBef>
              <a:spcAft>
                <a:spcPts val="0"/>
              </a:spcAft>
              <a:buClr>
                <a:srgbClr val="000000"/>
              </a:buClr>
              <a:buSzPct val="100000"/>
            </a:pPr>
            <a:r>
              <a:rPr lang="en">
                <a:solidFill>
                  <a:srgbClr val="000000"/>
                </a:solidFill>
              </a:rPr>
              <a:t>Importance:</a:t>
            </a:r>
          </a:p>
          <a:p>
            <a:pPr marL="914400" lvl="1" indent="-342900">
              <a:lnSpc>
                <a:spcPct val="100000"/>
              </a:lnSpc>
              <a:spcBef>
                <a:spcPts val="0"/>
              </a:spcBef>
              <a:spcAft>
                <a:spcPts val="0"/>
              </a:spcAft>
              <a:buClr>
                <a:srgbClr val="000000"/>
              </a:buClr>
              <a:buSzPct val="100000"/>
              <a:buChar char="○"/>
            </a:pPr>
            <a:r>
              <a:rPr lang="en" sz="1800">
                <a:solidFill>
                  <a:srgbClr val="000000"/>
                </a:solidFill>
              </a:rPr>
              <a:t>Data accuracy and readability</a:t>
            </a:r>
          </a:p>
          <a:p>
            <a:pPr lvl="0">
              <a:spcBef>
                <a:spcPts val="0"/>
              </a:spcBef>
              <a:buNone/>
            </a:pPr>
            <a:endParaRPr/>
          </a:p>
        </p:txBody>
      </p:sp>
      <p:pic>
        <p:nvPicPr>
          <p:cNvPr id="151" name="Shape 151" descr="Northridge Earthquake Synced Zeroed.JPG"/>
          <p:cNvPicPr preferRelativeResize="0"/>
          <p:nvPr/>
        </p:nvPicPr>
        <p:blipFill>
          <a:blip r:embed="rId3">
            <a:alphaModFix/>
          </a:blip>
          <a:stretch>
            <a:fillRect/>
          </a:stretch>
        </p:blipFill>
        <p:spPr>
          <a:xfrm>
            <a:off x="518825" y="2174824"/>
            <a:ext cx="7964802" cy="2687674"/>
          </a:xfrm>
          <a:prstGeom prst="rect">
            <a:avLst/>
          </a:prstGeom>
          <a:noFill/>
          <a:ln>
            <a:noFill/>
          </a:ln>
        </p:spPr>
      </p:pic>
      <p:sp>
        <p:nvSpPr>
          <p:cNvPr id="152" name="Shape 15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r>
              <a:rPr lang="en"/>
              <a:t>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311700" y="445025"/>
            <a:ext cx="5384100" cy="572700"/>
          </a:xfrm>
          <a:prstGeom prst="rect">
            <a:avLst/>
          </a:prstGeom>
        </p:spPr>
        <p:txBody>
          <a:bodyPr lIns="91425" tIns="91425" rIns="91425" bIns="91425" anchor="t" anchorCtr="0">
            <a:noAutofit/>
          </a:bodyPr>
          <a:lstStyle/>
          <a:p>
            <a:pPr lvl="0" rtl="0">
              <a:spcBef>
                <a:spcPts val="0"/>
              </a:spcBef>
              <a:buNone/>
            </a:pPr>
            <a:r>
              <a:rPr lang="en"/>
              <a:t>Time Synchronization Scheme</a:t>
            </a:r>
          </a:p>
        </p:txBody>
      </p:sp>
      <p:sp>
        <p:nvSpPr>
          <p:cNvPr id="158" name="Shape 158"/>
          <p:cNvSpPr txBox="1">
            <a:spLocks noGrp="1"/>
          </p:cNvSpPr>
          <p:nvPr>
            <p:ph type="body" idx="1"/>
          </p:nvPr>
        </p:nvSpPr>
        <p:spPr>
          <a:xfrm>
            <a:off x="311700" y="1064125"/>
            <a:ext cx="4705200" cy="811500"/>
          </a:xfrm>
          <a:prstGeom prst="rect">
            <a:avLst/>
          </a:prstGeom>
        </p:spPr>
        <p:txBody>
          <a:bodyPr lIns="91425" tIns="91425" rIns="91425" bIns="91425" anchor="t" anchorCtr="0">
            <a:noAutofit/>
          </a:bodyPr>
          <a:lstStyle/>
          <a:p>
            <a:pPr marL="457200" marR="0" lvl="0" indent="-342900" algn="l" rtl="0">
              <a:lnSpc>
                <a:spcPct val="115000"/>
              </a:lnSpc>
              <a:spcBef>
                <a:spcPts val="0"/>
              </a:spcBef>
              <a:spcAft>
                <a:spcPts val="0"/>
              </a:spcAft>
              <a:buClr>
                <a:srgbClr val="000000"/>
              </a:buClr>
              <a:buSzPct val="100000"/>
              <a:buFont typeface="Arial" panose="020B0604020202020204" pitchFamily="34" charset="0"/>
              <a:buChar char="•"/>
            </a:pPr>
            <a:r>
              <a:rPr lang="en" dirty="0">
                <a:solidFill>
                  <a:srgbClr val="000000"/>
                </a:solidFill>
              </a:rPr>
              <a:t>Time Synchronization Schemes</a:t>
            </a:r>
          </a:p>
          <a:p>
            <a:pPr marL="914400" marR="0" lvl="1" indent="-342900" algn="l" rtl="0">
              <a:lnSpc>
                <a:spcPct val="115000"/>
              </a:lnSpc>
              <a:spcBef>
                <a:spcPts val="0"/>
              </a:spcBef>
              <a:spcAft>
                <a:spcPts val="0"/>
              </a:spcAft>
              <a:buClr>
                <a:srgbClr val="000000"/>
              </a:buClr>
              <a:buSzPct val="100000"/>
              <a:buFont typeface="Courier New" panose="02070309020205020404" pitchFamily="49" charset="0"/>
              <a:buChar char="o"/>
            </a:pPr>
            <a:r>
              <a:rPr lang="en" sz="1800" dirty="0">
                <a:solidFill>
                  <a:srgbClr val="000000"/>
                </a:solidFill>
              </a:rPr>
              <a:t>Peer-to-peer vs. Master-slave</a:t>
            </a:r>
          </a:p>
          <a:p>
            <a:pPr marL="914400" marR="0" lvl="1" indent="-342900" algn="l" rtl="0">
              <a:lnSpc>
                <a:spcPct val="115000"/>
              </a:lnSpc>
              <a:spcBef>
                <a:spcPts val="0"/>
              </a:spcBef>
              <a:spcAft>
                <a:spcPts val="0"/>
              </a:spcAft>
              <a:buClr>
                <a:srgbClr val="000000"/>
              </a:buClr>
              <a:buSzPct val="100000"/>
              <a:buFont typeface="Courier New" panose="02070309020205020404" pitchFamily="49" charset="0"/>
              <a:buChar char="o"/>
            </a:pPr>
            <a:r>
              <a:rPr lang="en" sz="1800" dirty="0">
                <a:solidFill>
                  <a:srgbClr val="000000"/>
                </a:solidFill>
              </a:rPr>
              <a:t>Pros and Cons</a:t>
            </a:r>
          </a:p>
          <a:p>
            <a:pPr marL="285750" marR="0" lvl="0" indent="-285750" algn="l" rtl="0">
              <a:lnSpc>
                <a:spcPct val="115000"/>
              </a:lnSpc>
              <a:spcBef>
                <a:spcPts val="0"/>
              </a:spcBef>
              <a:spcAft>
                <a:spcPts val="0"/>
              </a:spcAft>
              <a:buFont typeface="Arial" panose="020B0604020202020204" pitchFamily="34" charset="0"/>
              <a:buChar char="•"/>
            </a:pPr>
            <a:endParaRPr sz="1800" dirty="0">
              <a:solidFill>
                <a:schemeClr val="dk1"/>
              </a:solidFill>
            </a:endParaRPr>
          </a:p>
        </p:txBody>
      </p:sp>
      <p:pic>
        <p:nvPicPr>
          <p:cNvPr id="159" name="Shape 159"/>
          <p:cNvPicPr preferRelativeResize="0"/>
          <p:nvPr/>
        </p:nvPicPr>
        <p:blipFill>
          <a:blip r:embed="rId3">
            <a:alphaModFix/>
          </a:blip>
          <a:stretch>
            <a:fillRect/>
          </a:stretch>
        </p:blipFill>
        <p:spPr>
          <a:xfrm>
            <a:off x="6110025" y="709687"/>
            <a:ext cx="2282925" cy="1219875"/>
          </a:xfrm>
          <a:prstGeom prst="rect">
            <a:avLst/>
          </a:prstGeom>
          <a:noFill/>
          <a:ln w="19050" cap="flat" cmpd="sng">
            <a:solidFill>
              <a:srgbClr val="000000"/>
            </a:solidFill>
            <a:prstDash val="solid"/>
            <a:round/>
            <a:headEnd type="none" w="med" len="med"/>
            <a:tailEnd type="none" w="med" len="med"/>
          </a:ln>
        </p:spPr>
      </p:pic>
      <p:sp>
        <p:nvSpPr>
          <p:cNvPr id="160" name="Shape 160"/>
          <p:cNvSpPr txBox="1"/>
          <p:nvPr/>
        </p:nvSpPr>
        <p:spPr>
          <a:xfrm>
            <a:off x="5981887" y="1929558"/>
            <a:ext cx="2539199" cy="440100"/>
          </a:xfrm>
          <a:prstGeom prst="rect">
            <a:avLst/>
          </a:prstGeom>
          <a:noFill/>
          <a:ln>
            <a:noFill/>
          </a:ln>
        </p:spPr>
        <p:txBody>
          <a:bodyPr lIns="91425" tIns="91425" rIns="91425" bIns="91425" anchor="t" anchorCtr="0">
            <a:noAutofit/>
          </a:bodyPr>
          <a:lstStyle/>
          <a:p>
            <a:pPr lvl="0" algn="ctr">
              <a:spcBef>
                <a:spcPts val="0"/>
              </a:spcBef>
              <a:buNone/>
            </a:pPr>
            <a:r>
              <a:rPr lang="en"/>
              <a:t>Peer-to-peer network</a:t>
            </a:r>
          </a:p>
        </p:txBody>
      </p:sp>
      <p:sp>
        <p:nvSpPr>
          <p:cNvPr id="161" name="Shape 161"/>
          <p:cNvSpPr txBox="1"/>
          <p:nvPr/>
        </p:nvSpPr>
        <p:spPr>
          <a:xfrm>
            <a:off x="6265903" y="3844183"/>
            <a:ext cx="2009400" cy="440100"/>
          </a:xfrm>
          <a:prstGeom prst="rect">
            <a:avLst/>
          </a:prstGeom>
          <a:noFill/>
          <a:ln>
            <a:noFill/>
          </a:ln>
        </p:spPr>
        <p:txBody>
          <a:bodyPr lIns="91425" tIns="91425" rIns="91425" bIns="91425" anchor="t" anchorCtr="0">
            <a:noAutofit/>
          </a:bodyPr>
          <a:lstStyle/>
          <a:p>
            <a:pPr lvl="0" algn="ctr">
              <a:spcBef>
                <a:spcPts val="0"/>
              </a:spcBef>
              <a:buNone/>
            </a:pPr>
            <a:r>
              <a:rPr lang="en"/>
              <a:t>Master-slave scheme</a:t>
            </a:r>
          </a:p>
          <a:p>
            <a:pPr lvl="0">
              <a:spcBef>
                <a:spcPts val="0"/>
              </a:spcBef>
              <a:buNone/>
            </a:pPr>
            <a:endParaRPr/>
          </a:p>
        </p:txBody>
      </p:sp>
      <p:pic>
        <p:nvPicPr>
          <p:cNvPr id="162" name="Shape 162" descr="https://cdn.sparkfun.com/assets/a/e/a/b/5/5216816c757b7f1f668b4567.png"/>
          <p:cNvPicPr preferRelativeResize="0"/>
          <p:nvPr/>
        </p:nvPicPr>
        <p:blipFill>
          <a:blip r:embed="rId4">
            <a:alphaModFix/>
          </a:blip>
          <a:stretch>
            <a:fillRect/>
          </a:stretch>
        </p:blipFill>
        <p:spPr>
          <a:xfrm>
            <a:off x="6129150" y="2632236"/>
            <a:ext cx="2282925" cy="1211938"/>
          </a:xfrm>
          <a:prstGeom prst="rect">
            <a:avLst/>
          </a:prstGeom>
          <a:noFill/>
          <a:ln w="9525" cap="flat" cmpd="sng">
            <a:solidFill>
              <a:srgbClr val="000000"/>
            </a:solidFill>
            <a:prstDash val="solid"/>
            <a:round/>
            <a:headEnd type="none" w="med" len="med"/>
            <a:tailEnd type="none" w="med" len="med"/>
          </a:ln>
        </p:spPr>
      </p:pic>
      <p:pic>
        <p:nvPicPr>
          <p:cNvPr id="163" name="Shape 163"/>
          <p:cNvPicPr preferRelativeResize="0"/>
          <p:nvPr/>
        </p:nvPicPr>
        <p:blipFill>
          <a:blip r:embed="rId5">
            <a:alphaModFix/>
          </a:blip>
          <a:stretch>
            <a:fillRect/>
          </a:stretch>
        </p:blipFill>
        <p:spPr>
          <a:xfrm>
            <a:off x="611000" y="2198175"/>
            <a:ext cx="714375" cy="1000125"/>
          </a:xfrm>
          <a:prstGeom prst="rect">
            <a:avLst/>
          </a:prstGeom>
          <a:noFill/>
          <a:ln w="19050" cap="flat" cmpd="sng">
            <a:solidFill>
              <a:srgbClr val="000000"/>
            </a:solidFill>
            <a:prstDash val="solid"/>
            <a:miter/>
            <a:headEnd type="none" w="med" len="med"/>
            <a:tailEnd type="none" w="med" len="med"/>
          </a:ln>
        </p:spPr>
      </p:pic>
      <p:pic>
        <p:nvPicPr>
          <p:cNvPr id="164" name="Shape 164"/>
          <p:cNvPicPr preferRelativeResize="0"/>
          <p:nvPr/>
        </p:nvPicPr>
        <p:blipFill>
          <a:blip r:embed="rId5">
            <a:alphaModFix/>
          </a:blip>
          <a:stretch>
            <a:fillRect/>
          </a:stretch>
        </p:blipFill>
        <p:spPr>
          <a:xfrm>
            <a:off x="1804475" y="2198197"/>
            <a:ext cx="714375" cy="1000102"/>
          </a:xfrm>
          <a:prstGeom prst="rect">
            <a:avLst/>
          </a:prstGeom>
          <a:noFill/>
          <a:ln w="19050" cap="flat" cmpd="sng">
            <a:solidFill>
              <a:srgbClr val="000000"/>
            </a:solidFill>
            <a:prstDash val="solid"/>
            <a:miter/>
            <a:headEnd type="none" w="med" len="med"/>
            <a:tailEnd type="none" w="med" len="med"/>
          </a:ln>
        </p:spPr>
      </p:pic>
      <p:pic>
        <p:nvPicPr>
          <p:cNvPr id="165" name="Shape 165"/>
          <p:cNvPicPr preferRelativeResize="0"/>
          <p:nvPr/>
        </p:nvPicPr>
        <p:blipFill>
          <a:blip r:embed="rId5">
            <a:alphaModFix/>
          </a:blip>
          <a:stretch>
            <a:fillRect/>
          </a:stretch>
        </p:blipFill>
        <p:spPr>
          <a:xfrm>
            <a:off x="2997950" y="2198175"/>
            <a:ext cx="714375" cy="1000125"/>
          </a:xfrm>
          <a:prstGeom prst="rect">
            <a:avLst/>
          </a:prstGeom>
          <a:noFill/>
          <a:ln w="19050" cap="flat" cmpd="sng">
            <a:solidFill>
              <a:srgbClr val="000000"/>
            </a:solidFill>
            <a:prstDash val="solid"/>
            <a:miter/>
            <a:headEnd type="none" w="med" len="med"/>
            <a:tailEnd type="none" w="med" len="med"/>
          </a:ln>
        </p:spPr>
      </p:pic>
      <p:pic>
        <p:nvPicPr>
          <p:cNvPr id="166" name="Shape 166"/>
          <p:cNvPicPr preferRelativeResize="0"/>
          <p:nvPr/>
        </p:nvPicPr>
        <p:blipFill>
          <a:blip r:embed="rId5">
            <a:alphaModFix/>
          </a:blip>
          <a:stretch>
            <a:fillRect/>
          </a:stretch>
        </p:blipFill>
        <p:spPr>
          <a:xfrm>
            <a:off x="4191412" y="2198175"/>
            <a:ext cx="714375" cy="1000125"/>
          </a:xfrm>
          <a:prstGeom prst="rect">
            <a:avLst/>
          </a:prstGeom>
          <a:noFill/>
          <a:ln w="19050" cap="flat" cmpd="sng">
            <a:solidFill>
              <a:srgbClr val="000000"/>
            </a:solidFill>
            <a:prstDash val="solid"/>
            <a:miter/>
            <a:headEnd type="none" w="med" len="med"/>
            <a:tailEnd type="none" w="med" len="med"/>
          </a:ln>
        </p:spPr>
      </p:pic>
      <p:pic>
        <p:nvPicPr>
          <p:cNvPr id="167" name="Shape 167"/>
          <p:cNvPicPr preferRelativeResize="0"/>
          <p:nvPr/>
        </p:nvPicPr>
        <p:blipFill>
          <a:blip r:embed="rId6">
            <a:alphaModFix/>
          </a:blip>
          <a:stretch>
            <a:fillRect/>
          </a:stretch>
        </p:blipFill>
        <p:spPr>
          <a:xfrm>
            <a:off x="2300150" y="3718200"/>
            <a:ext cx="1219874" cy="1219874"/>
          </a:xfrm>
          <a:prstGeom prst="rect">
            <a:avLst/>
          </a:prstGeom>
          <a:noFill/>
          <a:ln>
            <a:noFill/>
          </a:ln>
        </p:spPr>
      </p:pic>
      <p:cxnSp>
        <p:nvCxnSpPr>
          <p:cNvPr id="168" name="Shape 168"/>
          <p:cNvCxnSpPr>
            <a:stCxn id="163" idx="2"/>
          </p:cNvCxnSpPr>
          <p:nvPr/>
        </p:nvCxnSpPr>
        <p:spPr>
          <a:xfrm>
            <a:off x="968187" y="3198300"/>
            <a:ext cx="1113900" cy="519900"/>
          </a:xfrm>
          <a:prstGeom prst="straightConnector1">
            <a:avLst/>
          </a:prstGeom>
          <a:noFill/>
          <a:ln w="9525" cap="flat" cmpd="sng">
            <a:solidFill>
              <a:srgbClr val="000000"/>
            </a:solidFill>
            <a:prstDash val="solid"/>
            <a:round/>
            <a:headEnd type="none" w="lg" len="lg"/>
            <a:tailEnd type="triangle" w="lg" len="lg"/>
          </a:ln>
        </p:spPr>
      </p:cxnSp>
      <p:cxnSp>
        <p:nvCxnSpPr>
          <p:cNvPr id="169" name="Shape 169"/>
          <p:cNvCxnSpPr/>
          <p:nvPr/>
        </p:nvCxnSpPr>
        <p:spPr>
          <a:xfrm>
            <a:off x="2466400" y="3222425"/>
            <a:ext cx="62100" cy="359400"/>
          </a:xfrm>
          <a:prstGeom prst="straightConnector1">
            <a:avLst/>
          </a:prstGeom>
          <a:noFill/>
          <a:ln w="9525" cap="flat" cmpd="sng">
            <a:solidFill>
              <a:srgbClr val="000000"/>
            </a:solidFill>
            <a:prstDash val="solid"/>
            <a:round/>
            <a:headEnd type="none" w="lg" len="lg"/>
            <a:tailEnd type="triangle" w="lg" len="lg"/>
          </a:ln>
        </p:spPr>
      </p:cxnSp>
      <p:cxnSp>
        <p:nvCxnSpPr>
          <p:cNvPr id="170" name="Shape 170"/>
          <p:cNvCxnSpPr/>
          <p:nvPr/>
        </p:nvCxnSpPr>
        <p:spPr>
          <a:xfrm flipH="1">
            <a:off x="3259600" y="3238250"/>
            <a:ext cx="204300" cy="331200"/>
          </a:xfrm>
          <a:prstGeom prst="straightConnector1">
            <a:avLst/>
          </a:prstGeom>
          <a:noFill/>
          <a:ln w="9525" cap="flat" cmpd="sng">
            <a:solidFill>
              <a:srgbClr val="000000"/>
            </a:solidFill>
            <a:prstDash val="solid"/>
            <a:round/>
            <a:headEnd type="none" w="lg" len="lg"/>
            <a:tailEnd type="triangle" w="lg" len="lg"/>
          </a:ln>
        </p:spPr>
      </p:cxnSp>
      <p:cxnSp>
        <p:nvCxnSpPr>
          <p:cNvPr id="171" name="Shape 171"/>
          <p:cNvCxnSpPr/>
          <p:nvPr/>
        </p:nvCxnSpPr>
        <p:spPr>
          <a:xfrm flipH="1">
            <a:off x="3668525" y="3198300"/>
            <a:ext cx="874200" cy="569400"/>
          </a:xfrm>
          <a:prstGeom prst="straightConnector1">
            <a:avLst/>
          </a:prstGeom>
          <a:noFill/>
          <a:ln w="9525" cap="flat" cmpd="sng">
            <a:solidFill>
              <a:srgbClr val="000000"/>
            </a:solidFill>
            <a:prstDash val="solid"/>
            <a:round/>
            <a:headEnd type="none" w="lg" len="lg"/>
            <a:tailEnd type="triangle" w="lg" len="lg"/>
          </a:ln>
        </p:spPr>
      </p:cxnSp>
      <p:sp>
        <p:nvSpPr>
          <p:cNvPr id="172" name="Shape 17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r>
              <a:rPr lang="en"/>
              <a:t>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500"/>
                                        <p:tgtEl>
                                          <p:spTgt spid="159"/>
                                        </p:tgtEl>
                                      </p:cBhvr>
                                    </p:animEffect>
                                  </p:childTnLst>
                                </p:cTn>
                              </p:par>
                              <p:par>
                                <p:cTn id="8" presetID="10" presetClass="entr" presetSubtype="0" fill="hold" nodeType="withEffect">
                                  <p:stCondLst>
                                    <p:cond delay="0"/>
                                  </p:stCondLst>
                                  <p:childTnLst>
                                    <p:set>
                                      <p:cBhvr>
                                        <p:cTn id="9" dur="1" fill="hold">
                                          <p:stCondLst>
                                            <p:cond delay="0"/>
                                          </p:stCondLst>
                                        </p:cTn>
                                        <p:tgtEl>
                                          <p:spTgt spid="160"/>
                                        </p:tgtEl>
                                        <p:attrNameLst>
                                          <p:attrName>style.visibility</p:attrName>
                                        </p:attrNameLst>
                                      </p:cBhvr>
                                      <p:to>
                                        <p:strVal val="visible"/>
                                      </p:to>
                                    </p:set>
                                    <p:animEffect transition="in" filter="fade">
                                      <p:cBhvr>
                                        <p:cTn id="10" dur="500"/>
                                        <p:tgtEl>
                                          <p:spTgt spid="160"/>
                                        </p:tgtEl>
                                      </p:cBhvr>
                                    </p:animEffect>
                                  </p:childTnLst>
                                </p:cTn>
                              </p:par>
                              <p:par>
                                <p:cTn id="11" presetID="10" presetClass="entr" presetSubtype="0" fill="hold" nodeType="withEffect">
                                  <p:stCondLst>
                                    <p:cond delay="0"/>
                                  </p:stCondLst>
                                  <p:childTnLst>
                                    <p:set>
                                      <p:cBhvr>
                                        <p:cTn id="12" dur="1" fill="hold">
                                          <p:stCondLst>
                                            <p:cond delay="0"/>
                                          </p:stCondLst>
                                        </p:cTn>
                                        <p:tgtEl>
                                          <p:spTgt spid="161"/>
                                        </p:tgtEl>
                                        <p:attrNameLst>
                                          <p:attrName>style.visibility</p:attrName>
                                        </p:attrNameLst>
                                      </p:cBhvr>
                                      <p:to>
                                        <p:strVal val="visible"/>
                                      </p:to>
                                    </p:set>
                                    <p:animEffect transition="in" filter="fade">
                                      <p:cBhvr>
                                        <p:cTn id="13" dur="500"/>
                                        <p:tgtEl>
                                          <p:spTgt spid="161"/>
                                        </p:tgtEl>
                                      </p:cBhvr>
                                    </p:animEffect>
                                  </p:childTnLst>
                                </p:cTn>
                              </p:par>
                              <p:par>
                                <p:cTn id="14" presetID="10" presetClass="entr" presetSubtype="0" fill="hold" nodeType="withEffect">
                                  <p:stCondLst>
                                    <p:cond delay="0"/>
                                  </p:stCondLst>
                                  <p:childTnLst>
                                    <p:set>
                                      <p:cBhvr>
                                        <p:cTn id="15" dur="1" fill="hold">
                                          <p:stCondLst>
                                            <p:cond delay="0"/>
                                          </p:stCondLst>
                                        </p:cTn>
                                        <p:tgtEl>
                                          <p:spTgt spid="162"/>
                                        </p:tgtEl>
                                        <p:attrNameLst>
                                          <p:attrName>style.visibility</p:attrName>
                                        </p:attrNameLst>
                                      </p:cBhvr>
                                      <p:to>
                                        <p:strVal val="visible"/>
                                      </p:to>
                                    </p:set>
                                    <p:animEffect transition="in" filter="fade">
                                      <p:cBhvr>
                                        <p:cTn id="16" dur="500"/>
                                        <p:tgtEl>
                                          <p:spTgt spid="16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3"/>
                                        </p:tgtEl>
                                        <p:attrNameLst>
                                          <p:attrName>style.visibility</p:attrName>
                                        </p:attrNameLst>
                                      </p:cBhvr>
                                      <p:to>
                                        <p:strVal val="visible"/>
                                      </p:to>
                                    </p:set>
                                    <p:animEffect transition="in" filter="fade">
                                      <p:cBhvr>
                                        <p:cTn id="21" dur="500"/>
                                        <p:tgtEl>
                                          <p:spTgt spid="163"/>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64"/>
                                        </p:tgtEl>
                                        <p:attrNameLst>
                                          <p:attrName>style.visibility</p:attrName>
                                        </p:attrNameLst>
                                      </p:cBhvr>
                                      <p:to>
                                        <p:strVal val="visible"/>
                                      </p:to>
                                    </p:set>
                                    <p:animEffect transition="in" filter="fade">
                                      <p:cBhvr>
                                        <p:cTn id="25" dur="500"/>
                                        <p:tgtEl>
                                          <p:spTgt spid="164"/>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65"/>
                                        </p:tgtEl>
                                        <p:attrNameLst>
                                          <p:attrName>style.visibility</p:attrName>
                                        </p:attrNameLst>
                                      </p:cBhvr>
                                      <p:to>
                                        <p:strVal val="visible"/>
                                      </p:to>
                                    </p:set>
                                    <p:animEffect transition="in" filter="fade">
                                      <p:cBhvr>
                                        <p:cTn id="29" dur="500"/>
                                        <p:tgtEl>
                                          <p:spTgt spid="165"/>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166"/>
                                        </p:tgtEl>
                                        <p:attrNameLst>
                                          <p:attrName>style.visibility</p:attrName>
                                        </p:attrNameLst>
                                      </p:cBhvr>
                                      <p:to>
                                        <p:strVal val="visible"/>
                                      </p:to>
                                    </p:set>
                                    <p:animEffect transition="in" filter="fade">
                                      <p:cBhvr>
                                        <p:cTn id="33" dur="500"/>
                                        <p:tgtEl>
                                          <p:spTgt spid="166"/>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168"/>
                                        </p:tgtEl>
                                        <p:attrNameLst>
                                          <p:attrName>style.visibility</p:attrName>
                                        </p:attrNameLst>
                                      </p:cBhvr>
                                      <p:to>
                                        <p:strVal val="visible"/>
                                      </p:to>
                                    </p:set>
                                    <p:animEffect transition="in" filter="fade">
                                      <p:cBhvr>
                                        <p:cTn id="37" dur="500"/>
                                        <p:tgtEl>
                                          <p:spTgt spid="168"/>
                                        </p:tgtEl>
                                      </p:cBhvr>
                                    </p:animEffect>
                                  </p:childTnLst>
                                </p:cTn>
                              </p:par>
                              <p:par>
                                <p:cTn id="38" presetID="10" presetClass="entr" presetSubtype="0" fill="hold" nodeType="withEffect">
                                  <p:stCondLst>
                                    <p:cond delay="0"/>
                                  </p:stCondLst>
                                  <p:childTnLst>
                                    <p:set>
                                      <p:cBhvr>
                                        <p:cTn id="39" dur="1" fill="hold">
                                          <p:stCondLst>
                                            <p:cond delay="0"/>
                                          </p:stCondLst>
                                        </p:cTn>
                                        <p:tgtEl>
                                          <p:spTgt spid="169"/>
                                        </p:tgtEl>
                                        <p:attrNameLst>
                                          <p:attrName>style.visibility</p:attrName>
                                        </p:attrNameLst>
                                      </p:cBhvr>
                                      <p:to>
                                        <p:strVal val="visible"/>
                                      </p:to>
                                    </p:set>
                                    <p:animEffect transition="in" filter="fade">
                                      <p:cBhvr>
                                        <p:cTn id="40" dur="500"/>
                                        <p:tgtEl>
                                          <p:spTgt spid="169"/>
                                        </p:tgtEl>
                                      </p:cBhvr>
                                    </p:animEffect>
                                  </p:childTnLst>
                                </p:cTn>
                              </p:par>
                              <p:par>
                                <p:cTn id="41" presetID="10" presetClass="entr" presetSubtype="0" fill="hold" nodeType="withEffect">
                                  <p:stCondLst>
                                    <p:cond delay="0"/>
                                  </p:stCondLst>
                                  <p:childTnLst>
                                    <p:set>
                                      <p:cBhvr>
                                        <p:cTn id="42" dur="1" fill="hold">
                                          <p:stCondLst>
                                            <p:cond delay="0"/>
                                          </p:stCondLst>
                                        </p:cTn>
                                        <p:tgtEl>
                                          <p:spTgt spid="170"/>
                                        </p:tgtEl>
                                        <p:attrNameLst>
                                          <p:attrName>style.visibility</p:attrName>
                                        </p:attrNameLst>
                                      </p:cBhvr>
                                      <p:to>
                                        <p:strVal val="visible"/>
                                      </p:to>
                                    </p:set>
                                    <p:animEffect transition="in" filter="fade">
                                      <p:cBhvr>
                                        <p:cTn id="43" dur="500"/>
                                        <p:tgtEl>
                                          <p:spTgt spid="170"/>
                                        </p:tgtEl>
                                      </p:cBhvr>
                                    </p:animEffect>
                                  </p:childTnLst>
                                </p:cTn>
                              </p:par>
                              <p:par>
                                <p:cTn id="44" presetID="10" presetClass="entr" presetSubtype="0" fill="hold" nodeType="withEffect">
                                  <p:stCondLst>
                                    <p:cond delay="0"/>
                                  </p:stCondLst>
                                  <p:childTnLst>
                                    <p:set>
                                      <p:cBhvr>
                                        <p:cTn id="45" dur="1" fill="hold">
                                          <p:stCondLst>
                                            <p:cond delay="0"/>
                                          </p:stCondLst>
                                        </p:cTn>
                                        <p:tgtEl>
                                          <p:spTgt spid="171"/>
                                        </p:tgtEl>
                                        <p:attrNameLst>
                                          <p:attrName>style.visibility</p:attrName>
                                        </p:attrNameLst>
                                      </p:cBhvr>
                                      <p:to>
                                        <p:strVal val="visible"/>
                                      </p:to>
                                    </p:set>
                                    <p:animEffect transition="in" filter="fade">
                                      <p:cBhvr>
                                        <p:cTn id="46" dur="500"/>
                                        <p:tgtEl>
                                          <p:spTgt spid="171"/>
                                        </p:tgtEl>
                                      </p:cBhvr>
                                    </p:animEffect>
                                  </p:childTnLst>
                                </p:cTn>
                              </p:par>
                            </p:childTnLst>
                          </p:cTn>
                        </p:par>
                        <p:par>
                          <p:cTn id="47" fill="hold">
                            <p:stCondLst>
                              <p:cond delay="2500"/>
                            </p:stCondLst>
                            <p:childTnLst>
                              <p:par>
                                <p:cTn id="48" presetID="10" presetClass="entr" presetSubtype="0" fill="hold" nodeType="afterEffect">
                                  <p:stCondLst>
                                    <p:cond delay="0"/>
                                  </p:stCondLst>
                                  <p:childTnLst>
                                    <p:set>
                                      <p:cBhvr>
                                        <p:cTn id="49" dur="1" fill="hold">
                                          <p:stCondLst>
                                            <p:cond delay="0"/>
                                          </p:stCondLst>
                                        </p:cTn>
                                        <p:tgtEl>
                                          <p:spTgt spid="167"/>
                                        </p:tgtEl>
                                        <p:attrNameLst>
                                          <p:attrName>style.visibility</p:attrName>
                                        </p:attrNameLst>
                                      </p:cBhvr>
                                      <p:to>
                                        <p:strVal val="visible"/>
                                      </p:to>
                                    </p:set>
                                    <p:animEffect transition="in" filter="fade">
                                      <p:cBhvr>
                                        <p:cTn id="50"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Shape 177"/>
          <p:cNvPicPr preferRelativeResize="0"/>
          <p:nvPr/>
        </p:nvPicPr>
        <p:blipFill>
          <a:blip r:embed="rId3">
            <a:alphaModFix/>
          </a:blip>
          <a:stretch>
            <a:fillRect/>
          </a:stretch>
        </p:blipFill>
        <p:spPr>
          <a:xfrm>
            <a:off x="5201075" y="1143147"/>
            <a:ext cx="3317924" cy="1767074"/>
          </a:xfrm>
          <a:prstGeom prst="rect">
            <a:avLst/>
          </a:prstGeom>
          <a:noFill/>
          <a:ln w="9525" cap="flat" cmpd="sng">
            <a:solidFill>
              <a:schemeClr val="dk2"/>
            </a:solidFill>
            <a:prstDash val="solid"/>
            <a:round/>
            <a:headEnd type="none" w="med" len="med"/>
            <a:tailEnd type="none" w="med" len="med"/>
          </a:ln>
        </p:spPr>
      </p:pic>
      <p:sp>
        <p:nvSpPr>
          <p:cNvPr id="178" name="Shape 178"/>
          <p:cNvSpPr txBox="1">
            <a:spLocks noGrp="1"/>
          </p:cNvSpPr>
          <p:nvPr>
            <p:ph type="title"/>
          </p:nvPr>
        </p:nvSpPr>
        <p:spPr>
          <a:xfrm>
            <a:off x="311700" y="445025"/>
            <a:ext cx="5431800" cy="572700"/>
          </a:xfrm>
          <a:prstGeom prst="rect">
            <a:avLst/>
          </a:prstGeom>
        </p:spPr>
        <p:txBody>
          <a:bodyPr lIns="91425" tIns="91425" rIns="91425" bIns="91425" anchor="t" anchorCtr="0">
            <a:noAutofit/>
          </a:bodyPr>
          <a:lstStyle/>
          <a:p>
            <a:pPr lvl="0">
              <a:spcBef>
                <a:spcPts val="0"/>
              </a:spcBef>
              <a:buNone/>
            </a:pPr>
            <a:r>
              <a:rPr lang="en"/>
              <a:t>Time Synchronization Procedure</a:t>
            </a:r>
          </a:p>
        </p:txBody>
      </p:sp>
      <p:sp>
        <p:nvSpPr>
          <p:cNvPr id="179" name="Shape 179"/>
          <p:cNvSpPr txBox="1">
            <a:spLocks noGrp="1"/>
          </p:cNvSpPr>
          <p:nvPr>
            <p:ph type="body" idx="1"/>
          </p:nvPr>
        </p:nvSpPr>
        <p:spPr>
          <a:xfrm>
            <a:off x="368225" y="1094950"/>
            <a:ext cx="4633800" cy="3416400"/>
          </a:xfrm>
          <a:prstGeom prst="rect">
            <a:avLst/>
          </a:prstGeom>
        </p:spPr>
        <p:txBody>
          <a:bodyPr lIns="91425" tIns="91425" rIns="91425" bIns="91425" anchor="t" anchorCtr="0">
            <a:noAutofit/>
          </a:bodyPr>
          <a:lstStyle/>
          <a:p>
            <a:pPr marL="457200" lvl="0" indent="-342900">
              <a:lnSpc>
                <a:spcPct val="120000"/>
              </a:lnSpc>
              <a:spcBef>
                <a:spcPts val="0"/>
              </a:spcBef>
              <a:spcAft>
                <a:spcPts val="0"/>
              </a:spcAft>
              <a:buClr>
                <a:schemeClr val="dk1"/>
              </a:buClr>
              <a:buSzPct val="100000"/>
            </a:pPr>
            <a:r>
              <a:rPr lang="en">
                <a:solidFill>
                  <a:schemeClr val="dk1"/>
                </a:solidFill>
              </a:rPr>
              <a:t>Post-Processing Synchronization</a:t>
            </a:r>
          </a:p>
          <a:p>
            <a:pPr marL="914400" lvl="1" indent="-342900">
              <a:lnSpc>
                <a:spcPct val="120000"/>
              </a:lnSpc>
              <a:spcBef>
                <a:spcPts val="0"/>
              </a:spcBef>
              <a:spcAft>
                <a:spcPts val="0"/>
              </a:spcAft>
              <a:buClr>
                <a:schemeClr val="dk1"/>
              </a:buClr>
              <a:buSzPct val="100000"/>
            </a:pPr>
            <a:r>
              <a:rPr lang="en" sz="1800">
                <a:solidFill>
                  <a:schemeClr val="dk1"/>
                </a:solidFill>
              </a:rPr>
              <a:t>Device’s local timestamp (t)</a:t>
            </a:r>
          </a:p>
          <a:p>
            <a:pPr marL="914400" lvl="1" indent="-342900" rtl="0">
              <a:lnSpc>
                <a:spcPct val="120000"/>
              </a:lnSpc>
              <a:spcBef>
                <a:spcPts val="0"/>
              </a:spcBef>
              <a:spcAft>
                <a:spcPts val="0"/>
              </a:spcAft>
              <a:buClr>
                <a:schemeClr val="dk1"/>
              </a:buClr>
              <a:buSzPct val="100000"/>
            </a:pPr>
            <a:r>
              <a:rPr lang="en" sz="1800">
                <a:solidFill>
                  <a:schemeClr val="dk1"/>
                </a:solidFill>
              </a:rPr>
              <a:t>Unix timestamp (u)</a:t>
            </a:r>
          </a:p>
          <a:p>
            <a:pPr marL="914400" lvl="1" indent="-342900" rtl="0">
              <a:lnSpc>
                <a:spcPct val="120000"/>
              </a:lnSpc>
              <a:spcBef>
                <a:spcPts val="0"/>
              </a:spcBef>
              <a:spcAft>
                <a:spcPts val="0"/>
              </a:spcAft>
              <a:buClr>
                <a:schemeClr val="dk1"/>
              </a:buClr>
              <a:buSzPct val="100000"/>
            </a:pPr>
            <a:r>
              <a:rPr lang="en" sz="1800">
                <a:solidFill>
                  <a:schemeClr val="dk1"/>
                </a:solidFill>
              </a:rPr>
              <a:t>Offset</a:t>
            </a:r>
          </a:p>
          <a:p>
            <a:pPr marL="0" lvl="0" indent="0" rtl="0">
              <a:lnSpc>
                <a:spcPct val="120000"/>
              </a:lnSpc>
              <a:spcBef>
                <a:spcPts val="0"/>
              </a:spcBef>
              <a:spcAft>
                <a:spcPts val="0"/>
              </a:spcAft>
              <a:buNone/>
            </a:pPr>
            <a:endParaRPr sz="1800">
              <a:solidFill>
                <a:schemeClr val="dk1"/>
              </a:solidFill>
            </a:endParaRPr>
          </a:p>
          <a:p>
            <a:pPr marL="457200" lvl="0" indent="0" rtl="0">
              <a:lnSpc>
                <a:spcPct val="120000"/>
              </a:lnSpc>
              <a:spcBef>
                <a:spcPts val="0"/>
              </a:spcBef>
              <a:spcAft>
                <a:spcPts val="0"/>
              </a:spcAft>
              <a:buNone/>
            </a:pPr>
            <a:r>
              <a:rPr lang="en" sz="2400">
                <a:solidFill>
                  <a:schemeClr val="dk1"/>
                </a:solidFill>
                <a:latin typeface="Times New Roman"/>
                <a:ea typeface="Times New Roman"/>
                <a:cs typeface="Times New Roman"/>
                <a:sym typeface="Times New Roman"/>
              </a:rPr>
              <a:t>Offset = (</a:t>
            </a:r>
            <a:r>
              <a:rPr lang="en" sz="2400">
                <a:solidFill>
                  <a:srgbClr val="FF0000"/>
                </a:solidFill>
                <a:latin typeface="Times New Roman"/>
                <a:ea typeface="Times New Roman"/>
                <a:cs typeface="Times New Roman"/>
                <a:sym typeface="Times New Roman"/>
              </a:rPr>
              <a:t>u</a:t>
            </a:r>
            <a:r>
              <a:rPr lang="en" sz="2400" baseline="-25000">
                <a:solidFill>
                  <a:srgbClr val="FF0000"/>
                </a:solidFill>
                <a:latin typeface="Times New Roman"/>
                <a:ea typeface="Times New Roman"/>
                <a:cs typeface="Times New Roman"/>
                <a:sym typeface="Times New Roman"/>
              </a:rPr>
              <a:t>2</a:t>
            </a:r>
            <a:r>
              <a:rPr lang="en" sz="2400">
                <a:solidFill>
                  <a:schemeClr val="dk1"/>
                </a:solidFill>
                <a:latin typeface="Times New Roman"/>
                <a:ea typeface="Times New Roman"/>
                <a:cs typeface="Times New Roman"/>
                <a:sym typeface="Times New Roman"/>
              </a:rPr>
              <a:t> - </a:t>
            </a:r>
            <a:r>
              <a:rPr lang="en" sz="2400">
                <a:solidFill>
                  <a:srgbClr val="0000FF"/>
                </a:solidFill>
                <a:latin typeface="Times New Roman"/>
                <a:ea typeface="Times New Roman"/>
                <a:cs typeface="Times New Roman"/>
                <a:sym typeface="Times New Roman"/>
              </a:rPr>
              <a:t>u</a:t>
            </a:r>
            <a:r>
              <a:rPr lang="en" sz="2400" baseline="-25000">
                <a:solidFill>
                  <a:srgbClr val="0000FF"/>
                </a:solidFill>
                <a:latin typeface="Times New Roman"/>
                <a:ea typeface="Times New Roman"/>
                <a:cs typeface="Times New Roman"/>
                <a:sym typeface="Times New Roman"/>
              </a:rPr>
              <a:t>1</a:t>
            </a:r>
            <a:r>
              <a:rPr lang="en" sz="2400">
                <a:solidFill>
                  <a:schemeClr val="dk1"/>
                </a:solidFill>
                <a:latin typeface="Times New Roman"/>
                <a:ea typeface="Times New Roman"/>
                <a:cs typeface="Times New Roman"/>
                <a:sym typeface="Times New Roman"/>
              </a:rPr>
              <a:t>) - (</a:t>
            </a:r>
            <a:r>
              <a:rPr lang="en" sz="2400">
                <a:solidFill>
                  <a:srgbClr val="FF0000"/>
                </a:solidFill>
                <a:latin typeface="Times New Roman"/>
                <a:ea typeface="Times New Roman"/>
                <a:cs typeface="Times New Roman"/>
                <a:sym typeface="Times New Roman"/>
              </a:rPr>
              <a:t>t</a:t>
            </a:r>
            <a:r>
              <a:rPr lang="en" sz="2400" baseline="-25000">
                <a:solidFill>
                  <a:srgbClr val="FF0000"/>
                </a:solidFill>
                <a:latin typeface="Times New Roman"/>
                <a:ea typeface="Times New Roman"/>
                <a:cs typeface="Times New Roman"/>
                <a:sym typeface="Times New Roman"/>
              </a:rPr>
              <a:t>2</a:t>
            </a:r>
            <a:r>
              <a:rPr lang="en" sz="2400">
                <a:solidFill>
                  <a:schemeClr val="dk1"/>
                </a:solidFill>
                <a:latin typeface="Times New Roman"/>
                <a:ea typeface="Times New Roman"/>
                <a:cs typeface="Times New Roman"/>
                <a:sym typeface="Times New Roman"/>
              </a:rPr>
              <a:t> - </a:t>
            </a:r>
            <a:r>
              <a:rPr lang="en" sz="2400">
                <a:solidFill>
                  <a:srgbClr val="0000FF"/>
                </a:solidFill>
                <a:latin typeface="Times New Roman"/>
                <a:ea typeface="Times New Roman"/>
                <a:cs typeface="Times New Roman"/>
                <a:sym typeface="Times New Roman"/>
              </a:rPr>
              <a:t>t</a:t>
            </a:r>
            <a:r>
              <a:rPr lang="en" sz="2400" baseline="-25000">
                <a:solidFill>
                  <a:srgbClr val="0000FF"/>
                </a:solidFill>
                <a:latin typeface="Times New Roman"/>
                <a:ea typeface="Times New Roman"/>
                <a:cs typeface="Times New Roman"/>
                <a:sym typeface="Times New Roman"/>
              </a:rPr>
              <a:t>1</a:t>
            </a:r>
            <a:r>
              <a:rPr lang="en" sz="2400">
                <a:solidFill>
                  <a:schemeClr val="dk1"/>
                </a:solidFill>
                <a:latin typeface="Times New Roman"/>
                <a:ea typeface="Times New Roman"/>
                <a:cs typeface="Times New Roman"/>
                <a:sym typeface="Times New Roman"/>
              </a:rPr>
              <a:t>)</a:t>
            </a:r>
          </a:p>
          <a:p>
            <a:pPr marL="457200" lvl="0" indent="457200" rtl="0">
              <a:lnSpc>
                <a:spcPct val="120000"/>
              </a:lnSpc>
              <a:spcBef>
                <a:spcPts val="0"/>
              </a:spcBef>
              <a:spcAft>
                <a:spcPts val="0"/>
              </a:spcAft>
              <a:buNone/>
            </a:pPr>
            <a:endParaRPr sz="2400">
              <a:solidFill>
                <a:schemeClr val="dk1"/>
              </a:solidFill>
              <a:latin typeface="Times New Roman"/>
              <a:ea typeface="Times New Roman"/>
              <a:cs typeface="Times New Roman"/>
              <a:sym typeface="Times New Roman"/>
            </a:endParaRPr>
          </a:p>
          <a:p>
            <a:pPr marL="914400" lvl="1" indent="-342900" rtl="0">
              <a:lnSpc>
                <a:spcPct val="120000"/>
              </a:lnSpc>
              <a:spcBef>
                <a:spcPts val="0"/>
              </a:spcBef>
              <a:spcAft>
                <a:spcPts val="0"/>
              </a:spcAft>
              <a:buClr>
                <a:schemeClr val="dk1"/>
              </a:buClr>
              <a:buSzPct val="100000"/>
            </a:pPr>
            <a:r>
              <a:rPr lang="en" sz="1800">
                <a:solidFill>
                  <a:schemeClr val="dk1"/>
                </a:solidFill>
              </a:rPr>
              <a:t>Apply offset to local timestamp</a:t>
            </a:r>
          </a:p>
          <a:p>
            <a:pPr marL="914400" lvl="1" indent="-342900" rtl="0">
              <a:spcBef>
                <a:spcPts val="0"/>
              </a:spcBef>
              <a:spcAft>
                <a:spcPts val="0"/>
              </a:spcAft>
              <a:buClr>
                <a:schemeClr val="dk1"/>
              </a:buClr>
              <a:buSzPct val="100000"/>
            </a:pPr>
            <a:r>
              <a:rPr lang="en" sz="1800">
                <a:solidFill>
                  <a:schemeClr val="dk1"/>
                </a:solidFill>
              </a:rPr>
              <a:t>Saves the synchronized data</a:t>
            </a:r>
          </a:p>
        </p:txBody>
      </p:sp>
      <p:pic>
        <p:nvPicPr>
          <p:cNvPr id="180" name="Shape 180"/>
          <p:cNvPicPr preferRelativeResize="0"/>
          <p:nvPr/>
        </p:nvPicPr>
        <p:blipFill>
          <a:blip r:embed="rId4">
            <a:alphaModFix/>
          </a:blip>
          <a:stretch>
            <a:fillRect/>
          </a:stretch>
        </p:blipFill>
        <p:spPr>
          <a:xfrm>
            <a:off x="5208475" y="3077731"/>
            <a:ext cx="3317925" cy="1763581"/>
          </a:xfrm>
          <a:prstGeom prst="rect">
            <a:avLst/>
          </a:prstGeom>
          <a:noFill/>
          <a:ln w="9525" cap="flat" cmpd="sng">
            <a:solidFill>
              <a:schemeClr val="dk2"/>
            </a:solidFill>
            <a:prstDash val="solid"/>
            <a:round/>
            <a:headEnd type="none" w="med" len="med"/>
            <a:tailEnd type="none" w="med" len="med"/>
          </a:ln>
        </p:spPr>
      </p:pic>
      <p:cxnSp>
        <p:nvCxnSpPr>
          <p:cNvPr id="181" name="Shape 181"/>
          <p:cNvCxnSpPr/>
          <p:nvPr/>
        </p:nvCxnSpPr>
        <p:spPr>
          <a:xfrm rot="10800000" flipH="1">
            <a:off x="6061275" y="1000975"/>
            <a:ext cx="1500" cy="264900"/>
          </a:xfrm>
          <a:prstGeom prst="straightConnector1">
            <a:avLst/>
          </a:prstGeom>
          <a:noFill/>
          <a:ln w="9525" cap="flat" cmpd="sng">
            <a:solidFill>
              <a:schemeClr val="dk2"/>
            </a:solidFill>
            <a:prstDash val="solid"/>
            <a:round/>
            <a:headEnd type="none" w="lg" len="lg"/>
            <a:tailEnd type="none" w="lg" len="lg"/>
          </a:ln>
        </p:spPr>
      </p:cxnSp>
      <p:cxnSp>
        <p:nvCxnSpPr>
          <p:cNvPr id="182" name="Shape 182"/>
          <p:cNvCxnSpPr/>
          <p:nvPr/>
        </p:nvCxnSpPr>
        <p:spPr>
          <a:xfrm rot="10800000" flipH="1">
            <a:off x="6392725" y="1000975"/>
            <a:ext cx="2400" cy="293100"/>
          </a:xfrm>
          <a:prstGeom prst="straightConnector1">
            <a:avLst/>
          </a:prstGeom>
          <a:noFill/>
          <a:ln w="9525" cap="flat" cmpd="sng">
            <a:solidFill>
              <a:schemeClr val="dk2"/>
            </a:solidFill>
            <a:prstDash val="solid"/>
            <a:round/>
            <a:headEnd type="none" w="lg" len="lg"/>
            <a:tailEnd type="none" w="lg" len="lg"/>
          </a:ln>
        </p:spPr>
      </p:cxnSp>
      <p:cxnSp>
        <p:nvCxnSpPr>
          <p:cNvPr id="183" name="Shape 183"/>
          <p:cNvCxnSpPr/>
          <p:nvPr/>
        </p:nvCxnSpPr>
        <p:spPr>
          <a:xfrm>
            <a:off x="6063687" y="1044137"/>
            <a:ext cx="330600" cy="300"/>
          </a:xfrm>
          <a:prstGeom prst="straightConnector1">
            <a:avLst/>
          </a:prstGeom>
          <a:noFill/>
          <a:ln w="9525" cap="flat" cmpd="sng">
            <a:solidFill>
              <a:schemeClr val="dk2"/>
            </a:solidFill>
            <a:prstDash val="solid"/>
            <a:round/>
            <a:headEnd type="none" w="lg" len="lg"/>
            <a:tailEnd type="none" w="lg" len="lg"/>
          </a:ln>
        </p:spPr>
      </p:cxnSp>
      <p:cxnSp>
        <p:nvCxnSpPr>
          <p:cNvPr id="184" name="Shape 184"/>
          <p:cNvCxnSpPr>
            <a:endCxn id="185" idx="2"/>
          </p:cNvCxnSpPr>
          <p:nvPr/>
        </p:nvCxnSpPr>
        <p:spPr>
          <a:xfrm rot="10800000">
            <a:off x="6236037" y="900587"/>
            <a:ext cx="0" cy="146100"/>
          </a:xfrm>
          <a:prstGeom prst="straightConnector1">
            <a:avLst/>
          </a:prstGeom>
          <a:noFill/>
          <a:ln w="9525" cap="flat" cmpd="sng">
            <a:solidFill>
              <a:schemeClr val="dk2"/>
            </a:solidFill>
            <a:prstDash val="solid"/>
            <a:round/>
            <a:headEnd type="none" w="lg" len="lg"/>
            <a:tailEnd type="none" w="lg" len="lg"/>
          </a:ln>
        </p:spPr>
      </p:cxnSp>
      <p:sp>
        <p:nvSpPr>
          <p:cNvPr id="185" name="Shape 185"/>
          <p:cNvSpPr txBox="1"/>
          <p:nvPr/>
        </p:nvSpPr>
        <p:spPr>
          <a:xfrm>
            <a:off x="5859687" y="676787"/>
            <a:ext cx="752700" cy="223800"/>
          </a:xfrm>
          <a:prstGeom prst="rect">
            <a:avLst/>
          </a:prstGeom>
          <a:noFill/>
          <a:ln>
            <a:noFill/>
          </a:ln>
        </p:spPr>
        <p:txBody>
          <a:bodyPr lIns="91425" tIns="91425" rIns="91425" bIns="91425" anchor="t" anchorCtr="0">
            <a:noAutofit/>
          </a:bodyPr>
          <a:lstStyle/>
          <a:p>
            <a:pPr lvl="0" algn="ctr">
              <a:spcBef>
                <a:spcPts val="0"/>
              </a:spcBef>
              <a:buNone/>
            </a:pPr>
            <a:r>
              <a:rPr lang="en" sz="1000"/>
              <a:t>offset</a:t>
            </a:r>
          </a:p>
        </p:txBody>
      </p:sp>
      <p:sp>
        <p:nvSpPr>
          <p:cNvPr id="186" name="Shape 186"/>
          <p:cNvSpPr/>
          <p:nvPr/>
        </p:nvSpPr>
        <p:spPr>
          <a:xfrm>
            <a:off x="6775057" y="1017724"/>
            <a:ext cx="401400" cy="276300"/>
          </a:xfrm>
          <a:prstGeom prst="curvedDownArrow">
            <a:avLst>
              <a:gd name="adj1" fmla="val 3573"/>
              <a:gd name="adj2" fmla="val 26773"/>
              <a:gd name="adj3" fmla="val 14841"/>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7" name="Shape 187"/>
          <p:cNvSpPr/>
          <p:nvPr/>
        </p:nvSpPr>
        <p:spPr>
          <a:xfrm>
            <a:off x="8583725" y="2031150"/>
            <a:ext cx="146100" cy="324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sp>
        <p:nvSpPr>
          <p:cNvPr id="188" name="Shape 188"/>
          <p:cNvSpPr/>
          <p:nvPr/>
        </p:nvSpPr>
        <p:spPr>
          <a:xfrm>
            <a:off x="8583725" y="1855000"/>
            <a:ext cx="146100" cy="32400"/>
          </a:xfrm>
          <a:prstGeom prst="rect">
            <a:avLst/>
          </a:prstGeom>
          <a:solidFill>
            <a:srgbClr val="0000FF"/>
          </a:solidFill>
          <a:ln>
            <a:noFill/>
          </a:ln>
        </p:spPr>
        <p:txBody>
          <a:bodyPr lIns="91425" tIns="91425" rIns="91425" bIns="91425" anchor="ctr" anchorCtr="0">
            <a:noAutofit/>
          </a:bodyPr>
          <a:lstStyle/>
          <a:p>
            <a:pPr lvl="0">
              <a:spcBef>
                <a:spcPts val="0"/>
              </a:spcBef>
              <a:buNone/>
            </a:pPr>
            <a:endParaRPr/>
          </a:p>
        </p:txBody>
      </p:sp>
      <p:sp>
        <p:nvSpPr>
          <p:cNvPr id="189" name="Shape 189"/>
          <p:cNvSpPr txBox="1"/>
          <p:nvPr/>
        </p:nvSpPr>
        <p:spPr>
          <a:xfrm>
            <a:off x="8672704" y="1729125"/>
            <a:ext cx="471300" cy="105600"/>
          </a:xfrm>
          <a:prstGeom prst="rect">
            <a:avLst/>
          </a:prstGeom>
          <a:noFill/>
          <a:ln>
            <a:noFill/>
          </a:ln>
        </p:spPr>
        <p:txBody>
          <a:bodyPr lIns="91425" tIns="91425" rIns="91425" bIns="91425" anchor="t" anchorCtr="0">
            <a:noAutofit/>
          </a:bodyPr>
          <a:lstStyle/>
          <a:p>
            <a:pPr lvl="0">
              <a:spcBef>
                <a:spcPts val="0"/>
              </a:spcBef>
              <a:buNone/>
            </a:pPr>
            <a:r>
              <a:rPr lang="en" sz="600"/>
              <a:t>Device 1</a:t>
            </a:r>
          </a:p>
        </p:txBody>
      </p:sp>
      <p:sp>
        <p:nvSpPr>
          <p:cNvPr id="190" name="Shape 190"/>
          <p:cNvSpPr txBox="1"/>
          <p:nvPr/>
        </p:nvSpPr>
        <p:spPr>
          <a:xfrm>
            <a:off x="8672704" y="1906462"/>
            <a:ext cx="471300" cy="105600"/>
          </a:xfrm>
          <a:prstGeom prst="rect">
            <a:avLst/>
          </a:prstGeom>
          <a:noFill/>
          <a:ln>
            <a:noFill/>
          </a:ln>
        </p:spPr>
        <p:txBody>
          <a:bodyPr lIns="91425" tIns="91425" rIns="91425" bIns="91425" anchor="t" anchorCtr="0">
            <a:noAutofit/>
          </a:bodyPr>
          <a:lstStyle/>
          <a:p>
            <a:pPr lvl="0" rtl="0">
              <a:spcBef>
                <a:spcPts val="0"/>
              </a:spcBef>
              <a:buNone/>
            </a:pPr>
            <a:r>
              <a:rPr lang="en" sz="600"/>
              <a:t>Device 2</a:t>
            </a:r>
          </a:p>
        </p:txBody>
      </p:sp>
      <p:sp>
        <p:nvSpPr>
          <p:cNvPr id="191" name="Shape 191"/>
          <p:cNvSpPr/>
          <p:nvPr/>
        </p:nvSpPr>
        <p:spPr>
          <a:xfrm>
            <a:off x="8583725" y="3932900"/>
            <a:ext cx="146100" cy="324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sp>
        <p:nvSpPr>
          <p:cNvPr id="192" name="Shape 192"/>
          <p:cNvSpPr/>
          <p:nvPr/>
        </p:nvSpPr>
        <p:spPr>
          <a:xfrm>
            <a:off x="8583725" y="3756750"/>
            <a:ext cx="146100" cy="32400"/>
          </a:xfrm>
          <a:prstGeom prst="rect">
            <a:avLst/>
          </a:prstGeom>
          <a:solidFill>
            <a:srgbClr val="0000FF"/>
          </a:solidFill>
          <a:ln>
            <a:noFill/>
          </a:ln>
        </p:spPr>
        <p:txBody>
          <a:bodyPr lIns="91425" tIns="91425" rIns="91425" bIns="91425" anchor="ctr" anchorCtr="0">
            <a:noAutofit/>
          </a:bodyPr>
          <a:lstStyle/>
          <a:p>
            <a:pPr lvl="0">
              <a:spcBef>
                <a:spcPts val="0"/>
              </a:spcBef>
              <a:buNone/>
            </a:pPr>
            <a:endParaRPr/>
          </a:p>
        </p:txBody>
      </p:sp>
      <p:sp>
        <p:nvSpPr>
          <p:cNvPr id="193" name="Shape 193"/>
          <p:cNvSpPr txBox="1"/>
          <p:nvPr/>
        </p:nvSpPr>
        <p:spPr>
          <a:xfrm>
            <a:off x="8672704" y="3630875"/>
            <a:ext cx="471300" cy="105600"/>
          </a:xfrm>
          <a:prstGeom prst="rect">
            <a:avLst/>
          </a:prstGeom>
          <a:noFill/>
          <a:ln>
            <a:noFill/>
          </a:ln>
        </p:spPr>
        <p:txBody>
          <a:bodyPr lIns="91425" tIns="91425" rIns="91425" bIns="91425" anchor="t" anchorCtr="0">
            <a:noAutofit/>
          </a:bodyPr>
          <a:lstStyle/>
          <a:p>
            <a:pPr lvl="0" rtl="0">
              <a:spcBef>
                <a:spcPts val="0"/>
              </a:spcBef>
              <a:buNone/>
            </a:pPr>
            <a:r>
              <a:rPr lang="en" sz="600"/>
              <a:t>Device 1</a:t>
            </a:r>
          </a:p>
        </p:txBody>
      </p:sp>
      <p:sp>
        <p:nvSpPr>
          <p:cNvPr id="194" name="Shape 194"/>
          <p:cNvSpPr txBox="1"/>
          <p:nvPr/>
        </p:nvSpPr>
        <p:spPr>
          <a:xfrm>
            <a:off x="8672704" y="3808212"/>
            <a:ext cx="471300" cy="105600"/>
          </a:xfrm>
          <a:prstGeom prst="rect">
            <a:avLst/>
          </a:prstGeom>
          <a:noFill/>
          <a:ln>
            <a:noFill/>
          </a:ln>
        </p:spPr>
        <p:txBody>
          <a:bodyPr lIns="91425" tIns="91425" rIns="91425" bIns="91425" anchor="t" anchorCtr="0">
            <a:noAutofit/>
          </a:bodyPr>
          <a:lstStyle/>
          <a:p>
            <a:pPr lvl="0" rtl="0">
              <a:spcBef>
                <a:spcPts val="0"/>
              </a:spcBef>
              <a:buNone/>
            </a:pPr>
            <a:r>
              <a:rPr lang="en" sz="600"/>
              <a:t>Device 2</a:t>
            </a:r>
          </a:p>
        </p:txBody>
      </p:sp>
      <p:sp>
        <p:nvSpPr>
          <p:cNvPr id="195" name="Shape 19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r>
              <a:rPr lang="en"/>
              <a:t>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500"/>
                                        <p:tgtEl>
                                          <p:spTgt spid="1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7"/>
                                        </p:tgtEl>
                                        <p:attrNameLst>
                                          <p:attrName>style.visibility</p:attrName>
                                        </p:attrNameLst>
                                      </p:cBhvr>
                                      <p:to>
                                        <p:strVal val="visible"/>
                                      </p:to>
                                    </p:set>
                                    <p:animEffect transition="in" filter="fade">
                                      <p:cBhvr>
                                        <p:cTn id="12" dur="500"/>
                                        <p:tgtEl>
                                          <p:spTgt spid="177"/>
                                        </p:tgtEl>
                                      </p:cBhvr>
                                    </p:animEffect>
                                  </p:childTnLst>
                                </p:cTn>
                              </p:par>
                              <p:par>
                                <p:cTn id="13" presetID="10" presetClass="entr" presetSubtype="0" fill="hold" nodeType="withEffect">
                                  <p:stCondLst>
                                    <p:cond delay="0"/>
                                  </p:stCondLst>
                                  <p:childTnLst>
                                    <p:set>
                                      <p:cBhvr>
                                        <p:cTn id="14" dur="1" fill="hold">
                                          <p:stCondLst>
                                            <p:cond delay="0"/>
                                          </p:stCondLst>
                                        </p:cTn>
                                        <p:tgtEl>
                                          <p:spTgt spid="187"/>
                                        </p:tgtEl>
                                        <p:attrNameLst>
                                          <p:attrName>style.visibility</p:attrName>
                                        </p:attrNameLst>
                                      </p:cBhvr>
                                      <p:to>
                                        <p:strVal val="visible"/>
                                      </p:to>
                                    </p:set>
                                    <p:animEffect transition="in" filter="fade">
                                      <p:cBhvr>
                                        <p:cTn id="15" dur="1000"/>
                                        <p:tgtEl>
                                          <p:spTgt spid="187"/>
                                        </p:tgtEl>
                                      </p:cBhvr>
                                    </p:animEffect>
                                  </p:childTnLst>
                                </p:cTn>
                              </p:par>
                              <p:par>
                                <p:cTn id="16" presetID="10" presetClass="entr" presetSubtype="0"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Effect transition="in" filter="fade">
                                      <p:cBhvr>
                                        <p:cTn id="18" dur="1000"/>
                                        <p:tgtEl>
                                          <p:spTgt spid="188"/>
                                        </p:tgtEl>
                                      </p:cBhvr>
                                    </p:animEffect>
                                  </p:childTnLst>
                                </p:cTn>
                              </p:par>
                              <p:par>
                                <p:cTn id="19" presetID="10" presetClass="entr" presetSubtype="0" fill="hold" nodeType="withEffect">
                                  <p:stCondLst>
                                    <p:cond delay="0"/>
                                  </p:stCondLst>
                                  <p:childTnLst>
                                    <p:set>
                                      <p:cBhvr>
                                        <p:cTn id="20" dur="1" fill="hold">
                                          <p:stCondLst>
                                            <p:cond delay="0"/>
                                          </p:stCondLst>
                                        </p:cTn>
                                        <p:tgtEl>
                                          <p:spTgt spid="189"/>
                                        </p:tgtEl>
                                        <p:attrNameLst>
                                          <p:attrName>style.visibility</p:attrName>
                                        </p:attrNameLst>
                                      </p:cBhvr>
                                      <p:to>
                                        <p:strVal val="visible"/>
                                      </p:to>
                                    </p:set>
                                    <p:animEffect transition="in" filter="fade">
                                      <p:cBhvr>
                                        <p:cTn id="21" dur="1000"/>
                                        <p:tgtEl>
                                          <p:spTgt spid="189"/>
                                        </p:tgtEl>
                                      </p:cBhvr>
                                    </p:animEffect>
                                  </p:childTnLst>
                                </p:cTn>
                              </p:par>
                              <p:par>
                                <p:cTn id="22" presetID="10" presetClass="entr" presetSubtype="0" fill="hold" nodeType="withEffect">
                                  <p:stCondLst>
                                    <p:cond delay="0"/>
                                  </p:stCondLst>
                                  <p:childTnLst>
                                    <p:set>
                                      <p:cBhvr>
                                        <p:cTn id="23" dur="1" fill="hold">
                                          <p:stCondLst>
                                            <p:cond delay="0"/>
                                          </p:stCondLst>
                                        </p:cTn>
                                        <p:tgtEl>
                                          <p:spTgt spid="190"/>
                                        </p:tgtEl>
                                        <p:attrNameLst>
                                          <p:attrName>style.visibility</p:attrName>
                                        </p:attrNameLst>
                                      </p:cBhvr>
                                      <p:to>
                                        <p:strVal val="visible"/>
                                      </p:to>
                                    </p:set>
                                    <p:animEffect transition="in" filter="fade">
                                      <p:cBhvr>
                                        <p:cTn id="24" dur="1000"/>
                                        <p:tgtEl>
                                          <p:spTgt spid="19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1"/>
                                        </p:tgtEl>
                                        <p:attrNameLst>
                                          <p:attrName>style.visibility</p:attrName>
                                        </p:attrNameLst>
                                      </p:cBhvr>
                                      <p:to>
                                        <p:strVal val="visible"/>
                                      </p:to>
                                    </p:set>
                                    <p:animEffect transition="in" filter="fade">
                                      <p:cBhvr>
                                        <p:cTn id="29" dur="500"/>
                                        <p:tgtEl>
                                          <p:spTgt spid="181"/>
                                        </p:tgtEl>
                                      </p:cBhvr>
                                    </p:animEffect>
                                  </p:childTnLst>
                                </p:cTn>
                              </p:par>
                              <p:par>
                                <p:cTn id="30" presetID="10" presetClass="entr" presetSubtype="0" fill="hold" nodeType="withEffect">
                                  <p:stCondLst>
                                    <p:cond delay="0"/>
                                  </p:stCondLst>
                                  <p:childTnLst>
                                    <p:set>
                                      <p:cBhvr>
                                        <p:cTn id="31" dur="1" fill="hold">
                                          <p:stCondLst>
                                            <p:cond delay="0"/>
                                          </p:stCondLst>
                                        </p:cTn>
                                        <p:tgtEl>
                                          <p:spTgt spid="182"/>
                                        </p:tgtEl>
                                        <p:attrNameLst>
                                          <p:attrName>style.visibility</p:attrName>
                                        </p:attrNameLst>
                                      </p:cBhvr>
                                      <p:to>
                                        <p:strVal val="visible"/>
                                      </p:to>
                                    </p:set>
                                    <p:animEffect transition="in" filter="fade">
                                      <p:cBhvr>
                                        <p:cTn id="32" dur="1000"/>
                                        <p:tgtEl>
                                          <p:spTgt spid="182"/>
                                        </p:tgtEl>
                                      </p:cBhvr>
                                    </p:animEffect>
                                  </p:childTnLst>
                                </p:cTn>
                              </p:par>
                              <p:par>
                                <p:cTn id="33" presetID="10" presetClass="entr" presetSubtype="0" fill="hold" nodeType="withEffect">
                                  <p:stCondLst>
                                    <p:cond delay="0"/>
                                  </p:stCondLst>
                                  <p:childTnLst>
                                    <p:set>
                                      <p:cBhvr>
                                        <p:cTn id="34" dur="1" fill="hold">
                                          <p:stCondLst>
                                            <p:cond delay="0"/>
                                          </p:stCondLst>
                                        </p:cTn>
                                        <p:tgtEl>
                                          <p:spTgt spid="183"/>
                                        </p:tgtEl>
                                        <p:attrNameLst>
                                          <p:attrName>style.visibility</p:attrName>
                                        </p:attrNameLst>
                                      </p:cBhvr>
                                      <p:to>
                                        <p:strVal val="visible"/>
                                      </p:to>
                                    </p:set>
                                    <p:animEffect transition="in" filter="fade">
                                      <p:cBhvr>
                                        <p:cTn id="35" dur="1000"/>
                                        <p:tgtEl>
                                          <p:spTgt spid="183"/>
                                        </p:tgtEl>
                                      </p:cBhvr>
                                    </p:animEffect>
                                  </p:childTnLst>
                                </p:cTn>
                              </p:par>
                              <p:par>
                                <p:cTn id="36" presetID="10" presetClass="entr" presetSubtype="0" fill="hold" nodeType="withEffect">
                                  <p:stCondLst>
                                    <p:cond delay="0"/>
                                  </p:stCondLst>
                                  <p:childTnLst>
                                    <p:set>
                                      <p:cBhvr>
                                        <p:cTn id="37" dur="1" fill="hold">
                                          <p:stCondLst>
                                            <p:cond delay="0"/>
                                          </p:stCondLst>
                                        </p:cTn>
                                        <p:tgtEl>
                                          <p:spTgt spid="184"/>
                                        </p:tgtEl>
                                        <p:attrNameLst>
                                          <p:attrName>style.visibility</p:attrName>
                                        </p:attrNameLst>
                                      </p:cBhvr>
                                      <p:to>
                                        <p:strVal val="visible"/>
                                      </p:to>
                                    </p:set>
                                    <p:animEffect transition="in" filter="fade">
                                      <p:cBhvr>
                                        <p:cTn id="38" dur="1000"/>
                                        <p:tgtEl>
                                          <p:spTgt spid="184"/>
                                        </p:tgtEl>
                                      </p:cBhvr>
                                    </p:animEffect>
                                  </p:childTnLst>
                                </p:cTn>
                              </p:par>
                              <p:par>
                                <p:cTn id="39" presetID="10" presetClass="entr" presetSubtype="0" fill="hold" nodeType="withEffect">
                                  <p:stCondLst>
                                    <p:cond delay="0"/>
                                  </p:stCondLst>
                                  <p:childTnLst>
                                    <p:set>
                                      <p:cBhvr>
                                        <p:cTn id="40" dur="1" fill="hold">
                                          <p:stCondLst>
                                            <p:cond delay="0"/>
                                          </p:stCondLst>
                                        </p:cTn>
                                        <p:tgtEl>
                                          <p:spTgt spid="185"/>
                                        </p:tgtEl>
                                        <p:attrNameLst>
                                          <p:attrName>style.visibility</p:attrName>
                                        </p:attrNameLst>
                                      </p:cBhvr>
                                      <p:to>
                                        <p:strVal val="visible"/>
                                      </p:to>
                                    </p:set>
                                    <p:animEffect transition="in" filter="fade">
                                      <p:cBhvr>
                                        <p:cTn id="41" dur="1000"/>
                                        <p:tgtEl>
                                          <p:spTgt spid="18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86"/>
                                        </p:tgtEl>
                                        <p:attrNameLst>
                                          <p:attrName>style.visibility</p:attrName>
                                        </p:attrNameLst>
                                      </p:cBhvr>
                                      <p:to>
                                        <p:strVal val="visible"/>
                                      </p:to>
                                    </p:set>
                                    <p:animEffect transition="in" filter="fade">
                                      <p:cBhvr>
                                        <p:cTn id="46" dur="500"/>
                                        <p:tgtEl>
                                          <p:spTgt spid="18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80"/>
                                        </p:tgtEl>
                                        <p:attrNameLst>
                                          <p:attrName>style.visibility</p:attrName>
                                        </p:attrNameLst>
                                      </p:cBhvr>
                                      <p:to>
                                        <p:strVal val="visible"/>
                                      </p:to>
                                    </p:set>
                                    <p:animEffect transition="in" filter="fade">
                                      <p:cBhvr>
                                        <p:cTn id="51" dur="500"/>
                                        <p:tgtEl>
                                          <p:spTgt spid="180"/>
                                        </p:tgtEl>
                                      </p:cBhvr>
                                    </p:animEffect>
                                  </p:childTnLst>
                                </p:cTn>
                              </p:par>
                              <p:par>
                                <p:cTn id="52" presetID="10" presetClass="entr" presetSubtype="0" fill="hold" nodeType="withEffect">
                                  <p:stCondLst>
                                    <p:cond delay="0"/>
                                  </p:stCondLst>
                                  <p:childTnLst>
                                    <p:set>
                                      <p:cBhvr>
                                        <p:cTn id="53" dur="1" fill="hold">
                                          <p:stCondLst>
                                            <p:cond delay="0"/>
                                          </p:stCondLst>
                                        </p:cTn>
                                        <p:tgtEl>
                                          <p:spTgt spid="191"/>
                                        </p:tgtEl>
                                        <p:attrNameLst>
                                          <p:attrName>style.visibility</p:attrName>
                                        </p:attrNameLst>
                                      </p:cBhvr>
                                      <p:to>
                                        <p:strVal val="visible"/>
                                      </p:to>
                                    </p:set>
                                    <p:animEffect transition="in" filter="fade">
                                      <p:cBhvr>
                                        <p:cTn id="54" dur="1000"/>
                                        <p:tgtEl>
                                          <p:spTgt spid="191"/>
                                        </p:tgtEl>
                                      </p:cBhvr>
                                    </p:animEffect>
                                  </p:childTnLst>
                                </p:cTn>
                              </p:par>
                              <p:par>
                                <p:cTn id="55" presetID="10" presetClass="entr" presetSubtype="0" fill="hold" nodeType="withEffect">
                                  <p:stCondLst>
                                    <p:cond delay="0"/>
                                  </p:stCondLst>
                                  <p:childTnLst>
                                    <p:set>
                                      <p:cBhvr>
                                        <p:cTn id="56" dur="1" fill="hold">
                                          <p:stCondLst>
                                            <p:cond delay="0"/>
                                          </p:stCondLst>
                                        </p:cTn>
                                        <p:tgtEl>
                                          <p:spTgt spid="192"/>
                                        </p:tgtEl>
                                        <p:attrNameLst>
                                          <p:attrName>style.visibility</p:attrName>
                                        </p:attrNameLst>
                                      </p:cBhvr>
                                      <p:to>
                                        <p:strVal val="visible"/>
                                      </p:to>
                                    </p:set>
                                    <p:animEffect transition="in" filter="fade">
                                      <p:cBhvr>
                                        <p:cTn id="57" dur="1000"/>
                                        <p:tgtEl>
                                          <p:spTgt spid="192"/>
                                        </p:tgtEl>
                                      </p:cBhvr>
                                    </p:animEffect>
                                  </p:childTnLst>
                                </p:cTn>
                              </p:par>
                              <p:par>
                                <p:cTn id="58" presetID="10" presetClass="entr" presetSubtype="0" fill="hold" nodeType="withEffect">
                                  <p:stCondLst>
                                    <p:cond delay="0"/>
                                  </p:stCondLst>
                                  <p:childTnLst>
                                    <p:set>
                                      <p:cBhvr>
                                        <p:cTn id="59" dur="1" fill="hold">
                                          <p:stCondLst>
                                            <p:cond delay="0"/>
                                          </p:stCondLst>
                                        </p:cTn>
                                        <p:tgtEl>
                                          <p:spTgt spid="193"/>
                                        </p:tgtEl>
                                        <p:attrNameLst>
                                          <p:attrName>style.visibility</p:attrName>
                                        </p:attrNameLst>
                                      </p:cBhvr>
                                      <p:to>
                                        <p:strVal val="visible"/>
                                      </p:to>
                                    </p:set>
                                    <p:animEffect transition="in" filter="fade">
                                      <p:cBhvr>
                                        <p:cTn id="60" dur="1000"/>
                                        <p:tgtEl>
                                          <p:spTgt spid="193"/>
                                        </p:tgtEl>
                                      </p:cBhvr>
                                    </p:animEffect>
                                  </p:childTnLst>
                                </p:cTn>
                              </p:par>
                              <p:par>
                                <p:cTn id="61" presetID="10" presetClass="entr" presetSubtype="0" fill="hold" nodeType="withEffect">
                                  <p:stCondLst>
                                    <p:cond delay="0"/>
                                  </p:stCondLst>
                                  <p:childTnLst>
                                    <p:set>
                                      <p:cBhvr>
                                        <p:cTn id="62" dur="1" fill="hold">
                                          <p:stCondLst>
                                            <p:cond delay="0"/>
                                          </p:stCondLst>
                                        </p:cTn>
                                        <p:tgtEl>
                                          <p:spTgt spid="194"/>
                                        </p:tgtEl>
                                        <p:attrNameLst>
                                          <p:attrName>style.visibility</p:attrName>
                                        </p:attrNameLst>
                                      </p:cBhvr>
                                      <p:to>
                                        <p:strVal val="visible"/>
                                      </p:to>
                                    </p:set>
                                    <p:animEffect transition="in" filter="fade">
                                      <p:cBhvr>
                                        <p:cTn id="63" dur="10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MATLAB</a:t>
            </a:r>
          </a:p>
        </p:txBody>
      </p:sp>
      <p:sp>
        <p:nvSpPr>
          <p:cNvPr id="201" name="Shape 201"/>
          <p:cNvSpPr txBox="1">
            <a:spLocks noGrp="1"/>
          </p:cNvSpPr>
          <p:nvPr>
            <p:ph type="body" idx="1"/>
          </p:nvPr>
        </p:nvSpPr>
        <p:spPr>
          <a:xfrm>
            <a:off x="311700" y="1017725"/>
            <a:ext cx="8520600" cy="3910500"/>
          </a:xfrm>
          <a:prstGeom prst="rect">
            <a:avLst/>
          </a:prstGeom>
        </p:spPr>
        <p:txBody>
          <a:bodyPr lIns="91425" tIns="91425" rIns="91425" bIns="91425" anchor="t" anchorCtr="0">
            <a:noAutofit/>
          </a:bodyPr>
          <a:lstStyle/>
          <a:p>
            <a:pPr marL="514350" lvl="0" indent="-285750" rtl="0">
              <a:spcBef>
                <a:spcPts val="0"/>
              </a:spcBef>
              <a:spcAft>
                <a:spcPts val="0"/>
              </a:spcAft>
              <a:buClr>
                <a:srgbClr val="000000"/>
              </a:buClr>
              <a:buFont typeface="Arial" panose="020B0604020202020204" pitchFamily="34" charset="0"/>
              <a:buChar char="•"/>
            </a:pPr>
            <a:r>
              <a:rPr lang="en" dirty="0">
                <a:solidFill>
                  <a:srgbClr val="000000"/>
                </a:solidFill>
              </a:rPr>
              <a:t>Shimmer MATLAB Instrument Driver v2.6</a:t>
            </a:r>
          </a:p>
          <a:p>
            <a:pPr marL="914400" lvl="1" indent="-342900" rtl="0">
              <a:spcBef>
                <a:spcPts val="0"/>
              </a:spcBef>
              <a:spcAft>
                <a:spcPts val="0"/>
              </a:spcAft>
              <a:buClr>
                <a:srgbClr val="000000"/>
              </a:buClr>
              <a:buSzPct val="100000"/>
              <a:buFont typeface="Courier New" panose="02070309020205020404" pitchFamily="49" charset="0"/>
              <a:buChar char="o"/>
            </a:pPr>
            <a:r>
              <a:rPr lang="en" sz="1800" dirty="0">
                <a:solidFill>
                  <a:srgbClr val="000000"/>
                </a:solidFill>
              </a:rPr>
              <a:t>Control Shimmer devices</a:t>
            </a:r>
          </a:p>
          <a:p>
            <a:pPr marL="914400" lvl="1" indent="-342900" rtl="0">
              <a:spcBef>
                <a:spcPts val="0"/>
              </a:spcBef>
              <a:spcAft>
                <a:spcPts val="0"/>
              </a:spcAft>
              <a:buClr>
                <a:srgbClr val="000000"/>
              </a:buClr>
              <a:buSzPct val="100000"/>
              <a:buFont typeface="Courier New" panose="02070309020205020404" pitchFamily="49" charset="0"/>
              <a:buChar char="o"/>
            </a:pPr>
            <a:r>
              <a:rPr lang="en" sz="1800" dirty="0">
                <a:solidFill>
                  <a:srgbClr val="000000"/>
                </a:solidFill>
              </a:rPr>
              <a:t>Collect data from the Shimmers</a:t>
            </a:r>
          </a:p>
          <a:p>
            <a:pPr marL="514350" lvl="0" indent="-285750" rtl="0">
              <a:spcBef>
                <a:spcPts val="0"/>
              </a:spcBef>
              <a:spcAft>
                <a:spcPts val="0"/>
              </a:spcAft>
              <a:buClr>
                <a:srgbClr val="000000"/>
              </a:buClr>
              <a:buFont typeface="Arial" panose="020B0604020202020204" pitchFamily="34" charset="0"/>
              <a:buChar char="•"/>
            </a:pPr>
            <a:r>
              <a:rPr lang="en" dirty="0">
                <a:solidFill>
                  <a:srgbClr val="000000"/>
                </a:solidFill>
              </a:rPr>
              <a:t>Process</a:t>
            </a:r>
          </a:p>
          <a:p>
            <a:pPr marL="914400" lvl="1" indent="-342900" rtl="0">
              <a:spcBef>
                <a:spcPts val="0"/>
              </a:spcBef>
              <a:spcAft>
                <a:spcPts val="0"/>
              </a:spcAft>
              <a:buClr>
                <a:srgbClr val="000000"/>
              </a:buClr>
              <a:buSzPct val="100000"/>
              <a:buFont typeface="Courier New" panose="02070309020205020404" pitchFamily="49" charset="0"/>
              <a:buChar char="o"/>
            </a:pPr>
            <a:r>
              <a:rPr lang="en" sz="1800" dirty="0">
                <a:solidFill>
                  <a:srgbClr val="000000"/>
                </a:solidFill>
              </a:rPr>
              <a:t>Connects via Bluetooth</a:t>
            </a:r>
          </a:p>
          <a:p>
            <a:pPr marL="914400" lvl="1" indent="-342900" rtl="0">
              <a:spcBef>
                <a:spcPts val="0"/>
              </a:spcBef>
              <a:spcAft>
                <a:spcPts val="0"/>
              </a:spcAft>
              <a:buClr>
                <a:srgbClr val="000000"/>
              </a:buClr>
              <a:buSzPct val="100000"/>
              <a:buFont typeface="Courier New" panose="02070309020205020404" pitchFamily="49" charset="0"/>
              <a:buChar char="o"/>
            </a:pPr>
            <a:r>
              <a:rPr lang="en" sz="1800" dirty="0">
                <a:solidFill>
                  <a:srgbClr val="000000"/>
                </a:solidFill>
              </a:rPr>
              <a:t>Sets calibration values and sampling rates</a:t>
            </a:r>
          </a:p>
          <a:p>
            <a:pPr marL="914400" lvl="1" indent="-342900" rtl="0">
              <a:spcBef>
                <a:spcPts val="0"/>
              </a:spcBef>
              <a:spcAft>
                <a:spcPts val="0"/>
              </a:spcAft>
              <a:buClr>
                <a:srgbClr val="000000"/>
              </a:buClr>
              <a:buSzPct val="100000"/>
              <a:buFont typeface="Courier New" panose="02070309020205020404" pitchFamily="49" charset="0"/>
              <a:buChar char="o"/>
            </a:pPr>
            <a:r>
              <a:rPr lang="en" sz="1800" dirty="0">
                <a:solidFill>
                  <a:srgbClr val="000000"/>
                </a:solidFill>
              </a:rPr>
              <a:t>Collects data</a:t>
            </a:r>
          </a:p>
          <a:p>
            <a:pPr marL="914400" lvl="1" indent="-342900" rtl="0">
              <a:spcBef>
                <a:spcPts val="0"/>
              </a:spcBef>
              <a:spcAft>
                <a:spcPts val="0"/>
              </a:spcAft>
              <a:buClr>
                <a:srgbClr val="000000"/>
              </a:buClr>
              <a:buSzPct val="100000"/>
              <a:buFont typeface="Courier New" panose="02070309020205020404" pitchFamily="49" charset="0"/>
              <a:buChar char="o"/>
            </a:pPr>
            <a:r>
              <a:rPr lang="en" sz="1800" dirty="0">
                <a:solidFill>
                  <a:srgbClr val="000000"/>
                </a:solidFill>
              </a:rPr>
              <a:t>Disconnects </a:t>
            </a:r>
          </a:p>
          <a:p>
            <a:pPr marL="514350" lvl="0" indent="-285750" rtl="0">
              <a:spcBef>
                <a:spcPts val="0"/>
              </a:spcBef>
              <a:spcAft>
                <a:spcPts val="0"/>
              </a:spcAft>
              <a:buClr>
                <a:srgbClr val="000000"/>
              </a:buClr>
              <a:buFont typeface="Arial" panose="020B0604020202020204" pitchFamily="34" charset="0"/>
              <a:buChar char="•"/>
            </a:pPr>
            <a:r>
              <a:rPr lang="en" dirty="0">
                <a:solidFill>
                  <a:srgbClr val="000000"/>
                </a:solidFill>
              </a:rPr>
              <a:t>Synchronization</a:t>
            </a:r>
          </a:p>
          <a:p>
            <a:pPr marL="914400" lvl="1" indent="-342900" rtl="0">
              <a:spcBef>
                <a:spcPts val="0"/>
              </a:spcBef>
              <a:spcAft>
                <a:spcPts val="0"/>
              </a:spcAft>
              <a:buClr>
                <a:srgbClr val="000000"/>
              </a:buClr>
              <a:buSzPct val="100000"/>
              <a:buFont typeface="Courier New" panose="02070309020205020404" pitchFamily="49" charset="0"/>
              <a:buChar char="o"/>
            </a:pPr>
            <a:r>
              <a:rPr lang="en" sz="1800" dirty="0">
                <a:solidFill>
                  <a:srgbClr val="000000"/>
                </a:solidFill>
              </a:rPr>
              <a:t>Uses Unix timestamps and local timestamps to find offset</a:t>
            </a:r>
          </a:p>
          <a:p>
            <a:pPr marL="514350" lvl="0" indent="-285750" rtl="0">
              <a:spcBef>
                <a:spcPts val="0"/>
              </a:spcBef>
              <a:spcAft>
                <a:spcPts val="0"/>
              </a:spcAft>
              <a:buClr>
                <a:srgbClr val="000000"/>
              </a:buClr>
              <a:buFont typeface="Arial" panose="020B0604020202020204" pitchFamily="34" charset="0"/>
              <a:buChar char="•"/>
            </a:pPr>
            <a:r>
              <a:rPr lang="en" dirty="0">
                <a:solidFill>
                  <a:srgbClr val="000000"/>
                </a:solidFill>
              </a:rPr>
              <a:t>Graphics</a:t>
            </a:r>
          </a:p>
          <a:p>
            <a:pPr marL="914400" lvl="1" indent="-342900">
              <a:spcBef>
                <a:spcPts val="0"/>
              </a:spcBef>
              <a:spcAft>
                <a:spcPts val="0"/>
              </a:spcAft>
              <a:buClr>
                <a:srgbClr val="000000"/>
              </a:buClr>
              <a:buSzPct val="100000"/>
              <a:buFont typeface="Courier New" panose="02070309020205020404" pitchFamily="49" charset="0"/>
              <a:buChar char="o"/>
            </a:pPr>
            <a:r>
              <a:rPr lang="en" sz="1800" dirty="0">
                <a:solidFill>
                  <a:srgbClr val="000000"/>
                </a:solidFill>
              </a:rPr>
              <a:t>Displays both synchronized and unsynchronized data</a:t>
            </a:r>
          </a:p>
        </p:txBody>
      </p:sp>
      <p:sp>
        <p:nvSpPr>
          <p:cNvPr id="202" name="Shape 20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r>
              <a:rPr lang="en"/>
              <a:t>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xEl>
                                              <p:pRg st="0" end="0"/>
                                            </p:txEl>
                                          </p:spTgt>
                                        </p:tgtEl>
                                        <p:attrNameLst>
                                          <p:attrName>style.visibility</p:attrName>
                                        </p:attrNameLst>
                                      </p:cBhvr>
                                      <p:to>
                                        <p:strVal val="visible"/>
                                      </p:to>
                                    </p:set>
                                    <p:animEffect transition="in" filter="fade">
                                      <p:cBhvr>
                                        <p:cTn id="7" dur="500"/>
                                        <p:tgtEl>
                                          <p:spTgt spid="2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1">
                                            <p:txEl>
                                              <p:pRg st="1" end="1"/>
                                            </p:txEl>
                                          </p:spTgt>
                                        </p:tgtEl>
                                        <p:attrNameLst>
                                          <p:attrName>style.visibility</p:attrName>
                                        </p:attrNameLst>
                                      </p:cBhvr>
                                      <p:to>
                                        <p:strVal val="visible"/>
                                      </p:to>
                                    </p:set>
                                    <p:animEffect transition="in" filter="fade">
                                      <p:cBhvr>
                                        <p:cTn id="12" dur="500"/>
                                        <p:tgtEl>
                                          <p:spTgt spid="2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1">
                                            <p:txEl>
                                              <p:pRg st="2" end="2"/>
                                            </p:txEl>
                                          </p:spTgt>
                                        </p:tgtEl>
                                        <p:attrNameLst>
                                          <p:attrName>style.visibility</p:attrName>
                                        </p:attrNameLst>
                                      </p:cBhvr>
                                      <p:to>
                                        <p:strVal val="visible"/>
                                      </p:to>
                                    </p:set>
                                    <p:animEffect transition="in" filter="fade">
                                      <p:cBhvr>
                                        <p:cTn id="17" dur="500"/>
                                        <p:tgtEl>
                                          <p:spTgt spid="2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1">
                                            <p:txEl>
                                              <p:pRg st="3" end="3"/>
                                            </p:txEl>
                                          </p:spTgt>
                                        </p:tgtEl>
                                        <p:attrNameLst>
                                          <p:attrName>style.visibility</p:attrName>
                                        </p:attrNameLst>
                                      </p:cBhvr>
                                      <p:to>
                                        <p:strVal val="visible"/>
                                      </p:to>
                                    </p:set>
                                    <p:animEffect transition="in" filter="fade">
                                      <p:cBhvr>
                                        <p:cTn id="22" dur="500"/>
                                        <p:tgtEl>
                                          <p:spTgt spid="2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1">
                                            <p:txEl>
                                              <p:pRg st="4" end="4"/>
                                            </p:txEl>
                                          </p:spTgt>
                                        </p:tgtEl>
                                        <p:attrNameLst>
                                          <p:attrName>style.visibility</p:attrName>
                                        </p:attrNameLst>
                                      </p:cBhvr>
                                      <p:to>
                                        <p:strVal val="visible"/>
                                      </p:to>
                                    </p:set>
                                    <p:animEffect transition="in" filter="fade">
                                      <p:cBhvr>
                                        <p:cTn id="27" dur="500"/>
                                        <p:tgtEl>
                                          <p:spTgt spid="20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1">
                                            <p:txEl>
                                              <p:pRg st="5" end="5"/>
                                            </p:txEl>
                                          </p:spTgt>
                                        </p:tgtEl>
                                        <p:attrNameLst>
                                          <p:attrName>style.visibility</p:attrName>
                                        </p:attrNameLst>
                                      </p:cBhvr>
                                      <p:to>
                                        <p:strVal val="visible"/>
                                      </p:to>
                                    </p:set>
                                    <p:animEffect transition="in" filter="fade">
                                      <p:cBhvr>
                                        <p:cTn id="32" dur="500"/>
                                        <p:tgtEl>
                                          <p:spTgt spid="20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1">
                                            <p:txEl>
                                              <p:pRg st="6" end="6"/>
                                            </p:txEl>
                                          </p:spTgt>
                                        </p:tgtEl>
                                        <p:attrNameLst>
                                          <p:attrName>style.visibility</p:attrName>
                                        </p:attrNameLst>
                                      </p:cBhvr>
                                      <p:to>
                                        <p:strVal val="visible"/>
                                      </p:to>
                                    </p:set>
                                    <p:animEffect transition="in" filter="fade">
                                      <p:cBhvr>
                                        <p:cTn id="37" dur="500"/>
                                        <p:tgtEl>
                                          <p:spTgt spid="20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1">
                                            <p:txEl>
                                              <p:pRg st="7" end="7"/>
                                            </p:txEl>
                                          </p:spTgt>
                                        </p:tgtEl>
                                        <p:attrNameLst>
                                          <p:attrName>style.visibility</p:attrName>
                                        </p:attrNameLst>
                                      </p:cBhvr>
                                      <p:to>
                                        <p:strVal val="visible"/>
                                      </p:to>
                                    </p:set>
                                    <p:animEffect transition="in" filter="fade">
                                      <p:cBhvr>
                                        <p:cTn id="42" dur="500"/>
                                        <p:tgtEl>
                                          <p:spTgt spid="20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1">
                                            <p:txEl>
                                              <p:pRg st="8" end="8"/>
                                            </p:txEl>
                                          </p:spTgt>
                                        </p:tgtEl>
                                        <p:attrNameLst>
                                          <p:attrName>style.visibility</p:attrName>
                                        </p:attrNameLst>
                                      </p:cBhvr>
                                      <p:to>
                                        <p:strVal val="visible"/>
                                      </p:to>
                                    </p:set>
                                    <p:animEffect transition="in" filter="fade">
                                      <p:cBhvr>
                                        <p:cTn id="47" dur="500"/>
                                        <p:tgtEl>
                                          <p:spTgt spid="20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1">
                                            <p:txEl>
                                              <p:pRg st="9" end="9"/>
                                            </p:txEl>
                                          </p:spTgt>
                                        </p:tgtEl>
                                        <p:attrNameLst>
                                          <p:attrName>style.visibility</p:attrName>
                                        </p:attrNameLst>
                                      </p:cBhvr>
                                      <p:to>
                                        <p:strVal val="visible"/>
                                      </p:to>
                                    </p:set>
                                    <p:animEffect transition="in" filter="fade">
                                      <p:cBhvr>
                                        <p:cTn id="52" dur="500"/>
                                        <p:tgtEl>
                                          <p:spTgt spid="20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01">
                                            <p:txEl>
                                              <p:pRg st="10" end="10"/>
                                            </p:txEl>
                                          </p:spTgt>
                                        </p:tgtEl>
                                        <p:attrNameLst>
                                          <p:attrName>style.visibility</p:attrName>
                                        </p:attrNameLst>
                                      </p:cBhvr>
                                      <p:to>
                                        <p:strVal val="visible"/>
                                      </p:to>
                                    </p:set>
                                    <p:animEffect transition="in" filter="fade">
                                      <p:cBhvr>
                                        <p:cTn id="57" dur="500"/>
                                        <p:tgtEl>
                                          <p:spTgt spid="20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01">
                                            <p:txEl>
                                              <p:pRg st="11" end="11"/>
                                            </p:txEl>
                                          </p:spTgt>
                                        </p:tgtEl>
                                        <p:attrNameLst>
                                          <p:attrName>style.visibility</p:attrName>
                                        </p:attrNameLst>
                                      </p:cBhvr>
                                      <p:to>
                                        <p:strVal val="visible"/>
                                      </p:to>
                                    </p:set>
                                    <p:animEffect transition="in" filter="fade">
                                      <p:cBhvr>
                                        <p:cTn id="62" dur="500"/>
                                        <p:tgtEl>
                                          <p:spTgt spid="20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Outline</a:t>
            </a:r>
          </a:p>
        </p:txBody>
      </p:sp>
      <p:sp>
        <p:nvSpPr>
          <p:cNvPr id="208" name="Shape 208"/>
          <p:cNvSpPr txBox="1">
            <a:spLocks noGrp="1"/>
          </p:cNvSpPr>
          <p:nvPr>
            <p:ph type="body" idx="1"/>
          </p:nvPr>
        </p:nvSpPr>
        <p:spPr>
          <a:xfrm>
            <a:off x="311700" y="1152475"/>
            <a:ext cx="8520600" cy="3524700"/>
          </a:xfrm>
          <a:prstGeom prst="rect">
            <a:avLst/>
          </a:prstGeom>
        </p:spPr>
        <p:txBody>
          <a:bodyPr lIns="91425" tIns="91425" rIns="91425" bIns="91425" anchor="t" anchorCtr="0">
            <a:noAutofit/>
          </a:bodyPr>
          <a:lstStyle/>
          <a:p>
            <a:pPr marL="457200" marR="0" lvl="0" indent="-381000" algn="l" rtl="0">
              <a:lnSpc>
                <a:spcPct val="115000"/>
              </a:lnSpc>
              <a:spcBef>
                <a:spcPts val="0"/>
              </a:spcBef>
              <a:spcAft>
                <a:spcPts val="0"/>
              </a:spcAft>
              <a:buClr>
                <a:srgbClr val="B7B7B7"/>
              </a:buClr>
              <a:buSzPct val="100000"/>
              <a:buFont typeface="Arial" panose="020B0604020202020204" pitchFamily="34" charset="0"/>
              <a:buChar char="•"/>
            </a:pPr>
            <a:r>
              <a:rPr lang="en" sz="2400" dirty="0">
                <a:solidFill>
                  <a:srgbClr val="B7B7B7"/>
                </a:solidFill>
              </a:rPr>
              <a:t>Objective</a:t>
            </a:r>
          </a:p>
          <a:p>
            <a:pPr marL="457200" marR="0" lvl="0" indent="-381000" algn="l" rtl="0">
              <a:lnSpc>
                <a:spcPct val="115000"/>
              </a:lnSpc>
              <a:spcBef>
                <a:spcPts val="0"/>
              </a:spcBef>
              <a:spcAft>
                <a:spcPts val="0"/>
              </a:spcAft>
              <a:buClr>
                <a:srgbClr val="B7B7B7"/>
              </a:buClr>
              <a:buSzPct val="100000"/>
              <a:buFont typeface="Arial" panose="020B0604020202020204" pitchFamily="34" charset="0"/>
              <a:buChar char="•"/>
            </a:pPr>
            <a:r>
              <a:rPr lang="en" sz="2400" dirty="0">
                <a:solidFill>
                  <a:srgbClr val="B7B7B7"/>
                </a:solidFill>
              </a:rPr>
              <a:t>Wearable Devices</a:t>
            </a:r>
          </a:p>
          <a:p>
            <a:pPr marL="457200" marR="0" lvl="0" indent="-381000" algn="l" rtl="0">
              <a:lnSpc>
                <a:spcPct val="115000"/>
              </a:lnSpc>
              <a:spcBef>
                <a:spcPts val="0"/>
              </a:spcBef>
              <a:spcAft>
                <a:spcPts val="0"/>
              </a:spcAft>
              <a:buClr>
                <a:srgbClr val="B7B7B7"/>
              </a:buClr>
              <a:buSzPct val="100000"/>
              <a:buFont typeface="Arial" panose="020B0604020202020204" pitchFamily="34" charset="0"/>
              <a:buChar char="•"/>
            </a:pPr>
            <a:r>
              <a:rPr lang="en" sz="2400" dirty="0">
                <a:solidFill>
                  <a:srgbClr val="B7B7B7"/>
                </a:solidFill>
              </a:rPr>
              <a:t>Time Synchronization Procedure</a:t>
            </a:r>
          </a:p>
          <a:p>
            <a:pPr marL="457200" marR="0" lvl="0" indent="-381000" algn="l" rtl="0">
              <a:lnSpc>
                <a:spcPct val="115000"/>
              </a:lnSpc>
              <a:spcBef>
                <a:spcPts val="0"/>
              </a:spcBef>
              <a:spcAft>
                <a:spcPts val="0"/>
              </a:spcAft>
              <a:buClr>
                <a:srgbClr val="000000"/>
              </a:buClr>
              <a:buSzPct val="100000"/>
              <a:buFont typeface="Arial" panose="020B0604020202020204" pitchFamily="34" charset="0"/>
              <a:buChar char="•"/>
            </a:pPr>
            <a:r>
              <a:rPr lang="en" sz="2400" dirty="0">
                <a:solidFill>
                  <a:srgbClr val="000000"/>
                </a:solidFill>
              </a:rPr>
              <a:t>Testing and Results</a:t>
            </a:r>
          </a:p>
          <a:p>
            <a:pPr marL="457200" marR="0" lvl="0" indent="-381000" algn="l" rtl="0">
              <a:lnSpc>
                <a:spcPct val="115000"/>
              </a:lnSpc>
              <a:spcBef>
                <a:spcPts val="0"/>
              </a:spcBef>
              <a:spcAft>
                <a:spcPts val="0"/>
              </a:spcAft>
              <a:buClr>
                <a:srgbClr val="B7B7B7"/>
              </a:buClr>
              <a:buSzPct val="100000"/>
              <a:buFont typeface="Arial" panose="020B0604020202020204" pitchFamily="34" charset="0"/>
              <a:buChar char="•"/>
            </a:pPr>
            <a:r>
              <a:rPr lang="en" sz="2400" dirty="0">
                <a:solidFill>
                  <a:srgbClr val="B7B7B7"/>
                </a:solidFill>
              </a:rPr>
              <a:t>Analysis </a:t>
            </a:r>
          </a:p>
          <a:p>
            <a:pPr marL="457200" marR="0" lvl="0" indent="-381000" algn="l" rtl="0">
              <a:lnSpc>
                <a:spcPct val="115000"/>
              </a:lnSpc>
              <a:spcBef>
                <a:spcPts val="0"/>
              </a:spcBef>
              <a:spcAft>
                <a:spcPts val="0"/>
              </a:spcAft>
              <a:buClr>
                <a:srgbClr val="B7B7B7"/>
              </a:buClr>
              <a:buSzPct val="100000"/>
              <a:buFont typeface="Arial" panose="020B0604020202020204" pitchFamily="34" charset="0"/>
              <a:buChar char="•"/>
            </a:pPr>
            <a:r>
              <a:rPr lang="en" sz="2400" dirty="0">
                <a:solidFill>
                  <a:srgbClr val="B7B7B7"/>
                </a:solidFill>
              </a:rPr>
              <a:t>Future Work</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254175" y="352312"/>
            <a:ext cx="3980400" cy="572700"/>
          </a:xfrm>
          <a:prstGeom prst="rect">
            <a:avLst/>
          </a:prstGeom>
        </p:spPr>
        <p:txBody>
          <a:bodyPr lIns="91425" tIns="91425" rIns="91425" bIns="91425" anchor="t" anchorCtr="0">
            <a:noAutofit/>
          </a:bodyPr>
          <a:lstStyle/>
          <a:p>
            <a:pPr lvl="0">
              <a:spcBef>
                <a:spcPts val="0"/>
              </a:spcBef>
              <a:buNone/>
            </a:pPr>
            <a:r>
              <a:rPr lang="en"/>
              <a:t>Testing </a:t>
            </a:r>
          </a:p>
        </p:txBody>
      </p:sp>
      <p:sp>
        <p:nvSpPr>
          <p:cNvPr id="214" name="Shape 214"/>
          <p:cNvSpPr txBox="1">
            <a:spLocks noGrp="1"/>
          </p:cNvSpPr>
          <p:nvPr>
            <p:ph type="body" idx="1"/>
          </p:nvPr>
        </p:nvSpPr>
        <p:spPr>
          <a:xfrm>
            <a:off x="559125" y="1005750"/>
            <a:ext cx="3370500" cy="3867900"/>
          </a:xfrm>
          <a:prstGeom prst="rect">
            <a:avLst/>
          </a:prstGeom>
        </p:spPr>
        <p:txBody>
          <a:bodyPr lIns="91425" tIns="91425" rIns="91425" bIns="91425" anchor="t" anchorCtr="0">
            <a:noAutofit/>
          </a:bodyPr>
          <a:lstStyle/>
          <a:p>
            <a:pPr marL="514350" lvl="0" indent="-285750" rtl="0">
              <a:spcBef>
                <a:spcPts val="0"/>
              </a:spcBef>
              <a:spcAft>
                <a:spcPts val="0"/>
              </a:spcAft>
              <a:buClr>
                <a:schemeClr val="dk1"/>
              </a:buClr>
              <a:buFont typeface="Arial" panose="020B0604020202020204" pitchFamily="34" charset="0"/>
              <a:buChar char="•"/>
            </a:pPr>
            <a:r>
              <a:rPr lang="en" dirty="0">
                <a:solidFill>
                  <a:schemeClr val="dk1"/>
                </a:solidFill>
              </a:rPr>
              <a:t>Shimmers</a:t>
            </a:r>
          </a:p>
          <a:p>
            <a:pPr marL="914400" lvl="1" indent="-342900" rtl="0">
              <a:spcBef>
                <a:spcPts val="0"/>
              </a:spcBef>
              <a:spcAft>
                <a:spcPts val="0"/>
              </a:spcAft>
              <a:buClr>
                <a:schemeClr val="dk1"/>
              </a:buClr>
              <a:buSzPct val="100000"/>
              <a:buFont typeface="Courier New" panose="02070309020205020404" pitchFamily="49" charset="0"/>
              <a:buChar char="o"/>
            </a:pPr>
            <a:r>
              <a:rPr lang="en" sz="1800" dirty="0">
                <a:solidFill>
                  <a:schemeClr val="dk1"/>
                </a:solidFill>
              </a:rPr>
              <a:t>Two on structure</a:t>
            </a:r>
          </a:p>
          <a:p>
            <a:pPr marL="914400" lvl="1" indent="-342900" rtl="0">
              <a:spcBef>
                <a:spcPts val="0"/>
              </a:spcBef>
              <a:spcAft>
                <a:spcPts val="0"/>
              </a:spcAft>
              <a:buClr>
                <a:schemeClr val="dk1"/>
              </a:buClr>
              <a:buSzPct val="100000"/>
              <a:buFont typeface="Courier New" panose="02070309020205020404" pitchFamily="49" charset="0"/>
              <a:buChar char="o"/>
            </a:pPr>
            <a:r>
              <a:rPr lang="en" sz="1800" dirty="0">
                <a:solidFill>
                  <a:schemeClr val="dk1"/>
                </a:solidFill>
              </a:rPr>
              <a:t>Two on shake table</a:t>
            </a:r>
          </a:p>
          <a:p>
            <a:pPr marL="514350" lvl="0" indent="-285750" rtl="0">
              <a:spcBef>
                <a:spcPts val="0"/>
              </a:spcBef>
              <a:spcAft>
                <a:spcPts val="0"/>
              </a:spcAft>
              <a:buClr>
                <a:schemeClr val="dk1"/>
              </a:buClr>
              <a:buFont typeface="Arial" panose="020B0604020202020204" pitchFamily="34" charset="0"/>
              <a:buChar char="•"/>
            </a:pPr>
            <a:r>
              <a:rPr lang="en" dirty="0">
                <a:solidFill>
                  <a:schemeClr val="dk1"/>
                </a:solidFill>
              </a:rPr>
              <a:t>High Fidelity Sensors</a:t>
            </a:r>
          </a:p>
          <a:p>
            <a:pPr marL="914400" lvl="1" indent="-342900" rtl="0">
              <a:spcBef>
                <a:spcPts val="0"/>
              </a:spcBef>
              <a:spcAft>
                <a:spcPts val="0"/>
              </a:spcAft>
              <a:buClr>
                <a:schemeClr val="dk1"/>
              </a:buClr>
              <a:buSzPct val="100000"/>
              <a:buFont typeface="Courier New" panose="02070309020205020404" pitchFamily="49" charset="0"/>
              <a:buChar char="o"/>
            </a:pPr>
            <a:r>
              <a:rPr lang="en" sz="1800" dirty="0">
                <a:solidFill>
                  <a:schemeClr val="dk1"/>
                </a:solidFill>
              </a:rPr>
              <a:t>One on structure</a:t>
            </a:r>
          </a:p>
          <a:p>
            <a:pPr marL="914400" lvl="1" indent="-342900" rtl="0">
              <a:spcBef>
                <a:spcPts val="0"/>
              </a:spcBef>
              <a:spcAft>
                <a:spcPts val="0"/>
              </a:spcAft>
              <a:buClr>
                <a:schemeClr val="dk1"/>
              </a:buClr>
              <a:buSzPct val="100000"/>
              <a:buFont typeface="Courier New" panose="02070309020205020404" pitchFamily="49" charset="0"/>
              <a:buChar char="o"/>
            </a:pPr>
            <a:r>
              <a:rPr lang="en" sz="1800" dirty="0">
                <a:solidFill>
                  <a:schemeClr val="dk1"/>
                </a:solidFill>
              </a:rPr>
              <a:t>One on Shake table</a:t>
            </a:r>
          </a:p>
          <a:p>
            <a:pPr marL="514350" lvl="0" indent="-285750" rtl="0">
              <a:spcBef>
                <a:spcPts val="0"/>
              </a:spcBef>
              <a:spcAft>
                <a:spcPts val="0"/>
              </a:spcAft>
              <a:buClr>
                <a:srgbClr val="000000"/>
              </a:buClr>
              <a:buFont typeface="Arial" panose="020B0604020202020204" pitchFamily="34" charset="0"/>
              <a:buChar char="•"/>
            </a:pPr>
            <a:r>
              <a:rPr lang="en" dirty="0">
                <a:solidFill>
                  <a:srgbClr val="000000"/>
                </a:solidFill>
              </a:rPr>
              <a:t>Four Types of Tests</a:t>
            </a:r>
          </a:p>
          <a:p>
            <a:pPr marL="914400" lvl="1" indent="-342900" rtl="0">
              <a:spcBef>
                <a:spcPts val="0"/>
              </a:spcBef>
              <a:spcAft>
                <a:spcPts val="0"/>
              </a:spcAft>
              <a:buClr>
                <a:srgbClr val="000000"/>
              </a:buClr>
              <a:buSzPct val="100000"/>
              <a:buFont typeface="Courier New" panose="02070309020205020404" pitchFamily="49" charset="0"/>
              <a:buChar char="o"/>
            </a:pPr>
            <a:r>
              <a:rPr lang="en" sz="1800" dirty="0">
                <a:solidFill>
                  <a:srgbClr val="000000"/>
                </a:solidFill>
              </a:rPr>
              <a:t>Free Vibration </a:t>
            </a:r>
          </a:p>
          <a:p>
            <a:pPr marL="914400" lvl="1" indent="-342900" rtl="0">
              <a:spcBef>
                <a:spcPts val="0"/>
              </a:spcBef>
              <a:spcAft>
                <a:spcPts val="0"/>
              </a:spcAft>
              <a:buClr>
                <a:srgbClr val="000000"/>
              </a:buClr>
              <a:buSzPct val="100000"/>
              <a:buFont typeface="Courier New" panose="02070309020205020404" pitchFamily="49" charset="0"/>
              <a:buChar char="o"/>
            </a:pPr>
            <a:r>
              <a:rPr lang="en" sz="1800" dirty="0">
                <a:solidFill>
                  <a:srgbClr val="000000"/>
                </a:solidFill>
              </a:rPr>
              <a:t>Sine Wave</a:t>
            </a:r>
          </a:p>
          <a:p>
            <a:pPr marL="914400" lvl="1" indent="-342900" rtl="0">
              <a:spcBef>
                <a:spcPts val="0"/>
              </a:spcBef>
              <a:spcAft>
                <a:spcPts val="0"/>
              </a:spcAft>
              <a:buClr>
                <a:srgbClr val="000000"/>
              </a:buClr>
              <a:buSzPct val="100000"/>
              <a:buFont typeface="Courier New" panose="02070309020205020404" pitchFamily="49" charset="0"/>
              <a:buChar char="o"/>
            </a:pPr>
            <a:r>
              <a:rPr lang="en" sz="1800" dirty="0">
                <a:solidFill>
                  <a:srgbClr val="000000"/>
                </a:solidFill>
              </a:rPr>
              <a:t>Sine Sweep</a:t>
            </a:r>
          </a:p>
          <a:p>
            <a:pPr marL="914400" lvl="1" indent="-342900" rtl="0">
              <a:spcBef>
                <a:spcPts val="0"/>
              </a:spcBef>
              <a:spcAft>
                <a:spcPts val="0"/>
              </a:spcAft>
              <a:buClr>
                <a:srgbClr val="000000"/>
              </a:buClr>
              <a:buSzPct val="100000"/>
              <a:buFont typeface="Courier New" panose="02070309020205020404" pitchFamily="49" charset="0"/>
              <a:buChar char="o"/>
            </a:pPr>
            <a:r>
              <a:rPr lang="en" sz="1800" dirty="0">
                <a:solidFill>
                  <a:srgbClr val="000000"/>
                </a:solidFill>
              </a:rPr>
              <a:t>Earthquake</a:t>
            </a:r>
          </a:p>
          <a:p>
            <a:pPr marR="0" lvl="0" algn="l" rtl="0">
              <a:lnSpc>
                <a:spcPct val="115000"/>
              </a:lnSpc>
              <a:spcBef>
                <a:spcPts val="0"/>
              </a:spcBef>
              <a:spcAft>
                <a:spcPts val="0"/>
              </a:spcAft>
              <a:buNone/>
            </a:pPr>
            <a:endParaRPr dirty="0">
              <a:solidFill>
                <a:srgbClr val="000000"/>
              </a:solidFill>
            </a:endParaRPr>
          </a:p>
          <a:p>
            <a:pPr marL="0" lvl="0" indent="0" rtl="0">
              <a:spcBef>
                <a:spcPts val="0"/>
              </a:spcBef>
              <a:spcAft>
                <a:spcPts val="0"/>
              </a:spcAft>
              <a:buNone/>
            </a:pPr>
            <a:endParaRPr dirty="0">
              <a:solidFill>
                <a:srgbClr val="000000"/>
              </a:solidFill>
            </a:endParaRPr>
          </a:p>
          <a:p>
            <a:pPr marL="0" lvl="0" indent="0" rtl="0">
              <a:spcBef>
                <a:spcPts val="0"/>
              </a:spcBef>
              <a:spcAft>
                <a:spcPts val="0"/>
              </a:spcAft>
              <a:buNone/>
            </a:pPr>
            <a:endParaRPr dirty="0">
              <a:solidFill>
                <a:srgbClr val="000000"/>
              </a:solidFill>
            </a:endParaRPr>
          </a:p>
        </p:txBody>
      </p:sp>
      <p:pic>
        <p:nvPicPr>
          <p:cNvPr id="215" name="Shape 215"/>
          <p:cNvPicPr preferRelativeResize="0"/>
          <p:nvPr/>
        </p:nvPicPr>
        <p:blipFill>
          <a:blip r:embed="rId3">
            <a:alphaModFix/>
          </a:blip>
          <a:stretch>
            <a:fillRect/>
          </a:stretch>
        </p:blipFill>
        <p:spPr>
          <a:xfrm>
            <a:off x="5714437" y="391237"/>
            <a:ext cx="2744275" cy="3797577"/>
          </a:xfrm>
          <a:prstGeom prst="rect">
            <a:avLst/>
          </a:prstGeom>
          <a:noFill/>
          <a:ln w="9525" cap="flat" cmpd="sng">
            <a:solidFill>
              <a:srgbClr val="000000"/>
            </a:solidFill>
            <a:prstDash val="solid"/>
            <a:round/>
            <a:headEnd type="none" w="med" len="med"/>
            <a:tailEnd type="none" w="med" len="med"/>
          </a:ln>
        </p:spPr>
      </p:pic>
      <p:sp>
        <p:nvSpPr>
          <p:cNvPr id="216" name="Shape 216"/>
          <p:cNvSpPr txBox="1"/>
          <p:nvPr/>
        </p:nvSpPr>
        <p:spPr>
          <a:xfrm>
            <a:off x="5688875" y="4188825"/>
            <a:ext cx="3253500" cy="734100"/>
          </a:xfrm>
          <a:prstGeom prst="rect">
            <a:avLst/>
          </a:prstGeom>
          <a:noFill/>
          <a:ln>
            <a:noFill/>
          </a:ln>
        </p:spPr>
        <p:txBody>
          <a:bodyPr lIns="91425" tIns="91425" rIns="91425" bIns="91425" anchor="t" anchorCtr="0">
            <a:noAutofit/>
          </a:bodyPr>
          <a:lstStyle/>
          <a:p>
            <a:pPr lvl="0" algn="l" rtl="0">
              <a:spcBef>
                <a:spcPts val="0"/>
              </a:spcBef>
              <a:buNone/>
            </a:pPr>
            <a:r>
              <a:rPr lang="en" sz="1000" b="1"/>
              <a:t>Figure 1</a:t>
            </a:r>
            <a:r>
              <a:rPr lang="en" sz="1000"/>
              <a:t>: Shows an image of the Single Degree of Freedom Structure on a shake table with four Shimmer Devices, a Quanser Accelerometer Module, and a PCB high fidelity sensor. </a:t>
            </a:r>
          </a:p>
        </p:txBody>
      </p:sp>
      <p:cxnSp>
        <p:nvCxnSpPr>
          <p:cNvPr id="217" name="Shape 217"/>
          <p:cNvCxnSpPr>
            <a:stCxn id="218" idx="2"/>
          </p:cNvCxnSpPr>
          <p:nvPr/>
        </p:nvCxnSpPr>
        <p:spPr>
          <a:xfrm>
            <a:off x="7681825" y="1053279"/>
            <a:ext cx="331200" cy="224100"/>
          </a:xfrm>
          <a:prstGeom prst="straightConnector1">
            <a:avLst/>
          </a:prstGeom>
          <a:noFill/>
          <a:ln w="9525" cap="flat" cmpd="sng">
            <a:solidFill>
              <a:srgbClr val="000000"/>
            </a:solidFill>
            <a:prstDash val="solid"/>
            <a:round/>
            <a:headEnd type="none" w="lg" len="lg"/>
            <a:tailEnd type="triangle" w="lg" len="lg"/>
          </a:ln>
        </p:spPr>
      </p:cxnSp>
      <p:cxnSp>
        <p:nvCxnSpPr>
          <p:cNvPr id="219" name="Shape 219"/>
          <p:cNvCxnSpPr>
            <a:stCxn id="220" idx="3"/>
          </p:cNvCxnSpPr>
          <p:nvPr/>
        </p:nvCxnSpPr>
        <p:spPr>
          <a:xfrm>
            <a:off x="6807425" y="812975"/>
            <a:ext cx="243000" cy="340800"/>
          </a:xfrm>
          <a:prstGeom prst="straightConnector1">
            <a:avLst/>
          </a:prstGeom>
          <a:noFill/>
          <a:ln w="9525" cap="flat" cmpd="sng">
            <a:solidFill>
              <a:srgbClr val="000000"/>
            </a:solidFill>
            <a:prstDash val="solid"/>
            <a:round/>
            <a:headEnd type="none" w="lg" len="lg"/>
            <a:tailEnd type="triangle" w="lg" len="lg"/>
          </a:ln>
        </p:spPr>
      </p:cxnSp>
      <p:sp>
        <p:nvSpPr>
          <p:cNvPr id="221" name="Shape 221"/>
          <p:cNvSpPr txBox="1"/>
          <p:nvPr/>
        </p:nvSpPr>
        <p:spPr>
          <a:xfrm>
            <a:off x="6433024" y="2211750"/>
            <a:ext cx="725100" cy="2850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900" b="1"/>
              <a:t>Shimmer</a:t>
            </a:r>
          </a:p>
        </p:txBody>
      </p:sp>
      <p:sp>
        <p:nvSpPr>
          <p:cNvPr id="220" name="Shape 220"/>
          <p:cNvSpPr txBox="1"/>
          <p:nvPr/>
        </p:nvSpPr>
        <p:spPr>
          <a:xfrm>
            <a:off x="6082325" y="700925"/>
            <a:ext cx="725099" cy="2241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900" b="1"/>
              <a:t>Quanser</a:t>
            </a:r>
          </a:p>
        </p:txBody>
      </p:sp>
      <p:cxnSp>
        <p:nvCxnSpPr>
          <p:cNvPr id="222" name="Shape 222"/>
          <p:cNvCxnSpPr>
            <a:stCxn id="223" idx="1"/>
          </p:cNvCxnSpPr>
          <p:nvPr/>
        </p:nvCxnSpPr>
        <p:spPr>
          <a:xfrm flipH="1">
            <a:off x="7680024" y="3088312"/>
            <a:ext cx="226800" cy="242100"/>
          </a:xfrm>
          <a:prstGeom prst="straightConnector1">
            <a:avLst/>
          </a:prstGeom>
          <a:noFill/>
          <a:ln w="9525" cap="flat" cmpd="sng">
            <a:solidFill>
              <a:srgbClr val="000000"/>
            </a:solidFill>
            <a:prstDash val="solid"/>
            <a:round/>
            <a:headEnd type="none" w="lg" len="lg"/>
            <a:tailEnd type="triangle" w="lg" len="lg"/>
          </a:ln>
        </p:spPr>
      </p:cxnSp>
      <p:sp>
        <p:nvSpPr>
          <p:cNvPr id="223" name="Shape 223"/>
          <p:cNvSpPr txBox="1"/>
          <p:nvPr/>
        </p:nvSpPr>
        <p:spPr>
          <a:xfrm>
            <a:off x="7906824" y="2871112"/>
            <a:ext cx="552000" cy="4344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900" b="1"/>
              <a:t>Shake table</a:t>
            </a:r>
          </a:p>
        </p:txBody>
      </p:sp>
      <p:sp>
        <p:nvSpPr>
          <p:cNvPr id="218" name="Shape 218"/>
          <p:cNvSpPr txBox="1"/>
          <p:nvPr/>
        </p:nvSpPr>
        <p:spPr>
          <a:xfrm>
            <a:off x="7274425" y="511779"/>
            <a:ext cx="814800" cy="5415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900" b="1"/>
              <a:t>PCB high fidelity sensor</a:t>
            </a:r>
          </a:p>
        </p:txBody>
      </p:sp>
      <p:cxnSp>
        <p:nvCxnSpPr>
          <p:cNvPr id="224" name="Shape 224"/>
          <p:cNvCxnSpPr>
            <a:stCxn id="225" idx="1"/>
          </p:cNvCxnSpPr>
          <p:nvPr/>
        </p:nvCxnSpPr>
        <p:spPr>
          <a:xfrm rot="10800000">
            <a:off x="7975023" y="2020518"/>
            <a:ext cx="242400" cy="47100"/>
          </a:xfrm>
          <a:prstGeom prst="straightConnector1">
            <a:avLst/>
          </a:prstGeom>
          <a:noFill/>
          <a:ln w="9525" cap="flat" cmpd="sng">
            <a:solidFill>
              <a:srgbClr val="000000"/>
            </a:solidFill>
            <a:prstDash val="solid"/>
            <a:round/>
            <a:headEnd type="none" w="lg" len="lg"/>
            <a:tailEnd type="triangle" w="lg" len="lg"/>
          </a:ln>
        </p:spPr>
      </p:cxnSp>
      <p:sp>
        <p:nvSpPr>
          <p:cNvPr id="225" name="Shape 225"/>
          <p:cNvSpPr txBox="1"/>
          <p:nvPr/>
        </p:nvSpPr>
        <p:spPr>
          <a:xfrm>
            <a:off x="8217423" y="1735068"/>
            <a:ext cx="725100" cy="6651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900" b="1"/>
              <a:t>Single degree of Freedom Structure </a:t>
            </a:r>
          </a:p>
        </p:txBody>
      </p:sp>
      <p:cxnSp>
        <p:nvCxnSpPr>
          <p:cNvPr id="226" name="Shape 226"/>
          <p:cNvCxnSpPr>
            <a:stCxn id="221" idx="0"/>
          </p:cNvCxnSpPr>
          <p:nvPr/>
        </p:nvCxnSpPr>
        <p:spPr>
          <a:xfrm rot="10800000">
            <a:off x="6765274" y="1506150"/>
            <a:ext cx="30300" cy="705600"/>
          </a:xfrm>
          <a:prstGeom prst="straightConnector1">
            <a:avLst/>
          </a:prstGeom>
          <a:noFill/>
          <a:ln w="9525" cap="flat" cmpd="sng">
            <a:solidFill>
              <a:srgbClr val="000000"/>
            </a:solidFill>
            <a:prstDash val="solid"/>
            <a:round/>
            <a:headEnd type="none" w="lg" len="lg"/>
            <a:tailEnd type="triangle" w="lg" len="lg"/>
          </a:ln>
        </p:spPr>
      </p:cxnSp>
      <p:cxnSp>
        <p:nvCxnSpPr>
          <p:cNvPr id="227" name="Shape 227"/>
          <p:cNvCxnSpPr>
            <a:stCxn id="221" idx="0"/>
          </p:cNvCxnSpPr>
          <p:nvPr/>
        </p:nvCxnSpPr>
        <p:spPr>
          <a:xfrm rot="10800000" flipH="1">
            <a:off x="6795574" y="1477650"/>
            <a:ext cx="712500" cy="734100"/>
          </a:xfrm>
          <a:prstGeom prst="straightConnector1">
            <a:avLst/>
          </a:prstGeom>
          <a:noFill/>
          <a:ln w="9525" cap="flat" cmpd="sng">
            <a:solidFill>
              <a:srgbClr val="000000"/>
            </a:solidFill>
            <a:prstDash val="solid"/>
            <a:round/>
            <a:headEnd type="none" w="lg" len="lg"/>
            <a:tailEnd type="triangle" w="lg" len="lg"/>
          </a:ln>
        </p:spPr>
      </p:cxnSp>
      <p:cxnSp>
        <p:nvCxnSpPr>
          <p:cNvPr id="228" name="Shape 228"/>
          <p:cNvCxnSpPr>
            <a:stCxn id="221" idx="2"/>
          </p:cNvCxnSpPr>
          <p:nvPr/>
        </p:nvCxnSpPr>
        <p:spPr>
          <a:xfrm flipH="1">
            <a:off x="6508174" y="2496750"/>
            <a:ext cx="287400" cy="885900"/>
          </a:xfrm>
          <a:prstGeom prst="straightConnector1">
            <a:avLst/>
          </a:prstGeom>
          <a:noFill/>
          <a:ln w="9525" cap="flat" cmpd="sng">
            <a:solidFill>
              <a:srgbClr val="000000"/>
            </a:solidFill>
            <a:prstDash val="solid"/>
            <a:round/>
            <a:headEnd type="none" w="lg" len="lg"/>
            <a:tailEnd type="triangle" w="lg" len="lg"/>
          </a:ln>
        </p:spPr>
      </p:cxnSp>
      <p:cxnSp>
        <p:nvCxnSpPr>
          <p:cNvPr id="229" name="Shape 229"/>
          <p:cNvCxnSpPr>
            <a:stCxn id="221" idx="2"/>
          </p:cNvCxnSpPr>
          <p:nvPr/>
        </p:nvCxnSpPr>
        <p:spPr>
          <a:xfrm>
            <a:off x="6795574" y="2496750"/>
            <a:ext cx="274500" cy="828600"/>
          </a:xfrm>
          <a:prstGeom prst="straightConnector1">
            <a:avLst/>
          </a:prstGeom>
          <a:noFill/>
          <a:ln w="9525" cap="flat" cmpd="sng">
            <a:solidFill>
              <a:srgbClr val="000000"/>
            </a:solidFill>
            <a:prstDash val="solid"/>
            <a:round/>
            <a:headEnd type="none" w="lg" len="lg"/>
            <a:tailEnd type="triangle" w="lg" len="lg"/>
          </a:ln>
        </p:spPr>
      </p:cxnSp>
      <p:sp>
        <p:nvSpPr>
          <p:cNvPr id="230" name="Shape 230"/>
          <p:cNvSpPr txBox="1"/>
          <p:nvPr/>
        </p:nvSpPr>
        <p:spPr>
          <a:xfrm>
            <a:off x="7181725" y="3706724"/>
            <a:ext cx="725100" cy="4821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900" b="1"/>
              <a:t>PCB high fidelity sensor</a:t>
            </a:r>
          </a:p>
        </p:txBody>
      </p:sp>
      <p:cxnSp>
        <p:nvCxnSpPr>
          <p:cNvPr id="231" name="Shape 231"/>
          <p:cNvCxnSpPr>
            <a:stCxn id="230" idx="3"/>
          </p:cNvCxnSpPr>
          <p:nvPr/>
        </p:nvCxnSpPr>
        <p:spPr>
          <a:xfrm rot="10800000" flipH="1">
            <a:off x="7906825" y="3687374"/>
            <a:ext cx="182400" cy="260400"/>
          </a:xfrm>
          <a:prstGeom prst="straightConnector1">
            <a:avLst/>
          </a:prstGeom>
          <a:noFill/>
          <a:ln w="9525" cap="flat" cmpd="sng">
            <a:solidFill>
              <a:srgbClr val="000000"/>
            </a:solidFill>
            <a:prstDash val="solid"/>
            <a:round/>
            <a:headEnd type="none" w="lg" len="lg"/>
            <a:tailEnd type="triangle" w="lg" len="lg"/>
          </a:ln>
        </p:spPr>
      </p:cxnSp>
      <p:sp>
        <p:nvSpPr>
          <p:cNvPr id="232" name="Shape 2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r>
              <a:rPr lang="en"/>
              <a:t>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10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237300" y="0"/>
            <a:ext cx="8520600" cy="572700"/>
          </a:xfrm>
          <a:prstGeom prst="rect">
            <a:avLst/>
          </a:prstGeom>
        </p:spPr>
        <p:txBody>
          <a:bodyPr lIns="91425" tIns="91425" rIns="91425" bIns="91425" anchor="t" anchorCtr="0">
            <a:noAutofit/>
          </a:bodyPr>
          <a:lstStyle/>
          <a:p>
            <a:pPr lvl="0" rtl="0">
              <a:spcBef>
                <a:spcPts val="0"/>
              </a:spcBef>
              <a:buNone/>
            </a:pPr>
            <a:r>
              <a:rPr lang="en"/>
              <a:t>Results - Unsynchronized Data</a:t>
            </a:r>
          </a:p>
        </p:txBody>
      </p:sp>
      <p:pic>
        <p:nvPicPr>
          <p:cNvPr id="238" name="Shape 238"/>
          <p:cNvPicPr preferRelativeResize="0"/>
          <p:nvPr/>
        </p:nvPicPr>
        <p:blipFill>
          <a:blip r:embed="rId3">
            <a:alphaModFix/>
          </a:blip>
          <a:stretch>
            <a:fillRect/>
          </a:stretch>
        </p:blipFill>
        <p:spPr>
          <a:xfrm>
            <a:off x="937950" y="599552"/>
            <a:ext cx="7267985" cy="1833373"/>
          </a:xfrm>
          <a:prstGeom prst="rect">
            <a:avLst/>
          </a:prstGeom>
          <a:noFill/>
          <a:ln>
            <a:noFill/>
          </a:ln>
        </p:spPr>
      </p:pic>
      <p:pic>
        <p:nvPicPr>
          <p:cNvPr id="239" name="Shape 239"/>
          <p:cNvPicPr preferRelativeResize="0"/>
          <p:nvPr/>
        </p:nvPicPr>
        <p:blipFill>
          <a:blip r:embed="rId4">
            <a:alphaModFix/>
          </a:blip>
          <a:stretch>
            <a:fillRect/>
          </a:stretch>
        </p:blipFill>
        <p:spPr>
          <a:xfrm>
            <a:off x="937950" y="2857440"/>
            <a:ext cx="7267989" cy="1828473"/>
          </a:xfrm>
          <a:prstGeom prst="rect">
            <a:avLst/>
          </a:prstGeom>
          <a:noFill/>
          <a:ln>
            <a:noFill/>
          </a:ln>
        </p:spPr>
      </p:pic>
      <p:sp>
        <p:nvSpPr>
          <p:cNvPr id="240" name="Shape 240"/>
          <p:cNvSpPr txBox="1"/>
          <p:nvPr/>
        </p:nvSpPr>
        <p:spPr>
          <a:xfrm>
            <a:off x="937950" y="4685901"/>
            <a:ext cx="7268100" cy="435900"/>
          </a:xfrm>
          <a:prstGeom prst="rect">
            <a:avLst/>
          </a:prstGeom>
          <a:noFill/>
          <a:ln>
            <a:noFill/>
          </a:ln>
        </p:spPr>
        <p:txBody>
          <a:bodyPr lIns="91425" tIns="91425" rIns="91425" bIns="91425" anchor="t" anchorCtr="0">
            <a:noAutofit/>
          </a:bodyPr>
          <a:lstStyle/>
          <a:p>
            <a:pPr lvl="0" rtl="0">
              <a:spcBef>
                <a:spcPts val="0"/>
              </a:spcBef>
              <a:buNone/>
            </a:pPr>
            <a:r>
              <a:rPr lang="en" sz="900" b="1"/>
              <a:t>Figure 10</a:t>
            </a:r>
            <a:r>
              <a:rPr lang="en" sz="900"/>
              <a:t>: Shows (a.) a graph of the the unsynchronized data from the Northridge earthquake simulation that was conducted and (b.) a zoomed in section of that graph. </a:t>
            </a:r>
          </a:p>
          <a:p>
            <a:pPr lvl="0" algn="l" rtl="0">
              <a:spcBef>
                <a:spcPts val="0"/>
              </a:spcBef>
              <a:buNone/>
            </a:pPr>
            <a:endParaRPr sz="900"/>
          </a:p>
          <a:p>
            <a:pPr lvl="0" algn="l" rtl="0">
              <a:spcBef>
                <a:spcPts val="0"/>
              </a:spcBef>
              <a:buNone/>
            </a:pPr>
            <a:endParaRPr sz="900"/>
          </a:p>
        </p:txBody>
      </p:sp>
      <p:sp>
        <p:nvSpPr>
          <p:cNvPr id="241" name="Shape 241"/>
          <p:cNvSpPr txBox="1"/>
          <p:nvPr/>
        </p:nvSpPr>
        <p:spPr>
          <a:xfrm>
            <a:off x="937950" y="2065817"/>
            <a:ext cx="403800" cy="377100"/>
          </a:xfrm>
          <a:prstGeom prst="rect">
            <a:avLst/>
          </a:prstGeom>
          <a:noFill/>
          <a:ln>
            <a:noFill/>
          </a:ln>
        </p:spPr>
        <p:txBody>
          <a:bodyPr lIns="91425" tIns="91425" rIns="91425" bIns="91425" anchor="t" anchorCtr="0">
            <a:noAutofit/>
          </a:bodyPr>
          <a:lstStyle/>
          <a:p>
            <a:pPr lvl="0" algn="l" rtl="0">
              <a:spcBef>
                <a:spcPts val="0"/>
              </a:spcBef>
              <a:buNone/>
            </a:pPr>
            <a:r>
              <a:rPr lang="en"/>
              <a:t>a.</a:t>
            </a:r>
          </a:p>
        </p:txBody>
      </p:sp>
      <p:sp>
        <p:nvSpPr>
          <p:cNvPr id="242" name="Shape 242"/>
          <p:cNvSpPr txBox="1"/>
          <p:nvPr/>
        </p:nvSpPr>
        <p:spPr>
          <a:xfrm>
            <a:off x="937950" y="4308829"/>
            <a:ext cx="403800" cy="377100"/>
          </a:xfrm>
          <a:prstGeom prst="rect">
            <a:avLst/>
          </a:prstGeom>
          <a:noFill/>
          <a:ln>
            <a:noFill/>
          </a:ln>
        </p:spPr>
        <p:txBody>
          <a:bodyPr lIns="91425" tIns="91425" rIns="91425" bIns="91425" anchor="t" anchorCtr="0">
            <a:noAutofit/>
          </a:bodyPr>
          <a:lstStyle/>
          <a:p>
            <a:pPr lvl="0" algn="l" rtl="0">
              <a:spcBef>
                <a:spcPts val="0"/>
              </a:spcBef>
              <a:buNone/>
            </a:pPr>
            <a:r>
              <a:rPr lang="en"/>
              <a:t>b.</a:t>
            </a:r>
          </a:p>
        </p:txBody>
      </p:sp>
      <p:sp>
        <p:nvSpPr>
          <p:cNvPr id="243" name="Shape 243"/>
          <p:cNvSpPr/>
          <p:nvPr/>
        </p:nvSpPr>
        <p:spPr>
          <a:xfrm>
            <a:off x="4703171" y="1154745"/>
            <a:ext cx="837900" cy="565499"/>
          </a:xfrm>
          <a:prstGeom prst="rect">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244" name="Shape 244"/>
          <p:cNvCxnSpPr/>
          <p:nvPr/>
        </p:nvCxnSpPr>
        <p:spPr>
          <a:xfrm flipH="1">
            <a:off x="1250992" y="1720035"/>
            <a:ext cx="3452100" cy="1302300"/>
          </a:xfrm>
          <a:prstGeom prst="straightConnector1">
            <a:avLst/>
          </a:prstGeom>
          <a:noFill/>
          <a:ln w="9525" cap="flat" cmpd="sng">
            <a:solidFill>
              <a:srgbClr val="000000"/>
            </a:solidFill>
            <a:prstDash val="solid"/>
            <a:round/>
            <a:headEnd type="none" w="lg" len="lg"/>
            <a:tailEnd type="none" w="lg" len="lg"/>
          </a:ln>
        </p:spPr>
      </p:cxnSp>
      <p:cxnSp>
        <p:nvCxnSpPr>
          <p:cNvPr id="245" name="Shape 245"/>
          <p:cNvCxnSpPr/>
          <p:nvPr/>
        </p:nvCxnSpPr>
        <p:spPr>
          <a:xfrm>
            <a:off x="5541009" y="1720035"/>
            <a:ext cx="2584199" cy="1302300"/>
          </a:xfrm>
          <a:prstGeom prst="straightConnector1">
            <a:avLst/>
          </a:prstGeom>
          <a:noFill/>
          <a:ln w="9525" cap="flat" cmpd="sng">
            <a:solidFill>
              <a:srgbClr val="000000"/>
            </a:solidFill>
            <a:prstDash val="solid"/>
            <a:round/>
            <a:headEnd type="none" w="lg" len="lg"/>
            <a:tailEnd type="none" w="lg" len="lg"/>
          </a:ln>
        </p:spPr>
      </p:cxnSp>
      <p:sp>
        <p:nvSpPr>
          <p:cNvPr id="246" name="Shape 246"/>
          <p:cNvSpPr/>
          <p:nvPr/>
        </p:nvSpPr>
        <p:spPr>
          <a:xfrm>
            <a:off x="937950" y="599550"/>
            <a:ext cx="7247700" cy="4086300"/>
          </a:xfrm>
          <a:prstGeom prst="rect">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7" name="Shape 2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r>
              <a:rPr lang="en"/>
              <a:t>11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246625" y="0"/>
            <a:ext cx="8520600" cy="572700"/>
          </a:xfrm>
          <a:prstGeom prst="rect">
            <a:avLst/>
          </a:prstGeom>
        </p:spPr>
        <p:txBody>
          <a:bodyPr lIns="91425" tIns="91425" rIns="91425" bIns="91425" anchor="t" anchorCtr="0">
            <a:noAutofit/>
          </a:bodyPr>
          <a:lstStyle/>
          <a:p>
            <a:pPr lvl="0" rtl="0">
              <a:spcBef>
                <a:spcPts val="0"/>
              </a:spcBef>
              <a:buNone/>
            </a:pPr>
            <a:r>
              <a:rPr lang="en"/>
              <a:t>Results - Synchronized Data</a:t>
            </a:r>
          </a:p>
        </p:txBody>
      </p:sp>
      <p:pic>
        <p:nvPicPr>
          <p:cNvPr id="253" name="Shape 253"/>
          <p:cNvPicPr preferRelativeResize="0"/>
          <p:nvPr/>
        </p:nvPicPr>
        <p:blipFill>
          <a:blip r:embed="rId3">
            <a:alphaModFix/>
          </a:blip>
          <a:stretch>
            <a:fillRect/>
          </a:stretch>
        </p:blipFill>
        <p:spPr>
          <a:xfrm>
            <a:off x="1046249" y="589499"/>
            <a:ext cx="7175792" cy="1816563"/>
          </a:xfrm>
          <a:prstGeom prst="rect">
            <a:avLst/>
          </a:prstGeom>
          <a:noFill/>
          <a:ln>
            <a:noFill/>
          </a:ln>
        </p:spPr>
      </p:pic>
      <p:pic>
        <p:nvPicPr>
          <p:cNvPr id="254" name="Shape 254"/>
          <p:cNvPicPr preferRelativeResize="0"/>
          <p:nvPr/>
        </p:nvPicPr>
        <p:blipFill>
          <a:blip r:embed="rId4">
            <a:alphaModFix/>
          </a:blip>
          <a:stretch>
            <a:fillRect/>
          </a:stretch>
        </p:blipFill>
        <p:spPr>
          <a:xfrm>
            <a:off x="1046249" y="2813887"/>
            <a:ext cx="7175792" cy="1810099"/>
          </a:xfrm>
          <a:prstGeom prst="rect">
            <a:avLst/>
          </a:prstGeom>
          <a:noFill/>
          <a:ln>
            <a:noFill/>
          </a:ln>
        </p:spPr>
      </p:pic>
      <p:sp>
        <p:nvSpPr>
          <p:cNvPr id="255" name="Shape 255"/>
          <p:cNvSpPr/>
          <p:nvPr/>
        </p:nvSpPr>
        <p:spPr>
          <a:xfrm>
            <a:off x="1046249" y="589512"/>
            <a:ext cx="7156200" cy="4034700"/>
          </a:xfrm>
          <a:prstGeom prst="rect">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56" name="Shape 256"/>
          <p:cNvSpPr txBox="1"/>
          <p:nvPr/>
        </p:nvSpPr>
        <p:spPr>
          <a:xfrm>
            <a:off x="1046249" y="4623988"/>
            <a:ext cx="7176000" cy="430500"/>
          </a:xfrm>
          <a:prstGeom prst="rect">
            <a:avLst/>
          </a:prstGeom>
          <a:noFill/>
          <a:ln>
            <a:noFill/>
          </a:ln>
        </p:spPr>
        <p:txBody>
          <a:bodyPr lIns="91425" tIns="91425" rIns="91425" bIns="91425" anchor="t" anchorCtr="0">
            <a:noAutofit/>
          </a:bodyPr>
          <a:lstStyle/>
          <a:p>
            <a:pPr lvl="0" rtl="0">
              <a:spcBef>
                <a:spcPts val="0"/>
              </a:spcBef>
              <a:buNone/>
            </a:pPr>
            <a:r>
              <a:rPr lang="en" sz="900" b="1"/>
              <a:t>Figure 11</a:t>
            </a:r>
            <a:r>
              <a:rPr lang="en" sz="900"/>
              <a:t>: Shows (a.) a graph of the the synchronized data from the Northridge earthquake simulation that was conducted and (b.) a zoomed in section of that graph. </a:t>
            </a:r>
          </a:p>
          <a:p>
            <a:pPr lvl="0" algn="l" rtl="0">
              <a:spcBef>
                <a:spcPts val="0"/>
              </a:spcBef>
              <a:buNone/>
            </a:pPr>
            <a:endParaRPr sz="900"/>
          </a:p>
          <a:p>
            <a:pPr lvl="0" algn="l" rtl="0">
              <a:spcBef>
                <a:spcPts val="0"/>
              </a:spcBef>
              <a:buNone/>
            </a:pPr>
            <a:endParaRPr sz="900"/>
          </a:p>
        </p:txBody>
      </p:sp>
      <p:sp>
        <p:nvSpPr>
          <p:cNvPr id="257" name="Shape 257"/>
          <p:cNvSpPr txBox="1"/>
          <p:nvPr/>
        </p:nvSpPr>
        <p:spPr>
          <a:xfrm>
            <a:off x="1046249" y="2037166"/>
            <a:ext cx="398700" cy="372600"/>
          </a:xfrm>
          <a:prstGeom prst="rect">
            <a:avLst/>
          </a:prstGeom>
          <a:noFill/>
          <a:ln>
            <a:noFill/>
          </a:ln>
        </p:spPr>
        <p:txBody>
          <a:bodyPr lIns="91425" tIns="91425" rIns="91425" bIns="91425" anchor="t" anchorCtr="0">
            <a:noAutofit/>
          </a:bodyPr>
          <a:lstStyle/>
          <a:p>
            <a:pPr lvl="0" algn="l" rtl="0">
              <a:spcBef>
                <a:spcPts val="0"/>
              </a:spcBef>
              <a:buNone/>
            </a:pPr>
            <a:r>
              <a:rPr lang="en"/>
              <a:t>a.</a:t>
            </a:r>
          </a:p>
        </p:txBody>
      </p:sp>
      <p:sp>
        <p:nvSpPr>
          <p:cNvPr id="258" name="Shape 258"/>
          <p:cNvSpPr txBox="1"/>
          <p:nvPr/>
        </p:nvSpPr>
        <p:spPr>
          <a:xfrm>
            <a:off x="1046249" y="4251703"/>
            <a:ext cx="398700" cy="372600"/>
          </a:xfrm>
          <a:prstGeom prst="rect">
            <a:avLst/>
          </a:prstGeom>
          <a:noFill/>
          <a:ln>
            <a:noFill/>
          </a:ln>
        </p:spPr>
        <p:txBody>
          <a:bodyPr lIns="91425" tIns="91425" rIns="91425" bIns="91425" anchor="t" anchorCtr="0">
            <a:noAutofit/>
          </a:bodyPr>
          <a:lstStyle/>
          <a:p>
            <a:pPr lvl="0" algn="l" rtl="0">
              <a:spcBef>
                <a:spcPts val="0"/>
              </a:spcBef>
              <a:buNone/>
            </a:pPr>
            <a:r>
              <a:rPr lang="en"/>
              <a:t>b.</a:t>
            </a:r>
          </a:p>
        </p:txBody>
      </p:sp>
      <p:sp>
        <p:nvSpPr>
          <p:cNvPr id="259" name="Shape 259"/>
          <p:cNvSpPr/>
          <p:nvPr/>
        </p:nvSpPr>
        <p:spPr>
          <a:xfrm>
            <a:off x="4763709" y="1137660"/>
            <a:ext cx="827100" cy="558000"/>
          </a:xfrm>
          <a:prstGeom prst="rect">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260" name="Shape 260"/>
          <p:cNvCxnSpPr/>
          <p:nvPr/>
        </p:nvCxnSpPr>
        <p:spPr>
          <a:xfrm flipH="1">
            <a:off x="1355330" y="1695774"/>
            <a:ext cx="3408300" cy="1285800"/>
          </a:xfrm>
          <a:prstGeom prst="straightConnector1">
            <a:avLst/>
          </a:prstGeom>
          <a:noFill/>
          <a:ln w="9525" cap="flat" cmpd="sng">
            <a:solidFill>
              <a:srgbClr val="000000"/>
            </a:solidFill>
            <a:prstDash val="solid"/>
            <a:round/>
            <a:headEnd type="none" w="lg" len="lg"/>
            <a:tailEnd type="none" w="lg" len="lg"/>
          </a:ln>
        </p:spPr>
      </p:cxnSp>
      <p:cxnSp>
        <p:nvCxnSpPr>
          <p:cNvPr id="261" name="Shape 261"/>
          <p:cNvCxnSpPr/>
          <p:nvPr/>
        </p:nvCxnSpPr>
        <p:spPr>
          <a:xfrm>
            <a:off x="5590918" y="1695774"/>
            <a:ext cx="2551199" cy="1285800"/>
          </a:xfrm>
          <a:prstGeom prst="straightConnector1">
            <a:avLst/>
          </a:prstGeom>
          <a:noFill/>
          <a:ln w="9525" cap="flat" cmpd="sng">
            <a:solidFill>
              <a:srgbClr val="000000"/>
            </a:solidFill>
            <a:prstDash val="solid"/>
            <a:round/>
            <a:headEnd type="none" w="lg" len="lg"/>
            <a:tailEnd type="none" w="lg" len="lg"/>
          </a:ln>
        </p:spPr>
      </p:cxnSp>
      <p:sp>
        <p:nvSpPr>
          <p:cNvPr id="262" name="Shape 26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r>
              <a:rPr lang="en"/>
              <a:t>12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Outline</a:t>
            </a:r>
          </a:p>
        </p:txBody>
      </p:sp>
      <p:sp>
        <p:nvSpPr>
          <p:cNvPr id="268" name="Shape 268"/>
          <p:cNvSpPr txBox="1">
            <a:spLocks noGrp="1"/>
          </p:cNvSpPr>
          <p:nvPr>
            <p:ph type="body" idx="1"/>
          </p:nvPr>
        </p:nvSpPr>
        <p:spPr>
          <a:xfrm>
            <a:off x="311700" y="1152475"/>
            <a:ext cx="8520600" cy="3524700"/>
          </a:xfrm>
          <a:prstGeom prst="rect">
            <a:avLst/>
          </a:prstGeom>
        </p:spPr>
        <p:txBody>
          <a:bodyPr lIns="91425" tIns="91425" rIns="91425" bIns="91425" anchor="t" anchorCtr="0">
            <a:noAutofit/>
          </a:bodyPr>
          <a:lstStyle/>
          <a:p>
            <a:pPr marL="457200" marR="0" lvl="0" indent="-381000" algn="l" rtl="0">
              <a:lnSpc>
                <a:spcPct val="115000"/>
              </a:lnSpc>
              <a:spcBef>
                <a:spcPts val="0"/>
              </a:spcBef>
              <a:spcAft>
                <a:spcPts val="0"/>
              </a:spcAft>
              <a:buClr>
                <a:srgbClr val="B7B7B7"/>
              </a:buClr>
              <a:buSzPct val="100000"/>
              <a:buFont typeface="Arial" panose="020B0604020202020204" pitchFamily="34" charset="0"/>
              <a:buChar char="•"/>
            </a:pPr>
            <a:r>
              <a:rPr lang="en" sz="2400" dirty="0">
                <a:solidFill>
                  <a:srgbClr val="B7B7B7"/>
                </a:solidFill>
              </a:rPr>
              <a:t>Objective</a:t>
            </a:r>
          </a:p>
          <a:p>
            <a:pPr marL="457200" marR="0" lvl="0" indent="-381000" algn="l" rtl="0">
              <a:lnSpc>
                <a:spcPct val="115000"/>
              </a:lnSpc>
              <a:spcBef>
                <a:spcPts val="0"/>
              </a:spcBef>
              <a:spcAft>
                <a:spcPts val="0"/>
              </a:spcAft>
              <a:buClr>
                <a:srgbClr val="B7B7B7"/>
              </a:buClr>
              <a:buSzPct val="100000"/>
              <a:buFont typeface="Arial" panose="020B0604020202020204" pitchFamily="34" charset="0"/>
              <a:buChar char="•"/>
            </a:pPr>
            <a:r>
              <a:rPr lang="en" sz="2400" dirty="0">
                <a:solidFill>
                  <a:srgbClr val="B7B7B7"/>
                </a:solidFill>
              </a:rPr>
              <a:t>Wearable Devices</a:t>
            </a:r>
          </a:p>
          <a:p>
            <a:pPr marL="457200" marR="0" lvl="0" indent="-381000" algn="l" rtl="0">
              <a:lnSpc>
                <a:spcPct val="115000"/>
              </a:lnSpc>
              <a:spcBef>
                <a:spcPts val="0"/>
              </a:spcBef>
              <a:spcAft>
                <a:spcPts val="0"/>
              </a:spcAft>
              <a:buClr>
                <a:srgbClr val="B7B7B7"/>
              </a:buClr>
              <a:buSzPct val="100000"/>
              <a:buFont typeface="Arial" panose="020B0604020202020204" pitchFamily="34" charset="0"/>
              <a:buChar char="•"/>
            </a:pPr>
            <a:r>
              <a:rPr lang="en" sz="2400" dirty="0">
                <a:solidFill>
                  <a:srgbClr val="B7B7B7"/>
                </a:solidFill>
              </a:rPr>
              <a:t>Time Synchronization Procedure</a:t>
            </a:r>
          </a:p>
          <a:p>
            <a:pPr marL="457200" marR="0" lvl="0" indent="-381000" algn="l" rtl="0">
              <a:lnSpc>
                <a:spcPct val="115000"/>
              </a:lnSpc>
              <a:spcBef>
                <a:spcPts val="0"/>
              </a:spcBef>
              <a:spcAft>
                <a:spcPts val="0"/>
              </a:spcAft>
              <a:buClr>
                <a:srgbClr val="B7B7B7"/>
              </a:buClr>
              <a:buSzPct val="100000"/>
              <a:buFont typeface="Arial" panose="020B0604020202020204" pitchFamily="34" charset="0"/>
              <a:buChar char="•"/>
            </a:pPr>
            <a:r>
              <a:rPr lang="en" sz="2400" dirty="0">
                <a:solidFill>
                  <a:srgbClr val="B7B7B7"/>
                </a:solidFill>
              </a:rPr>
              <a:t>Testing and Results</a:t>
            </a:r>
          </a:p>
          <a:p>
            <a:pPr marL="457200" marR="0" lvl="0" indent="-381000" algn="l" rtl="0">
              <a:lnSpc>
                <a:spcPct val="115000"/>
              </a:lnSpc>
              <a:spcBef>
                <a:spcPts val="0"/>
              </a:spcBef>
              <a:spcAft>
                <a:spcPts val="0"/>
              </a:spcAft>
              <a:buClr>
                <a:srgbClr val="000000"/>
              </a:buClr>
              <a:buSzPct val="100000"/>
              <a:buFont typeface="Arial" panose="020B0604020202020204" pitchFamily="34" charset="0"/>
              <a:buChar char="•"/>
            </a:pPr>
            <a:r>
              <a:rPr lang="en" sz="2400" dirty="0">
                <a:solidFill>
                  <a:srgbClr val="000000"/>
                </a:solidFill>
              </a:rPr>
              <a:t>Analysis </a:t>
            </a:r>
          </a:p>
          <a:p>
            <a:pPr marL="457200" marR="0" lvl="0" indent="-381000" algn="l" rtl="0">
              <a:lnSpc>
                <a:spcPct val="115000"/>
              </a:lnSpc>
              <a:spcBef>
                <a:spcPts val="0"/>
              </a:spcBef>
              <a:spcAft>
                <a:spcPts val="0"/>
              </a:spcAft>
              <a:buClr>
                <a:srgbClr val="B7B7B7"/>
              </a:buClr>
              <a:buSzPct val="100000"/>
              <a:buFont typeface="Arial" panose="020B0604020202020204" pitchFamily="34" charset="0"/>
              <a:buChar char="•"/>
            </a:pPr>
            <a:r>
              <a:rPr lang="en" sz="2400" dirty="0">
                <a:solidFill>
                  <a:srgbClr val="B7B7B7"/>
                </a:solidFill>
              </a:rPr>
              <a:t>Future Work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Outline</a:t>
            </a:r>
          </a:p>
        </p:txBody>
      </p:sp>
      <p:sp>
        <p:nvSpPr>
          <p:cNvPr id="69" name="Shape 69"/>
          <p:cNvSpPr txBox="1">
            <a:spLocks noGrp="1"/>
          </p:cNvSpPr>
          <p:nvPr>
            <p:ph type="body" idx="1"/>
          </p:nvPr>
        </p:nvSpPr>
        <p:spPr>
          <a:xfrm>
            <a:off x="311700" y="1152475"/>
            <a:ext cx="8520600" cy="3524700"/>
          </a:xfrm>
          <a:prstGeom prst="rect">
            <a:avLst/>
          </a:prstGeom>
        </p:spPr>
        <p:txBody>
          <a:bodyPr lIns="91425" tIns="91425" rIns="91425" bIns="91425" anchor="t" anchorCtr="0">
            <a:noAutofit/>
          </a:bodyPr>
          <a:lstStyle/>
          <a:p>
            <a:pPr marL="419100" marR="0" lvl="0" indent="-342900" algn="l" rtl="0">
              <a:lnSpc>
                <a:spcPct val="115000"/>
              </a:lnSpc>
              <a:spcBef>
                <a:spcPts val="0"/>
              </a:spcBef>
              <a:spcAft>
                <a:spcPts val="0"/>
              </a:spcAft>
              <a:buClrTx/>
              <a:buSzPct val="100000"/>
              <a:buFont typeface="Arial" panose="020B0604020202020204" pitchFamily="34" charset="0"/>
              <a:buChar char="•"/>
            </a:pPr>
            <a:r>
              <a:rPr lang="en" sz="2400" dirty="0" smtClean="0">
                <a:solidFill>
                  <a:schemeClr val="tx1"/>
                </a:solidFill>
              </a:rPr>
              <a:t>Objective</a:t>
            </a:r>
            <a:endParaRPr lang="en" sz="2400" dirty="0">
              <a:solidFill>
                <a:schemeClr val="tx1"/>
              </a:solidFill>
            </a:endParaRPr>
          </a:p>
          <a:p>
            <a:pPr marL="419100" marR="0" lvl="0" indent="-342900" algn="l" rtl="0">
              <a:lnSpc>
                <a:spcPct val="115000"/>
              </a:lnSpc>
              <a:spcBef>
                <a:spcPts val="0"/>
              </a:spcBef>
              <a:spcAft>
                <a:spcPts val="0"/>
              </a:spcAft>
              <a:buClrTx/>
              <a:buSzPct val="100000"/>
              <a:buFont typeface="Arial" panose="020B0604020202020204" pitchFamily="34" charset="0"/>
              <a:buChar char="•"/>
            </a:pPr>
            <a:r>
              <a:rPr lang="en" sz="2400" dirty="0" smtClean="0">
                <a:solidFill>
                  <a:schemeClr val="tx1"/>
                </a:solidFill>
              </a:rPr>
              <a:t>Wearable Devices</a:t>
            </a:r>
          </a:p>
          <a:p>
            <a:pPr marL="419100" marR="0" lvl="0" indent="-342900" algn="l" rtl="0">
              <a:lnSpc>
                <a:spcPct val="115000"/>
              </a:lnSpc>
              <a:spcBef>
                <a:spcPts val="0"/>
              </a:spcBef>
              <a:spcAft>
                <a:spcPts val="0"/>
              </a:spcAft>
              <a:buClrTx/>
              <a:buSzPct val="100000"/>
              <a:buFont typeface="Arial" panose="020B0604020202020204" pitchFamily="34" charset="0"/>
              <a:buChar char="•"/>
            </a:pPr>
            <a:r>
              <a:rPr lang="en" sz="2400" dirty="0" smtClean="0">
                <a:solidFill>
                  <a:schemeClr val="tx1"/>
                </a:solidFill>
              </a:rPr>
              <a:t>Time </a:t>
            </a:r>
            <a:r>
              <a:rPr lang="en" sz="2400" dirty="0">
                <a:solidFill>
                  <a:schemeClr val="tx1"/>
                </a:solidFill>
              </a:rPr>
              <a:t>Synchronization Procedure</a:t>
            </a:r>
          </a:p>
          <a:p>
            <a:pPr marL="419100" marR="0" lvl="0" indent="-342900" algn="l" rtl="0">
              <a:lnSpc>
                <a:spcPct val="115000"/>
              </a:lnSpc>
              <a:spcBef>
                <a:spcPts val="0"/>
              </a:spcBef>
              <a:spcAft>
                <a:spcPts val="0"/>
              </a:spcAft>
              <a:buClrTx/>
              <a:buSzPct val="100000"/>
              <a:buFont typeface="Arial" panose="020B0604020202020204" pitchFamily="34" charset="0"/>
              <a:buChar char="•"/>
            </a:pPr>
            <a:r>
              <a:rPr lang="en" sz="2400" dirty="0">
                <a:solidFill>
                  <a:schemeClr val="tx1"/>
                </a:solidFill>
              </a:rPr>
              <a:t>Testing and Results</a:t>
            </a:r>
          </a:p>
          <a:p>
            <a:pPr marL="419100" marR="0" lvl="0" indent="-342900" algn="l" rtl="0">
              <a:lnSpc>
                <a:spcPct val="115000"/>
              </a:lnSpc>
              <a:spcBef>
                <a:spcPts val="0"/>
              </a:spcBef>
              <a:spcAft>
                <a:spcPts val="0"/>
              </a:spcAft>
              <a:buClrTx/>
              <a:buSzPct val="100000"/>
              <a:buFont typeface="Arial" panose="020B0604020202020204" pitchFamily="34" charset="0"/>
              <a:buChar char="•"/>
            </a:pPr>
            <a:r>
              <a:rPr lang="en" sz="2400" dirty="0">
                <a:solidFill>
                  <a:schemeClr val="tx1"/>
                </a:solidFill>
              </a:rPr>
              <a:t>Analysis </a:t>
            </a:r>
          </a:p>
          <a:p>
            <a:pPr marL="419100" marR="0" lvl="0" indent="-342900" algn="l" rtl="0">
              <a:lnSpc>
                <a:spcPct val="115000"/>
              </a:lnSpc>
              <a:spcBef>
                <a:spcPts val="0"/>
              </a:spcBef>
              <a:spcAft>
                <a:spcPts val="0"/>
              </a:spcAft>
              <a:buClrTx/>
              <a:buSzPct val="100000"/>
              <a:buFont typeface="Arial" panose="020B0604020202020204" pitchFamily="34" charset="0"/>
              <a:buChar char="•"/>
            </a:pPr>
            <a:r>
              <a:rPr lang="en" sz="2400" dirty="0" smtClean="0">
                <a:solidFill>
                  <a:schemeClr val="tx1"/>
                </a:solidFill>
              </a:rPr>
              <a:t>Future Work</a:t>
            </a:r>
            <a:endParaRPr lang="en" sz="240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348625" y="263000"/>
            <a:ext cx="8520600" cy="572700"/>
          </a:xfrm>
          <a:prstGeom prst="rect">
            <a:avLst/>
          </a:prstGeom>
        </p:spPr>
        <p:txBody>
          <a:bodyPr lIns="91425" tIns="91425" rIns="91425" bIns="91425" anchor="t" anchorCtr="0">
            <a:noAutofit/>
          </a:bodyPr>
          <a:lstStyle/>
          <a:p>
            <a:pPr lvl="0">
              <a:spcBef>
                <a:spcPts val="0"/>
              </a:spcBef>
              <a:buNone/>
            </a:pPr>
            <a:r>
              <a:rPr lang="en"/>
              <a:t>Analysis</a:t>
            </a:r>
          </a:p>
        </p:txBody>
      </p:sp>
      <p:sp>
        <p:nvSpPr>
          <p:cNvPr id="274" name="Shape 274"/>
          <p:cNvSpPr txBox="1">
            <a:spLocks noGrp="1"/>
          </p:cNvSpPr>
          <p:nvPr>
            <p:ph type="body" idx="1"/>
          </p:nvPr>
        </p:nvSpPr>
        <p:spPr>
          <a:xfrm>
            <a:off x="1162050" y="3887375"/>
            <a:ext cx="2958600" cy="1177200"/>
          </a:xfrm>
          <a:prstGeom prst="rect">
            <a:avLst/>
          </a:prstGeom>
        </p:spPr>
        <p:txBody>
          <a:bodyPr lIns="91425" tIns="91425" rIns="91425" bIns="91425" anchor="t" anchorCtr="0">
            <a:noAutofit/>
          </a:bodyPr>
          <a:lstStyle/>
          <a:p>
            <a:pPr marL="457200" lvl="0" indent="-317500" rtl="0">
              <a:spcBef>
                <a:spcPts val="0"/>
              </a:spcBef>
              <a:spcAft>
                <a:spcPts val="0"/>
              </a:spcAft>
              <a:buClr>
                <a:srgbClr val="000000"/>
              </a:buClr>
              <a:buSzPct val="100000"/>
              <a:buFont typeface="Arial" panose="020B0604020202020204" pitchFamily="34" charset="0"/>
              <a:buChar char="•"/>
            </a:pPr>
            <a:r>
              <a:rPr lang="en" sz="1400" dirty="0">
                <a:solidFill>
                  <a:srgbClr val="000000"/>
                </a:solidFill>
              </a:rPr>
              <a:t>Unsynchronized</a:t>
            </a:r>
          </a:p>
          <a:p>
            <a:pPr marL="971550" lvl="1" indent="-285750" rtl="0">
              <a:spcBef>
                <a:spcPts val="0"/>
              </a:spcBef>
              <a:spcAft>
                <a:spcPts val="0"/>
              </a:spcAft>
              <a:buClr>
                <a:srgbClr val="000000"/>
              </a:buClr>
              <a:buFont typeface="Courier New" panose="02070309020205020404" pitchFamily="49" charset="0"/>
              <a:buChar char="o"/>
            </a:pPr>
            <a:r>
              <a:rPr lang="en" dirty="0">
                <a:solidFill>
                  <a:srgbClr val="000000"/>
                </a:solidFill>
              </a:rPr>
              <a:t>Offsets are large</a:t>
            </a:r>
          </a:p>
          <a:p>
            <a:pPr marL="457200" lvl="0" indent="-317500" rtl="0">
              <a:spcBef>
                <a:spcPts val="0"/>
              </a:spcBef>
              <a:spcAft>
                <a:spcPts val="0"/>
              </a:spcAft>
              <a:buClr>
                <a:srgbClr val="000000"/>
              </a:buClr>
              <a:buSzPct val="100000"/>
              <a:buFont typeface="Arial" panose="020B0604020202020204" pitchFamily="34" charset="0"/>
              <a:buChar char="•"/>
            </a:pPr>
            <a:r>
              <a:rPr lang="en" sz="1400" dirty="0">
                <a:solidFill>
                  <a:srgbClr val="000000"/>
                </a:solidFill>
              </a:rPr>
              <a:t>Synchronized</a:t>
            </a:r>
          </a:p>
          <a:p>
            <a:pPr marL="971550" lvl="1" indent="-285750" rtl="0">
              <a:spcBef>
                <a:spcPts val="0"/>
              </a:spcBef>
              <a:spcAft>
                <a:spcPts val="0"/>
              </a:spcAft>
              <a:buClr>
                <a:srgbClr val="000000"/>
              </a:buClr>
              <a:buFont typeface="Courier New" panose="02070309020205020404" pitchFamily="49" charset="0"/>
              <a:buChar char="o"/>
            </a:pPr>
            <a:r>
              <a:rPr lang="en" dirty="0">
                <a:solidFill>
                  <a:srgbClr val="000000"/>
                </a:solidFill>
              </a:rPr>
              <a:t>Offsets are small</a:t>
            </a:r>
          </a:p>
        </p:txBody>
      </p:sp>
      <p:sp>
        <p:nvSpPr>
          <p:cNvPr id="275" name="Shape 275"/>
          <p:cNvSpPr txBox="1"/>
          <p:nvPr/>
        </p:nvSpPr>
        <p:spPr>
          <a:xfrm>
            <a:off x="152400" y="3529496"/>
            <a:ext cx="478500" cy="192900"/>
          </a:xfrm>
          <a:prstGeom prst="rect">
            <a:avLst/>
          </a:prstGeom>
          <a:noFill/>
          <a:ln>
            <a:noFill/>
          </a:ln>
        </p:spPr>
        <p:txBody>
          <a:bodyPr lIns="91425" tIns="91425" rIns="91425" bIns="91425" anchor="t" anchorCtr="0">
            <a:noAutofit/>
          </a:bodyPr>
          <a:lstStyle/>
          <a:p>
            <a:pPr lvl="0" algn="l" rtl="0">
              <a:spcBef>
                <a:spcPts val="0"/>
              </a:spcBef>
              <a:buNone/>
            </a:pPr>
            <a:endParaRPr/>
          </a:p>
        </p:txBody>
      </p:sp>
      <p:sp>
        <p:nvSpPr>
          <p:cNvPr id="276" name="Shape 276"/>
          <p:cNvSpPr txBox="1"/>
          <p:nvPr/>
        </p:nvSpPr>
        <p:spPr>
          <a:xfrm>
            <a:off x="152400" y="4671173"/>
            <a:ext cx="478500" cy="192900"/>
          </a:xfrm>
          <a:prstGeom prst="rect">
            <a:avLst/>
          </a:prstGeom>
          <a:noFill/>
          <a:ln>
            <a:noFill/>
          </a:ln>
        </p:spPr>
        <p:txBody>
          <a:bodyPr lIns="91425" tIns="91425" rIns="91425" bIns="91425" anchor="t" anchorCtr="0">
            <a:noAutofit/>
          </a:bodyPr>
          <a:lstStyle/>
          <a:p>
            <a:pPr lvl="0" algn="l" rtl="0">
              <a:spcBef>
                <a:spcPts val="0"/>
              </a:spcBef>
              <a:buNone/>
            </a:pPr>
            <a:endParaRPr/>
          </a:p>
        </p:txBody>
      </p:sp>
      <p:sp>
        <p:nvSpPr>
          <p:cNvPr id="277" name="Shape 277"/>
          <p:cNvSpPr txBox="1"/>
          <p:nvPr/>
        </p:nvSpPr>
        <p:spPr>
          <a:xfrm>
            <a:off x="1162050" y="3515962"/>
            <a:ext cx="6819900" cy="371400"/>
          </a:xfrm>
          <a:prstGeom prst="rect">
            <a:avLst/>
          </a:prstGeom>
          <a:noFill/>
          <a:ln>
            <a:noFill/>
          </a:ln>
        </p:spPr>
        <p:txBody>
          <a:bodyPr lIns="91425" tIns="91425" rIns="91425" bIns="91425" anchor="t" anchorCtr="0">
            <a:noAutofit/>
          </a:bodyPr>
          <a:lstStyle/>
          <a:p>
            <a:pPr lvl="0" algn="l" rtl="0">
              <a:spcBef>
                <a:spcPts val="0"/>
              </a:spcBef>
              <a:buNone/>
            </a:pPr>
            <a:r>
              <a:rPr lang="en" sz="900" b="1"/>
              <a:t>Figure 12</a:t>
            </a:r>
            <a:r>
              <a:rPr lang="en" sz="900"/>
              <a:t>: Numerical comparison of the synced and unsynced data. This table shows how far apart the top two shimmers are from each other.</a:t>
            </a:r>
          </a:p>
        </p:txBody>
      </p:sp>
      <p:pic>
        <p:nvPicPr>
          <p:cNvPr id="278" name="Shape 278"/>
          <p:cNvPicPr preferRelativeResize="0"/>
          <p:nvPr/>
        </p:nvPicPr>
        <p:blipFill>
          <a:blip r:embed="rId3">
            <a:alphaModFix/>
          </a:blip>
          <a:stretch>
            <a:fillRect/>
          </a:stretch>
        </p:blipFill>
        <p:spPr>
          <a:xfrm>
            <a:off x="1162050" y="835687"/>
            <a:ext cx="6819900" cy="2680276"/>
          </a:xfrm>
          <a:prstGeom prst="rect">
            <a:avLst/>
          </a:prstGeom>
          <a:noFill/>
          <a:ln w="9525" cap="flat" cmpd="sng">
            <a:solidFill>
              <a:srgbClr val="000000"/>
            </a:solidFill>
            <a:prstDash val="solid"/>
            <a:round/>
            <a:headEnd type="none" w="med" len="med"/>
            <a:tailEnd type="none" w="med" len="med"/>
          </a:ln>
        </p:spPr>
      </p:pic>
      <p:sp>
        <p:nvSpPr>
          <p:cNvPr id="279" name="Shape 279"/>
          <p:cNvSpPr txBox="1">
            <a:spLocks noGrp="1"/>
          </p:cNvSpPr>
          <p:nvPr>
            <p:ph type="body" idx="1"/>
          </p:nvPr>
        </p:nvSpPr>
        <p:spPr>
          <a:xfrm>
            <a:off x="4120650" y="3887375"/>
            <a:ext cx="3378900" cy="1177200"/>
          </a:xfrm>
          <a:prstGeom prst="rect">
            <a:avLst/>
          </a:prstGeom>
        </p:spPr>
        <p:txBody>
          <a:bodyPr lIns="91425" tIns="91425" rIns="91425" bIns="91425" anchor="t" anchorCtr="0">
            <a:noAutofit/>
          </a:bodyPr>
          <a:lstStyle/>
          <a:p>
            <a:pPr marL="457200" marR="0" lvl="0" indent="-317500" algn="l" rtl="0">
              <a:lnSpc>
                <a:spcPct val="115000"/>
              </a:lnSpc>
              <a:spcBef>
                <a:spcPts val="0"/>
              </a:spcBef>
              <a:spcAft>
                <a:spcPts val="0"/>
              </a:spcAft>
              <a:buClr>
                <a:srgbClr val="000000"/>
              </a:buClr>
              <a:buSzPct val="100000"/>
              <a:buFont typeface="Arial" panose="020B0604020202020204" pitchFamily="34" charset="0"/>
              <a:buChar char="•"/>
            </a:pPr>
            <a:r>
              <a:rPr lang="en" sz="1400" dirty="0">
                <a:solidFill>
                  <a:schemeClr val="dk1"/>
                </a:solidFill>
              </a:rPr>
              <a:t>Time synchronization procedure is effective for reducing the offset between each wireless device</a:t>
            </a:r>
          </a:p>
        </p:txBody>
      </p:sp>
      <p:sp>
        <p:nvSpPr>
          <p:cNvPr id="280" name="Shape 28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r>
              <a:rPr lang="en"/>
              <a:t>13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Clr>
                <a:schemeClr val="dk1"/>
              </a:buClr>
              <a:buSzPct val="39285"/>
              <a:buFont typeface="Arial"/>
              <a:buNone/>
            </a:pPr>
            <a:r>
              <a:rPr lang="en"/>
              <a:t>Sensors</a:t>
            </a:r>
          </a:p>
        </p:txBody>
      </p:sp>
      <p:pic>
        <p:nvPicPr>
          <p:cNvPr id="286" name="Shape 286"/>
          <p:cNvPicPr preferRelativeResize="0"/>
          <p:nvPr/>
        </p:nvPicPr>
        <p:blipFill>
          <a:blip r:embed="rId3">
            <a:alphaModFix/>
          </a:blip>
          <a:stretch>
            <a:fillRect/>
          </a:stretch>
        </p:blipFill>
        <p:spPr>
          <a:xfrm>
            <a:off x="836725" y="2265349"/>
            <a:ext cx="2982150" cy="2286325"/>
          </a:xfrm>
          <a:prstGeom prst="rect">
            <a:avLst/>
          </a:prstGeom>
          <a:noFill/>
          <a:ln w="19050" cap="flat" cmpd="sng">
            <a:solidFill>
              <a:srgbClr val="000000"/>
            </a:solidFill>
            <a:prstDash val="solid"/>
            <a:round/>
            <a:headEnd type="none" w="med" len="med"/>
            <a:tailEnd type="none" w="med" len="med"/>
          </a:ln>
        </p:spPr>
      </p:pic>
      <p:sp>
        <p:nvSpPr>
          <p:cNvPr id="287" name="Shape 287"/>
          <p:cNvSpPr txBox="1"/>
          <p:nvPr/>
        </p:nvSpPr>
        <p:spPr>
          <a:xfrm>
            <a:off x="836725" y="4551675"/>
            <a:ext cx="2982000" cy="419700"/>
          </a:xfrm>
          <a:prstGeom prst="rect">
            <a:avLst/>
          </a:prstGeom>
          <a:noFill/>
          <a:ln>
            <a:noFill/>
          </a:ln>
        </p:spPr>
        <p:txBody>
          <a:bodyPr lIns="91425" tIns="91425" rIns="91425" bIns="91425" anchor="t" anchorCtr="0">
            <a:noAutofit/>
          </a:bodyPr>
          <a:lstStyle/>
          <a:p>
            <a:pPr lvl="0" algn="ctr">
              <a:spcBef>
                <a:spcPts val="0"/>
              </a:spcBef>
              <a:buNone/>
            </a:pPr>
            <a:r>
              <a:rPr lang="en"/>
              <a:t>Shimmer Sensor</a:t>
            </a:r>
          </a:p>
        </p:txBody>
      </p:sp>
      <p:sp>
        <p:nvSpPr>
          <p:cNvPr id="288" name="Shape 288"/>
          <p:cNvSpPr txBox="1"/>
          <p:nvPr/>
        </p:nvSpPr>
        <p:spPr>
          <a:xfrm>
            <a:off x="5466450" y="4551675"/>
            <a:ext cx="3052200" cy="419700"/>
          </a:xfrm>
          <a:prstGeom prst="rect">
            <a:avLst/>
          </a:prstGeom>
          <a:noFill/>
          <a:ln>
            <a:noFill/>
          </a:ln>
        </p:spPr>
        <p:txBody>
          <a:bodyPr lIns="91425" tIns="91425" rIns="91425" bIns="91425" anchor="t" anchorCtr="0">
            <a:noAutofit/>
          </a:bodyPr>
          <a:lstStyle/>
          <a:p>
            <a:pPr lvl="0">
              <a:spcBef>
                <a:spcPts val="0"/>
              </a:spcBef>
              <a:buNone/>
            </a:pPr>
            <a:r>
              <a:rPr lang="en"/>
              <a:t>High Fidelity Wired Sensors</a:t>
            </a:r>
          </a:p>
        </p:txBody>
      </p:sp>
      <p:sp>
        <p:nvSpPr>
          <p:cNvPr id="289" name="Shape 289"/>
          <p:cNvSpPr txBox="1">
            <a:spLocks noGrp="1"/>
          </p:cNvSpPr>
          <p:nvPr>
            <p:ph type="body" idx="1"/>
          </p:nvPr>
        </p:nvSpPr>
        <p:spPr>
          <a:xfrm>
            <a:off x="311700" y="1085100"/>
            <a:ext cx="8520600" cy="1004400"/>
          </a:xfrm>
          <a:prstGeom prst="rect">
            <a:avLst/>
          </a:prstGeom>
        </p:spPr>
        <p:txBody>
          <a:bodyPr lIns="91425" tIns="91425" rIns="91425" bIns="91425" anchor="t" anchorCtr="0">
            <a:noAutofit/>
          </a:bodyPr>
          <a:lstStyle/>
          <a:p>
            <a:pPr marL="457200" lvl="0" indent="-228600" rtl="0">
              <a:spcBef>
                <a:spcPts val="0"/>
              </a:spcBef>
              <a:buClr>
                <a:schemeClr val="dk1"/>
              </a:buClr>
              <a:buChar char="●"/>
            </a:pPr>
            <a:r>
              <a:rPr lang="en">
                <a:solidFill>
                  <a:schemeClr val="dk1"/>
                </a:solidFill>
              </a:rPr>
              <a:t>Test the reliability and accuracy of Shimmers by comparing them to high-fidelity wired sensors</a:t>
            </a:r>
          </a:p>
        </p:txBody>
      </p:sp>
      <p:pic>
        <p:nvPicPr>
          <p:cNvPr id="290" name="Shape 290" descr="pcb sensor.jpg"/>
          <p:cNvPicPr preferRelativeResize="0"/>
          <p:nvPr/>
        </p:nvPicPr>
        <p:blipFill>
          <a:blip r:embed="rId4">
            <a:alphaModFix/>
          </a:blip>
          <a:stretch>
            <a:fillRect/>
          </a:stretch>
        </p:blipFill>
        <p:spPr>
          <a:xfrm>
            <a:off x="5094825" y="2265350"/>
            <a:ext cx="2982000" cy="2286324"/>
          </a:xfrm>
          <a:prstGeom prst="rect">
            <a:avLst/>
          </a:prstGeom>
          <a:noFill/>
          <a:ln w="19050" cap="flat" cmpd="sng">
            <a:solidFill>
              <a:srgbClr val="000000"/>
            </a:solidFill>
            <a:prstDash val="solid"/>
            <a:round/>
            <a:headEnd type="none" w="med" len="med"/>
            <a:tailEnd type="none" w="med" len="med"/>
          </a:ln>
        </p:spPr>
      </p:pic>
      <p:sp>
        <p:nvSpPr>
          <p:cNvPr id="291" name="Shape 29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r>
              <a:rPr lang="en"/>
              <a:t>14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Shimmer vs. High-Fidelity Sensors</a:t>
            </a:r>
          </a:p>
        </p:txBody>
      </p:sp>
      <p:pic>
        <p:nvPicPr>
          <p:cNvPr id="297" name="Shape 297"/>
          <p:cNvPicPr preferRelativeResize="0"/>
          <p:nvPr/>
        </p:nvPicPr>
        <p:blipFill>
          <a:blip r:embed="rId3">
            <a:alphaModFix/>
          </a:blip>
          <a:stretch>
            <a:fillRect/>
          </a:stretch>
        </p:blipFill>
        <p:spPr>
          <a:xfrm>
            <a:off x="1050449" y="1098275"/>
            <a:ext cx="7043099" cy="3689675"/>
          </a:xfrm>
          <a:prstGeom prst="rect">
            <a:avLst/>
          </a:prstGeom>
          <a:noFill/>
          <a:ln w="9525" cap="flat" cmpd="sng">
            <a:solidFill>
              <a:srgbClr val="000000"/>
            </a:solidFill>
            <a:prstDash val="solid"/>
            <a:round/>
            <a:headEnd type="none" w="med" len="med"/>
            <a:tailEnd type="none" w="med" len="med"/>
          </a:ln>
        </p:spPr>
      </p:pic>
      <p:sp>
        <p:nvSpPr>
          <p:cNvPr id="298" name="Shape 29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r>
              <a:rPr lang="en"/>
              <a:t>15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Outline</a:t>
            </a:r>
          </a:p>
        </p:txBody>
      </p:sp>
      <p:sp>
        <p:nvSpPr>
          <p:cNvPr id="304" name="Shape 304"/>
          <p:cNvSpPr txBox="1">
            <a:spLocks noGrp="1"/>
          </p:cNvSpPr>
          <p:nvPr>
            <p:ph type="body" idx="1"/>
          </p:nvPr>
        </p:nvSpPr>
        <p:spPr>
          <a:xfrm>
            <a:off x="311700" y="1152475"/>
            <a:ext cx="8520600" cy="3524700"/>
          </a:xfrm>
          <a:prstGeom prst="rect">
            <a:avLst/>
          </a:prstGeom>
        </p:spPr>
        <p:txBody>
          <a:bodyPr lIns="91425" tIns="91425" rIns="91425" bIns="91425" anchor="t" anchorCtr="0">
            <a:noAutofit/>
          </a:bodyPr>
          <a:lstStyle/>
          <a:p>
            <a:pPr marL="457200" marR="0" lvl="0" indent="-381000" algn="l" rtl="0">
              <a:lnSpc>
                <a:spcPct val="115000"/>
              </a:lnSpc>
              <a:spcBef>
                <a:spcPts val="0"/>
              </a:spcBef>
              <a:spcAft>
                <a:spcPts val="0"/>
              </a:spcAft>
              <a:buClr>
                <a:srgbClr val="B7B7B7"/>
              </a:buClr>
              <a:buSzPct val="100000"/>
              <a:buFont typeface="Arial" panose="020B0604020202020204" pitchFamily="34" charset="0"/>
              <a:buChar char="•"/>
            </a:pPr>
            <a:r>
              <a:rPr lang="en" sz="2400" dirty="0">
                <a:solidFill>
                  <a:srgbClr val="B7B7B7"/>
                </a:solidFill>
              </a:rPr>
              <a:t>Objective</a:t>
            </a:r>
          </a:p>
          <a:p>
            <a:pPr marL="457200" marR="0" lvl="0" indent="-381000" algn="l" rtl="0">
              <a:lnSpc>
                <a:spcPct val="115000"/>
              </a:lnSpc>
              <a:spcBef>
                <a:spcPts val="0"/>
              </a:spcBef>
              <a:spcAft>
                <a:spcPts val="0"/>
              </a:spcAft>
              <a:buClr>
                <a:srgbClr val="B7B7B7"/>
              </a:buClr>
              <a:buSzPct val="100000"/>
              <a:buFont typeface="Arial" panose="020B0604020202020204" pitchFamily="34" charset="0"/>
              <a:buChar char="•"/>
            </a:pPr>
            <a:r>
              <a:rPr lang="en" sz="2400" dirty="0">
                <a:solidFill>
                  <a:srgbClr val="B7B7B7"/>
                </a:solidFill>
              </a:rPr>
              <a:t>Wearable Devices</a:t>
            </a:r>
          </a:p>
          <a:p>
            <a:pPr marL="457200" marR="0" lvl="0" indent="-381000" algn="l" rtl="0">
              <a:lnSpc>
                <a:spcPct val="115000"/>
              </a:lnSpc>
              <a:spcBef>
                <a:spcPts val="0"/>
              </a:spcBef>
              <a:spcAft>
                <a:spcPts val="0"/>
              </a:spcAft>
              <a:buClr>
                <a:srgbClr val="B7B7B7"/>
              </a:buClr>
              <a:buSzPct val="100000"/>
              <a:buFont typeface="Arial" panose="020B0604020202020204" pitchFamily="34" charset="0"/>
              <a:buChar char="•"/>
            </a:pPr>
            <a:r>
              <a:rPr lang="en" sz="2400" dirty="0">
                <a:solidFill>
                  <a:srgbClr val="B7B7B7"/>
                </a:solidFill>
              </a:rPr>
              <a:t>Time Synchronization Procedure</a:t>
            </a:r>
          </a:p>
          <a:p>
            <a:pPr marL="457200" marR="0" lvl="0" indent="-381000" algn="l" rtl="0">
              <a:lnSpc>
                <a:spcPct val="115000"/>
              </a:lnSpc>
              <a:spcBef>
                <a:spcPts val="0"/>
              </a:spcBef>
              <a:spcAft>
                <a:spcPts val="0"/>
              </a:spcAft>
              <a:buClr>
                <a:srgbClr val="B7B7B7"/>
              </a:buClr>
              <a:buSzPct val="100000"/>
              <a:buFont typeface="Arial" panose="020B0604020202020204" pitchFamily="34" charset="0"/>
              <a:buChar char="•"/>
            </a:pPr>
            <a:r>
              <a:rPr lang="en" sz="2400" dirty="0">
                <a:solidFill>
                  <a:srgbClr val="B7B7B7"/>
                </a:solidFill>
              </a:rPr>
              <a:t>Testing and Results</a:t>
            </a:r>
          </a:p>
          <a:p>
            <a:pPr marL="457200" marR="0" lvl="0" indent="-381000" algn="l" rtl="0">
              <a:lnSpc>
                <a:spcPct val="115000"/>
              </a:lnSpc>
              <a:spcBef>
                <a:spcPts val="0"/>
              </a:spcBef>
              <a:spcAft>
                <a:spcPts val="0"/>
              </a:spcAft>
              <a:buClr>
                <a:srgbClr val="B7B7B7"/>
              </a:buClr>
              <a:buSzPct val="100000"/>
              <a:buFont typeface="Arial" panose="020B0604020202020204" pitchFamily="34" charset="0"/>
              <a:buChar char="•"/>
            </a:pPr>
            <a:r>
              <a:rPr lang="en" sz="2400" dirty="0">
                <a:solidFill>
                  <a:srgbClr val="B7B7B7"/>
                </a:solidFill>
              </a:rPr>
              <a:t>Analysis</a:t>
            </a:r>
          </a:p>
          <a:p>
            <a:pPr marL="457200" marR="0" lvl="0" indent="-381000" algn="l" rtl="0">
              <a:lnSpc>
                <a:spcPct val="115000"/>
              </a:lnSpc>
              <a:spcBef>
                <a:spcPts val="0"/>
              </a:spcBef>
              <a:spcAft>
                <a:spcPts val="0"/>
              </a:spcAft>
              <a:buClr>
                <a:srgbClr val="000000"/>
              </a:buClr>
              <a:buSzPct val="100000"/>
              <a:buFont typeface="Arial" panose="020B0604020202020204" pitchFamily="34" charset="0"/>
              <a:buChar char="•"/>
            </a:pPr>
            <a:r>
              <a:rPr lang="en" sz="2400" dirty="0">
                <a:solidFill>
                  <a:srgbClr val="000000"/>
                </a:solidFill>
              </a:rPr>
              <a:t>Future Work</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Future Work</a:t>
            </a:r>
          </a:p>
        </p:txBody>
      </p:sp>
      <p:sp>
        <p:nvSpPr>
          <p:cNvPr id="310" name="Shape 310"/>
          <p:cNvSpPr txBox="1">
            <a:spLocks noGrp="1"/>
          </p:cNvSpPr>
          <p:nvPr>
            <p:ph type="body" idx="1"/>
          </p:nvPr>
        </p:nvSpPr>
        <p:spPr>
          <a:xfrm>
            <a:off x="311700" y="1152475"/>
            <a:ext cx="4148400" cy="3791100"/>
          </a:xfrm>
          <a:prstGeom prst="rect">
            <a:avLst/>
          </a:prstGeom>
        </p:spPr>
        <p:txBody>
          <a:bodyPr lIns="91425" tIns="91425" rIns="91425" bIns="91425" anchor="t" anchorCtr="0">
            <a:noAutofit/>
          </a:bodyPr>
          <a:lstStyle/>
          <a:p>
            <a:pPr marL="514350" lvl="0" indent="-285750" rtl="0">
              <a:spcBef>
                <a:spcPts val="0"/>
              </a:spcBef>
              <a:buClr>
                <a:srgbClr val="000000"/>
              </a:buClr>
              <a:buFont typeface="Arial" panose="020B0604020202020204" pitchFamily="34" charset="0"/>
              <a:buChar char="•"/>
            </a:pPr>
            <a:r>
              <a:rPr lang="en" dirty="0">
                <a:solidFill>
                  <a:srgbClr val="000000"/>
                </a:solidFill>
              </a:rPr>
              <a:t>Use this time synchronization procedure for smartwatches </a:t>
            </a:r>
          </a:p>
          <a:p>
            <a:pPr marL="514350" lvl="0" indent="-285750" rtl="0">
              <a:spcBef>
                <a:spcPts val="0"/>
              </a:spcBef>
              <a:buClr>
                <a:srgbClr val="000000"/>
              </a:buClr>
              <a:buFont typeface="Arial" panose="020B0604020202020204" pitchFamily="34" charset="0"/>
              <a:buChar char="•"/>
            </a:pPr>
            <a:r>
              <a:rPr lang="en" dirty="0">
                <a:solidFill>
                  <a:srgbClr val="000000"/>
                </a:solidFill>
              </a:rPr>
              <a:t>Test using a smartwatch on a shake table</a:t>
            </a:r>
          </a:p>
          <a:p>
            <a:pPr marL="514350" lvl="0" indent="-285750" rtl="0">
              <a:spcBef>
                <a:spcPts val="0"/>
              </a:spcBef>
              <a:buClr>
                <a:srgbClr val="000000"/>
              </a:buClr>
              <a:buFont typeface="Arial" panose="020B0604020202020204" pitchFamily="34" charset="0"/>
              <a:buChar char="•"/>
            </a:pPr>
            <a:r>
              <a:rPr lang="en" dirty="0">
                <a:solidFill>
                  <a:srgbClr val="000000"/>
                </a:solidFill>
              </a:rPr>
              <a:t>Modify MATLAB time synchronization procedure for more accurate offset estimation by calculating offset for each individual sample</a:t>
            </a:r>
          </a:p>
        </p:txBody>
      </p:sp>
      <p:pic>
        <p:nvPicPr>
          <p:cNvPr id="311" name="Shape 311" descr="151208182848-smartwatch-apps-screens-780x439.jpg"/>
          <p:cNvPicPr preferRelativeResize="0"/>
          <p:nvPr/>
        </p:nvPicPr>
        <p:blipFill>
          <a:blip r:embed="rId3">
            <a:alphaModFix/>
          </a:blip>
          <a:stretch>
            <a:fillRect/>
          </a:stretch>
        </p:blipFill>
        <p:spPr>
          <a:xfrm>
            <a:off x="4460025" y="1479350"/>
            <a:ext cx="4495200" cy="2529999"/>
          </a:xfrm>
          <a:prstGeom prst="rect">
            <a:avLst/>
          </a:prstGeom>
          <a:noFill/>
          <a:ln w="9525" cap="flat" cmpd="sng">
            <a:solidFill>
              <a:srgbClr val="000000"/>
            </a:solidFill>
            <a:prstDash val="solid"/>
            <a:round/>
            <a:headEnd type="none" w="med" len="med"/>
            <a:tailEnd type="none" w="med" len="med"/>
          </a:ln>
        </p:spPr>
      </p:pic>
      <p:pic>
        <p:nvPicPr>
          <p:cNvPr id="312" name="Shape 312" descr="earthquake-seismograph-reading.jpg"/>
          <p:cNvPicPr preferRelativeResize="0"/>
          <p:nvPr/>
        </p:nvPicPr>
        <p:blipFill>
          <a:blip r:embed="rId4">
            <a:alphaModFix/>
          </a:blip>
          <a:stretch>
            <a:fillRect/>
          </a:stretch>
        </p:blipFill>
        <p:spPr>
          <a:xfrm rot="5400000">
            <a:off x="5134125" y="2219350"/>
            <a:ext cx="1212000" cy="1050000"/>
          </a:xfrm>
          <a:prstGeom prst="roundRect">
            <a:avLst>
              <a:gd name="adj" fmla="val 16667"/>
            </a:avLst>
          </a:prstGeom>
          <a:noFill/>
          <a:ln w="9525" cap="flat" cmpd="sng">
            <a:solidFill>
              <a:srgbClr val="000000"/>
            </a:solidFill>
            <a:prstDash val="solid"/>
            <a:round/>
            <a:headEnd type="none" w="med" len="med"/>
            <a:tailEnd type="none" w="med" len="med"/>
          </a:ln>
        </p:spPr>
      </p:pic>
      <p:sp>
        <p:nvSpPr>
          <p:cNvPr id="313" name="Shape 313"/>
          <p:cNvSpPr txBox="1"/>
          <p:nvPr/>
        </p:nvSpPr>
        <p:spPr>
          <a:xfrm>
            <a:off x="5300650" y="2932500"/>
            <a:ext cx="985200" cy="317400"/>
          </a:xfrm>
          <a:prstGeom prst="rect">
            <a:avLst/>
          </a:prstGeom>
          <a:noFill/>
          <a:ln>
            <a:noFill/>
          </a:ln>
        </p:spPr>
        <p:txBody>
          <a:bodyPr lIns="91425" tIns="91425" rIns="91425" bIns="91425" anchor="t" anchorCtr="0">
            <a:noAutofit/>
          </a:bodyPr>
          <a:lstStyle/>
          <a:p>
            <a:pPr lvl="0">
              <a:spcBef>
                <a:spcPts val="0"/>
              </a:spcBef>
              <a:buNone/>
            </a:pPr>
            <a:r>
              <a:rPr lang="en" sz="900" b="1"/>
              <a:t>Alert: 5.0 Mag</a:t>
            </a:r>
          </a:p>
        </p:txBody>
      </p:sp>
      <p:pic>
        <p:nvPicPr>
          <p:cNvPr id="314" name="Shape 314" descr="earthquake-seismograph-reading.jpg"/>
          <p:cNvPicPr preferRelativeResize="0"/>
          <p:nvPr/>
        </p:nvPicPr>
        <p:blipFill>
          <a:blip r:embed="rId4">
            <a:alphaModFix/>
          </a:blip>
          <a:stretch>
            <a:fillRect/>
          </a:stretch>
        </p:blipFill>
        <p:spPr>
          <a:xfrm>
            <a:off x="7130825" y="2140000"/>
            <a:ext cx="1108800" cy="1105500"/>
          </a:xfrm>
          <a:prstGeom prst="ellipse">
            <a:avLst/>
          </a:prstGeom>
          <a:noFill/>
          <a:ln w="9525" cap="flat" cmpd="sng">
            <a:solidFill>
              <a:srgbClr val="000000"/>
            </a:solidFill>
            <a:prstDash val="solid"/>
            <a:round/>
            <a:headEnd type="none" w="med" len="med"/>
            <a:tailEnd type="none" w="med" len="med"/>
          </a:ln>
        </p:spPr>
      </p:pic>
      <p:sp>
        <p:nvSpPr>
          <p:cNvPr id="315" name="Shape 315"/>
          <p:cNvSpPr txBox="1"/>
          <p:nvPr/>
        </p:nvSpPr>
        <p:spPr>
          <a:xfrm>
            <a:off x="7238475" y="2804450"/>
            <a:ext cx="884700" cy="401100"/>
          </a:xfrm>
          <a:prstGeom prst="rect">
            <a:avLst/>
          </a:prstGeom>
          <a:noFill/>
          <a:ln>
            <a:noFill/>
          </a:ln>
        </p:spPr>
        <p:txBody>
          <a:bodyPr lIns="91425" tIns="91425" rIns="91425" bIns="91425" anchor="t" anchorCtr="0">
            <a:noAutofit/>
          </a:bodyPr>
          <a:lstStyle/>
          <a:p>
            <a:pPr lvl="0">
              <a:spcBef>
                <a:spcPts val="0"/>
              </a:spcBef>
              <a:buNone/>
            </a:pPr>
            <a:r>
              <a:rPr lang="en" sz="800" b="1"/>
              <a:t>Alert: 5.0 Mag</a:t>
            </a:r>
          </a:p>
        </p:txBody>
      </p:sp>
      <p:sp>
        <p:nvSpPr>
          <p:cNvPr id="316" name="Shape 316"/>
          <p:cNvSpPr txBox="1"/>
          <p:nvPr/>
        </p:nvSpPr>
        <p:spPr>
          <a:xfrm>
            <a:off x="8832300" y="1479350"/>
            <a:ext cx="117900" cy="401100"/>
          </a:xfrm>
          <a:prstGeom prst="rect">
            <a:avLst/>
          </a:prstGeom>
          <a:solidFill>
            <a:srgbClr val="EFEFEF"/>
          </a:solidFill>
          <a:ln>
            <a:noFill/>
          </a:ln>
        </p:spPr>
        <p:txBody>
          <a:bodyPr lIns="91425" tIns="91425" rIns="91425" bIns="91425" anchor="t" anchorCtr="0">
            <a:noAutofit/>
          </a:bodyPr>
          <a:lstStyle/>
          <a:p>
            <a:pPr lvl="0">
              <a:spcBef>
                <a:spcPts val="0"/>
              </a:spcBef>
              <a:buNone/>
            </a:pPr>
            <a:endParaRPr/>
          </a:p>
        </p:txBody>
      </p:sp>
      <p:sp>
        <p:nvSpPr>
          <p:cNvPr id="317" name="Shape 31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r>
              <a:rPr lang="en"/>
              <a:t>16</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Acknowledgments </a:t>
            </a:r>
          </a:p>
        </p:txBody>
      </p:sp>
      <p:sp>
        <p:nvSpPr>
          <p:cNvPr id="323" name="Shape 323"/>
          <p:cNvSpPr txBox="1">
            <a:spLocks noGrp="1"/>
          </p:cNvSpPr>
          <p:nvPr>
            <p:ph type="body" idx="1"/>
          </p:nvPr>
        </p:nvSpPr>
        <p:spPr>
          <a:xfrm>
            <a:off x="311700" y="1152475"/>
            <a:ext cx="4414800" cy="2729100"/>
          </a:xfrm>
          <a:prstGeom prst="rect">
            <a:avLst/>
          </a:prstGeom>
        </p:spPr>
        <p:txBody>
          <a:bodyPr lIns="91425" tIns="91425" rIns="91425" bIns="91425" anchor="t" anchorCtr="0">
            <a:noAutofit/>
          </a:bodyPr>
          <a:lstStyle/>
          <a:p>
            <a:pPr marL="457200" lvl="0" indent="-381000" rtl="0">
              <a:spcBef>
                <a:spcPts val="0"/>
              </a:spcBef>
              <a:spcAft>
                <a:spcPts val="0"/>
              </a:spcAft>
              <a:buClr>
                <a:srgbClr val="000000"/>
              </a:buClr>
              <a:buSzPct val="100000"/>
              <a:buFont typeface="Arial" panose="020B0604020202020204" pitchFamily="34" charset="0"/>
              <a:buChar char="•"/>
            </a:pPr>
            <a:r>
              <a:rPr lang="en" sz="2400" dirty="0">
                <a:solidFill>
                  <a:srgbClr val="000000"/>
                </a:solidFill>
              </a:rPr>
              <a:t>Advisors: </a:t>
            </a:r>
          </a:p>
          <a:p>
            <a:pPr marL="914400" lvl="1" indent="-381000" rtl="0">
              <a:spcBef>
                <a:spcPts val="0"/>
              </a:spcBef>
              <a:spcAft>
                <a:spcPts val="0"/>
              </a:spcAft>
              <a:buClr>
                <a:srgbClr val="000000"/>
              </a:buClr>
              <a:buSzPct val="100000"/>
            </a:pPr>
            <a:r>
              <a:rPr lang="en" sz="2400" dirty="0">
                <a:solidFill>
                  <a:srgbClr val="000000"/>
                </a:solidFill>
              </a:rPr>
              <a:t>Dr. Amelito Enriquez</a:t>
            </a:r>
          </a:p>
          <a:p>
            <a:pPr marL="914400" lvl="1" indent="-381000" rtl="0">
              <a:spcBef>
                <a:spcPts val="0"/>
              </a:spcBef>
              <a:spcAft>
                <a:spcPts val="0"/>
              </a:spcAft>
              <a:buClr>
                <a:srgbClr val="000000"/>
              </a:buClr>
              <a:buSzPct val="100000"/>
            </a:pPr>
            <a:r>
              <a:rPr lang="en" sz="2400" dirty="0">
                <a:solidFill>
                  <a:srgbClr val="000000"/>
                </a:solidFill>
              </a:rPr>
              <a:t>Dr. Zhaoshuo Jiang</a:t>
            </a:r>
          </a:p>
          <a:p>
            <a:pPr marL="457200" lvl="0" indent="-381000" rtl="0">
              <a:spcBef>
                <a:spcPts val="0"/>
              </a:spcBef>
              <a:spcAft>
                <a:spcPts val="0"/>
              </a:spcAft>
              <a:buClr>
                <a:srgbClr val="000000"/>
              </a:buClr>
              <a:buSzPct val="100000"/>
              <a:buFont typeface="Arial" panose="020B0604020202020204" pitchFamily="34" charset="0"/>
              <a:buChar char="•"/>
            </a:pPr>
            <a:r>
              <a:rPr lang="en" sz="2400" dirty="0">
                <a:solidFill>
                  <a:srgbClr val="000000"/>
                </a:solidFill>
              </a:rPr>
              <a:t>Student Mentors: </a:t>
            </a:r>
          </a:p>
          <a:p>
            <a:pPr marL="914400" lvl="1" indent="-381000" rtl="0">
              <a:spcBef>
                <a:spcPts val="0"/>
              </a:spcBef>
              <a:spcAft>
                <a:spcPts val="0"/>
              </a:spcAft>
              <a:buClr>
                <a:srgbClr val="000000"/>
              </a:buClr>
              <a:buSzPct val="100000"/>
            </a:pPr>
            <a:r>
              <a:rPr lang="en" sz="2400" dirty="0">
                <a:solidFill>
                  <a:srgbClr val="000000"/>
                </a:solidFill>
              </a:rPr>
              <a:t>Jackie Lok</a:t>
            </a:r>
          </a:p>
          <a:p>
            <a:pPr marL="914400" lvl="1" indent="-381000" rtl="0">
              <a:spcBef>
                <a:spcPts val="0"/>
              </a:spcBef>
              <a:spcAft>
                <a:spcPts val="0"/>
              </a:spcAft>
              <a:buClr>
                <a:srgbClr val="000000"/>
              </a:buClr>
              <a:buSzPct val="100000"/>
            </a:pPr>
            <a:r>
              <a:rPr lang="en" sz="2400" dirty="0">
                <a:solidFill>
                  <a:srgbClr val="000000"/>
                </a:solidFill>
              </a:rPr>
              <a:t>Alec Maxwell</a:t>
            </a:r>
          </a:p>
          <a:p>
            <a:pPr lvl="0" rtl="0">
              <a:spcBef>
                <a:spcPts val="0"/>
              </a:spcBef>
              <a:spcAft>
                <a:spcPts val="0"/>
              </a:spcAft>
              <a:buNone/>
            </a:pPr>
            <a:endParaRPr sz="2400" dirty="0">
              <a:solidFill>
                <a:srgbClr val="000000"/>
              </a:solidFill>
            </a:endParaRPr>
          </a:p>
        </p:txBody>
      </p:sp>
      <p:sp>
        <p:nvSpPr>
          <p:cNvPr id="324" name="Shape 3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r>
              <a:rPr lang="en"/>
              <a:t>17</a:t>
            </a:r>
          </a:p>
        </p:txBody>
      </p:sp>
      <p:sp>
        <p:nvSpPr>
          <p:cNvPr id="325" name="Shape 325"/>
          <p:cNvSpPr txBox="1"/>
          <p:nvPr/>
        </p:nvSpPr>
        <p:spPr>
          <a:xfrm>
            <a:off x="4726500" y="1017725"/>
            <a:ext cx="3464700" cy="2863800"/>
          </a:xfrm>
          <a:prstGeom prst="rect">
            <a:avLst/>
          </a:prstGeom>
          <a:noFill/>
          <a:ln>
            <a:noFill/>
          </a:ln>
        </p:spPr>
        <p:txBody>
          <a:bodyPr lIns="91425" tIns="91425" rIns="91425" bIns="91425" anchor="ctr" anchorCtr="0">
            <a:noAutofit/>
          </a:bodyPr>
          <a:lstStyle/>
          <a:p>
            <a:pPr lvl="0" algn="ctr" rtl="0">
              <a:spcBef>
                <a:spcPts val="0"/>
              </a:spcBef>
              <a:buClr>
                <a:schemeClr val="dk1"/>
              </a:buClr>
              <a:buSzPct val="30555"/>
              <a:buFont typeface="Arial"/>
              <a:buNone/>
            </a:pPr>
            <a:r>
              <a:rPr lang="en" sz="3600">
                <a:solidFill>
                  <a:schemeClr val="dk1"/>
                </a:solidFill>
              </a:rPr>
              <a:t>Thank You!</a:t>
            </a:r>
          </a:p>
          <a:p>
            <a:pPr lvl="0" algn="ctr">
              <a:spcBef>
                <a:spcPts val="0"/>
              </a:spcBef>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References</a:t>
            </a:r>
          </a:p>
          <a:p>
            <a:pPr lvl="0">
              <a:spcBef>
                <a:spcPts val="0"/>
              </a:spcBef>
              <a:buNone/>
            </a:pPr>
            <a:endParaRPr/>
          </a:p>
        </p:txBody>
      </p:sp>
      <p:sp>
        <p:nvSpPr>
          <p:cNvPr id="331" name="Shape 331"/>
          <p:cNvSpPr txBox="1">
            <a:spLocks noGrp="1"/>
          </p:cNvSpPr>
          <p:nvPr>
            <p:ph type="body" idx="1"/>
          </p:nvPr>
        </p:nvSpPr>
        <p:spPr>
          <a:xfrm>
            <a:off x="311700" y="1152475"/>
            <a:ext cx="8520600" cy="3614800"/>
          </a:xfrm>
          <a:prstGeom prst="rect">
            <a:avLst/>
          </a:prstGeom>
        </p:spPr>
        <p:txBody>
          <a:bodyPr lIns="91425" tIns="91425" rIns="91425" bIns="91425" anchor="t" anchorCtr="0">
            <a:noAutofit/>
          </a:bodyPr>
          <a:lstStyle/>
          <a:p>
            <a:pPr marL="457200" lvl="0" indent="-317500" rtl="0">
              <a:lnSpc>
                <a:spcPct val="150000"/>
              </a:lnSpc>
              <a:spcBef>
                <a:spcPts val="0"/>
              </a:spcBef>
              <a:spcAft>
                <a:spcPts val="0"/>
              </a:spcAft>
              <a:buClr>
                <a:schemeClr val="dk1"/>
              </a:buClr>
              <a:buSzPct val="100000"/>
            </a:pPr>
            <a:r>
              <a:rPr lang="en" sz="1400" dirty="0">
                <a:solidFill>
                  <a:schemeClr val="dk1"/>
                </a:solidFill>
              </a:rPr>
              <a:t>1. Ali, Shaukat. "Sensors and Mobile Phones: Evolution and State-of-the-Art."</a:t>
            </a:r>
            <a:r>
              <a:rPr lang="en" sz="1400" i="1" dirty="0">
                <a:solidFill>
                  <a:schemeClr val="dk1"/>
                </a:solidFill>
              </a:rPr>
              <a:t>Pakistan Journal of Science</a:t>
            </a:r>
            <a:r>
              <a:rPr lang="en" sz="1400" dirty="0">
                <a:solidFill>
                  <a:schemeClr val="dk1"/>
                </a:solidFill>
              </a:rPr>
              <a:t> (2014): n. pag. </a:t>
            </a:r>
            <a:r>
              <a:rPr lang="en" sz="1400" i="1" dirty="0">
                <a:solidFill>
                  <a:schemeClr val="dk1"/>
                </a:solidFill>
              </a:rPr>
              <a:t>ResearchGate</a:t>
            </a:r>
            <a:r>
              <a:rPr lang="en" sz="1400" dirty="0">
                <a:solidFill>
                  <a:schemeClr val="dk1"/>
                </a:solidFill>
              </a:rPr>
              <a:t>. Web. 5 July 2016. </a:t>
            </a:r>
          </a:p>
          <a:p>
            <a:pPr marL="457200" lvl="0" indent="-317500" rtl="0">
              <a:lnSpc>
                <a:spcPct val="150000"/>
              </a:lnSpc>
              <a:spcBef>
                <a:spcPts val="0"/>
              </a:spcBef>
              <a:spcAft>
                <a:spcPts val="0"/>
              </a:spcAft>
              <a:buClr>
                <a:schemeClr val="dk1"/>
              </a:buClr>
              <a:buSzPct val="100000"/>
            </a:pPr>
            <a:r>
              <a:rPr lang="en" sz="1400" dirty="0">
                <a:solidFill>
                  <a:schemeClr val="dk1"/>
                </a:solidFill>
              </a:rPr>
              <a:t>2. Feng, M., Fukuda, Y., Mizuta, M., &amp; Ozer, E. (2015). Citizen Sensors for SHM: Use of Accelerometer Data from Smartphones. </a:t>
            </a:r>
            <a:r>
              <a:rPr lang="en" sz="1400" i="1" dirty="0">
                <a:solidFill>
                  <a:schemeClr val="dk1"/>
                </a:solidFill>
              </a:rPr>
              <a:t>Sensors,</a:t>
            </a:r>
            <a:r>
              <a:rPr lang="en" sz="1400" dirty="0">
                <a:solidFill>
                  <a:schemeClr val="dk1"/>
                </a:solidFill>
              </a:rPr>
              <a:t> </a:t>
            </a:r>
            <a:r>
              <a:rPr lang="en" sz="1400" i="1" dirty="0">
                <a:solidFill>
                  <a:schemeClr val="dk1"/>
                </a:solidFill>
              </a:rPr>
              <a:t>15</a:t>
            </a:r>
            <a:r>
              <a:rPr lang="en" sz="1400" dirty="0">
                <a:solidFill>
                  <a:schemeClr val="dk1"/>
                </a:solidFill>
              </a:rPr>
              <a:t>(2), 2980-2998. doi:10.3390/s150202980</a:t>
            </a:r>
          </a:p>
          <a:p>
            <a:pPr marL="457200" lvl="0" indent="-317500" rtl="0">
              <a:lnSpc>
                <a:spcPct val="150000"/>
              </a:lnSpc>
              <a:spcBef>
                <a:spcPts val="0"/>
              </a:spcBef>
              <a:spcAft>
                <a:spcPts val="0"/>
              </a:spcAft>
              <a:buSzPct val="100000"/>
            </a:pPr>
            <a:r>
              <a:rPr lang="en" sz="1400" dirty="0">
                <a:solidFill>
                  <a:schemeClr val="dk1"/>
                </a:solidFill>
              </a:rPr>
              <a:t>3</a:t>
            </a:r>
            <a:r>
              <a:rPr lang="en" sz="1400" dirty="0" smtClean="0">
                <a:solidFill>
                  <a:schemeClr val="dk1"/>
                </a:solidFill>
              </a:rPr>
              <a:t>. </a:t>
            </a:r>
            <a:r>
              <a:rPr lang="en" sz="1400" dirty="0">
                <a:solidFill>
                  <a:schemeClr val="dk1"/>
                </a:solidFill>
              </a:rPr>
              <a:t>Roche, Michael. "Time Synchronization in Wireless Networks." </a:t>
            </a:r>
            <a:r>
              <a:rPr lang="en" sz="1400" i="1" dirty="0">
                <a:solidFill>
                  <a:schemeClr val="dk1"/>
                </a:solidFill>
              </a:rPr>
              <a:t>Time Synchronization in Wireless Networks</a:t>
            </a:r>
            <a:r>
              <a:rPr lang="en" sz="1400" dirty="0">
                <a:solidFill>
                  <a:schemeClr val="dk1"/>
                </a:solidFill>
              </a:rPr>
              <a:t>. Washington University in St. Louis, n.d. Web. 03 Aug. 2016. &lt;</a:t>
            </a:r>
            <a:r>
              <a:rPr lang="en" sz="1400" u="sng" dirty="0">
                <a:solidFill>
                  <a:srgbClr val="1155CC"/>
                </a:solidFill>
                <a:hlinkClick r:id="rId3"/>
              </a:rPr>
              <a:t>http://www.cs.wustl.edu/~jain/cse574-06/ftp/time_sync/index.html</a:t>
            </a:r>
            <a:r>
              <a:rPr lang="en" sz="1400" dirty="0">
                <a:solidFill>
                  <a:schemeClr val="dk1"/>
                </a:solidFill>
              </a:rPr>
              <a:t>&gt;.</a:t>
            </a:r>
          </a:p>
          <a:p>
            <a:pPr marL="457200" lvl="0" indent="-317500" rtl="0">
              <a:lnSpc>
                <a:spcPct val="150000"/>
              </a:lnSpc>
              <a:spcBef>
                <a:spcPts val="0"/>
              </a:spcBef>
              <a:spcAft>
                <a:spcPts val="0"/>
              </a:spcAft>
              <a:buClr>
                <a:schemeClr val="dk1"/>
              </a:buClr>
              <a:buSzPct val="100000"/>
              <a:buFont typeface="Times New Roman"/>
            </a:pPr>
            <a:r>
              <a:rPr lang="en" sz="1400" dirty="0" smtClean="0">
                <a:solidFill>
                  <a:schemeClr val="dk1"/>
                </a:solidFill>
              </a:rPr>
              <a:t>4.</a:t>
            </a:r>
            <a:r>
              <a:rPr lang="en" sz="1400" dirty="0" smtClean="0">
                <a:solidFill>
                  <a:schemeClr val="dk1"/>
                </a:solidFill>
              </a:rPr>
              <a:t> </a:t>
            </a:r>
            <a:r>
              <a:rPr lang="en" sz="1400" dirty="0">
                <a:solidFill>
                  <a:schemeClr val="dk1"/>
                </a:solidFill>
              </a:rPr>
              <a:t>Sundararaman, Bharath, Ugo Buy, and Ajay D. Kshemkalyani. "Clock Synchronization for Wireless Sensor Networks: A Survey." </a:t>
            </a:r>
            <a:r>
              <a:rPr lang="en" sz="1400" i="1" dirty="0">
                <a:solidFill>
                  <a:schemeClr val="dk1"/>
                </a:solidFill>
              </a:rPr>
              <a:t>Ad Hoc Networks</a:t>
            </a:r>
            <a:r>
              <a:rPr lang="en" sz="1400" dirty="0">
                <a:solidFill>
                  <a:schemeClr val="dk1"/>
                </a:solidFill>
              </a:rPr>
              <a:t> 3.3 (2005): 281-323. Web.</a:t>
            </a:r>
          </a:p>
        </p:txBody>
      </p:sp>
      <p:sp>
        <p:nvSpPr>
          <p:cNvPr id="332" name="Shape 332"/>
          <p:cNvSpPr txBox="1"/>
          <p:nvPr/>
        </p:nvSpPr>
        <p:spPr>
          <a:xfrm>
            <a:off x="311700" y="4302275"/>
            <a:ext cx="8388900" cy="465000"/>
          </a:xfrm>
          <a:prstGeom prst="rect">
            <a:avLst/>
          </a:prstGeom>
          <a:noFill/>
          <a:ln>
            <a:noFill/>
          </a:ln>
        </p:spPr>
        <p:txBody>
          <a:bodyPr lIns="91425" tIns="91425" rIns="91425" bIns="91425" anchor="t" anchorCtr="0">
            <a:noAutofit/>
          </a:bodyPr>
          <a:lstStyle/>
          <a:p>
            <a:pPr lvl="0">
              <a:spcBef>
                <a:spcPts val="0"/>
              </a:spcBef>
              <a:buNone/>
            </a:pPr>
            <a:r>
              <a:rPr lang="en" dirty="0"/>
              <a:t>*Some of the photos used were taken from the internet and the rights belong to the original owners.</a:t>
            </a:r>
          </a:p>
        </p:txBody>
      </p:sp>
      <p:sp>
        <p:nvSpPr>
          <p:cNvPr id="333" name="Shape 33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r>
              <a:rPr lang="en"/>
              <a:t>18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Outline</a:t>
            </a:r>
          </a:p>
        </p:txBody>
      </p:sp>
      <p:sp>
        <p:nvSpPr>
          <p:cNvPr id="69" name="Shape 69"/>
          <p:cNvSpPr txBox="1">
            <a:spLocks noGrp="1"/>
          </p:cNvSpPr>
          <p:nvPr>
            <p:ph type="body" idx="1"/>
          </p:nvPr>
        </p:nvSpPr>
        <p:spPr>
          <a:xfrm>
            <a:off x="311700" y="1152475"/>
            <a:ext cx="8520600" cy="3524700"/>
          </a:xfrm>
          <a:prstGeom prst="rect">
            <a:avLst/>
          </a:prstGeom>
        </p:spPr>
        <p:txBody>
          <a:bodyPr lIns="91425" tIns="91425" rIns="91425" bIns="91425" anchor="t" anchorCtr="0">
            <a:noAutofit/>
          </a:bodyPr>
          <a:lstStyle/>
          <a:p>
            <a:pPr marL="457200" marR="0" lvl="0" indent="-381000" algn="l" rtl="0">
              <a:lnSpc>
                <a:spcPct val="115000"/>
              </a:lnSpc>
              <a:spcBef>
                <a:spcPts val="0"/>
              </a:spcBef>
              <a:spcAft>
                <a:spcPts val="0"/>
              </a:spcAft>
              <a:buClr>
                <a:srgbClr val="000000"/>
              </a:buClr>
              <a:buSzPct val="100000"/>
              <a:buFont typeface="Arial" panose="020B0604020202020204" pitchFamily="34" charset="0"/>
              <a:buChar char="•"/>
            </a:pPr>
            <a:r>
              <a:rPr lang="en" sz="2400" dirty="0">
                <a:solidFill>
                  <a:srgbClr val="000000"/>
                </a:solidFill>
              </a:rPr>
              <a:t>Objective</a:t>
            </a:r>
          </a:p>
          <a:p>
            <a:pPr marL="457200" marR="0" lvl="0" indent="-381000" algn="l" rtl="0">
              <a:lnSpc>
                <a:spcPct val="115000"/>
              </a:lnSpc>
              <a:spcBef>
                <a:spcPts val="0"/>
              </a:spcBef>
              <a:spcAft>
                <a:spcPts val="0"/>
              </a:spcAft>
              <a:buClr>
                <a:srgbClr val="B7B7B7"/>
              </a:buClr>
              <a:buSzPct val="100000"/>
              <a:buFont typeface="Arial" panose="020B0604020202020204" pitchFamily="34" charset="0"/>
              <a:buChar char="•"/>
            </a:pPr>
            <a:r>
              <a:rPr lang="en" sz="2400" dirty="0">
                <a:solidFill>
                  <a:srgbClr val="B7B7B7"/>
                </a:solidFill>
              </a:rPr>
              <a:t>Wearable Devices</a:t>
            </a:r>
          </a:p>
          <a:p>
            <a:pPr marL="457200" marR="0" lvl="0" indent="-381000" algn="l" rtl="0">
              <a:lnSpc>
                <a:spcPct val="115000"/>
              </a:lnSpc>
              <a:spcBef>
                <a:spcPts val="0"/>
              </a:spcBef>
              <a:spcAft>
                <a:spcPts val="0"/>
              </a:spcAft>
              <a:buClr>
                <a:srgbClr val="B7B7B7"/>
              </a:buClr>
              <a:buSzPct val="100000"/>
              <a:buFont typeface="Arial" panose="020B0604020202020204" pitchFamily="34" charset="0"/>
              <a:buChar char="•"/>
            </a:pPr>
            <a:r>
              <a:rPr lang="en" sz="2400" dirty="0">
                <a:solidFill>
                  <a:srgbClr val="B7B7B7"/>
                </a:solidFill>
              </a:rPr>
              <a:t>Time Synchronization Procedure</a:t>
            </a:r>
          </a:p>
          <a:p>
            <a:pPr marL="457200" marR="0" lvl="0" indent="-381000" algn="l" rtl="0">
              <a:lnSpc>
                <a:spcPct val="115000"/>
              </a:lnSpc>
              <a:spcBef>
                <a:spcPts val="0"/>
              </a:spcBef>
              <a:spcAft>
                <a:spcPts val="0"/>
              </a:spcAft>
              <a:buClr>
                <a:srgbClr val="B7B7B7"/>
              </a:buClr>
              <a:buSzPct val="100000"/>
              <a:buFont typeface="Arial" panose="020B0604020202020204" pitchFamily="34" charset="0"/>
              <a:buChar char="•"/>
            </a:pPr>
            <a:r>
              <a:rPr lang="en" sz="2400" dirty="0">
                <a:solidFill>
                  <a:srgbClr val="B7B7B7"/>
                </a:solidFill>
              </a:rPr>
              <a:t>Testing and Results</a:t>
            </a:r>
          </a:p>
          <a:p>
            <a:pPr marL="457200" marR="0" lvl="0" indent="-381000" algn="l" rtl="0">
              <a:lnSpc>
                <a:spcPct val="115000"/>
              </a:lnSpc>
              <a:spcBef>
                <a:spcPts val="0"/>
              </a:spcBef>
              <a:spcAft>
                <a:spcPts val="0"/>
              </a:spcAft>
              <a:buClr>
                <a:srgbClr val="B7B7B7"/>
              </a:buClr>
              <a:buSzPct val="100000"/>
              <a:buFont typeface="Arial" panose="020B0604020202020204" pitchFamily="34" charset="0"/>
              <a:buChar char="•"/>
            </a:pPr>
            <a:r>
              <a:rPr lang="en" sz="2400" dirty="0">
                <a:solidFill>
                  <a:srgbClr val="B7B7B7"/>
                </a:solidFill>
              </a:rPr>
              <a:t>Analysis </a:t>
            </a:r>
          </a:p>
          <a:p>
            <a:pPr marL="457200" marR="0" lvl="0" indent="-381000" algn="l" rtl="0">
              <a:lnSpc>
                <a:spcPct val="115000"/>
              </a:lnSpc>
              <a:spcBef>
                <a:spcPts val="0"/>
              </a:spcBef>
              <a:spcAft>
                <a:spcPts val="0"/>
              </a:spcAft>
              <a:buClr>
                <a:srgbClr val="B7B7B7"/>
              </a:buClr>
              <a:buSzPct val="100000"/>
              <a:buFont typeface="Arial" panose="020B0604020202020204" pitchFamily="34" charset="0"/>
              <a:buChar char="•"/>
            </a:pPr>
            <a:r>
              <a:rPr lang="en" sz="2400" dirty="0">
                <a:solidFill>
                  <a:srgbClr val="B7B7B7"/>
                </a:solidFill>
              </a:rPr>
              <a:t>Future Work</a:t>
            </a:r>
          </a:p>
        </p:txBody>
      </p:sp>
    </p:spTree>
    <p:extLst>
      <p:ext uri="{BB962C8B-B14F-4D97-AF65-F5344CB8AC3E}">
        <p14:creationId xmlns:p14="http://schemas.microsoft.com/office/powerpoint/2010/main" val="3998971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Objective</a:t>
            </a:r>
          </a:p>
        </p:txBody>
      </p:sp>
      <p:sp>
        <p:nvSpPr>
          <p:cNvPr id="75" name="Shape 75"/>
          <p:cNvSpPr txBox="1">
            <a:spLocks noGrp="1"/>
          </p:cNvSpPr>
          <p:nvPr>
            <p:ph type="body" idx="1"/>
          </p:nvPr>
        </p:nvSpPr>
        <p:spPr>
          <a:xfrm>
            <a:off x="311700" y="1325075"/>
            <a:ext cx="8520600" cy="761700"/>
          </a:xfrm>
          <a:prstGeom prst="rect">
            <a:avLst/>
          </a:prstGeom>
        </p:spPr>
        <p:txBody>
          <a:bodyPr lIns="91425" tIns="91425" rIns="91425" bIns="91425" anchor="t" anchorCtr="0">
            <a:noAutofit/>
          </a:bodyPr>
          <a:lstStyle/>
          <a:p>
            <a:pPr marL="457200" lvl="0" indent="-228600" rtl="0">
              <a:spcBef>
                <a:spcPts val="0"/>
              </a:spcBef>
              <a:buClr>
                <a:srgbClr val="000000"/>
              </a:buClr>
              <a:buChar char="●"/>
            </a:pPr>
            <a:r>
              <a:rPr lang="en">
                <a:solidFill>
                  <a:srgbClr val="000000"/>
                </a:solidFill>
              </a:rPr>
              <a:t>Use smart wearable devices to collect and share earthquake data on a large geographic scale</a:t>
            </a:r>
          </a:p>
          <a:p>
            <a:pPr lvl="0" rtl="0">
              <a:spcBef>
                <a:spcPts val="0"/>
              </a:spcBef>
              <a:buNone/>
            </a:pPr>
            <a:endParaRPr>
              <a:solidFill>
                <a:srgbClr val="000000"/>
              </a:solidFill>
            </a:endParaRPr>
          </a:p>
          <a:p>
            <a:pPr marR="0" lvl="0" algn="l" rtl="0">
              <a:lnSpc>
                <a:spcPct val="115000"/>
              </a:lnSpc>
              <a:spcBef>
                <a:spcPts val="0"/>
              </a:spcBef>
              <a:spcAft>
                <a:spcPts val="1600"/>
              </a:spcAft>
              <a:buNone/>
            </a:pPr>
            <a:endParaRPr sz="1800">
              <a:solidFill>
                <a:srgbClr val="000000"/>
              </a:solidFill>
            </a:endParaRPr>
          </a:p>
        </p:txBody>
      </p:sp>
      <p:pic>
        <p:nvPicPr>
          <p:cNvPr id="76" name="Shape 76"/>
          <p:cNvPicPr preferRelativeResize="0"/>
          <p:nvPr/>
        </p:nvPicPr>
        <p:blipFill>
          <a:blip r:embed="rId3">
            <a:alphaModFix/>
          </a:blip>
          <a:stretch>
            <a:fillRect/>
          </a:stretch>
        </p:blipFill>
        <p:spPr>
          <a:xfrm>
            <a:off x="152900" y="2555130"/>
            <a:ext cx="2689200" cy="1792781"/>
          </a:xfrm>
          <a:prstGeom prst="rect">
            <a:avLst/>
          </a:prstGeom>
          <a:noFill/>
          <a:ln w="19050" cap="flat" cmpd="sng">
            <a:solidFill>
              <a:srgbClr val="000000"/>
            </a:solidFill>
            <a:prstDash val="solid"/>
            <a:round/>
            <a:headEnd type="none" w="med" len="med"/>
            <a:tailEnd type="none" w="med" len="med"/>
          </a:ln>
        </p:spPr>
      </p:pic>
      <p:pic>
        <p:nvPicPr>
          <p:cNvPr id="77" name="Shape 77"/>
          <p:cNvPicPr preferRelativeResize="0"/>
          <p:nvPr/>
        </p:nvPicPr>
        <p:blipFill>
          <a:blip r:embed="rId4">
            <a:alphaModFix/>
          </a:blip>
          <a:stretch>
            <a:fillRect/>
          </a:stretch>
        </p:blipFill>
        <p:spPr>
          <a:xfrm>
            <a:off x="3740476" y="2517627"/>
            <a:ext cx="1867774" cy="1867774"/>
          </a:xfrm>
          <a:prstGeom prst="rect">
            <a:avLst/>
          </a:prstGeom>
          <a:noFill/>
          <a:ln w="19050" cap="flat" cmpd="sng">
            <a:solidFill>
              <a:srgbClr val="000000"/>
            </a:solidFill>
            <a:prstDash val="solid"/>
            <a:round/>
            <a:headEnd type="none" w="med" len="med"/>
            <a:tailEnd type="none" w="med" len="med"/>
          </a:ln>
        </p:spPr>
      </p:pic>
      <p:sp>
        <p:nvSpPr>
          <p:cNvPr id="78" name="Shape 78"/>
          <p:cNvSpPr/>
          <p:nvPr/>
        </p:nvSpPr>
        <p:spPr>
          <a:xfrm>
            <a:off x="5701187" y="3107325"/>
            <a:ext cx="712500" cy="572700"/>
          </a:xfrm>
          <a:prstGeom prst="rightArrow">
            <a:avLst>
              <a:gd name="adj1" fmla="val 50000"/>
              <a:gd name="adj2" fmla="val 50000"/>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79" name="Shape 79"/>
          <p:cNvPicPr preferRelativeResize="0"/>
          <p:nvPr/>
        </p:nvPicPr>
        <p:blipFill rotWithShape="1">
          <a:blip r:embed="rId5">
            <a:alphaModFix/>
          </a:blip>
          <a:srcRect t="31464"/>
          <a:stretch/>
        </p:blipFill>
        <p:spPr>
          <a:xfrm>
            <a:off x="6506650" y="2495537"/>
            <a:ext cx="2484450" cy="1911925"/>
          </a:xfrm>
          <a:prstGeom prst="rect">
            <a:avLst/>
          </a:prstGeom>
          <a:noFill/>
          <a:ln w="19050" cap="flat" cmpd="sng">
            <a:solidFill>
              <a:srgbClr val="000000"/>
            </a:solidFill>
            <a:prstDash val="solid"/>
            <a:round/>
            <a:headEnd type="none" w="med" len="med"/>
            <a:tailEnd type="none" w="med" len="med"/>
          </a:ln>
        </p:spPr>
      </p:pic>
      <p:sp>
        <p:nvSpPr>
          <p:cNvPr id="80" name="Shape 80"/>
          <p:cNvSpPr/>
          <p:nvPr/>
        </p:nvSpPr>
        <p:spPr>
          <a:xfrm>
            <a:off x="2935025" y="3107325"/>
            <a:ext cx="712500" cy="572700"/>
          </a:xfrm>
          <a:prstGeom prst="rightArrow">
            <a:avLst>
              <a:gd name="adj1" fmla="val 50000"/>
              <a:gd name="adj2" fmla="val 50000"/>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 name="Shape 8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r>
              <a:rPr lang="en"/>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500"/>
                                        <p:tgtEl>
                                          <p:spTgt spid="8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fade">
                                      <p:cBhvr>
                                        <p:cTn id="15" dur="500"/>
                                        <p:tgtEl>
                                          <p:spTgt spid="7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500"/>
                                        <p:tgtEl>
                                          <p:spTgt spid="7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fade">
                                      <p:cBhvr>
                                        <p:cTn id="23"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445025"/>
            <a:ext cx="5328000" cy="572700"/>
          </a:xfrm>
          <a:prstGeom prst="rect">
            <a:avLst/>
          </a:prstGeom>
        </p:spPr>
        <p:txBody>
          <a:bodyPr lIns="91425" tIns="91425" rIns="91425" bIns="91425" anchor="t" anchorCtr="0">
            <a:noAutofit/>
          </a:bodyPr>
          <a:lstStyle/>
          <a:p>
            <a:pPr lvl="0" rtl="0">
              <a:spcBef>
                <a:spcPts val="0"/>
              </a:spcBef>
              <a:buNone/>
            </a:pPr>
            <a:r>
              <a:rPr lang="en"/>
              <a:t>Why It Matters</a:t>
            </a:r>
          </a:p>
        </p:txBody>
      </p:sp>
      <p:pic>
        <p:nvPicPr>
          <p:cNvPr id="87" name="Shape 87"/>
          <p:cNvPicPr preferRelativeResize="0"/>
          <p:nvPr/>
        </p:nvPicPr>
        <p:blipFill>
          <a:blip r:embed="rId3">
            <a:alphaModFix/>
          </a:blip>
          <a:stretch>
            <a:fillRect/>
          </a:stretch>
        </p:blipFill>
        <p:spPr>
          <a:xfrm>
            <a:off x="273637" y="1822602"/>
            <a:ext cx="3351855" cy="2775171"/>
          </a:xfrm>
          <a:prstGeom prst="rect">
            <a:avLst/>
          </a:prstGeom>
          <a:noFill/>
          <a:ln w="19050" cap="flat" cmpd="sng">
            <a:solidFill>
              <a:srgbClr val="000000"/>
            </a:solidFill>
            <a:prstDash val="solid"/>
            <a:round/>
            <a:headEnd type="none" w="med" len="med"/>
            <a:tailEnd type="none" w="med" len="med"/>
          </a:ln>
        </p:spPr>
      </p:pic>
      <p:sp>
        <p:nvSpPr>
          <p:cNvPr id="88" name="Shape 88"/>
          <p:cNvSpPr txBox="1"/>
          <p:nvPr/>
        </p:nvSpPr>
        <p:spPr>
          <a:xfrm>
            <a:off x="273612" y="1131099"/>
            <a:ext cx="3351900" cy="691499"/>
          </a:xfrm>
          <a:prstGeom prst="rect">
            <a:avLst/>
          </a:prstGeom>
          <a:noFill/>
          <a:ln>
            <a:noFill/>
          </a:ln>
        </p:spPr>
        <p:txBody>
          <a:bodyPr lIns="91425" tIns="91425" rIns="91425" bIns="91425" anchor="t" anchorCtr="0">
            <a:noAutofit/>
          </a:bodyPr>
          <a:lstStyle/>
          <a:p>
            <a:pPr lvl="0" algn="ctr">
              <a:spcBef>
                <a:spcPts val="0"/>
              </a:spcBef>
              <a:buNone/>
            </a:pPr>
            <a:r>
              <a:rPr lang="en" sz="1800"/>
              <a:t>Seismic Monitoring Stations in California</a:t>
            </a:r>
          </a:p>
        </p:txBody>
      </p:sp>
      <p:sp>
        <p:nvSpPr>
          <p:cNvPr id="89" name="Shape 89"/>
          <p:cNvSpPr txBox="1"/>
          <p:nvPr/>
        </p:nvSpPr>
        <p:spPr>
          <a:xfrm>
            <a:off x="4351325" y="1350675"/>
            <a:ext cx="4366500" cy="2664600"/>
          </a:xfrm>
          <a:prstGeom prst="rect">
            <a:avLst/>
          </a:prstGeom>
          <a:noFill/>
          <a:ln>
            <a:noFill/>
          </a:ln>
        </p:spPr>
        <p:txBody>
          <a:bodyPr lIns="91425" tIns="91425" rIns="91425" bIns="91425" anchor="t" anchorCtr="0">
            <a:noAutofit/>
          </a:bodyPr>
          <a:lstStyle/>
          <a:p>
            <a:pPr lvl="0" rtl="0">
              <a:spcBef>
                <a:spcPts val="0"/>
              </a:spcBef>
              <a:buNone/>
            </a:pPr>
            <a:r>
              <a:rPr lang="en" sz="1800"/>
              <a:t>Useful in the following applications:</a:t>
            </a:r>
          </a:p>
          <a:p>
            <a:pPr marL="457200" lvl="0" indent="-342900" rtl="0">
              <a:spcBef>
                <a:spcPts val="0"/>
              </a:spcBef>
              <a:buSzPct val="100000"/>
              <a:buChar char="●"/>
            </a:pPr>
            <a:r>
              <a:rPr lang="en" sz="1800"/>
              <a:t>Record seismic movement</a:t>
            </a:r>
          </a:p>
          <a:p>
            <a:pPr marL="914400" lvl="1" indent="-342900" rtl="0">
              <a:spcBef>
                <a:spcPts val="0"/>
              </a:spcBef>
              <a:buSzPct val="100000"/>
              <a:buChar char="○"/>
            </a:pPr>
            <a:r>
              <a:rPr lang="en" sz="1800"/>
              <a:t>Retrofit infrastructure</a:t>
            </a:r>
          </a:p>
          <a:p>
            <a:pPr marL="914400" lvl="1" indent="-342900" rtl="0">
              <a:spcBef>
                <a:spcPts val="0"/>
              </a:spcBef>
              <a:buSzPct val="100000"/>
              <a:buChar char="○"/>
            </a:pPr>
            <a:r>
              <a:rPr lang="en" sz="1800"/>
              <a:t>Improve building codes</a:t>
            </a:r>
          </a:p>
          <a:p>
            <a:pPr marL="457200" lvl="0" indent="-342900" rtl="0">
              <a:spcBef>
                <a:spcPts val="0"/>
              </a:spcBef>
              <a:buSzPct val="100000"/>
              <a:buChar char="●"/>
            </a:pPr>
            <a:r>
              <a:rPr lang="en" sz="1800"/>
              <a:t>Send early earthquake warnings</a:t>
            </a:r>
          </a:p>
          <a:p>
            <a:pPr marL="914400" lvl="1" indent="-342900" rtl="0">
              <a:spcBef>
                <a:spcPts val="0"/>
              </a:spcBef>
              <a:buSzPct val="100000"/>
              <a:buChar char="○"/>
            </a:pPr>
            <a:r>
              <a:rPr lang="en" sz="1800"/>
              <a:t>Respond to post-earthquake disasters</a:t>
            </a:r>
          </a:p>
        </p:txBody>
      </p:sp>
      <p:sp>
        <p:nvSpPr>
          <p:cNvPr id="90" name="Shape 9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r>
              <a:rPr lang="en"/>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1000"/>
                                        <p:tgtEl>
                                          <p:spTgt spid="87"/>
                                        </p:tgtEl>
                                      </p:cBhvr>
                                    </p:animEffect>
                                  </p:childTnLst>
                                </p:cTn>
                              </p:par>
                              <p:par>
                                <p:cTn id="11" presetID="10" presetClass="entr" presetSubtype="0" fill="hold" nodeType="with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fade">
                                      <p:cBhvr>
                                        <p:cTn id="13"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Outline</a:t>
            </a:r>
          </a:p>
        </p:txBody>
      </p:sp>
      <p:sp>
        <p:nvSpPr>
          <p:cNvPr id="96" name="Shape 96"/>
          <p:cNvSpPr txBox="1">
            <a:spLocks noGrp="1"/>
          </p:cNvSpPr>
          <p:nvPr>
            <p:ph type="body" idx="1"/>
          </p:nvPr>
        </p:nvSpPr>
        <p:spPr>
          <a:xfrm>
            <a:off x="311700" y="1152475"/>
            <a:ext cx="8520600" cy="3524700"/>
          </a:xfrm>
          <a:prstGeom prst="rect">
            <a:avLst/>
          </a:prstGeom>
        </p:spPr>
        <p:txBody>
          <a:bodyPr lIns="91425" tIns="91425" rIns="91425" bIns="91425" anchor="t" anchorCtr="0">
            <a:noAutofit/>
          </a:bodyPr>
          <a:lstStyle/>
          <a:p>
            <a:pPr marL="457200" marR="0" lvl="0" indent="-381000" algn="l" rtl="0">
              <a:lnSpc>
                <a:spcPct val="115000"/>
              </a:lnSpc>
              <a:spcBef>
                <a:spcPts val="0"/>
              </a:spcBef>
              <a:spcAft>
                <a:spcPts val="0"/>
              </a:spcAft>
              <a:buClr>
                <a:srgbClr val="B7B7B7"/>
              </a:buClr>
              <a:buSzPct val="100000"/>
              <a:buFont typeface="Arial" panose="020B0604020202020204" pitchFamily="34" charset="0"/>
              <a:buChar char="•"/>
            </a:pPr>
            <a:r>
              <a:rPr lang="en" sz="2400" dirty="0" smtClean="0">
                <a:solidFill>
                  <a:srgbClr val="B7B7B7"/>
                </a:solidFill>
              </a:rPr>
              <a:t>Objective</a:t>
            </a:r>
            <a:endParaRPr lang="en" sz="2400" dirty="0">
              <a:solidFill>
                <a:srgbClr val="B7B7B7"/>
              </a:solidFill>
            </a:endParaRPr>
          </a:p>
          <a:p>
            <a:pPr marL="457200" marR="0" lvl="0" indent="-381000" algn="l" rtl="0">
              <a:lnSpc>
                <a:spcPct val="115000"/>
              </a:lnSpc>
              <a:spcBef>
                <a:spcPts val="0"/>
              </a:spcBef>
              <a:spcAft>
                <a:spcPts val="0"/>
              </a:spcAft>
              <a:buClr>
                <a:srgbClr val="000000"/>
              </a:buClr>
              <a:buSzPct val="100000"/>
              <a:buFont typeface="Arial" panose="020B0604020202020204" pitchFamily="34" charset="0"/>
              <a:buChar char="•"/>
            </a:pPr>
            <a:r>
              <a:rPr lang="en" sz="2400" dirty="0">
                <a:solidFill>
                  <a:srgbClr val="000000"/>
                </a:solidFill>
              </a:rPr>
              <a:t>Wearable Devices</a:t>
            </a:r>
          </a:p>
          <a:p>
            <a:pPr marL="457200" marR="0" lvl="0" indent="-381000" algn="l" rtl="0">
              <a:lnSpc>
                <a:spcPct val="115000"/>
              </a:lnSpc>
              <a:spcBef>
                <a:spcPts val="0"/>
              </a:spcBef>
              <a:spcAft>
                <a:spcPts val="0"/>
              </a:spcAft>
              <a:buClr>
                <a:srgbClr val="B7B7B7"/>
              </a:buClr>
              <a:buSzPct val="100000"/>
              <a:buFont typeface="Arial" panose="020B0604020202020204" pitchFamily="34" charset="0"/>
              <a:buChar char="•"/>
            </a:pPr>
            <a:r>
              <a:rPr lang="en" sz="2400" dirty="0" smtClean="0">
                <a:solidFill>
                  <a:srgbClr val="B7B7B7"/>
                </a:solidFill>
              </a:rPr>
              <a:t>Time </a:t>
            </a:r>
            <a:r>
              <a:rPr lang="en" sz="2400" dirty="0">
                <a:solidFill>
                  <a:srgbClr val="B7B7B7"/>
                </a:solidFill>
              </a:rPr>
              <a:t>Synchronization Procedure</a:t>
            </a:r>
          </a:p>
          <a:p>
            <a:pPr marL="457200" marR="0" lvl="0" indent="-381000" algn="l" rtl="0">
              <a:lnSpc>
                <a:spcPct val="115000"/>
              </a:lnSpc>
              <a:spcBef>
                <a:spcPts val="0"/>
              </a:spcBef>
              <a:spcAft>
                <a:spcPts val="0"/>
              </a:spcAft>
              <a:buClr>
                <a:srgbClr val="B7B7B7"/>
              </a:buClr>
              <a:buSzPct val="100000"/>
              <a:buFont typeface="Arial" panose="020B0604020202020204" pitchFamily="34" charset="0"/>
              <a:buChar char="•"/>
            </a:pPr>
            <a:r>
              <a:rPr lang="en" sz="2400" dirty="0">
                <a:solidFill>
                  <a:srgbClr val="B7B7B7"/>
                </a:solidFill>
              </a:rPr>
              <a:t>Testing and Results</a:t>
            </a:r>
          </a:p>
          <a:p>
            <a:pPr marL="457200" marR="0" lvl="0" indent="-381000" algn="l" rtl="0">
              <a:lnSpc>
                <a:spcPct val="115000"/>
              </a:lnSpc>
              <a:spcBef>
                <a:spcPts val="0"/>
              </a:spcBef>
              <a:spcAft>
                <a:spcPts val="0"/>
              </a:spcAft>
              <a:buClr>
                <a:srgbClr val="B7B7B7"/>
              </a:buClr>
              <a:buSzPct val="100000"/>
              <a:buFont typeface="Arial" panose="020B0604020202020204" pitchFamily="34" charset="0"/>
              <a:buChar char="•"/>
            </a:pPr>
            <a:r>
              <a:rPr lang="en" sz="2400" dirty="0">
                <a:solidFill>
                  <a:srgbClr val="B7B7B7"/>
                </a:solidFill>
              </a:rPr>
              <a:t>Analysis </a:t>
            </a:r>
          </a:p>
          <a:p>
            <a:pPr marL="457200" marR="0" lvl="0" indent="-381000" algn="l" rtl="0">
              <a:lnSpc>
                <a:spcPct val="115000"/>
              </a:lnSpc>
              <a:spcBef>
                <a:spcPts val="0"/>
              </a:spcBef>
              <a:spcAft>
                <a:spcPts val="0"/>
              </a:spcAft>
              <a:buClr>
                <a:srgbClr val="B7B7B7"/>
              </a:buClr>
              <a:buSzPct val="100000"/>
              <a:buFont typeface="Arial" panose="020B0604020202020204" pitchFamily="34" charset="0"/>
              <a:buChar char="•"/>
            </a:pPr>
            <a:r>
              <a:rPr lang="en" sz="2400" dirty="0">
                <a:solidFill>
                  <a:srgbClr val="B7B7B7"/>
                </a:solidFill>
              </a:rPr>
              <a:t>Future Work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190400"/>
            <a:ext cx="8520600" cy="572700"/>
          </a:xfrm>
          <a:prstGeom prst="rect">
            <a:avLst/>
          </a:prstGeom>
        </p:spPr>
        <p:txBody>
          <a:bodyPr lIns="91425" tIns="91425" rIns="91425" bIns="91425" anchor="t" anchorCtr="0">
            <a:noAutofit/>
          </a:bodyPr>
          <a:lstStyle/>
          <a:p>
            <a:pPr lvl="0" rtl="0">
              <a:spcBef>
                <a:spcPts val="0"/>
              </a:spcBef>
              <a:buNone/>
            </a:pPr>
            <a:r>
              <a:rPr lang="en"/>
              <a:t>Wearable Devices</a:t>
            </a:r>
          </a:p>
        </p:txBody>
      </p:sp>
      <p:pic>
        <p:nvPicPr>
          <p:cNvPr id="102" name="Shape 102" descr="popular.jpg"/>
          <p:cNvPicPr preferRelativeResize="0"/>
          <p:nvPr/>
        </p:nvPicPr>
        <p:blipFill>
          <a:blip r:embed="rId3">
            <a:alphaModFix/>
          </a:blip>
          <a:stretch>
            <a:fillRect/>
          </a:stretch>
        </p:blipFill>
        <p:spPr>
          <a:xfrm>
            <a:off x="311700" y="1263299"/>
            <a:ext cx="3845875" cy="2559224"/>
          </a:xfrm>
          <a:prstGeom prst="rect">
            <a:avLst/>
          </a:prstGeom>
          <a:noFill/>
          <a:ln w="9525" cap="flat" cmpd="sng">
            <a:solidFill>
              <a:srgbClr val="000000"/>
            </a:solidFill>
            <a:prstDash val="solid"/>
            <a:round/>
            <a:headEnd type="none" w="med" len="med"/>
            <a:tailEnd type="none" w="med" len="med"/>
          </a:ln>
        </p:spPr>
      </p:pic>
      <p:sp>
        <p:nvSpPr>
          <p:cNvPr id="103" name="Shape 103"/>
          <p:cNvSpPr txBox="1"/>
          <p:nvPr/>
        </p:nvSpPr>
        <p:spPr>
          <a:xfrm>
            <a:off x="602437" y="848187"/>
            <a:ext cx="2595000" cy="330000"/>
          </a:xfrm>
          <a:prstGeom prst="rect">
            <a:avLst/>
          </a:prstGeom>
          <a:noFill/>
          <a:ln>
            <a:noFill/>
          </a:ln>
        </p:spPr>
        <p:txBody>
          <a:bodyPr lIns="91425" tIns="91425" rIns="91425" bIns="91425" anchor="t" anchorCtr="0">
            <a:noAutofit/>
          </a:bodyPr>
          <a:lstStyle/>
          <a:p>
            <a:pPr lvl="0" algn="ctr">
              <a:spcBef>
                <a:spcPts val="0"/>
              </a:spcBef>
              <a:buNone/>
            </a:pPr>
            <a:r>
              <a:rPr lang="en"/>
              <a:t>Popularity of Smartwatch </a:t>
            </a:r>
          </a:p>
        </p:txBody>
      </p:sp>
      <p:sp>
        <p:nvSpPr>
          <p:cNvPr id="104" name="Shape 104"/>
          <p:cNvSpPr txBox="1"/>
          <p:nvPr/>
        </p:nvSpPr>
        <p:spPr>
          <a:xfrm>
            <a:off x="5942737" y="1525300"/>
            <a:ext cx="1121400" cy="330000"/>
          </a:xfrm>
          <a:prstGeom prst="rect">
            <a:avLst/>
          </a:prstGeom>
          <a:noFill/>
          <a:ln>
            <a:noFill/>
          </a:ln>
        </p:spPr>
        <p:txBody>
          <a:bodyPr lIns="91425" tIns="91425" rIns="91425" bIns="91425" anchor="t" anchorCtr="0">
            <a:noAutofit/>
          </a:bodyPr>
          <a:lstStyle/>
          <a:p>
            <a:pPr lvl="0">
              <a:spcBef>
                <a:spcPts val="0"/>
              </a:spcBef>
              <a:buNone/>
            </a:pPr>
            <a:r>
              <a:rPr lang="en"/>
              <a:t>Shimmer </a:t>
            </a:r>
          </a:p>
        </p:txBody>
      </p:sp>
      <p:pic>
        <p:nvPicPr>
          <p:cNvPr id="105" name="Shape 105" descr="wban05.png"/>
          <p:cNvPicPr preferRelativeResize="0"/>
          <p:nvPr/>
        </p:nvPicPr>
        <p:blipFill>
          <a:blip r:embed="rId4">
            <a:alphaModFix/>
          </a:blip>
          <a:stretch>
            <a:fillRect/>
          </a:stretch>
        </p:blipFill>
        <p:spPr>
          <a:xfrm>
            <a:off x="4380799" y="1855300"/>
            <a:ext cx="4245300" cy="3052924"/>
          </a:xfrm>
          <a:prstGeom prst="rect">
            <a:avLst/>
          </a:prstGeom>
          <a:noFill/>
          <a:ln w="9525" cap="flat" cmpd="sng">
            <a:solidFill>
              <a:srgbClr val="000000"/>
            </a:solidFill>
            <a:prstDash val="solid"/>
            <a:round/>
            <a:headEnd type="none" w="med" len="med"/>
            <a:tailEnd type="none" w="med" len="med"/>
          </a:ln>
        </p:spPr>
      </p:pic>
      <p:sp>
        <p:nvSpPr>
          <p:cNvPr id="106" name="Shape 10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r>
              <a:rPr lang="en"/>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childTnLst>
                                </p:cTn>
                              </p:par>
                              <p:par>
                                <p:cTn id="8" presetID="10" presetClass="entr" presetSubtype="0" fill="hold" nodeType="with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fade">
                                      <p:cBhvr>
                                        <p:cTn id="10" dur="1000"/>
                                        <p:tgtEl>
                                          <p:spTgt spid="10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fade">
                                      <p:cBhvr>
                                        <p:cTn id="15" dur="1000"/>
                                        <p:tgtEl>
                                          <p:spTgt spid="104"/>
                                        </p:tgtEl>
                                      </p:cBhvr>
                                    </p:animEffect>
                                  </p:childTnLst>
                                </p:cTn>
                              </p:par>
                              <p:par>
                                <p:cTn id="16" presetID="10" presetClass="entr" presetSubtype="0" fill="hold" nodeType="withEffect">
                                  <p:stCondLst>
                                    <p:cond delay="0"/>
                                  </p:stCondLst>
                                  <p:childTnLst>
                                    <p:set>
                                      <p:cBhvr>
                                        <p:cTn id="17" dur="1" fill="hold">
                                          <p:stCondLst>
                                            <p:cond delay="0"/>
                                          </p:stCondLst>
                                        </p:cTn>
                                        <p:tgtEl>
                                          <p:spTgt spid="105"/>
                                        </p:tgtEl>
                                        <p:attrNameLst>
                                          <p:attrName>style.visibility</p:attrName>
                                        </p:attrNameLst>
                                      </p:cBhvr>
                                      <p:to>
                                        <p:strVal val="visible"/>
                                      </p:to>
                                    </p:set>
                                    <p:animEffect transition="in" filter="fade">
                                      <p:cBhvr>
                                        <p:cTn id="18" dur="10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How It Will Work</a:t>
            </a:r>
          </a:p>
        </p:txBody>
      </p:sp>
      <p:sp>
        <p:nvSpPr>
          <p:cNvPr id="112" name="Shape 112"/>
          <p:cNvSpPr txBox="1">
            <a:spLocks noGrp="1"/>
          </p:cNvSpPr>
          <p:nvPr>
            <p:ph type="body" idx="1"/>
          </p:nvPr>
        </p:nvSpPr>
        <p:spPr>
          <a:xfrm>
            <a:off x="311700" y="1071650"/>
            <a:ext cx="8520600" cy="1388400"/>
          </a:xfrm>
          <a:prstGeom prst="rect">
            <a:avLst/>
          </a:prstGeom>
        </p:spPr>
        <p:txBody>
          <a:bodyPr lIns="91425" tIns="91425" rIns="91425" bIns="91425" anchor="t" anchorCtr="0">
            <a:noAutofit/>
          </a:bodyPr>
          <a:lstStyle/>
          <a:p>
            <a:pPr marL="457200" lvl="0" indent="-228600" rtl="0">
              <a:lnSpc>
                <a:spcPct val="100000"/>
              </a:lnSpc>
              <a:spcBef>
                <a:spcPts val="0"/>
              </a:spcBef>
              <a:spcAft>
                <a:spcPts val="0"/>
              </a:spcAft>
              <a:buClr>
                <a:schemeClr val="dk1"/>
              </a:buClr>
              <a:buChar char="●"/>
            </a:pPr>
            <a:r>
              <a:rPr lang="en" dirty="0">
                <a:solidFill>
                  <a:schemeClr val="dk1"/>
                </a:solidFill>
              </a:rPr>
              <a:t>The use of smart wearable devices involves the following:</a:t>
            </a:r>
          </a:p>
          <a:p>
            <a:pPr marL="914400" lvl="1" indent="-342900" rtl="0">
              <a:lnSpc>
                <a:spcPct val="100000"/>
              </a:lnSpc>
              <a:spcBef>
                <a:spcPts val="0"/>
              </a:spcBef>
              <a:spcAft>
                <a:spcPts val="0"/>
              </a:spcAft>
              <a:buClr>
                <a:schemeClr val="dk1"/>
              </a:buClr>
              <a:buSzPct val="100000"/>
              <a:buChar char="○"/>
            </a:pPr>
            <a:r>
              <a:rPr lang="en" sz="1800" dirty="0">
                <a:solidFill>
                  <a:schemeClr val="dk1"/>
                </a:solidFill>
              </a:rPr>
              <a:t>Activity Recognition</a:t>
            </a:r>
          </a:p>
          <a:p>
            <a:pPr marL="914400" lvl="1" indent="-342900" rtl="0">
              <a:lnSpc>
                <a:spcPct val="100000"/>
              </a:lnSpc>
              <a:spcBef>
                <a:spcPts val="0"/>
              </a:spcBef>
              <a:spcAft>
                <a:spcPts val="0"/>
              </a:spcAft>
              <a:buClr>
                <a:schemeClr val="dk1"/>
              </a:buClr>
              <a:buSzPct val="100000"/>
              <a:buChar char="○"/>
            </a:pPr>
            <a:r>
              <a:rPr lang="en" sz="1800" dirty="0">
                <a:solidFill>
                  <a:schemeClr val="dk1"/>
                </a:solidFill>
              </a:rPr>
              <a:t>Time Synchronization</a:t>
            </a:r>
          </a:p>
          <a:p>
            <a:pPr marL="914400" lvl="1" indent="-342900" rtl="0">
              <a:lnSpc>
                <a:spcPct val="100000"/>
              </a:lnSpc>
              <a:spcBef>
                <a:spcPts val="0"/>
              </a:spcBef>
              <a:spcAft>
                <a:spcPts val="0"/>
              </a:spcAft>
              <a:buClr>
                <a:schemeClr val="dk1"/>
              </a:buClr>
              <a:buSzPct val="100000"/>
              <a:buChar char="○"/>
            </a:pPr>
            <a:r>
              <a:rPr lang="en" sz="1800" dirty="0">
                <a:solidFill>
                  <a:schemeClr val="dk1"/>
                </a:solidFill>
              </a:rPr>
              <a:t>Wireless Sensor Networks (WSNs)</a:t>
            </a:r>
          </a:p>
        </p:txBody>
      </p:sp>
      <p:pic>
        <p:nvPicPr>
          <p:cNvPr id="113" name="Shape 113"/>
          <p:cNvPicPr preferRelativeResize="0"/>
          <p:nvPr/>
        </p:nvPicPr>
        <p:blipFill>
          <a:blip r:embed="rId3">
            <a:alphaModFix/>
          </a:blip>
          <a:stretch>
            <a:fillRect/>
          </a:stretch>
        </p:blipFill>
        <p:spPr>
          <a:xfrm>
            <a:off x="3423200" y="2870971"/>
            <a:ext cx="1504887" cy="1499503"/>
          </a:xfrm>
          <a:prstGeom prst="rect">
            <a:avLst/>
          </a:prstGeom>
          <a:noFill/>
          <a:ln>
            <a:noFill/>
          </a:ln>
        </p:spPr>
      </p:pic>
      <p:cxnSp>
        <p:nvCxnSpPr>
          <p:cNvPr id="114" name="Shape 114"/>
          <p:cNvCxnSpPr/>
          <p:nvPr/>
        </p:nvCxnSpPr>
        <p:spPr>
          <a:xfrm rot="10800000" flipH="1">
            <a:off x="3005875" y="3620125"/>
            <a:ext cx="655800" cy="1200"/>
          </a:xfrm>
          <a:prstGeom prst="straightConnector1">
            <a:avLst/>
          </a:prstGeom>
          <a:noFill/>
          <a:ln w="38100" cap="flat" cmpd="sng">
            <a:solidFill>
              <a:srgbClr val="000000"/>
            </a:solidFill>
            <a:prstDash val="solid"/>
            <a:round/>
            <a:headEnd type="none" w="lg" len="lg"/>
            <a:tailEnd type="triangle" w="lg" len="lg"/>
          </a:ln>
        </p:spPr>
      </p:cxnSp>
      <p:pic>
        <p:nvPicPr>
          <p:cNvPr id="115" name="Shape 115"/>
          <p:cNvPicPr preferRelativeResize="0"/>
          <p:nvPr/>
        </p:nvPicPr>
        <p:blipFill>
          <a:blip r:embed="rId3">
            <a:alphaModFix/>
          </a:blip>
          <a:stretch>
            <a:fillRect/>
          </a:stretch>
        </p:blipFill>
        <p:spPr>
          <a:xfrm>
            <a:off x="5157004" y="2499462"/>
            <a:ext cx="907346" cy="904100"/>
          </a:xfrm>
          <a:prstGeom prst="rect">
            <a:avLst/>
          </a:prstGeom>
          <a:noFill/>
          <a:ln>
            <a:noFill/>
          </a:ln>
        </p:spPr>
      </p:pic>
      <p:pic>
        <p:nvPicPr>
          <p:cNvPr id="116" name="Shape 116"/>
          <p:cNvPicPr preferRelativeResize="0"/>
          <p:nvPr/>
        </p:nvPicPr>
        <p:blipFill>
          <a:blip r:embed="rId3">
            <a:alphaModFix/>
          </a:blip>
          <a:stretch>
            <a:fillRect/>
          </a:stretch>
        </p:blipFill>
        <p:spPr>
          <a:xfrm>
            <a:off x="5156991" y="3935249"/>
            <a:ext cx="907346" cy="904100"/>
          </a:xfrm>
          <a:prstGeom prst="rect">
            <a:avLst/>
          </a:prstGeom>
          <a:noFill/>
          <a:ln>
            <a:noFill/>
          </a:ln>
        </p:spPr>
      </p:pic>
      <p:pic>
        <p:nvPicPr>
          <p:cNvPr id="117" name="Shape 117"/>
          <p:cNvPicPr preferRelativeResize="0"/>
          <p:nvPr/>
        </p:nvPicPr>
        <p:blipFill>
          <a:blip r:embed="rId3">
            <a:alphaModFix/>
          </a:blip>
          <a:stretch>
            <a:fillRect/>
          </a:stretch>
        </p:blipFill>
        <p:spPr>
          <a:xfrm>
            <a:off x="6490779" y="2048174"/>
            <a:ext cx="907346" cy="904100"/>
          </a:xfrm>
          <a:prstGeom prst="rect">
            <a:avLst/>
          </a:prstGeom>
          <a:noFill/>
          <a:ln>
            <a:noFill/>
          </a:ln>
        </p:spPr>
      </p:pic>
      <p:pic>
        <p:nvPicPr>
          <p:cNvPr id="118" name="Shape 118"/>
          <p:cNvPicPr preferRelativeResize="0"/>
          <p:nvPr/>
        </p:nvPicPr>
        <p:blipFill>
          <a:blip r:embed="rId3">
            <a:alphaModFix/>
          </a:blip>
          <a:stretch>
            <a:fillRect/>
          </a:stretch>
        </p:blipFill>
        <p:spPr>
          <a:xfrm>
            <a:off x="7704604" y="2377987"/>
            <a:ext cx="907346" cy="904100"/>
          </a:xfrm>
          <a:prstGeom prst="rect">
            <a:avLst/>
          </a:prstGeom>
          <a:noFill/>
          <a:ln>
            <a:noFill/>
          </a:ln>
        </p:spPr>
      </p:pic>
      <p:pic>
        <p:nvPicPr>
          <p:cNvPr id="119" name="Shape 119"/>
          <p:cNvPicPr preferRelativeResize="0"/>
          <p:nvPr/>
        </p:nvPicPr>
        <p:blipFill>
          <a:blip r:embed="rId3">
            <a:alphaModFix/>
          </a:blip>
          <a:stretch>
            <a:fillRect/>
          </a:stretch>
        </p:blipFill>
        <p:spPr>
          <a:xfrm>
            <a:off x="7881579" y="3814849"/>
            <a:ext cx="907346" cy="904100"/>
          </a:xfrm>
          <a:prstGeom prst="rect">
            <a:avLst/>
          </a:prstGeom>
          <a:noFill/>
          <a:ln>
            <a:noFill/>
          </a:ln>
        </p:spPr>
      </p:pic>
      <p:cxnSp>
        <p:nvCxnSpPr>
          <p:cNvPr id="120" name="Shape 120"/>
          <p:cNvCxnSpPr/>
          <p:nvPr/>
        </p:nvCxnSpPr>
        <p:spPr>
          <a:xfrm>
            <a:off x="5920000" y="3293500"/>
            <a:ext cx="457500" cy="264300"/>
          </a:xfrm>
          <a:prstGeom prst="straightConnector1">
            <a:avLst/>
          </a:prstGeom>
          <a:noFill/>
          <a:ln w="19050" cap="flat" cmpd="sng">
            <a:solidFill>
              <a:srgbClr val="0000FF"/>
            </a:solidFill>
            <a:prstDash val="solid"/>
            <a:round/>
            <a:headEnd type="none" w="lg" len="lg"/>
            <a:tailEnd type="triangle" w="lg" len="lg"/>
          </a:ln>
        </p:spPr>
      </p:cxnSp>
      <p:cxnSp>
        <p:nvCxnSpPr>
          <p:cNvPr id="121" name="Shape 121"/>
          <p:cNvCxnSpPr/>
          <p:nvPr/>
        </p:nvCxnSpPr>
        <p:spPr>
          <a:xfrm rot="10800000">
            <a:off x="7571179" y="4057175"/>
            <a:ext cx="370500" cy="303300"/>
          </a:xfrm>
          <a:prstGeom prst="straightConnector1">
            <a:avLst/>
          </a:prstGeom>
          <a:noFill/>
          <a:ln w="19050" cap="flat" cmpd="sng">
            <a:solidFill>
              <a:srgbClr val="0000FF"/>
            </a:solidFill>
            <a:prstDash val="solid"/>
            <a:round/>
            <a:headEnd type="none" w="lg" len="lg"/>
            <a:tailEnd type="triangle" w="lg" len="lg"/>
          </a:ln>
        </p:spPr>
      </p:cxnSp>
      <p:cxnSp>
        <p:nvCxnSpPr>
          <p:cNvPr id="122" name="Shape 122"/>
          <p:cNvCxnSpPr/>
          <p:nvPr/>
        </p:nvCxnSpPr>
        <p:spPr>
          <a:xfrm flipH="1">
            <a:off x="7599375" y="3282100"/>
            <a:ext cx="314100" cy="287100"/>
          </a:xfrm>
          <a:prstGeom prst="straightConnector1">
            <a:avLst/>
          </a:prstGeom>
          <a:noFill/>
          <a:ln w="19050" cap="flat" cmpd="sng">
            <a:solidFill>
              <a:srgbClr val="0000FF"/>
            </a:solidFill>
            <a:prstDash val="solid"/>
            <a:round/>
            <a:headEnd type="none" w="lg" len="lg"/>
            <a:tailEnd type="triangle" w="lg" len="lg"/>
          </a:ln>
        </p:spPr>
      </p:cxnSp>
      <p:cxnSp>
        <p:nvCxnSpPr>
          <p:cNvPr id="123" name="Shape 123"/>
          <p:cNvCxnSpPr/>
          <p:nvPr/>
        </p:nvCxnSpPr>
        <p:spPr>
          <a:xfrm rot="10800000" flipH="1">
            <a:off x="5968900" y="4059425"/>
            <a:ext cx="359700" cy="298800"/>
          </a:xfrm>
          <a:prstGeom prst="straightConnector1">
            <a:avLst/>
          </a:prstGeom>
          <a:noFill/>
          <a:ln w="19050" cap="flat" cmpd="sng">
            <a:solidFill>
              <a:srgbClr val="0000FF"/>
            </a:solidFill>
            <a:prstDash val="solid"/>
            <a:round/>
            <a:headEnd type="none" w="lg" len="lg"/>
            <a:tailEnd type="triangle" w="lg" len="lg"/>
          </a:ln>
        </p:spPr>
      </p:cxnSp>
      <p:cxnSp>
        <p:nvCxnSpPr>
          <p:cNvPr id="124" name="Shape 124"/>
          <p:cNvCxnSpPr/>
          <p:nvPr/>
        </p:nvCxnSpPr>
        <p:spPr>
          <a:xfrm>
            <a:off x="6940625" y="3017800"/>
            <a:ext cx="600" cy="316500"/>
          </a:xfrm>
          <a:prstGeom prst="straightConnector1">
            <a:avLst/>
          </a:prstGeom>
          <a:noFill/>
          <a:ln w="19050" cap="flat" cmpd="sng">
            <a:solidFill>
              <a:srgbClr val="0000FF"/>
            </a:solidFill>
            <a:prstDash val="solid"/>
            <a:round/>
            <a:headEnd type="none" w="lg" len="lg"/>
            <a:tailEnd type="triangle" w="lg" len="lg"/>
          </a:ln>
        </p:spPr>
      </p:cxnSp>
      <p:sp>
        <p:nvSpPr>
          <p:cNvPr id="125" name="Shape 125"/>
          <p:cNvSpPr txBox="1"/>
          <p:nvPr/>
        </p:nvSpPr>
        <p:spPr>
          <a:xfrm>
            <a:off x="6490775" y="4266650"/>
            <a:ext cx="1122300" cy="572700"/>
          </a:xfrm>
          <a:prstGeom prst="rect">
            <a:avLst/>
          </a:prstGeom>
          <a:noFill/>
          <a:ln>
            <a:noFill/>
          </a:ln>
        </p:spPr>
        <p:txBody>
          <a:bodyPr lIns="91425" tIns="91425" rIns="91425" bIns="91425" anchor="t" anchorCtr="0">
            <a:noAutofit/>
          </a:bodyPr>
          <a:lstStyle/>
          <a:p>
            <a:pPr lvl="0" rtl="0">
              <a:spcBef>
                <a:spcPts val="0"/>
              </a:spcBef>
              <a:buNone/>
            </a:pPr>
            <a:r>
              <a:rPr lang="en" sz="2400" b="1"/>
              <a:t>USGS</a:t>
            </a:r>
          </a:p>
        </p:txBody>
      </p:sp>
      <p:cxnSp>
        <p:nvCxnSpPr>
          <p:cNvPr id="126" name="Shape 126"/>
          <p:cNvCxnSpPr/>
          <p:nvPr/>
        </p:nvCxnSpPr>
        <p:spPr>
          <a:xfrm rot="10800000" flipH="1">
            <a:off x="4665650" y="3620125"/>
            <a:ext cx="655800" cy="1200"/>
          </a:xfrm>
          <a:prstGeom prst="straightConnector1">
            <a:avLst/>
          </a:prstGeom>
          <a:noFill/>
          <a:ln w="38100" cap="flat" cmpd="sng">
            <a:solidFill>
              <a:srgbClr val="000000"/>
            </a:solidFill>
            <a:prstDash val="solid"/>
            <a:round/>
            <a:headEnd type="none" w="lg" len="lg"/>
            <a:tailEnd type="triangle" w="lg" len="lg"/>
          </a:ln>
        </p:spPr>
      </p:cxnSp>
      <p:sp>
        <p:nvSpPr>
          <p:cNvPr id="127" name="Shape 127"/>
          <p:cNvSpPr txBox="1"/>
          <p:nvPr/>
        </p:nvSpPr>
        <p:spPr>
          <a:xfrm>
            <a:off x="203575" y="2535475"/>
            <a:ext cx="3458100" cy="316500"/>
          </a:xfrm>
          <a:prstGeom prst="rect">
            <a:avLst/>
          </a:prstGeom>
          <a:noFill/>
          <a:ln>
            <a:noFill/>
          </a:ln>
        </p:spPr>
        <p:txBody>
          <a:bodyPr lIns="91425" tIns="91425" rIns="91425" bIns="91425" anchor="t" anchorCtr="0">
            <a:noAutofit/>
          </a:bodyPr>
          <a:lstStyle/>
          <a:p>
            <a:pPr lvl="0" rtl="0">
              <a:spcBef>
                <a:spcPts val="0"/>
              </a:spcBef>
              <a:buNone/>
            </a:pPr>
            <a:r>
              <a:rPr lang="en"/>
              <a:t>Potential Sensor Data from Smart Watch</a:t>
            </a:r>
          </a:p>
        </p:txBody>
      </p:sp>
      <p:sp>
        <p:nvSpPr>
          <p:cNvPr id="128" name="Shape 128"/>
          <p:cNvSpPr txBox="1"/>
          <p:nvPr/>
        </p:nvSpPr>
        <p:spPr>
          <a:xfrm>
            <a:off x="5920000" y="4642350"/>
            <a:ext cx="2724600" cy="310800"/>
          </a:xfrm>
          <a:prstGeom prst="rect">
            <a:avLst/>
          </a:prstGeom>
          <a:noFill/>
          <a:ln>
            <a:noFill/>
          </a:ln>
        </p:spPr>
        <p:txBody>
          <a:bodyPr lIns="91425" tIns="91425" rIns="91425" bIns="91425" anchor="t" anchorCtr="0">
            <a:noAutofit/>
          </a:bodyPr>
          <a:lstStyle/>
          <a:p>
            <a:pPr lvl="0">
              <a:spcBef>
                <a:spcPts val="0"/>
              </a:spcBef>
              <a:buNone/>
            </a:pPr>
            <a:r>
              <a:rPr lang="en"/>
              <a:t>Or another information center</a:t>
            </a:r>
          </a:p>
        </p:txBody>
      </p:sp>
      <p:pic>
        <p:nvPicPr>
          <p:cNvPr id="129" name="Shape 129"/>
          <p:cNvPicPr preferRelativeResize="0"/>
          <p:nvPr/>
        </p:nvPicPr>
        <p:blipFill>
          <a:blip r:embed="rId4">
            <a:alphaModFix/>
          </a:blip>
          <a:stretch>
            <a:fillRect/>
          </a:stretch>
        </p:blipFill>
        <p:spPr>
          <a:xfrm>
            <a:off x="6419324" y="3514052"/>
            <a:ext cx="1180050" cy="738672"/>
          </a:xfrm>
          <a:prstGeom prst="rect">
            <a:avLst/>
          </a:prstGeom>
          <a:noFill/>
          <a:ln>
            <a:noFill/>
          </a:ln>
        </p:spPr>
      </p:pic>
      <p:pic>
        <p:nvPicPr>
          <p:cNvPr id="130" name="Shape 130"/>
          <p:cNvPicPr preferRelativeResize="0"/>
          <p:nvPr/>
        </p:nvPicPr>
        <p:blipFill rotWithShape="1">
          <a:blip r:embed="rId5">
            <a:alphaModFix/>
          </a:blip>
          <a:srcRect t="31464"/>
          <a:stretch/>
        </p:blipFill>
        <p:spPr>
          <a:xfrm>
            <a:off x="408100" y="2927412"/>
            <a:ext cx="2484450" cy="1911925"/>
          </a:xfrm>
          <a:prstGeom prst="rect">
            <a:avLst/>
          </a:prstGeom>
          <a:noFill/>
          <a:ln w="19050" cap="flat" cmpd="sng">
            <a:solidFill>
              <a:srgbClr val="000000"/>
            </a:solidFill>
            <a:prstDash val="solid"/>
            <a:round/>
            <a:headEnd type="none" w="med" len="med"/>
            <a:tailEnd type="none" w="med" len="med"/>
          </a:ln>
        </p:spPr>
      </p:pic>
      <p:sp>
        <p:nvSpPr>
          <p:cNvPr id="131" name="Shape 1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r>
              <a:rPr lang="en"/>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childTnLst>
                                </p:cTn>
                              </p:par>
                              <p:par>
                                <p:cTn id="8" presetID="10" presetClass="entr" presetSubtype="0" fill="hold" nodeType="withEffect">
                                  <p:stCondLst>
                                    <p:cond delay="0"/>
                                  </p:stCondLst>
                                  <p:childTnLst>
                                    <p:set>
                                      <p:cBhvr>
                                        <p:cTn id="9" dur="1" fill="hold">
                                          <p:stCondLst>
                                            <p:cond delay="0"/>
                                          </p:stCondLst>
                                        </p:cTn>
                                        <p:tgtEl>
                                          <p:spTgt spid="130"/>
                                        </p:tgtEl>
                                        <p:attrNameLst>
                                          <p:attrName>style.visibility</p:attrName>
                                        </p:attrNameLst>
                                      </p:cBhvr>
                                      <p:to>
                                        <p:strVal val="visible"/>
                                      </p:to>
                                    </p:set>
                                    <p:animEffect transition="in" filter="fade">
                                      <p:cBhvr>
                                        <p:cTn id="10" dur="1000"/>
                                        <p:tgtEl>
                                          <p:spTgt spid="1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4"/>
                                        </p:tgtEl>
                                        <p:attrNameLst>
                                          <p:attrName>style.visibility</p:attrName>
                                        </p:attrNameLst>
                                      </p:cBhvr>
                                      <p:to>
                                        <p:strVal val="visible"/>
                                      </p:to>
                                    </p:set>
                                    <p:animEffect transition="in" filter="fade">
                                      <p:cBhvr>
                                        <p:cTn id="15" dur="1000"/>
                                        <p:tgtEl>
                                          <p:spTgt spid="1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3"/>
                                        </p:tgtEl>
                                        <p:attrNameLst>
                                          <p:attrName>style.visibility</p:attrName>
                                        </p:attrNameLst>
                                      </p:cBhvr>
                                      <p:to>
                                        <p:strVal val="visible"/>
                                      </p:to>
                                    </p:set>
                                    <p:animEffect transition="in" filter="fade">
                                      <p:cBhvr>
                                        <p:cTn id="20" dur="1000"/>
                                        <p:tgtEl>
                                          <p:spTgt spid="1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6"/>
                                        </p:tgtEl>
                                        <p:attrNameLst>
                                          <p:attrName>style.visibility</p:attrName>
                                        </p:attrNameLst>
                                      </p:cBhvr>
                                      <p:to>
                                        <p:strVal val="visible"/>
                                      </p:to>
                                    </p:set>
                                    <p:animEffect transition="in" filter="fade">
                                      <p:cBhvr>
                                        <p:cTn id="25" dur="1000"/>
                                        <p:tgtEl>
                                          <p:spTgt spid="126"/>
                                        </p:tgtEl>
                                      </p:cBhvr>
                                    </p:animEffect>
                                  </p:childTnLst>
                                </p:cTn>
                              </p:par>
                              <p:par>
                                <p:cTn id="26" presetID="10" presetClass="entr" presetSubtype="0" fill="hold" nodeType="withEffect">
                                  <p:stCondLst>
                                    <p:cond delay="0"/>
                                  </p:stCondLst>
                                  <p:childTnLst>
                                    <p:set>
                                      <p:cBhvr>
                                        <p:cTn id="27" dur="1" fill="hold">
                                          <p:stCondLst>
                                            <p:cond delay="0"/>
                                          </p:stCondLst>
                                        </p:cTn>
                                        <p:tgtEl>
                                          <p:spTgt spid="125"/>
                                        </p:tgtEl>
                                        <p:attrNameLst>
                                          <p:attrName>style.visibility</p:attrName>
                                        </p:attrNameLst>
                                      </p:cBhvr>
                                      <p:to>
                                        <p:strVal val="visible"/>
                                      </p:to>
                                    </p:set>
                                    <p:animEffect transition="in" filter="fade">
                                      <p:cBhvr>
                                        <p:cTn id="28" dur="1000"/>
                                        <p:tgtEl>
                                          <p:spTgt spid="125"/>
                                        </p:tgtEl>
                                      </p:cBhvr>
                                    </p:animEffect>
                                  </p:childTnLst>
                                </p:cTn>
                              </p:par>
                              <p:par>
                                <p:cTn id="29" presetID="10" presetClass="entr" presetSubtype="0" fill="hold" nodeType="withEffect">
                                  <p:stCondLst>
                                    <p:cond delay="0"/>
                                  </p:stCondLst>
                                  <p:childTnLst>
                                    <p:set>
                                      <p:cBhvr>
                                        <p:cTn id="30" dur="1" fill="hold">
                                          <p:stCondLst>
                                            <p:cond delay="0"/>
                                          </p:stCondLst>
                                        </p:cTn>
                                        <p:tgtEl>
                                          <p:spTgt spid="129"/>
                                        </p:tgtEl>
                                        <p:attrNameLst>
                                          <p:attrName>style.visibility</p:attrName>
                                        </p:attrNameLst>
                                      </p:cBhvr>
                                      <p:to>
                                        <p:strVal val="visible"/>
                                      </p:to>
                                    </p:set>
                                    <p:animEffect transition="in" filter="fade">
                                      <p:cBhvr>
                                        <p:cTn id="31" dur="1000"/>
                                        <p:tgtEl>
                                          <p:spTgt spid="129"/>
                                        </p:tgtEl>
                                      </p:cBhvr>
                                    </p:animEffect>
                                  </p:childTnLst>
                                </p:cTn>
                              </p:par>
                              <p:par>
                                <p:cTn id="32" presetID="10" presetClass="entr" presetSubtype="0" fill="hold" nodeType="withEffect">
                                  <p:stCondLst>
                                    <p:cond delay="0"/>
                                  </p:stCondLst>
                                  <p:childTnLst>
                                    <p:set>
                                      <p:cBhvr>
                                        <p:cTn id="33" dur="1" fill="hold">
                                          <p:stCondLst>
                                            <p:cond delay="0"/>
                                          </p:stCondLst>
                                        </p:cTn>
                                        <p:tgtEl>
                                          <p:spTgt spid="128"/>
                                        </p:tgtEl>
                                        <p:attrNameLst>
                                          <p:attrName>style.visibility</p:attrName>
                                        </p:attrNameLst>
                                      </p:cBhvr>
                                      <p:to>
                                        <p:strVal val="visible"/>
                                      </p:to>
                                    </p:set>
                                    <p:animEffect transition="in" filter="fade">
                                      <p:cBhvr>
                                        <p:cTn id="34" dur="1000"/>
                                        <p:tgtEl>
                                          <p:spTgt spid="1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6"/>
                                        </p:tgtEl>
                                        <p:attrNameLst>
                                          <p:attrName>style.visibility</p:attrName>
                                        </p:attrNameLst>
                                      </p:cBhvr>
                                      <p:to>
                                        <p:strVal val="visible"/>
                                      </p:to>
                                    </p:set>
                                    <p:animEffect transition="in" filter="fade">
                                      <p:cBhvr>
                                        <p:cTn id="39" dur="1000"/>
                                        <p:tgtEl>
                                          <p:spTgt spid="116"/>
                                        </p:tgtEl>
                                      </p:cBhvr>
                                    </p:animEffect>
                                  </p:childTnLst>
                                </p:cTn>
                              </p:par>
                              <p:par>
                                <p:cTn id="40" presetID="10" presetClass="entr" presetSubtype="0" fill="hold" nodeType="withEffect">
                                  <p:stCondLst>
                                    <p:cond delay="0"/>
                                  </p:stCondLst>
                                  <p:childTnLst>
                                    <p:set>
                                      <p:cBhvr>
                                        <p:cTn id="41" dur="1" fill="hold">
                                          <p:stCondLst>
                                            <p:cond delay="0"/>
                                          </p:stCondLst>
                                        </p:cTn>
                                        <p:tgtEl>
                                          <p:spTgt spid="115"/>
                                        </p:tgtEl>
                                        <p:attrNameLst>
                                          <p:attrName>style.visibility</p:attrName>
                                        </p:attrNameLst>
                                      </p:cBhvr>
                                      <p:to>
                                        <p:strVal val="visible"/>
                                      </p:to>
                                    </p:set>
                                    <p:animEffect transition="in" filter="fade">
                                      <p:cBhvr>
                                        <p:cTn id="42" dur="1000"/>
                                        <p:tgtEl>
                                          <p:spTgt spid="115"/>
                                        </p:tgtEl>
                                      </p:cBhvr>
                                    </p:animEffect>
                                  </p:childTnLst>
                                </p:cTn>
                              </p:par>
                              <p:par>
                                <p:cTn id="43" presetID="10" presetClass="entr" presetSubtype="0" fill="hold" nodeType="withEffect">
                                  <p:stCondLst>
                                    <p:cond delay="0"/>
                                  </p:stCondLst>
                                  <p:childTnLst>
                                    <p:set>
                                      <p:cBhvr>
                                        <p:cTn id="44" dur="1" fill="hold">
                                          <p:stCondLst>
                                            <p:cond delay="0"/>
                                          </p:stCondLst>
                                        </p:cTn>
                                        <p:tgtEl>
                                          <p:spTgt spid="117"/>
                                        </p:tgtEl>
                                        <p:attrNameLst>
                                          <p:attrName>style.visibility</p:attrName>
                                        </p:attrNameLst>
                                      </p:cBhvr>
                                      <p:to>
                                        <p:strVal val="visible"/>
                                      </p:to>
                                    </p:set>
                                    <p:animEffect transition="in" filter="fade">
                                      <p:cBhvr>
                                        <p:cTn id="45" dur="1100"/>
                                        <p:tgtEl>
                                          <p:spTgt spid="117"/>
                                        </p:tgtEl>
                                      </p:cBhvr>
                                    </p:animEffect>
                                  </p:childTnLst>
                                </p:cTn>
                              </p:par>
                              <p:par>
                                <p:cTn id="46" presetID="10" presetClass="entr" presetSubtype="0" fill="hold" nodeType="withEffect">
                                  <p:stCondLst>
                                    <p:cond delay="0"/>
                                  </p:stCondLst>
                                  <p:childTnLst>
                                    <p:set>
                                      <p:cBhvr>
                                        <p:cTn id="47" dur="1" fill="hold">
                                          <p:stCondLst>
                                            <p:cond delay="0"/>
                                          </p:stCondLst>
                                        </p:cTn>
                                        <p:tgtEl>
                                          <p:spTgt spid="118"/>
                                        </p:tgtEl>
                                        <p:attrNameLst>
                                          <p:attrName>style.visibility</p:attrName>
                                        </p:attrNameLst>
                                      </p:cBhvr>
                                      <p:to>
                                        <p:strVal val="visible"/>
                                      </p:to>
                                    </p:set>
                                    <p:animEffect transition="in" filter="fade">
                                      <p:cBhvr>
                                        <p:cTn id="48" dur="1000"/>
                                        <p:tgtEl>
                                          <p:spTgt spid="118"/>
                                        </p:tgtEl>
                                      </p:cBhvr>
                                    </p:animEffect>
                                  </p:childTnLst>
                                </p:cTn>
                              </p:par>
                              <p:par>
                                <p:cTn id="49" presetID="10" presetClass="entr" presetSubtype="0" fill="hold" nodeType="withEffect">
                                  <p:stCondLst>
                                    <p:cond delay="0"/>
                                  </p:stCondLst>
                                  <p:childTnLst>
                                    <p:set>
                                      <p:cBhvr>
                                        <p:cTn id="50" dur="1" fill="hold">
                                          <p:stCondLst>
                                            <p:cond delay="0"/>
                                          </p:stCondLst>
                                        </p:cTn>
                                        <p:tgtEl>
                                          <p:spTgt spid="119"/>
                                        </p:tgtEl>
                                        <p:attrNameLst>
                                          <p:attrName>style.visibility</p:attrName>
                                        </p:attrNameLst>
                                      </p:cBhvr>
                                      <p:to>
                                        <p:strVal val="visible"/>
                                      </p:to>
                                    </p:set>
                                    <p:animEffect transition="in" filter="fade">
                                      <p:cBhvr>
                                        <p:cTn id="51" dur="1000"/>
                                        <p:tgtEl>
                                          <p:spTgt spid="119"/>
                                        </p:tgtEl>
                                      </p:cBhvr>
                                    </p:animEffect>
                                  </p:childTnLst>
                                </p:cTn>
                              </p:par>
                              <p:par>
                                <p:cTn id="52" presetID="10" presetClass="entr" presetSubtype="0" fill="hold" nodeType="withEffect">
                                  <p:stCondLst>
                                    <p:cond delay="0"/>
                                  </p:stCondLst>
                                  <p:childTnLst>
                                    <p:set>
                                      <p:cBhvr>
                                        <p:cTn id="53" dur="1" fill="hold">
                                          <p:stCondLst>
                                            <p:cond delay="0"/>
                                          </p:stCondLst>
                                        </p:cTn>
                                        <p:tgtEl>
                                          <p:spTgt spid="121"/>
                                        </p:tgtEl>
                                        <p:attrNameLst>
                                          <p:attrName>style.visibility</p:attrName>
                                        </p:attrNameLst>
                                      </p:cBhvr>
                                      <p:to>
                                        <p:strVal val="visible"/>
                                      </p:to>
                                    </p:set>
                                    <p:animEffect transition="in" filter="fade">
                                      <p:cBhvr>
                                        <p:cTn id="54" dur="1000"/>
                                        <p:tgtEl>
                                          <p:spTgt spid="121"/>
                                        </p:tgtEl>
                                      </p:cBhvr>
                                    </p:animEffect>
                                  </p:childTnLst>
                                </p:cTn>
                              </p:par>
                              <p:par>
                                <p:cTn id="55" presetID="10" presetClass="entr" presetSubtype="0" fill="hold" nodeType="withEffect">
                                  <p:stCondLst>
                                    <p:cond delay="0"/>
                                  </p:stCondLst>
                                  <p:childTnLst>
                                    <p:set>
                                      <p:cBhvr>
                                        <p:cTn id="56" dur="1" fill="hold">
                                          <p:stCondLst>
                                            <p:cond delay="0"/>
                                          </p:stCondLst>
                                        </p:cTn>
                                        <p:tgtEl>
                                          <p:spTgt spid="122"/>
                                        </p:tgtEl>
                                        <p:attrNameLst>
                                          <p:attrName>style.visibility</p:attrName>
                                        </p:attrNameLst>
                                      </p:cBhvr>
                                      <p:to>
                                        <p:strVal val="visible"/>
                                      </p:to>
                                    </p:set>
                                    <p:animEffect transition="in" filter="fade">
                                      <p:cBhvr>
                                        <p:cTn id="57" dur="1200"/>
                                        <p:tgtEl>
                                          <p:spTgt spid="122"/>
                                        </p:tgtEl>
                                      </p:cBhvr>
                                    </p:animEffect>
                                  </p:childTnLst>
                                </p:cTn>
                              </p:par>
                              <p:par>
                                <p:cTn id="58" presetID="10"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Effect transition="in" filter="fade">
                                      <p:cBhvr>
                                        <p:cTn id="60" dur="1000"/>
                                        <p:tgtEl>
                                          <p:spTgt spid="124"/>
                                        </p:tgtEl>
                                      </p:cBhvr>
                                    </p:animEffect>
                                  </p:childTnLst>
                                </p:cTn>
                              </p:par>
                              <p:par>
                                <p:cTn id="61" presetID="10" presetClass="entr" presetSubtype="0" fill="hold" nodeType="withEffect">
                                  <p:stCondLst>
                                    <p:cond delay="0"/>
                                  </p:stCondLst>
                                  <p:childTnLst>
                                    <p:set>
                                      <p:cBhvr>
                                        <p:cTn id="62" dur="1" fill="hold">
                                          <p:stCondLst>
                                            <p:cond delay="0"/>
                                          </p:stCondLst>
                                        </p:cTn>
                                        <p:tgtEl>
                                          <p:spTgt spid="120"/>
                                        </p:tgtEl>
                                        <p:attrNameLst>
                                          <p:attrName>style.visibility</p:attrName>
                                        </p:attrNameLst>
                                      </p:cBhvr>
                                      <p:to>
                                        <p:strVal val="visible"/>
                                      </p:to>
                                    </p:set>
                                    <p:animEffect transition="in" filter="fade">
                                      <p:cBhvr>
                                        <p:cTn id="63" dur="1600"/>
                                        <p:tgtEl>
                                          <p:spTgt spid="120"/>
                                        </p:tgtEl>
                                      </p:cBhvr>
                                    </p:animEffect>
                                  </p:childTnLst>
                                </p:cTn>
                              </p:par>
                              <p:par>
                                <p:cTn id="64" presetID="10" presetClass="entr" presetSubtype="0" fill="hold" nodeType="withEffect">
                                  <p:stCondLst>
                                    <p:cond delay="0"/>
                                  </p:stCondLst>
                                  <p:childTnLst>
                                    <p:set>
                                      <p:cBhvr>
                                        <p:cTn id="65" dur="1" fill="hold">
                                          <p:stCondLst>
                                            <p:cond delay="0"/>
                                          </p:stCondLst>
                                        </p:cTn>
                                        <p:tgtEl>
                                          <p:spTgt spid="123"/>
                                        </p:tgtEl>
                                        <p:attrNameLst>
                                          <p:attrName>style.visibility</p:attrName>
                                        </p:attrNameLst>
                                      </p:cBhvr>
                                      <p:to>
                                        <p:strVal val="visible"/>
                                      </p:to>
                                    </p:set>
                                    <p:animEffect transition="in" filter="fade">
                                      <p:cBhvr>
                                        <p:cTn id="66" dur="12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Outline</a:t>
            </a:r>
          </a:p>
        </p:txBody>
      </p:sp>
      <p:sp>
        <p:nvSpPr>
          <p:cNvPr id="137" name="Shape 137"/>
          <p:cNvSpPr txBox="1">
            <a:spLocks noGrp="1"/>
          </p:cNvSpPr>
          <p:nvPr>
            <p:ph type="body" idx="1"/>
          </p:nvPr>
        </p:nvSpPr>
        <p:spPr>
          <a:xfrm>
            <a:off x="311700" y="1152475"/>
            <a:ext cx="8520600" cy="3524700"/>
          </a:xfrm>
          <a:prstGeom prst="rect">
            <a:avLst/>
          </a:prstGeom>
        </p:spPr>
        <p:txBody>
          <a:bodyPr lIns="91425" tIns="91425" rIns="91425" bIns="91425" anchor="t" anchorCtr="0">
            <a:noAutofit/>
          </a:bodyPr>
          <a:lstStyle/>
          <a:p>
            <a:pPr marL="457200" marR="0" lvl="0" indent="-381000" algn="l" rtl="0">
              <a:lnSpc>
                <a:spcPct val="115000"/>
              </a:lnSpc>
              <a:spcBef>
                <a:spcPts val="0"/>
              </a:spcBef>
              <a:spcAft>
                <a:spcPts val="0"/>
              </a:spcAft>
              <a:buClr>
                <a:srgbClr val="B7B7B7"/>
              </a:buClr>
              <a:buSzPct val="100000"/>
              <a:buFont typeface="Arial" panose="020B0604020202020204" pitchFamily="34" charset="0"/>
              <a:buChar char="•"/>
            </a:pPr>
            <a:r>
              <a:rPr lang="en" sz="2400" dirty="0">
                <a:solidFill>
                  <a:srgbClr val="B7B7B7"/>
                </a:solidFill>
              </a:rPr>
              <a:t>Objective</a:t>
            </a:r>
          </a:p>
          <a:p>
            <a:pPr marL="457200" marR="0" lvl="0" indent="-381000" algn="l" rtl="0">
              <a:lnSpc>
                <a:spcPct val="115000"/>
              </a:lnSpc>
              <a:spcBef>
                <a:spcPts val="0"/>
              </a:spcBef>
              <a:spcAft>
                <a:spcPts val="0"/>
              </a:spcAft>
              <a:buClr>
                <a:srgbClr val="B7B7B7"/>
              </a:buClr>
              <a:buSzPct val="100000"/>
              <a:buFont typeface="Arial" panose="020B0604020202020204" pitchFamily="34" charset="0"/>
              <a:buChar char="•"/>
            </a:pPr>
            <a:r>
              <a:rPr lang="en" sz="2400" dirty="0">
                <a:solidFill>
                  <a:srgbClr val="B7B7B7"/>
                </a:solidFill>
              </a:rPr>
              <a:t>Wearable Devices</a:t>
            </a:r>
          </a:p>
          <a:p>
            <a:pPr marL="457200" marR="0" lvl="0" indent="-381000" algn="l" rtl="0">
              <a:lnSpc>
                <a:spcPct val="115000"/>
              </a:lnSpc>
              <a:spcBef>
                <a:spcPts val="0"/>
              </a:spcBef>
              <a:spcAft>
                <a:spcPts val="0"/>
              </a:spcAft>
              <a:buClr>
                <a:srgbClr val="000000"/>
              </a:buClr>
              <a:buSzPct val="100000"/>
              <a:buFont typeface="Arial" panose="020B0604020202020204" pitchFamily="34" charset="0"/>
              <a:buChar char="•"/>
            </a:pPr>
            <a:r>
              <a:rPr lang="en" sz="2400" dirty="0">
                <a:solidFill>
                  <a:srgbClr val="000000"/>
                </a:solidFill>
              </a:rPr>
              <a:t>Time Synchronization Procedure</a:t>
            </a:r>
          </a:p>
          <a:p>
            <a:pPr marL="457200" marR="0" lvl="0" indent="-381000" algn="l" rtl="0">
              <a:lnSpc>
                <a:spcPct val="115000"/>
              </a:lnSpc>
              <a:spcBef>
                <a:spcPts val="0"/>
              </a:spcBef>
              <a:spcAft>
                <a:spcPts val="0"/>
              </a:spcAft>
              <a:buClr>
                <a:srgbClr val="B7B7B7"/>
              </a:buClr>
              <a:buSzPct val="100000"/>
              <a:buFont typeface="Arial" panose="020B0604020202020204" pitchFamily="34" charset="0"/>
              <a:buChar char="•"/>
            </a:pPr>
            <a:r>
              <a:rPr lang="en" sz="2400" dirty="0">
                <a:solidFill>
                  <a:srgbClr val="B7B7B7"/>
                </a:solidFill>
              </a:rPr>
              <a:t>Testing and Results</a:t>
            </a:r>
          </a:p>
          <a:p>
            <a:pPr marL="457200" marR="0" lvl="0" indent="-381000" algn="l" rtl="0">
              <a:lnSpc>
                <a:spcPct val="115000"/>
              </a:lnSpc>
              <a:spcBef>
                <a:spcPts val="0"/>
              </a:spcBef>
              <a:spcAft>
                <a:spcPts val="0"/>
              </a:spcAft>
              <a:buClr>
                <a:srgbClr val="B7B7B7"/>
              </a:buClr>
              <a:buSzPct val="100000"/>
              <a:buFont typeface="Arial" panose="020B0604020202020204" pitchFamily="34" charset="0"/>
              <a:buChar char="•"/>
            </a:pPr>
            <a:r>
              <a:rPr lang="en" sz="2400" dirty="0">
                <a:solidFill>
                  <a:srgbClr val="B7B7B7"/>
                </a:solidFill>
              </a:rPr>
              <a:t>Analysis </a:t>
            </a:r>
          </a:p>
          <a:p>
            <a:pPr marL="457200" marR="0" lvl="0" indent="-381000" algn="l" rtl="0">
              <a:lnSpc>
                <a:spcPct val="115000"/>
              </a:lnSpc>
              <a:spcBef>
                <a:spcPts val="0"/>
              </a:spcBef>
              <a:spcAft>
                <a:spcPts val="0"/>
              </a:spcAft>
              <a:buClr>
                <a:srgbClr val="B7B7B7"/>
              </a:buClr>
              <a:buSzPct val="100000"/>
              <a:buFont typeface="Arial" panose="020B0604020202020204" pitchFamily="34" charset="0"/>
              <a:buChar char="•"/>
            </a:pPr>
            <a:r>
              <a:rPr lang="en" sz="2400" dirty="0">
                <a:solidFill>
                  <a:srgbClr val="B7B7B7"/>
                </a:solidFill>
              </a:rPr>
              <a:t>Future Work</a:t>
            </a:r>
          </a:p>
        </p:txBody>
      </p:sp>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1993</Words>
  <Application>Microsoft Office PowerPoint</Application>
  <PresentationFormat>On-screen Show (16:9)</PresentationFormat>
  <Paragraphs>255</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simple-light-2</vt:lpstr>
      <vt:lpstr>Time Synchronization of Smart Wearable Devices For Recording Seismic Activity</vt:lpstr>
      <vt:lpstr>Outline</vt:lpstr>
      <vt:lpstr>Outline</vt:lpstr>
      <vt:lpstr>Objective</vt:lpstr>
      <vt:lpstr>Why It Matters</vt:lpstr>
      <vt:lpstr>Outline</vt:lpstr>
      <vt:lpstr>Wearable Devices</vt:lpstr>
      <vt:lpstr>How It Will Work</vt:lpstr>
      <vt:lpstr>Outline</vt:lpstr>
      <vt:lpstr>Problems in Wireless Sensor Networks (WSNs) </vt:lpstr>
      <vt:lpstr>Time Synchronization </vt:lpstr>
      <vt:lpstr>Time Synchronization Scheme</vt:lpstr>
      <vt:lpstr>Time Synchronization Procedure</vt:lpstr>
      <vt:lpstr>MATLAB</vt:lpstr>
      <vt:lpstr>Outline</vt:lpstr>
      <vt:lpstr>Testing </vt:lpstr>
      <vt:lpstr>Results - Unsynchronized Data</vt:lpstr>
      <vt:lpstr>Results - Synchronized Data</vt:lpstr>
      <vt:lpstr>Outline</vt:lpstr>
      <vt:lpstr>Analysis</vt:lpstr>
      <vt:lpstr>Sensors</vt:lpstr>
      <vt:lpstr>Shimmer vs. High-Fidelity Sensors</vt:lpstr>
      <vt:lpstr>Outline</vt:lpstr>
      <vt:lpstr>Future Work</vt:lpstr>
      <vt:lpstr>Acknowledgments </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Synchronization of Smart Wearable Devices For Recording Seismic Activity</dc:title>
  <cp:lastModifiedBy>Alex Furlanic</cp:lastModifiedBy>
  <cp:revision>3</cp:revision>
  <dcterms:modified xsi:type="dcterms:W3CDTF">2016-08-12T18:11:29Z</dcterms:modified>
</cp:coreProperties>
</file>