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8" r:id="rId4"/>
    <p:sldId id="277" r:id="rId5"/>
    <p:sldId id="278" r:id="rId6"/>
    <p:sldId id="283" r:id="rId7"/>
    <p:sldId id="282" r:id="rId8"/>
    <p:sldId id="258" r:id="rId9"/>
    <p:sldId id="279" r:id="rId10"/>
    <p:sldId id="289" r:id="rId11"/>
    <p:sldId id="310" r:id="rId12"/>
    <p:sldId id="294" r:id="rId13"/>
    <p:sldId id="297" r:id="rId14"/>
    <p:sldId id="298" r:id="rId15"/>
    <p:sldId id="302" r:id="rId16"/>
    <p:sldId id="305" r:id="rId17"/>
    <p:sldId id="301" r:id="rId18"/>
    <p:sldId id="312" r:id="rId19"/>
    <p:sldId id="313" r:id="rId20"/>
    <p:sldId id="315" r:id="rId21"/>
    <p:sldId id="303" r:id="rId22"/>
    <p:sldId id="304" r:id="rId23"/>
    <p:sldId id="320" r:id="rId24"/>
    <p:sldId id="321" r:id="rId25"/>
    <p:sldId id="300" r:id="rId26"/>
    <p:sldId id="311" r:id="rId27"/>
    <p:sldId id="316" r:id="rId28"/>
    <p:sldId id="317" r:id="rId29"/>
    <p:sldId id="281" r:id="rId30"/>
    <p:sldId id="259" r:id="rId31"/>
    <p:sldId id="29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A01"/>
    <a:srgbClr val="292929"/>
    <a:srgbClr val="787878"/>
    <a:srgbClr val="000000"/>
    <a:srgbClr val="FFFFFF"/>
    <a:srgbClr val="2A2A2A"/>
    <a:srgbClr val="3C3C3C"/>
    <a:srgbClr val="767676"/>
    <a:srgbClr val="7B7B7B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09"/>
    <p:restoredTop sz="79389"/>
  </p:normalViewPr>
  <p:slideViewPr>
    <p:cSldViewPr snapToGrid="0" snapToObjects="1">
      <p:cViewPr>
        <p:scale>
          <a:sx n="78" d="100"/>
          <a:sy n="78" d="100"/>
        </p:scale>
        <p:origin x="4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0FC35-09AD-2345-B0D7-EAD92761FA84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DC462-9190-5C49-B5E5-8EB56204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8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7C9C-8979-CF47-9110-FC625D0AFFB9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39C72-53AF-6845-800B-5D9F8B5AF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23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3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Maple</a:t>
            </a:r>
            <a:r>
              <a:rPr lang="en-US" baseline="0" dirty="0" smtClean="0"/>
              <a:t> equations a bit.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Helped up solve diff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, these are results of maple calculations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Line 2: solving three equations w/3 </a:t>
            </a:r>
            <a:r>
              <a:rPr lang="en-US" baseline="0" dirty="0" err="1" smtClean="0"/>
              <a:t>unk</a:t>
            </a:r>
            <a:r>
              <a:rPr lang="en-US" baseline="0" dirty="0" smtClean="0"/>
              <a:t>(x, </a:t>
            </a:r>
            <a:r>
              <a:rPr lang="en-US" baseline="0" dirty="0" err="1" smtClean="0"/>
              <a:t>xd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xdd</a:t>
            </a:r>
            <a:r>
              <a:rPr lang="en-US" baseline="0" dirty="0" smtClean="0"/>
              <a:t>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Flow chart. Maple-&gt;Simulink-&gt;MATLAB-&gt;graphs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Maple</a:t>
            </a:r>
            <a:r>
              <a:rPr lang="en-US" baseline="0" dirty="0" smtClean="0"/>
              <a:t> equations a bit.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Line 2: solving three equations w/3 </a:t>
            </a:r>
            <a:r>
              <a:rPr lang="en-US" baseline="0" dirty="0" err="1" smtClean="0"/>
              <a:t>unk</a:t>
            </a:r>
            <a:r>
              <a:rPr lang="en-US" baseline="0" dirty="0" smtClean="0"/>
              <a:t>(x, </a:t>
            </a:r>
            <a:r>
              <a:rPr lang="en-US" baseline="0" dirty="0" err="1" smtClean="0"/>
              <a:t>xd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xdd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0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control theory and stability theory,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 locus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is a graphical method for examining how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system change with variation of a certain system parameter.</a:t>
            </a:r>
            <a:endParaRPr lang="en-US" dirty="0" smtClean="0"/>
          </a:p>
          <a:p>
            <a:r>
              <a:rPr lang="en-US" dirty="0" smtClean="0"/>
              <a:t>Add picture</a:t>
            </a:r>
            <a:r>
              <a:rPr lang="en-US" baseline="0" dirty="0" smtClean="0"/>
              <a:t> of Z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 err="1" smtClean="0"/>
              <a:t>Tn</a:t>
            </a:r>
            <a:r>
              <a:rPr lang="en-US" dirty="0" smtClean="0"/>
              <a:t> to </a:t>
            </a:r>
            <a:r>
              <a:rPr lang="en-US" dirty="0" err="1" smtClean="0"/>
              <a:t>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2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4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baseline="0" dirty="0" smtClean="0"/>
              <a:t> font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2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Mention: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Model = Command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Observed = Measured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cap="none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Using root-mean-square-error (RMSE) is the best way to show larger differences (taking into account the outliers) than other methods by measuring the quality and predictability of the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bolder lines</a:t>
            </a:r>
          </a:p>
          <a:p>
            <a:endParaRPr lang="en-US" dirty="0" smtClean="0"/>
          </a:p>
          <a:p>
            <a:r>
              <a:rPr lang="en-US" dirty="0" smtClean="0"/>
              <a:t>Not</a:t>
            </a:r>
            <a:r>
              <a:rPr lang="en-US" baseline="0" dirty="0" smtClean="0"/>
              <a:t> positively related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Ran 44, showing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3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tn</a:t>
            </a:r>
            <a:r>
              <a:rPr lang="en-US" dirty="0" smtClean="0"/>
              <a:t> in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6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4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Summary of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7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Summary of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2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graph with different rho infinities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Implications:</a:t>
            </a:r>
            <a:r>
              <a:rPr lang="en-US" baseline="0" dirty="0" smtClean="0"/>
              <a:t> Using our research, engineers now know that when conducted RTHS, the estimation of the structural properties doesn't have to be incredibly precise to get accurate results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**Mention retrofitting a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5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 of </a:t>
            </a:r>
            <a:r>
              <a:rPr lang="en-US" dirty="0" err="1" smtClean="0"/>
              <a:t>Eduation</a:t>
            </a:r>
            <a:r>
              <a:rPr lang="en-US" dirty="0" smtClean="0"/>
              <a:t>(where </a:t>
            </a:r>
            <a:r>
              <a:rPr lang="en-US" dirty="0" smtClean="0"/>
              <a:t>the money</a:t>
            </a:r>
            <a:r>
              <a:rPr lang="en-US" baseline="0" dirty="0" smtClean="0"/>
              <a:t> is coming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7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Boundary Conditions: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-Along the computational and physical substructures 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 charset="0"/>
              <a:buNone/>
            </a:pPr>
            <a:endParaRPr lang="en-US" sz="1600" b="0" i="0" u="none" strike="noStrike" cap="none" dirty="0" smtClean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Nonlinear Servo Hydraulic Dynamics of Actuators: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-Its Impact on the stability of the test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 charset="0"/>
              <a:buNone/>
            </a:pPr>
            <a:endParaRPr lang="en-US" sz="1600" b="0" i="0" u="none" strike="noStrike" cap="none" dirty="0" smtClean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Integration algorithms: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-Stability 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-Parameters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0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mass spring damper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someone askes</a:t>
            </a:r>
            <a:r>
              <a:rPr lang="en-US" baseline="0" dirty="0" smtClean="0"/>
              <a:t> about Implicit: </a:t>
            </a:r>
            <a:r>
              <a:rPr lang="en-US" dirty="0" smtClean="0"/>
              <a:t>We use explicitly conditional algorithms(Lap,</a:t>
            </a:r>
            <a:r>
              <a:rPr lang="en-US" baseline="0" dirty="0" smtClean="0"/>
              <a:t> CR, KR), we would use implicit if we were to analyze multiple degrees of freedom(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a multi-story building). Implicit would run algorithms within algorithms and would take much too 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it? Why are we doing it?</a:t>
            </a:r>
          </a:p>
          <a:p>
            <a:endParaRPr lang="en-US" dirty="0" smtClean="0"/>
          </a:p>
          <a:p>
            <a:r>
              <a:rPr lang="en-US" dirty="0" smtClean="0"/>
              <a:t>Taking</a:t>
            </a:r>
            <a:r>
              <a:rPr lang="en-US" baseline="0" dirty="0" smtClean="0"/>
              <a:t> a close guess as to the structural properties.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it because we cant tell the exact mass, damping and stiffness without physically testing them, so we can guess.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program logos</a:t>
            </a:r>
          </a:p>
          <a:p>
            <a:endParaRPr lang="en-US" dirty="0" smtClean="0"/>
          </a:p>
          <a:p>
            <a:r>
              <a:rPr lang="en-US" dirty="0" smtClean="0"/>
              <a:t>Talk about Maple</a:t>
            </a:r>
            <a:r>
              <a:rPr lang="en-US" baseline="0" dirty="0" smtClean="0"/>
              <a:t> equations a bit.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Line 2: solving three equations w/3 </a:t>
            </a:r>
            <a:r>
              <a:rPr lang="en-US" baseline="0" dirty="0" err="1" smtClean="0"/>
              <a:t>unk</a:t>
            </a:r>
            <a:r>
              <a:rPr lang="en-US" baseline="0" dirty="0" smtClean="0"/>
              <a:t>(x, </a:t>
            </a:r>
            <a:r>
              <a:rPr lang="en-US" baseline="0" dirty="0" err="1" smtClean="0"/>
              <a:t>xd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xdd</a:t>
            </a:r>
            <a:r>
              <a:rPr lang="en-US" baseline="0" dirty="0" smtClean="0"/>
              <a:t>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Flow chart. Maple-&gt;Simulink-&gt;MATLAB-&gt;graphs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9C72-53AF-6845-800B-5D9F8B5AF8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453A-5CFD-514F-AD31-98651422E9D4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1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4650-9D19-4544-916B-231D0EA3BFA4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2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D982-0280-BD48-ACBA-485A4120CC26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0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C7C-2EE1-BF4B-91E9-5C521B2E3882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4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A698-C814-3749-A85F-9EB9BDE5FAE2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4C4B-11B1-6C40-9EFA-1AB0D70D9229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895-1E8B-4A4D-9686-FB55F3E00240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9F66-B751-154F-89DA-AE8A7C8468E0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A830-EBBD-9147-A997-73B2EACB13A8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5556-1CE6-054A-9BB5-48E26F816604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9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759-71F8-1D4F-AFDA-F7D6D39FF87C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69AD-5C44-9B44-A0D0-3A6FA46D57A6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713-E3FD-FD48-A64B-F589781362C5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DE6-2D2A-8244-AFA4-381AA80B33C4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6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97A9-462F-D94E-B61B-CDA18E211DE5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0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2F9D-22FE-D14B-8C82-E127A409118D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000D9DD-5615-4C45-8975-0281C9C9BBE7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2762AA7-1D1C-ED4E-B69B-E0555E8F026B}" type="datetime1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8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rgbClr val="C9C9C9">
                <a:lumMod val="88000"/>
              </a:srgb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" y="97536"/>
            <a:ext cx="11862816" cy="690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Evaluating Parameter Estimation of Stability and Accuracy of Structural Property-Dependent Integration Algorithms</a:t>
            </a:r>
            <a:endParaRPr lang="en-US" sz="3200" dirty="0" smtClean="0">
              <a:solidFill>
                <a:srgbClr val="FFFFFF"/>
              </a:solidFill>
              <a:latin typeface="+mj-lt"/>
            </a:endParaRPr>
          </a:p>
          <a:p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dirty="0" smtClean="0">
                <a:solidFill>
                  <a:srgbClr val="FFFFFF"/>
                </a:solidFill>
                <a:latin typeface="+mj-lt"/>
              </a:rPr>
              <a:t>		</a:t>
            </a:r>
          </a:p>
          <a:p>
            <a:r>
              <a:rPr lang="en-US" b="1" dirty="0">
                <a:solidFill>
                  <a:srgbClr val="FFFFFF"/>
                </a:solidFill>
                <a:latin typeface="+mj-lt"/>
              </a:rPr>
              <a:t>	</a:t>
            </a:r>
            <a:r>
              <a:rPr lang="en-US" sz="2400" b="1" dirty="0" err="1" smtClean="0">
                <a:solidFill>
                  <a:srgbClr val="FFFFFF"/>
                </a:solidFill>
              </a:rPr>
              <a:t>Cañada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College Undergraduate </a:t>
            </a:r>
            <a:r>
              <a:rPr lang="en-US" sz="2400" b="1" dirty="0" smtClean="0">
                <a:solidFill>
                  <a:srgbClr val="FFFFFF"/>
                </a:solidFill>
              </a:rPr>
              <a:t>Interns</a:t>
            </a:r>
            <a:r>
              <a:rPr lang="en-US" sz="2400" b="1" dirty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		Manuel Ramirez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	Nathan Carlson</a:t>
            </a:r>
          </a:p>
          <a:p>
            <a:pPr>
              <a:spcBef>
                <a:spcPts val="1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		Oskar </a:t>
            </a:r>
            <a:r>
              <a:rPr lang="en-US" sz="2400" dirty="0">
                <a:solidFill>
                  <a:srgbClr val="FFFFFF"/>
                </a:solidFill>
              </a:rPr>
              <a:t>Granados</a:t>
            </a:r>
          </a:p>
          <a:p>
            <a:pPr>
              <a:spcBef>
                <a:spcPts val="1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		</a:t>
            </a:r>
            <a:r>
              <a:rPr lang="en-US" sz="2400" dirty="0" err="1" smtClean="0">
                <a:solidFill>
                  <a:srgbClr val="FFFFFF"/>
                </a:solidFill>
              </a:rPr>
              <a:t>Madoka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Oyama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</a:rPr>
              <a:t>Mentor</a:t>
            </a:r>
            <a:r>
              <a:rPr lang="en-US" sz="2400" b="1" dirty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		Maryam </a:t>
            </a:r>
            <a:r>
              <a:rPr lang="en-US" sz="2400" dirty="0">
                <a:solidFill>
                  <a:srgbClr val="FFFFFF"/>
                </a:solidFill>
              </a:rPr>
              <a:t>Khan, Structural Engineering Graduate Student</a:t>
            </a:r>
          </a:p>
          <a:p>
            <a:pPr>
              <a:spcBef>
                <a:spcPts val="1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	Advisor</a:t>
            </a:r>
            <a:r>
              <a:rPr lang="en-US" sz="2400" b="1" dirty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		Cheng </a:t>
            </a:r>
            <a:r>
              <a:rPr lang="en-US" sz="2400" dirty="0">
                <a:solidFill>
                  <a:srgbClr val="FFFFFF"/>
                </a:solidFill>
              </a:rPr>
              <a:t>Chen, Ph.D.</a:t>
            </a:r>
          </a:p>
          <a:p>
            <a:r>
              <a:rPr lang="en-US" dirty="0">
                <a:solidFill>
                  <a:srgbClr val="FFFFFF"/>
                </a:solidFill>
                <a:latin typeface="+mj-lt"/>
              </a:rPr>
              <a:t/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29" y="1877873"/>
            <a:ext cx="1978153" cy="1978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29" y="4374677"/>
            <a:ext cx="2030861" cy="20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135" y="1795035"/>
            <a:ext cx="10104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800" dirty="0" smtClean="0"/>
              <a:t>Structural Properties:</a:t>
            </a:r>
          </a:p>
          <a:p>
            <a:pPr fontAlgn="base">
              <a:lnSpc>
                <a:spcPct val="200000"/>
              </a:lnSpc>
            </a:pPr>
            <a:r>
              <a:rPr lang="en-US" sz="2800" dirty="0" smtClean="0"/>
              <a:t>Mass(m), Damping</a:t>
            </a:r>
            <a:r>
              <a:rPr lang="de-DE" sz="2800" dirty="0" smtClean="0"/>
              <a:t>(c), </a:t>
            </a:r>
            <a:r>
              <a:rPr lang="en-US" sz="2800" dirty="0" smtClean="0"/>
              <a:t>Stiffness(k</a:t>
            </a:r>
            <a:r>
              <a:rPr lang="de-DE" sz="2800" dirty="0" smtClean="0"/>
              <a:t>)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20116" r="5264" b="24211"/>
          <a:stretch/>
        </p:blipFill>
        <p:spPr>
          <a:xfrm>
            <a:off x="3290477" y="3610917"/>
            <a:ext cx="5616210" cy="2600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96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Method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3993" y="2760136"/>
            <a:ext cx="2319867" cy="1490134"/>
            <a:chOff x="423333" y="3031066"/>
            <a:chExt cx="2319867" cy="1490134"/>
          </a:xfrm>
        </p:grpSpPr>
        <p:sp>
          <p:nvSpPr>
            <p:cNvPr id="5" name="Oval 4"/>
            <p:cNvSpPr/>
            <p:nvPr/>
          </p:nvSpPr>
          <p:spPr>
            <a:xfrm>
              <a:off x="423333" y="3031066"/>
              <a:ext cx="2319867" cy="14901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7477" y="3113212"/>
              <a:ext cx="1311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Maple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4931" y="2740551"/>
            <a:ext cx="2319867" cy="1509718"/>
            <a:chOff x="3217333" y="3011481"/>
            <a:chExt cx="2319867" cy="1509718"/>
          </a:xfrm>
        </p:grpSpPr>
        <p:sp>
          <p:nvSpPr>
            <p:cNvPr id="7" name="Rectangle 6"/>
            <p:cNvSpPr/>
            <p:nvPr/>
          </p:nvSpPr>
          <p:spPr>
            <a:xfrm>
              <a:off x="3217333" y="3031066"/>
              <a:ext cx="2319867" cy="1490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0073" y="3011481"/>
              <a:ext cx="1534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Simulink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3911" y="2767734"/>
            <a:ext cx="2578889" cy="1490134"/>
            <a:chOff x="6011333" y="3031066"/>
            <a:chExt cx="2319867" cy="1490133"/>
          </a:xfrm>
        </p:grpSpPr>
        <p:sp>
          <p:nvSpPr>
            <p:cNvPr id="10" name="Rectangle 9"/>
            <p:cNvSpPr/>
            <p:nvPr/>
          </p:nvSpPr>
          <p:spPr>
            <a:xfrm>
              <a:off x="6011333" y="3031066"/>
              <a:ext cx="2319867" cy="1490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15985" y="3045841"/>
              <a:ext cx="1571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MATLAB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060946" y="3365502"/>
            <a:ext cx="385897" cy="279398"/>
          </a:xfrm>
          <a:prstGeom prst="rightArrow">
            <a:avLst/>
          </a:prstGeom>
          <a:solidFill>
            <a:schemeClr val="tx1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984530" y="3365502"/>
            <a:ext cx="385897" cy="279398"/>
          </a:xfrm>
          <a:prstGeom prst="rightArrow">
            <a:avLst/>
          </a:prstGeom>
          <a:solidFill>
            <a:schemeClr val="tx1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9013786" y="3372681"/>
            <a:ext cx="385897" cy="279398"/>
          </a:xfrm>
          <a:prstGeom prst="rightArrow">
            <a:avLst/>
          </a:prstGeom>
          <a:solidFill>
            <a:schemeClr val="tx1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440669" y="2720065"/>
            <a:ext cx="2319867" cy="1490134"/>
            <a:chOff x="423333" y="3031066"/>
            <a:chExt cx="2319867" cy="1490134"/>
          </a:xfrm>
        </p:grpSpPr>
        <p:sp>
          <p:nvSpPr>
            <p:cNvPr id="20" name="Oval 19"/>
            <p:cNvSpPr/>
            <p:nvPr/>
          </p:nvSpPr>
          <p:spPr>
            <a:xfrm>
              <a:off x="423333" y="3031066"/>
              <a:ext cx="2319867" cy="14901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144" y="3078735"/>
              <a:ext cx="1454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Graphs</a:t>
              </a:r>
            </a:p>
          </p:txBody>
        </p:sp>
      </p:grpSp>
      <p:sp>
        <p:nvSpPr>
          <p:cNvPr id="4" name="AutoShape 4" descr="Image result for mathworks"/>
          <p:cNvSpPr>
            <a:spLocks noChangeAspect="1" noChangeArrowheads="1"/>
          </p:cNvSpPr>
          <p:nvPr/>
        </p:nvSpPr>
        <p:spPr bwMode="auto">
          <a:xfrm>
            <a:off x="155575" y="-1123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87" y="3213278"/>
            <a:ext cx="1143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721" y="3263771"/>
            <a:ext cx="952500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242" y="3321337"/>
            <a:ext cx="837367" cy="837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604" y="3284596"/>
            <a:ext cx="1111295" cy="8291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898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Method: Maple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509163" y="3472522"/>
            <a:ext cx="5358437" cy="1315334"/>
            <a:chOff x="3419364" y="1211381"/>
            <a:chExt cx="5358437" cy="1315334"/>
          </a:xfrm>
        </p:grpSpPr>
        <p:sp>
          <p:nvSpPr>
            <p:cNvPr id="5" name="Rectangle 4"/>
            <p:cNvSpPr/>
            <p:nvPr/>
          </p:nvSpPr>
          <p:spPr>
            <a:xfrm>
              <a:off x="4093273" y="1211381"/>
              <a:ext cx="4010618" cy="13153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hape 87"/>
            <p:cNvSpPr txBox="1"/>
            <p:nvPr/>
          </p:nvSpPr>
          <p:spPr>
            <a:xfrm>
              <a:off x="3419364" y="1245247"/>
              <a:ext cx="5358437" cy="106691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buClr>
                  <a:schemeClr val="accent1"/>
                </a:buClr>
                <a:buSzPct val="100000"/>
              </a:pPr>
              <a:r>
                <a:rPr lang="en-US" sz="2400" dirty="0">
                  <a:solidFill>
                    <a:schemeClr val="bg1"/>
                  </a:solidFill>
                  <a:latin typeface="Questrial"/>
                  <a:ea typeface="Questrial"/>
                  <a:cs typeface="Questrial"/>
                  <a:sym typeface="Questrial"/>
                </a:rPr>
                <a:t>Z- transform </a:t>
              </a:r>
              <a:r>
                <a:rPr lang="en-US" sz="2400" dirty="0" smtClean="0">
                  <a:solidFill>
                    <a:schemeClr val="bg1"/>
                  </a:solidFill>
                  <a:latin typeface="Questrial"/>
                  <a:ea typeface="Questrial"/>
                  <a:cs typeface="Questrial"/>
                  <a:sym typeface="Questrial"/>
                </a:rPr>
                <a:t>function:</a:t>
              </a:r>
              <a:endParaRPr lang="en-US" sz="24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558246" y="1811407"/>
                  <a:ext cx="5080672" cy="6236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400" b="0" i="1" dirty="0" smtClean="0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G(z)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400" i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246" y="1811407"/>
                  <a:ext cx="5080672" cy="6236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4563062"/>
            <a:ext cx="7659319" cy="17070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6" y="2084987"/>
            <a:ext cx="7659319" cy="1585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9499" y="3556171"/>
            <a:ext cx="2995034" cy="39343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016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Method: Simulink for CR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5" y="1741885"/>
            <a:ext cx="10920725" cy="49958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9099" y="2302933"/>
            <a:ext cx="1030768" cy="647699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48801" y="3949647"/>
            <a:ext cx="1463842" cy="754257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21512" y="2315686"/>
            <a:ext cx="1030768" cy="647699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48801" y="3031117"/>
            <a:ext cx="1463842" cy="754257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32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Method: MATLAB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771" y="2197842"/>
            <a:ext cx="7815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Analyze Simulink Model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Plot Root </a:t>
            </a:r>
            <a:r>
              <a:rPr lang="en-US" sz="2800" dirty="0" smtClean="0"/>
              <a:t>Locus (</a:t>
            </a:r>
            <a:r>
              <a:rPr lang="en-US" sz="2800" dirty="0"/>
              <a:t>Stability)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Calculate RMS Error (Accuracy)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27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Stability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1" y="2526715"/>
            <a:ext cx="4792916" cy="3581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772" y="2197842"/>
            <a:ext cx="5598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Root Locus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Graphical </a:t>
            </a:r>
            <a:r>
              <a:rPr lang="en-US" sz="2800" dirty="0"/>
              <a:t>analysis that shows the trajectory of closed-loop </a:t>
            </a:r>
            <a:r>
              <a:rPr lang="en-US" sz="2800" dirty="0" smtClean="0"/>
              <a:t>poles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Finds Poles and Zeros</a:t>
            </a: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126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69" y="34704"/>
            <a:ext cx="9029994" cy="677249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546" y="38662"/>
            <a:ext cx="9019441" cy="6764579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548" y="38661"/>
            <a:ext cx="9019436" cy="6764580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546" y="34701"/>
            <a:ext cx="9019441" cy="6764579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sx="68000" sy="68000" algn="tl" rotWithShape="0">
              <a:prstClr val="black">
                <a:alpha val="64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874638" y="460282"/>
            <a:ext cx="952573" cy="3083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16003" y="2359893"/>
            <a:ext cx="425885" cy="223256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78122" y="174331"/>
            <a:ext cx="314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Vary </a:t>
            </a:r>
            <a:r>
              <a:rPr lang="en-US" smtClean="0">
                <a:solidFill>
                  <a:srgbClr val="000000"/>
                </a:solidFill>
              </a:rPr>
              <a:t>the Natural Period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413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979706"/>
            <a:ext cx="6616700" cy="53721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TextBox 6"/>
          <p:cNvSpPr txBox="1"/>
          <p:nvPr/>
        </p:nvSpPr>
        <p:spPr>
          <a:xfrm>
            <a:off x="569660" y="430967"/>
            <a:ext cx="664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Illustrate Pole Trajectories for Different Natural Periods </a:t>
            </a:r>
            <a:endParaRPr lang="en-US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240621" y="2946766"/>
            <a:ext cx="1905978" cy="1430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5472" y="-2084832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86" y="800299"/>
            <a:ext cx="6524579" cy="5297307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TextBox 8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062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768 -0.02592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7.40741E-7 L -0.15756 0.204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10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768 -0.02593 L -0.22864 0.2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117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fill="hold" grpId="14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0" animBg="1"/>
      <p:bldP spid="11" grpId="11" animBg="1"/>
      <p:bldP spid="11" grpId="12" animBg="1"/>
      <p:bldP spid="11" grpId="13" animBg="1"/>
      <p:bldP spid="11" grpId="1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4" y="838193"/>
            <a:ext cx="7803453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974" y="838193"/>
            <a:ext cx="7803453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974" y="838193"/>
            <a:ext cx="7803453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28681" y="143940"/>
            <a:ext cx="48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Stability for Mass Estimation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086200" y="1163327"/>
            <a:ext cx="807875" cy="3516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3106" y="3132772"/>
            <a:ext cx="509124" cy="1464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803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558" y="143940"/>
            <a:ext cx="564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Stability for Damping Estimation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4" y="838192"/>
            <a:ext cx="7803453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974" y="838192"/>
            <a:ext cx="7803453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974" y="838192"/>
            <a:ext cx="7803453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086200" y="1163327"/>
            <a:ext cx="807875" cy="3516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3106" y="3132772"/>
            <a:ext cx="509124" cy="1464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515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80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95000"/>
                  </a:schemeClr>
                </a:solidFill>
              </a:rPr>
              <a:t>Outline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71" y="1027593"/>
            <a:ext cx="10104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Goals</a:t>
            </a:r>
            <a:endParaRPr lang="en-US" sz="2800" dirty="0"/>
          </a:p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Real Time </a:t>
            </a:r>
            <a:r>
              <a:rPr lang="en-US" sz="2800" dirty="0"/>
              <a:t>Hybrid </a:t>
            </a:r>
            <a:r>
              <a:rPr lang="en-US" sz="2800" dirty="0" smtClean="0"/>
              <a:t>Simulation</a:t>
            </a:r>
            <a:endParaRPr lang="en-US" sz="2800" dirty="0"/>
          </a:p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Structural Property Estimation</a:t>
            </a:r>
          </a:p>
          <a:p>
            <a:pPr marL="914400" lvl="1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/>
              <a:t>Methods</a:t>
            </a:r>
          </a:p>
          <a:p>
            <a:pPr marL="914400" lvl="1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/>
              <a:t>Results</a:t>
            </a:r>
            <a:endParaRPr lang="en-US" sz="2400" dirty="0"/>
          </a:p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50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636" y="143940"/>
            <a:ext cx="53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Stability for Stiffness Estimation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4" y="838193"/>
            <a:ext cx="7803454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974" y="838193"/>
            <a:ext cx="7803454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974" y="838192"/>
            <a:ext cx="7803454" cy="6019807"/>
          </a:xfrm>
          <a:prstGeom prst="rect">
            <a:avLst/>
          </a:prstGeom>
          <a:solidFill>
            <a:schemeClr val="tx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068993" y="1163327"/>
            <a:ext cx="807369" cy="3516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2932" y="3132772"/>
            <a:ext cx="508805" cy="14645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790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Stability: Summary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71" y="2197842"/>
            <a:ext cx="7815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Mass Estimation Error: Minute Effect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Damping Estimation </a:t>
            </a:r>
            <a:r>
              <a:rPr lang="en-US" sz="2800" dirty="0"/>
              <a:t>Error: </a:t>
            </a:r>
            <a:r>
              <a:rPr lang="en-US" sz="2800" dirty="0" smtClean="0"/>
              <a:t>Minute Effect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Stiffness Estimation </a:t>
            </a:r>
            <a:r>
              <a:rPr lang="en-US" sz="2800" dirty="0"/>
              <a:t>Error: </a:t>
            </a:r>
            <a:r>
              <a:rPr lang="en-US" sz="2800" dirty="0" smtClean="0"/>
              <a:t>Minute Effect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Need to Determine Stability Limit for Further </a:t>
            </a:r>
            <a:r>
              <a:rPr lang="en-US" sz="2400" dirty="0" smtClean="0"/>
              <a:t>Study (Damping and Stiffness)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525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Accuracy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771" y="2197842"/>
            <a:ext cx="78150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Root Mean Squared Error(RMSE)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>
                <a:ea typeface="Questrial"/>
                <a:cs typeface="Questrial"/>
                <a:sym typeface="Questrial"/>
              </a:rPr>
              <a:t>W</a:t>
            </a:r>
            <a:r>
              <a:rPr lang="en-US" sz="2400" dirty="0" smtClean="0">
                <a:ea typeface="Questrial"/>
                <a:cs typeface="Questrial"/>
                <a:sym typeface="Questrial"/>
              </a:rPr>
              <a:t>ay </a:t>
            </a:r>
            <a:r>
              <a:rPr lang="en-US" sz="2400" dirty="0">
                <a:ea typeface="Questrial"/>
                <a:cs typeface="Questrial"/>
                <a:sym typeface="Questrial"/>
              </a:rPr>
              <a:t>to show larger </a:t>
            </a:r>
            <a:r>
              <a:rPr lang="en-US" sz="2400" dirty="0" smtClean="0">
                <a:ea typeface="Questrial"/>
                <a:cs typeface="Questrial"/>
                <a:sym typeface="Questrial"/>
              </a:rPr>
              <a:t>differences than </a:t>
            </a:r>
            <a:r>
              <a:rPr lang="en-US" sz="2400" dirty="0">
                <a:ea typeface="Questrial"/>
                <a:cs typeface="Questrial"/>
                <a:sym typeface="Questrial"/>
              </a:rPr>
              <a:t>other methods by measuring the quality and predictability of the models</a:t>
            </a:r>
            <a:r>
              <a:rPr lang="en-US" sz="2400" dirty="0" smtClean="0">
                <a:ea typeface="Questrial"/>
                <a:cs typeface="Questrial"/>
                <a:sym typeface="Questrial"/>
              </a:rPr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>
                <a:ea typeface="Questrial"/>
                <a:cs typeface="Questrial"/>
                <a:sym typeface="Questrial"/>
              </a:rPr>
              <a:t>Takes into account outliers in data</a:t>
            </a:r>
            <a:endParaRPr lang="en-US" sz="2400" dirty="0">
              <a:ea typeface="Questrial"/>
              <a:cs typeface="Questrial"/>
              <a:sym typeface="Questrial"/>
            </a:endParaRPr>
          </a:p>
          <a:p>
            <a:pPr marL="914400" lvl="1" indent="-457200"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8" name="Shape 145" descr="http://whipple_arrowsmith598.asu.edu/2008/DislocationExercise/rm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826" y="4758932"/>
            <a:ext cx="7441514" cy="14380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9311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980" y="1786208"/>
            <a:ext cx="11825206" cy="486859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Accuracy: Mass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" y="1718477"/>
            <a:ext cx="6296612" cy="493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031" y="1718477"/>
            <a:ext cx="6296457" cy="4936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9670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980" y="1786208"/>
            <a:ext cx="11825206" cy="486859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Accuracy: Damping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" y="1842032"/>
            <a:ext cx="6321287" cy="4702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923" y="1842032"/>
            <a:ext cx="6296728" cy="4683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981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980" y="1786208"/>
            <a:ext cx="11825206" cy="486859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Accuracy: Stiffness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92" y="1718477"/>
            <a:ext cx="5974918" cy="501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14" y="1712315"/>
            <a:ext cx="5974919" cy="501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98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Structural Property Estimation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71" y="2197842"/>
            <a:ext cx="7815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Mass Estimation Error: Minute Effect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Damping Estimation </a:t>
            </a:r>
            <a:r>
              <a:rPr lang="en-US" sz="2800" dirty="0"/>
              <a:t>Error: Minute Effect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Stiffness Estimation </a:t>
            </a:r>
            <a:r>
              <a:rPr lang="en-US" sz="2800" dirty="0"/>
              <a:t>Error: Minute Effect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Accuracy: Summary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0695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KR-𝛼 Integration Algorithm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71" y="1791442"/>
            <a:ext cx="78150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Use Maple to </a:t>
            </a:r>
            <a:r>
              <a:rPr lang="en-US" sz="2800" dirty="0" smtClean="0">
                <a:solidFill>
                  <a:srgbClr val="FFFFFF"/>
                </a:solidFill>
              </a:rPr>
              <a:t>obtain the KR-alpha transfer function</a:t>
            </a:r>
            <a:r>
              <a:rPr lang="en-US" sz="2800" i="1" dirty="0" smtClean="0">
                <a:solidFill>
                  <a:srgbClr val="FFFFFF"/>
                </a:solidFill>
              </a:rPr>
              <a:t>, </a:t>
            </a:r>
          </a:p>
          <a:p>
            <a:pPr marL="457200" lvl="0" indent="-45720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In MATLAB</a:t>
            </a:r>
            <a:r>
              <a:rPr lang="en-US" sz="2800" i="1" dirty="0" smtClean="0">
                <a:solidFill>
                  <a:srgbClr val="FFFFFF"/>
                </a:solidFill>
              </a:rPr>
              <a:t> vary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the energy dissipation </a:t>
            </a:r>
            <a:r>
              <a:rPr lang="en-US" sz="2800" dirty="0" smtClean="0">
                <a:solidFill>
                  <a:srgbClr val="FFFFFF"/>
                </a:solidFill>
              </a:rPr>
              <a:t>parameter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FFFFFF"/>
                </a:solidFill>
              </a:rPr>
              <a:t>ρ</a:t>
            </a:r>
            <a:r>
              <a:rPr lang="en-US" sz="2400" dirty="0" smtClean="0">
                <a:solidFill>
                  <a:srgbClr val="FFFFFF"/>
                </a:solidFill>
              </a:rPr>
              <a:t> infinity </a:t>
            </a:r>
            <a:r>
              <a:rPr lang="en-US" sz="2400" dirty="0">
                <a:solidFill>
                  <a:srgbClr val="FFFFFF"/>
                </a:solidFill>
              </a:rPr>
              <a:t>- numerical energy </a:t>
            </a:r>
            <a:r>
              <a:rPr lang="en-US" sz="2400" dirty="0" smtClean="0">
                <a:solidFill>
                  <a:srgbClr val="FFFFFF"/>
                </a:solidFill>
              </a:rPr>
              <a:t>dissipation (parameter </a:t>
            </a:r>
            <a:r>
              <a:rPr lang="en-US" sz="2400" dirty="0">
                <a:solidFill>
                  <a:srgbClr val="FFFFFF"/>
                </a:solidFill>
              </a:rPr>
              <a:t>for KR-alpha)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pPr lvl="0"/>
            <a:endParaRPr lang="en-US" sz="2800" i="1" dirty="0">
              <a:solidFill>
                <a:srgbClr val="FFFFFF"/>
              </a:solidFill>
            </a:endParaRPr>
          </a:p>
          <a:p>
            <a:pPr marL="457200" lvl="0" indent="-45720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Add new coefficients to MATLAB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lvl="0" indent="-45720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Change parameters and analyze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lvl="0" indent="-457200">
              <a:buClr>
                <a:srgbClr val="FFFFFF"/>
              </a:buClr>
              <a:buSzPct val="100000"/>
              <a:buChar char="●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1215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KR-𝛼 Integration Algorithm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292" y="1156461"/>
            <a:ext cx="6300581" cy="5132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946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95000"/>
                  </a:schemeClr>
                </a:solidFill>
              </a:rPr>
              <a:t>Summary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771" y="1027593"/>
            <a:ext cx="10104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Real Time </a:t>
            </a:r>
            <a:r>
              <a:rPr lang="en-US" sz="2800" dirty="0"/>
              <a:t>Hybrid </a:t>
            </a:r>
            <a:r>
              <a:rPr lang="en-US" sz="2800" dirty="0" smtClean="0"/>
              <a:t>Simulation</a:t>
            </a:r>
            <a:endParaRPr lang="en-US" sz="2800" dirty="0"/>
          </a:p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Structural Property Estimation</a:t>
            </a:r>
          </a:p>
          <a:p>
            <a:pPr marL="914400" lvl="1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/>
              <a:t>Stability</a:t>
            </a:r>
          </a:p>
          <a:p>
            <a:pPr marL="914400" lvl="1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400" dirty="0" smtClean="0"/>
              <a:t>Accuracy</a:t>
            </a:r>
            <a:endParaRPr lang="en-US" sz="2800" dirty="0"/>
          </a:p>
          <a:p>
            <a:pPr marL="457200" indent="-457200" fontAlgn="base">
              <a:lnSpc>
                <a:spcPct val="200000"/>
              </a:lnSpc>
              <a:buFont typeface="Arial" charset="0"/>
              <a:buChar char="•"/>
            </a:pPr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586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95000"/>
                  </a:schemeClr>
                </a:solidFill>
              </a:rPr>
              <a:t>Goals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771" y="1322559"/>
            <a:ext cx="8598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Explore Real Time Hybrid Simulation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Learning Computational Software With Team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Research the Effects of Structural Property Estimation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Research the Effects of Numerical Energy </a:t>
            </a:r>
            <a:r>
              <a:rPr lang="en-US" sz="2800" dirty="0"/>
              <a:t>D</a:t>
            </a:r>
            <a:r>
              <a:rPr lang="en-US" sz="2800" dirty="0" smtClean="0"/>
              <a:t>issipation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63596" y="1244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2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95000"/>
                  </a:schemeClr>
                </a:solidFill>
              </a:rPr>
              <a:t>Acknowledgments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771" y="1308810"/>
            <a:ext cx="10104895" cy="168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800" dirty="0" smtClean="0"/>
              <a:t>ASPIRES Program </a:t>
            </a:r>
          </a:p>
          <a:p>
            <a:pPr fontAlgn="base">
              <a:lnSpc>
                <a:spcPct val="200000"/>
              </a:lnSpc>
            </a:pPr>
            <a:r>
              <a:rPr lang="en-US" sz="2800" dirty="0" smtClean="0"/>
              <a:t>	Director: Dr. </a:t>
            </a:r>
            <a:r>
              <a:rPr lang="en-US" sz="2800" dirty="0" err="1" smtClean="0"/>
              <a:t>Amelito</a:t>
            </a:r>
            <a:r>
              <a:rPr lang="en-US" sz="2800" dirty="0" smtClean="0"/>
              <a:t> Enriquez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0712" y="3187401"/>
            <a:ext cx="80050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This project was partly supported by the US Department of Education through Minority Science and Engineering Improvement Program (MSEIP, Award No. P120A15014), and the Hispanic-Serving Institution Science, Technology, Engineering, and Mathematics (HSI STEM) Program, Award No. P031C110159.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8647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95000"/>
                  </a:schemeClr>
                </a:solidFill>
              </a:rPr>
              <a:t>References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771" y="1566438"/>
            <a:ext cx="1010489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SzPct val="100000"/>
              <a:buFont typeface="Arial" charset="0"/>
              <a:buChar char="•"/>
            </a:pPr>
            <a:r>
              <a:rPr lang="en-US" dirty="0">
                <a:ea typeface="Times New Roman"/>
                <a:cs typeface="Times New Roman"/>
                <a:sym typeface="Times New Roman"/>
              </a:rPr>
              <a:t>Chen, C. and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Ricles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, J. M. (2008), Stability analysis of SDOF real-time hybrid testing systems with explicit integration algorithms and actuator delay. Earthquake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Engng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Struct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Dyn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., 37: no.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doi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: </a:t>
            </a:r>
            <a:r>
              <a:rPr lang="en-US" dirty="0" smtClean="0">
                <a:ea typeface="Times New Roman"/>
                <a:cs typeface="Times New Roman"/>
                <a:sym typeface="Times New Roman"/>
              </a:rPr>
              <a:t>10.1002/eqe.795</a:t>
            </a:r>
          </a:p>
          <a:p>
            <a:pPr marL="342900" lvl="0" indent="-342900">
              <a:buSzPct val="100000"/>
              <a:buFont typeface="Arial" charset="0"/>
              <a:buChar char="•"/>
            </a:pPr>
            <a:r>
              <a:rPr lang="en-US" dirty="0"/>
              <a:t>Cheng Chen, James M. </a:t>
            </a:r>
            <a:r>
              <a:rPr lang="en-US" dirty="0" err="1"/>
              <a:t>Ricles</a:t>
            </a:r>
            <a:r>
              <a:rPr lang="en-US" dirty="0"/>
              <a:t>, Theodore L. </a:t>
            </a:r>
            <a:r>
              <a:rPr lang="en-US" dirty="0" err="1"/>
              <a:t>Karavasilis</a:t>
            </a:r>
            <a:r>
              <a:rPr lang="en-US" dirty="0"/>
              <a:t>, </a:t>
            </a:r>
            <a:r>
              <a:rPr lang="en-US" dirty="0" err="1"/>
              <a:t>Yunbyeong</a:t>
            </a:r>
            <a:r>
              <a:rPr lang="en-US" dirty="0"/>
              <a:t> </a:t>
            </a:r>
            <a:r>
              <a:rPr lang="en-US" dirty="0" err="1"/>
              <a:t>Chae</a:t>
            </a:r>
            <a:r>
              <a:rPr lang="en-US" dirty="0"/>
              <a:t>, and Richard Sause. 2012. "Evaluation of a real-time hybrid simulation system for performance evaluation of structures with rate dependent devices subjected to seismic loading." </a:t>
            </a:r>
            <a:r>
              <a:rPr lang="en-US" i="1" dirty="0"/>
              <a:t>Engineering Structures</a:t>
            </a:r>
            <a:r>
              <a:rPr lang="en-US" dirty="0"/>
              <a:t> 35: 71-82</a:t>
            </a:r>
            <a:r>
              <a:rPr lang="en-US" dirty="0" smtClean="0"/>
              <a:t>.</a:t>
            </a:r>
            <a:endParaRPr lang="en-US" dirty="0" smtClean="0"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79999"/>
              <a:buFont typeface="Arial" charset="0"/>
              <a:buChar char="•"/>
            </a:pPr>
            <a:r>
              <a:rPr lang="en-US" dirty="0" smtClean="0">
                <a:ea typeface="Questrial"/>
                <a:cs typeface="Questrial"/>
                <a:sym typeface="Questrial"/>
              </a:rPr>
              <a:t>http</a:t>
            </a:r>
            <a:r>
              <a:rPr lang="en-US" dirty="0">
                <a:ea typeface="Questrial"/>
                <a:cs typeface="Questrial"/>
                <a:sym typeface="Questrial"/>
              </a:rPr>
              <a:t>://</a:t>
            </a:r>
            <a:r>
              <a:rPr lang="en-US" dirty="0" err="1">
                <a:ea typeface="Questrial"/>
                <a:cs typeface="Questrial"/>
                <a:sym typeface="Questrial"/>
              </a:rPr>
              <a:t>peer.berkeley.edu</a:t>
            </a:r>
            <a:r>
              <a:rPr lang="en-US" dirty="0" smtClean="0">
                <a:ea typeface="Questrial"/>
                <a:cs typeface="Questrial"/>
                <a:sym typeface="Questrial"/>
              </a:rPr>
              <a:t>/</a:t>
            </a:r>
            <a:endParaRPr lang="en-US" dirty="0">
              <a:ea typeface="Questrial"/>
              <a:cs typeface="Questrial"/>
              <a:sym typeface="Quest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79999"/>
              <a:buFont typeface="Arial" charset="0"/>
              <a:buChar char="•"/>
            </a:pPr>
            <a:r>
              <a:rPr lang="en-US" i="1" dirty="0" err="1"/>
              <a:t>Matlab</a:t>
            </a:r>
            <a:r>
              <a:rPr lang="en-US" i="1" dirty="0"/>
              <a:t> &amp; Simulink</a:t>
            </a:r>
            <a:r>
              <a:rPr lang="en-US" dirty="0"/>
              <a:t>. Natick, MA: </a:t>
            </a:r>
            <a:r>
              <a:rPr lang="en-US" dirty="0" err="1"/>
              <a:t>MathWorks</a:t>
            </a:r>
            <a:r>
              <a:rPr lang="en-US" dirty="0"/>
              <a:t>, 2016. Computer software.</a:t>
            </a:r>
            <a:endParaRPr lang="en-US" dirty="0">
              <a:ea typeface="Questrial"/>
              <a:cs typeface="Questrial"/>
              <a:sym typeface="Quest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79999"/>
              <a:buFont typeface="Arial" charset="0"/>
              <a:buChar char="•"/>
            </a:pPr>
            <a:r>
              <a:rPr lang="en-US" i="1" dirty="0"/>
              <a:t>Maple16</a:t>
            </a:r>
            <a:r>
              <a:rPr lang="en-US" dirty="0"/>
              <a:t>. Waterloo, ON Canada: </a:t>
            </a:r>
            <a:r>
              <a:rPr lang="en-US" dirty="0" err="1"/>
              <a:t>Maplesoft</a:t>
            </a:r>
            <a:r>
              <a:rPr lang="en-US" dirty="0"/>
              <a:t>, 2012. Computer software.</a:t>
            </a:r>
            <a:endParaRPr lang="en-US" dirty="0"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9785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80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tx1">
                    <a:lumMod val="95000"/>
                  </a:schemeClr>
                </a:solidFill>
              </a:rPr>
              <a:t>Questions?</a:t>
            </a:r>
            <a:endParaRPr lang="en-US" sz="4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3596" y="108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308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675488" y="1296961"/>
            <a:ext cx="11020926" cy="5176029"/>
          </a:xfrm>
          <a:prstGeom prst="rect">
            <a:avLst/>
          </a:prstGeom>
          <a:gradFill>
            <a:gsLst>
              <a:gs pos="0">
                <a:srgbClr val="787878"/>
              </a:gs>
              <a:gs pos="100000">
                <a:srgbClr val="292929"/>
              </a:gs>
            </a:gsLst>
            <a:lin ang="6120000" scaled="1"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7415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Real Time Hybrid Simulation</a:t>
            </a:r>
            <a:endParaRPr lang="en-US" sz="45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185951" y="1369150"/>
            <a:ext cx="4112632" cy="2188791"/>
            <a:chOff x="5127172" y="418236"/>
            <a:chExt cx="4451298" cy="2706571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5127172" y="2456282"/>
              <a:ext cx="697895" cy="668525"/>
            </a:xfrm>
            <a:prstGeom prst="straightConnector1">
              <a:avLst/>
            </a:prstGeom>
            <a:ln w="57150">
              <a:solidFill>
                <a:srgbClr val="CD9A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5719599" y="418236"/>
              <a:ext cx="3858871" cy="2328335"/>
              <a:chOff x="5719599" y="418236"/>
              <a:chExt cx="3858871" cy="232833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8003670" y="418236"/>
                <a:ext cx="1574800" cy="23283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8336037" y="727757"/>
                <a:ext cx="0" cy="1456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250437" y="727757"/>
                <a:ext cx="0" cy="1456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8342337" y="1692956"/>
                <a:ext cx="897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342337" y="1862289"/>
                <a:ext cx="897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8336037" y="1210356"/>
                <a:ext cx="914400" cy="1524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336037" y="719290"/>
                <a:ext cx="914400" cy="1524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336037" y="2184019"/>
                <a:ext cx="914400" cy="321734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tx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19599" y="1397737"/>
                <a:ext cx="2114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Numerical Model</a:t>
                </a:r>
                <a:endParaRPr lang="en-US" dirty="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185951" y="4006064"/>
            <a:ext cx="4112632" cy="2322547"/>
            <a:chOff x="5127172" y="3572930"/>
            <a:chExt cx="4451298" cy="2734734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5127172" y="3572930"/>
              <a:ext cx="660834" cy="630759"/>
            </a:xfrm>
            <a:prstGeom prst="straightConnector1">
              <a:avLst/>
            </a:prstGeom>
            <a:ln w="57150">
              <a:solidFill>
                <a:srgbClr val="CD9A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714074" y="3979329"/>
              <a:ext cx="3864396" cy="2328335"/>
              <a:chOff x="5714074" y="3979329"/>
              <a:chExt cx="3864396" cy="232833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003670" y="3979329"/>
                <a:ext cx="1574800" cy="23283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333870" y="4309530"/>
                <a:ext cx="0" cy="1456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9248270" y="4309530"/>
                <a:ext cx="0" cy="1456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8333870" y="5765792"/>
                <a:ext cx="914400" cy="321734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tx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8343712" y="4309534"/>
                <a:ext cx="897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343712" y="4478867"/>
                <a:ext cx="897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343712" y="4783664"/>
                <a:ext cx="897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343712" y="4952997"/>
                <a:ext cx="897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8329718" y="5284771"/>
                <a:ext cx="914400" cy="1524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714074" y="4852997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Physical Model</a:t>
                </a:r>
                <a:endParaRPr lang="en-US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231943" y="2626000"/>
            <a:ext cx="4286350" cy="2328335"/>
            <a:chOff x="173164" y="2192866"/>
            <a:chExt cx="4286350" cy="2328335"/>
          </a:xfrm>
        </p:grpSpPr>
        <p:sp>
          <p:nvSpPr>
            <p:cNvPr id="63" name="Rectangle 62"/>
            <p:cNvSpPr/>
            <p:nvPr/>
          </p:nvSpPr>
          <p:spPr>
            <a:xfrm>
              <a:off x="2884714" y="2192866"/>
              <a:ext cx="1574800" cy="2328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214914" y="2523067"/>
              <a:ext cx="0" cy="1456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129314" y="2523067"/>
              <a:ext cx="0" cy="1456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214914" y="3005666"/>
              <a:ext cx="914400" cy="152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14914" y="2514600"/>
              <a:ext cx="914400" cy="152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14914" y="3979329"/>
              <a:ext cx="914400" cy="321734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tx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14914" y="3496729"/>
              <a:ext cx="914400" cy="1524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3164" y="3187870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Structure To Be Tested</a:t>
              </a:r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97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63" y="1385008"/>
            <a:ext cx="7560130" cy="48797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7415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Real Time Hybrid Simulation</a:t>
            </a:r>
            <a:endParaRPr lang="en-US" sz="45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38175" y="2791533"/>
            <a:ext cx="640080" cy="0"/>
          </a:xfrm>
          <a:prstGeom prst="straightConnector1">
            <a:avLst/>
          </a:prstGeom>
          <a:ln w="57150">
            <a:solidFill>
              <a:srgbClr val="CD9A0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47872" y="5244956"/>
            <a:ext cx="516475" cy="0"/>
          </a:xfrm>
          <a:prstGeom prst="straightConnector1">
            <a:avLst/>
          </a:prstGeom>
          <a:ln w="57150">
            <a:solidFill>
              <a:srgbClr val="CD9A0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19297" y="3391186"/>
            <a:ext cx="0" cy="1389888"/>
          </a:xfrm>
          <a:prstGeom prst="straightConnector1">
            <a:avLst/>
          </a:prstGeom>
          <a:ln w="57150">
            <a:solidFill>
              <a:srgbClr val="CD9A0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564049" y="3299746"/>
            <a:ext cx="0" cy="1389888"/>
          </a:xfrm>
          <a:prstGeom prst="straightConnector1">
            <a:avLst/>
          </a:prstGeom>
          <a:ln w="57150">
            <a:solidFill>
              <a:srgbClr val="CD9A0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14931" y="3447447"/>
            <a:ext cx="1094486" cy="1095883"/>
            <a:chOff x="5462578" y="3274949"/>
            <a:chExt cx="1094486" cy="1095883"/>
          </a:xfrm>
        </p:grpSpPr>
        <p:sp>
          <p:nvSpPr>
            <p:cNvPr id="9" name="Oval 8"/>
            <p:cNvSpPr/>
            <p:nvPr/>
          </p:nvSpPr>
          <p:spPr>
            <a:xfrm>
              <a:off x="5462578" y="3274949"/>
              <a:ext cx="1094486" cy="1094486"/>
            </a:xfrm>
            <a:prstGeom prst="ellipse">
              <a:avLst/>
            </a:prstGeom>
            <a:noFill/>
            <a:ln w="57150">
              <a:solidFill>
                <a:srgbClr val="CD9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794248" y="4334256"/>
              <a:ext cx="182880" cy="36576"/>
            </a:xfrm>
            <a:prstGeom prst="straightConnector1">
              <a:avLst/>
            </a:prstGeom>
            <a:ln w="53975">
              <a:solidFill>
                <a:srgbClr val="CD9A0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572306" y="3363595"/>
              <a:ext cx="136038" cy="77343"/>
            </a:xfrm>
            <a:prstGeom prst="straightConnector1">
              <a:avLst/>
            </a:prstGeom>
            <a:ln w="53975">
              <a:solidFill>
                <a:srgbClr val="CD9A0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379336" y="3422650"/>
              <a:ext cx="29020" cy="33782"/>
            </a:xfrm>
            <a:prstGeom prst="straightConnector1">
              <a:avLst/>
            </a:prstGeom>
            <a:ln w="53975">
              <a:solidFill>
                <a:srgbClr val="CD9A0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85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15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Real Time Hybrid Simulation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914396" y="2195124"/>
            <a:ext cx="54248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Advantages: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Cheaper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Faster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Challenges: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Delay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Structural Property Estimation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18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15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Real Time Hybrid Simulation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Criteria for Stability and Accuracy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0771" y="2197842"/>
            <a:ext cx="7815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Boundary Conditions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Nonlinear Servo Hydraulic Dynamics of </a:t>
            </a:r>
            <a:r>
              <a:rPr lang="en-US" sz="2800" dirty="0" smtClean="0"/>
              <a:t>Actuators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Integration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922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415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Real Time Hybrid Simulation</a:t>
            </a:r>
            <a:endParaRPr lang="en-US" sz="4500" dirty="0"/>
          </a:p>
        </p:txBody>
      </p:sp>
      <p:sp>
        <p:nvSpPr>
          <p:cNvPr id="2" name="TextBox 1"/>
          <p:cNvSpPr txBox="1"/>
          <p:nvPr/>
        </p:nvSpPr>
        <p:spPr>
          <a:xfrm>
            <a:off x="242731" y="1133702"/>
            <a:ext cx="11825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800"/>
            </a:pPr>
            <a:r>
              <a:rPr lang="en-US" sz="3000" dirty="0" smtClean="0">
                <a:solidFill>
                  <a:srgbClr val="FFFFFF"/>
                </a:solidFill>
                <a:latin typeface="Century Gothic" charset="0"/>
              </a:rPr>
              <a:t>Structural </a:t>
            </a:r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Dynamics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878" y="3890207"/>
            <a:ext cx="402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Cambria Math" charset="0"/>
                <a:ea typeface="Cambria Math" charset="0"/>
                <a:cs typeface="Cambria Math" charset="0"/>
              </a:rPr>
              <a:t>mẍ</a:t>
            </a:r>
            <a:r>
              <a:rPr lang="en-US" sz="3600" i="1" dirty="0" smtClean="0">
                <a:latin typeface="Cambria Math" charset="0"/>
                <a:ea typeface="Cambria Math" charset="0"/>
                <a:cs typeface="Cambria Math" charset="0"/>
              </a:rPr>
              <a:t> + </a:t>
            </a:r>
            <a:r>
              <a:rPr lang="en-US" sz="3600" i="1" dirty="0" err="1" smtClean="0">
                <a:latin typeface="Cambria Math" charset="0"/>
                <a:ea typeface="Cambria Math" charset="0"/>
                <a:cs typeface="Cambria Math" charset="0"/>
              </a:rPr>
              <a:t>cẋ</a:t>
            </a:r>
            <a:r>
              <a:rPr lang="en-US" sz="3600" i="1" dirty="0" smtClean="0">
                <a:latin typeface="Cambria Math" charset="0"/>
                <a:ea typeface="Cambria Math" charset="0"/>
                <a:cs typeface="Cambria Math" charset="0"/>
              </a:rPr>
              <a:t> + </a:t>
            </a:r>
            <a:r>
              <a:rPr lang="en-US" sz="3600" i="1" dirty="0" err="1" smtClean="0">
                <a:latin typeface="Cambria Math" charset="0"/>
                <a:ea typeface="Cambria Math" charset="0"/>
                <a:cs typeface="Cambria Math" charset="0"/>
              </a:rPr>
              <a:t>kx</a:t>
            </a:r>
            <a:r>
              <a:rPr lang="en-US" sz="3600" i="1" dirty="0" smtClean="0">
                <a:latin typeface="Cambria Math" charset="0"/>
                <a:ea typeface="Cambria Math" charset="0"/>
                <a:cs typeface="Cambria Math" charset="0"/>
              </a:rPr>
              <a:t> = f(t)</a:t>
            </a:r>
            <a:endParaRPr lang="en-US" sz="3600" i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878" y="1940567"/>
            <a:ext cx="792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Degree of Freedom: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33" y="3116799"/>
            <a:ext cx="4813300" cy="229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63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1">
                <a:alpha val="97000"/>
                <a:lumMod val="48000"/>
                <a:lumOff val="52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15" y="325464"/>
            <a:ext cx="11825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Real Time Hybrid Simulation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242731" y="1133702"/>
            <a:ext cx="118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Explicit Integration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771" y="2197842"/>
            <a:ext cx="78150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S-Domain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Laplace</a:t>
            </a: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Z-Domain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CR-Algorithm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KR-𝛼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706015" y="4308673"/>
            <a:ext cx="3680467" cy="2024743"/>
            <a:chOff x="7706015" y="4308673"/>
            <a:chExt cx="3680467" cy="2024743"/>
          </a:xfrm>
        </p:grpSpPr>
        <p:sp>
          <p:nvSpPr>
            <p:cNvPr id="14" name="Rectangle 13"/>
            <p:cNvSpPr/>
            <p:nvPr/>
          </p:nvSpPr>
          <p:spPr>
            <a:xfrm>
              <a:off x="7706015" y="4308673"/>
              <a:ext cx="3660866" cy="2024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Shape 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6025" y="4345388"/>
              <a:ext cx="3143249" cy="733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87"/>
            <p:cNvSpPr txBox="1"/>
            <p:nvPr/>
          </p:nvSpPr>
          <p:spPr>
            <a:xfrm>
              <a:off x="7910561" y="5132532"/>
              <a:ext cx="34759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Z- transform </a:t>
              </a:r>
              <a:r>
                <a:rPr lang="en-US" sz="1800" dirty="0" smtClean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function:</a:t>
              </a:r>
              <a:endParaRPr lang="en-US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73328" y="5573741"/>
                  <a:ext cx="3295740" cy="5717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200" b="0" i="1" dirty="0" smtClean="0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G(z)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𝑋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𝑧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200" i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328" y="5573741"/>
                  <a:ext cx="3295740" cy="571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85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706015" y="1804565"/>
            <a:ext cx="3660866" cy="2024743"/>
            <a:chOff x="7703697" y="1934153"/>
            <a:chExt cx="3660866" cy="2024743"/>
          </a:xfrm>
        </p:grpSpPr>
        <p:sp>
          <p:nvSpPr>
            <p:cNvPr id="9" name="Rectangle 8"/>
            <p:cNvSpPr/>
            <p:nvPr/>
          </p:nvSpPr>
          <p:spPr>
            <a:xfrm>
              <a:off x="7703697" y="1934153"/>
              <a:ext cx="3660866" cy="2024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Shape 8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23957" y="2126495"/>
              <a:ext cx="2090349" cy="6828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84"/>
            <p:cNvSpPr txBox="1"/>
            <p:nvPr/>
          </p:nvSpPr>
          <p:spPr>
            <a:xfrm>
              <a:off x="7972031" y="2761859"/>
              <a:ext cx="31241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dirty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S-Transform function: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575884" y="3232974"/>
                  <a:ext cx="1894749" cy="4931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200" b="0" i="1" dirty="0" smtClean="0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G(s)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𝑐𝑠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den>
                      </m:f>
                    </m:oMath>
                  </a14:m>
                  <a:endParaRPr lang="en-US" sz="2200" i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5884" y="3232974"/>
                  <a:ext cx="1894749" cy="4931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003" t="-3704" b="-16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11763596" y="10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6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8455</TotalTime>
  <Words>1034</Words>
  <Application>Microsoft Macintosh PowerPoint</Application>
  <PresentationFormat>Widescreen</PresentationFormat>
  <Paragraphs>265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Cambria Math</vt:lpstr>
      <vt:lpstr>Century Gothic</vt:lpstr>
      <vt:lpstr>Noto Sans Symbols</vt:lpstr>
      <vt:lpstr>Questrial</vt:lpstr>
      <vt:lpstr>Times New Roman</vt:lpstr>
      <vt:lpstr>Arial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Carlson</dc:creator>
  <cp:lastModifiedBy>Nathan Carlson</cp:lastModifiedBy>
  <cp:revision>191</cp:revision>
  <dcterms:created xsi:type="dcterms:W3CDTF">2016-08-01T16:13:37Z</dcterms:created>
  <dcterms:modified xsi:type="dcterms:W3CDTF">2016-08-12T21:12:35Z</dcterms:modified>
</cp:coreProperties>
</file>