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Roboto"/>
      <p:regular r:id="rId39"/>
      <p:bold r:id="rId40"/>
      <p:italic r:id="rId41"/>
      <p:boldItalic r:id="rId42"/>
    </p:embeddedFont>
    <p:embeddedFont>
      <p:font typeface="Merriweather"/>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13EB51F-ED4F-4B71-B273-827225CCD36C}">
  <a:tblStyle styleId="{B13EB51F-ED4F-4B71-B273-827225CCD36C}"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3.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5.xml"/><Relationship Id="rId44" Type="http://schemas.openxmlformats.org/officeDocument/2006/relationships/font" Target="fonts/Merriweather-bold.fntdata"/><Relationship Id="rId21" Type="http://schemas.openxmlformats.org/officeDocument/2006/relationships/slide" Target="slides/slide14.xml"/><Relationship Id="rId43" Type="http://schemas.openxmlformats.org/officeDocument/2006/relationships/font" Target="fonts/Merriweather-regular.fntdata"/><Relationship Id="rId24" Type="http://schemas.openxmlformats.org/officeDocument/2006/relationships/slide" Target="slides/slide17.xml"/><Relationship Id="rId46" Type="http://schemas.openxmlformats.org/officeDocument/2006/relationships/font" Target="fonts/Merriweather-boldItalic.fntdata"/><Relationship Id="rId23" Type="http://schemas.openxmlformats.org/officeDocument/2006/relationships/slide" Target="slides/slide16.xml"/><Relationship Id="rId45"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Roboto-regular.fntdata"/><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ws.amazon.com/relational-databas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3d027a7200_2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Google Shape;144;g3d027a720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3d027a7200_8_8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Google Shape;243;g3d027a7200_8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3e0e72ec89_0_7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Google Shape;250;g3e0e72ec8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3dfdc1603a_0_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Google Shape;300;g3dfdc1603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3d027a7200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8" name="Google Shape;308;g3d027a72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3d027a7200_0_4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Google Shape;317;g3d027a720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3e79a2e260_3_1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Google Shape;325;g3e79a2e260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800">
                <a:solidFill>
                  <a:srgbClr val="232F3E"/>
                </a:solidFill>
              </a:rPr>
              <a:t>EC2: web service that provides secure, resizable compute capacity in the cloud. It is designed to make web-scale cloud computing easier for developers.</a:t>
            </a:r>
            <a:endParaRPr sz="1800">
              <a:solidFill>
                <a:srgbClr val="232F3E"/>
              </a:solidFill>
            </a:endParaRPr>
          </a:p>
          <a:p>
            <a:pPr indent="0" lvl="0" marL="0" rtl="0">
              <a:lnSpc>
                <a:spcPct val="115000"/>
              </a:lnSpc>
              <a:spcBef>
                <a:spcPts val="1600"/>
              </a:spcBef>
              <a:spcAft>
                <a:spcPts val="1600"/>
              </a:spcAft>
              <a:buNone/>
            </a:pPr>
            <a:r>
              <a:rPr lang="en" sz="1800">
                <a:solidFill>
                  <a:srgbClr val="333333"/>
                </a:solidFill>
                <a:highlight>
                  <a:srgbClr val="FFFFFF"/>
                </a:highlight>
              </a:rPr>
              <a:t>RDS: makes it easy to set up, operate, and scale a </a:t>
            </a:r>
            <a:r>
              <a:rPr lang="en" sz="1800" u="sng">
                <a:solidFill>
                  <a:srgbClr val="005B86"/>
                </a:solidFill>
                <a:highlight>
                  <a:srgbClr val="FFFFFF"/>
                </a:highlight>
                <a:hlinkClick r:id="rId2"/>
              </a:rPr>
              <a:t>relational database</a:t>
            </a:r>
            <a:r>
              <a:rPr lang="en" sz="1800">
                <a:solidFill>
                  <a:srgbClr val="333333"/>
                </a:solidFill>
                <a:highlight>
                  <a:srgbClr val="FFFFFF"/>
                </a:highlight>
              </a:rPr>
              <a:t> in the cloud.</a:t>
            </a:r>
            <a:endParaRPr sz="1800">
              <a:solidFill>
                <a:schemeClr val="dk2"/>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3e79a2e260_0_2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Google Shape;333;g3e79a2e26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3d027a7200_8_2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Google Shape;341;g3d027a7200_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3d027a7200_8_9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Google Shape;348;g3d027a7200_8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3d027a7200_8_9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Google Shape;355;g3d027a7200_8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3d027a7200_7_35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Google Shape;153;g3d027a7200_7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Follow structure of final paper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3d027a7200_8_4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Google Shape;362;g3d027a7200_8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00f43e171_8_17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Google Shape;369;g400f43e171_8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3e79a2e260_0_6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2" name="Google Shape;422;g3e79a2e2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3e79a2e260_0_7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Google Shape;429;g3e79a2e26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3e79a2e260_0_8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7" name="Google Shape;437;g3e79a2e26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3e79a2e260_0_10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4" name="Google Shape;444;g3e79a2e2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 like our accuracy around 90 percent or above to be used and its not feasible</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3e018e5bdc_6_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2" name="Google Shape;452;g3e018e5bdc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3e018e5bdc_9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Google Shape;460;g3e018e5bdc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Basically dr x wants us to go over the specific tasks from earlier and re present our results of each task. Focus on results for each task and the how each one worked out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3e79a2e260_3_3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7" name="Google Shape;467;g3e79a2e260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400f43e171_8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4" name="Google Shape;474;g400f43e171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00edc080d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Google Shape;160;g400edc08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3d027a7200_0_5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1" name="Google Shape;481;g3d027a720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401f2c07a6_1_0:notes"/>
          <p:cNvSpPr txBox="1"/>
          <p:nvPr>
            <p:ph idx="1" type="body"/>
          </p:nvPr>
        </p:nvSpPr>
        <p:spPr>
          <a:xfrm>
            <a:off x="685800" y="4343380"/>
            <a:ext cx="5486400" cy="4115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Clr>
                <a:schemeClr val="dk1"/>
              </a:buClr>
              <a:buFont typeface="Arial"/>
              <a:buNone/>
            </a:pPr>
            <a:r>
              <a:rPr b="1" lang="en" sz="2400">
                <a:solidFill>
                  <a:schemeClr val="lt1"/>
                </a:solidFill>
              </a:rPr>
              <a:t>Feature Calculator: </a:t>
            </a:r>
            <a:endParaRPr b="1" sz="2400">
              <a:solidFill>
                <a:schemeClr val="lt1"/>
              </a:solidFill>
            </a:endParaRPr>
          </a:p>
          <a:p>
            <a:pPr indent="-381000" lvl="0" marL="457200" rtl="0">
              <a:spcBef>
                <a:spcPts val="0"/>
              </a:spcBef>
              <a:spcAft>
                <a:spcPts val="0"/>
              </a:spcAft>
              <a:buClr>
                <a:schemeClr val="lt1"/>
              </a:buClr>
              <a:buSzPts val="2400"/>
              <a:buChar char="●"/>
            </a:pPr>
            <a:r>
              <a:rPr lang="en" sz="2400">
                <a:solidFill>
                  <a:schemeClr val="lt1"/>
                </a:solidFill>
              </a:rPr>
              <a:t>data windowing: uses overlapping sliding window, it </a:t>
            </a:r>
            <a:r>
              <a:rPr lang="en" sz="2400">
                <a:solidFill>
                  <a:schemeClr val="lt1"/>
                </a:solidFill>
                <a:latin typeface="Times New Roman"/>
                <a:ea typeface="Times New Roman"/>
                <a:cs typeface="Times New Roman"/>
                <a:sym typeface="Times New Roman"/>
              </a:rPr>
              <a:t> allow the application to obtain a denser data set, meaning </a:t>
            </a:r>
            <a:r>
              <a:rPr lang="en" sz="2400">
                <a:solidFill>
                  <a:schemeClr val="lt1"/>
                </a:solidFill>
              </a:rPr>
              <a:t>the </a:t>
            </a:r>
            <a:r>
              <a:rPr lang="en" sz="2400">
                <a:solidFill>
                  <a:schemeClr val="lt1"/>
                </a:solidFill>
                <a:latin typeface="Times New Roman"/>
                <a:ea typeface="Times New Roman"/>
                <a:cs typeface="Times New Roman"/>
                <a:sym typeface="Times New Roman"/>
              </a:rPr>
              <a:t>receiving device allows input of many sets of data and perform analysis  before waiting for an acknowledgment or the current window to finish</a:t>
            </a:r>
            <a:endParaRPr sz="2400">
              <a:solidFill>
                <a:schemeClr val="lt1"/>
              </a:solidFill>
              <a:latin typeface="Times New Roman"/>
              <a:ea typeface="Times New Roman"/>
              <a:cs typeface="Times New Roman"/>
              <a:sym typeface="Times New Roman"/>
            </a:endParaRPr>
          </a:p>
          <a:p>
            <a:pPr indent="-381000" lvl="0" marL="457200" rtl="0">
              <a:spcBef>
                <a:spcPts val="0"/>
              </a:spcBef>
              <a:spcAft>
                <a:spcPts val="0"/>
              </a:spcAft>
              <a:buClr>
                <a:schemeClr val="lt1"/>
              </a:buClr>
              <a:buSzPts val="2400"/>
              <a:buFont typeface="Times New Roman"/>
              <a:buChar char="●"/>
            </a:pPr>
            <a:r>
              <a:rPr lang="en" sz="2400">
                <a:solidFill>
                  <a:schemeClr val="lt1"/>
                </a:solidFill>
              </a:rPr>
              <a:t>Feature extraction:</a:t>
            </a:r>
            <a:endParaRPr sz="2400">
              <a:solidFill>
                <a:schemeClr val="lt1"/>
              </a:solidFill>
              <a:latin typeface="Times New Roman"/>
              <a:ea typeface="Times New Roman"/>
              <a:cs typeface="Times New Roman"/>
              <a:sym typeface="Times New Roman"/>
            </a:endParaRPr>
          </a:p>
          <a:p>
            <a:pPr indent="0" lvl="0" marL="0" rtl="0">
              <a:spcBef>
                <a:spcPts val="0"/>
              </a:spcBef>
              <a:spcAft>
                <a:spcPts val="0"/>
              </a:spcAft>
              <a:buClr>
                <a:schemeClr val="dk1"/>
              </a:buClr>
              <a:buFont typeface="Arial"/>
              <a:buNone/>
            </a:pPr>
            <a:r>
              <a:t/>
            </a:r>
            <a:endParaRPr b="1" sz="2400">
              <a:solidFill>
                <a:schemeClr val="lt1"/>
              </a:solidFill>
            </a:endParaRPr>
          </a:p>
          <a:p>
            <a:pPr indent="0" lvl="0" marL="0" rtl="0">
              <a:spcBef>
                <a:spcPts val="0"/>
              </a:spcBef>
              <a:spcAft>
                <a:spcPts val="0"/>
              </a:spcAft>
              <a:buClr>
                <a:schemeClr val="dk1"/>
              </a:buClr>
              <a:buFont typeface="Arial"/>
              <a:buNone/>
            </a:pPr>
            <a:r>
              <a:t/>
            </a:r>
            <a:endParaRPr b="1" sz="2400">
              <a:solidFill>
                <a:schemeClr val="lt1"/>
              </a:solidFill>
            </a:endParaRPr>
          </a:p>
          <a:p>
            <a:pPr indent="0" lvl="0" marL="0" rtl="0">
              <a:spcBef>
                <a:spcPts val="0"/>
              </a:spcBef>
              <a:spcAft>
                <a:spcPts val="0"/>
              </a:spcAft>
              <a:buClr>
                <a:schemeClr val="dk1"/>
              </a:buClr>
              <a:buFont typeface="Arial"/>
              <a:buNone/>
            </a:pPr>
            <a:r>
              <a:rPr b="1" lang="en" sz="2400">
                <a:solidFill>
                  <a:schemeClr val="lt1"/>
                </a:solidFill>
              </a:rPr>
              <a:t>Classifications and cross validations:</a:t>
            </a:r>
            <a:endParaRPr b="1" sz="2400">
              <a:solidFill>
                <a:schemeClr val="lt1"/>
              </a:solidFill>
            </a:endParaRPr>
          </a:p>
          <a:p>
            <a:pPr indent="0" lvl="0" marL="0" rtl="0">
              <a:spcBef>
                <a:spcPts val="0"/>
              </a:spcBef>
              <a:spcAft>
                <a:spcPts val="0"/>
              </a:spcAft>
              <a:buClr>
                <a:schemeClr val="dk1"/>
              </a:buClr>
              <a:buFont typeface="Arial"/>
              <a:buNone/>
            </a:pPr>
            <a:r>
              <a:t/>
            </a:r>
            <a:endParaRPr b="1" sz="2400">
              <a:solidFill>
                <a:schemeClr val="lt1"/>
              </a:solidFill>
            </a:endParaRPr>
          </a:p>
          <a:p>
            <a:pPr indent="0" lvl="0" marL="0" rtl="0">
              <a:spcBef>
                <a:spcPts val="0"/>
              </a:spcBef>
              <a:spcAft>
                <a:spcPts val="0"/>
              </a:spcAft>
              <a:buClr>
                <a:schemeClr val="dk1"/>
              </a:buClr>
              <a:buFont typeface="Arial"/>
              <a:buNone/>
            </a:pPr>
            <a:r>
              <a:t/>
            </a:r>
            <a:endParaRPr sz="2400" u="sng">
              <a:solidFill>
                <a:schemeClr val="lt1"/>
              </a:solidFill>
            </a:endParaRPr>
          </a:p>
          <a:p>
            <a:pPr indent="0" lvl="0" marL="0" rtl="0">
              <a:spcBef>
                <a:spcPts val="0"/>
              </a:spcBef>
              <a:spcAft>
                <a:spcPts val="0"/>
              </a:spcAft>
              <a:buNone/>
            </a:pPr>
            <a:r>
              <a:t/>
            </a:r>
            <a:endParaRPr/>
          </a:p>
        </p:txBody>
      </p:sp>
      <p:sp>
        <p:nvSpPr>
          <p:cNvPr id="488" name="Google Shape;488;g401f2c07a6_1_0:notes"/>
          <p:cNvSpPr/>
          <p:nvPr>
            <p:ph idx="2" type="sldImg"/>
          </p:nvPr>
        </p:nvSpPr>
        <p:spPr>
          <a:xfrm>
            <a:off x="381199" y="685793"/>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3d027a7200_12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Google Shape;167;g3d027a7200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Takes sensors from the body and displays it from the human to machines</a:t>
            </a:r>
            <a:endParaRPr/>
          </a:p>
          <a:p>
            <a:pPr indent="0" lvl="0" marL="0" rt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3e0e72ec89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Google Shape;197;g3e0e72ec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3e0e72ec89_0_3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Google Shape;206;g3e0e72ec8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Mention pictures this are some of the application of patttern recognition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3d027a7200_7_67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Google Shape;216;g3d027a7200_7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No existing nmi meeting these </a:t>
            </a:r>
            <a:r>
              <a:rPr lang="en"/>
              <a:t>requirements</a:t>
            </a:r>
            <a:r>
              <a:rPr lang="en"/>
              <a:t>. So we are trying to develop a system that does this.</a:t>
            </a:r>
            <a:endParaRPr/>
          </a:p>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3e0e72ec89_0_5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Google Shape;227;g3e0e72ec8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3e018e5bdc_3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Google Shape;234;g3e018e5bd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way we had the cloud upload was unorganized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0" name="Shape 60"/>
        <p:cNvGrpSpPr/>
        <p:nvPr/>
      </p:nvGrpSpPr>
      <p:grpSpPr>
        <a:xfrm>
          <a:off x="0" y="0"/>
          <a:ext cx="0" cy="0"/>
          <a:chOff x="0" y="0"/>
          <a:chExt cx="0" cy="0"/>
        </a:xfrm>
      </p:grpSpPr>
      <p:sp>
        <p:nvSpPr>
          <p:cNvPr id="61" name="Google Shape;61;p13"/>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28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400"/>
            </a:lvl2pPr>
            <a:lvl3pPr indent="0" lvl="2" rtl="0">
              <a:spcBef>
                <a:spcPts val="0"/>
              </a:spcBef>
              <a:spcAft>
                <a:spcPts val="0"/>
              </a:spcAft>
              <a:buSzPts val="2800"/>
              <a:buNone/>
              <a:defRPr sz="1400"/>
            </a:lvl3pPr>
            <a:lvl4pPr indent="0" lvl="3" rtl="0">
              <a:spcBef>
                <a:spcPts val="0"/>
              </a:spcBef>
              <a:spcAft>
                <a:spcPts val="0"/>
              </a:spcAft>
              <a:buSzPts val="2800"/>
              <a:buNone/>
              <a:defRPr sz="1400"/>
            </a:lvl4pPr>
            <a:lvl5pPr indent="0" lvl="4" rtl="0">
              <a:spcBef>
                <a:spcPts val="0"/>
              </a:spcBef>
              <a:spcAft>
                <a:spcPts val="0"/>
              </a:spcAft>
              <a:buSzPts val="2800"/>
              <a:buNone/>
              <a:defRPr sz="1400"/>
            </a:lvl5pPr>
            <a:lvl6pPr indent="0" lvl="5" rtl="0">
              <a:spcBef>
                <a:spcPts val="0"/>
              </a:spcBef>
              <a:spcAft>
                <a:spcPts val="0"/>
              </a:spcAft>
              <a:buSzPts val="2800"/>
              <a:buNone/>
              <a:defRPr sz="1400"/>
            </a:lvl6pPr>
            <a:lvl7pPr indent="0" lvl="6" rtl="0">
              <a:spcBef>
                <a:spcPts val="0"/>
              </a:spcBef>
              <a:spcAft>
                <a:spcPts val="0"/>
              </a:spcAft>
              <a:buSzPts val="2800"/>
              <a:buNone/>
              <a:defRPr sz="1400"/>
            </a:lvl7pPr>
            <a:lvl8pPr indent="0" lvl="7" rtl="0">
              <a:spcBef>
                <a:spcPts val="0"/>
              </a:spcBef>
              <a:spcAft>
                <a:spcPts val="0"/>
              </a:spcAft>
              <a:buSzPts val="2800"/>
              <a:buNone/>
              <a:defRPr sz="1400"/>
            </a:lvl8pPr>
            <a:lvl9pPr indent="0" lvl="8" rtl="0">
              <a:spcBef>
                <a:spcPts val="0"/>
              </a:spcBef>
              <a:spcAft>
                <a:spcPts val="0"/>
              </a:spcAft>
              <a:buSzPts val="2800"/>
              <a:buNone/>
              <a:defRPr sz="1400"/>
            </a:lvl9pPr>
          </a:lstStyle>
          <a:p/>
        </p:txBody>
      </p:sp>
      <p:sp>
        <p:nvSpPr>
          <p:cNvPr id="62" name="Google Shape;62;p13"/>
          <p:cNvSpPr txBox="1"/>
          <p:nvPr>
            <p:ph idx="1" type="body"/>
          </p:nvPr>
        </p:nvSpPr>
        <p:spPr>
          <a:xfrm>
            <a:off x="574508" y="786925"/>
            <a:ext cx="7886700" cy="43566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3" name="Google Shape;63;p13"/>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4" name="Google Shape;64;p13"/>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5" name="Google Shape;6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76" name="Shape 76"/>
        <p:cNvGrpSpPr/>
        <p:nvPr/>
      </p:nvGrpSpPr>
      <p:grpSpPr>
        <a:xfrm>
          <a:off x="0" y="0"/>
          <a:ext cx="0" cy="0"/>
          <a:chOff x="0" y="0"/>
          <a:chExt cx="0" cy="0"/>
        </a:xfrm>
      </p:grpSpPr>
      <p:sp>
        <p:nvSpPr>
          <p:cNvPr id="77" name="Google Shape;77;p15"/>
          <p:cNvSpPr txBox="1"/>
          <p:nvPr>
            <p:ph idx="1" type="body"/>
          </p:nvPr>
        </p:nvSpPr>
        <p:spPr>
          <a:xfrm>
            <a:off x="216959" y="89297"/>
            <a:ext cx="6674700" cy="446400"/>
          </a:xfrm>
          <a:prstGeom prst="rect">
            <a:avLst/>
          </a:prstGeom>
          <a:noFill/>
          <a:ln>
            <a:noFill/>
          </a:ln>
        </p:spPr>
        <p:txBody>
          <a:bodyPr anchorCtr="0" anchor="t" bIns="41900" lIns="83825" spcFirstLastPara="1" rIns="83825" wrap="square" tIns="41900"/>
          <a:lstStyle>
            <a:lvl1pPr indent="-228600" lvl="0" marL="457200" marR="0" rtl="0" algn="l">
              <a:spcBef>
                <a:spcPts val="50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9250" lvl="3" marL="1828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78" name="Google Shape;78;p15"/>
          <p:cNvSpPr txBox="1"/>
          <p:nvPr>
            <p:ph idx="2" type="body"/>
          </p:nvPr>
        </p:nvSpPr>
        <p:spPr>
          <a:xfrm>
            <a:off x="216959" y="607219"/>
            <a:ext cx="6674700" cy="285900"/>
          </a:xfrm>
          <a:prstGeom prst="rect">
            <a:avLst/>
          </a:prstGeom>
          <a:noFill/>
          <a:ln>
            <a:noFill/>
          </a:ln>
        </p:spPr>
        <p:txBody>
          <a:bodyPr anchorCtr="0" anchor="t" bIns="41900" lIns="83825" spcFirstLastPara="1" rIns="83825" wrap="square" tIns="41900"/>
          <a:lstStyle>
            <a:lvl1pPr indent="-228600" lvl="0" marL="457200" marR="0" rtl="0" algn="l">
              <a:spcBef>
                <a:spcPts val="50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9250" lvl="3" marL="1828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9" name="Shape 79"/>
        <p:cNvGrpSpPr/>
        <p:nvPr/>
      </p:nvGrpSpPr>
      <p:grpSpPr>
        <a:xfrm>
          <a:off x="0" y="0"/>
          <a:ext cx="0" cy="0"/>
          <a:chOff x="0" y="0"/>
          <a:chExt cx="0" cy="0"/>
        </a:xfrm>
      </p:grpSpPr>
      <p:sp>
        <p:nvSpPr>
          <p:cNvPr id="80" name="Google Shape;80;p16"/>
          <p:cNvSpPr txBox="1"/>
          <p:nvPr>
            <p:ph type="title"/>
          </p:nvPr>
        </p:nvSpPr>
        <p:spPr>
          <a:xfrm>
            <a:off x="457200" y="205979"/>
            <a:ext cx="8229600" cy="8574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81" name="Google Shape;81;p16"/>
          <p:cNvSpPr txBox="1"/>
          <p:nvPr>
            <p:ph idx="1" type="body"/>
          </p:nvPr>
        </p:nvSpPr>
        <p:spPr>
          <a:xfrm>
            <a:off x="457200" y="1200151"/>
            <a:ext cx="8229600" cy="3394500"/>
          </a:xfrm>
          <a:prstGeom prst="rect">
            <a:avLst/>
          </a:prstGeom>
          <a:noFill/>
          <a:ln>
            <a:noFill/>
          </a:ln>
        </p:spPr>
        <p:txBody>
          <a:bodyPr anchorCtr="0" anchor="t" bIns="41900" lIns="83825" spcFirstLastPara="1" rIns="83825" wrap="square" tIns="41900"/>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9250" lvl="3" marL="1828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82" name="Google Shape;82;p16"/>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83" name="Google Shape;83;p16"/>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84" name="Google Shape;84;p16"/>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5" name="Shape 85"/>
        <p:cNvGrpSpPr/>
        <p:nvPr/>
      </p:nvGrpSpPr>
      <p:grpSpPr>
        <a:xfrm>
          <a:off x="0" y="0"/>
          <a:ext cx="0" cy="0"/>
          <a:chOff x="0" y="0"/>
          <a:chExt cx="0" cy="0"/>
        </a:xfrm>
      </p:grpSpPr>
      <p:sp>
        <p:nvSpPr>
          <p:cNvPr id="86" name="Google Shape;86;p17"/>
          <p:cNvSpPr txBox="1"/>
          <p:nvPr>
            <p:ph type="title"/>
          </p:nvPr>
        </p:nvSpPr>
        <p:spPr>
          <a:xfrm>
            <a:off x="722313" y="3305176"/>
            <a:ext cx="7772400" cy="1021500"/>
          </a:xfrm>
          <a:prstGeom prst="rect">
            <a:avLst/>
          </a:prstGeom>
          <a:noFill/>
          <a:ln>
            <a:noFill/>
          </a:ln>
        </p:spPr>
        <p:txBody>
          <a:bodyPr anchorCtr="0" anchor="t" bIns="41900" lIns="83825" spcFirstLastPara="1" rIns="83825" wrap="square" tIns="41900"/>
          <a:lstStyle>
            <a:lvl1pPr lvl="0" marR="0" rtl="0" algn="l">
              <a:spcBef>
                <a:spcPts val="0"/>
              </a:spcBef>
              <a:spcAft>
                <a:spcPts val="0"/>
              </a:spcAft>
              <a:buClr>
                <a:schemeClr val="dk1"/>
              </a:buClr>
              <a:buSzPts val="3700"/>
              <a:buFont typeface="Calibri"/>
              <a:buNone/>
              <a:defRPr b="1" i="0" sz="37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87" name="Google Shape;87;p17"/>
          <p:cNvSpPr txBox="1"/>
          <p:nvPr>
            <p:ph idx="1" type="body"/>
          </p:nvPr>
        </p:nvSpPr>
        <p:spPr>
          <a:xfrm>
            <a:off x="722313" y="2180035"/>
            <a:ext cx="7772400" cy="1125000"/>
          </a:xfrm>
          <a:prstGeom prst="rect">
            <a:avLst/>
          </a:prstGeom>
          <a:noFill/>
          <a:ln>
            <a:noFill/>
          </a:ln>
        </p:spPr>
        <p:txBody>
          <a:bodyPr anchorCtr="0" anchor="b" bIns="41900" lIns="83825" spcFirstLastPara="1" rIns="83825" wrap="square" tIns="41900"/>
          <a:lstStyle>
            <a:lvl1pPr indent="-228600" lvl="0" marL="457200" marR="0" rtl="0" algn="l">
              <a:spcBef>
                <a:spcPts val="400"/>
              </a:spcBef>
              <a:spcAft>
                <a:spcPts val="0"/>
              </a:spcAft>
              <a:buClr>
                <a:srgbClr val="888888"/>
              </a:buClr>
              <a:buSzPts val="1900"/>
              <a:buFont typeface="Arial"/>
              <a:buNone/>
              <a:defRPr b="0" i="0" sz="1900" u="none" cap="none" strike="noStrike">
                <a:solidFill>
                  <a:srgbClr val="888888"/>
                </a:solidFill>
                <a:latin typeface="Calibri"/>
                <a:ea typeface="Calibri"/>
                <a:cs typeface="Calibri"/>
                <a:sym typeface="Calibri"/>
              </a:defRPr>
            </a:lvl1pPr>
            <a:lvl2pPr indent="-228600" lvl="1" marL="914400" marR="0" rtl="0" algn="l">
              <a:spcBef>
                <a:spcPts val="300"/>
              </a:spcBef>
              <a:spcAft>
                <a:spcPts val="0"/>
              </a:spcAft>
              <a:buClr>
                <a:srgbClr val="888888"/>
              </a:buClr>
              <a:buSzPts val="1700"/>
              <a:buFont typeface="Arial"/>
              <a:buNone/>
              <a:defRPr b="0" i="0" sz="1700" u="none" cap="none" strike="noStrike">
                <a:solidFill>
                  <a:srgbClr val="888888"/>
                </a:solidFill>
                <a:latin typeface="Calibri"/>
                <a:ea typeface="Calibri"/>
                <a:cs typeface="Calibri"/>
                <a:sym typeface="Calibri"/>
              </a:defRPr>
            </a:lvl2pPr>
            <a:lvl3pPr indent="-228600" lvl="2" marL="1371600" marR="0" rtl="0" algn="l">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3pPr>
            <a:lvl4pPr indent="-228600" lvl="3" marL="1828800" marR="0" rtl="0" algn="l">
              <a:spcBef>
                <a:spcPts val="300"/>
              </a:spcBef>
              <a:spcAft>
                <a:spcPts val="0"/>
              </a:spcAft>
              <a:buClr>
                <a:srgbClr val="888888"/>
              </a:buClr>
              <a:buSzPts val="1300"/>
              <a:buFont typeface="Arial"/>
              <a:buNone/>
              <a:defRPr b="0" i="0" sz="1300" u="none" cap="none" strike="noStrike">
                <a:solidFill>
                  <a:srgbClr val="888888"/>
                </a:solidFill>
                <a:latin typeface="Calibri"/>
                <a:ea typeface="Calibri"/>
                <a:cs typeface="Calibri"/>
                <a:sym typeface="Calibri"/>
              </a:defRPr>
            </a:lvl4pPr>
            <a:lvl5pPr indent="-228600" lvl="4" marL="2286000" marR="0" rtl="0" algn="l">
              <a:spcBef>
                <a:spcPts val="300"/>
              </a:spcBef>
              <a:spcAft>
                <a:spcPts val="0"/>
              </a:spcAft>
              <a:buClr>
                <a:srgbClr val="888888"/>
              </a:buClr>
              <a:buSzPts val="1300"/>
              <a:buFont typeface="Arial"/>
              <a:buNone/>
              <a:defRPr b="0" i="0" sz="1300" u="none" cap="none" strike="noStrike">
                <a:solidFill>
                  <a:srgbClr val="888888"/>
                </a:solidFill>
                <a:latin typeface="Calibri"/>
                <a:ea typeface="Calibri"/>
                <a:cs typeface="Calibri"/>
                <a:sym typeface="Calibri"/>
              </a:defRPr>
            </a:lvl5pPr>
            <a:lvl6pPr indent="-228600" lvl="5" marL="2743200" marR="0" rtl="0" algn="l">
              <a:spcBef>
                <a:spcPts val="300"/>
              </a:spcBef>
              <a:spcAft>
                <a:spcPts val="0"/>
              </a:spcAft>
              <a:buClr>
                <a:srgbClr val="888888"/>
              </a:buClr>
              <a:buSzPts val="1300"/>
              <a:buFont typeface="Arial"/>
              <a:buNone/>
              <a:defRPr b="0" i="0" sz="1300" u="none" cap="none" strike="noStrike">
                <a:solidFill>
                  <a:srgbClr val="888888"/>
                </a:solidFill>
                <a:latin typeface="Calibri"/>
                <a:ea typeface="Calibri"/>
                <a:cs typeface="Calibri"/>
                <a:sym typeface="Calibri"/>
              </a:defRPr>
            </a:lvl6pPr>
            <a:lvl7pPr indent="-228600" lvl="6" marL="3200400" marR="0" rtl="0" algn="l">
              <a:spcBef>
                <a:spcPts val="300"/>
              </a:spcBef>
              <a:spcAft>
                <a:spcPts val="0"/>
              </a:spcAft>
              <a:buClr>
                <a:srgbClr val="888888"/>
              </a:buClr>
              <a:buSzPts val="1300"/>
              <a:buFont typeface="Arial"/>
              <a:buNone/>
              <a:defRPr b="0" i="0" sz="1300" u="none" cap="none" strike="noStrike">
                <a:solidFill>
                  <a:srgbClr val="888888"/>
                </a:solidFill>
                <a:latin typeface="Calibri"/>
                <a:ea typeface="Calibri"/>
                <a:cs typeface="Calibri"/>
                <a:sym typeface="Calibri"/>
              </a:defRPr>
            </a:lvl7pPr>
            <a:lvl8pPr indent="-228600" lvl="7" marL="3657600" marR="0" rtl="0" algn="l">
              <a:spcBef>
                <a:spcPts val="300"/>
              </a:spcBef>
              <a:spcAft>
                <a:spcPts val="0"/>
              </a:spcAft>
              <a:buClr>
                <a:srgbClr val="888888"/>
              </a:buClr>
              <a:buSzPts val="1300"/>
              <a:buFont typeface="Arial"/>
              <a:buNone/>
              <a:defRPr b="0" i="0" sz="1300" u="none" cap="none" strike="noStrike">
                <a:solidFill>
                  <a:srgbClr val="888888"/>
                </a:solidFill>
                <a:latin typeface="Calibri"/>
                <a:ea typeface="Calibri"/>
                <a:cs typeface="Calibri"/>
                <a:sym typeface="Calibri"/>
              </a:defRPr>
            </a:lvl8pPr>
            <a:lvl9pPr indent="-228600" lvl="8" marL="4114800" marR="0" rtl="0" algn="l">
              <a:spcBef>
                <a:spcPts val="300"/>
              </a:spcBef>
              <a:spcAft>
                <a:spcPts val="0"/>
              </a:spcAft>
              <a:buClr>
                <a:srgbClr val="888888"/>
              </a:buClr>
              <a:buSzPts val="1300"/>
              <a:buFont typeface="Arial"/>
              <a:buNone/>
              <a:defRPr b="0" i="0" sz="1300" u="none" cap="none" strike="noStrike">
                <a:solidFill>
                  <a:srgbClr val="888888"/>
                </a:solidFill>
                <a:latin typeface="Calibri"/>
                <a:ea typeface="Calibri"/>
                <a:cs typeface="Calibri"/>
                <a:sym typeface="Calibri"/>
              </a:defRPr>
            </a:lvl9pPr>
          </a:lstStyle>
          <a:p/>
        </p:txBody>
      </p:sp>
      <p:sp>
        <p:nvSpPr>
          <p:cNvPr id="88" name="Google Shape;88;p17"/>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89" name="Google Shape;89;p17"/>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90" name="Google Shape;90;p17"/>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1" name="Shape 91"/>
        <p:cNvGrpSpPr/>
        <p:nvPr/>
      </p:nvGrpSpPr>
      <p:grpSpPr>
        <a:xfrm>
          <a:off x="0" y="0"/>
          <a:ext cx="0" cy="0"/>
          <a:chOff x="0" y="0"/>
          <a:chExt cx="0" cy="0"/>
        </a:xfrm>
      </p:grpSpPr>
      <p:sp>
        <p:nvSpPr>
          <p:cNvPr id="92" name="Google Shape;92;p18"/>
          <p:cNvSpPr txBox="1"/>
          <p:nvPr>
            <p:ph type="title"/>
          </p:nvPr>
        </p:nvSpPr>
        <p:spPr>
          <a:xfrm>
            <a:off x="457200" y="205979"/>
            <a:ext cx="8229600" cy="8574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93" name="Google Shape;93;p18"/>
          <p:cNvSpPr txBox="1"/>
          <p:nvPr>
            <p:ph idx="1" type="body"/>
          </p:nvPr>
        </p:nvSpPr>
        <p:spPr>
          <a:xfrm>
            <a:off x="1646238" y="3840957"/>
            <a:ext cx="14736900" cy="10862100"/>
          </a:xfrm>
          <a:prstGeom prst="rect">
            <a:avLst/>
          </a:prstGeom>
          <a:noFill/>
          <a:ln>
            <a:noFill/>
          </a:ln>
        </p:spPr>
        <p:txBody>
          <a:bodyPr anchorCtr="0" anchor="t" bIns="41900" lIns="83825" spcFirstLastPara="1" rIns="83825" wrap="square" tIns="41900"/>
          <a:lstStyle>
            <a:lvl1pPr indent="-393700" lvl="0" marL="4572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1pPr>
            <a:lvl2pPr indent="-368300" lvl="1" marL="9144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49250" lvl="2" marL="1371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36550" lvl="3" marL="18288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4pPr>
            <a:lvl5pPr indent="-336550" lvl="4" marL="22860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5pPr>
            <a:lvl6pPr indent="-336550" lvl="5" marL="27432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6pPr>
            <a:lvl7pPr indent="-336550" lvl="6" marL="32004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7pPr>
            <a:lvl8pPr indent="-336550" lvl="7" marL="36576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8pPr>
            <a:lvl9pPr indent="-336550" lvl="8" marL="41148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9pPr>
          </a:lstStyle>
          <a:p/>
        </p:txBody>
      </p:sp>
      <p:sp>
        <p:nvSpPr>
          <p:cNvPr id="94" name="Google Shape;94;p18"/>
          <p:cNvSpPr txBox="1"/>
          <p:nvPr>
            <p:ph idx="2" type="body"/>
          </p:nvPr>
        </p:nvSpPr>
        <p:spPr>
          <a:xfrm>
            <a:off x="16535400" y="3840957"/>
            <a:ext cx="14736900" cy="10862100"/>
          </a:xfrm>
          <a:prstGeom prst="rect">
            <a:avLst/>
          </a:prstGeom>
          <a:noFill/>
          <a:ln>
            <a:noFill/>
          </a:ln>
        </p:spPr>
        <p:txBody>
          <a:bodyPr anchorCtr="0" anchor="t" bIns="41900" lIns="83825" spcFirstLastPara="1" rIns="83825" wrap="square" tIns="41900"/>
          <a:lstStyle>
            <a:lvl1pPr indent="-393700" lvl="0" marL="4572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1pPr>
            <a:lvl2pPr indent="-368300" lvl="1" marL="9144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49250" lvl="2" marL="1371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36550" lvl="3" marL="18288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4pPr>
            <a:lvl5pPr indent="-336550" lvl="4" marL="22860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5pPr>
            <a:lvl6pPr indent="-336550" lvl="5" marL="27432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6pPr>
            <a:lvl7pPr indent="-336550" lvl="6" marL="32004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7pPr>
            <a:lvl8pPr indent="-336550" lvl="7" marL="36576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8pPr>
            <a:lvl9pPr indent="-336550" lvl="8" marL="41148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9pPr>
          </a:lstStyle>
          <a:p/>
        </p:txBody>
      </p:sp>
      <p:sp>
        <p:nvSpPr>
          <p:cNvPr id="95" name="Google Shape;95;p18"/>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96" name="Google Shape;96;p18"/>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97" name="Google Shape;97;p18"/>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8" name="Shape 98"/>
        <p:cNvGrpSpPr/>
        <p:nvPr/>
      </p:nvGrpSpPr>
      <p:grpSpPr>
        <a:xfrm>
          <a:off x="0" y="0"/>
          <a:ext cx="0" cy="0"/>
          <a:chOff x="0" y="0"/>
          <a:chExt cx="0" cy="0"/>
        </a:xfrm>
      </p:grpSpPr>
      <p:sp>
        <p:nvSpPr>
          <p:cNvPr id="99" name="Google Shape;99;p19"/>
          <p:cNvSpPr txBox="1"/>
          <p:nvPr>
            <p:ph type="title"/>
          </p:nvPr>
        </p:nvSpPr>
        <p:spPr>
          <a:xfrm>
            <a:off x="457200" y="205979"/>
            <a:ext cx="8229600" cy="8574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100" name="Google Shape;100;p19"/>
          <p:cNvSpPr txBox="1"/>
          <p:nvPr>
            <p:ph idx="1" type="body"/>
          </p:nvPr>
        </p:nvSpPr>
        <p:spPr>
          <a:xfrm>
            <a:off x="457200" y="1151335"/>
            <a:ext cx="4040100" cy="479700"/>
          </a:xfrm>
          <a:prstGeom prst="rect">
            <a:avLst/>
          </a:prstGeom>
          <a:noFill/>
          <a:ln>
            <a:noFill/>
          </a:ln>
        </p:spPr>
        <p:txBody>
          <a:bodyPr anchorCtr="0" anchor="b" bIns="41900" lIns="83825" spcFirstLastPara="1" rIns="83825" wrap="square" tIns="41900"/>
          <a:lstStyle>
            <a:lvl1pPr indent="-228600" lvl="0" marL="457200" marR="0" rtl="0" algn="l">
              <a:spcBef>
                <a:spcPts val="400"/>
              </a:spcBef>
              <a:spcAft>
                <a:spcPts val="0"/>
              </a:spcAft>
              <a:buClr>
                <a:schemeClr val="dk1"/>
              </a:buClr>
              <a:buSzPts val="2200"/>
              <a:buFont typeface="Arial"/>
              <a:buNone/>
              <a:defRPr b="1" i="0" sz="22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1900"/>
              <a:buFont typeface="Arial"/>
              <a:buNone/>
              <a:defRPr b="1" i="0" sz="19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1700"/>
              <a:buFont typeface="Arial"/>
              <a:buNone/>
              <a:defRPr b="1" i="0" sz="1700" u="none" cap="none" strike="noStrike">
                <a:solidFill>
                  <a:schemeClr val="dk1"/>
                </a:solidFill>
                <a:latin typeface="Calibri"/>
                <a:ea typeface="Calibri"/>
                <a:cs typeface="Calibri"/>
                <a:sym typeface="Calibri"/>
              </a:defRPr>
            </a:lvl3pPr>
            <a:lvl4pPr indent="-228600" lvl="3" marL="18288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4pPr>
            <a:lvl5pPr indent="-228600" lvl="4" marL="22860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5pPr>
            <a:lvl6pPr indent="-228600" lvl="5" marL="27432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6pPr>
            <a:lvl7pPr indent="-228600" lvl="6" marL="32004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7pPr>
            <a:lvl8pPr indent="-228600" lvl="7" marL="36576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8pPr>
            <a:lvl9pPr indent="-228600" lvl="8" marL="41148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9pPr>
          </a:lstStyle>
          <a:p/>
        </p:txBody>
      </p:sp>
      <p:sp>
        <p:nvSpPr>
          <p:cNvPr id="101" name="Google Shape;101;p19"/>
          <p:cNvSpPr txBox="1"/>
          <p:nvPr>
            <p:ph idx="2" type="body"/>
          </p:nvPr>
        </p:nvSpPr>
        <p:spPr>
          <a:xfrm>
            <a:off x="457200" y="1631157"/>
            <a:ext cx="4040100" cy="2963400"/>
          </a:xfrm>
          <a:prstGeom prst="rect">
            <a:avLst/>
          </a:prstGeom>
          <a:noFill/>
          <a:ln>
            <a:noFill/>
          </a:ln>
        </p:spPr>
        <p:txBody>
          <a:bodyPr anchorCtr="0" anchor="t" bIns="41900" lIns="83825" spcFirstLastPara="1" rIns="83825" wrap="square" tIns="41900"/>
          <a:lstStyle>
            <a:lvl1pPr indent="-368300" lvl="0" marL="4572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1pPr>
            <a:lvl2pPr indent="-349250" lvl="1" marL="914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2pPr>
            <a:lvl3pPr indent="-336550" lvl="2" marL="13716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Google Shape;102;p19"/>
          <p:cNvSpPr txBox="1"/>
          <p:nvPr>
            <p:ph idx="3" type="body"/>
          </p:nvPr>
        </p:nvSpPr>
        <p:spPr>
          <a:xfrm>
            <a:off x="4645026" y="1151335"/>
            <a:ext cx="4041900" cy="479700"/>
          </a:xfrm>
          <a:prstGeom prst="rect">
            <a:avLst/>
          </a:prstGeom>
          <a:noFill/>
          <a:ln>
            <a:noFill/>
          </a:ln>
        </p:spPr>
        <p:txBody>
          <a:bodyPr anchorCtr="0" anchor="b" bIns="41900" lIns="83825" spcFirstLastPara="1" rIns="83825" wrap="square" tIns="41900"/>
          <a:lstStyle>
            <a:lvl1pPr indent="-228600" lvl="0" marL="457200" marR="0" rtl="0" algn="l">
              <a:spcBef>
                <a:spcPts val="400"/>
              </a:spcBef>
              <a:spcAft>
                <a:spcPts val="0"/>
              </a:spcAft>
              <a:buClr>
                <a:schemeClr val="dk1"/>
              </a:buClr>
              <a:buSzPts val="2200"/>
              <a:buFont typeface="Arial"/>
              <a:buNone/>
              <a:defRPr b="1" i="0" sz="22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1900"/>
              <a:buFont typeface="Arial"/>
              <a:buNone/>
              <a:defRPr b="1" i="0" sz="19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1700"/>
              <a:buFont typeface="Arial"/>
              <a:buNone/>
              <a:defRPr b="1" i="0" sz="1700" u="none" cap="none" strike="noStrike">
                <a:solidFill>
                  <a:schemeClr val="dk1"/>
                </a:solidFill>
                <a:latin typeface="Calibri"/>
                <a:ea typeface="Calibri"/>
                <a:cs typeface="Calibri"/>
                <a:sym typeface="Calibri"/>
              </a:defRPr>
            </a:lvl3pPr>
            <a:lvl4pPr indent="-228600" lvl="3" marL="18288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4pPr>
            <a:lvl5pPr indent="-228600" lvl="4" marL="22860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5pPr>
            <a:lvl6pPr indent="-228600" lvl="5" marL="27432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6pPr>
            <a:lvl7pPr indent="-228600" lvl="6" marL="32004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7pPr>
            <a:lvl8pPr indent="-228600" lvl="7" marL="36576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8pPr>
            <a:lvl9pPr indent="-228600" lvl="8" marL="41148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9pPr>
          </a:lstStyle>
          <a:p/>
        </p:txBody>
      </p:sp>
      <p:sp>
        <p:nvSpPr>
          <p:cNvPr id="103" name="Google Shape;103;p19"/>
          <p:cNvSpPr txBox="1"/>
          <p:nvPr>
            <p:ph idx="4" type="body"/>
          </p:nvPr>
        </p:nvSpPr>
        <p:spPr>
          <a:xfrm>
            <a:off x="4645026" y="1631157"/>
            <a:ext cx="4041900" cy="2963400"/>
          </a:xfrm>
          <a:prstGeom prst="rect">
            <a:avLst/>
          </a:prstGeom>
          <a:noFill/>
          <a:ln>
            <a:noFill/>
          </a:ln>
        </p:spPr>
        <p:txBody>
          <a:bodyPr anchorCtr="0" anchor="t" bIns="41900" lIns="83825" spcFirstLastPara="1" rIns="83825" wrap="square" tIns="41900"/>
          <a:lstStyle>
            <a:lvl1pPr indent="-368300" lvl="0" marL="4572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1pPr>
            <a:lvl2pPr indent="-349250" lvl="1" marL="914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2pPr>
            <a:lvl3pPr indent="-336550" lvl="2" marL="1371600" marR="0" rtl="0" algn="l">
              <a:spcBef>
                <a:spcPts val="3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04" name="Google Shape;104;p19"/>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05" name="Google Shape;105;p19"/>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06" name="Google Shape;106;p19"/>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7" name="Shape 107"/>
        <p:cNvGrpSpPr/>
        <p:nvPr/>
      </p:nvGrpSpPr>
      <p:grpSpPr>
        <a:xfrm>
          <a:off x="0" y="0"/>
          <a:ext cx="0" cy="0"/>
          <a:chOff x="0" y="0"/>
          <a:chExt cx="0" cy="0"/>
        </a:xfrm>
      </p:grpSpPr>
      <p:sp>
        <p:nvSpPr>
          <p:cNvPr id="108" name="Google Shape;108;p20"/>
          <p:cNvSpPr txBox="1"/>
          <p:nvPr>
            <p:ph type="title"/>
          </p:nvPr>
        </p:nvSpPr>
        <p:spPr>
          <a:xfrm>
            <a:off x="457200" y="205979"/>
            <a:ext cx="8229600" cy="8574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109" name="Google Shape;109;p20"/>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10" name="Google Shape;110;p20"/>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11" name="Google Shape;111;p20"/>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2" name="Shape 112"/>
        <p:cNvGrpSpPr/>
        <p:nvPr/>
      </p:nvGrpSpPr>
      <p:grpSpPr>
        <a:xfrm>
          <a:off x="0" y="0"/>
          <a:ext cx="0" cy="0"/>
          <a:chOff x="0" y="0"/>
          <a:chExt cx="0" cy="0"/>
        </a:xfrm>
      </p:grpSpPr>
      <p:sp>
        <p:nvSpPr>
          <p:cNvPr id="113" name="Google Shape;113;p21"/>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14" name="Google Shape;114;p21"/>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15" name="Google Shape;115;p21"/>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22"/>
          <p:cNvSpPr txBox="1"/>
          <p:nvPr>
            <p:ph type="title"/>
          </p:nvPr>
        </p:nvSpPr>
        <p:spPr>
          <a:xfrm>
            <a:off x="457201" y="204788"/>
            <a:ext cx="3008400" cy="871500"/>
          </a:xfrm>
          <a:prstGeom prst="rect">
            <a:avLst/>
          </a:prstGeom>
          <a:noFill/>
          <a:ln>
            <a:noFill/>
          </a:ln>
        </p:spPr>
        <p:txBody>
          <a:bodyPr anchorCtr="0" anchor="b" bIns="41900" lIns="83825" spcFirstLastPara="1" rIns="83825" wrap="square" tIns="41900"/>
          <a:lstStyle>
            <a:lvl1pPr lvl="0" marR="0" rtl="0" algn="l">
              <a:spcBef>
                <a:spcPts val="0"/>
              </a:spcBef>
              <a:spcAft>
                <a:spcPts val="0"/>
              </a:spcAft>
              <a:buClr>
                <a:schemeClr val="dk1"/>
              </a:buClr>
              <a:buSzPts val="1900"/>
              <a:buFont typeface="Calibri"/>
              <a:buNone/>
              <a:defRPr b="1" i="0" sz="19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118" name="Google Shape;118;p22"/>
          <p:cNvSpPr txBox="1"/>
          <p:nvPr>
            <p:ph idx="1" type="body"/>
          </p:nvPr>
        </p:nvSpPr>
        <p:spPr>
          <a:xfrm>
            <a:off x="3575050" y="204788"/>
            <a:ext cx="5111700" cy="4389900"/>
          </a:xfrm>
          <a:prstGeom prst="rect">
            <a:avLst/>
          </a:prstGeom>
          <a:noFill/>
          <a:ln>
            <a:noFill/>
          </a:ln>
        </p:spPr>
        <p:txBody>
          <a:bodyPr anchorCtr="0" anchor="t" bIns="41900" lIns="83825" spcFirstLastPara="1" rIns="83825" wrap="square" tIns="41900"/>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9250" lvl="3" marL="1828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19" name="Google Shape;119;p22"/>
          <p:cNvSpPr txBox="1"/>
          <p:nvPr>
            <p:ph idx="2" type="body"/>
          </p:nvPr>
        </p:nvSpPr>
        <p:spPr>
          <a:xfrm>
            <a:off x="457201" y="1076325"/>
            <a:ext cx="3008400" cy="3518400"/>
          </a:xfrm>
          <a:prstGeom prst="rect">
            <a:avLst/>
          </a:prstGeom>
          <a:noFill/>
          <a:ln>
            <a:noFill/>
          </a:ln>
        </p:spPr>
        <p:txBody>
          <a:bodyPr anchorCtr="0" anchor="t" bIns="41900" lIns="83825" spcFirstLastPara="1" rIns="83825" wrap="square" tIns="41900"/>
          <a:lstStyle>
            <a:lvl1pPr indent="-228600" lvl="0" marL="457200" marR="0" rtl="0" algn="l">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1pPr>
            <a:lvl2pPr indent="-228600" lvl="1" marL="914400" marR="0" rtl="0" algn="l">
              <a:spcBef>
                <a:spcPts val="2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20" name="Google Shape;120;p22"/>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21" name="Google Shape;121;p22"/>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22" name="Google Shape;122;p22"/>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23"/>
          <p:cNvSpPr txBox="1"/>
          <p:nvPr>
            <p:ph type="title"/>
          </p:nvPr>
        </p:nvSpPr>
        <p:spPr>
          <a:xfrm>
            <a:off x="1792288" y="3600450"/>
            <a:ext cx="5486400" cy="425100"/>
          </a:xfrm>
          <a:prstGeom prst="rect">
            <a:avLst/>
          </a:prstGeom>
          <a:noFill/>
          <a:ln>
            <a:noFill/>
          </a:ln>
        </p:spPr>
        <p:txBody>
          <a:bodyPr anchorCtr="0" anchor="b" bIns="41900" lIns="83825" spcFirstLastPara="1" rIns="83825" wrap="square" tIns="41900"/>
          <a:lstStyle>
            <a:lvl1pPr lvl="0" marR="0" rtl="0" algn="l">
              <a:spcBef>
                <a:spcPts val="0"/>
              </a:spcBef>
              <a:spcAft>
                <a:spcPts val="0"/>
              </a:spcAft>
              <a:buClr>
                <a:schemeClr val="dk1"/>
              </a:buClr>
              <a:buSzPts val="1900"/>
              <a:buFont typeface="Calibri"/>
              <a:buNone/>
              <a:defRPr b="1" i="0" sz="19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125" name="Google Shape;125;p23"/>
          <p:cNvSpPr/>
          <p:nvPr>
            <p:ph idx="2" type="pic"/>
          </p:nvPr>
        </p:nvSpPr>
        <p:spPr>
          <a:xfrm>
            <a:off x="1792288" y="459581"/>
            <a:ext cx="5486400" cy="3086100"/>
          </a:xfrm>
          <a:prstGeom prst="rect">
            <a:avLst/>
          </a:prstGeom>
          <a:noFill/>
          <a:ln>
            <a:noFill/>
          </a:ln>
        </p:spPr>
        <p:txBody>
          <a:bodyPr anchorCtr="0" anchor="t" bIns="41900" lIns="83825" spcFirstLastPara="1" rIns="83825" wrap="square" tIns="41900"/>
          <a:lstStyle>
            <a:lvl1pPr lvl="0" marR="0" rtl="0" algn="l">
              <a:spcBef>
                <a:spcPts val="600"/>
              </a:spcBef>
              <a:spcAft>
                <a:spcPts val="0"/>
              </a:spcAft>
              <a:buClr>
                <a:schemeClr val="dk1"/>
              </a:buClr>
              <a:buSzPts val="2900"/>
              <a:buFont typeface="Arial"/>
              <a:buNone/>
              <a:defRPr b="0" i="0" sz="2900" u="none" cap="none" strike="noStrike">
                <a:solidFill>
                  <a:schemeClr val="dk1"/>
                </a:solidFill>
                <a:latin typeface="Calibri"/>
                <a:ea typeface="Calibri"/>
                <a:cs typeface="Calibri"/>
                <a:sym typeface="Calibri"/>
              </a:defRPr>
            </a:lvl1pPr>
            <a:lvl2pPr lvl="1" marR="0" rtl="0" algn="l">
              <a:spcBef>
                <a:spcPts val="50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2pPr>
            <a:lvl3pPr lvl="2" marR="0" rtl="0" algn="l">
              <a:spcBef>
                <a:spcPts val="4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9pPr>
          </a:lstStyle>
          <a:p/>
        </p:txBody>
      </p:sp>
      <p:sp>
        <p:nvSpPr>
          <p:cNvPr id="126" name="Google Shape;126;p23"/>
          <p:cNvSpPr txBox="1"/>
          <p:nvPr>
            <p:ph idx="1" type="body"/>
          </p:nvPr>
        </p:nvSpPr>
        <p:spPr>
          <a:xfrm>
            <a:off x="1792288" y="4025504"/>
            <a:ext cx="5486400" cy="603600"/>
          </a:xfrm>
          <a:prstGeom prst="rect">
            <a:avLst/>
          </a:prstGeom>
          <a:noFill/>
          <a:ln>
            <a:noFill/>
          </a:ln>
        </p:spPr>
        <p:txBody>
          <a:bodyPr anchorCtr="0" anchor="t" bIns="41900" lIns="83825" spcFirstLastPara="1" rIns="83825" wrap="square" tIns="41900"/>
          <a:lstStyle>
            <a:lvl1pPr indent="-228600" lvl="0" marL="457200" marR="0" rtl="0" algn="l">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1pPr>
            <a:lvl2pPr indent="-228600" lvl="1" marL="914400" marR="0" rtl="0" algn="l">
              <a:spcBef>
                <a:spcPts val="2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spcBef>
                <a:spcPts val="2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27" name="Google Shape;127;p23"/>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28" name="Google Shape;128;p23"/>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29" name="Google Shape;129;p23"/>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0" name="Shape 130"/>
        <p:cNvGrpSpPr/>
        <p:nvPr/>
      </p:nvGrpSpPr>
      <p:grpSpPr>
        <a:xfrm>
          <a:off x="0" y="0"/>
          <a:ext cx="0" cy="0"/>
          <a:chOff x="0" y="0"/>
          <a:chExt cx="0" cy="0"/>
        </a:xfrm>
      </p:grpSpPr>
      <p:sp>
        <p:nvSpPr>
          <p:cNvPr id="131" name="Google Shape;131;p24"/>
          <p:cNvSpPr txBox="1"/>
          <p:nvPr>
            <p:ph type="title"/>
          </p:nvPr>
        </p:nvSpPr>
        <p:spPr>
          <a:xfrm>
            <a:off x="457200" y="205979"/>
            <a:ext cx="8229600" cy="8574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132" name="Google Shape;132;p24"/>
          <p:cNvSpPr txBox="1"/>
          <p:nvPr>
            <p:ph idx="1" type="body"/>
          </p:nvPr>
        </p:nvSpPr>
        <p:spPr>
          <a:xfrm rot="5400000">
            <a:off x="2874749" y="-1217399"/>
            <a:ext cx="3394500" cy="8229600"/>
          </a:xfrm>
          <a:prstGeom prst="rect">
            <a:avLst/>
          </a:prstGeom>
          <a:noFill/>
          <a:ln>
            <a:noFill/>
          </a:ln>
        </p:spPr>
        <p:txBody>
          <a:bodyPr anchorCtr="0" anchor="t" bIns="41900" lIns="83825" spcFirstLastPara="1" rIns="83825" wrap="square" tIns="41900"/>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9250" lvl="3" marL="1828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3" name="Google Shape;133;p24"/>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34" name="Google Shape;134;p24"/>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35" name="Google Shape;135;p24"/>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25"/>
          <p:cNvSpPr txBox="1"/>
          <p:nvPr>
            <p:ph type="title"/>
          </p:nvPr>
        </p:nvSpPr>
        <p:spPr>
          <a:xfrm rot="5400000">
            <a:off x="20547614" y="3978357"/>
            <a:ext cx="14043300" cy="74058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138" name="Google Shape;138;p25"/>
          <p:cNvSpPr txBox="1"/>
          <p:nvPr>
            <p:ph idx="1" type="body"/>
          </p:nvPr>
        </p:nvSpPr>
        <p:spPr>
          <a:xfrm rot="5400000">
            <a:off x="5658576" y="-3352593"/>
            <a:ext cx="14043300" cy="22067700"/>
          </a:xfrm>
          <a:prstGeom prst="rect">
            <a:avLst/>
          </a:prstGeom>
          <a:noFill/>
          <a:ln>
            <a:noFill/>
          </a:ln>
        </p:spPr>
        <p:txBody>
          <a:bodyPr anchorCtr="0" anchor="t" bIns="41900" lIns="83825" spcFirstLastPara="1" rIns="83825" wrap="square" tIns="41900"/>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9250" lvl="3" marL="1828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9" name="Google Shape;139;p25"/>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40" name="Google Shape;140;p25"/>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141" name="Google Shape;141;p25"/>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4"/>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457200" y="205979"/>
            <a:ext cx="8229600" cy="8574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rtl="0">
              <a:spcBef>
                <a:spcPts val="0"/>
              </a:spcBef>
              <a:spcAft>
                <a:spcPts val="0"/>
              </a:spcAft>
              <a:buSzPts val="300"/>
              <a:buNone/>
              <a:defRPr sz="300"/>
            </a:lvl2pPr>
            <a:lvl3pPr lvl="2" rtl="0">
              <a:spcBef>
                <a:spcPts val="0"/>
              </a:spcBef>
              <a:spcAft>
                <a:spcPts val="0"/>
              </a:spcAft>
              <a:buSzPts val="300"/>
              <a:buNone/>
              <a:defRPr sz="300"/>
            </a:lvl3pPr>
            <a:lvl4pPr lvl="3" rtl="0">
              <a:spcBef>
                <a:spcPts val="0"/>
              </a:spcBef>
              <a:spcAft>
                <a:spcPts val="0"/>
              </a:spcAft>
              <a:buSzPts val="300"/>
              <a:buNone/>
              <a:defRPr sz="300"/>
            </a:lvl4pPr>
            <a:lvl5pPr lvl="4" rtl="0">
              <a:spcBef>
                <a:spcPts val="0"/>
              </a:spcBef>
              <a:spcAft>
                <a:spcPts val="0"/>
              </a:spcAft>
              <a:buSzPts val="300"/>
              <a:buNone/>
              <a:defRPr sz="300"/>
            </a:lvl5pPr>
            <a:lvl6pPr lvl="5" rtl="0">
              <a:spcBef>
                <a:spcPts val="0"/>
              </a:spcBef>
              <a:spcAft>
                <a:spcPts val="0"/>
              </a:spcAft>
              <a:buSzPts val="300"/>
              <a:buNone/>
              <a:defRPr sz="300"/>
            </a:lvl6pPr>
            <a:lvl7pPr lvl="6" rtl="0">
              <a:spcBef>
                <a:spcPts val="0"/>
              </a:spcBef>
              <a:spcAft>
                <a:spcPts val="0"/>
              </a:spcAft>
              <a:buSzPts val="300"/>
              <a:buNone/>
              <a:defRPr sz="300"/>
            </a:lvl7pPr>
            <a:lvl8pPr lvl="7" rtl="0">
              <a:spcBef>
                <a:spcPts val="0"/>
              </a:spcBef>
              <a:spcAft>
                <a:spcPts val="0"/>
              </a:spcAft>
              <a:buSzPts val="300"/>
              <a:buNone/>
              <a:defRPr sz="300"/>
            </a:lvl8pPr>
            <a:lvl9pPr lvl="8" rtl="0">
              <a:spcBef>
                <a:spcPts val="0"/>
              </a:spcBef>
              <a:spcAft>
                <a:spcPts val="0"/>
              </a:spcAft>
              <a:buSzPts val="300"/>
              <a:buNone/>
              <a:defRPr sz="300"/>
            </a:lvl9pPr>
          </a:lstStyle>
          <a:p/>
        </p:txBody>
      </p:sp>
      <p:sp>
        <p:nvSpPr>
          <p:cNvPr id="68" name="Google Shape;68;p14"/>
          <p:cNvSpPr txBox="1"/>
          <p:nvPr>
            <p:ph idx="1" type="body"/>
          </p:nvPr>
        </p:nvSpPr>
        <p:spPr>
          <a:xfrm>
            <a:off x="457200" y="1200151"/>
            <a:ext cx="8229600" cy="3394500"/>
          </a:xfrm>
          <a:prstGeom prst="rect">
            <a:avLst/>
          </a:prstGeom>
          <a:noFill/>
          <a:ln>
            <a:noFill/>
          </a:ln>
        </p:spPr>
        <p:txBody>
          <a:bodyPr anchorCtr="0" anchor="t" bIns="41900" lIns="83825" spcFirstLastPara="1" rIns="83825" wrap="square" tIns="41900"/>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9250" lvl="3" marL="1828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69" name="Google Shape;69;p14"/>
          <p:cNvSpPr txBox="1"/>
          <p:nvPr>
            <p:ph idx="10" type="dt"/>
          </p:nvPr>
        </p:nvSpPr>
        <p:spPr>
          <a:xfrm>
            <a:off x="457200" y="4767263"/>
            <a:ext cx="2133600" cy="273900"/>
          </a:xfrm>
          <a:prstGeom prst="rect">
            <a:avLst/>
          </a:prstGeom>
          <a:noFill/>
          <a:ln>
            <a:noFill/>
          </a:ln>
        </p:spPr>
        <p:txBody>
          <a:bodyPr anchorCtr="0" anchor="ctr" bIns="41900" lIns="83825" spcFirstLastPara="1" rIns="83825" wrap="square" tIns="41900"/>
          <a:lstStyle>
            <a:lvl1pPr lvl="0" marR="0" rtl="0" algn="l">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70" name="Google Shape;70;p14"/>
          <p:cNvSpPr txBox="1"/>
          <p:nvPr>
            <p:ph idx="11" type="ftr"/>
          </p:nvPr>
        </p:nvSpPr>
        <p:spPr>
          <a:xfrm>
            <a:off x="3124200" y="4767263"/>
            <a:ext cx="2895600" cy="273900"/>
          </a:xfrm>
          <a:prstGeom prst="rect">
            <a:avLst/>
          </a:prstGeom>
          <a:noFill/>
          <a:ln>
            <a:noFill/>
          </a:ln>
        </p:spPr>
        <p:txBody>
          <a:bodyPr anchorCtr="0" anchor="ctr" bIns="41900" lIns="83825" spcFirstLastPara="1" rIns="83825" wrap="square" tIns="41900"/>
          <a:lstStyle>
            <a:lvl1pPr lvl="0" marR="0" rtl="0" algn="ctr">
              <a:spcBef>
                <a:spcPts val="0"/>
              </a:spcBef>
              <a:spcAft>
                <a:spcPts val="0"/>
              </a:spcAft>
              <a:buSzPts val="300"/>
              <a:buNone/>
              <a:defRPr b="0" i="0" sz="11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1700" u="none" cap="none" strike="noStrike">
                <a:solidFill>
                  <a:schemeClr val="dk1"/>
                </a:solidFill>
                <a:latin typeface="Calibri"/>
                <a:ea typeface="Calibri"/>
                <a:cs typeface="Calibri"/>
                <a:sym typeface="Calibri"/>
              </a:defRPr>
            </a:lvl9pPr>
          </a:lstStyle>
          <a:p/>
        </p:txBody>
      </p:sp>
      <p:sp>
        <p:nvSpPr>
          <p:cNvPr id="71" name="Google Shape;71;p14"/>
          <p:cNvSpPr txBox="1"/>
          <p:nvPr>
            <p:ph idx="12" type="sldNum"/>
          </p:nvPr>
        </p:nvSpPr>
        <p:spPr>
          <a:xfrm>
            <a:off x="6553201" y="4767263"/>
            <a:ext cx="2133600" cy="273900"/>
          </a:xfrm>
          <a:prstGeom prst="rect">
            <a:avLst/>
          </a:prstGeom>
          <a:noFill/>
          <a:ln>
            <a:noFill/>
          </a:ln>
        </p:spPr>
        <p:txBody>
          <a:bodyPr anchorCtr="0" anchor="ctr" bIns="41900" lIns="83825" spcFirstLastPara="1" rIns="83825" wrap="square" tIns="419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pic>
        <p:nvPicPr>
          <p:cNvPr id="72" name="Google Shape;72;p14"/>
          <p:cNvPicPr preferRelativeResize="0"/>
          <p:nvPr/>
        </p:nvPicPr>
        <p:blipFill rotWithShape="1">
          <a:blip r:embed="rId1">
            <a:alphaModFix/>
          </a:blip>
          <a:srcRect b="0" l="0" r="0" t="0"/>
          <a:stretch/>
        </p:blipFill>
        <p:spPr>
          <a:xfrm rot="-5400000">
            <a:off x="-2139156" y="2571750"/>
            <a:ext cx="2230438" cy="682625"/>
          </a:xfrm>
          <a:prstGeom prst="rect">
            <a:avLst/>
          </a:prstGeom>
          <a:noFill/>
          <a:ln>
            <a:noFill/>
          </a:ln>
        </p:spPr>
      </p:pic>
      <p:pic>
        <p:nvPicPr>
          <p:cNvPr id="73" name="Google Shape;73;p14"/>
          <p:cNvPicPr preferRelativeResize="0"/>
          <p:nvPr/>
        </p:nvPicPr>
        <p:blipFill rotWithShape="1">
          <a:blip r:embed="rId1">
            <a:alphaModFix/>
          </a:blip>
          <a:srcRect b="0" l="0" r="0" t="0"/>
          <a:stretch/>
        </p:blipFill>
        <p:spPr>
          <a:xfrm rot="5400000">
            <a:off x="9052719" y="2571750"/>
            <a:ext cx="2230438" cy="682625"/>
          </a:xfrm>
          <a:prstGeom prst="rect">
            <a:avLst/>
          </a:prstGeom>
          <a:noFill/>
          <a:ln>
            <a:noFill/>
          </a:ln>
        </p:spPr>
      </p:pic>
      <p:pic>
        <p:nvPicPr>
          <p:cNvPr id="74" name="Google Shape;74;p14"/>
          <p:cNvPicPr preferRelativeResize="0"/>
          <p:nvPr/>
        </p:nvPicPr>
        <p:blipFill rotWithShape="1">
          <a:blip r:embed="rId2">
            <a:alphaModFix/>
          </a:blip>
          <a:srcRect b="0" l="0" r="0" t="0"/>
          <a:stretch/>
        </p:blipFill>
        <p:spPr>
          <a:xfrm>
            <a:off x="1387740" y="5222875"/>
            <a:ext cx="4776391" cy="242094"/>
          </a:xfrm>
          <a:prstGeom prst="rect">
            <a:avLst/>
          </a:prstGeom>
          <a:noFill/>
          <a:ln>
            <a:noFill/>
          </a:ln>
        </p:spPr>
      </p:pic>
      <p:sp>
        <p:nvSpPr>
          <p:cNvPr id="75" name="Google Shape;75;p14"/>
          <p:cNvSpPr/>
          <p:nvPr/>
        </p:nvSpPr>
        <p:spPr>
          <a:xfrm>
            <a:off x="1387740" y="5312172"/>
            <a:ext cx="4572000" cy="198300"/>
          </a:xfrm>
          <a:prstGeom prst="rect">
            <a:avLst/>
          </a:prstGeom>
          <a:noFill/>
          <a:ln>
            <a:noFill/>
          </a:ln>
        </p:spPr>
        <p:txBody>
          <a:bodyPr anchorCtr="0" anchor="ctr" bIns="8725" lIns="17450" spcFirstLastPara="1" rIns="17450" wrap="square" tIns="8725">
            <a:noAutofit/>
          </a:bodyPr>
          <a:lstStyle/>
          <a:p>
            <a:pPr indent="0" lvl="0" marL="0" marR="0" rtl="0" algn="l">
              <a:spcBef>
                <a:spcPts val="0"/>
              </a:spcBef>
              <a:spcAft>
                <a:spcPts val="0"/>
              </a:spcAft>
              <a:buNone/>
            </a:pPr>
            <a:r>
              <a:rPr b="0" i="0" lang="en" sz="900" u="none" cap="none" strike="noStrike">
                <a:solidFill>
                  <a:srgbClr val="808080"/>
                </a:solidFill>
                <a:latin typeface="Calibri"/>
                <a:ea typeface="Calibri"/>
                <a:cs typeface="Calibri"/>
                <a:sym typeface="Calibri"/>
              </a:rPr>
              <a:t>Template ID: neonboxes  Size: 48x36</a:t>
            </a:r>
            <a:endParaRPr sz="300"/>
          </a:p>
        </p:txBody>
      </p:sp>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8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7.png"/><Relationship Id="rId13" Type="http://schemas.openxmlformats.org/officeDocument/2006/relationships/image" Target="../media/image33.png"/><Relationship Id="rId12"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18.png"/><Relationship Id="rId9" Type="http://schemas.openxmlformats.org/officeDocument/2006/relationships/image" Target="../media/image23.png"/><Relationship Id="rId15" Type="http://schemas.openxmlformats.org/officeDocument/2006/relationships/image" Target="../media/image26.jpg"/><Relationship Id="rId14" Type="http://schemas.openxmlformats.org/officeDocument/2006/relationships/image" Target="../media/image22.png"/><Relationship Id="rId17" Type="http://schemas.openxmlformats.org/officeDocument/2006/relationships/image" Target="../media/image41.png"/><Relationship Id="rId16" Type="http://schemas.openxmlformats.org/officeDocument/2006/relationships/image" Target="../media/image28.png"/><Relationship Id="rId5" Type="http://schemas.openxmlformats.org/officeDocument/2006/relationships/image" Target="../media/image34.png"/><Relationship Id="rId6" Type="http://schemas.openxmlformats.org/officeDocument/2006/relationships/image" Target="../media/image16.png"/><Relationship Id="rId7" Type="http://schemas.openxmlformats.org/officeDocument/2006/relationships/image" Target="../media/image35.png"/><Relationship Id="rId8"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www.youtube.com/watch?v=d1uH_d8CDaE" TargetMode="Externa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20" Type="http://schemas.openxmlformats.org/officeDocument/2006/relationships/image" Target="../media/image57.jpg"/><Relationship Id="rId11" Type="http://schemas.openxmlformats.org/officeDocument/2006/relationships/image" Target="../media/image47.jpg"/><Relationship Id="rId10" Type="http://schemas.openxmlformats.org/officeDocument/2006/relationships/image" Target="../media/image46.jpg"/><Relationship Id="rId21" Type="http://schemas.openxmlformats.org/officeDocument/2006/relationships/image" Target="../media/image66.jpg"/><Relationship Id="rId13" Type="http://schemas.openxmlformats.org/officeDocument/2006/relationships/image" Target="../media/image40.jpg"/><Relationship Id="rId12" Type="http://schemas.openxmlformats.org/officeDocument/2006/relationships/image" Target="../media/image88.jpg"/><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1.jpg"/><Relationship Id="rId4" Type="http://schemas.openxmlformats.org/officeDocument/2006/relationships/image" Target="../media/image45.jpg"/><Relationship Id="rId9" Type="http://schemas.openxmlformats.org/officeDocument/2006/relationships/image" Target="../media/image62.jpg"/><Relationship Id="rId15" Type="http://schemas.openxmlformats.org/officeDocument/2006/relationships/image" Target="../media/image55.jpg"/><Relationship Id="rId14" Type="http://schemas.openxmlformats.org/officeDocument/2006/relationships/image" Target="../media/image44.jpg"/><Relationship Id="rId17" Type="http://schemas.openxmlformats.org/officeDocument/2006/relationships/image" Target="../media/image52.jpg"/><Relationship Id="rId16" Type="http://schemas.openxmlformats.org/officeDocument/2006/relationships/image" Target="../media/image59.png"/><Relationship Id="rId5" Type="http://schemas.openxmlformats.org/officeDocument/2006/relationships/image" Target="../media/image54.jpg"/><Relationship Id="rId19" Type="http://schemas.openxmlformats.org/officeDocument/2006/relationships/image" Target="../media/image64.jpg"/><Relationship Id="rId6" Type="http://schemas.openxmlformats.org/officeDocument/2006/relationships/image" Target="../media/image42.jpg"/><Relationship Id="rId18" Type="http://schemas.openxmlformats.org/officeDocument/2006/relationships/image" Target="../media/image60.jpg"/><Relationship Id="rId7" Type="http://schemas.openxmlformats.org/officeDocument/2006/relationships/image" Target="../media/image53.jpg"/><Relationship Id="rId8" Type="http://schemas.openxmlformats.org/officeDocument/2006/relationships/image" Target="../media/image4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8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8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www.youtube.com/watch?v=WNf_kdrfeB4" TargetMode="External"/><Relationship Id="rId4" Type="http://schemas.openxmlformats.org/officeDocument/2006/relationships/hyperlink" Target="https://stanford.edu/class/ee267/lectures/lecture9.pdf" TargetMode="External"/><Relationship Id="rId9" Type="http://schemas.openxmlformats.org/officeDocument/2006/relationships/hyperlink" Target="https://www.webpt.com/blog/post/7-thought-provoking-facts-about-physical-therapy-you-cant-ignore" TargetMode="External"/><Relationship Id="rId5" Type="http://schemas.openxmlformats.org/officeDocument/2006/relationships/hyperlink" Target="http://students.iitk.ac.in/roboclub/lectures/IMU.pdf" TargetMode="External"/><Relationship Id="rId6" Type="http://schemas.openxmlformats.org/officeDocument/2006/relationships/hyperlink" Target="http://dsky9.com/rift/vr-tech-6dof/" TargetMode="External"/><Relationship Id="rId7" Type="http://schemas.openxmlformats.org/officeDocument/2006/relationships/hyperlink" Target="http://bretl.csl.illinois.edu/prosthetics/" TargetMode="External"/><Relationship Id="rId8" Type="http://schemas.openxmlformats.org/officeDocument/2006/relationships/hyperlink" Target="https://web.stanford.edu/class/engr110/2011/LeBlanc-03a.pdf" TargetMode="External"/></Relationships>
</file>

<file path=ppt/slides/_rels/slide31.xml.rels><?xml version="1.0" encoding="UTF-8" standalone="yes"?><Relationships xmlns="http://schemas.openxmlformats.org/package/2006/relationships"><Relationship Id="rId20" Type="http://schemas.openxmlformats.org/officeDocument/2006/relationships/image" Target="../media/image80.jpg"/><Relationship Id="rId11" Type="http://schemas.openxmlformats.org/officeDocument/2006/relationships/image" Target="../media/image69.png"/><Relationship Id="rId22" Type="http://schemas.openxmlformats.org/officeDocument/2006/relationships/image" Target="../media/image75.png"/><Relationship Id="rId10" Type="http://schemas.openxmlformats.org/officeDocument/2006/relationships/image" Target="../media/image72.png"/><Relationship Id="rId21" Type="http://schemas.openxmlformats.org/officeDocument/2006/relationships/image" Target="../media/image74.png"/><Relationship Id="rId13" Type="http://schemas.openxmlformats.org/officeDocument/2006/relationships/image" Target="../media/image67.jpg"/><Relationship Id="rId24" Type="http://schemas.openxmlformats.org/officeDocument/2006/relationships/image" Target="../media/image85.png"/><Relationship Id="rId12" Type="http://schemas.openxmlformats.org/officeDocument/2006/relationships/image" Target="../media/image83.png"/><Relationship Id="rId23" Type="http://schemas.openxmlformats.org/officeDocument/2006/relationships/image" Target="../media/image79.png"/><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70.png"/><Relationship Id="rId4" Type="http://schemas.openxmlformats.org/officeDocument/2006/relationships/image" Target="../media/image61.png"/><Relationship Id="rId9" Type="http://schemas.openxmlformats.org/officeDocument/2006/relationships/image" Target="../media/image82.png"/><Relationship Id="rId15" Type="http://schemas.openxmlformats.org/officeDocument/2006/relationships/image" Target="../media/image76.png"/><Relationship Id="rId14" Type="http://schemas.openxmlformats.org/officeDocument/2006/relationships/image" Target="../media/image71.jpg"/><Relationship Id="rId17" Type="http://schemas.openxmlformats.org/officeDocument/2006/relationships/image" Target="../media/image78.png"/><Relationship Id="rId16" Type="http://schemas.openxmlformats.org/officeDocument/2006/relationships/image" Target="../media/image73.png"/><Relationship Id="rId5" Type="http://schemas.openxmlformats.org/officeDocument/2006/relationships/image" Target="../media/image68.png"/><Relationship Id="rId19" Type="http://schemas.openxmlformats.org/officeDocument/2006/relationships/image" Target="../media/image77.png"/><Relationship Id="rId6" Type="http://schemas.openxmlformats.org/officeDocument/2006/relationships/image" Target="../media/image89.png"/><Relationship Id="rId18" Type="http://schemas.openxmlformats.org/officeDocument/2006/relationships/image" Target="../media/image84.png"/><Relationship Id="rId7" Type="http://schemas.openxmlformats.org/officeDocument/2006/relationships/image" Target="../media/image65.png"/><Relationship Id="rId8"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29.jpg"/><Relationship Id="rId6" Type="http://schemas.openxmlformats.org/officeDocument/2006/relationships/image" Target="../media/image25.jpg"/><Relationship Id="rId7" Type="http://schemas.openxmlformats.org/officeDocument/2006/relationships/image" Target="../media/image5.jpg"/><Relationship Id="rId8"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15.png"/><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idx="4294967295" type="ctrTitle"/>
          </p:nvPr>
        </p:nvSpPr>
        <p:spPr>
          <a:xfrm>
            <a:off x="311700" y="146525"/>
            <a:ext cx="8520600" cy="12825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Clr>
                <a:srgbClr val="000000"/>
              </a:buClr>
              <a:buSzPts val="1100"/>
              <a:buFont typeface="Arial"/>
              <a:buNone/>
            </a:pPr>
            <a:r>
              <a:rPr b="1" lang="en" sz="3000">
                <a:solidFill>
                  <a:srgbClr val="000000"/>
                </a:solidFill>
                <a:latin typeface="Consolas"/>
                <a:ea typeface="Consolas"/>
                <a:cs typeface="Consolas"/>
                <a:sym typeface="Consolas"/>
              </a:rPr>
              <a:t>Integrating Mobile and Cloud Computing for Electromyography (EMG) and </a:t>
            </a:r>
            <a:r>
              <a:rPr b="1" lang="en" sz="3000">
                <a:solidFill>
                  <a:srgbClr val="000000"/>
                </a:solidFill>
                <a:latin typeface="Consolas"/>
                <a:ea typeface="Consolas"/>
                <a:cs typeface="Consolas"/>
                <a:sym typeface="Consolas"/>
              </a:rPr>
              <a:t>Inertial</a:t>
            </a:r>
            <a:r>
              <a:rPr b="1" lang="en" sz="3000">
                <a:solidFill>
                  <a:srgbClr val="000000"/>
                </a:solidFill>
                <a:latin typeface="Consolas"/>
                <a:ea typeface="Consolas"/>
                <a:cs typeface="Consolas"/>
                <a:sym typeface="Consolas"/>
              </a:rPr>
              <a:t> </a:t>
            </a:r>
            <a:r>
              <a:rPr b="1" lang="en" sz="3000">
                <a:solidFill>
                  <a:srgbClr val="000000"/>
                </a:solidFill>
                <a:latin typeface="Consolas"/>
                <a:ea typeface="Consolas"/>
                <a:cs typeface="Consolas"/>
                <a:sym typeface="Consolas"/>
              </a:rPr>
              <a:t>Measurement</a:t>
            </a:r>
            <a:r>
              <a:rPr b="1" lang="en" sz="3000">
                <a:solidFill>
                  <a:srgbClr val="000000"/>
                </a:solidFill>
                <a:latin typeface="Consolas"/>
                <a:ea typeface="Consolas"/>
                <a:cs typeface="Consolas"/>
                <a:sym typeface="Consolas"/>
              </a:rPr>
              <a:t> Unit (IMU)-based Neural-Machine Interface</a:t>
            </a:r>
            <a:endParaRPr b="1" sz="3000">
              <a:solidFill>
                <a:srgbClr val="000000"/>
              </a:solidFill>
              <a:latin typeface="Consolas"/>
              <a:ea typeface="Consolas"/>
              <a:cs typeface="Consolas"/>
              <a:sym typeface="Consolas"/>
            </a:endParaRPr>
          </a:p>
        </p:txBody>
      </p:sp>
      <p:sp>
        <p:nvSpPr>
          <p:cNvPr id="147" name="Google Shape;147;p26"/>
          <p:cNvSpPr txBox="1"/>
          <p:nvPr>
            <p:ph idx="4294967295" type="subTitle"/>
          </p:nvPr>
        </p:nvSpPr>
        <p:spPr>
          <a:xfrm>
            <a:off x="150" y="2304950"/>
            <a:ext cx="9144000" cy="2838600"/>
          </a:xfrm>
          <a:prstGeom prst="rect">
            <a:avLst/>
          </a:prstGeom>
          <a:gradFill>
            <a:gsLst>
              <a:gs pos="0">
                <a:srgbClr val="4B5776"/>
              </a:gs>
              <a:gs pos="100000">
                <a:srgbClr val="1A1D24"/>
              </a:gs>
            </a:gsLst>
            <a:lin ang="5400012" scaled="0"/>
          </a:gradFill>
        </p:spPr>
        <p:txBody>
          <a:bodyPr anchorCtr="0" anchor="t" bIns="91425" lIns="91425" spcFirstLastPara="1" rIns="91425" wrap="square" tIns="91425">
            <a:noAutofit/>
          </a:bodyPr>
          <a:lstStyle/>
          <a:p>
            <a:pPr indent="457200" lvl="0" marL="1371600" rtl="0">
              <a:spcBef>
                <a:spcPts val="0"/>
              </a:spcBef>
              <a:spcAft>
                <a:spcPts val="0"/>
              </a:spcAft>
              <a:buNone/>
            </a:pPr>
            <a:r>
              <a:rPr lang="en" sz="1800">
                <a:solidFill>
                  <a:schemeClr val="lt1"/>
                </a:solidFill>
              </a:rPr>
              <a:t>Victor Delaplaine, Ricardo Colin, Danny Ceron</a:t>
            </a:r>
            <a:r>
              <a:rPr lang="en" sz="1800">
                <a:solidFill>
                  <a:srgbClr val="FFFFFF"/>
                </a:solidFill>
              </a:rPr>
              <a:t>, Paul Leung</a:t>
            </a:r>
            <a:endParaRPr sz="1800">
              <a:solidFill>
                <a:srgbClr val="FFFFFF"/>
              </a:solidFill>
              <a:latin typeface="Consolas"/>
              <a:ea typeface="Consolas"/>
              <a:cs typeface="Consolas"/>
              <a:sym typeface="Consolas"/>
            </a:endParaRPr>
          </a:p>
          <a:p>
            <a:pPr indent="0" lvl="0" marL="0" rtl="0" algn="r">
              <a:lnSpc>
                <a:spcPct val="90000"/>
              </a:lnSpc>
              <a:spcBef>
                <a:spcPts val="1600"/>
              </a:spcBef>
              <a:spcAft>
                <a:spcPts val="0"/>
              </a:spcAft>
              <a:buClr>
                <a:srgbClr val="212D74"/>
              </a:buClr>
              <a:buFont typeface="Arial"/>
              <a:buNone/>
            </a:pPr>
            <a:r>
              <a:rPr lang="en" sz="1800">
                <a:solidFill>
                  <a:srgbClr val="FFFFFF"/>
                </a:solidFill>
                <a:latin typeface="Consolas"/>
                <a:ea typeface="Consolas"/>
                <a:cs typeface="Consolas"/>
                <a:sym typeface="Consolas"/>
              </a:rPr>
              <a:t>Advisor: Dr. Xiaorong Zhang</a:t>
            </a:r>
            <a:endParaRPr sz="1800">
              <a:solidFill>
                <a:srgbClr val="FFFFFF"/>
              </a:solidFill>
            </a:endParaRPr>
          </a:p>
          <a:p>
            <a:pPr indent="0" lvl="0" marL="0" rtl="0" algn="r">
              <a:lnSpc>
                <a:spcPct val="90000"/>
              </a:lnSpc>
              <a:spcBef>
                <a:spcPts val="1600"/>
              </a:spcBef>
              <a:spcAft>
                <a:spcPts val="0"/>
              </a:spcAft>
              <a:buClr>
                <a:srgbClr val="212D74"/>
              </a:buClr>
              <a:buFont typeface="Arial"/>
              <a:buNone/>
            </a:pPr>
            <a:r>
              <a:rPr lang="en" sz="1800">
                <a:solidFill>
                  <a:srgbClr val="FFFFFF"/>
                </a:solidFill>
                <a:latin typeface="Consolas"/>
                <a:ea typeface="Consolas"/>
                <a:cs typeface="Consolas"/>
                <a:sym typeface="Consolas"/>
              </a:rPr>
              <a:t>Mentor: Alex David</a:t>
            </a:r>
            <a:endParaRPr sz="1800">
              <a:solidFill>
                <a:srgbClr val="FFFFFF"/>
              </a:solidFill>
              <a:latin typeface="Consolas"/>
              <a:ea typeface="Consolas"/>
              <a:cs typeface="Consolas"/>
              <a:sym typeface="Consolas"/>
            </a:endParaRPr>
          </a:p>
          <a:p>
            <a:pPr indent="0" lvl="0" marL="0" rtl="0" algn="r">
              <a:lnSpc>
                <a:spcPct val="90000"/>
              </a:lnSpc>
              <a:spcBef>
                <a:spcPts val="1600"/>
              </a:spcBef>
              <a:spcAft>
                <a:spcPts val="0"/>
              </a:spcAft>
              <a:buClr>
                <a:srgbClr val="212D74"/>
              </a:buClr>
              <a:buFont typeface="Arial"/>
              <a:buNone/>
            </a:pPr>
            <a:r>
              <a:rPr lang="en" sz="1800">
                <a:solidFill>
                  <a:srgbClr val="FFFFFF"/>
                </a:solidFill>
                <a:latin typeface="Consolas"/>
                <a:ea typeface="Consolas"/>
                <a:cs typeface="Consolas"/>
                <a:sym typeface="Consolas"/>
              </a:rPr>
              <a:t>ASPIRES Summer 2018 | Computer Engineering</a:t>
            </a:r>
            <a:endParaRPr sz="1800">
              <a:solidFill>
                <a:srgbClr val="FFFFFF"/>
              </a:solidFill>
            </a:endParaRPr>
          </a:p>
          <a:p>
            <a:pPr indent="0" lvl="0" marL="0" rtl="0" algn="r">
              <a:lnSpc>
                <a:spcPct val="90000"/>
              </a:lnSpc>
              <a:spcBef>
                <a:spcPts val="1600"/>
              </a:spcBef>
              <a:spcAft>
                <a:spcPts val="0"/>
              </a:spcAft>
              <a:buClr>
                <a:srgbClr val="212D74"/>
              </a:buClr>
              <a:buFont typeface="Arial"/>
              <a:buNone/>
            </a:pPr>
            <a:r>
              <a:rPr lang="en" sz="1800">
                <a:solidFill>
                  <a:srgbClr val="FFFFFF"/>
                </a:solidFill>
                <a:latin typeface="Consolas"/>
                <a:ea typeface="Consolas"/>
                <a:cs typeface="Consolas"/>
                <a:sym typeface="Consolas"/>
              </a:rPr>
              <a:t>San Francisco State University</a:t>
            </a:r>
            <a:endParaRPr sz="1800">
              <a:solidFill>
                <a:srgbClr val="FFFFFF"/>
              </a:solidFill>
            </a:endParaRPr>
          </a:p>
          <a:p>
            <a:pPr indent="0" lvl="0" marL="0" rtl="0" algn="r">
              <a:lnSpc>
                <a:spcPct val="90000"/>
              </a:lnSpc>
              <a:spcBef>
                <a:spcPts val="1600"/>
              </a:spcBef>
              <a:spcAft>
                <a:spcPts val="0"/>
              </a:spcAft>
              <a:buClr>
                <a:srgbClr val="212D74"/>
              </a:buClr>
              <a:buFont typeface="Arial"/>
              <a:buNone/>
            </a:pPr>
            <a:r>
              <a:rPr lang="en" sz="1800">
                <a:solidFill>
                  <a:srgbClr val="FFFFFF"/>
                </a:solidFill>
                <a:latin typeface="Consolas"/>
                <a:ea typeface="Consolas"/>
                <a:cs typeface="Consolas"/>
                <a:sym typeface="Consolas"/>
              </a:rPr>
              <a:t>Cañada College</a:t>
            </a:r>
            <a:endParaRPr sz="1800">
              <a:solidFill>
                <a:srgbClr val="FFFFFF"/>
              </a:solidFill>
            </a:endParaRPr>
          </a:p>
          <a:p>
            <a:pPr indent="0" lvl="0" marL="0" rtl="0">
              <a:spcBef>
                <a:spcPts val="1600"/>
              </a:spcBef>
              <a:spcAft>
                <a:spcPts val="1600"/>
              </a:spcAft>
              <a:buNone/>
            </a:pPr>
            <a:r>
              <a:t/>
            </a:r>
            <a:endParaRPr sz="1800">
              <a:solidFill>
                <a:srgbClr val="FFFFFF"/>
              </a:solidFill>
            </a:endParaRPr>
          </a:p>
        </p:txBody>
      </p:sp>
      <p:pic>
        <p:nvPicPr>
          <p:cNvPr id="148" name="Google Shape;148;p26"/>
          <p:cNvPicPr preferRelativeResize="0"/>
          <p:nvPr/>
        </p:nvPicPr>
        <p:blipFill>
          <a:blip r:embed="rId3">
            <a:alphaModFix/>
          </a:blip>
          <a:stretch>
            <a:fillRect/>
          </a:stretch>
        </p:blipFill>
        <p:spPr>
          <a:xfrm>
            <a:off x="57150" y="3932287"/>
            <a:ext cx="1154058" cy="1154058"/>
          </a:xfrm>
          <a:prstGeom prst="rect">
            <a:avLst/>
          </a:prstGeom>
          <a:noFill/>
          <a:ln>
            <a:noFill/>
          </a:ln>
        </p:spPr>
      </p:pic>
      <p:pic>
        <p:nvPicPr>
          <p:cNvPr id="149" name="Google Shape;149;p26"/>
          <p:cNvPicPr preferRelativeResize="0"/>
          <p:nvPr/>
        </p:nvPicPr>
        <p:blipFill>
          <a:blip r:embed="rId4">
            <a:alphaModFix/>
          </a:blip>
          <a:stretch>
            <a:fillRect/>
          </a:stretch>
        </p:blipFill>
        <p:spPr>
          <a:xfrm>
            <a:off x="1260956" y="3932288"/>
            <a:ext cx="1154062" cy="1154062"/>
          </a:xfrm>
          <a:prstGeom prst="rect">
            <a:avLst/>
          </a:prstGeom>
          <a:noFill/>
          <a:ln>
            <a:noFill/>
          </a:ln>
        </p:spPr>
      </p:pic>
      <p:sp>
        <p:nvSpPr>
          <p:cNvPr id="150" name="Google Shape;15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000">
                <a:solidFill>
                  <a:srgbClr val="FFFFFF"/>
                </a:solidFill>
              </a:rPr>
              <a:t>Specific</a:t>
            </a:r>
            <a:r>
              <a:rPr b="1" lang="en" sz="3000">
                <a:solidFill>
                  <a:srgbClr val="FF0000"/>
                </a:solidFill>
              </a:rPr>
              <a:t> </a:t>
            </a:r>
            <a:r>
              <a:rPr b="1" lang="en" sz="3000"/>
              <a:t>Tasks</a:t>
            </a:r>
            <a:endParaRPr b="1" sz="3000"/>
          </a:p>
        </p:txBody>
      </p:sp>
      <p:sp>
        <p:nvSpPr>
          <p:cNvPr id="246" name="Google Shape;246;p35"/>
          <p:cNvSpPr txBox="1"/>
          <p:nvPr/>
        </p:nvSpPr>
        <p:spPr>
          <a:xfrm>
            <a:off x="209700" y="1543375"/>
            <a:ext cx="8934300" cy="2888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600"/>
              </a:spcBef>
              <a:spcAft>
                <a:spcPts val="0"/>
              </a:spcAft>
              <a:buNone/>
            </a:pPr>
            <a:r>
              <a:rPr b="1" lang="en" sz="2600">
                <a:latin typeface="Times New Roman"/>
                <a:ea typeface="Times New Roman"/>
                <a:cs typeface="Times New Roman"/>
                <a:sym typeface="Times New Roman"/>
              </a:rPr>
              <a:t>Improve the previously developed MyoHMI software by</a:t>
            </a:r>
            <a:endParaRPr b="1" sz="2600">
              <a:latin typeface="Times New Roman"/>
              <a:ea typeface="Times New Roman"/>
              <a:cs typeface="Times New Roman"/>
              <a:sym typeface="Times New Roman"/>
            </a:endParaRPr>
          </a:p>
          <a:p>
            <a:pPr indent="-393700" lvl="0" marL="457200" rtl="0">
              <a:lnSpc>
                <a:spcPct val="115000"/>
              </a:lnSpc>
              <a:spcBef>
                <a:spcPts val="1200"/>
              </a:spcBef>
              <a:spcAft>
                <a:spcPts val="0"/>
              </a:spcAft>
              <a:buSzPts val="2600"/>
              <a:buFont typeface="Times New Roman"/>
              <a:buChar char="❖"/>
            </a:pPr>
            <a:r>
              <a:rPr lang="en" sz="2600">
                <a:latin typeface="Times New Roman"/>
                <a:ea typeface="Times New Roman"/>
                <a:cs typeface="Times New Roman"/>
                <a:sym typeface="Times New Roman"/>
              </a:rPr>
              <a:t>Integrating IMU tab</a:t>
            </a:r>
            <a:endParaRPr sz="2600">
              <a:latin typeface="Times New Roman"/>
              <a:ea typeface="Times New Roman"/>
              <a:cs typeface="Times New Roman"/>
              <a:sym typeface="Times New Roman"/>
            </a:endParaRPr>
          </a:p>
          <a:p>
            <a:pPr indent="-393700" lvl="0" marL="457200" rtl="0">
              <a:lnSpc>
                <a:spcPct val="115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Integrating Cloud Computing </a:t>
            </a:r>
            <a:endParaRPr sz="2600">
              <a:latin typeface="Times New Roman"/>
              <a:ea typeface="Times New Roman"/>
              <a:cs typeface="Times New Roman"/>
              <a:sym typeface="Times New Roman"/>
            </a:endParaRPr>
          </a:p>
          <a:p>
            <a:pPr indent="-393700" lvl="0" marL="457200" rtl="0">
              <a:lnSpc>
                <a:spcPct val="115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Creating a website to make our project open source</a:t>
            </a:r>
            <a:endParaRPr sz="2600">
              <a:latin typeface="Times New Roman"/>
              <a:ea typeface="Times New Roman"/>
              <a:cs typeface="Times New Roman"/>
              <a:sym typeface="Times New Roman"/>
            </a:endParaRPr>
          </a:p>
          <a:p>
            <a:pPr indent="-393700" lvl="0" marL="457200" rtl="0">
              <a:lnSpc>
                <a:spcPct val="115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Creating an User Independent Pattern Recognition experiment</a:t>
            </a:r>
            <a:endParaRPr sz="2600">
              <a:latin typeface="Times New Roman"/>
              <a:ea typeface="Times New Roman"/>
              <a:cs typeface="Times New Roman"/>
              <a:sym typeface="Times New Roman"/>
            </a:endParaRPr>
          </a:p>
          <a:p>
            <a:pPr indent="0" lvl="0" marL="0" rtl="0">
              <a:spcBef>
                <a:spcPts val="0"/>
              </a:spcBef>
              <a:spcAft>
                <a:spcPts val="0"/>
              </a:spcAft>
              <a:buNone/>
            </a:pPr>
            <a:r>
              <a:t/>
            </a:r>
            <a:endParaRPr/>
          </a:p>
        </p:txBody>
      </p:sp>
      <p:sp>
        <p:nvSpPr>
          <p:cNvPr id="247" name="Google Shape;24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b="1" lang="en" sz="3000">
                <a:solidFill>
                  <a:srgbClr val="FFFFFF"/>
                </a:solidFill>
              </a:rPr>
              <a:t>MyoHMI - System Architecture</a:t>
            </a:r>
            <a:endParaRPr b="1" sz="3000">
              <a:solidFill>
                <a:srgbClr val="FFFFFF"/>
              </a:solidFill>
            </a:endParaRPr>
          </a:p>
          <a:p>
            <a:pPr indent="0" lvl="0" marL="0" rtl="0">
              <a:spcBef>
                <a:spcPts val="0"/>
              </a:spcBef>
              <a:spcAft>
                <a:spcPts val="0"/>
              </a:spcAft>
              <a:buNone/>
            </a:pPr>
            <a:r>
              <a:t/>
            </a:r>
            <a:endParaRPr>
              <a:solidFill>
                <a:srgbClr val="FFFFFF"/>
              </a:solidFill>
            </a:endParaRPr>
          </a:p>
        </p:txBody>
      </p:sp>
      <p:sp>
        <p:nvSpPr>
          <p:cNvPr id="253" name="Google Shape;25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descr="Related image" id="254" name="Google Shape;254;p36"/>
          <p:cNvPicPr preferRelativeResize="0"/>
          <p:nvPr/>
        </p:nvPicPr>
        <p:blipFill>
          <a:blip r:embed="rId3">
            <a:alphaModFix/>
          </a:blip>
          <a:stretch>
            <a:fillRect/>
          </a:stretch>
        </p:blipFill>
        <p:spPr>
          <a:xfrm>
            <a:off x="547918" y="1329777"/>
            <a:ext cx="2042469" cy="920329"/>
          </a:xfrm>
          <a:prstGeom prst="rect">
            <a:avLst/>
          </a:prstGeom>
          <a:noFill/>
          <a:ln>
            <a:noFill/>
          </a:ln>
        </p:spPr>
      </p:pic>
      <p:pic>
        <p:nvPicPr>
          <p:cNvPr descr="Image result for myo armband" id="255" name="Google Shape;255;p36"/>
          <p:cNvPicPr preferRelativeResize="0"/>
          <p:nvPr/>
        </p:nvPicPr>
        <p:blipFill>
          <a:blip r:embed="rId4">
            <a:alphaModFix/>
          </a:blip>
          <a:stretch>
            <a:fillRect/>
          </a:stretch>
        </p:blipFill>
        <p:spPr>
          <a:xfrm>
            <a:off x="1059645" y="1619186"/>
            <a:ext cx="987853" cy="524896"/>
          </a:xfrm>
          <a:prstGeom prst="rect">
            <a:avLst/>
          </a:prstGeom>
          <a:noFill/>
          <a:ln>
            <a:noFill/>
          </a:ln>
        </p:spPr>
      </p:pic>
      <p:sp>
        <p:nvSpPr>
          <p:cNvPr id="256" name="Google Shape;256;p36"/>
          <p:cNvSpPr txBox="1"/>
          <p:nvPr/>
        </p:nvSpPr>
        <p:spPr>
          <a:xfrm>
            <a:off x="692203" y="1391633"/>
            <a:ext cx="1753800" cy="13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a:t>Myo Armband</a:t>
            </a:r>
            <a:endParaRPr b="1"/>
          </a:p>
        </p:txBody>
      </p:sp>
      <p:pic>
        <p:nvPicPr>
          <p:cNvPr descr="Related image" id="257" name="Google Shape;257;p36"/>
          <p:cNvPicPr preferRelativeResize="0"/>
          <p:nvPr/>
        </p:nvPicPr>
        <p:blipFill>
          <a:blip r:embed="rId3">
            <a:alphaModFix/>
          </a:blip>
          <a:stretch>
            <a:fillRect/>
          </a:stretch>
        </p:blipFill>
        <p:spPr>
          <a:xfrm>
            <a:off x="6520349" y="1314075"/>
            <a:ext cx="2278776" cy="1026801"/>
          </a:xfrm>
          <a:prstGeom prst="rect">
            <a:avLst/>
          </a:prstGeom>
          <a:noFill/>
          <a:ln>
            <a:noFill/>
          </a:ln>
        </p:spPr>
      </p:pic>
      <p:sp>
        <p:nvSpPr>
          <p:cNvPr id="258" name="Google Shape;258;p36"/>
          <p:cNvSpPr txBox="1"/>
          <p:nvPr/>
        </p:nvSpPr>
        <p:spPr>
          <a:xfrm>
            <a:off x="3243088" y="1375147"/>
            <a:ext cx="1842900" cy="13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rgbClr val="FFFFFF"/>
                </a:solidFill>
                <a:latin typeface="Calibri"/>
                <a:ea typeface="Calibri"/>
                <a:cs typeface="Calibri"/>
                <a:sym typeface="Calibri"/>
              </a:rPr>
              <a:t>Raw EMG and IMU Data</a:t>
            </a:r>
            <a:endParaRPr b="1"/>
          </a:p>
        </p:txBody>
      </p:sp>
      <p:pic>
        <p:nvPicPr>
          <p:cNvPr id="259" name="Google Shape;259;p36"/>
          <p:cNvPicPr preferRelativeResize="0"/>
          <p:nvPr/>
        </p:nvPicPr>
        <p:blipFill rotWithShape="1">
          <a:blip r:embed="rId5">
            <a:alphaModFix/>
          </a:blip>
          <a:srcRect b="0" l="0" r="0" t="0"/>
          <a:stretch/>
        </p:blipFill>
        <p:spPr>
          <a:xfrm>
            <a:off x="3456533" y="1521420"/>
            <a:ext cx="1460527" cy="318567"/>
          </a:xfrm>
          <a:prstGeom prst="rect">
            <a:avLst/>
          </a:prstGeom>
          <a:noFill/>
          <a:ln>
            <a:noFill/>
          </a:ln>
        </p:spPr>
      </p:pic>
      <p:pic>
        <p:nvPicPr>
          <p:cNvPr descr="Related image" id="260" name="Google Shape;260;p36"/>
          <p:cNvPicPr preferRelativeResize="0"/>
          <p:nvPr/>
        </p:nvPicPr>
        <p:blipFill rotWithShape="1">
          <a:blip r:embed="rId3">
            <a:alphaModFix/>
          </a:blip>
          <a:srcRect b="0" l="0" r="0" t="-7215"/>
          <a:stretch/>
        </p:blipFill>
        <p:spPr>
          <a:xfrm>
            <a:off x="3232700" y="1268650"/>
            <a:ext cx="2042476" cy="1026825"/>
          </a:xfrm>
          <a:prstGeom prst="rect">
            <a:avLst/>
          </a:prstGeom>
          <a:noFill/>
          <a:ln>
            <a:noFill/>
          </a:ln>
        </p:spPr>
      </p:pic>
      <p:pic>
        <p:nvPicPr>
          <p:cNvPr descr="Related image" id="261" name="Google Shape;261;p36"/>
          <p:cNvPicPr preferRelativeResize="0"/>
          <p:nvPr/>
        </p:nvPicPr>
        <p:blipFill>
          <a:blip r:embed="rId3">
            <a:alphaModFix/>
          </a:blip>
          <a:stretch>
            <a:fillRect/>
          </a:stretch>
        </p:blipFill>
        <p:spPr>
          <a:xfrm>
            <a:off x="411133" y="2393197"/>
            <a:ext cx="2391957" cy="1026822"/>
          </a:xfrm>
          <a:prstGeom prst="rect">
            <a:avLst/>
          </a:prstGeom>
          <a:noFill/>
          <a:ln>
            <a:noFill/>
          </a:ln>
        </p:spPr>
      </p:pic>
      <p:pic>
        <p:nvPicPr>
          <p:cNvPr id="262" name="Google Shape;262;p36"/>
          <p:cNvPicPr preferRelativeResize="0"/>
          <p:nvPr/>
        </p:nvPicPr>
        <p:blipFill rotWithShape="1">
          <a:blip r:embed="rId6">
            <a:alphaModFix/>
          </a:blip>
          <a:srcRect b="0" l="0" r="0" t="0"/>
          <a:stretch/>
        </p:blipFill>
        <p:spPr>
          <a:xfrm>
            <a:off x="6782782" y="1702536"/>
            <a:ext cx="1753899" cy="547571"/>
          </a:xfrm>
          <a:prstGeom prst="rect">
            <a:avLst/>
          </a:prstGeom>
          <a:noFill/>
          <a:ln>
            <a:noFill/>
          </a:ln>
        </p:spPr>
      </p:pic>
      <p:sp>
        <p:nvSpPr>
          <p:cNvPr id="263" name="Google Shape;263;p36"/>
          <p:cNvSpPr txBox="1"/>
          <p:nvPr/>
        </p:nvSpPr>
        <p:spPr>
          <a:xfrm>
            <a:off x="6494020" y="1371854"/>
            <a:ext cx="1780200" cy="1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solidFill>
                <a:srgbClr val="FFFFFF"/>
              </a:solidFill>
            </a:endParaRPr>
          </a:p>
        </p:txBody>
      </p:sp>
      <p:pic>
        <p:nvPicPr>
          <p:cNvPr descr="Image result for IMU graph" id="264" name="Google Shape;264;p36"/>
          <p:cNvPicPr preferRelativeResize="0"/>
          <p:nvPr/>
        </p:nvPicPr>
        <p:blipFill>
          <a:blip r:embed="rId7">
            <a:alphaModFix/>
          </a:blip>
          <a:stretch>
            <a:fillRect/>
          </a:stretch>
        </p:blipFill>
        <p:spPr>
          <a:xfrm>
            <a:off x="3456533" y="1881331"/>
            <a:ext cx="1460532" cy="373069"/>
          </a:xfrm>
          <a:prstGeom prst="rect">
            <a:avLst/>
          </a:prstGeom>
          <a:noFill/>
          <a:ln>
            <a:noFill/>
          </a:ln>
        </p:spPr>
      </p:pic>
      <p:sp>
        <p:nvSpPr>
          <p:cNvPr id="265" name="Google Shape;265;p36"/>
          <p:cNvSpPr txBox="1"/>
          <p:nvPr/>
        </p:nvSpPr>
        <p:spPr>
          <a:xfrm>
            <a:off x="810176" y="2401475"/>
            <a:ext cx="1780200" cy="436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Database/Server</a:t>
            </a:r>
            <a:endParaRPr b="1"/>
          </a:p>
        </p:txBody>
      </p:sp>
      <p:pic>
        <p:nvPicPr>
          <p:cNvPr descr="Image result for amazon ec2" id="266" name="Google Shape;266;p36"/>
          <p:cNvPicPr preferRelativeResize="0"/>
          <p:nvPr/>
        </p:nvPicPr>
        <p:blipFill>
          <a:blip r:embed="rId8">
            <a:alphaModFix/>
          </a:blip>
          <a:stretch>
            <a:fillRect/>
          </a:stretch>
        </p:blipFill>
        <p:spPr>
          <a:xfrm>
            <a:off x="547925" y="2666177"/>
            <a:ext cx="1062525" cy="402325"/>
          </a:xfrm>
          <a:prstGeom prst="rect">
            <a:avLst/>
          </a:prstGeom>
          <a:noFill/>
          <a:ln>
            <a:noFill/>
          </a:ln>
        </p:spPr>
      </p:pic>
      <p:pic>
        <p:nvPicPr>
          <p:cNvPr descr="Image result for rds amazon" id="267" name="Google Shape;267;p36"/>
          <p:cNvPicPr preferRelativeResize="0"/>
          <p:nvPr/>
        </p:nvPicPr>
        <p:blipFill>
          <a:blip r:embed="rId9">
            <a:alphaModFix/>
          </a:blip>
          <a:stretch>
            <a:fillRect/>
          </a:stretch>
        </p:blipFill>
        <p:spPr>
          <a:xfrm>
            <a:off x="1031261" y="2989675"/>
            <a:ext cx="1075779" cy="373069"/>
          </a:xfrm>
          <a:prstGeom prst="rect">
            <a:avLst/>
          </a:prstGeom>
          <a:noFill/>
          <a:ln>
            <a:noFill/>
          </a:ln>
        </p:spPr>
      </p:pic>
      <p:pic>
        <p:nvPicPr>
          <p:cNvPr descr="Related image" id="268" name="Google Shape;268;p36"/>
          <p:cNvPicPr preferRelativeResize="0"/>
          <p:nvPr/>
        </p:nvPicPr>
        <p:blipFill>
          <a:blip r:embed="rId3">
            <a:alphaModFix/>
          </a:blip>
          <a:stretch>
            <a:fillRect/>
          </a:stretch>
        </p:blipFill>
        <p:spPr>
          <a:xfrm>
            <a:off x="4213721" y="2625965"/>
            <a:ext cx="2042467" cy="1026809"/>
          </a:xfrm>
          <a:prstGeom prst="rect">
            <a:avLst/>
          </a:prstGeom>
          <a:noFill/>
          <a:ln>
            <a:noFill/>
          </a:ln>
        </p:spPr>
      </p:pic>
      <p:pic>
        <p:nvPicPr>
          <p:cNvPr descr="Related image" id="269" name="Google Shape;269;p36"/>
          <p:cNvPicPr preferRelativeResize="0"/>
          <p:nvPr/>
        </p:nvPicPr>
        <p:blipFill>
          <a:blip r:embed="rId3">
            <a:alphaModFix/>
          </a:blip>
          <a:stretch>
            <a:fillRect/>
          </a:stretch>
        </p:blipFill>
        <p:spPr>
          <a:xfrm>
            <a:off x="6814350" y="2683750"/>
            <a:ext cx="2199774" cy="1392025"/>
          </a:xfrm>
          <a:prstGeom prst="rect">
            <a:avLst/>
          </a:prstGeom>
          <a:noFill/>
          <a:ln>
            <a:noFill/>
          </a:ln>
        </p:spPr>
      </p:pic>
      <p:pic>
        <p:nvPicPr>
          <p:cNvPr id="270" name="Google Shape;270;p36"/>
          <p:cNvPicPr preferRelativeResize="0"/>
          <p:nvPr/>
        </p:nvPicPr>
        <p:blipFill rotWithShape="1">
          <a:blip r:embed="rId10">
            <a:alphaModFix/>
          </a:blip>
          <a:srcRect b="0" l="0" r="0" t="0"/>
          <a:stretch/>
        </p:blipFill>
        <p:spPr>
          <a:xfrm>
            <a:off x="6997850" y="3119875"/>
            <a:ext cx="1973700" cy="789575"/>
          </a:xfrm>
          <a:prstGeom prst="rect">
            <a:avLst/>
          </a:prstGeom>
          <a:noFill/>
          <a:ln>
            <a:noFill/>
          </a:ln>
        </p:spPr>
      </p:pic>
      <p:pic>
        <p:nvPicPr>
          <p:cNvPr id="271" name="Google Shape;271;p36"/>
          <p:cNvPicPr preferRelativeResize="0"/>
          <p:nvPr/>
        </p:nvPicPr>
        <p:blipFill rotWithShape="1">
          <a:blip r:embed="rId11">
            <a:alphaModFix/>
          </a:blip>
          <a:srcRect b="0" l="0" r="0" t="0"/>
          <a:stretch/>
        </p:blipFill>
        <p:spPr>
          <a:xfrm>
            <a:off x="4250658" y="3011090"/>
            <a:ext cx="756382" cy="398418"/>
          </a:xfrm>
          <a:prstGeom prst="rect">
            <a:avLst/>
          </a:prstGeom>
          <a:noFill/>
          <a:ln>
            <a:noFill/>
          </a:ln>
        </p:spPr>
      </p:pic>
      <p:pic>
        <p:nvPicPr>
          <p:cNvPr id="272" name="Google Shape;272;p36"/>
          <p:cNvPicPr preferRelativeResize="0"/>
          <p:nvPr/>
        </p:nvPicPr>
        <p:blipFill rotWithShape="1">
          <a:blip r:embed="rId12">
            <a:alphaModFix/>
          </a:blip>
          <a:srcRect b="0" l="0" r="0" t="0"/>
          <a:stretch/>
        </p:blipFill>
        <p:spPr>
          <a:xfrm rot="5400000">
            <a:off x="5067155" y="2908457"/>
            <a:ext cx="335616" cy="643873"/>
          </a:xfrm>
          <a:prstGeom prst="rect">
            <a:avLst/>
          </a:prstGeom>
          <a:noFill/>
          <a:ln>
            <a:noFill/>
          </a:ln>
        </p:spPr>
      </p:pic>
      <p:pic>
        <p:nvPicPr>
          <p:cNvPr descr="Related image" id="273" name="Google Shape;273;p36"/>
          <p:cNvPicPr preferRelativeResize="0"/>
          <p:nvPr/>
        </p:nvPicPr>
        <p:blipFill>
          <a:blip r:embed="rId3">
            <a:alphaModFix/>
          </a:blip>
          <a:stretch>
            <a:fillRect/>
          </a:stretch>
        </p:blipFill>
        <p:spPr>
          <a:xfrm>
            <a:off x="126000" y="3734075"/>
            <a:ext cx="2278776" cy="1353575"/>
          </a:xfrm>
          <a:prstGeom prst="rect">
            <a:avLst/>
          </a:prstGeom>
          <a:noFill/>
          <a:ln>
            <a:noFill/>
          </a:ln>
        </p:spPr>
      </p:pic>
      <p:sp>
        <p:nvSpPr>
          <p:cNvPr id="274" name="Google Shape;274;p36"/>
          <p:cNvSpPr txBox="1"/>
          <p:nvPr/>
        </p:nvSpPr>
        <p:spPr>
          <a:xfrm>
            <a:off x="212200" y="3734076"/>
            <a:ext cx="2199600" cy="24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200"/>
              <a:t>Cloud Pattern Recognition</a:t>
            </a:r>
            <a:endParaRPr b="1" sz="1200"/>
          </a:p>
          <a:p>
            <a:pPr indent="0" lvl="0" marL="0" rtl="0">
              <a:spcBef>
                <a:spcPts val="0"/>
              </a:spcBef>
              <a:spcAft>
                <a:spcPts val="0"/>
              </a:spcAft>
              <a:buNone/>
            </a:pPr>
            <a:r>
              <a:t/>
            </a:r>
            <a:endParaRPr b="1" sz="1200"/>
          </a:p>
        </p:txBody>
      </p:sp>
      <p:cxnSp>
        <p:nvCxnSpPr>
          <p:cNvPr id="275" name="Google Shape;275;p36"/>
          <p:cNvCxnSpPr>
            <a:stCxn id="261" idx="2"/>
            <a:endCxn id="273" idx="0"/>
          </p:cNvCxnSpPr>
          <p:nvPr/>
        </p:nvCxnSpPr>
        <p:spPr>
          <a:xfrm flipH="1">
            <a:off x="1265412" y="3420020"/>
            <a:ext cx="341700" cy="314100"/>
          </a:xfrm>
          <a:prstGeom prst="straightConnector1">
            <a:avLst/>
          </a:prstGeom>
          <a:noFill/>
          <a:ln cap="flat" cmpd="sng" w="9525">
            <a:solidFill>
              <a:srgbClr val="1F497D"/>
            </a:solidFill>
            <a:prstDash val="solid"/>
            <a:round/>
            <a:headEnd len="med" w="med" type="none"/>
            <a:tailEnd len="med" w="med" type="triangle"/>
          </a:ln>
        </p:spPr>
      </p:cxnSp>
      <p:pic>
        <p:nvPicPr>
          <p:cNvPr descr="Image result for pattern recognition" id="276" name="Google Shape;276;p36"/>
          <p:cNvPicPr preferRelativeResize="0"/>
          <p:nvPr/>
        </p:nvPicPr>
        <p:blipFill>
          <a:blip r:embed="rId13">
            <a:alphaModFix/>
          </a:blip>
          <a:stretch>
            <a:fillRect/>
          </a:stretch>
        </p:blipFill>
        <p:spPr>
          <a:xfrm>
            <a:off x="356688" y="4155175"/>
            <a:ext cx="1817399" cy="707025"/>
          </a:xfrm>
          <a:prstGeom prst="rect">
            <a:avLst/>
          </a:prstGeom>
          <a:noFill/>
          <a:ln>
            <a:noFill/>
          </a:ln>
        </p:spPr>
      </p:pic>
      <p:pic>
        <p:nvPicPr>
          <p:cNvPr id="277" name="Google Shape;277;p36"/>
          <p:cNvPicPr preferRelativeResize="0"/>
          <p:nvPr/>
        </p:nvPicPr>
        <p:blipFill rotWithShape="1">
          <a:blip r:embed="rId14">
            <a:alphaModFix/>
          </a:blip>
          <a:srcRect b="0" l="0" r="0" t="0"/>
          <a:stretch/>
        </p:blipFill>
        <p:spPr>
          <a:xfrm rot="5400000">
            <a:off x="5728838" y="2888408"/>
            <a:ext cx="402328" cy="575617"/>
          </a:xfrm>
          <a:prstGeom prst="rect">
            <a:avLst/>
          </a:prstGeom>
          <a:noFill/>
          <a:ln>
            <a:noFill/>
          </a:ln>
        </p:spPr>
      </p:pic>
      <p:cxnSp>
        <p:nvCxnSpPr>
          <p:cNvPr id="278" name="Google Shape;278;p36"/>
          <p:cNvCxnSpPr>
            <a:stCxn id="260" idx="3"/>
            <a:endCxn id="257" idx="1"/>
          </p:cNvCxnSpPr>
          <p:nvPr/>
        </p:nvCxnSpPr>
        <p:spPr>
          <a:xfrm>
            <a:off x="5275176" y="1782063"/>
            <a:ext cx="1245300" cy="45300"/>
          </a:xfrm>
          <a:prstGeom prst="straightConnector1">
            <a:avLst/>
          </a:prstGeom>
          <a:noFill/>
          <a:ln cap="flat" cmpd="sng" w="9525">
            <a:solidFill>
              <a:srgbClr val="1F497D"/>
            </a:solidFill>
            <a:prstDash val="solid"/>
            <a:round/>
            <a:headEnd len="med" w="med" type="none"/>
            <a:tailEnd len="med" w="med" type="triangle"/>
          </a:ln>
        </p:spPr>
      </p:cxnSp>
      <p:cxnSp>
        <p:nvCxnSpPr>
          <p:cNvPr id="279" name="Google Shape;279;p36"/>
          <p:cNvCxnSpPr>
            <a:stCxn id="257" idx="2"/>
            <a:endCxn id="269" idx="0"/>
          </p:cNvCxnSpPr>
          <p:nvPr/>
        </p:nvCxnSpPr>
        <p:spPr>
          <a:xfrm>
            <a:off x="7659737" y="2340876"/>
            <a:ext cx="254400" cy="342900"/>
          </a:xfrm>
          <a:prstGeom prst="straightConnector1">
            <a:avLst/>
          </a:prstGeom>
          <a:noFill/>
          <a:ln cap="flat" cmpd="sng" w="9525">
            <a:solidFill>
              <a:srgbClr val="1F497D"/>
            </a:solidFill>
            <a:prstDash val="solid"/>
            <a:round/>
            <a:headEnd len="med" w="med" type="none"/>
            <a:tailEnd len="med" w="med" type="triangle"/>
          </a:ln>
        </p:spPr>
      </p:cxnSp>
      <p:cxnSp>
        <p:nvCxnSpPr>
          <p:cNvPr id="280" name="Google Shape;280;p36"/>
          <p:cNvCxnSpPr>
            <a:stCxn id="254" idx="3"/>
            <a:endCxn id="260" idx="1"/>
          </p:cNvCxnSpPr>
          <p:nvPr/>
        </p:nvCxnSpPr>
        <p:spPr>
          <a:xfrm flipH="1" rot="10800000">
            <a:off x="2590387" y="1782141"/>
            <a:ext cx="642300" cy="7800"/>
          </a:xfrm>
          <a:prstGeom prst="straightConnector1">
            <a:avLst/>
          </a:prstGeom>
          <a:noFill/>
          <a:ln cap="flat" cmpd="sng" w="9525">
            <a:solidFill>
              <a:srgbClr val="1F497D"/>
            </a:solidFill>
            <a:prstDash val="solid"/>
            <a:round/>
            <a:headEnd len="med" w="med" type="none"/>
            <a:tailEnd len="med" w="med" type="triangle"/>
          </a:ln>
        </p:spPr>
      </p:cxnSp>
      <p:pic>
        <p:nvPicPr>
          <p:cNvPr descr="Related image" id="281" name="Google Shape;281;p36"/>
          <p:cNvPicPr preferRelativeResize="0"/>
          <p:nvPr/>
        </p:nvPicPr>
        <p:blipFill>
          <a:blip r:embed="rId3">
            <a:alphaModFix/>
          </a:blip>
          <a:stretch>
            <a:fillRect/>
          </a:stretch>
        </p:blipFill>
        <p:spPr>
          <a:xfrm>
            <a:off x="2553112" y="3929503"/>
            <a:ext cx="2118574" cy="1134359"/>
          </a:xfrm>
          <a:prstGeom prst="rect">
            <a:avLst/>
          </a:prstGeom>
          <a:noFill/>
          <a:ln>
            <a:noFill/>
          </a:ln>
        </p:spPr>
      </p:pic>
      <p:pic>
        <p:nvPicPr>
          <p:cNvPr descr="Related image" id="282" name="Google Shape;282;p36"/>
          <p:cNvPicPr preferRelativeResize="0"/>
          <p:nvPr/>
        </p:nvPicPr>
        <p:blipFill>
          <a:blip r:embed="rId3">
            <a:alphaModFix/>
          </a:blip>
          <a:stretch>
            <a:fillRect/>
          </a:stretch>
        </p:blipFill>
        <p:spPr>
          <a:xfrm>
            <a:off x="4951650" y="3983275"/>
            <a:ext cx="1892351" cy="1026825"/>
          </a:xfrm>
          <a:prstGeom prst="rect">
            <a:avLst/>
          </a:prstGeom>
          <a:noFill/>
          <a:ln>
            <a:noFill/>
          </a:ln>
        </p:spPr>
      </p:pic>
      <p:sp>
        <p:nvSpPr>
          <p:cNvPr id="283" name="Google Shape;283;p36"/>
          <p:cNvSpPr txBox="1"/>
          <p:nvPr/>
        </p:nvSpPr>
        <p:spPr>
          <a:xfrm>
            <a:off x="2529967" y="4674991"/>
            <a:ext cx="1297500" cy="84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b="1" sz="2400">
              <a:solidFill>
                <a:srgbClr val="FFFFFF"/>
              </a:solidFill>
            </a:endParaRPr>
          </a:p>
        </p:txBody>
      </p:sp>
      <p:pic>
        <p:nvPicPr>
          <p:cNvPr descr="Image result for prosthetic arms and legs" id="284" name="Google Shape;284;p36"/>
          <p:cNvPicPr preferRelativeResize="0"/>
          <p:nvPr/>
        </p:nvPicPr>
        <p:blipFill>
          <a:blip r:embed="rId15">
            <a:alphaModFix/>
          </a:blip>
          <a:stretch>
            <a:fillRect/>
          </a:stretch>
        </p:blipFill>
        <p:spPr>
          <a:xfrm>
            <a:off x="4967673" y="4451367"/>
            <a:ext cx="1587852" cy="436918"/>
          </a:xfrm>
          <a:prstGeom prst="rect">
            <a:avLst/>
          </a:prstGeom>
          <a:noFill/>
          <a:ln>
            <a:noFill/>
          </a:ln>
        </p:spPr>
      </p:pic>
      <p:cxnSp>
        <p:nvCxnSpPr>
          <p:cNvPr id="285" name="Google Shape;285;p36"/>
          <p:cNvCxnSpPr/>
          <p:nvPr/>
        </p:nvCxnSpPr>
        <p:spPr>
          <a:xfrm flipH="1">
            <a:off x="3552880" y="3655824"/>
            <a:ext cx="1722300" cy="269700"/>
          </a:xfrm>
          <a:prstGeom prst="straightConnector1">
            <a:avLst/>
          </a:prstGeom>
          <a:noFill/>
          <a:ln cap="flat" cmpd="sng" w="9525">
            <a:solidFill>
              <a:srgbClr val="1F497D"/>
            </a:solidFill>
            <a:prstDash val="solid"/>
            <a:round/>
            <a:headEnd len="med" w="med" type="none"/>
            <a:tailEnd len="med" w="med" type="triangle"/>
          </a:ln>
        </p:spPr>
      </p:cxnSp>
      <p:cxnSp>
        <p:nvCxnSpPr>
          <p:cNvPr id="286" name="Google Shape;286;p36"/>
          <p:cNvCxnSpPr>
            <a:stCxn id="268" idx="2"/>
            <a:endCxn id="282" idx="0"/>
          </p:cNvCxnSpPr>
          <p:nvPr/>
        </p:nvCxnSpPr>
        <p:spPr>
          <a:xfrm>
            <a:off x="5234955" y="3652774"/>
            <a:ext cx="663000" cy="330600"/>
          </a:xfrm>
          <a:prstGeom prst="straightConnector1">
            <a:avLst/>
          </a:prstGeom>
          <a:noFill/>
          <a:ln cap="flat" cmpd="sng" w="9525">
            <a:solidFill>
              <a:srgbClr val="1F497D"/>
            </a:solidFill>
            <a:prstDash val="solid"/>
            <a:round/>
            <a:headEnd len="med" w="med" type="none"/>
            <a:tailEnd len="med" w="med" type="triangle"/>
          </a:ln>
        </p:spPr>
      </p:cxnSp>
      <p:pic>
        <p:nvPicPr>
          <p:cNvPr descr="VR ICELab.png" id="287" name="Google Shape;287;p36"/>
          <p:cNvPicPr preferRelativeResize="0"/>
          <p:nvPr/>
        </p:nvPicPr>
        <p:blipFill rotWithShape="1">
          <a:blip r:embed="rId16">
            <a:alphaModFix/>
          </a:blip>
          <a:srcRect b="0" l="11829" r="10032" t="0"/>
          <a:stretch/>
        </p:blipFill>
        <p:spPr>
          <a:xfrm>
            <a:off x="2735457" y="4266993"/>
            <a:ext cx="1753900" cy="743095"/>
          </a:xfrm>
          <a:prstGeom prst="rect">
            <a:avLst/>
          </a:prstGeom>
          <a:noFill/>
          <a:ln>
            <a:noFill/>
          </a:ln>
        </p:spPr>
      </p:pic>
      <p:pic>
        <p:nvPicPr>
          <p:cNvPr descr="Image result for mysql" id="288" name="Google Shape;288;p36"/>
          <p:cNvPicPr preferRelativeResize="0"/>
          <p:nvPr/>
        </p:nvPicPr>
        <p:blipFill>
          <a:blip r:embed="rId17">
            <a:alphaModFix/>
          </a:blip>
          <a:stretch>
            <a:fillRect/>
          </a:stretch>
        </p:blipFill>
        <p:spPr>
          <a:xfrm>
            <a:off x="1749433" y="2683741"/>
            <a:ext cx="987861" cy="248663"/>
          </a:xfrm>
          <a:prstGeom prst="rect">
            <a:avLst/>
          </a:prstGeom>
          <a:noFill/>
          <a:ln>
            <a:noFill/>
          </a:ln>
        </p:spPr>
      </p:pic>
      <p:cxnSp>
        <p:nvCxnSpPr>
          <p:cNvPr id="289" name="Google Shape;289;p36"/>
          <p:cNvCxnSpPr>
            <a:endCxn id="288" idx="3"/>
          </p:cNvCxnSpPr>
          <p:nvPr/>
        </p:nvCxnSpPr>
        <p:spPr>
          <a:xfrm flipH="1">
            <a:off x="2737294" y="2101272"/>
            <a:ext cx="3783000" cy="706800"/>
          </a:xfrm>
          <a:prstGeom prst="straightConnector1">
            <a:avLst/>
          </a:prstGeom>
          <a:noFill/>
          <a:ln cap="flat" cmpd="sng" w="9525">
            <a:solidFill>
              <a:srgbClr val="000000"/>
            </a:solidFill>
            <a:prstDash val="solid"/>
            <a:round/>
            <a:headEnd len="med" w="med" type="none"/>
            <a:tailEnd len="med" w="med" type="triangle"/>
          </a:ln>
        </p:spPr>
      </p:cxnSp>
      <p:sp>
        <p:nvSpPr>
          <p:cNvPr id="290" name="Google Shape;290;p36"/>
          <p:cNvSpPr txBox="1"/>
          <p:nvPr/>
        </p:nvSpPr>
        <p:spPr>
          <a:xfrm>
            <a:off x="4234950" y="2657038"/>
            <a:ext cx="1521300" cy="24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Gesture Output</a:t>
            </a:r>
            <a:endParaRPr b="1"/>
          </a:p>
        </p:txBody>
      </p:sp>
      <p:cxnSp>
        <p:nvCxnSpPr>
          <p:cNvPr id="291" name="Google Shape;291;p36"/>
          <p:cNvCxnSpPr>
            <a:endCxn id="271" idx="1"/>
          </p:cNvCxnSpPr>
          <p:nvPr/>
        </p:nvCxnSpPr>
        <p:spPr>
          <a:xfrm flipH="1" rot="10800000">
            <a:off x="2367558" y="3210299"/>
            <a:ext cx="1883100" cy="757500"/>
          </a:xfrm>
          <a:prstGeom prst="straightConnector1">
            <a:avLst/>
          </a:prstGeom>
          <a:noFill/>
          <a:ln cap="flat" cmpd="sng" w="9525">
            <a:solidFill>
              <a:schemeClr val="dk2"/>
            </a:solidFill>
            <a:prstDash val="solid"/>
            <a:round/>
            <a:headEnd len="med" w="med" type="none"/>
            <a:tailEnd len="med" w="med" type="triangle"/>
          </a:ln>
        </p:spPr>
      </p:cxnSp>
      <p:cxnSp>
        <p:nvCxnSpPr>
          <p:cNvPr id="292" name="Google Shape;292;p36"/>
          <p:cNvCxnSpPr>
            <a:endCxn id="277" idx="0"/>
          </p:cNvCxnSpPr>
          <p:nvPr/>
        </p:nvCxnSpPr>
        <p:spPr>
          <a:xfrm rot="10800000">
            <a:off x="6217810" y="3176216"/>
            <a:ext cx="635100" cy="191400"/>
          </a:xfrm>
          <a:prstGeom prst="straightConnector1">
            <a:avLst/>
          </a:prstGeom>
          <a:noFill/>
          <a:ln cap="flat" cmpd="sng" w="9525">
            <a:solidFill>
              <a:schemeClr val="dk2"/>
            </a:solidFill>
            <a:prstDash val="solid"/>
            <a:round/>
            <a:headEnd len="med" w="med" type="none"/>
            <a:tailEnd len="med" w="med" type="triangle"/>
          </a:ln>
        </p:spPr>
      </p:cxnSp>
      <p:sp>
        <p:nvSpPr>
          <p:cNvPr id="293" name="Google Shape;293;p36"/>
          <p:cNvSpPr txBox="1"/>
          <p:nvPr/>
        </p:nvSpPr>
        <p:spPr>
          <a:xfrm>
            <a:off x="3757425" y="1230775"/>
            <a:ext cx="1155600" cy="24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Raw Data</a:t>
            </a:r>
            <a:endParaRPr b="1"/>
          </a:p>
        </p:txBody>
      </p:sp>
      <p:sp>
        <p:nvSpPr>
          <p:cNvPr id="294" name="Google Shape;294;p36"/>
          <p:cNvSpPr txBox="1"/>
          <p:nvPr/>
        </p:nvSpPr>
        <p:spPr>
          <a:xfrm>
            <a:off x="6919600" y="1365450"/>
            <a:ext cx="1521000" cy="19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Featured Data</a:t>
            </a:r>
            <a:endParaRPr b="1"/>
          </a:p>
        </p:txBody>
      </p:sp>
      <p:sp>
        <p:nvSpPr>
          <p:cNvPr id="295" name="Google Shape;295;p36"/>
          <p:cNvSpPr txBox="1"/>
          <p:nvPr/>
        </p:nvSpPr>
        <p:spPr>
          <a:xfrm>
            <a:off x="7019750" y="2749475"/>
            <a:ext cx="2118600" cy="19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Classification Model</a:t>
            </a:r>
            <a:endParaRPr b="1"/>
          </a:p>
        </p:txBody>
      </p:sp>
      <p:sp>
        <p:nvSpPr>
          <p:cNvPr id="296" name="Google Shape;296;p36"/>
          <p:cNvSpPr txBox="1"/>
          <p:nvPr/>
        </p:nvSpPr>
        <p:spPr>
          <a:xfrm>
            <a:off x="2946475" y="3962850"/>
            <a:ext cx="1753800" cy="24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Virtual Reality</a:t>
            </a:r>
            <a:endParaRPr b="1"/>
          </a:p>
        </p:txBody>
      </p:sp>
      <p:sp>
        <p:nvSpPr>
          <p:cNvPr id="297" name="Google Shape;297;p36"/>
          <p:cNvSpPr txBox="1"/>
          <p:nvPr/>
        </p:nvSpPr>
        <p:spPr>
          <a:xfrm>
            <a:off x="5235900" y="4055250"/>
            <a:ext cx="1617000" cy="39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Prosthetics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t>Myo Armband</a:t>
            </a:r>
            <a:endParaRPr b="1" sz="3000"/>
          </a:p>
        </p:txBody>
      </p:sp>
      <p:sp>
        <p:nvSpPr>
          <p:cNvPr id="303" name="Google Shape;303;p37"/>
          <p:cNvSpPr txBox="1"/>
          <p:nvPr>
            <p:ph idx="4294967295" type="subTitle"/>
          </p:nvPr>
        </p:nvSpPr>
        <p:spPr>
          <a:xfrm>
            <a:off x="311725" y="1638475"/>
            <a:ext cx="8275800" cy="2779800"/>
          </a:xfrm>
          <a:prstGeom prst="rect">
            <a:avLst/>
          </a:prstGeom>
        </p:spPr>
        <p:txBody>
          <a:bodyPr anchorCtr="0" anchor="t" bIns="91425" lIns="91425" spcFirstLastPara="1" rIns="91425" wrap="square" tIns="91425">
            <a:noAutofit/>
          </a:bodyPr>
          <a:lstStyle/>
          <a:p>
            <a:pPr indent="-406400" lvl="0" marL="457200" rtl="0">
              <a:lnSpc>
                <a:spcPct val="90000"/>
              </a:lnSpc>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8 EMG sensors surrounding the forearm</a:t>
            </a:r>
            <a:endParaRPr sz="2800">
              <a:solidFill>
                <a:srgbClr val="000000"/>
              </a:solidFill>
              <a:latin typeface="Times New Roman"/>
              <a:ea typeface="Times New Roman"/>
              <a:cs typeface="Times New Roman"/>
              <a:sym typeface="Times New Roman"/>
            </a:endParaRPr>
          </a:p>
          <a:p>
            <a:pPr indent="-406400" lvl="0" marL="457200" rtl="0">
              <a:lnSpc>
                <a:spcPct val="90000"/>
              </a:lnSpc>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9-axis Inertial Measurement Unit (IMU): measures acceleration, angular velocity, and magnetic forces</a:t>
            </a:r>
            <a:endParaRPr sz="2800">
              <a:solidFill>
                <a:srgbClr val="000000"/>
              </a:solidFill>
              <a:latin typeface="Times New Roman"/>
              <a:ea typeface="Times New Roman"/>
              <a:cs typeface="Times New Roman"/>
              <a:sym typeface="Times New Roman"/>
            </a:endParaRPr>
          </a:p>
          <a:p>
            <a:pPr indent="-406400" lvl="0" marL="457200" rtl="0">
              <a:lnSpc>
                <a:spcPct val="90000"/>
              </a:lnSpc>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Bluetooth Low Energy (BLE) wireless communication</a:t>
            </a:r>
            <a:endParaRPr sz="2800">
              <a:solidFill>
                <a:srgbClr val="000000"/>
              </a:solidFill>
              <a:latin typeface="Times New Roman"/>
              <a:ea typeface="Times New Roman"/>
              <a:cs typeface="Times New Roman"/>
              <a:sym typeface="Times New Roman"/>
            </a:endParaRPr>
          </a:p>
        </p:txBody>
      </p:sp>
      <p:pic>
        <p:nvPicPr>
          <p:cNvPr id="304" name="Google Shape;304;p37"/>
          <p:cNvPicPr preferRelativeResize="0"/>
          <p:nvPr/>
        </p:nvPicPr>
        <p:blipFill>
          <a:blip r:embed="rId3">
            <a:alphaModFix/>
          </a:blip>
          <a:stretch>
            <a:fillRect/>
          </a:stretch>
        </p:blipFill>
        <p:spPr>
          <a:xfrm>
            <a:off x="6461775" y="3298425"/>
            <a:ext cx="2648425" cy="1656550"/>
          </a:xfrm>
          <a:prstGeom prst="rect">
            <a:avLst/>
          </a:prstGeom>
          <a:noFill/>
          <a:ln>
            <a:noFill/>
          </a:ln>
        </p:spPr>
      </p:pic>
      <p:sp>
        <p:nvSpPr>
          <p:cNvPr id="305" name="Google Shape;305;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FFFFFF"/>
                </a:solidFill>
              </a:rPr>
              <a:t>Integrating IMU</a:t>
            </a:r>
            <a:endParaRPr b="1" sz="3000">
              <a:solidFill>
                <a:srgbClr val="FFFFFF"/>
              </a:solidFill>
            </a:endParaRPr>
          </a:p>
        </p:txBody>
      </p:sp>
      <p:sp>
        <p:nvSpPr>
          <p:cNvPr id="311" name="Google Shape;311;p38"/>
          <p:cNvSpPr txBox="1"/>
          <p:nvPr>
            <p:ph idx="4294967295" type="body"/>
          </p:nvPr>
        </p:nvSpPr>
        <p:spPr>
          <a:xfrm>
            <a:off x="228600" y="1356550"/>
            <a:ext cx="5423400" cy="36561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Possible uses with MyoHMI: </a:t>
            </a:r>
            <a:endParaRPr sz="2400">
              <a:solidFill>
                <a:srgbClr val="000000"/>
              </a:solidFill>
              <a:latin typeface="Times New Roman"/>
              <a:ea typeface="Times New Roman"/>
              <a:cs typeface="Times New Roman"/>
              <a:sym typeface="Times New Roman"/>
            </a:endParaRPr>
          </a:p>
          <a:p>
            <a:pPr indent="-381000" lvl="0" marL="4572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Detect hand and arm motion and orientation</a:t>
            </a:r>
            <a:endParaRPr sz="2400">
              <a:solidFill>
                <a:srgbClr val="000000"/>
              </a:solidFill>
              <a:latin typeface="Times New Roman"/>
              <a:ea typeface="Times New Roman"/>
              <a:cs typeface="Times New Roman"/>
              <a:sym typeface="Times New Roman"/>
            </a:endParaRPr>
          </a:p>
          <a:p>
            <a:pPr indent="-381000" lvl="0" marL="4572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Possible applications include:</a:t>
            </a:r>
            <a:endParaRPr sz="2400">
              <a:solidFill>
                <a:srgbClr val="000000"/>
              </a:solidFill>
              <a:latin typeface="Times New Roman"/>
              <a:ea typeface="Times New Roman"/>
              <a:cs typeface="Times New Roman"/>
              <a:sym typeface="Times New Roman"/>
            </a:endParaRPr>
          </a:p>
          <a:p>
            <a:pPr indent="-381000" lvl="1" marL="9144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VR/AR rehabilitation games</a:t>
            </a:r>
            <a:endParaRPr sz="2400">
              <a:solidFill>
                <a:srgbClr val="000000"/>
              </a:solidFill>
              <a:latin typeface="Times New Roman"/>
              <a:ea typeface="Times New Roman"/>
              <a:cs typeface="Times New Roman"/>
              <a:sym typeface="Times New Roman"/>
            </a:endParaRPr>
          </a:p>
          <a:p>
            <a:pPr indent="-381000" lvl="1" marL="9144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Sign language recognition</a:t>
            </a:r>
            <a:endParaRPr sz="2400">
              <a:solidFill>
                <a:srgbClr val="000000"/>
              </a:solidFill>
              <a:latin typeface="Times New Roman"/>
              <a:ea typeface="Times New Roman"/>
              <a:cs typeface="Times New Roman"/>
              <a:sym typeface="Times New Roman"/>
            </a:endParaRPr>
          </a:p>
          <a:p>
            <a:pPr indent="-381000" lvl="1" marL="9144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Control of assistive robots and prostheses</a:t>
            </a:r>
            <a:endParaRPr sz="2400">
              <a:solidFill>
                <a:srgbClr val="000000"/>
              </a:solidFill>
            </a:endParaRPr>
          </a:p>
        </p:txBody>
      </p:sp>
      <p:pic>
        <p:nvPicPr>
          <p:cNvPr id="312" name="Google Shape;312;p38"/>
          <p:cNvPicPr preferRelativeResize="0"/>
          <p:nvPr/>
        </p:nvPicPr>
        <p:blipFill rotWithShape="1">
          <a:blip r:embed="rId3">
            <a:alphaModFix/>
          </a:blip>
          <a:srcRect b="15965" l="0" r="0" t="9535"/>
          <a:stretch/>
        </p:blipFill>
        <p:spPr>
          <a:xfrm>
            <a:off x="5308480" y="1273980"/>
            <a:ext cx="2486651" cy="1852475"/>
          </a:xfrm>
          <a:prstGeom prst="rect">
            <a:avLst/>
          </a:prstGeom>
          <a:noFill/>
          <a:ln>
            <a:noFill/>
          </a:ln>
        </p:spPr>
      </p:pic>
      <p:pic>
        <p:nvPicPr>
          <p:cNvPr id="313" name="Google Shape;313;p38"/>
          <p:cNvPicPr preferRelativeResize="0"/>
          <p:nvPr/>
        </p:nvPicPr>
        <p:blipFill rotWithShape="1">
          <a:blip r:embed="rId4">
            <a:alphaModFix/>
          </a:blip>
          <a:srcRect b="0" l="0" r="-21995" t="-13791"/>
          <a:stretch/>
        </p:blipFill>
        <p:spPr>
          <a:xfrm>
            <a:off x="5744900" y="2768300"/>
            <a:ext cx="2797925" cy="2244350"/>
          </a:xfrm>
          <a:prstGeom prst="rect">
            <a:avLst/>
          </a:prstGeom>
          <a:noFill/>
          <a:ln>
            <a:noFill/>
          </a:ln>
        </p:spPr>
      </p:pic>
      <p:sp>
        <p:nvSpPr>
          <p:cNvPr id="314" name="Google Shape;314;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FFFFFF"/>
                </a:solidFill>
              </a:rPr>
              <a:t>IMU Tab</a:t>
            </a:r>
            <a:endParaRPr b="1" sz="3000">
              <a:solidFill>
                <a:srgbClr val="FFFFFF"/>
              </a:solidFill>
            </a:endParaRPr>
          </a:p>
          <a:p>
            <a:pPr indent="0" lvl="0" marL="0" rtl="0">
              <a:spcBef>
                <a:spcPts val="0"/>
              </a:spcBef>
              <a:spcAft>
                <a:spcPts val="0"/>
              </a:spcAft>
              <a:buNone/>
            </a:pPr>
            <a:r>
              <a:t/>
            </a:r>
            <a:endParaRPr>
              <a:solidFill>
                <a:srgbClr val="FFFFFF"/>
              </a:solidFill>
            </a:endParaRPr>
          </a:p>
        </p:txBody>
      </p:sp>
      <p:sp>
        <p:nvSpPr>
          <p:cNvPr id="320" name="Google Shape;320;p39"/>
          <p:cNvSpPr txBox="1"/>
          <p:nvPr>
            <p:ph idx="4294967295" type="body"/>
          </p:nvPr>
        </p:nvSpPr>
        <p:spPr>
          <a:xfrm>
            <a:off x="443425" y="1500900"/>
            <a:ext cx="5060100" cy="36426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Collects two sets of IMU data from armband</a:t>
            </a:r>
            <a:endParaRPr sz="2400">
              <a:solidFill>
                <a:srgbClr val="000000"/>
              </a:solidFill>
              <a:latin typeface="Times New Roman"/>
              <a:ea typeface="Times New Roman"/>
              <a:cs typeface="Times New Roman"/>
              <a:sym typeface="Times New Roman"/>
            </a:endParaRPr>
          </a:p>
          <a:p>
            <a:pPr indent="-381000" lvl="0" marL="4572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Data is utilized to calculate motion of the armband.</a:t>
            </a:r>
            <a:endParaRPr sz="2400">
              <a:solidFill>
                <a:srgbClr val="000000"/>
              </a:solidFill>
              <a:latin typeface="Times New Roman"/>
              <a:ea typeface="Times New Roman"/>
              <a:cs typeface="Times New Roman"/>
              <a:sym typeface="Times New Roman"/>
            </a:endParaRPr>
          </a:p>
          <a:p>
            <a:pPr indent="-381000" lvl="0" marL="4572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Values are displayed on the </a:t>
            </a:r>
            <a:r>
              <a:rPr lang="en" sz="2400">
                <a:solidFill>
                  <a:srgbClr val="000000"/>
                </a:solidFill>
                <a:latin typeface="Times New Roman"/>
                <a:ea typeface="Times New Roman"/>
                <a:cs typeface="Times New Roman"/>
                <a:sym typeface="Times New Roman"/>
              </a:rPr>
              <a:t>screen</a:t>
            </a:r>
            <a:endParaRPr sz="2400">
              <a:solidFill>
                <a:srgbClr val="000000"/>
              </a:solidFill>
              <a:latin typeface="Times New Roman"/>
              <a:ea typeface="Times New Roman"/>
              <a:cs typeface="Times New Roman"/>
              <a:sym typeface="Times New Roman"/>
            </a:endParaRPr>
          </a:p>
          <a:p>
            <a:pPr indent="-381000" lvl="0" marL="4572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An artificial horizon used to see the tilt of the armband  </a:t>
            </a:r>
            <a:endParaRPr sz="2400">
              <a:solidFill>
                <a:srgbClr val="000000"/>
              </a:solidFill>
              <a:latin typeface="Times New Roman"/>
              <a:ea typeface="Times New Roman"/>
              <a:cs typeface="Times New Roman"/>
              <a:sym typeface="Times New Roman"/>
            </a:endParaRPr>
          </a:p>
        </p:txBody>
      </p:sp>
      <p:sp>
        <p:nvSpPr>
          <p:cNvPr id="321" name="Google Shape;321;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22" name="Google Shape;322;p39"/>
          <p:cNvPicPr preferRelativeResize="0"/>
          <p:nvPr/>
        </p:nvPicPr>
        <p:blipFill>
          <a:blip r:embed="rId3">
            <a:alphaModFix/>
          </a:blip>
          <a:stretch>
            <a:fillRect/>
          </a:stretch>
        </p:blipFill>
        <p:spPr>
          <a:xfrm>
            <a:off x="6222425" y="1353225"/>
            <a:ext cx="2321298" cy="37140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FFFFFF"/>
                </a:solidFill>
              </a:rPr>
              <a:t>Integrating Data Storage</a:t>
            </a:r>
            <a:endParaRPr b="1" sz="3000">
              <a:solidFill>
                <a:srgbClr val="FFFFFF"/>
              </a:solidFill>
            </a:endParaRPr>
          </a:p>
        </p:txBody>
      </p:sp>
      <p:sp>
        <p:nvSpPr>
          <p:cNvPr id="328" name="Google Shape;328;p40"/>
          <p:cNvSpPr txBox="1"/>
          <p:nvPr>
            <p:ph idx="4294967295" type="body"/>
          </p:nvPr>
        </p:nvSpPr>
        <p:spPr>
          <a:xfrm>
            <a:off x="262675" y="1305250"/>
            <a:ext cx="8618700" cy="36426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Setup Elastic Compute Cloud (EC2)</a:t>
            </a:r>
            <a:r>
              <a:rPr lang="en" sz="1800">
                <a:solidFill>
                  <a:srgbClr val="000000"/>
                </a:solidFill>
                <a:latin typeface="Times New Roman"/>
                <a:ea typeface="Times New Roman"/>
                <a:cs typeface="Times New Roman"/>
                <a:sym typeface="Times New Roman"/>
              </a:rPr>
              <a:t> AWS </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Setup </a:t>
            </a:r>
            <a:r>
              <a:rPr lang="en" sz="1800">
                <a:solidFill>
                  <a:srgbClr val="000000"/>
                </a:solidFill>
                <a:highlight>
                  <a:srgbClr val="FFFFFF"/>
                </a:highlight>
              </a:rPr>
              <a:t>Amazon Relational Database Service (</a:t>
            </a:r>
            <a:r>
              <a:rPr lang="en" sz="1800">
                <a:solidFill>
                  <a:srgbClr val="000000"/>
                </a:solidFill>
                <a:latin typeface="Times New Roman"/>
                <a:ea typeface="Times New Roman"/>
                <a:cs typeface="Times New Roman"/>
                <a:sym typeface="Times New Roman"/>
              </a:rPr>
              <a:t>RDS)</a:t>
            </a:r>
            <a:r>
              <a:rPr lang="en" sz="1800">
                <a:solidFill>
                  <a:srgbClr val="000000"/>
                </a:solidFill>
                <a:highlight>
                  <a:srgbClr val="FFFFFF"/>
                </a:highlight>
              </a:rPr>
              <a:t> </a:t>
            </a:r>
            <a:r>
              <a:rPr lang="en" sz="1800">
                <a:solidFill>
                  <a:srgbClr val="000000"/>
                </a:solidFill>
                <a:latin typeface="Times New Roman"/>
                <a:ea typeface="Times New Roman"/>
                <a:cs typeface="Times New Roman"/>
                <a:sym typeface="Times New Roman"/>
              </a:rPr>
              <a:t>AWS</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Setup mySQL database</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Included method in MyoHMI to store users EMG data.</a:t>
            </a:r>
            <a:endParaRPr sz="1800">
              <a:solidFill>
                <a:srgbClr val="000000"/>
              </a:solidFill>
              <a:latin typeface="Times New Roman"/>
              <a:ea typeface="Times New Roman"/>
              <a:cs typeface="Times New Roman"/>
              <a:sym typeface="Times New Roman"/>
            </a:endParaRPr>
          </a:p>
        </p:txBody>
      </p:sp>
      <p:sp>
        <p:nvSpPr>
          <p:cNvPr id="329" name="Google Shape;329;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30" name="Google Shape;330;p40"/>
          <p:cNvPicPr preferRelativeResize="0"/>
          <p:nvPr/>
        </p:nvPicPr>
        <p:blipFill>
          <a:blip r:embed="rId3">
            <a:alphaModFix/>
          </a:blip>
          <a:stretch>
            <a:fillRect/>
          </a:stretch>
        </p:blipFill>
        <p:spPr>
          <a:xfrm>
            <a:off x="143775" y="2713075"/>
            <a:ext cx="8856437" cy="2343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FFFFFF"/>
                </a:solidFill>
              </a:rPr>
              <a:t>User Login</a:t>
            </a:r>
            <a:endParaRPr b="1" sz="3000">
              <a:solidFill>
                <a:srgbClr val="FFFFFF"/>
              </a:solidFill>
            </a:endParaRPr>
          </a:p>
          <a:p>
            <a:pPr indent="0" lvl="0" marL="0" rtl="0">
              <a:spcBef>
                <a:spcPts val="0"/>
              </a:spcBef>
              <a:spcAft>
                <a:spcPts val="0"/>
              </a:spcAft>
              <a:buNone/>
            </a:pPr>
            <a:r>
              <a:t/>
            </a:r>
            <a:endParaRPr>
              <a:solidFill>
                <a:srgbClr val="FFFFFF"/>
              </a:solidFill>
            </a:endParaRPr>
          </a:p>
        </p:txBody>
      </p:sp>
      <p:sp>
        <p:nvSpPr>
          <p:cNvPr id="336" name="Google Shape;336;p41"/>
          <p:cNvSpPr txBox="1"/>
          <p:nvPr>
            <p:ph idx="4294967295" type="body"/>
          </p:nvPr>
        </p:nvSpPr>
        <p:spPr>
          <a:xfrm>
            <a:off x="59200" y="1583475"/>
            <a:ext cx="4166400" cy="36426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User login allows us to store user’s specific data to the cloud.</a:t>
            </a:r>
            <a:endParaRPr sz="2400">
              <a:solidFill>
                <a:srgbClr val="000000"/>
              </a:solidFill>
              <a:latin typeface="Times New Roman"/>
              <a:ea typeface="Times New Roman"/>
              <a:cs typeface="Times New Roman"/>
              <a:sym typeface="Times New Roman"/>
            </a:endParaRPr>
          </a:p>
          <a:p>
            <a:pPr indent="-381000" lvl="1" marL="9144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Raw Data</a:t>
            </a:r>
            <a:endParaRPr sz="2400">
              <a:solidFill>
                <a:srgbClr val="000000"/>
              </a:solidFill>
              <a:latin typeface="Times New Roman"/>
              <a:ea typeface="Times New Roman"/>
              <a:cs typeface="Times New Roman"/>
              <a:sym typeface="Times New Roman"/>
            </a:endParaRPr>
          </a:p>
          <a:p>
            <a:pPr indent="-381000" lvl="1" marL="9144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Extracted Feature Data</a:t>
            </a:r>
            <a:endParaRPr sz="2400">
              <a:solidFill>
                <a:srgbClr val="000000"/>
              </a:solidFill>
              <a:latin typeface="Times New Roman"/>
              <a:ea typeface="Times New Roman"/>
              <a:cs typeface="Times New Roman"/>
              <a:sym typeface="Times New Roman"/>
            </a:endParaRPr>
          </a:p>
          <a:p>
            <a:pPr indent="-381000" lvl="1" marL="914400"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Trained Models</a:t>
            </a:r>
            <a:endParaRPr sz="2400">
              <a:solidFill>
                <a:srgbClr val="000000"/>
              </a:solidFill>
              <a:latin typeface="Times New Roman"/>
              <a:ea typeface="Times New Roman"/>
              <a:cs typeface="Times New Roman"/>
              <a:sym typeface="Times New Roman"/>
            </a:endParaRPr>
          </a:p>
        </p:txBody>
      </p:sp>
      <p:sp>
        <p:nvSpPr>
          <p:cNvPr id="337" name="Google Shape;337;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38" name="Google Shape;338;p41" title="Screen recording">
            <a:hlinkClick r:id="rId3"/>
          </p:cNvPr>
          <p:cNvPicPr preferRelativeResize="0"/>
          <p:nvPr/>
        </p:nvPicPr>
        <p:blipFill>
          <a:blip r:embed="rId4">
            <a:alphaModFix/>
          </a:blip>
          <a:stretch>
            <a:fillRect/>
          </a:stretch>
        </p:blipFill>
        <p:spPr>
          <a:xfrm>
            <a:off x="4225600" y="1333575"/>
            <a:ext cx="4918400" cy="368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t>Website</a:t>
            </a:r>
            <a:endParaRPr b="1" sz="3000"/>
          </a:p>
        </p:txBody>
      </p:sp>
      <p:sp>
        <p:nvSpPr>
          <p:cNvPr id="344" name="Google Shape;344;p42"/>
          <p:cNvSpPr txBox="1"/>
          <p:nvPr/>
        </p:nvSpPr>
        <p:spPr>
          <a:xfrm>
            <a:off x="311725" y="1570675"/>
            <a:ext cx="8921400" cy="32148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0"/>
              </a:spcBef>
              <a:spcAft>
                <a:spcPts val="0"/>
              </a:spcAft>
              <a:buClr>
                <a:srgbClr val="000000"/>
              </a:buClr>
              <a:buSzPts val="2600"/>
              <a:buFont typeface="Times New Roman"/>
              <a:buChar char="❖"/>
            </a:pPr>
            <a:r>
              <a:rPr lang="en" sz="2600">
                <a:latin typeface="Times New Roman"/>
                <a:ea typeface="Times New Roman"/>
                <a:cs typeface="Times New Roman"/>
                <a:sym typeface="Times New Roman"/>
              </a:rPr>
              <a:t>Showcase product, and provide </a:t>
            </a:r>
            <a:r>
              <a:rPr lang="en" sz="2600">
                <a:latin typeface="Times New Roman"/>
                <a:ea typeface="Times New Roman"/>
                <a:cs typeface="Times New Roman"/>
                <a:sym typeface="Times New Roman"/>
              </a:rPr>
              <a:t>installation</a:t>
            </a:r>
            <a:r>
              <a:rPr lang="en" sz="2600">
                <a:latin typeface="Times New Roman"/>
                <a:ea typeface="Times New Roman"/>
                <a:cs typeface="Times New Roman"/>
                <a:sym typeface="Times New Roman"/>
              </a:rPr>
              <a:t> guidance </a:t>
            </a:r>
            <a:endParaRPr sz="2600">
              <a:latin typeface="Times New Roman"/>
              <a:ea typeface="Times New Roman"/>
              <a:cs typeface="Times New Roman"/>
              <a:sym typeface="Times New Roman"/>
            </a:endParaRPr>
          </a:p>
          <a:p>
            <a:pPr indent="-393700" lvl="0" marL="457200" marR="0" rtl="0" algn="l">
              <a:lnSpc>
                <a:spcPct val="10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Shows basic instructions on how to use the app</a:t>
            </a:r>
            <a:endParaRPr sz="2600">
              <a:latin typeface="Times New Roman"/>
              <a:ea typeface="Times New Roman"/>
              <a:cs typeface="Times New Roman"/>
              <a:sym typeface="Times New Roman"/>
            </a:endParaRPr>
          </a:p>
          <a:p>
            <a:pPr indent="-393700" lvl="0" marL="457200" marR="0" rtl="0" algn="l">
              <a:lnSpc>
                <a:spcPct val="10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Open to the community</a:t>
            </a:r>
            <a:endParaRPr sz="2600">
              <a:latin typeface="Times New Roman"/>
              <a:ea typeface="Times New Roman"/>
              <a:cs typeface="Times New Roman"/>
              <a:sym typeface="Times New Roman"/>
            </a:endParaRPr>
          </a:p>
          <a:p>
            <a:pPr indent="-393700" lvl="0" marL="457200" marR="0" rtl="0" algn="l">
              <a:lnSpc>
                <a:spcPct val="10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To make the app open </a:t>
            </a:r>
            <a:r>
              <a:rPr lang="en" sz="2600">
                <a:latin typeface="Times New Roman"/>
                <a:ea typeface="Times New Roman"/>
                <a:cs typeface="Times New Roman"/>
                <a:sym typeface="Times New Roman"/>
              </a:rPr>
              <a:t>source</a:t>
            </a:r>
            <a:endParaRPr sz="2600">
              <a:latin typeface="Times New Roman"/>
              <a:ea typeface="Times New Roman"/>
              <a:cs typeface="Times New Roman"/>
              <a:sym typeface="Times New Roman"/>
            </a:endParaRPr>
          </a:p>
          <a:p>
            <a:pPr indent="-393700" lvl="0" marL="457200" marR="0" rtl="0" algn="l">
              <a:lnSpc>
                <a:spcPct val="10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Help us grow our featured EMG Database</a:t>
            </a:r>
            <a:endParaRPr sz="2600">
              <a:latin typeface="Times New Roman"/>
              <a:ea typeface="Times New Roman"/>
              <a:cs typeface="Times New Roman"/>
              <a:sym typeface="Times New Roman"/>
            </a:endParaRPr>
          </a:p>
          <a:p>
            <a:pPr indent="-393700" lvl="1" marL="914400" marR="0" rtl="0" algn="l">
              <a:lnSpc>
                <a:spcPct val="10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Increase User Independent Pattern </a:t>
            </a:r>
            <a:r>
              <a:rPr lang="en" sz="2600">
                <a:latin typeface="Times New Roman"/>
                <a:ea typeface="Times New Roman"/>
                <a:cs typeface="Times New Roman"/>
                <a:sym typeface="Times New Roman"/>
              </a:rPr>
              <a:t>Recognition</a:t>
            </a:r>
            <a:r>
              <a:rPr lang="en" sz="2600">
                <a:latin typeface="Times New Roman"/>
                <a:ea typeface="Times New Roman"/>
                <a:cs typeface="Times New Roman"/>
                <a:sym typeface="Times New Roman"/>
              </a:rPr>
              <a:t> </a:t>
            </a:r>
            <a:r>
              <a:rPr lang="en" sz="2600">
                <a:latin typeface="Times New Roman"/>
                <a:ea typeface="Times New Roman"/>
                <a:cs typeface="Times New Roman"/>
                <a:sym typeface="Times New Roman"/>
              </a:rPr>
              <a:t>Accuracy</a:t>
            </a:r>
            <a:endParaRPr sz="2600">
              <a:latin typeface="Times New Roman"/>
              <a:ea typeface="Times New Roman"/>
              <a:cs typeface="Times New Roman"/>
              <a:sym typeface="Times New Roman"/>
            </a:endParaRPr>
          </a:p>
        </p:txBody>
      </p:sp>
      <p:sp>
        <p:nvSpPr>
          <p:cNvPr id="345" name="Google Shape;345;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t>Website</a:t>
            </a:r>
            <a:endParaRPr b="1" sz="3000"/>
          </a:p>
        </p:txBody>
      </p:sp>
      <p:sp>
        <p:nvSpPr>
          <p:cNvPr id="351" name="Google Shape;351;p43"/>
          <p:cNvSpPr txBox="1"/>
          <p:nvPr/>
        </p:nvSpPr>
        <p:spPr>
          <a:xfrm>
            <a:off x="367400" y="1452075"/>
            <a:ext cx="8450100" cy="3385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Menu Content</a:t>
            </a:r>
            <a:endParaRPr sz="2400">
              <a:latin typeface="Times New Roman"/>
              <a:ea typeface="Times New Roman"/>
              <a:cs typeface="Times New Roman"/>
              <a:sym typeface="Times New Roman"/>
            </a:endParaRPr>
          </a:p>
          <a:p>
            <a:pPr indent="-381000" lvl="1" marL="914400" marR="0" rtl="0" algn="l">
              <a:lnSpc>
                <a:spcPct val="100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Home </a:t>
            </a:r>
            <a:endParaRPr sz="2400">
              <a:latin typeface="Times New Roman"/>
              <a:ea typeface="Times New Roman"/>
              <a:cs typeface="Times New Roman"/>
              <a:sym typeface="Times New Roman"/>
            </a:endParaRPr>
          </a:p>
          <a:p>
            <a:pPr indent="-381000" lvl="1" marL="914400" marR="0" rtl="0" algn="l">
              <a:lnSpc>
                <a:spcPct val="100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How to use</a:t>
            </a:r>
            <a:endParaRPr sz="2400">
              <a:latin typeface="Times New Roman"/>
              <a:ea typeface="Times New Roman"/>
              <a:cs typeface="Times New Roman"/>
              <a:sym typeface="Times New Roman"/>
            </a:endParaRPr>
          </a:p>
          <a:p>
            <a:pPr indent="-381000" lvl="2" marL="1371600" marR="0" rtl="0" algn="l">
              <a:lnSpc>
                <a:spcPct val="100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Guidance of how to download, install the app</a:t>
            </a:r>
            <a:endParaRPr sz="2400">
              <a:latin typeface="Times New Roman"/>
              <a:ea typeface="Times New Roman"/>
              <a:cs typeface="Times New Roman"/>
              <a:sym typeface="Times New Roman"/>
            </a:endParaRPr>
          </a:p>
          <a:p>
            <a:pPr indent="-381000" lvl="1" marL="914400" marR="0" rtl="0" algn="l">
              <a:lnSpc>
                <a:spcPct val="100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Contact us</a:t>
            </a:r>
            <a:endParaRPr sz="2400">
              <a:latin typeface="Times New Roman"/>
              <a:ea typeface="Times New Roman"/>
              <a:cs typeface="Times New Roman"/>
              <a:sym typeface="Times New Roman"/>
            </a:endParaRPr>
          </a:p>
          <a:p>
            <a:pPr indent="-381000" lvl="1" marL="914400" marR="0" rtl="0" algn="l">
              <a:lnSpc>
                <a:spcPct val="100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Survey</a:t>
            </a:r>
            <a:endParaRPr sz="2400">
              <a:latin typeface="Times New Roman"/>
              <a:ea typeface="Times New Roman"/>
              <a:cs typeface="Times New Roman"/>
              <a:sym typeface="Times New Roman"/>
            </a:endParaRPr>
          </a:p>
        </p:txBody>
      </p:sp>
      <p:sp>
        <p:nvSpPr>
          <p:cNvPr id="352" name="Google Shape;35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4"/>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t>Website - Home Page</a:t>
            </a:r>
            <a:endParaRPr b="1" sz="3000"/>
          </a:p>
        </p:txBody>
      </p:sp>
      <p:pic>
        <p:nvPicPr>
          <p:cNvPr id="358" name="Google Shape;358;p44"/>
          <p:cNvPicPr preferRelativeResize="0"/>
          <p:nvPr/>
        </p:nvPicPr>
        <p:blipFill>
          <a:blip r:embed="rId3">
            <a:alphaModFix/>
          </a:blip>
          <a:stretch>
            <a:fillRect/>
          </a:stretch>
        </p:blipFill>
        <p:spPr>
          <a:xfrm>
            <a:off x="0" y="819825"/>
            <a:ext cx="9144002" cy="4360555"/>
          </a:xfrm>
          <a:prstGeom prst="rect">
            <a:avLst/>
          </a:prstGeom>
          <a:noFill/>
          <a:ln>
            <a:noFill/>
          </a:ln>
        </p:spPr>
      </p:pic>
      <p:sp>
        <p:nvSpPr>
          <p:cNvPr id="359" name="Google Shape;359;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000"/>
              <a:t>Project Outline</a:t>
            </a:r>
            <a:endParaRPr b="1" sz="3000"/>
          </a:p>
        </p:txBody>
      </p:sp>
      <p:sp>
        <p:nvSpPr>
          <p:cNvPr id="156" name="Google Shape;156;p27"/>
          <p:cNvSpPr txBox="1"/>
          <p:nvPr/>
        </p:nvSpPr>
        <p:spPr>
          <a:xfrm>
            <a:off x="311725" y="1672225"/>
            <a:ext cx="8520600" cy="3142800"/>
          </a:xfrm>
          <a:prstGeom prst="rect">
            <a:avLst/>
          </a:prstGeom>
          <a:noFill/>
          <a:ln>
            <a:noFill/>
          </a:ln>
        </p:spPr>
        <p:txBody>
          <a:bodyPr anchorCtr="0" anchor="t" bIns="91425" lIns="91425" spcFirstLastPara="1" rIns="91425" wrap="square" tIns="91425">
            <a:noAutofit/>
          </a:bodyPr>
          <a:lstStyle/>
          <a:p>
            <a:pPr indent="-393700" lvl="0" marL="457200" rtl="0">
              <a:spcBef>
                <a:spcPts val="0"/>
              </a:spcBef>
              <a:spcAft>
                <a:spcPts val="0"/>
              </a:spcAft>
              <a:buSzPts val="2600"/>
              <a:buFont typeface="Times New Roman"/>
              <a:buChar char="❖"/>
            </a:pPr>
            <a:r>
              <a:rPr lang="en" sz="2600">
                <a:latin typeface="Times New Roman"/>
                <a:ea typeface="Times New Roman"/>
                <a:cs typeface="Times New Roman"/>
                <a:sym typeface="Times New Roman"/>
              </a:rPr>
              <a:t>Motivation and Background</a:t>
            </a:r>
            <a:endParaRPr sz="2600">
              <a:latin typeface="Times New Roman"/>
              <a:ea typeface="Times New Roman"/>
              <a:cs typeface="Times New Roman"/>
              <a:sym typeface="Times New Roman"/>
            </a:endParaRPr>
          </a:p>
          <a:p>
            <a:pPr indent="-393700" lvl="0" marL="457200" rtl="0">
              <a:spcBef>
                <a:spcPts val="0"/>
              </a:spcBef>
              <a:spcAft>
                <a:spcPts val="0"/>
              </a:spcAft>
              <a:buSzPts val="2600"/>
              <a:buFont typeface="Times New Roman"/>
              <a:buChar char="❖"/>
            </a:pPr>
            <a:r>
              <a:rPr lang="en" sz="2600">
                <a:latin typeface="Times New Roman"/>
                <a:ea typeface="Times New Roman"/>
                <a:cs typeface="Times New Roman"/>
                <a:sym typeface="Times New Roman"/>
              </a:rPr>
              <a:t>Research Goal and Specific Tasks</a:t>
            </a:r>
            <a:endParaRPr sz="2600">
              <a:latin typeface="Times New Roman"/>
              <a:ea typeface="Times New Roman"/>
              <a:cs typeface="Times New Roman"/>
              <a:sym typeface="Times New Roman"/>
            </a:endParaRPr>
          </a:p>
          <a:p>
            <a:pPr indent="-393700" lvl="0" marL="457200" rtl="0">
              <a:spcBef>
                <a:spcPts val="0"/>
              </a:spcBef>
              <a:spcAft>
                <a:spcPts val="0"/>
              </a:spcAft>
              <a:buSzPts val="2600"/>
              <a:buFont typeface="Times New Roman"/>
              <a:buChar char="❖"/>
            </a:pPr>
            <a:r>
              <a:rPr lang="en" sz="2600">
                <a:latin typeface="Times New Roman"/>
                <a:ea typeface="Times New Roman"/>
                <a:cs typeface="Times New Roman"/>
                <a:sym typeface="Times New Roman"/>
              </a:rPr>
              <a:t>Design and Implementation</a:t>
            </a:r>
            <a:endParaRPr sz="2600">
              <a:latin typeface="Times New Roman"/>
              <a:ea typeface="Times New Roman"/>
              <a:cs typeface="Times New Roman"/>
              <a:sym typeface="Times New Roman"/>
            </a:endParaRPr>
          </a:p>
          <a:p>
            <a:pPr indent="-393700" lvl="0" marL="457200" rtl="0">
              <a:spcBef>
                <a:spcPts val="0"/>
              </a:spcBef>
              <a:spcAft>
                <a:spcPts val="0"/>
              </a:spcAft>
              <a:buSzPts val="2600"/>
              <a:buFont typeface="Times New Roman"/>
              <a:buChar char="❖"/>
            </a:pPr>
            <a:r>
              <a:rPr lang="en" sz="2600">
                <a:latin typeface="Times New Roman"/>
                <a:ea typeface="Times New Roman"/>
                <a:cs typeface="Times New Roman"/>
                <a:sym typeface="Times New Roman"/>
              </a:rPr>
              <a:t>Experimental Results</a:t>
            </a:r>
            <a:endParaRPr sz="2600">
              <a:latin typeface="Times New Roman"/>
              <a:ea typeface="Times New Roman"/>
              <a:cs typeface="Times New Roman"/>
              <a:sym typeface="Times New Roman"/>
            </a:endParaRPr>
          </a:p>
          <a:p>
            <a:pPr indent="-393700" lvl="0" marL="457200" rtl="0">
              <a:spcBef>
                <a:spcPts val="0"/>
              </a:spcBef>
              <a:spcAft>
                <a:spcPts val="0"/>
              </a:spcAft>
              <a:buSzPts val="2600"/>
              <a:buFont typeface="Times New Roman"/>
              <a:buChar char="❖"/>
            </a:pPr>
            <a:r>
              <a:rPr lang="en" sz="2600">
                <a:latin typeface="Times New Roman"/>
                <a:ea typeface="Times New Roman"/>
                <a:cs typeface="Times New Roman"/>
                <a:sym typeface="Times New Roman"/>
              </a:rPr>
              <a:t>Conclusion</a:t>
            </a:r>
            <a:endParaRPr sz="2600">
              <a:latin typeface="Times New Roman"/>
              <a:ea typeface="Times New Roman"/>
              <a:cs typeface="Times New Roman"/>
              <a:sym typeface="Times New Roman"/>
            </a:endParaRPr>
          </a:p>
          <a:p>
            <a:pPr indent="-393700" lvl="0" marL="457200" rtl="0">
              <a:spcBef>
                <a:spcPts val="0"/>
              </a:spcBef>
              <a:spcAft>
                <a:spcPts val="0"/>
              </a:spcAft>
              <a:buSzPts val="2600"/>
              <a:buFont typeface="Times New Roman"/>
              <a:buChar char="❖"/>
            </a:pPr>
            <a:r>
              <a:rPr lang="en" sz="2600">
                <a:latin typeface="Times New Roman"/>
                <a:ea typeface="Times New Roman"/>
                <a:cs typeface="Times New Roman"/>
                <a:sym typeface="Times New Roman"/>
              </a:rPr>
              <a:t>Future Work</a:t>
            </a:r>
            <a:endParaRPr sz="2600">
              <a:latin typeface="Times New Roman"/>
              <a:ea typeface="Times New Roman"/>
              <a:cs typeface="Times New Roman"/>
              <a:sym typeface="Times New Roman"/>
            </a:endParaRPr>
          </a:p>
        </p:txBody>
      </p:sp>
      <p:sp>
        <p:nvSpPr>
          <p:cNvPr id="157" name="Google Shape;15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45"/>
          <p:cNvSpPr txBox="1"/>
          <p:nvPr>
            <p:ph type="title"/>
          </p:nvPr>
        </p:nvSpPr>
        <p:spPr>
          <a:xfrm>
            <a:off x="283100" y="2076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000"/>
              <a:t>Website - How to Use</a:t>
            </a:r>
            <a:endParaRPr b="1" sz="3000"/>
          </a:p>
        </p:txBody>
      </p:sp>
      <p:pic>
        <p:nvPicPr>
          <p:cNvPr id="365" name="Google Shape;365;p45"/>
          <p:cNvPicPr preferRelativeResize="0"/>
          <p:nvPr/>
        </p:nvPicPr>
        <p:blipFill rotWithShape="1">
          <a:blip r:embed="rId3">
            <a:alphaModFix/>
          </a:blip>
          <a:srcRect b="4543" l="0" r="0" t="0"/>
          <a:stretch/>
        </p:blipFill>
        <p:spPr>
          <a:xfrm>
            <a:off x="0" y="918350"/>
            <a:ext cx="9144001" cy="4225140"/>
          </a:xfrm>
          <a:prstGeom prst="rect">
            <a:avLst/>
          </a:prstGeom>
          <a:noFill/>
          <a:ln>
            <a:noFill/>
          </a:ln>
        </p:spPr>
      </p:pic>
      <p:sp>
        <p:nvSpPr>
          <p:cNvPr id="366" name="Google Shape;366;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6"/>
          <p:cNvSpPr/>
          <p:nvPr/>
        </p:nvSpPr>
        <p:spPr>
          <a:xfrm>
            <a:off x="0" y="0"/>
            <a:ext cx="9124200" cy="664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2" name="Google Shape;372;p46"/>
          <p:cNvSpPr txBox="1"/>
          <p:nvPr>
            <p:ph type="title"/>
          </p:nvPr>
        </p:nvSpPr>
        <p:spPr>
          <a:xfrm>
            <a:off x="313950" y="228598"/>
            <a:ext cx="7886700" cy="664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en" sz="3000">
                <a:solidFill>
                  <a:srgbClr val="FFFFFF"/>
                </a:solidFill>
                <a:latin typeface="Merriweather"/>
                <a:ea typeface="Merriweather"/>
                <a:cs typeface="Merriweather"/>
                <a:sym typeface="Merriweather"/>
              </a:rPr>
              <a:t>Android Application - Preview</a:t>
            </a:r>
            <a:endParaRPr b="1" sz="3000">
              <a:solidFill>
                <a:srgbClr val="FFFFFF"/>
              </a:solidFill>
              <a:latin typeface="Merriweather"/>
              <a:ea typeface="Merriweather"/>
              <a:cs typeface="Merriweather"/>
              <a:sym typeface="Merriweather"/>
            </a:endParaRPr>
          </a:p>
          <a:p>
            <a:pPr indent="0" lvl="0" marL="0" rtl="0">
              <a:spcBef>
                <a:spcPts val="0"/>
              </a:spcBef>
              <a:spcAft>
                <a:spcPts val="0"/>
              </a:spcAft>
              <a:buNone/>
            </a:pPr>
            <a:r>
              <a:t/>
            </a:r>
            <a:endParaRPr/>
          </a:p>
        </p:txBody>
      </p:sp>
      <p:sp>
        <p:nvSpPr>
          <p:cNvPr id="373" name="Google Shape;373;p4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spcBef>
                <a:spcPts val="0"/>
              </a:spcBef>
              <a:spcAft>
                <a:spcPts val="0"/>
              </a:spcAft>
              <a:buClr>
                <a:srgbClr val="000000"/>
              </a:buClr>
              <a:buFont typeface="Arial"/>
              <a:buNone/>
            </a:pPr>
            <a:fld id="{00000000-1234-1234-1234-123412341234}" type="slidenum">
              <a:rPr lang="en"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pic>
        <p:nvPicPr>
          <p:cNvPr id="374" name="Google Shape;374;p46"/>
          <p:cNvPicPr preferRelativeResize="0"/>
          <p:nvPr/>
        </p:nvPicPr>
        <p:blipFill>
          <a:blip r:embed="rId3">
            <a:alphaModFix/>
          </a:blip>
          <a:stretch>
            <a:fillRect/>
          </a:stretch>
        </p:blipFill>
        <p:spPr>
          <a:xfrm>
            <a:off x="3332325" y="800350"/>
            <a:ext cx="2479328" cy="3966925"/>
          </a:xfrm>
          <a:prstGeom prst="rect">
            <a:avLst/>
          </a:prstGeom>
          <a:noFill/>
          <a:ln>
            <a:noFill/>
          </a:ln>
        </p:spPr>
      </p:pic>
      <p:pic>
        <p:nvPicPr>
          <p:cNvPr id="375" name="Google Shape;375;p46"/>
          <p:cNvPicPr preferRelativeResize="0"/>
          <p:nvPr/>
        </p:nvPicPr>
        <p:blipFill>
          <a:blip r:embed="rId4">
            <a:alphaModFix/>
          </a:blip>
          <a:stretch>
            <a:fillRect/>
          </a:stretch>
        </p:blipFill>
        <p:spPr>
          <a:xfrm>
            <a:off x="1505350" y="810860"/>
            <a:ext cx="2466190" cy="3945904"/>
          </a:xfrm>
          <a:prstGeom prst="rect">
            <a:avLst/>
          </a:prstGeom>
          <a:noFill/>
          <a:ln>
            <a:noFill/>
          </a:ln>
        </p:spPr>
      </p:pic>
      <p:pic>
        <p:nvPicPr>
          <p:cNvPr id="376" name="Google Shape;376;p46"/>
          <p:cNvPicPr preferRelativeResize="0"/>
          <p:nvPr/>
        </p:nvPicPr>
        <p:blipFill>
          <a:blip r:embed="rId5">
            <a:alphaModFix/>
          </a:blip>
          <a:stretch>
            <a:fillRect/>
          </a:stretch>
        </p:blipFill>
        <p:spPr>
          <a:xfrm>
            <a:off x="5227975" y="810863"/>
            <a:ext cx="2466200" cy="3945888"/>
          </a:xfrm>
          <a:prstGeom prst="rect">
            <a:avLst/>
          </a:prstGeom>
          <a:noFill/>
          <a:ln>
            <a:noFill/>
          </a:ln>
        </p:spPr>
      </p:pic>
      <p:sp>
        <p:nvSpPr>
          <p:cNvPr id="377" name="Google Shape;377;p46"/>
          <p:cNvSpPr/>
          <p:nvPr/>
        </p:nvSpPr>
        <p:spPr>
          <a:xfrm>
            <a:off x="2231025" y="3313875"/>
            <a:ext cx="980100" cy="6642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8" name="Google Shape;378;p46"/>
          <p:cNvSpPr/>
          <p:nvPr/>
        </p:nvSpPr>
        <p:spPr>
          <a:xfrm>
            <a:off x="2445675" y="4194300"/>
            <a:ext cx="634800" cy="1557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9" name="Google Shape;379;p46"/>
          <p:cNvSpPr/>
          <p:nvPr/>
        </p:nvSpPr>
        <p:spPr>
          <a:xfrm>
            <a:off x="2445675" y="4008338"/>
            <a:ext cx="634800" cy="1557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0" name="Google Shape;380;p46"/>
          <p:cNvSpPr/>
          <p:nvPr/>
        </p:nvSpPr>
        <p:spPr>
          <a:xfrm>
            <a:off x="5227975" y="1207250"/>
            <a:ext cx="2479200" cy="9957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81" name="Google Shape;381;p46"/>
          <p:cNvPicPr preferRelativeResize="0"/>
          <p:nvPr/>
        </p:nvPicPr>
        <p:blipFill>
          <a:blip r:embed="rId6">
            <a:alphaModFix/>
          </a:blip>
          <a:stretch>
            <a:fillRect/>
          </a:stretch>
        </p:blipFill>
        <p:spPr>
          <a:xfrm>
            <a:off x="136425" y="1137887"/>
            <a:ext cx="2057400" cy="3291827"/>
          </a:xfrm>
          <a:prstGeom prst="rect">
            <a:avLst/>
          </a:prstGeom>
          <a:noFill/>
          <a:ln>
            <a:noFill/>
          </a:ln>
        </p:spPr>
      </p:pic>
      <p:sp>
        <p:nvSpPr>
          <p:cNvPr id="382" name="Google Shape;382;p46"/>
          <p:cNvSpPr/>
          <p:nvPr/>
        </p:nvSpPr>
        <p:spPr>
          <a:xfrm>
            <a:off x="1932325" y="1207250"/>
            <a:ext cx="261600" cy="2115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83" name="Google Shape;383;p46"/>
          <p:cNvPicPr preferRelativeResize="0"/>
          <p:nvPr/>
        </p:nvPicPr>
        <p:blipFill>
          <a:blip r:embed="rId7">
            <a:alphaModFix/>
          </a:blip>
          <a:stretch>
            <a:fillRect/>
          </a:stretch>
        </p:blipFill>
        <p:spPr>
          <a:xfrm>
            <a:off x="136427" y="1137888"/>
            <a:ext cx="2057400" cy="3291827"/>
          </a:xfrm>
          <a:prstGeom prst="rect">
            <a:avLst/>
          </a:prstGeom>
          <a:noFill/>
          <a:ln>
            <a:noFill/>
          </a:ln>
        </p:spPr>
      </p:pic>
      <p:pic>
        <p:nvPicPr>
          <p:cNvPr id="384" name="Google Shape;384;p46"/>
          <p:cNvPicPr preferRelativeResize="0"/>
          <p:nvPr/>
        </p:nvPicPr>
        <p:blipFill>
          <a:blip r:embed="rId8">
            <a:alphaModFix/>
          </a:blip>
          <a:stretch>
            <a:fillRect/>
          </a:stretch>
        </p:blipFill>
        <p:spPr>
          <a:xfrm>
            <a:off x="2307652" y="1137875"/>
            <a:ext cx="2057400" cy="3291827"/>
          </a:xfrm>
          <a:prstGeom prst="rect">
            <a:avLst/>
          </a:prstGeom>
          <a:noFill/>
          <a:ln>
            <a:noFill/>
          </a:ln>
        </p:spPr>
      </p:pic>
      <p:sp>
        <p:nvSpPr>
          <p:cNvPr id="385" name="Google Shape;385;p46"/>
          <p:cNvSpPr/>
          <p:nvPr/>
        </p:nvSpPr>
        <p:spPr>
          <a:xfrm>
            <a:off x="1558550" y="1261700"/>
            <a:ext cx="426900" cy="1026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86" name="Google Shape;386;p46"/>
          <p:cNvPicPr preferRelativeResize="0"/>
          <p:nvPr/>
        </p:nvPicPr>
        <p:blipFill>
          <a:blip r:embed="rId9">
            <a:alphaModFix/>
          </a:blip>
          <a:stretch>
            <a:fillRect/>
          </a:stretch>
        </p:blipFill>
        <p:spPr>
          <a:xfrm>
            <a:off x="2307652" y="1137875"/>
            <a:ext cx="2057400" cy="3291827"/>
          </a:xfrm>
          <a:prstGeom prst="rect">
            <a:avLst/>
          </a:prstGeom>
          <a:noFill/>
          <a:ln>
            <a:noFill/>
          </a:ln>
        </p:spPr>
      </p:pic>
      <p:sp>
        <p:nvSpPr>
          <p:cNvPr id="387" name="Google Shape;387;p46"/>
          <p:cNvSpPr/>
          <p:nvPr/>
        </p:nvSpPr>
        <p:spPr>
          <a:xfrm>
            <a:off x="2307650" y="2025488"/>
            <a:ext cx="493200" cy="1557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88" name="Google Shape;388;p46"/>
          <p:cNvPicPr preferRelativeResize="0"/>
          <p:nvPr/>
        </p:nvPicPr>
        <p:blipFill>
          <a:blip r:embed="rId10">
            <a:alphaModFix/>
          </a:blip>
          <a:stretch>
            <a:fillRect/>
          </a:stretch>
        </p:blipFill>
        <p:spPr>
          <a:xfrm>
            <a:off x="136427" y="1137875"/>
            <a:ext cx="2057400" cy="3291827"/>
          </a:xfrm>
          <a:prstGeom prst="rect">
            <a:avLst/>
          </a:prstGeom>
          <a:noFill/>
          <a:ln>
            <a:noFill/>
          </a:ln>
        </p:spPr>
      </p:pic>
      <p:pic>
        <p:nvPicPr>
          <p:cNvPr id="389" name="Google Shape;389;p46"/>
          <p:cNvPicPr preferRelativeResize="0"/>
          <p:nvPr/>
        </p:nvPicPr>
        <p:blipFill>
          <a:blip r:embed="rId11">
            <a:alphaModFix/>
          </a:blip>
          <a:stretch>
            <a:fillRect/>
          </a:stretch>
        </p:blipFill>
        <p:spPr>
          <a:xfrm>
            <a:off x="136427" y="1137875"/>
            <a:ext cx="2057400" cy="3291827"/>
          </a:xfrm>
          <a:prstGeom prst="rect">
            <a:avLst/>
          </a:prstGeom>
          <a:noFill/>
          <a:ln>
            <a:noFill/>
          </a:ln>
        </p:spPr>
      </p:pic>
      <p:sp>
        <p:nvSpPr>
          <p:cNvPr id="390" name="Google Shape;390;p46"/>
          <p:cNvSpPr/>
          <p:nvPr/>
        </p:nvSpPr>
        <p:spPr>
          <a:xfrm>
            <a:off x="1766925" y="3976250"/>
            <a:ext cx="426900" cy="2199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1" name="Google Shape;391;p46"/>
          <p:cNvSpPr/>
          <p:nvPr/>
        </p:nvSpPr>
        <p:spPr>
          <a:xfrm>
            <a:off x="136425" y="4008350"/>
            <a:ext cx="426900" cy="2199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92" name="Google Shape;392;p46"/>
          <p:cNvPicPr preferRelativeResize="0"/>
          <p:nvPr/>
        </p:nvPicPr>
        <p:blipFill>
          <a:blip r:embed="rId12">
            <a:alphaModFix/>
          </a:blip>
          <a:stretch>
            <a:fillRect/>
          </a:stretch>
        </p:blipFill>
        <p:spPr>
          <a:xfrm>
            <a:off x="2307650" y="1137875"/>
            <a:ext cx="2057400" cy="3291827"/>
          </a:xfrm>
          <a:prstGeom prst="rect">
            <a:avLst/>
          </a:prstGeom>
          <a:noFill/>
          <a:ln>
            <a:noFill/>
          </a:ln>
        </p:spPr>
      </p:pic>
      <p:sp>
        <p:nvSpPr>
          <p:cNvPr id="393" name="Google Shape;393;p46"/>
          <p:cNvSpPr/>
          <p:nvPr/>
        </p:nvSpPr>
        <p:spPr>
          <a:xfrm>
            <a:off x="2307650" y="1595150"/>
            <a:ext cx="2057400" cy="11259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394" name="Google Shape;394;p46"/>
          <p:cNvPicPr preferRelativeResize="0"/>
          <p:nvPr/>
        </p:nvPicPr>
        <p:blipFill>
          <a:blip r:embed="rId13">
            <a:alphaModFix/>
          </a:blip>
          <a:stretch>
            <a:fillRect/>
          </a:stretch>
        </p:blipFill>
        <p:spPr>
          <a:xfrm>
            <a:off x="4478775" y="1137899"/>
            <a:ext cx="2057400" cy="3291824"/>
          </a:xfrm>
          <a:prstGeom prst="rect">
            <a:avLst/>
          </a:prstGeom>
          <a:noFill/>
          <a:ln>
            <a:noFill/>
          </a:ln>
        </p:spPr>
      </p:pic>
      <p:sp>
        <p:nvSpPr>
          <p:cNvPr id="395" name="Google Shape;395;p46"/>
          <p:cNvSpPr/>
          <p:nvPr/>
        </p:nvSpPr>
        <p:spPr>
          <a:xfrm>
            <a:off x="4478875" y="1595150"/>
            <a:ext cx="2057400" cy="8412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96" name="Google Shape;396;p46"/>
          <p:cNvSpPr/>
          <p:nvPr/>
        </p:nvSpPr>
        <p:spPr>
          <a:xfrm>
            <a:off x="5620600" y="2517400"/>
            <a:ext cx="532500" cy="5445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97" name="Google Shape;397;p46"/>
          <p:cNvSpPr/>
          <p:nvPr/>
        </p:nvSpPr>
        <p:spPr>
          <a:xfrm>
            <a:off x="4478875" y="3232525"/>
            <a:ext cx="2057400" cy="9957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398" name="Google Shape;398;p46"/>
          <p:cNvPicPr preferRelativeResize="0"/>
          <p:nvPr/>
        </p:nvPicPr>
        <p:blipFill>
          <a:blip r:embed="rId14">
            <a:alphaModFix/>
          </a:blip>
          <a:stretch>
            <a:fillRect/>
          </a:stretch>
        </p:blipFill>
        <p:spPr>
          <a:xfrm>
            <a:off x="6650100" y="1137875"/>
            <a:ext cx="2057400" cy="3291824"/>
          </a:xfrm>
          <a:prstGeom prst="rect">
            <a:avLst/>
          </a:prstGeom>
          <a:noFill/>
          <a:ln>
            <a:noFill/>
          </a:ln>
        </p:spPr>
      </p:pic>
      <p:pic>
        <p:nvPicPr>
          <p:cNvPr id="399" name="Google Shape;399;p46"/>
          <p:cNvPicPr preferRelativeResize="0"/>
          <p:nvPr/>
        </p:nvPicPr>
        <p:blipFill>
          <a:blip r:embed="rId15">
            <a:alphaModFix/>
          </a:blip>
          <a:stretch>
            <a:fillRect/>
          </a:stretch>
        </p:blipFill>
        <p:spPr>
          <a:xfrm>
            <a:off x="6650100" y="1137874"/>
            <a:ext cx="2057400" cy="3291824"/>
          </a:xfrm>
          <a:prstGeom prst="rect">
            <a:avLst/>
          </a:prstGeom>
          <a:noFill/>
          <a:ln>
            <a:noFill/>
          </a:ln>
        </p:spPr>
      </p:pic>
      <p:sp>
        <p:nvSpPr>
          <p:cNvPr id="400" name="Google Shape;400;p46"/>
          <p:cNvSpPr/>
          <p:nvPr/>
        </p:nvSpPr>
        <p:spPr>
          <a:xfrm>
            <a:off x="6650100" y="1595150"/>
            <a:ext cx="980100" cy="12150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01" name="Google Shape;401;p46"/>
          <p:cNvSpPr/>
          <p:nvPr/>
        </p:nvSpPr>
        <p:spPr>
          <a:xfrm>
            <a:off x="7707175" y="1595150"/>
            <a:ext cx="980100" cy="12150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02" name="Google Shape;402;p46"/>
          <p:cNvSpPr/>
          <p:nvPr/>
        </p:nvSpPr>
        <p:spPr>
          <a:xfrm>
            <a:off x="8308800" y="2846425"/>
            <a:ext cx="345600" cy="3333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403" name="Google Shape;403;p46"/>
          <p:cNvPicPr preferRelativeResize="0"/>
          <p:nvPr/>
        </p:nvPicPr>
        <p:blipFill>
          <a:blip r:embed="rId16">
            <a:alphaModFix/>
          </a:blip>
          <a:stretch>
            <a:fillRect/>
          </a:stretch>
        </p:blipFill>
        <p:spPr>
          <a:xfrm>
            <a:off x="6721438" y="2351038"/>
            <a:ext cx="1914727" cy="729400"/>
          </a:xfrm>
          <a:prstGeom prst="rect">
            <a:avLst/>
          </a:prstGeom>
          <a:noFill/>
          <a:ln>
            <a:noFill/>
          </a:ln>
        </p:spPr>
      </p:pic>
      <p:sp>
        <p:nvSpPr>
          <p:cNvPr id="404" name="Google Shape;404;p46"/>
          <p:cNvSpPr/>
          <p:nvPr/>
        </p:nvSpPr>
        <p:spPr>
          <a:xfrm>
            <a:off x="7922150" y="2800225"/>
            <a:ext cx="345600" cy="2739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05" name="Google Shape;405;p46"/>
          <p:cNvSpPr/>
          <p:nvPr/>
        </p:nvSpPr>
        <p:spPr>
          <a:xfrm>
            <a:off x="8267750" y="2800225"/>
            <a:ext cx="345600" cy="2739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06" name="Google Shape;406;p46"/>
          <p:cNvSpPr/>
          <p:nvPr/>
        </p:nvSpPr>
        <p:spPr>
          <a:xfrm>
            <a:off x="6757338" y="2800225"/>
            <a:ext cx="345600" cy="2739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07" name="Google Shape;407;p46"/>
          <p:cNvSpPr/>
          <p:nvPr/>
        </p:nvSpPr>
        <p:spPr>
          <a:xfrm>
            <a:off x="7412550" y="3405675"/>
            <a:ext cx="532500" cy="4233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408" name="Google Shape;408;p46"/>
          <p:cNvPicPr preferRelativeResize="0"/>
          <p:nvPr/>
        </p:nvPicPr>
        <p:blipFill>
          <a:blip r:embed="rId17">
            <a:alphaModFix/>
          </a:blip>
          <a:stretch>
            <a:fillRect/>
          </a:stretch>
        </p:blipFill>
        <p:spPr>
          <a:xfrm>
            <a:off x="6650100" y="1137900"/>
            <a:ext cx="2057400" cy="3291830"/>
          </a:xfrm>
          <a:prstGeom prst="rect">
            <a:avLst/>
          </a:prstGeom>
          <a:noFill/>
          <a:ln>
            <a:noFill/>
          </a:ln>
        </p:spPr>
      </p:pic>
      <p:pic>
        <p:nvPicPr>
          <p:cNvPr id="409" name="Google Shape;409;p46"/>
          <p:cNvPicPr preferRelativeResize="0"/>
          <p:nvPr/>
        </p:nvPicPr>
        <p:blipFill>
          <a:blip r:embed="rId18">
            <a:alphaModFix/>
          </a:blip>
          <a:stretch>
            <a:fillRect/>
          </a:stretch>
        </p:blipFill>
        <p:spPr>
          <a:xfrm>
            <a:off x="6650100" y="1137876"/>
            <a:ext cx="2057400" cy="3291830"/>
          </a:xfrm>
          <a:prstGeom prst="rect">
            <a:avLst/>
          </a:prstGeom>
          <a:noFill/>
          <a:ln>
            <a:noFill/>
          </a:ln>
        </p:spPr>
      </p:pic>
      <p:pic>
        <p:nvPicPr>
          <p:cNvPr id="410" name="Google Shape;410;p46"/>
          <p:cNvPicPr preferRelativeResize="0"/>
          <p:nvPr/>
        </p:nvPicPr>
        <p:blipFill>
          <a:blip r:embed="rId19">
            <a:alphaModFix/>
          </a:blip>
          <a:stretch>
            <a:fillRect/>
          </a:stretch>
        </p:blipFill>
        <p:spPr>
          <a:xfrm>
            <a:off x="6650100" y="1137900"/>
            <a:ext cx="2057400" cy="3291811"/>
          </a:xfrm>
          <a:prstGeom prst="rect">
            <a:avLst/>
          </a:prstGeom>
          <a:noFill/>
          <a:ln>
            <a:noFill/>
          </a:ln>
        </p:spPr>
      </p:pic>
      <p:sp>
        <p:nvSpPr>
          <p:cNvPr id="411" name="Google Shape;411;p46"/>
          <p:cNvSpPr/>
          <p:nvPr/>
        </p:nvSpPr>
        <p:spPr>
          <a:xfrm>
            <a:off x="7254150" y="3364575"/>
            <a:ext cx="849300" cy="3333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12" name="Google Shape;412;p46"/>
          <p:cNvSpPr/>
          <p:nvPr/>
        </p:nvSpPr>
        <p:spPr>
          <a:xfrm>
            <a:off x="7707175" y="2846425"/>
            <a:ext cx="634800" cy="3333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13" name="Google Shape;413;p46"/>
          <p:cNvSpPr/>
          <p:nvPr/>
        </p:nvSpPr>
        <p:spPr>
          <a:xfrm>
            <a:off x="7707200" y="2846425"/>
            <a:ext cx="312000" cy="3333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14" name="Google Shape;414;p46"/>
          <p:cNvSpPr/>
          <p:nvPr/>
        </p:nvSpPr>
        <p:spPr>
          <a:xfrm>
            <a:off x="8032225" y="2846425"/>
            <a:ext cx="312000" cy="3333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415" name="Google Shape;415;p46"/>
          <p:cNvPicPr preferRelativeResize="0"/>
          <p:nvPr/>
        </p:nvPicPr>
        <p:blipFill>
          <a:blip r:embed="rId20">
            <a:alphaModFix/>
          </a:blip>
          <a:stretch>
            <a:fillRect/>
          </a:stretch>
        </p:blipFill>
        <p:spPr>
          <a:xfrm>
            <a:off x="6650100" y="1137900"/>
            <a:ext cx="2057400" cy="3291830"/>
          </a:xfrm>
          <a:prstGeom prst="rect">
            <a:avLst/>
          </a:prstGeom>
          <a:noFill/>
          <a:ln>
            <a:noFill/>
          </a:ln>
        </p:spPr>
      </p:pic>
      <p:sp>
        <p:nvSpPr>
          <p:cNvPr id="416" name="Google Shape;416;p46"/>
          <p:cNvSpPr/>
          <p:nvPr/>
        </p:nvSpPr>
        <p:spPr>
          <a:xfrm>
            <a:off x="7501600" y="2930125"/>
            <a:ext cx="312000" cy="2199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17" name="Google Shape;417;p46"/>
          <p:cNvSpPr/>
          <p:nvPr/>
        </p:nvSpPr>
        <p:spPr>
          <a:xfrm>
            <a:off x="7884663" y="2930125"/>
            <a:ext cx="312000" cy="2199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18" name="Google Shape;418;p46"/>
          <p:cNvSpPr/>
          <p:nvPr/>
        </p:nvSpPr>
        <p:spPr>
          <a:xfrm>
            <a:off x="8267738" y="2930125"/>
            <a:ext cx="312000" cy="2199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419" name="Google Shape;419;p46"/>
          <p:cNvPicPr preferRelativeResize="0"/>
          <p:nvPr/>
        </p:nvPicPr>
        <p:blipFill>
          <a:blip r:embed="rId21">
            <a:alphaModFix/>
          </a:blip>
          <a:stretch>
            <a:fillRect/>
          </a:stretch>
        </p:blipFill>
        <p:spPr>
          <a:xfrm>
            <a:off x="6650100" y="1137875"/>
            <a:ext cx="2057400" cy="32918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4"/>
                                        </p:tgtEl>
                                      </p:cBhvr>
                                    </p:animEffect>
                                    <p:set>
                                      <p:cBhvr>
                                        <p:cTn dur="1" fill="hold">
                                          <p:stCondLst>
                                            <p:cond delay="500"/>
                                          </p:stCondLst>
                                        </p:cTn>
                                        <p:tgtEl>
                                          <p:spTgt spid="37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xit" presetID="10" presetSubtype="0">
                                  <p:stCondLst>
                                    <p:cond delay="0"/>
                                  </p:stCondLst>
                                  <p:childTnLst>
                                    <p:animEffect filter="fade" transition="out">
                                      <p:cBhvr>
                                        <p:cTn dur="1000"/>
                                        <p:tgtEl>
                                          <p:spTgt spid="377"/>
                                        </p:tgtEl>
                                      </p:cBhvr>
                                    </p:animEffect>
                                    <p:set>
                                      <p:cBhvr>
                                        <p:cTn dur="1" fill="hold">
                                          <p:stCondLst>
                                            <p:cond delay="1000"/>
                                          </p:stCondLst>
                                        </p:cTn>
                                        <p:tgtEl>
                                          <p:spTgt spid="3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8"/>
                                        </p:tgtEl>
                                      </p:cBhvr>
                                    </p:animEffect>
                                    <p:set>
                                      <p:cBhvr>
                                        <p:cTn dur="1" fill="hold">
                                          <p:stCondLst>
                                            <p:cond delay="1000"/>
                                          </p:stCondLst>
                                        </p:cTn>
                                        <p:tgtEl>
                                          <p:spTgt spid="3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75"/>
                                        </p:tgtEl>
                                      </p:cBhvr>
                                    </p:animEffect>
                                    <p:set>
                                      <p:cBhvr>
                                        <p:cTn dur="1" fill="hold">
                                          <p:stCondLst>
                                            <p:cond delay="1000"/>
                                          </p:stCondLst>
                                        </p:cTn>
                                        <p:tgtEl>
                                          <p:spTgt spid="3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6"/>
                                        </p:tgtEl>
                                      </p:cBhvr>
                                    </p:animEffect>
                                    <p:set>
                                      <p:cBhvr>
                                        <p:cTn dur="1" fill="hold">
                                          <p:stCondLst>
                                            <p:cond delay="1000"/>
                                          </p:stCondLst>
                                        </p:cTn>
                                        <p:tgtEl>
                                          <p:spTgt spid="3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200"/>
                                        <p:tgtEl>
                                          <p:spTgt spid="379"/>
                                        </p:tgtEl>
                                      </p:cBhvr>
                                    </p:animEffect>
                                    <p:set>
                                      <p:cBhvr>
                                        <p:cTn dur="1" fill="hold">
                                          <p:stCondLst>
                                            <p:cond delay="1200"/>
                                          </p:stCondLst>
                                        </p:cTn>
                                        <p:tgtEl>
                                          <p:spTgt spid="3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0"/>
                                        </p:tgtEl>
                                      </p:cBhvr>
                                    </p:animEffect>
                                    <p:set>
                                      <p:cBhvr>
                                        <p:cTn dur="1" fill="hold">
                                          <p:stCondLst>
                                            <p:cond delay="1000"/>
                                          </p:stCondLst>
                                        </p:cTn>
                                        <p:tgtEl>
                                          <p:spTgt spid="380"/>
                                        </p:tgtEl>
                                        <p:attrNameLst>
                                          <p:attrName>style.visibility</p:attrName>
                                        </p:attrNameLst>
                                      </p:cBhvr>
                                      <p:to>
                                        <p:strVal val="hidden"/>
                                      </p:to>
                                    </p:set>
                                  </p:childTnLst>
                                </p:cTn>
                              </p:par>
                            </p:childTnLst>
                          </p:cTn>
                        </p:par>
                        <p:par>
                          <p:cTn fill="hold">
                            <p:stCondLst>
                              <p:cond delay="1200"/>
                            </p:stCondLst>
                            <p:childTnLst>
                              <p:par>
                                <p:cTn fill="hold" nodeType="afterEffect" presetClass="entr" presetID="2" presetSubtype="1">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600"/>
                                        <p:tgtEl>
                                          <p:spTgt spid="3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7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par>
                                <p:cTn fill="hold" nodeType="withEffect" presetClass="exit" presetID="10" presetSubtype="0">
                                  <p:stCondLst>
                                    <p:cond delay="0"/>
                                  </p:stCondLst>
                                  <p:childTnLst>
                                    <p:animEffect filter="fade" transition="out">
                                      <p:cBhvr>
                                        <p:cTn dur="2000"/>
                                        <p:tgtEl>
                                          <p:spTgt spid="381"/>
                                        </p:tgtEl>
                                      </p:cBhvr>
                                    </p:animEffect>
                                    <p:set>
                                      <p:cBhvr>
                                        <p:cTn dur="1" fill="hold">
                                          <p:stCondLst>
                                            <p:cond delay="2000"/>
                                          </p:stCondLst>
                                        </p:cTn>
                                        <p:tgtEl>
                                          <p:spTgt spid="3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2"/>
                                        </p:tgtEl>
                                      </p:cBhvr>
                                    </p:animEffect>
                                    <p:set>
                                      <p:cBhvr>
                                        <p:cTn dur="1" fill="hold">
                                          <p:stCondLst>
                                            <p:cond delay="1000"/>
                                          </p:stCondLst>
                                        </p:cTn>
                                        <p:tgtEl>
                                          <p:spTgt spid="3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xit" presetID="10" presetSubtype="0">
                                  <p:stCondLst>
                                    <p:cond delay="0"/>
                                  </p:stCondLst>
                                  <p:childTnLst>
                                    <p:animEffect filter="fade" transition="out">
                                      <p:cBhvr>
                                        <p:cTn dur="1000"/>
                                        <p:tgtEl>
                                          <p:spTgt spid="384"/>
                                        </p:tgtEl>
                                      </p:cBhvr>
                                    </p:animEffect>
                                    <p:set>
                                      <p:cBhvr>
                                        <p:cTn dur="1" fill="hold">
                                          <p:stCondLst>
                                            <p:cond delay="1000"/>
                                          </p:stCondLst>
                                        </p:cTn>
                                        <p:tgtEl>
                                          <p:spTgt spid="3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xit" presetID="10" presetSubtype="0">
                                  <p:stCondLst>
                                    <p:cond delay="0"/>
                                  </p:stCondLst>
                                  <p:childTnLst>
                                    <p:animEffect filter="fade" transition="out">
                                      <p:cBhvr>
                                        <p:cTn dur="1200"/>
                                        <p:tgtEl>
                                          <p:spTgt spid="387"/>
                                        </p:tgtEl>
                                      </p:cBhvr>
                                    </p:animEffect>
                                    <p:set>
                                      <p:cBhvr>
                                        <p:cTn dur="1" fill="hold">
                                          <p:stCondLst>
                                            <p:cond delay="1200"/>
                                          </p:stCondLst>
                                        </p:cTn>
                                        <p:tgtEl>
                                          <p:spTgt spid="3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200"/>
                                        <p:tgtEl>
                                          <p:spTgt spid="386"/>
                                        </p:tgtEl>
                                      </p:cBhvr>
                                    </p:animEffect>
                                    <p:set>
                                      <p:cBhvr>
                                        <p:cTn dur="1" fill="hold">
                                          <p:stCondLst>
                                            <p:cond delay="1200"/>
                                          </p:stCondLst>
                                        </p:cTn>
                                        <p:tgtEl>
                                          <p:spTgt spid="38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200"/>
                                        <p:tgtEl>
                                          <p:spTgt spid="385"/>
                                        </p:tgtEl>
                                      </p:cBhvr>
                                    </p:animEffect>
                                    <p:set>
                                      <p:cBhvr>
                                        <p:cTn dur="1" fill="hold">
                                          <p:stCondLst>
                                            <p:cond delay="1200"/>
                                          </p:stCondLst>
                                        </p:cTn>
                                        <p:tgtEl>
                                          <p:spTgt spid="3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200"/>
                                        <p:tgtEl>
                                          <p:spTgt spid="383"/>
                                        </p:tgtEl>
                                      </p:cBhvr>
                                    </p:animEffect>
                                    <p:set>
                                      <p:cBhvr>
                                        <p:cTn dur="1" fill="hold">
                                          <p:stCondLst>
                                            <p:cond delay="1200"/>
                                          </p:stCondLst>
                                        </p:cTn>
                                        <p:tgtEl>
                                          <p:spTgt spid="3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1000"/>
                                        <p:tgtEl>
                                          <p:spTgt spid="392"/>
                                        </p:tgtEl>
                                        <p:attrNameLst>
                                          <p:attrName>ppt_y</p:attrName>
                                        </p:attrNameLst>
                                      </p:cBhvr>
                                      <p:tavLst>
                                        <p:tav fmla="" tm="0">
                                          <p:val>
                                            <p:strVal val="#ppt_y-1"/>
                                          </p:val>
                                        </p:tav>
                                        <p:tav fmla="" tm="100000">
                                          <p:val>
                                            <p:strVal val="#ppt_y"/>
                                          </p:val>
                                        </p:tav>
                                      </p:tavLst>
                                    </p:anim>
                                  </p:childTnLst>
                                </p:cTn>
                              </p:par>
                              <p:par>
                                <p:cTn fill="hold" nodeType="withEffect" presetClass="exit" presetID="10" presetSubtype="0">
                                  <p:stCondLst>
                                    <p:cond delay="0"/>
                                  </p:stCondLst>
                                  <p:childTnLst>
                                    <p:animEffect filter="fade" transition="out">
                                      <p:cBhvr>
                                        <p:cTn dur="1000"/>
                                        <p:tgtEl>
                                          <p:spTgt spid="390"/>
                                        </p:tgtEl>
                                      </p:cBhvr>
                                    </p:animEffect>
                                    <p:set>
                                      <p:cBhvr>
                                        <p:cTn dur="1" fill="hold">
                                          <p:stCondLst>
                                            <p:cond delay="1000"/>
                                          </p:stCondLst>
                                        </p:cTn>
                                        <p:tgtEl>
                                          <p:spTgt spid="3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1"/>
                                        </p:tgtEl>
                                      </p:cBhvr>
                                    </p:animEffect>
                                    <p:set>
                                      <p:cBhvr>
                                        <p:cTn dur="1" fill="hold">
                                          <p:stCondLst>
                                            <p:cond delay="1000"/>
                                          </p:stCondLst>
                                        </p:cTn>
                                        <p:tgtEl>
                                          <p:spTgt spid="3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1000"/>
                                        <p:tgtEl>
                                          <p:spTgt spid="394"/>
                                        </p:tgtEl>
                                        <p:attrNameLst>
                                          <p:attrName>ppt_y</p:attrName>
                                        </p:attrNameLst>
                                      </p:cBhvr>
                                      <p:tavLst>
                                        <p:tav fmla="" tm="0">
                                          <p:val>
                                            <p:strVal val="#ppt_y-1"/>
                                          </p:val>
                                        </p:tav>
                                        <p:tav fmla="" tm="100000">
                                          <p:val>
                                            <p:strVal val="#ppt_y"/>
                                          </p:val>
                                        </p:tav>
                                      </p:tavLst>
                                    </p:anim>
                                  </p:childTnLst>
                                </p:cTn>
                              </p:par>
                              <p:par>
                                <p:cTn fill="hold" nodeType="withEffect" presetClass="exit" presetID="10" presetSubtype="0">
                                  <p:stCondLst>
                                    <p:cond delay="0"/>
                                  </p:stCondLst>
                                  <p:childTnLst>
                                    <p:animEffect filter="fade" transition="out">
                                      <p:cBhvr>
                                        <p:cTn dur="1000"/>
                                        <p:tgtEl>
                                          <p:spTgt spid="393"/>
                                        </p:tgtEl>
                                      </p:cBhvr>
                                    </p:animEffect>
                                    <p:set>
                                      <p:cBhvr>
                                        <p:cTn dur="1" fill="hold">
                                          <p:stCondLst>
                                            <p:cond delay="1000"/>
                                          </p:stCondLst>
                                        </p:cTn>
                                        <p:tgtEl>
                                          <p:spTgt spid="3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395"/>
                                        </p:tgtEl>
                                      </p:cBhvr>
                                    </p:animEffect>
                                    <p:set>
                                      <p:cBhvr>
                                        <p:cTn dur="1" fill="hold">
                                          <p:stCondLst>
                                            <p:cond delay="1000"/>
                                          </p:stCondLst>
                                        </p:cTn>
                                        <p:tgtEl>
                                          <p:spTgt spid="3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7"/>
                                        </p:tgtEl>
                                      </p:cBhvr>
                                    </p:animEffect>
                                    <p:set>
                                      <p:cBhvr>
                                        <p:cTn dur="1" fill="hold">
                                          <p:stCondLst>
                                            <p:cond delay="1000"/>
                                          </p:stCondLst>
                                        </p:cTn>
                                        <p:tgtEl>
                                          <p:spTgt spid="3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1000"/>
                                        <p:tgtEl>
                                          <p:spTgt spid="398"/>
                                        </p:tgtEl>
                                        <p:attrNameLst>
                                          <p:attrName>ppt_y</p:attrName>
                                        </p:attrNameLst>
                                      </p:cBhvr>
                                      <p:tavLst>
                                        <p:tav fmla="" tm="0">
                                          <p:val>
                                            <p:strVal val="#ppt_y-1"/>
                                          </p:val>
                                        </p:tav>
                                        <p:tav fmla="" tm="100000">
                                          <p:val>
                                            <p:strVal val="#ppt_y"/>
                                          </p:val>
                                        </p:tav>
                                      </p:tavLst>
                                    </p:anim>
                                  </p:childTnLst>
                                </p:cTn>
                              </p:par>
                              <p:par>
                                <p:cTn fill="hold" nodeType="withEffect" presetClass="exit" presetID="10" presetSubtype="0">
                                  <p:stCondLst>
                                    <p:cond delay="0"/>
                                  </p:stCondLst>
                                  <p:childTnLst>
                                    <p:animEffect filter="fade" transition="out">
                                      <p:cBhvr>
                                        <p:cTn dur="1000"/>
                                        <p:tgtEl>
                                          <p:spTgt spid="396"/>
                                        </p:tgtEl>
                                      </p:cBhvr>
                                    </p:animEffect>
                                    <p:set>
                                      <p:cBhvr>
                                        <p:cTn dur="1" fill="hold">
                                          <p:stCondLst>
                                            <p:cond delay="1000"/>
                                          </p:stCondLst>
                                        </p:cTn>
                                        <p:tgtEl>
                                          <p:spTgt spid="3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1000"/>
                                        <p:tgtEl>
                                          <p:spTgt spid="4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xit" presetID="10" presetSubtype="0">
                                  <p:stCondLst>
                                    <p:cond delay="0"/>
                                  </p:stCondLst>
                                  <p:childTnLst>
                                    <p:animEffect filter="fade" transition="out">
                                      <p:cBhvr>
                                        <p:cTn dur="1000"/>
                                        <p:tgtEl>
                                          <p:spTgt spid="404"/>
                                        </p:tgtEl>
                                      </p:cBhvr>
                                    </p:animEffect>
                                    <p:set>
                                      <p:cBhvr>
                                        <p:cTn dur="1" fill="hold">
                                          <p:stCondLst>
                                            <p:cond delay="1000"/>
                                          </p:stCondLst>
                                        </p:cTn>
                                        <p:tgtEl>
                                          <p:spTgt spid="4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xit" presetID="10" presetSubtype="0">
                                  <p:stCondLst>
                                    <p:cond delay="0"/>
                                  </p:stCondLst>
                                  <p:childTnLst>
                                    <p:animEffect filter="fade" transition="out">
                                      <p:cBhvr>
                                        <p:cTn dur="1000"/>
                                        <p:tgtEl>
                                          <p:spTgt spid="405"/>
                                        </p:tgtEl>
                                      </p:cBhvr>
                                    </p:animEffect>
                                    <p:set>
                                      <p:cBhvr>
                                        <p:cTn dur="1" fill="hold">
                                          <p:stCondLst>
                                            <p:cond delay="1000"/>
                                          </p:stCondLst>
                                        </p:cTn>
                                        <p:tgtEl>
                                          <p:spTgt spid="4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6"/>
                                        </p:tgtEl>
                                      </p:cBhvr>
                                    </p:animEffect>
                                    <p:set>
                                      <p:cBhvr>
                                        <p:cTn dur="1" fill="hold">
                                          <p:stCondLst>
                                            <p:cond delay="1000"/>
                                          </p:stCondLst>
                                        </p:cTn>
                                        <p:tgtEl>
                                          <p:spTgt spid="406"/>
                                        </p:tgtEl>
                                        <p:attrNameLst>
                                          <p:attrName>style.visibility</p:attrName>
                                        </p:attrNameLst>
                                      </p:cBhvr>
                                      <p:to>
                                        <p:strVal val="hidden"/>
                                      </p:to>
                                    </p:set>
                                  </p:childTnLst>
                                </p:cTn>
                              </p:par>
                              <p:par>
                                <p:cTn fill="hold" nodeType="withEffect" presetClass="exit" presetID="2" presetSubtype="1">
                                  <p:stCondLst>
                                    <p:cond delay="0"/>
                                  </p:stCondLst>
                                  <p:childTnLst>
                                    <p:anim calcmode="lin" valueType="num">
                                      <p:cBhvr additive="base">
                                        <p:cTn dur="1000"/>
                                        <p:tgtEl>
                                          <p:spTgt spid="403"/>
                                        </p:tgtEl>
                                        <p:attrNameLst>
                                          <p:attrName>ppt_y</p:attrName>
                                        </p:attrNameLst>
                                      </p:cBhvr>
                                      <p:tavLst>
                                        <p:tav fmla="" tm="0">
                                          <p:val>
                                            <p:strVal val="#ppt_y"/>
                                          </p:val>
                                        </p:tav>
                                        <p:tav fmla="" tm="100000">
                                          <p:val>
                                            <p:strVal val="#ppt_y-1"/>
                                          </p:val>
                                        </p:tav>
                                      </p:tavLst>
                                    </p:anim>
                                    <p:set>
                                      <p:cBhvr>
                                        <p:cTn dur="1" fill="hold">
                                          <p:stCondLst>
                                            <p:cond delay="1000"/>
                                          </p:stCondLst>
                                        </p:cTn>
                                        <p:tgtEl>
                                          <p:spTgt spid="4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100"/>
                                        <p:tgtEl>
                                          <p:spTgt spid="402"/>
                                        </p:tgtEl>
                                      </p:cBhvr>
                                    </p:animEffect>
                                    <p:set>
                                      <p:cBhvr>
                                        <p:cTn dur="1" fill="hold">
                                          <p:stCondLst>
                                            <p:cond delay="1100"/>
                                          </p:stCondLst>
                                        </p:cTn>
                                        <p:tgtEl>
                                          <p:spTgt spid="4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par>
                                <p:cTn fill="hold" nodeType="withEffect" presetClass="exit" presetID="10" presetSubtype="0">
                                  <p:stCondLst>
                                    <p:cond delay="0"/>
                                  </p:stCondLst>
                                  <p:childTnLst>
                                    <p:animEffect filter="fade" transition="out">
                                      <p:cBhvr>
                                        <p:cTn dur="1000"/>
                                        <p:tgtEl>
                                          <p:spTgt spid="400"/>
                                        </p:tgtEl>
                                      </p:cBhvr>
                                    </p:animEffect>
                                    <p:set>
                                      <p:cBhvr>
                                        <p:cTn dur="1" fill="hold">
                                          <p:stCondLst>
                                            <p:cond delay="1000"/>
                                          </p:stCondLst>
                                        </p:cTn>
                                        <p:tgtEl>
                                          <p:spTgt spid="40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xit" presetID="10" presetSubtype="0">
                                  <p:stCondLst>
                                    <p:cond delay="0"/>
                                  </p:stCondLst>
                                  <p:childTnLst>
                                    <p:animEffect filter="fade" transition="out">
                                      <p:cBhvr>
                                        <p:cTn dur="1000"/>
                                        <p:tgtEl>
                                          <p:spTgt spid="412"/>
                                        </p:tgtEl>
                                      </p:cBhvr>
                                    </p:animEffect>
                                    <p:set>
                                      <p:cBhvr>
                                        <p:cTn dur="1" fill="hold">
                                          <p:stCondLst>
                                            <p:cond delay="1000"/>
                                          </p:stCondLst>
                                        </p:cTn>
                                        <p:tgtEl>
                                          <p:spTgt spid="4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xit" presetID="10" presetSubtype="0">
                                  <p:stCondLst>
                                    <p:cond delay="0"/>
                                  </p:stCondLst>
                                  <p:childTnLst>
                                    <p:animEffect filter="fade" transition="out">
                                      <p:cBhvr>
                                        <p:cTn dur="1000"/>
                                        <p:tgtEl>
                                          <p:spTgt spid="413"/>
                                        </p:tgtEl>
                                      </p:cBhvr>
                                    </p:animEffect>
                                    <p:set>
                                      <p:cBhvr>
                                        <p:cTn dur="1" fill="hold">
                                          <p:stCondLst>
                                            <p:cond delay="1000"/>
                                          </p:stCondLst>
                                        </p:cTn>
                                        <p:tgtEl>
                                          <p:spTgt spid="4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xit" presetID="10" presetSubtype="0">
                                  <p:stCondLst>
                                    <p:cond delay="0"/>
                                  </p:stCondLst>
                                  <p:childTnLst>
                                    <p:animEffect filter="fade" transition="out">
                                      <p:cBhvr>
                                        <p:cTn dur="1000"/>
                                        <p:tgtEl>
                                          <p:spTgt spid="416"/>
                                        </p:tgtEl>
                                      </p:cBhvr>
                                    </p:animEffect>
                                    <p:set>
                                      <p:cBhvr>
                                        <p:cTn dur="1" fill="hold">
                                          <p:stCondLst>
                                            <p:cond delay="1000"/>
                                          </p:stCondLst>
                                        </p:cTn>
                                        <p:tgtEl>
                                          <p:spTgt spid="4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xit" presetID="10" presetSubtype="0">
                                  <p:stCondLst>
                                    <p:cond delay="0"/>
                                  </p:stCondLst>
                                  <p:childTnLst>
                                    <p:animEffect filter="fade" transition="out">
                                      <p:cBhvr>
                                        <p:cTn dur="1000"/>
                                        <p:tgtEl>
                                          <p:spTgt spid="417"/>
                                        </p:tgtEl>
                                      </p:cBhvr>
                                    </p:animEffect>
                                    <p:set>
                                      <p:cBhvr>
                                        <p:cTn dur="1" fill="hold">
                                          <p:stCondLst>
                                            <p:cond delay="1000"/>
                                          </p:stCondLst>
                                        </p:cTn>
                                        <p:tgtEl>
                                          <p:spTgt spid="4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47"/>
          <p:cNvSpPr txBox="1"/>
          <p:nvPr>
            <p:ph type="title"/>
          </p:nvPr>
        </p:nvSpPr>
        <p:spPr>
          <a:xfrm>
            <a:off x="177950" y="505325"/>
            <a:ext cx="93849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en" sz="2600"/>
              <a:t>Experiment - User Independent Pattern Recognition</a:t>
            </a:r>
            <a:endParaRPr b="1" sz="2600"/>
          </a:p>
          <a:p>
            <a:pPr indent="0" lvl="0" marL="0" rtl="0">
              <a:lnSpc>
                <a:spcPct val="90000"/>
              </a:lnSpc>
              <a:spcBef>
                <a:spcPts val="0"/>
              </a:spcBef>
              <a:spcAft>
                <a:spcPts val="0"/>
              </a:spcAft>
              <a:buClr>
                <a:srgbClr val="000000"/>
              </a:buClr>
              <a:buFont typeface="Calibri"/>
              <a:buNone/>
            </a:pPr>
            <a:r>
              <a:t/>
            </a:r>
            <a:endParaRPr sz="2600">
              <a:latin typeface="Consolas"/>
              <a:ea typeface="Consolas"/>
              <a:cs typeface="Consolas"/>
              <a:sym typeface="Consolas"/>
            </a:endParaRPr>
          </a:p>
          <a:p>
            <a:pPr indent="0" lvl="0" marL="0" rtl="0">
              <a:spcBef>
                <a:spcPts val="0"/>
              </a:spcBef>
              <a:spcAft>
                <a:spcPts val="0"/>
              </a:spcAft>
              <a:buNone/>
            </a:pPr>
            <a:r>
              <a:t/>
            </a:r>
            <a:endParaRPr sz="2400"/>
          </a:p>
          <a:p>
            <a:pPr indent="0" lvl="0" marL="0" rtl="0">
              <a:spcBef>
                <a:spcPts val="0"/>
              </a:spcBef>
              <a:spcAft>
                <a:spcPts val="0"/>
              </a:spcAft>
              <a:buNone/>
            </a:pPr>
            <a:r>
              <a:t/>
            </a:r>
            <a:endParaRPr sz="2400"/>
          </a:p>
        </p:txBody>
      </p:sp>
      <p:sp>
        <p:nvSpPr>
          <p:cNvPr id="425" name="Google Shape;425;p47"/>
          <p:cNvSpPr txBox="1"/>
          <p:nvPr/>
        </p:nvSpPr>
        <p:spPr>
          <a:xfrm>
            <a:off x="281375" y="1646725"/>
            <a:ext cx="8137200" cy="34101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If we collect data from multiple users and train one model based on all of that data, we hope this model can be applied to any human</a:t>
            </a:r>
            <a:endParaRPr sz="2600">
              <a:latin typeface="Times New Roman"/>
              <a:ea typeface="Times New Roman"/>
              <a:cs typeface="Times New Roman"/>
              <a:sym typeface="Times New Roman"/>
            </a:endParaRPr>
          </a:p>
          <a:p>
            <a:pPr indent="-393700" lvl="0" marL="457200" marR="0" rtl="0" algn="l">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We conducted an experiment collecting data from several users and developed model based on all data collected and tested data from each user against it</a:t>
            </a:r>
            <a:endParaRPr sz="2600">
              <a:latin typeface="Times New Roman"/>
              <a:ea typeface="Times New Roman"/>
              <a:cs typeface="Times New Roman"/>
              <a:sym typeface="Times New Roman"/>
            </a:endParaRPr>
          </a:p>
        </p:txBody>
      </p:sp>
      <p:sp>
        <p:nvSpPr>
          <p:cNvPr id="426" name="Google Shape;426;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48"/>
          <p:cNvSpPr txBox="1"/>
          <p:nvPr>
            <p:ph type="title"/>
          </p:nvPr>
        </p:nvSpPr>
        <p:spPr>
          <a:xfrm>
            <a:off x="264675" y="401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en" sz="3000"/>
              <a:t>Experimental Controls</a:t>
            </a:r>
            <a:endParaRPr b="1" sz="3000"/>
          </a:p>
          <a:p>
            <a:pPr indent="0" lvl="0" marL="0" rtl="0">
              <a:lnSpc>
                <a:spcPct val="90000"/>
              </a:lnSpc>
              <a:spcBef>
                <a:spcPts val="0"/>
              </a:spcBef>
              <a:spcAft>
                <a:spcPts val="0"/>
              </a:spcAft>
              <a:buClr>
                <a:srgbClr val="000000"/>
              </a:buClr>
              <a:buFont typeface="Calibri"/>
              <a:buNone/>
            </a:pPr>
            <a:r>
              <a:t/>
            </a:r>
            <a:endParaRPr sz="3400">
              <a:latin typeface="Consolas"/>
              <a:ea typeface="Consolas"/>
              <a:cs typeface="Consolas"/>
              <a:sym typeface="Consolas"/>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id="432" name="Google Shape;432;p48"/>
          <p:cNvSpPr txBox="1"/>
          <p:nvPr/>
        </p:nvSpPr>
        <p:spPr>
          <a:xfrm>
            <a:off x="508050" y="1495200"/>
            <a:ext cx="3590400" cy="34101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The armband must be in a consistent position across all subjects.</a:t>
            </a:r>
            <a:endParaRPr sz="2600">
              <a:latin typeface="Times New Roman"/>
              <a:ea typeface="Times New Roman"/>
              <a:cs typeface="Times New Roman"/>
              <a:sym typeface="Times New Roman"/>
            </a:endParaRPr>
          </a:p>
          <a:p>
            <a:pPr indent="-393700" lvl="0" marL="457200" marR="0" rtl="0" algn="l">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 Align the light on the armband with the middle finger </a:t>
            </a:r>
            <a:endParaRPr sz="2600">
              <a:latin typeface="Times New Roman"/>
              <a:ea typeface="Times New Roman"/>
              <a:cs typeface="Times New Roman"/>
              <a:sym typeface="Times New Roman"/>
            </a:endParaRPr>
          </a:p>
        </p:txBody>
      </p:sp>
      <p:sp>
        <p:nvSpPr>
          <p:cNvPr id="433" name="Google Shape;433;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34" name="Google Shape;434;p48"/>
          <p:cNvPicPr preferRelativeResize="0"/>
          <p:nvPr/>
        </p:nvPicPr>
        <p:blipFill>
          <a:blip r:embed="rId3">
            <a:alphaModFix/>
          </a:blip>
          <a:stretch>
            <a:fillRect/>
          </a:stretch>
        </p:blipFill>
        <p:spPr>
          <a:xfrm>
            <a:off x="5151025" y="1449328"/>
            <a:ext cx="2530562" cy="33701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49"/>
          <p:cNvSpPr txBox="1"/>
          <p:nvPr/>
        </p:nvSpPr>
        <p:spPr>
          <a:xfrm>
            <a:off x="394225" y="1646725"/>
            <a:ext cx="8137200" cy="34101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0"/>
              </a:spcBef>
              <a:spcAft>
                <a:spcPts val="0"/>
              </a:spcAft>
              <a:buSzPts val="2800"/>
              <a:buFont typeface="Times New Roman"/>
              <a:buChar char="❖"/>
            </a:pPr>
            <a:r>
              <a:rPr lang="en" sz="2800">
                <a:latin typeface="Times New Roman"/>
                <a:ea typeface="Times New Roman"/>
                <a:cs typeface="Times New Roman"/>
                <a:sym typeface="Times New Roman"/>
              </a:rPr>
              <a:t>10 Subjects</a:t>
            </a:r>
            <a:endParaRPr sz="2800">
              <a:latin typeface="Times New Roman"/>
              <a:ea typeface="Times New Roman"/>
              <a:cs typeface="Times New Roman"/>
              <a:sym typeface="Times New Roman"/>
            </a:endParaRPr>
          </a:p>
          <a:p>
            <a:pPr indent="-406400" lvl="0" marL="457200" marR="0" rtl="0" algn="l">
              <a:lnSpc>
                <a:spcPct val="90000"/>
              </a:lnSpc>
              <a:spcBef>
                <a:spcPts val="0"/>
              </a:spcBef>
              <a:spcAft>
                <a:spcPts val="0"/>
              </a:spcAft>
              <a:buSzPts val="2800"/>
              <a:buFont typeface="Times New Roman"/>
              <a:buChar char="❖"/>
            </a:pPr>
            <a:r>
              <a:rPr lang="en" sz="2800">
                <a:latin typeface="Times New Roman"/>
                <a:ea typeface="Times New Roman"/>
                <a:cs typeface="Times New Roman"/>
                <a:sym typeface="Times New Roman"/>
              </a:rPr>
              <a:t>Train 8 Gestures: Rest, Fist, Point, Open Hand, Wave In, Wave Out, Supination, Pronation</a:t>
            </a:r>
            <a:endParaRPr sz="2800">
              <a:latin typeface="Times New Roman"/>
              <a:ea typeface="Times New Roman"/>
              <a:cs typeface="Times New Roman"/>
              <a:sym typeface="Times New Roman"/>
            </a:endParaRPr>
          </a:p>
          <a:p>
            <a:pPr indent="-406400" lvl="0" marL="457200" marR="0" rtl="0" algn="l">
              <a:lnSpc>
                <a:spcPct val="90000"/>
              </a:lnSpc>
              <a:spcBef>
                <a:spcPts val="0"/>
              </a:spcBef>
              <a:spcAft>
                <a:spcPts val="0"/>
              </a:spcAft>
              <a:buSzPts val="2800"/>
              <a:buFont typeface="Times New Roman"/>
              <a:buChar char="❖"/>
            </a:pPr>
            <a:r>
              <a:rPr lang="en" sz="2800">
                <a:latin typeface="Times New Roman"/>
                <a:ea typeface="Times New Roman"/>
                <a:cs typeface="Times New Roman"/>
                <a:sym typeface="Times New Roman"/>
              </a:rPr>
              <a:t>Upload to cloud (Tap “Cloud Image” button)</a:t>
            </a:r>
            <a:endParaRPr sz="2800">
              <a:latin typeface="Times New Roman"/>
              <a:ea typeface="Times New Roman"/>
              <a:cs typeface="Times New Roman"/>
              <a:sym typeface="Times New Roman"/>
            </a:endParaRPr>
          </a:p>
          <a:p>
            <a:pPr indent="0" lvl="0" marL="0" rtl="0">
              <a:spcBef>
                <a:spcPts val="0"/>
              </a:spcBef>
              <a:spcAft>
                <a:spcPts val="0"/>
              </a:spcAft>
              <a:buNone/>
            </a:pPr>
            <a:r>
              <a:t/>
            </a:r>
            <a:endParaRPr sz="2400"/>
          </a:p>
        </p:txBody>
      </p:sp>
      <p:sp>
        <p:nvSpPr>
          <p:cNvPr id="440" name="Google Shape;440;p49"/>
          <p:cNvSpPr txBox="1"/>
          <p:nvPr>
            <p:ph type="title"/>
          </p:nvPr>
        </p:nvSpPr>
        <p:spPr>
          <a:xfrm>
            <a:off x="281375" y="401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en" sz="3000"/>
              <a:t>Experimental Protocol</a:t>
            </a:r>
            <a:endParaRPr b="1" sz="3000"/>
          </a:p>
          <a:p>
            <a:pPr indent="0" lvl="0" marL="0" rtl="0">
              <a:lnSpc>
                <a:spcPct val="90000"/>
              </a:lnSpc>
              <a:spcBef>
                <a:spcPts val="0"/>
              </a:spcBef>
              <a:spcAft>
                <a:spcPts val="0"/>
              </a:spcAft>
              <a:buClr>
                <a:srgbClr val="000000"/>
              </a:buClr>
              <a:buFont typeface="Calibri"/>
              <a:buNone/>
            </a:pPr>
            <a:r>
              <a:t/>
            </a:r>
            <a:endParaRPr sz="3400">
              <a:latin typeface="Consolas"/>
              <a:ea typeface="Consolas"/>
              <a:cs typeface="Consolas"/>
              <a:sym typeface="Consolas"/>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id="441" name="Google Shape;441;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50"/>
          <p:cNvSpPr txBox="1"/>
          <p:nvPr>
            <p:ph type="title"/>
          </p:nvPr>
        </p:nvSpPr>
        <p:spPr>
          <a:xfrm>
            <a:off x="311700" y="428650"/>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en" sz="3000"/>
              <a:t>Experimental Results</a:t>
            </a:r>
            <a:endParaRPr b="1" sz="3000"/>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id="447" name="Google Shape;447;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48" name="Google Shape;448;p50"/>
          <p:cNvPicPr preferRelativeResize="0"/>
          <p:nvPr/>
        </p:nvPicPr>
        <p:blipFill>
          <a:blip r:embed="rId3">
            <a:alphaModFix/>
          </a:blip>
          <a:stretch>
            <a:fillRect/>
          </a:stretch>
        </p:blipFill>
        <p:spPr>
          <a:xfrm>
            <a:off x="4830700" y="1707350"/>
            <a:ext cx="4237101" cy="2536739"/>
          </a:xfrm>
          <a:prstGeom prst="rect">
            <a:avLst/>
          </a:prstGeom>
          <a:noFill/>
          <a:ln>
            <a:noFill/>
          </a:ln>
        </p:spPr>
      </p:pic>
      <p:sp>
        <p:nvSpPr>
          <p:cNvPr id="449" name="Google Shape;449;p50"/>
          <p:cNvSpPr txBox="1"/>
          <p:nvPr/>
        </p:nvSpPr>
        <p:spPr>
          <a:xfrm>
            <a:off x="78975" y="1552375"/>
            <a:ext cx="4751700" cy="3111000"/>
          </a:xfrm>
          <a:prstGeom prst="rect">
            <a:avLst/>
          </a:prstGeom>
          <a:noFill/>
          <a:ln>
            <a:noFill/>
          </a:ln>
        </p:spPr>
        <p:txBody>
          <a:bodyPr anchorCtr="0" anchor="t" bIns="91425" lIns="91425" spcFirstLastPara="1" rIns="91425" wrap="square" tIns="91425">
            <a:noAutofit/>
          </a:bodyPr>
          <a:lstStyle/>
          <a:p>
            <a:pPr indent="-393700" lvl="0" marL="457200" rtl="0">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Developed a Java program, to be ran in the cloud, that trains one model from 9 subjects </a:t>
            </a:r>
            <a:endParaRPr sz="2600">
              <a:latin typeface="Times New Roman"/>
              <a:ea typeface="Times New Roman"/>
              <a:cs typeface="Times New Roman"/>
              <a:sym typeface="Times New Roman"/>
            </a:endParaRPr>
          </a:p>
          <a:p>
            <a:pPr indent="0" lvl="0" marL="457200" rtl="0">
              <a:lnSpc>
                <a:spcPct val="90000"/>
              </a:lnSpc>
              <a:spcBef>
                <a:spcPts val="0"/>
              </a:spcBef>
              <a:spcAft>
                <a:spcPts val="0"/>
              </a:spcAft>
              <a:buNone/>
            </a:pPr>
            <a:r>
              <a:rPr lang="en" sz="2600">
                <a:latin typeface="Times New Roman"/>
                <a:ea typeface="Times New Roman"/>
                <a:cs typeface="Times New Roman"/>
                <a:sym typeface="Times New Roman"/>
              </a:rPr>
              <a:t>(excluding 1)</a:t>
            </a:r>
            <a:endParaRPr sz="2600">
              <a:latin typeface="Times New Roman"/>
              <a:ea typeface="Times New Roman"/>
              <a:cs typeface="Times New Roman"/>
              <a:sym typeface="Times New Roman"/>
            </a:endParaRPr>
          </a:p>
          <a:p>
            <a:pPr indent="-393700" lvl="0" marL="457200" rtl="0">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Run data from each excluded subject against this model to see how it performs</a:t>
            </a:r>
            <a:endParaRPr sz="2600">
              <a:latin typeface="Times New Roman"/>
              <a:ea typeface="Times New Roman"/>
              <a:cs typeface="Times New Roman"/>
              <a:sym typeface="Times New Roman"/>
            </a:endParaRPr>
          </a:p>
          <a:p>
            <a:pPr indent="0" lvl="0" marL="457200" rtl="0">
              <a:lnSpc>
                <a:spcPct val="90000"/>
              </a:lnSpc>
              <a:spcBef>
                <a:spcPts val="0"/>
              </a:spcBef>
              <a:spcAft>
                <a:spcPts val="0"/>
              </a:spcAft>
              <a:buNone/>
            </a:pPr>
            <a:r>
              <a:t/>
            </a:r>
            <a:endParaRPr sz="2400">
              <a:latin typeface="Times New Roman"/>
              <a:ea typeface="Times New Roman"/>
              <a:cs typeface="Times New Roman"/>
              <a:sym typeface="Times New Roman"/>
            </a:endParaRPr>
          </a:p>
          <a:p>
            <a:pPr indent="0" lvl="0" marL="457200" rtl="0">
              <a:lnSpc>
                <a:spcPct val="90000"/>
              </a:lnSpc>
              <a:spcBef>
                <a:spcPts val="0"/>
              </a:spcBef>
              <a:spcAft>
                <a:spcPts val="0"/>
              </a:spcAft>
              <a:buNone/>
            </a:pPr>
            <a:r>
              <a:t/>
            </a:r>
            <a:endParaRPr sz="2400">
              <a:latin typeface="Times New Roman"/>
              <a:ea typeface="Times New Roman"/>
              <a:cs typeface="Times New Roman"/>
              <a:sym typeface="Times New Roman"/>
            </a:endParaRPr>
          </a:p>
          <a:p>
            <a:pPr indent="0" lvl="0" marL="0">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51"/>
          <p:cNvSpPr txBox="1"/>
          <p:nvPr>
            <p:ph type="title"/>
          </p:nvPr>
        </p:nvSpPr>
        <p:spPr>
          <a:xfrm>
            <a:off x="206013" y="5103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FFFFFF"/>
                </a:solidFill>
              </a:rPr>
              <a:t>Experimental Results -</a:t>
            </a:r>
            <a:r>
              <a:rPr b="1" lang="en" sz="3000">
                <a:solidFill>
                  <a:srgbClr val="FFFFFF"/>
                </a:solidFill>
              </a:rPr>
              <a:t> User Survey</a:t>
            </a:r>
            <a:endParaRPr b="1" sz="3000">
              <a:solidFill>
                <a:srgbClr val="FFFFFF"/>
              </a:solidFill>
            </a:endParaRPr>
          </a:p>
        </p:txBody>
      </p:sp>
      <p:sp>
        <p:nvSpPr>
          <p:cNvPr id="455" name="Google Shape;455;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456" name="Google Shape;456;p51"/>
          <p:cNvGraphicFramePr/>
          <p:nvPr/>
        </p:nvGraphicFramePr>
        <p:xfrm>
          <a:off x="984000" y="1712900"/>
          <a:ext cx="3000000" cy="3000000"/>
        </p:xfrm>
        <a:graphic>
          <a:graphicData uri="http://schemas.openxmlformats.org/drawingml/2006/table">
            <a:tbl>
              <a:tblPr>
                <a:noFill/>
                <a:tableStyleId>{B13EB51F-ED4F-4B71-B273-827225CCD36C}</a:tableStyleId>
              </a:tblPr>
              <a:tblGrid>
                <a:gridCol w="1392925"/>
                <a:gridCol w="1392925"/>
                <a:gridCol w="1392925"/>
                <a:gridCol w="1392925"/>
                <a:gridCol w="1392925"/>
              </a:tblGrid>
              <a:tr h="920775">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Question Topic</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Responsiveness</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Accuracy</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Ease of Use</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Aesthetic</a:t>
                      </a:r>
                      <a:endParaRPr b="1" sz="1200">
                        <a:latin typeface="Times New Roman"/>
                        <a:ea typeface="Times New Roman"/>
                        <a:cs typeface="Times New Roman"/>
                        <a:sym typeface="Times New Roman"/>
                      </a:endParaRPr>
                    </a:p>
                  </a:txBody>
                  <a:tcPr marT="63500" marB="63500" marR="63500" marL="63500"/>
                </a:tc>
              </a:tr>
              <a:tr h="1164575">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Average Rating</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4.25</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4.125</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4.125</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4.0</a:t>
                      </a:r>
                      <a:endParaRPr b="1" sz="1200">
                        <a:latin typeface="Times New Roman"/>
                        <a:ea typeface="Times New Roman"/>
                        <a:cs typeface="Times New Roman"/>
                        <a:sym typeface="Times New Roman"/>
                      </a:endParaRPr>
                    </a:p>
                  </a:txBody>
                  <a:tcPr marT="63500" marB="63500" marR="63500" marL="63500"/>
                </a:tc>
              </a:tr>
            </a:tbl>
          </a:graphicData>
        </a:graphic>
      </p:graphicFrame>
      <p:sp>
        <p:nvSpPr>
          <p:cNvPr id="457" name="Google Shape;457;p51"/>
          <p:cNvSpPr txBox="1"/>
          <p:nvPr/>
        </p:nvSpPr>
        <p:spPr>
          <a:xfrm>
            <a:off x="2541200" y="3678925"/>
            <a:ext cx="3454500" cy="132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latin typeface="Times New Roman"/>
                <a:ea typeface="Times New Roman"/>
                <a:cs typeface="Times New Roman"/>
                <a:sym typeface="Times New Roman"/>
              </a:rPr>
              <a:t>Table 1. Average Rating of Mobile Application from 10 users</a:t>
            </a:r>
            <a:endParaRPr sz="12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52"/>
          <p:cNvSpPr txBox="1"/>
          <p:nvPr>
            <p:ph type="title"/>
          </p:nvPr>
        </p:nvSpPr>
        <p:spPr>
          <a:xfrm>
            <a:off x="311700" y="454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en" sz="3000"/>
              <a:t>Conclusion</a:t>
            </a:r>
            <a:endParaRPr b="1" sz="3000"/>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id="463" name="Google Shape;463;p52"/>
          <p:cNvSpPr txBox="1"/>
          <p:nvPr/>
        </p:nvSpPr>
        <p:spPr>
          <a:xfrm>
            <a:off x="311700" y="1513250"/>
            <a:ext cx="8191200" cy="34101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9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I</a:t>
            </a:r>
            <a:r>
              <a:rPr lang="en" sz="2500">
                <a:latin typeface="Times New Roman"/>
                <a:ea typeface="Times New Roman"/>
                <a:cs typeface="Times New Roman"/>
                <a:sym typeface="Times New Roman"/>
              </a:rPr>
              <a:t>ntegrated</a:t>
            </a:r>
            <a:r>
              <a:rPr lang="en" sz="2500">
                <a:latin typeface="Times New Roman"/>
                <a:ea typeface="Times New Roman"/>
                <a:cs typeface="Times New Roman"/>
                <a:sym typeface="Times New Roman"/>
              </a:rPr>
              <a:t> </a:t>
            </a:r>
            <a:r>
              <a:rPr lang="en" sz="2500">
                <a:latin typeface="Times New Roman"/>
                <a:ea typeface="Times New Roman"/>
                <a:cs typeface="Times New Roman"/>
                <a:sym typeface="Times New Roman"/>
              </a:rPr>
              <a:t>Inertial</a:t>
            </a:r>
            <a:r>
              <a:rPr lang="en" sz="2500">
                <a:latin typeface="Times New Roman"/>
                <a:ea typeface="Times New Roman"/>
                <a:cs typeface="Times New Roman"/>
                <a:sym typeface="Times New Roman"/>
              </a:rPr>
              <a:t> Measurement Unit (IMU) GUI</a:t>
            </a:r>
            <a:endParaRPr sz="2500">
              <a:latin typeface="Times New Roman"/>
              <a:ea typeface="Times New Roman"/>
              <a:cs typeface="Times New Roman"/>
              <a:sym typeface="Times New Roman"/>
            </a:endParaRPr>
          </a:p>
          <a:p>
            <a:pPr indent="-387350" lvl="1" marL="914400" marR="0" rtl="0" algn="l">
              <a:lnSpc>
                <a:spcPct val="9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Needs further testing and implementation</a:t>
            </a:r>
            <a:endParaRPr sz="2500">
              <a:latin typeface="Times New Roman"/>
              <a:ea typeface="Times New Roman"/>
              <a:cs typeface="Times New Roman"/>
              <a:sym typeface="Times New Roman"/>
            </a:endParaRPr>
          </a:p>
          <a:p>
            <a:pPr indent="-387350" lvl="0" marL="457200" marR="0" rtl="0" algn="l">
              <a:lnSpc>
                <a:spcPct val="9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Successfully implemented MySQL for Cloud Computing</a:t>
            </a:r>
            <a:endParaRPr sz="2500">
              <a:latin typeface="Times New Roman"/>
              <a:ea typeface="Times New Roman"/>
              <a:cs typeface="Times New Roman"/>
              <a:sym typeface="Times New Roman"/>
            </a:endParaRPr>
          </a:p>
          <a:p>
            <a:pPr indent="-387350" lvl="0" marL="457200" marR="0" rtl="0" algn="l">
              <a:lnSpc>
                <a:spcPct val="9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Created a website that provides instructions and is open source</a:t>
            </a:r>
            <a:endParaRPr sz="2500">
              <a:latin typeface="Times New Roman"/>
              <a:ea typeface="Times New Roman"/>
              <a:cs typeface="Times New Roman"/>
              <a:sym typeface="Times New Roman"/>
            </a:endParaRPr>
          </a:p>
          <a:p>
            <a:pPr indent="-387350" lvl="0" marL="457200" marR="0" rtl="0" algn="l">
              <a:lnSpc>
                <a:spcPct val="9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Created an User Independent Pattern Recognition experiment</a:t>
            </a:r>
            <a:endParaRPr sz="2500">
              <a:latin typeface="Times New Roman"/>
              <a:ea typeface="Times New Roman"/>
              <a:cs typeface="Times New Roman"/>
              <a:sym typeface="Times New Roman"/>
            </a:endParaRPr>
          </a:p>
          <a:p>
            <a:pPr indent="-387350" lvl="1" marL="914400" marR="0" rtl="0" algn="l">
              <a:lnSpc>
                <a:spcPct val="9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50% accurate with 10 test subjects </a:t>
            </a:r>
            <a:endParaRPr sz="2500">
              <a:latin typeface="Times New Roman"/>
              <a:ea typeface="Times New Roman"/>
              <a:cs typeface="Times New Roman"/>
              <a:sym typeface="Times New Roman"/>
            </a:endParaRPr>
          </a:p>
          <a:p>
            <a:pPr indent="-387350" lvl="2" marL="1371600" marR="0" rtl="0" algn="l">
              <a:lnSpc>
                <a:spcPct val="9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need more subjects</a:t>
            </a:r>
            <a:endParaRPr sz="2500">
              <a:latin typeface="Times New Roman"/>
              <a:ea typeface="Times New Roman"/>
              <a:cs typeface="Times New Roman"/>
              <a:sym typeface="Times New Roman"/>
            </a:endParaRPr>
          </a:p>
          <a:p>
            <a:pPr indent="0" lvl="0" marL="457200" marR="0" rtl="0" algn="l">
              <a:lnSpc>
                <a:spcPct val="90000"/>
              </a:lnSpc>
              <a:spcBef>
                <a:spcPts val="0"/>
              </a:spcBef>
              <a:spcAft>
                <a:spcPts val="0"/>
              </a:spcAft>
              <a:buNone/>
            </a:pPr>
            <a:r>
              <a:t/>
            </a:r>
            <a:endParaRPr sz="2500">
              <a:latin typeface="Times New Roman"/>
              <a:ea typeface="Times New Roman"/>
              <a:cs typeface="Times New Roman"/>
              <a:sym typeface="Times New Roman"/>
            </a:endParaRPr>
          </a:p>
          <a:p>
            <a:pPr indent="0" lvl="0" marL="0" marR="0" rtl="0" algn="l">
              <a:lnSpc>
                <a:spcPct val="90000"/>
              </a:lnSpc>
              <a:spcBef>
                <a:spcPts val="0"/>
              </a:spcBef>
              <a:spcAft>
                <a:spcPts val="0"/>
              </a:spcAft>
              <a:buNone/>
            </a:pPr>
            <a:r>
              <a:t/>
            </a:r>
            <a:endParaRPr sz="2500">
              <a:latin typeface="Times New Roman"/>
              <a:ea typeface="Times New Roman"/>
              <a:cs typeface="Times New Roman"/>
              <a:sym typeface="Times New Roman"/>
            </a:endParaRPr>
          </a:p>
          <a:p>
            <a:pPr indent="0" lvl="0" marL="0" rtl="0">
              <a:spcBef>
                <a:spcPts val="0"/>
              </a:spcBef>
              <a:spcAft>
                <a:spcPts val="0"/>
              </a:spcAft>
              <a:buNone/>
            </a:pPr>
            <a:r>
              <a:t/>
            </a:r>
            <a:endParaRPr sz="2500"/>
          </a:p>
        </p:txBody>
      </p:sp>
      <p:sp>
        <p:nvSpPr>
          <p:cNvPr id="464" name="Google Shape;464;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5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t>Future Work</a:t>
            </a:r>
            <a:endParaRPr b="1" sz="3000"/>
          </a:p>
        </p:txBody>
      </p:sp>
      <p:sp>
        <p:nvSpPr>
          <p:cNvPr id="470" name="Google Shape;470;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471" name="Google Shape;471;p53"/>
          <p:cNvSpPr txBox="1"/>
          <p:nvPr/>
        </p:nvSpPr>
        <p:spPr>
          <a:xfrm>
            <a:off x="311725" y="1664550"/>
            <a:ext cx="8283600" cy="3199200"/>
          </a:xfrm>
          <a:prstGeom prst="rect">
            <a:avLst/>
          </a:prstGeom>
          <a:noFill/>
          <a:ln>
            <a:noFill/>
          </a:ln>
        </p:spPr>
        <p:txBody>
          <a:bodyPr anchorCtr="0" anchor="t" bIns="91425" lIns="91425" spcFirstLastPara="1" rIns="91425" wrap="square" tIns="91425">
            <a:noAutofit/>
          </a:bodyPr>
          <a:lstStyle/>
          <a:p>
            <a:pPr indent="-406400" lvl="0" marL="457200" rtl="0">
              <a:spcBef>
                <a:spcPts val="0"/>
              </a:spcBef>
              <a:spcAft>
                <a:spcPts val="0"/>
              </a:spcAft>
              <a:buSzPts val="2800"/>
              <a:buFont typeface="Times New Roman"/>
              <a:buChar char="❖"/>
            </a:pPr>
            <a:r>
              <a:rPr lang="en" sz="2800">
                <a:latin typeface="Times New Roman"/>
                <a:ea typeface="Times New Roman"/>
                <a:cs typeface="Times New Roman"/>
                <a:sym typeface="Times New Roman"/>
              </a:rPr>
              <a:t>Fully implement the IMU for gesture recognition</a:t>
            </a:r>
            <a:endParaRPr sz="2800">
              <a:latin typeface="Times New Roman"/>
              <a:ea typeface="Times New Roman"/>
              <a:cs typeface="Times New Roman"/>
              <a:sym typeface="Times New Roman"/>
            </a:endParaRPr>
          </a:p>
          <a:p>
            <a:pPr indent="-406400" lvl="0" marL="457200" rtl="0">
              <a:spcBef>
                <a:spcPts val="0"/>
              </a:spcBef>
              <a:spcAft>
                <a:spcPts val="0"/>
              </a:spcAft>
              <a:buSzPts val="2800"/>
              <a:buFont typeface="Times New Roman"/>
              <a:buChar char="❖"/>
            </a:pPr>
            <a:r>
              <a:rPr lang="en" sz="2800">
                <a:latin typeface="Times New Roman"/>
                <a:ea typeface="Times New Roman"/>
                <a:cs typeface="Times New Roman"/>
                <a:sym typeface="Times New Roman"/>
              </a:rPr>
              <a:t>Improve website instructions</a:t>
            </a:r>
            <a:endParaRPr sz="2800">
              <a:latin typeface="Times New Roman"/>
              <a:ea typeface="Times New Roman"/>
              <a:cs typeface="Times New Roman"/>
              <a:sym typeface="Times New Roman"/>
            </a:endParaRPr>
          </a:p>
          <a:p>
            <a:pPr indent="-406400" lvl="0" marL="457200" rtl="0">
              <a:spcBef>
                <a:spcPts val="0"/>
              </a:spcBef>
              <a:spcAft>
                <a:spcPts val="0"/>
              </a:spcAft>
              <a:buSzPts val="2800"/>
              <a:buFont typeface="Times New Roman"/>
              <a:buChar char="❖"/>
            </a:pPr>
            <a:r>
              <a:rPr lang="en" sz="2800">
                <a:latin typeface="Times New Roman"/>
                <a:ea typeface="Times New Roman"/>
                <a:cs typeface="Times New Roman"/>
                <a:sym typeface="Times New Roman"/>
              </a:rPr>
              <a:t>Gather additional trained data for</a:t>
            </a:r>
            <a:r>
              <a:rPr lang="en" sz="2800">
                <a:latin typeface="Times New Roman"/>
                <a:ea typeface="Times New Roman"/>
                <a:cs typeface="Times New Roman"/>
                <a:sym typeface="Times New Roman"/>
              </a:rPr>
              <a:t> User Independent Pattern </a:t>
            </a:r>
            <a:r>
              <a:rPr lang="en" sz="2800">
                <a:latin typeface="Times New Roman"/>
                <a:ea typeface="Times New Roman"/>
                <a:cs typeface="Times New Roman"/>
                <a:sym typeface="Times New Roman"/>
              </a:rPr>
              <a:t>Recognition</a:t>
            </a:r>
            <a:endParaRPr sz="2800">
              <a:latin typeface="Times New Roman"/>
              <a:ea typeface="Times New Roman"/>
              <a:cs typeface="Times New Roman"/>
              <a:sym typeface="Times New Roman"/>
            </a:endParaRPr>
          </a:p>
          <a:p>
            <a:pPr indent="-406400" lvl="0" marL="457200" rtl="0">
              <a:spcBef>
                <a:spcPts val="0"/>
              </a:spcBef>
              <a:spcAft>
                <a:spcPts val="0"/>
              </a:spcAft>
              <a:buSzPts val="2800"/>
              <a:buFont typeface="Times New Roman"/>
              <a:buChar char="❖"/>
            </a:pPr>
            <a:r>
              <a:rPr lang="en" sz="2800">
                <a:latin typeface="Times New Roman"/>
                <a:ea typeface="Times New Roman"/>
                <a:cs typeface="Times New Roman"/>
                <a:sym typeface="Times New Roman"/>
              </a:rPr>
              <a:t>Improve accuracy of the gesture r</a:t>
            </a:r>
            <a:r>
              <a:rPr lang="en" sz="2800">
                <a:latin typeface="Times New Roman"/>
                <a:ea typeface="Times New Roman"/>
                <a:cs typeface="Times New Roman"/>
                <a:sym typeface="Times New Roman"/>
              </a:rPr>
              <a:t>ecognition</a:t>
            </a:r>
            <a:endParaRPr sz="280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5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000"/>
              <a:t>Questions?</a:t>
            </a:r>
            <a:endParaRPr b="1" sz="3000"/>
          </a:p>
        </p:txBody>
      </p:sp>
      <p:sp>
        <p:nvSpPr>
          <p:cNvPr id="477" name="Google Shape;477;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78" name="Google Shape;478;p54"/>
          <p:cNvPicPr preferRelativeResize="0"/>
          <p:nvPr/>
        </p:nvPicPr>
        <p:blipFill>
          <a:blip r:embed="rId3">
            <a:alphaModFix/>
          </a:blip>
          <a:stretch>
            <a:fillRect/>
          </a:stretch>
        </p:blipFill>
        <p:spPr>
          <a:xfrm>
            <a:off x="2806087" y="1342750"/>
            <a:ext cx="2940636" cy="3714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Clr>
                <a:srgbClr val="000000"/>
              </a:buClr>
              <a:buFont typeface="Arial"/>
              <a:buNone/>
            </a:pPr>
            <a:r>
              <a:rPr b="1" lang="en" sz="3000"/>
              <a:t>Motivation</a:t>
            </a:r>
            <a:endParaRPr b="1" sz="3000"/>
          </a:p>
        </p:txBody>
      </p:sp>
      <p:sp>
        <p:nvSpPr>
          <p:cNvPr id="163" name="Google Shape;163;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64" name="Google Shape;164;p28"/>
          <p:cNvSpPr txBox="1"/>
          <p:nvPr/>
        </p:nvSpPr>
        <p:spPr>
          <a:xfrm>
            <a:off x="462450" y="1717825"/>
            <a:ext cx="8219100" cy="3339000"/>
          </a:xfrm>
          <a:prstGeom prst="rect">
            <a:avLst/>
          </a:prstGeom>
          <a:noFill/>
          <a:ln>
            <a:noFill/>
          </a:ln>
        </p:spPr>
        <p:txBody>
          <a:bodyPr anchorCtr="0" anchor="t" bIns="91425" lIns="91425" spcFirstLastPara="1" rIns="91425" wrap="square" tIns="91425">
            <a:noAutofit/>
          </a:bodyPr>
          <a:lstStyle/>
          <a:p>
            <a:pPr indent="-393700" lvl="0" marL="457200" rtl="0">
              <a:spcBef>
                <a:spcPts val="0"/>
              </a:spcBef>
              <a:spcAft>
                <a:spcPts val="0"/>
              </a:spcAft>
              <a:buSzPts val="2600"/>
              <a:buFont typeface="Times New Roman"/>
              <a:buChar char="❖"/>
            </a:pPr>
            <a:r>
              <a:rPr lang="en" sz="2600">
                <a:latin typeface="Times New Roman"/>
                <a:ea typeface="Times New Roman"/>
                <a:cs typeface="Times New Roman"/>
                <a:sym typeface="Times New Roman"/>
              </a:rPr>
              <a:t>Estimated number of </a:t>
            </a:r>
            <a:r>
              <a:rPr lang="en" sz="2600">
                <a:solidFill>
                  <a:srgbClr val="FF0000"/>
                </a:solidFill>
                <a:latin typeface="Times New Roman"/>
                <a:ea typeface="Times New Roman"/>
                <a:cs typeface="Times New Roman"/>
                <a:sym typeface="Times New Roman"/>
              </a:rPr>
              <a:t>over 32 million</a:t>
            </a:r>
            <a:r>
              <a:rPr lang="en" sz="2600">
                <a:latin typeface="Times New Roman"/>
                <a:ea typeface="Times New Roman"/>
                <a:cs typeface="Times New Roman"/>
                <a:sym typeface="Times New Roman"/>
              </a:rPr>
              <a:t> amputees around the world.</a:t>
            </a:r>
            <a:endParaRPr sz="2600">
              <a:latin typeface="Times New Roman"/>
              <a:ea typeface="Times New Roman"/>
              <a:cs typeface="Times New Roman"/>
              <a:sym typeface="Times New Roman"/>
            </a:endParaRPr>
          </a:p>
          <a:p>
            <a:pPr indent="-393700" lvl="0" marL="457200" rtl="0">
              <a:spcBef>
                <a:spcPts val="0"/>
              </a:spcBef>
              <a:spcAft>
                <a:spcPts val="0"/>
              </a:spcAft>
              <a:buSzPts val="2600"/>
              <a:buFont typeface="Times New Roman"/>
              <a:buChar char="❖"/>
            </a:pPr>
            <a:r>
              <a:rPr lang="en" sz="2600">
                <a:highlight>
                  <a:srgbClr val="FFFFFF"/>
                </a:highlight>
                <a:latin typeface="Times New Roman"/>
                <a:ea typeface="Times New Roman"/>
                <a:cs typeface="Times New Roman"/>
                <a:sym typeface="Times New Roman"/>
              </a:rPr>
              <a:t>11.7 million patients go to Physical Therapy for a spectrum of issues.</a:t>
            </a:r>
            <a:endParaRPr sz="2600">
              <a:highlight>
                <a:srgbClr val="FFFFFF"/>
              </a:highlight>
              <a:latin typeface="Times New Roman"/>
              <a:ea typeface="Times New Roman"/>
              <a:cs typeface="Times New Roman"/>
              <a:sym typeface="Times New Roman"/>
            </a:endParaRPr>
          </a:p>
          <a:p>
            <a:pPr indent="-393700" lvl="0" marL="457200" rtl="0">
              <a:spcBef>
                <a:spcPts val="0"/>
              </a:spcBef>
              <a:spcAft>
                <a:spcPts val="0"/>
              </a:spcAft>
              <a:buSzPts val="2600"/>
              <a:buFont typeface="Times New Roman"/>
              <a:buChar char="❖"/>
            </a:pPr>
            <a:r>
              <a:rPr lang="en" sz="2600">
                <a:latin typeface="Times New Roman"/>
                <a:ea typeface="Times New Roman"/>
                <a:cs typeface="Times New Roman"/>
                <a:sym typeface="Times New Roman"/>
              </a:rPr>
              <a:t>There are no affordable solutions that can help these patient </a:t>
            </a:r>
            <a:endParaRPr sz="260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5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FFFFFF"/>
                </a:solidFill>
              </a:rPr>
              <a:t>R</a:t>
            </a:r>
            <a:r>
              <a:rPr b="1" lang="en" sz="3000">
                <a:solidFill>
                  <a:srgbClr val="FFFFFF"/>
                </a:solidFill>
              </a:rPr>
              <a:t>esources </a:t>
            </a:r>
            <a:endParaRPr b="1" sz="3000">
              <a:solidFill>
                <a:srgbClr val="FFFFFF"/>
              </a:solidFill>
            </a:endParaRPr>
          </a:p>
        </p:txBody>
      </p:sp>
      <p:sp>
        <p:nvSpPr>
          <p:cNvPr id="484" name="Google Shape;484;p55"/>
          <p:cNvSpPr txBox="1"/>
          <p:nvPr>
            <p:ph idx="4294967295" type="body"/>
          </p:nvPr>
        </p:nvSpPr>
        <p:spPr>
          <a:xfrm>
            <a:off x="176300" y="1559850"/>
            <a:ext cx="8967600" cy="2919600"/>
          </a:xfrm>
          <a:prstGeom prst="rect">
            <a:avLst/>
          </a:prstGeom>
          <a:ln>
            <a:noFill/>
          </a:ln>
        </p:spPr>
        <p:txBody>
          <a:bodyPr anchorCtr="0" anchor="t" bIns="91425" lIns="91425" spcFirstLastPara="1" rIns="91425" wrap="square" tIns="91425">
            <a:noAutofit/>
          </a:bodyPr>
          <a:lstStyle/>
          <a:p>
            <a:pPr indent="0" lvl="0" marL="0" rtl="0">
              <a:spcBef>
                <a:spcPts val="0"/>
              </a:spcBef>
              <a:spcAft>
                <a:spcPts val="0"/>
              </a:spcAft>
              <a:buNone/>
            </a:pPr>
            <a:r>
              <a:rPr lang="en" sz="1500">
                <a:solidFill>
                  <a:srgbClr val="000000"/>
                </a:solidFill>
                <a:highlight>
                  <a:srgbClr val="FFFFFF"/>
                </a:highlight>
              </a:rPr>
              <a:t>MEMS gyro works Retrieved from:</a:t>
            </a:r>
            <a:r>
              <a:rPr lang="en" sz="1200">
                <a:solidFill>
                  <a:srgbClr val="000000"/>
                </a:solidFill>
                <a:highlight>
                  <a:srgbClr val="FFFFFF"/>
                </a:highlight>
              </a:rPr>
              <a:t> </a:t>
            </a:r>
            <a:r>
              <a:rPr lang="en" u="sng">
                <a:solidFill>
                  <a:srgbClr val="000000"/>
                </a:solidFill>
                <a:hlinkClick r:id="rId3"/>
              </a:rPr>
              <a:t>https://www.youtube.com/watch?v=WNf_kdrfeB4</a:t>
            </a:r>
            <a:endParaRPr>
              <a:solidFill>
                <a:srgbClr val="000000"/>
              </a:solidFill>
            </a:endParaRPr>
          </a:p>
          <a:p>
            <a:pPr indent="0" lvl="0" marL="0" rtl="0">
              <a:spcBef>
                <a:spcPts val="0"/>
              </a:spcBef>
              <a:spcAft>
                <a:spcPts val="0"/>
              </a:spcAft>
              <a:buNone/>
            </a:pPr>
            <a:r>
              <a:rPr lang="en" sz="1500">
                <a:solidFill>
                  <a:srgbClr val="000000"/>
                </a:solidFill>
              </a:rPr>
              <a:t>Inertial Measurement Units I</a:t>
            </a:r>
            <a:r>
              <a:rPr lang="en">
                <a:solidFill>
                  <a:srgbClr val="000000"/>
                </a:solidFill>
              </a:rPr>
              <a:t>: </a:t>
            </a:r>
            <a:r>
              <a:rPr lang="en" u="sng">
                <a:solidFill>
                  <a:srgbClr val="000000"/>
                </a:solidFill>
                <a:hlinkClick r:id="rId4"/>
              </a:rPr>
              <a:t>https://stanford.edu/class/ee267/lectures/lecture9.pdf</a:t>
            </a:r>
            <a:endParaRPr>
              <a:solidFill>
                <a:srgbClr val="000000"/>
              </a:solidFill>
            </a:endParaRPr>
          </a:p>
          <a:p>
            <a:pPr indent="0" lvl="0" marL="0" rtl="0">
              <a:spcBef>
                <a:spcPts val="1600"/>
              </a:spcBef>
              <a:spcAft>
                <a:spcPts val="0"/>
              </a:spcAft>
              <a:buNone/>
            </a:pPr>
            <a:r>
              <a:rPr lang="en" sz="1500">
                <a:solidFill>
                  <a:srgbClr val="000000"/>
                </a:solidFill>
              </a:rPr>
              <a:t>Introduction to IMU:</a:t>
            </a:r>
            <a:r>
              <a:rPr lang="en">
                <a:solidFill>
                  <a:srgbClr val="000000"/>
                </a:solidFill>
              </a:rPr>
              <a:t> </a:t>
            </a:r>
            <a:r>
              <a:rPr lang="en" u="sng">
                <a:solidFill>
                  <a:srgbClr val="000000"/>
                </a:solidFill>
                <a:hlinkClick r:id="rId5"/>
              </a:rPr>
              <a:t>http://students.iitk.ac.in/roboclub/lectures/IMU.pdf</a:t>
            </a:r>
            <a:endParaRPr>
              <a:solidFill>
                <a:srgbClr val="000000"/>
              </a:solidFill>
            </a:endParaRPr>
          </a:p>
          <a:p>
            <a:pPr indent="0" lvl="0" marL="0" rtl="0">
              <a:lnSpc>
                <a:spcPct val="112500"/>
              </a:lnSpc>
              <a:spcBef>
                <a:spcPts val="1600"/>
              </a:spcBef>
              <a:spcAft>
                <a:spcPts val="0"/>
              </a:spcAft>
              <a:buNone/>
            </a:pPr>
            <a:r>
              <a:rPr lang="en" sz="1500">
                <a:solidFill>
                  <a:srgbClr val="000000"/>
                </a:solidFill>
              </a:rPr>
              <a:t>the standard coordinate 3-space system, aka 6DoF: </a:t>
            </a:r>
            <a:r>
              <a:rPr lang="en" u="sng">
                <a:solidFill>
                  <a:srgbClr val="000000"/>
                </a:solidFill>
                <a:hlinkClick r:id="rId6"/>
              </a:rPr>
              <a:t>http://dsky9.com/rift/vr-tech-6dof/</a:t>
            </a:r>
            <a:endParaRPr>
              <a:solidFill>
                <a:srgbClr val="000000"/>
              </a:solidFill>
            </a:endParaRPr>
          </a:p>
          <a:p>
            <a:pPr indent="0" lvl="0" marL="0" rtl="0">
              <a:lnSpc>
                <a:spcPct val="120000"/>
              </a:lnSpc>
              <a:spcBef>
                <a:spcPts val="1200"/>
              </a:spcBef>
              <a:spcAft>
                <a:spcPts val="0"/>
              </a:spcAft>
              <a:buNone/>
            </a:pPr>
            <a:r>
              <a:rPr lang="en" sz="1500">
                <a:solidFill>
                  <a:srgbClr val="000000"/>
                </a:solidFill>
              </a:rPr>
              <a:t>Design, Analysis, and Control of Prosthetic Hands: </a:t>
            </a:r>
            <a:r>
              <a:rPr lang="en" u="sng">
                <a:solidFill>
                  <a:srgbClr val="000000"/>
                </a:solidFill>
                <a:hlinkClick r:id="rId7"/>
              </a:rPr>
              <a:t>http://bretl.csl.illinois.edu/prosthetics/</a:t>
            </a:r>
            <a:endParaRPr>
              <a:solidFill>
                <a:srgbClr val="000000"/>
              </a:solidFill>
            </a:endParaRPr>
          </a:p>
          <a:p>
            <a:pPr indent="0" lvl="0" marL="0" rtl="0">
              <a:lnSpc>
                <a:spcPct val="120000"/>
              </a:lnSpc>
              <a:spcBef>
                <a:spcPts val="1200"/>
              </a:spcBef>
              <a:spcAft>
                <a:spcPts val="0"/>
              </a:spcAft>
              <a:buNone/>
            </a:pPr>
            <a:r>
              <a:rPr lang="en">
                <a:solidFill>
                  <a:srgbClr val="000000"/>
                </a:solidFill>
              </a:rPr>
              <a:t>Amputees statistics: </a:t>
            </a:r>
            <a:r>
              <a:rPr lang="en" u="sng">
                <a:solidFill>
                  <a:srgbClr val="000000"/>
                </a:solidFill>
                <a:hlinkClick r:id="rId8"/>
              </a:rPr>
              <a:t>https://web.stanford.edu/class/engr110/2011/LeBlanc-03a.pdf</a:t>
            </a:r>
            <a:endParaRPr>
              <a:solidFill>
                <a:srgbClr val="000000"/>
              </a:solidFill>
            </a:endParaRPr>
          </a:p>
          <a:p>
            <a:pPr indent="0" lvl="0" marL="0" rtl="0">
              <a:lnSpc>
                <a:spcPct val="120000"/>
              </a:lnSpc>
              <a:spcBef>
                <a:spcPts val="1200"/>
              </a:spcBef>
              <a:spcAft>
                <a:spcPts val="0"/>
              </a:spcAft>
              <a:buNone/>
            </a:pPr>
            <a:r>
              <a:rPr lang="en">
                <a:solidFill>
                  <a:srgbClr val="000000"/>
                </a:solidFill>
              </a:rPr>
              <a:t>Physical Therapy: </a:t>
            </a:r>
            <a:r>
              <a:rPr lang="en" u="sng">
                <a:solidFill>
                  <a:srgbClr val="000000"/>
                </a:solidFill>
                <a:hlinkClick r:id="rId9"/>
              </a:rPr>
              <a:t>https://www.webpt.com/blog/post/7-thought-provoking-facts-about-physical-therapy-you-cant-ignore</a:t>
            </a:r>
            <a:endParaRPr>
              <a:solidFill>
                <a:srgbClr val="000000"/>
              </a:solidFill>
            </a:endParaRPr>
          </a:p>
          <a:p>
            <a:pPr indent="0" lvl="0" marL="0" rtl="0">
              <a:lnSpc>
                <a:spcPct val="120000"/>
              </a:lnSpc>
              <a:spcBef>
                <a:spcPts val="1200"/>
              </a:spcBef>
              <a:spcAft>
                <a:spcPts val="0"/>
              </a:spcAft>
              <a:buNone/>
            </a:pPr>
            <a:r>
              <a:t/>
            </a:r>
            <a:endParaRPr>
              <a:solidFill>
                <a:srgbClr val="000000"/>
              </a:solidFill>
            </a:endParaRPr>
          </a:p>
          <a:p>
            <a:pPr indent="0" lvl="0" marL="0" rtl="0">
              <a:lnSpc>
                <a:spcPct val="120000"/>
              </a:lnSpc>
              <a:spcBef>
                <a:spcPts val="1200"/>
              </a:spcBef>
              <a:spcAft>
                <a:spcPts val="0"/>
              </a:spcAft>
              <a:buNone/>
            </a:pPr>
            <a:r>
              <a:t/>
            </a:r>
            <a:endParaRPr>
              <a:solidFill>
                <a:srgbClr val="000000"/>
              </a:solidFill>
            </a:endParaRPr>
          </a:p>
          <a:p>
            <a:pPr indent="0" lvl="0" marL="0" rtl="0">
              <a:spcBef>
                <a:spcPts val="1200"/>
              </a:spcBef>
              <a:spcAft>
                <a:spcPts val="0"/>
              </a:spcAft>
              <a:buNone/>
            </a:pPr>
            <a:r>
              <a:t/>
            </a:r>
            <a:endParaRPr>
              <a:solidFill>
                <a:srgbClr val="000000"/>
              </a:solidFill>
            </a:endParaRPr>
          </a:p>
          <a:p>
            <a:pPr indent="0" lvl="0" marL="0" rtl="0">
              <a:spcBef>
                <a:spcPts val="1600"/>
              </a:spcBef>
              <a:spcAft>
                <a:spcPts val="1600"/>
              </a:spcAft>
              <a:buNone/>
            </a:pPr>
            <a:r>
              <a:t/>
            </a:r>
            <a:endParaRPr>
              <a:solidFill>
                <a:srgbClr val="000000"/>
              </a:solidFill>
            </a:endParaRPr>
          </a:p>
        </p:txBody>
      </p:sp>
      <p:sp>
        <p:nvSpPr>
          <p:cNvPr id="485" name="Google Shape;485;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grpSp>
        <p:nvGrpSpPr>
          <p:cNvPr id="490" name="Google Shape;490;p56"/>
          <p:cNvGrpSpPr/>
          <p:nvPr/>
        </p:nvGrpSpPr>
        <p:grpSpPr>
          <a:xfrm>
            <a:off x="31407" y="0"/>
            <a:ext cx="9145009" cy="5145146"/>
            <a:chOff x="-1648" y="0"/>
            <a:chExt cx="49379100" cy="32918400"/>
          </a:xfrm>
        </p:grpSpPr>
        <p:sp>
          <p:nvSpPr>
            <p:cNvPr id="491" name="Google Shape;491;p56"/>
            <p:cNvSpPr/>
            <p:nvPr/>
          </p:nvSpPr>
          <p:spPr>
            <a:xfrm>
              <a:off x="-1648" y="0"/>
              <a:ext cx="49379100" cy="32918400"/>
            </a:xfrm>
            <a:prstGeom prst="rect">
              <a:avLst/>
            </a:prstGeom>
            <a:gradFill>
              <a:gsLst>
                <a:gs pos="0">
                  <a:srgbClr val="BE7200">
                    <a:alpha val="51372"/>
                  </a:srgbClr>
                </a:gs>
                <a:gs pos="100000">
                  <a:srgbClr val="FFFFFF"/>
                </a:gs>
              </a:gsLst>
              <a:lin ang="5400012" scaled="0"/>
            </a:gradFill>
            <a:ln>
              <a:noFill/>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492" name="Google Shape;492;p56"/>
            <p:cNvSpPr/>
            <p:nvPr/>
          </p:nvSpPr>
          <p:spPr>
            <a:xfrm>
              <a:off x="10504356" y="5410200"/>
              <a:ext cx="28367100" cy="26620500"/>
            </a:xfrm>
            <a:prstGeom prst="roundRect">
              <a:avLst>
                <a:gd fmla="val 4189" name="adj"/>
              </a:avLst>
            </a:prstGeom>
            <a:solidFill>
              <a:srgbClr val="BE7200">
                <a:alpha val="51540"/>
              </a:srgbClr>
            </a:solidFill>
            <a:ln cap="flat" cmpd="sng" w="76200">
              <a:solidFill>
                <a:schemeClr val="lt1"/>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493" name="Google Shape;493;p56"/>
            <p:cNvSpPr/>
            <p:nvPr/>
          </p:nvSpPr>
          <p:spPr>
            <a:xfrm>
              <a:off x="897074" y="533429"/>
              <a:ext cx="47583600" cy="4905300"/>
            </a:xfrm>
            <a:prstGeom prst="roundRect">
              <a:avLst>
                <a:gd fmla="val 16667" name="adj"/>
              </a:avLst>
            </a:prstGeom>
            <a:solidFill>
              <a:srgbClr val="BE7200">
                <a:alpha val="51540"/>
              </a:srgbClr>
            </a:solidFill>
            <a:ln cap="flat" cmpd="sng" w="76200">
              <a:solidFill>
                <a:schemeClr val="lt1"/>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494" name="Google Shape;494;p56"/>
            <p:cNvSpPr/>
            <p:nvPr/>
          </p:nvSpPr>
          <p:spPr>
            <a:xfrm>
              <a:off x="863192" y="5410272"/>
              <a:ext cx="9252600" cy="10518900"/>
            </a:xfrm>
            <a:prstGeom prst="roundRect">
              <a:avLst>
                <a:gd fmla="val 11729" name="adj"/>
              </a:avLst>
            </a:prstGeom>
            <a:solidFill>
              <a:srgbClr val="BE7200">
                <a:alpha val="51540"/>
              </a:srgbClr>
            </a:solidFill>
            <a:ln cap="flat" cmpd="sng" w="76200">
              <a:solidFill>
                <a:schemeClr val="lt1"/>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495" name="Google Shape;495;p56"/>
            <p:cNvSpPr/>
            <p:nvPr/>
          </p:nvSpPr>
          <p:spPr>
            <a:xfrm>
              <a:off x="863155" y="16171000"/>
              <a:ext cx="9253800" cy="9125100"/>
            </a:xfrm>
            <a:prstGeom prst="roundRect">
              <a:avLst>
                <a:gd fmla="val 11729" name="adj"/>
              </a:avLst>
            </a:prstGeom>
            <a:solidFill>
              <a:srgbClr val="BE7200">
                <a:alpha val="51540"/>
              </a:srgbClr>
            </a:solidFill>
            <a:ln cap="flat" cmpd="sng" w="76200">
              <a:solidFill>
                <a:schemeClr val="lt1"/>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496" name="Google Shape;496;p56"/>
            <p:cNvSpPr/>
            <p:nvPr/>
          </p:nvSpPr>
          <p:spPr>
            <a:xfrm>
              <a:off x="39223094" y="5410200"/>
              <a:ext cx="9253800" cy="9642000"/>
            </a:xfrm>
            <a:prstGeom prst="roundRect">
              <a:avLst>
                <a:gd fmla="val 11729" name="adj"/>
              </a:avLst>
            </a:prstGeom>
            <a:solidFill>
              <a:srgbClr val="BE7200">
                <a:alpha val="51540"/>
              </a:srgbClr>
            </a:solidFill>
            <a:ln cap="flat" cmpd="sng" w="76200">
              <a:solidFill>
                <a:schemeClr val="lt1"/>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497" name="Google Shape;497;p56"/>
            <p:cNvSpPr/>
            <p:nvPr/>
          </p:nvSpPr>
          <p:spPr>
            <a:xfrm>
              <a:off x="39150044" y="22388996"/>
              <a:ext cx="9253800" cy="10518900"/>
            </a:xfrm>
            <a:prstGeom prst="roundRect">
              <a:avLst>
                <a:gd fmla="val 11729" name="adj"/>
              </a:avLst>
            </a:prstGeom>
            <a:solidFill>
              <a:srgbClr val="BE7200">
                <a:alpha val="51540"/>
              </a:srgbClr>
            </a:solidFill>
            <a:ln cap="flat" cmpd="sng" w="76200">
              <a:solidFill>
                <a:schemeClr val="lt1"/>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498" name="Google Shape;498;p56"/>
            <p:cNvSpPr/>
            <p:nvPr/>
          </p:nvSpPr>
          <p:spPr>
            <a:xfrm>
              <a:off x="39223094" y="15709550"/>
              <a:ext cx="9253800" cy="6248700"/>
            </a:xfrm>
            <a:prstGeom prst="roundRect">
              <a:avLst>
                <a:gd fmla="val 11729" name="adj"/>
              </a:avLst>
            </a:prstGeom>
            <a:solidFill>
              <a:srgbClr val="BE7200">
                <a:alpha val="51540"/>
              </a:srgbClr>
            </a:solidFill>
            <a:ln cap="flat" cmpd="sng" w="76200">
              <a:solidFill>
                <a:schemeClr val="lt1"/>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499" name="Google Shape;499;p56"/>
            <p:cNvSpPr txBox="1"/>
            <p:nvPr/>
          </p:nvSpPr>
          <p:spPr>
            <a:xfrm>
              <a:off x="11125241" y="5604825"/>
              <a:ext cx="26516400" cy="796500"/>
            </a:xfrm>
            <a:prstGeom prst="rect">
              <a:avLst/>
            </a:prstGeom>
            <a:noFill/>
            <a:ln>
              <a:noFill/>
            </a:ln>
          </p:spPr>
          <p:txBody>
            <a:bodyPr anchorCtr="0" anchor="t" bIns="8725" lIns="17450" spcFirstLastPara="1" rIns="17450" wrap="square" tIns="8725">
              <a:noAutofit/>
            </a:bodyPr>
            <a:lstStyle/>
            <a:p>
              <a:pPr indent="0" lvl="0" marL="0" marR="0" rtl="0" algn="ctr">
                <a:spcBef>
                  <a:spcPts val="0"/>
                </a:spcBef>
                <a:spcAft>
                  <a:spcPts val="0"/>
                </a:spcAft>
                <a:buNone/>
              </a:pPr>
              <a:r>
                <a:rPr b="1" i="1" lang="en" sz="800">
                  <a:solidFill>
                    <a:schemeClr val="lt1"/>
                  </a:solidFill>
                  <a:latin typeface="Calibri"/>
                  <a:ea typeface="Calibri"/>
                  <a:cs typeface="Calibri"/>
                  <a:sym typeface="Calibri"/>
                </a:rPr>
                <a:t>MyoHMI Architecture</a:t>
              </a:r>
              <a:endParaRPr b="1" i="1" sz="800" u="none" cap="none" strike="noStrike">
                <a:solidFill>
                  <a:schemeClr val="lt1"/>
                </a:solidFill>
                <a:latin typeface="Calibri"/>
                <a:ea typeface="Calibri"/>
                <a:cs typeface="Calibri"/>
                <a:sym typeface="Calibri"/>
              </a:endParaRPr>
            </a:p>
          </p:txBody>
        </p:sp>
        <p:sp>
          <p:nvSpPr>
            <p:cNvPr id="500" name="Google Shape;500;p56"/>
            <p:cNvSpPr txBox="1"/>
            <p:nvPr/>
          </p:nvSpPr>
          <p:spPr>
            <a:xfrm>
              <a:off x="1409167" y="5621850"/>
              <a:ext cx="7502400" cy="769500"/>
            </a:xfrm>
            <a:prstGeom prst="rect">
              <a:avLst/>
            </a:prstGeom>
            <a:noFill/>
            <a:ln>
              <a:noFill/>
            </a:ln>
          </p:spPr>
          <p:txBody>
            <a:bodyPr anchorCtr="0" anchor="t" bIns="8725" lIns="17450" spcFirstLastPara="1" rIns="17450" wrap="square" tIns="8725">
              <a:noAutofit/>
            </a:bodyPr>
            <a:lstStyle/>
            <a:p>
              <a:pPr indent="0" lvl="0" marL="0" marR="0" rtl="0" algn="ctr">
                <a:spcBef>
                  <a:spcPts val="0"/>
                </a:spcBef>
                <a:spcAft>
                  <a:spcPts val="0"/>
                </a:spcAft>
                <a:buNone/>
              </a:pPr>
              <a:r>
                <a:rPr b="1" i="1" lang="en" sz="800">
                  <a:solidFill>
                    <a:schemeClr val="lt1"/>
                  </a:solidFill>
                  <a:latin typeface="Calibri"/>
                  <a:ea typeface="Calibri"/>
                  <a:cs typeface="Calibri"/>
                  <a:sym typeface="Calibri"/>
                </a:rPr>
                <a:t>Background</a:t>
              </a:r>
              <a:endParaRPr b="1" i="1" sz="800" u="none" cap="none" strike="noStrike">
                <a:solidFill>
                  <a:schemeClr val="lt1"/>
                </a:solidFill>
                <a:latin typeface="Calibri"/>
                <a:ea typeface="Calibri"/>
                <a:cs typeface="Calibri"/>
                <a:sym typeface="Calibri"/>
              </a:endParaRPr>
            </a:p>
          </p:txBody>
        </p:sp>
        <p:sp>
          <p:nvSpPr>
            <p:cNvPr id="501" name="Google Shape;501;p56"/>
            <p:cNvSpPr txBox="1"/>
            <p:nvPr/>
          </p:nvSpPr>
          <p:spPr>
            <a:xfrm>
              <a:off x="1369806" y="6595809"/>
              <a:ext cx="8458200" cy="9974700"/>
            </a:xfrm>
            <a:prstGeom prst="rect">
              <a:avLst/>
            </a:prstGeom>
            <a:noFill/>
            <a:ln>
              <a:noFill/>
            </a:ln>
          </p:spPr>
          <p:txBody>
            <a:bodyPr anchorCtr="0" anchor="t" bIns="8725" lIns="17450" spcFirstLastPara="1" rIns="17450" wrap="square" tIns="8725">
              <a:noAutofit/>
            </a:bodyPr>
            <a:lstStyle/>
            <a:p>
              <a:pPr indent="0" lvl="0" marL="0" marR="0" rtl="0" algn="l">
                <a:spcBef>
                  <a:spcPts val="0"/>
                </a:spcBef>
                <a:spcAft>
                  <a:spcPts val="0"/>
                </a:spcAft>
                <a:buNone/>
              </a:pPr>
              <a:r>
                <a:rPr b="1" lang="en" sz="600">
                  <a:solidFill>
                    <a:srgbClr val="FFFFFF"/>
                  </a:solidFill>
                </a:rPr>
                <a:t>Motivation: </a:t>
              </a:r>
              <a:r>
                <a:rPr b="1" lang="en" sz="600">
                  <a:solidFill>
                    <a:schemeClr val="lt1"/>
                  </a:solidFill>
                </a:rPr>
                <a:t>There is an estimated number of 6.7 million amputees around the world. Developing an inexpensive inutive, and reliable platform would help toward those limbless patients.</a:t>
              </a:r>
              <a:endParaRPr b="1" sz="600">
                <a:solidFill>
                  <a:schemeClr val="lt1"/>
                </a:solidFill>
              </a:endParaRPr>
            </a:p>
            <a:p>
              <a:pPr indent="0" lvl="0" marL="0" marR="0" rtl="0" algn="l">
                <a:spcBef>
                  <a:spcPts val="0"/>
                </a:spcBef>
                <a:spcAft>
                  <a:spcPts val="0"/>
                </a:spcAft>
                <a:buNone/>
              </a:pPr>
              <a:r>
                <a:t/>
              </a:r>
              <a:endParaRPr b="1" sz="600">
                <a:solidFill>
                  <a:srgbClr val="FFFFFF"/>
                </a:solidFill>
              </a:endParaRPr>
            </a:p>
            <a:p>
              <a:pPr indent="0" lvl="0" marL="0" marR="0" rtl="0" algn="l">
                <a:spcBef>
                  <a:spcPts val="0"/>
                </a:spcBef>
                <a:spcAft>
                  <a:spcPts val="0"/>
                </a:spcAft>
                <a:buNone/>
              </a:pPr>
              <a:r>
                <a:rPr b="1" lang="en" sz="600">
                  <a:solidFill>
                    <a:srgbClr val="FFFFFF"/>
                  </a:solidFill>
                </a:rPr>
                <a:t>Goal: Anticipate the human motion intention in real time from wearable sensors and by using basic Machine Learning algorithms. </a:t>
              </a:r>
              <a:endParaRPr b="1" sz="600">
                <a:solidFill>
                  <a:srgbClr val="FFFFFF"/>
                </a:solidFill>
              </a:endParaRPr>
            </a:p>
            <a:p>
              <a:pPr indent="0" lvl="0" marL="0" marR="0" rtl="0" algn="l">
                <a:spcBef>
                  <a:spcPts val="0"/>
                </a:spcBef>
                <a:spcAft>
                  <a:spcPts val="0"/>
                </a:spcAft>
                <a:buNone/>
              </a:pPr>
              <a:r>
                <a:t/>
              </a:r>
              <a:endParaRPr b="1" sz="600">
                <a:solidFill>
                  <a:srgbClr val="FFFFFF"/>
                </a:solidFill>
              </a:endParaRPr>
            </a:p>
            <a:p>
              <a:pPr indent="0" lvl="0" marL="0" marR="0" rtl="0" algn="l">
                <a:spcBef>
                  <a:spcPts val="0"/>
                </a:spcBef>
                <a:spcAft>
                  <a:spcPts val="0"/>
                </a:spcAft>
                <a:buNone/>
              </a:pPr>
              <a:r>
                <a:rPr b="1" lang="en" sz="600">
                  <a:solidFill>
                    <a:srgbClr val="FFFFFF"/>
                  </a:solidFill>
                </a:rPr>
                <a:t>EMG: The application was created through visual studios receives raw EMG from the myo armband through the use of bluetooth low energy (BLE)</a:t>
              </a:r>
              <a:endParaRPr b="1" sz="600">
                <a:solidFill>
                  <a:srgbClr val="FFFFFF"/>
                </a:solidFill>
              </a:endParaRPr>
            </a:p>
            <a:p>
              <a:pPr indent="0" lvl="0" marL="0" marR="0" rtl="0" algn="l">
                <a:spcBef>
                  <a:spcPts val="0"/>
                </a:spcBef>
                <a:spcAft>
                  <a:spcPts val="0"/>
                </a:spcAft>
                <a:buNone/>
              </a:pPr>
              <a:r>
                <a:t/>
              </a:r>
              <a:endParaRPr b="1" sz="600">
                <a:solidFill>
                  <a:srgbClr val="FFFFFF"/>
                </a:solidFill>
              </a:endParaRPr>
            </a:p>
            <a:p>
              <a:pPr indent="0" lvl="0" marL="0" marR="0" rtl="0" algn="l">
                <a:spcBef>
                  <a:spcPts val="0"/>
                </a:spcBef>
                <a:spcAft>
                  <a:spcPts val="0"/>
                </a:spcAft>
                <a:buNone/>
              </a:pPr>
              <a:r>
                <a:t/>
              </a:r>
              <a:endParaRPr b="1" sz="600" u="sng">
                <a:solidFill>
                  <a:srgbClr val="FFFFFF"/>
                </a:solidFill>
              </a:endParaRPr>
            </a:p>
          </p:txBody>
        </p:sp>
        <p:sp>
          <p:nvSpPr>
            <p:cNvPr id="502" name="Google Shape;502;p56"/>
            <p:cNvSpPr txBox="1"/>
            <p:nvPr/>
          </p:nvSpPr>
          <p:spPr>
            <a:xfrm>
              <a:off x="1695489" y="16774875"/>
              <a:ext cx="7745100" cy="769500"/>
            </a:xfrm>
            <a:prstGeom prst="rect">
              <a:avLst/>
            </a:prstGeom>
            <a:noFill/>
            <a:ln>
              <a:noFill/>
            </a:ln>
          </p:spPr>
          <p:txBody>
            <a:bodyPr anchorCtr="0" anchor="t" bIns="8725" lIns="17450" spcFirstLastPara="1" rIns="17450" wrap="square" tIns="8725">
              <a:noAutofit/>
            </a:bodyPr>
            <a:lstStyle/>
            <a:p>
              <a:pPr indent="0" lvl="0" marL="0" marR="0" rtl="0" algn="ctr">
                <a:spcBef>
                  <a:spcPts val="0"/>
                </a:spcBef>
                <a:spcAft>
                  <a:spcPts val="0"/>
                </a:spcAft>
                <a:buNone/>
              </a:pPr>
              <a:r>
                <a:rPr b="1" i="1" lang="en" sz="800">
                  <a:solidFill>
                    <a:schemeClr val="lt1"/>
                  </a:solidFill>
                  <a:latin typeface="Calibri"/>
                  <a:ea typeface="Calibri"/>
                  <a:cs typeface="Calibri"/>
                  <a:sym typeface="Calibri"/>
                </a:rPr>
                <a:t>Objectives</a:t>
              </a:r>
              <a:endParaRPr b="1" i="1" sz="800" u="none" cap="none" strike="noStrike">
                <a:solidFill>
                  <a:schemeClr val="lt1"/>
                </a:solidFill>
                <a:latin typeface="Calibri"/>
                <a:ea typeface="Calibri"/>
                <a:cs typeface="Calibri"/>
                <a:sym typeface="Calibri"/>
              </a:endParaRPr>
            </a:p>
          </p:txBody>
        </p:sp>
        <p:sp>
          <p:nvSpPr>
            <p:cNvPr id="503" name="Google Shape;503;p56"/>
            <p:cNvSpPr txBox="1"/>
            <p:nvPr/>
          </p:nvSpPr>
          <p:spPr>
            <a:xfrm flipH="1" rot="10800000">
              <a:off x="1139564" y="20271303"/>
              <a:ext cx="8458200" cy="2445900"/>
            </a:xfrm>
            <a:prstGeom prst="rect">
              <a:avLst/>
            </a:prstGeom>
            <a:noFill/>
            <a:ln>
              <a:noFill/>
            </a:ln>
          </p:spPr>
          <p:txBody>
            <a:bodyPr anchorCtr="0" anchor="t" bIns="8725" lIns="17450" spcFirstLastPara="1" rIns="17450" wrap="square" tIns="8725">
              <a:noAutofit/>
            </a:bodyPr>
            <a:lstStyle/>
            <a:p>
              <a:pPr indent="0" lvl="0" marL="0" marR="0" rtl="0" algn="l">
                <a:spcBef>
                  <a:spcPts val="0"/>
                </a:spcBef>
                <a:spcAft>
                  <a:spcPts val="0"/>
                </a:spcAft>
                <a:buNone/>
              </a:pPr>
              <a:r>
                <a:t/>
              </a:r>
              <a:endParaRPr sz="300"/>
            </a:p>
          </p:txBody>
        </p:sp>
        <p:sp>
          <p:nvSpPr>
            <p:cNvPr id="504" name="Google Shape;504;p56"/>
            <p:cNvSpPr txBox="1"/>
            <p:nvPr/>
          </p:nvSpPr>
          <p:spPr>
            <a:xfrm>
              <a:off x="40464261" y="5438800"/>
              <a:ext cx="6823800" cy="769500"/>
            </a:xfrm>
            <a:prstGeom prst="rect">
              <a:avLst/>
            </a:prstGeom>
            <a:noFill/>
            <a:ln>
              <a:noFill/>
            </a:ln>
          </p:spPr>
          <p:txBody>
            <a:bodyPr anchorCtr="0" anchor="t" bIns="8725" lIns="17450" spcFirstLastPara="1" rIns="17450" wrap="square" tIns="8725">
              <a:noAutofit/>
            </a:bodyPr>
            <a:lstStyle/>
            <a:p>
              <a:pPr indent="0" lvl="0" marL="0" marR="0" rtl="0" algn="ctr">
                <a:spcBef>
                  <a:spcPts val="0"/>
                </a:spcBef>
                <a:spcAft>
                  <a:spcPts val="0"/>
                </a:spcAft>
                <a:buNone/>
              </a:pPr>
              <a:r>
                <a:rPr b="1" i="1" lang="en" sz="800">
                  <a:solidFill>
                    <a:schemeClr val="lt1"/>
                  </a:solidFill>
                  <a:latin typeface="Calibri"/>
                  <a:ea typeface="Calibri"/>
                  <a:cs typeface="Calibri"/>
                  <a:sym typeface="Calibri"/>
                </a:rPr>
                <a:t>Results</a:t>
              </a:r>
              <a:endParaRPr b="1" i="1" sz="800" u="none" cap="none" strike="noStrike">
                <a:solidFill>
                  <a:schemeClr val="lt1"/>
                </a:solidFill>
                <a:latin typeface="Calibri"/>
                <a:ea typeface="Calibri"/>
                <a:cs typeface="Calibri"/>
                <a:sym typeface="Calibri"/>
              </a:endParaRPr>
            </a:p>
          </p:txBody>
        </p:sp>
        <p:sp>
          <p:nvSpPr>
            <p:cNvPr id="505" name="Google Shape;505;p56"/>
            <p:cNvSpPr txBox="1"/>
            <p:nvPr/>
          </p:nvSpPr>
          <p:spPr>
            <a:xfrm>
              <a:off x="39547793" y="6486525"/>
              <a:ext cx="8458200" cy="8150400"/>
            </a:xfrm>
            <a:prstGeom prst="rect">
              <a:avLst/>
            </a:prstGeom>
            <a:noFill/>
            <a:ln>
              <a:noFill/>
            </a:ln>
          </p:spPr>
          <p:txBody>
            <a:bodyPr anchorCtr="0" anchor="t" bIns="8725" lIns="17450" spcFirstLastPara="1" rIns="17450" wrap="square" tIns="8725">
              <a:noAutofit/>
            </a:bodyPr>
            <a:lstStyle/>
            <a:p>
              <a:pPr indent="0" lvl="0" marL="0" marR="0" rtl="0" algn="l">
                <a:spcBef>
                  <a:spcPts val="0"/>
                </a:spcBef>
                <a:spcAft>
                  <a:spcPts val="0"/>
                </a:spcAft>
                <a:buNone/>
              </a:pPr>
              <a:r>
                <a:t/>
              </a:r>
              <a:endParaRPr sz="500">
                <a:solidFill>
                  <a:srgbClr val="FFFFFF"/>
                </a:solidFill>
              </a:endParaRPr>
            </a:p>
          </p:txBody>
        </p:sp>
        <p:sp>
          <p:nvSpPr>
            <p:cNvPr id="506" name="Google Shape;506;p56"/>
            <p:cNvSpPr txBox="1"/>
            <p:nvPr/>
          </p:nvSpPr>
          <p:spPr>
            <a:xfrm>
              <a:off x="39904342" y="23166450"/>
              <a:ext cx="7745100" cy="769500"/>
            </a:xfrm>
            <a:prstGeom prst="rect">
              <a:avLst/>
            </a:prstGeom>
            <a:noFill/>
            <a:ln>
              <a:noFill/>
            </a:ln>
          </p:spPr>
          <p:txBody>
            <a:bodyPr anchorCtr="0" anchor="t" bIns="8725" lIns="17450" spcFirstLastPara="1" rIns="17450" wrap="square" tIns="8725">
              <a:noAutofit/>
            </a:bodyPr>
            <a:lstStyle/>
            <a:p>
              <a:pPr indent="0" lvl="0" marL="0" marR="0" rtl="0" algn="l">
                <a:spcBef>
                  <a:spcPts val="0"/>
                </a:spcBef>
                <a:spcAft>
                  <a:spcPts val="0"/>
                </a:spcAft>
                <a:buNone/>
              </a:pPr>
              <a:r>
                <a:rPr b="1" i="1" lang="en" sz="800" u="none" cap="none" strike="noStrike">
                  <a:solidFill>
                    <a:schemeClr val="lt1"/>
                  </a:solidFill>
                  <a:latin typeface="Calibri"/>
                  <a:ea typeface="Calibri"/>
                  <a:cs typeface="Calibri"/>
                  <a:sym typeface="Calibri"/>
                </a:rPr>
                <a:t>Acknowledgements</a:t>
              </a:r>
              <a:endParaRPr b="1" i="1" sz="800" u="none" cap="none" strike="noStrike">
                <a:solidFill>
                  <a:schemeClr val="lt1"/>
                </a:solidFill>
                <a:latin typeface="Calibri"/>
                <a:ea typeface="Calibri"/>
                <a:cs typeface="Calibri"/>
                <a:sym typeface="Calibri"/>
              </a:endParaRPr>
            </a:p>
          </p:txBody>
        </p:sp>
        <p:sp>
          <p:nvSpPr>
            <p:cNvPr id="507" name="Google Shape;507;p56"/>
            <p:cNvSpPr txBox="1"/>
            <p:nvPr/>
          </p:nvSpPr>
          <p:spPr>
            <a:xfrm>
              <a:off x="39935377" y="16253463"/>
              <a:ext cx="6823800" cy="769500"/>
            </a:xfrm>
            <a:prstGeom prst="rect">
              <a:avLst/>
            </a:prstGeom>
            <a:noFill/>
            <a:ln>
              <a:noFill/>
            </a:ln>
          </p:spPr>
          <p:txBody>
            <a:bodyPr anchorCtr="0" anchor="t" bIns="8725" lIns="17450" spcFirstLastPara="1" rIns="17450" wrap="square" tIns="8725">
              <a:noAutofit/>
            </a:bodyPr>
            <a:lstStyle/>
            <a:p>
              <a:pPr indent="0" lvl="0" marL="0" marR="0" rtl="0" algn="l">
                <a:spcBef>
                  <a:spcPts val="0"/>
                </a:spcBef>
                <a:spcAft>
                  <a:spcPts val="0"/>
                </a:spcAft>
                <a:buNone/>
              </a:pPr>
              <a:r>
                <a:rPr b="1" i="1" lang="en" sz="800" u="none" cap="none" strike="noStrike">
                  <a:solidFill>
                    <a:schemeClr val="lt1"/>
                  </a:solidFill>
                  <a:latin typeface="Calibri"/>
                  <a:ea typeface="Calibri"/>
                  <a:cs typeface="Calibri"/>
                  <a:sym typeface="Calibri"/>
                </a:rPr>
                <a:t>References</a:t>
              </a:r>
              <a:endParaRPr b="1" i="1" sz="800" u="none" cap="none" strike="noStrike">
                <a:solidFill>
                  <a:schemeClr val="lt1"/>
                </a:solidFill>
                <a:latin typeface="Calibri"/>
                <a:ea typeface="Calibri"/>
                <a:cs typeface="Calibri"/>
                <a:sym typeface="Calibri"/>
              </a:endParaRPr>
            </a:p>
          </p:txBody>
        </p:sp>
        <p:sp>
          <p:nvSpPr>
            <p:cNvPr id="508" name="Google Shape;508;p56"/>
            <p:cNvSpPr txBox="1"/>
            <p:nvPr/>
          </p:nvSpPr>
          <p:spPr>
            <a:xfrm>
              <a:off x="39496240" y="17263025"/>
              <a:ext cx="8458200" cy="4419600"/>
            </a:xfrm>
            <a:prstGeom prst="rect">
              <a:avLst/>
            </a:prstGeom>
            <a:noFill/>
            <a:ln>
              <a:noFill/>
            </a:ln>
          </p:spPr>
          <p:txBody>
            <a:bodyPr anchorCtr="0" anchor="t" bIns="8725" lIns="17450" spcFirstLastPara="1" rIns="17450" wrap="square" tIns="8725">
              <a:noAutofit/>
            </a:bodyPr>
            <a:lstStyle/>
            <a:p>
              <a:pPr indent="0" lvl="0" marL="0" rtl="0">
                <a:spcBef>
                  <a:spcPts val="0"/>
                </a:spcBef>
                <a:spcAft>
                  <a:spcPts val="0"/>
                </a:spcAft>
                <a:buClr>
                  <a:schemeClr val="dk1"/>
                </a:buClr>
                <a:buSzPts val="200"/>
                <a:buFont typeface="Arial"/>
                <a:buNone/>
              </a:pPr>
              <a:r>
                <a:t/>
              </a:r>
              <a:endParaRPr b="1" sz="500">
                <a:solidFill>
                  <a:srgbClr val="FFFFFF"/>
                </a:solidFill>
                <a:latin typeface="Times New Roman"/>
                <a:ea typeface="Times New Roman"/>
                <a:cs typeface="Times New Roman"/>
                <a:sym typeface="Times New Roman"/>
              </a:endParaRPr>
            </a:p>
            <a:p>
              <a:pPr indent="-82550" lvl="0" marL="88900" rtl="0">
                <a:spcBef>
                  <a:spcPts val="0"/>
                </a:spcBef>
                <a:spcAft>
                  <a:spcPts val="0"/>
                </a:spcAft>
                <a:buClr>
                  <a:srgbClr val="FFFFFF"/>
                </a:buClr>
                <a:buSzPts val="500"/>
                <a:buFont typeface="Times New Roman"/>
                <a:buAutoNum type="arabicPeriod"/>
              </a:pPr>
              <a:r>
                <a:rPr b="1" lang="en" sz="500">
                  <a:solidFill>
                    <a:srgbClr val="FFFFFF"/>
                  </a:solidFill>
                  <a:latin typeface="Times New Roman"/>
                  <a:ea typeface="Times New Roman"/>
                  <a:cs typeface="Times New Roman"/>
                  <a:sym typeface="Times New Roman"/>
                </a:rPr>
                <a:t>Zhang, X., Chen, X., Li, Y., Wang, Kongqiao., and Yang, J. “A Framework for Hand Gesture Recognition Based on Accelerometer and EMG Sensors.”</a:t>
              </a:r>
              <a:r>
                <a:rPr b="1" i="1" lang="en" sz="500">
                  <a:solidFill>
                    <a:srgbClr val="FFFFFF"/>
                  </a:solidFill>
                  <a:latin typeface="Times New Roman"/>
                  <a:ea typeface="Times New Roman"/>
                  <a:cs typeface="Times New Roman"/>
                  <a:sym typeface="Times New Roman"/>
                </a:rPr>
                <a:t> IEEE Transactions on Systems, Man, and Cybernetics. </a:t>
              </a:r>
              <a:r>
                <a:rPr b="1" lang="en" sz="500">
                  <a:solidFill>
                    <a:srgbClr val="FFFFFF"/>
                  </a:solidFill>
                  <a:latin typeface="Times New Roman"/>
                  <a:ea typeface="Times New Roman"/>
                  <a:cs typeface="Times New Roman"/>
                  <a:sym typeface="Times New Roman"/>
                </a:rPr>
                <a:t>41.6 (2011).</a:t>
              </a:r>
              <a:endParaRPr b="1" sz="500">
                <a:solidFill>
                  <a:srgbClr val="FFFFFF"/>
                </a:solidFill>
                <a:latin typeface="Times New Roman"/>
                <a:ea typeface="Times New Roman"/>
                <a:cs typeface="Times New Roman"/>
                <a:sym typeface="Times New Roman"/>
              </a:endParaRPr>
            </a:p>
            <a:p>
              <a:pPr indent="-82550" lvl="0" marL="88900" rtl="0">
                <a:spcBef>
                  <a:spcPts val="0"/>
                </a:spcBef>
                <a:spcAft>
                  <a:spcPts val="0"/>
                </a:spcAft>
                <a:buClr>
                  <a:srgbClr val="FFFFFF"/>
                </a:buClr>
                <a:buSzPts val="500"/>
                <a:buFont typeface="Times New Roman"/>
                <a:buAutoNum type="arabicPeriod"/>
              </a:pPr>
              <a:r>
                <a:rPr b="1" lang="en" sz="500">
                  <a:solidFill>
                    <a:srgbClr val="FFFFFF"/>
                  </a:solidFill>
                  <a:latin typeface="Times New Roman"/>
                  <a:ea typeface="Times New Roman"/>
                  <a:cs typeface="Times New Roman"/>
                  <a:sym typeface="Times New Roman"/>
                </a:rPr>
                <a:t>Aspires paper 2017</a:t>
              </a:r>
              <a:endParaRPr b="1" sz="500">
                <a:solidFill>
                  <a:srgbClr val="FFFFFF"/>
                </a:solidFill>
                <a:latin typeface="Times New Roman"/>
                <a:ea typeface="Times New Roman"/>
                <a:cs typeface="Times New Roman"/>
                <a:sym typeface="Times New Roman"/>
              </a:endParaRPr>
            </a:p>
            <a:p>
              <a:pPr indent="-82550" lvl="0" marL="88900" rtl="0">
                <a:spcBef>
                  <a:spcPts val="0"/>
                </a:spcBef>
                <a:spcAft>
                  <a:spcPts val="0"/>
                </a:spcAft>
                <a:buClr>
                  <a:srgbClr val="FFFFFF"/>
                </a:buClr>
                <a:buSzPts val="500"/>
                <a:buFont typeface="Times New Roman"/>
                <a:buAutoNum type="arabicPeriod"/>
              </a:pPr>
              <a:r>
                <a:rPr b="1" lang="en" sz="500">
                  <a:solidFill>
                    <a:srgbClr val="FFFFFF"/>
                  </a:solidFill>
                  <a:latin typeface="Times New Roman"/>
                  <a:ea typeface="Times New Roman"/>
                  <a:cs typeface="Times New Roman"/>
                  <a:sym typeface="Times New Roman"/>
                </a:rPr>
                <a:t>Decision tree. Wikipedia. https://en.wikipedia.org/wiki/Decision_tree</a:t>
              </a:r>
              <a:endParaRPr b="1" sz="500">
                <a:solidFill>
                  <a:srgbClr val="FFFFFF"/>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500">
                <a:solidFill>
                  <a:srgbClr val="FFFFFF"/>
                </a:solidFill>
              </a:endParaRPr>
            </a:p>
          </p:txBody>
        </p:sp>
        <p:sp>
          <p:nvSpPr>
            <p:cNvPr id="509" name="Google Shape;509;p56"/>
            <p:cNvSpPr txBox="1"/>
            <p:nvPr/>
          </p:nvSpPr>
          <p:spPr>
            <a:xfrm>
              <a:off x="39547793" y="24341300"/>
              <a:ext cx="8458200" cy="8150400"/>
            </a:xfrm>
            <a:prstGeom prst="rect">
              <a:avLst/>
            </a:prstGeom>
            <a:noFill/>
            <a:ln>
              <a:noFill/>
            </a:ln>
          </p:spPr>
          <p:txBody>
            <a:bodyPr anchorCtr="0" anchor="t" bIns="8725" lIns="17450" spcFirstLastPara="1" rIns="17450" wrap="square" tIns="8725">
              <a:noAutofit/>
            </a:bodyPr>
            <a:lstStyle/>
            <a:p>
              <a:pPr indent="0" lvl="0" marL="0" rtl="0">
                <a:spcBef>
                  <a:spcPts val="0"/>
                </a:spcBef>
                <a:spcAft>
                  <a:spcPts val="0"/>
                </a:spcAft>
                <a:buSzPts val="200"/>
                <a:buNone/>
              </a:pPr>
              <a:r>
                <a:rPr b="1" lang="en" sz="500">
                  <a:solidFill>
                    <a:srgbClr val="FFFFFF"/>
                  </a:solidFill>
                </a:rPr>
                <a:t>This project is supported by the US Department of Education through the Minority Science and Engineering Improvement Program (MSEIP, Award No. P120A150014); and through the Hispanic-Serving Institution Science, Technology, Engineering, and Mathematics (HSI STEM) Program, Award No. P031C110159.   </a:t>
              </a:r>
              <a:endParaRPr b="1" sz="500">
                <a:solidFill>
                  <a:srgbClr val="FFFFFF"/>
                </a:solidFill>
              </a:endParaRPr>
            </a:p>
            <a:p>
              <a:pPr indent="0" lvl="0" marL="0" rtl="0">
                <a:spcBef>
                  <a:spcPts val="0"/>
                </a:spcBef>
                <a:spcAft>
                  <a:spcPts val="0"/>
                </a:spcAft>
                <a:buSzPts val="200"/>
                <a:buNone/>
              </a:pPr>
              <a:r>
                <a:t/>
              </a:r>
              <a:endParaRPr b="1" sz="500">
                <a:solidFill>
                  <a:srgbClr val="FFFFFF"/>
                </a:solidFill>
              </a:endParaRPr>
            </a:p>
            <a:p>
              <a:pPr indent="0" lvl="0" marL="0" rtl="0">
                <a:spcBef>
                  <a:spcPts val="0"/>
                </a:spcBef>
                <a:spcAft>
                  <a:spcPts val="0"/>
                </a:spcAft>
                <a:buClr>
                  <a:schemeClr val="dk1"/>
                </a:buClr>
                <a:buSzPts val="200"/>
                <a:buFont typeface="Arial"/>
                <a:buNone/>
              </a:pPr>
              <a:r>
                <a:rPr b="1" lang="en" sz="500">
                  <a:solidFill>
                    <a:srgbClr val="FFFFFF"/>
                  </a:solidFill>
                </a:rPr>
                <a:t>We would like to thank Dr. Amelito Enriquez from Canada College for the opportunity to participate in this internship and for guiding us through the whole program. Also, we would like to express ur appreciation to Dr. Xiaorong Zhang from San Francisco State University, our faculty advisor, and our San Francisco State graduate mentor, Alexander David, for all his guidance and advice throughout the whole internship.</a:t>
              </a:r>
              <a:endParaRPr b="1" sz="500">
                <a:solidFill>
                  <a:srgbClr val="FFFFFF"/>
                </a:solidFill>
              </a:endParaRPr>
            </a:p>
          </p:txBody>
        </p:sp>
      </p:grpSp>
      <p:sp>
        <p:nvSpPr>
          <p:cNvPr id="510" name="Google Shape;510;p56"/>
          <p:cNvSpPr txBox="1"/>
          <p:nvPr>
            <p:ph idx="1" type="body"/>
          </p:nvPr>
        </p:nvSpPr>
        <p:spPr>
          <a:xfrm>
            <a:off x="534146" y="83344"/>
            <a:ext cx="7989600" cy="231900"/>
          </a:xfrm>
          <a:prstGeom prst="rect">
            <a:avLst/>
          </a:prstGeom>
          <a:noFill/>
          <a:ln>
            <a:noFill/>
          </a:ln>
        </p:spPr>
        <p:txBody>
          <a:bodyPr anchorCtr="0" anchor="t" bIns="41900" lIns="83825" spcFirstLastPara="1" rIns="83825" wrap="square" tIns="41900">
            <a:noAutofit/>
          </a:bodyPr>
          <a:lstStyle/>
          <a:p>
            <a:pPr indent="0" lvl="0" marL="0" rtl="0" algn="ctr">
              <a:lnSpc>
                <a:spcPct val="80000"/>
              </a:lnSpc>
              <a:spcBef>
                <a:spcPts val="0"/>
              </a:spcBef>
              <a:spcAft>
                <a:spcPts val="0"/>
              </a:spcAft>
              <a:buClr>
                <a:schemeClr val="dk1"/>
              </a:buClr>
              <a:buSzPts val="200"/>
              <a:buFont typeface="Arial"/>
              <a:buNone/>
            </a:pPr>
            <a:r>
              <a:rPr b="1" lang="en" sz="1100">
                <a:solidFill>
                  <a:srgbClr val="EFEFEF"/>
                </a:solidFill>
                <a:latin typeface="Consolas"/>
                <a:ea typeface="Consolas"/>
                <a:cs typeface="Consolas"/>
                <a:sym typeface="Consolas"/>
              </a:rPr>
              <a:t>Integrating Mobile and Cloud Computing for Electromyography (EMG) and Inertial Measurement Unit (IMU)-based Neural-Machine Interface</a:t>
            </a:r>
            <a:endParaRPr b="1" sz="1100">
              <a:solidFill>
                <a:srgbClr val="EFEFEF"/>
              </a:solidFill>
              <a:latin typeface="Consolas"/>
              <a:ea typeface="Consolas"/>
              <a:cs typeface="Consolas"/>
              <a:sym typeface="Consolas"/>
            </a:endParaRPr>
          </a:p>
          <a:p>
            <a:pPr indent="0" lvl="0" marL="0" marR="0" rtl="0" algn="ctr">
              <a:spcBef>
                <a:spcPts val="0"/>
              </a:spcBef>
              <a:spcAft>
                <a:spcPts val="0"/>
              </a:spcAft>
              <a:buClr>
                <a:schemeClr val="dk1"/>
              </a:buClr>
              <a:buSzPts val="1300"/>
              <a:buFont typeface="Arial"/>
              <a:buNone/>
            </a:pPr>
            <a:r>
              <a:t/>
            </a:r>
            <a:endParaRPr b="1" i="1" sz="1100">
              <a:solidFill>
                <a:srgbClr val="EFEFEF"/>
              </a:solidFill>
            </a:endParaRPr>
          </a:p>
        </p:txBody>
      </p:sp>
      <p:sp>
        <p:nvSpPr>
          <p:cNvPr id="511" name="Google Shape;511;p56"/>
          <p:cNvSpPr txBox="1"/>
          <p:nvPr>
            <p:ph idx="2" type="body"/>
          </p:nvPr>
        </p:nvSpPr>
        <p:spPr>
          <a:xfrm>
            <a:off x="534146" y="428625"/>
            <a:ext cx="8070000" cy="285900"/>
          </a:xfrm>
          <a:prstGeom prst="rect">
            <a:avLst/>
          </a:prstGeom>
          <a:noFill/>
          <a:ln>
            <a:noFill/>
          </a:ln>
        </p:spPr>
        <p:txBody>
          <a:bodyPr anchorCtr="0" anchor="t" bIns="41900" lIns="83825" spcFirstLastPara="1" rIns="83825" wrap="square" tIns="41900">
            <a:noAutofit/>
          </a:bodyPr>
          <a:lstStyle/>
          <a:p>
            <a:pPr indent="0" lvl="0" marL="0" rtl="0" algn="ctr">
              <a:spcBef>
                <a:spcPts val="0"/>
              </a:spcBef>
              <a:spcAft>
                <a:spcPts val="0"/>
              </a:spcAft>
              <a:buClr>
                <a:schemeClr val="dk1"/>
              </a:buClr>
              <a:buSzPts val="100"/>
              <a:buFont typeface="Calibri"/>
              <a:buNone/>
            </a:pPr>
            <a:r>
              <a:rPr b="1" lang="en" sz="700">
                <a:solidFill>
                  <a:srgbClr val="FFFFFF"/>
                </a:solidFill>
              </a:rPr>
              <a:t>Alex David</a:t>
            </a:r>
            <a:r>
              <a:rPr b="1" baseline="30000" lang="en" sz="700">
                <a:solidFill>
                  <a:srgbClr val="FFFFFF"/>
                </a:solidFill>
              </a:rPr>
              <a:t>1</a:t>
            </a:r>
            <a:r>
              <a:rPr b="1" lang="en" sz="700">
                <a:solidFill>
                  <a:srgbClr val="FFFFFF"/>
                </a:solidFill>
              </a:rPr>
              <a:t>, Victor Delaplaine</a:t>
            </a:r>
            <a:r>
              <a:rPr b="1" baseline="30000" lang="en" sz="700">
                <a:solidFill>
                  <a:srgbClr val="FFFFFF"/>
                </a:solidFill>
              </a:rPr>
              <a:t>2</a:t>
            </a:r>
            <a:r>
              <a:rPr b="1" lang="en" sz="700">
                <a:solidFill>
                  <a:srgbClr val="FFFFFF"/>
                </a:solidFill>
              </a:rPr>
              <a:t>, Ricardo Colin</a:t>
            </a:r>
            <a:r>
              <a:rPr b="1" baseline="30000" lang="en" sz="700">
                <a:solidFill>
                  <a:srgbClr val="FFFFFF"/>
                </a:solidFill>
              </a:rPr>
              <a:t>2</a:t>
            </a:r>
            <a:r>
              <a:rPr b="1" lang="en" sz="700">
                <a:solidFill>
                  <a:srgbClr val="FFFFFF"/>
                </a:solidFill>
              </a:rPr>
              <a:t>, Danny Ceron</a:t>
            </a:r>
            <a:r>
              <a:rPr b="1" baseline="30000" lang="en" sz="700">
                <a:solidFill>
                  <a:srgbClr val="FFFFFF"/>
                </a:solidFill>
              </a:rPr>
              <a:t>2</a:t>
            </a:r>
            <a:r>
              <a:rPr b="1" lang="en" sz="700">
                <a:solidFill>
                  <a:srgbClr val="FFFFFF"/>
                </a:solidFill>
              </a:rPr>
              <a:t>, Paul Leung</a:t>
            </a:r>
            <a:r>
              <a:rPr b="1" baseline="30000" lang="en" sz="700">
                <a:solidFill>
                  <a:srgbClr val="FFFFFF"/>
                </a:solidFill>
              </a:rPr>
              <a:t>2</a:t>
            </a:r>
            <a:endParaRPr b="1" baseline="30000" sz="700">
              <a:solidFill>
                <a:srgbClr val="FFFFFF"/>
              </a:solidFill>
            </a:endParaRPr>
          </a:p>
          <a:p>
            <a:pPr indent="0" lvl="0" marL="0" rtl="0" algn="ctr">
              <a:spcBef>
                <a:spcPts val="0"/>
              </a:spcBef>
              <a:spcAft>
                <a:spcPts val="0"/>
              </a:spcAft>
              <a:buClr>
                <a:schemeClr val="dk1"/>
              </a:buClr>
              <a:buSzPts val="100"/>
              <a:buFont typeface="Calibri"/>
              <a:buNone/>
            </a:pPr>
            <a:r>
              <a:rPr b="1" lang="en" sz="700">
                <a:solidFill>
                  <a:srgbClr val="FFFFFF"/>
                </a:solidFill>
              </a:rPr>
              <a:t>Advisor: </a:t>
            </a:r>
            <a:r>
              <a:rPr b="1" baseline="30000" lang="en" sz="700">
                <a:solidFill>
                  <a:srgbClr val="FFFFFF"/>
                </a:solidFill>
              </a:rPr>
              <a:t>1</a:t>
            </a:r>
            <a:r>
              <a:rPr b="1" lang="en" sz="700">
                <a:solidFill>
                  <a:srgbClr val="FFFFFF"/>
                </a:solidFill>
              </a:rPr>
              <a:t>Dr. Xiaorong Zhang, Computer Engineering Department</a:t>
            </a:r>
            <a:endParaRPr sz="700">
              <a:solidFill>
                <a:srgbClr val="FFFFFF"/>
              </a:solidFill>
              <a:latin typeface="Arial"/>
              <a:ea typeface="Arial"/>
              <a:cs typeface="Arial"/>
              <a:sym typeface="Arial"/>
            </a:endParaRPr>
          </a:p>
          <a:p>
            <a:pPr indent="0" lvl="0" marL="0" rtl="0" algn="ctr">
              <a:spcBef>
                <a:spcPts val="0"/>
              </a:spcBef>
              <a:spcAft>
                <a:spcPts val="0"/>
              </a:spcAft>
              <a:buClr>
                <a:schemeClr val="dk1"/>
              </a:buClr>
              <a:buSzPts val="100"/>
              <a:buFont typeface="Calibri"/>
              <a:buNone/>
            </a:pPr>
            <a:r>
              <a:rPr b="1" baseline="30000" lang="en" sz="700">
                <a:solidFill>
                  <a:srgbClr val="FFFFFF"/>
                </a:solidFill>
              </a:rPr>
              <a:t>1</a:t>
            </a:r>
            <a:r>
              <a:rPr b="1" lang="en" sz="700">
                <a:solidFill>
                  <a:srgbClr val="FFFFFF"/>
                </a:solidFill>
              </a:rPr>
              <a:t>San Francisco State University, </a:t>
            </a:r>
            <a:r>
              <a:rPr b="1" baseline="30000" lang="en" sz="700">
                <a:solidFill>
                  <a:srgbClr val="FFFFFF"/>
                </a:solidFill>
              </a:rPr>
              <a:t>2</a:t>
            </a:r>
            <a:r>
              <a:rPr b="1" lang="en" sz="700">
                <a:solidFill>
                  <a:srgbClr val="FFFFFF"/>
                </a:solidFill>
              </a:rPr>
              <a:t>Cañada College</a:t>
            </a:r>
            <a:endParaRPr b="1" sz="700">
              <a:solidFill>
                <a:srgbClr val="FFFFFF"/>
              </a:solidFill>
            </a:endParaRPr>
          </a:p>
          <a:p>
            <a:pPr indent="0" lvl="0" marL="0" rtl="0" algn="ctr">
              <a:spcBef>
                <a:spcPts val="0"/>
              </a:spcBef>
              <a:spcAft>
                <a:spcPts val="0"/>
              </a:spcAft>
              <a:buClr>
                <a:schemeClr val="dk1"/>
              </a:buClr>
              <a:buSzPts val="100"/>
              <a:buFont typeface="Arial"/>
              <a:buNone/>
            </a:pPr>
            <a:r>
              <a:t/>
            </a:r>
            <a:endParaRPr b="1" sz="700">
              <a:solidFill>
                <a:srgbClr val="FFFFFF"/>
              </a:solidFill>
            </a:endParaRPr>
          </a:p>
          <a:p>
            <a:pPr indent="0" lvl="0" marL="0" marR="0" rtl="0" algn="ctr">
              <a:spcBef>
                <a:spcPts val="0"/>
              </a:spcBef>
              <a:spcAft>
                <a:spcPts val="0"/>
              </a:spcAft>
              <a:buClr>
                <a:schemeClr val="dk1"/>
              </a:buClr>
              <a:buSzPts val="800"/>
              <a:buFont typeface="Arial"/>
              <a:buNone/>
            </a:pPr>
            <a:r>
              <a:t/>
            </a:r>
            <a:endParaRPr sz="700">
              <a:solidFill>
                <a:srgbClr val="FFFFFF"/>
              </a:solidFill>
            </a:endParaRPr>
          </a:p>
        </p:txBody>
      </p:sp>
      <p:pic>
        <p:nvPicPr>
          <p:cNvPr descr="Related image" id="512" name="Google Shape;512;p56"/>
          <p:cNvPicPr preferRelativeResize="0"/>
          <p:nvPr/>
        </p:nvPicPr>
        <p:blipFill>
          <a:blip r:embed="rId3">
            <a:alphaModFix/>
          </a:blip>
          <a:stretch>
            <a:fillRect/>
          </a:stretch>
        </p:blipFill>
        <p:spPr>
          <a:xfrm>
            <a:off x="2185083" y="1184684"/>
            <a:ext cx="1263661" cy="875111"/>
          </a:xfrm>
          <a:prstGeom prst="rect">
            <a:avLst/>
          </a:prstGeom>
          <a:noFill/>
          <a:ln>
            <a:noFill/>
          </a:ln>
        </p:spPr>
      </p:pic>
      <p:pic>
        <p:nvPicPr>
          <p:cNvPr descr="Image result for myo armband" id="513" name="Google Shape;513;p56"/>
          <p:cNvPicPr preferRelativeResize="0"/>
          <p:nvPr/>
        </p:nvPicPr>
        <p:blipFill>
          <a:blip r:embed="rId4">
            <a:alphaModFix/>
          </a:blip>
          <a:stretch>
            <a:fillRect/>
          </a:stretch>
        </p:blipFill>
        <p:spPr>
          <a:xfrm>
            <a:off x="2274354" y="1431164"/>
            <a:ext cx="350976" cy="382149"/>
          </a:xfrm>
          <a:prstGeom prst="rect">
            <a:avLst/>
          </a:prstGeom>
          <a:noFill/>
          <a:ln>
            <a:noFill/>
          </a:ln>
        </p:spPr>
      </p:pic>
      <p:sp>
        <p:nvSpPr>
          <p:cNvPr id="514" name="Google Shape;514;p56"/>
          <p:cNvSpPr txBox="1"/>
          <p:nvPr/>
        </p:nvSpPr>
        <p:spPr>
          <a:xfrm>
            <a:off x="571500" y="83344"/>
            <a:ext cx="7344900" cy="642600"/>
          </a:xfrm>
          <a:prstGeom prst="rect">
            <a:avLst/>
          </a:prstGeom>
          <a:noFill/>
          <a:ln>
            <a:noFill/>
          </a:ln>
        </p:spPr>
        <p:txBody>
          <a:bodyPr anchorCtr="0" anchor="t" bIns="17450" lIns="17450" spcFirstLastPara="1" rIns="17450" wrap="square" tIns="17450">
            <a:noAutofit/>
          </a:bodyPr>
          <a:lstStyle/>
          <a:p>
            <a:pPr indent="0" lvl="0" marL="0">
              <a:spcBef>
                <a:spcPts val="0"/>
              </a:spcBef>
              <a:spcAft>
                <a:spcPts val="0"/>
              </a:spcAft>
              <a:buNone/>
            </a:pPr>
            <a:r>
              <a:t/>
            </a:r>
            <a:endParaRPr/>
          </a:p>
        </p:txBody>
      </p:sp>
      <p:pic>
        <p:nvPicPr>
          <p:cNvPr id="515" name="Google Shape;515;p56"/>
          <p:cNvPicPr preferRelativeResize="0"/>
          <p:nvPr/>
        </p:nvPicPr>
        <p:blipFill rotWithShape="1">
          <a:blip r:embed="rId5">
            <a:alphaModFix/>
          </a:blip>
          <a:srcRect b="0" l="0" r="0" t="0"/>
          <a:stretch/>
        </p:blipFill>
        <p:spPr>
          <a:xfrm flipH="1">
            <a:off x="465835" y="167738"/>
            <a:ext cx="471817" cy="469303"/>
          </a:xfrm>
          <a:prstGeom prst="rect">
            <a:avLst/>
          </a:prstGeom>
          <a:noFill/>
          <a:ln>
            <a:noFill/>
          </a:ln>
        </p:spPr>
      </p:pic>
      <p:pic>
        <p:nvPicPr>
          <p:cNvPr descr="Image result for canada college" id="516" name="Google Shape;516;p56"/>
          <p:cNvPicPr preferRelativeResize="0"/>
          <p:nvPr/>
        </p:nvPicPr>
        <p:blipFill>
          <a:blip r:embed="rId6">
            <a:alphaModFix/>
          </a:blip>
          <a:stretch>
            <a:fillRect/>
          </a:stretch>
        </p:blipFill>
        <p:spPr>
          <a:xfrm>
            <a:off x="8157318" y="168763"/>
            <a:ext cx="471816" cy="471816"/>
          </a:xfrm>
          <a:prstGeom prst="rect">
            <a:avLst/>
          </a:prstGeom>
          <a:noFill/>
          <a:ln>
            <a:noFill/>
          </a:ln>
        </p:spPr>
      </p:pic>
      <p:sp>
        <p:nvSpPr>
          <p:cNvPr id="517" name="Google Shape;517;p56"/>
          <p:cNvSpPr txBox="1"/>
          <p:nvPr/>
        </p:nvSpPr>
        <p:spPr>
          <a:xfrm>
            <a:off x="2274352" y="1243500"/>
            <a:ext cx="1085100" cy="125100"/>
          </a:xfrm>
          <a:prstGeom prst="rect">
            <a:avLst/>
          </a:prstGeom>
          <a:noFill/>
          <a:ln>
            <a:noFill/>
          </a:ln>
        </p:spPr>
        <p:txBody>
          <a:bodyPr anchorCtr="0" anchor="t" bIns="8725" lIns="17450" spcFirstLastPara="1" rIns="17450" wrap="square" tIns="8725">
            <a:noAutofit/>
          </a:bodyPr>
          <a:lstStyle/>
          <a:p>
            <a:pPr indent="0" lvl="0" marL="0" marR="0" rtl="0" algn="ctr">
              <a:spcBef>
                <a:spcPts val="0"/>
              </a:spcBef>
              <a:spcAft>
                <a:spcPts val="0"/>
              </a:spcAft>
              <a:buNone/>
            </a:pPr>
            <a:r>
              <a:rPr b="1" lang="en" sz="600">
                <a:solidFill>
                  <a:schemeClr val="lt1"/>
                </a:solidFill>
                <a:latin typeface="Calibri"/>
                <a:ea typeface="Calibri"/>
                <a:cs typeface="Calibri"/>
                <a:sym typeface="Calibri"/>
              </a:rPr>
              <a:t>Myo Armband</a:t>
            </a:r>
            <a:endParaRPr b="1" sz="300"/>
          </a:p>
        </p:txBody>
      </p:sp>
      <p:sp>
        <p:nvSpPr>
          <p:cNvPr id="518" name="Google Shape;518;p56"/>
          <p:cNvSpPr txBox="1"/>
          <p:nvPr/>
        </p:nvSpPr>
        <p:spPr>
          <a:xfrm>
            <a:off x="2753990" y="1374012"/>
            <a:ext cx="657300" cy="540300"/>
          </a:xfrm>
          <a:prstGeom prst="rect">
            <a:avLst/>
          </a:prstGeom>
          <a:noFill/>
          <a:ln>
            <a:noFill/>
          </a:ln>
        </p:spPr>
        <p:txBody>
          <a:bodyPr anchorCtr="0" anchor="t" bIns="8725" lIns="17450" spcFirstLastPara="1" rIns="17450" wrap="square" tIns="8725">
            <a:noAutofit/>
          </a:bodyPr>
          <a:lstStyle/>
          <a:p>
            <a:pPr indent="-82550" lvl="0" marL="88900" marR="0" rtl="0" algn="l">
              <a:spcBef>
                <a:spcPts val="0"/>
              </a:spcBef>
              <a:spcAft>
                <a:spcPts val="0"/>
              </a:spcAft>
              <a:buClr>
                <a:srgbClr val="FFFFFF"/>
              </a:buClr>
              <a:buSzPts val="500"/>
              <a:buChar char="●"/>
            </a:pPr>
            <a:r>
              <a:rPr b="1" lang="en" sz="500">
                <a:solidFill>
                  <a:srgbClr val="FFFFFF"/>
                </a:solidFill>
              </a:rPr>
              <a:t>8 EMG sensors streaming at 200Hz</a:t>
            </a:r>
            <a:endParaRPr b="1" sz="500">
              <a:solidFill>
                <a:srgbClr val="FFFFFF"/>
              </a:solidFill>
            </a:endParaRPr>
          </a:p>
          <a:p>
            <a:pPr indent="-82550" lvl="0" marL="88900" marR="0" rtl="0" algn="l">
              <a:spcBef>
                <a:spcPts val="0"/>
              </a:spcBef>
              <a:spcAft>
                <a:spcPts val="0"/>
              </a:spcAft>
              <a:buClr>
                <a:srgbClr val="FFFFFF"/>
              </a:buClr>
              <a:buSzPts val="500"/>
              <a:buChar char="●"/>
            </a:pPr>
            <a:r>
              <a:rPr b="1" lang="en" sz="500">
                <a:solidFill>
                  <a:srgbClr val="FFFFFF"/>
                </a:solidFill>
              </a:rPr>
              <a:t>A 9-axis IMU that streaming around 50Hz</a:t>
            </a:r>
            <a:endParaRPr b="1" sz="500">
              <a:solidFill>
                <a:srgbClr val="FFFFFF"/>
              </a:solidFill>
            </a:endParaRPr>
          </a:p>
          <a:p>
            <a:pPr indent="-82550" lvl="0" marL="88900" marR="0" rtl="0" algn="l">
              <a:spcBef>
                <a:spcPts val="0"/>
              </a:spcBef>
              <a:spcAft>
                <a:spcPts val="0"/>
              </a:spcAft>
              <a:buClr>
                <a:srgbClr val="FFFFFF"/>
              </a:buClr>
              <a:buSzPts val="500"/>
              <a:buChar char="●"/>
            </a:pPr>
            <a:r>
              <a:rPr b="1" lang="en" sz="500">
                <a:solidFill>
                  <a:srgbClr val="FFFFFF"/>
                </a:solidFill>
              </a:rPr>
              <a:t>Communicates via Bluetooth Low Energy</a:t>
            </a:r>
            <a:endParaRPr b="1" sz="500">
              <a:solidFill>
                <a:srgbClr val="FFFFFF"/>
              </a:solidFill>
            </a:endParaRPr>
          </a:p>
        </p:txBody>
      </p:sp>
      <p:pic>
        <p:nvPicPr>
          <p:cNvPr descr="Related image" id="519" name="Google Shape;519;p56"/>
          <p:cNvPicPr preferRelativeResize="0"/>
          <p:nvPr/>
        </p:nvPicPr>
        <p:blipFill>
          <a:blip r:embed="rId3">
            <a:alphaModFix/>
          </a:blip>
          <a:stretch>
            <a:fillRect/>
          </a:stretch>
        </p:blipFill>
        <p:spPr>
          <a:xfrm>
            <a:off x="5843089" y="1169801"/>
            <a:ext cx="1263661" cy="875111"/>
          </a:xfrm>
          <a:prstGeom prst="rect">
            <a:avLst/>
          </a:prstGeom>
          <a:noFill/>
          <a:ln>
            <a:noFill/>
          </a:ln>
        </p:spPr>
      </p:pic>
      <p:sp>
        <p:nvSpPr>
          <p:cNvPr id="520" name="Google Shape;520;p56"/>
          <p:cNvSpPr txBox="1"/>
          <p:nvPr/>
        </p:nvSpPr>
        <p:spPr>
          <a:xfrm>
            <a:off x="3852568" y="1227824"/>
            <a:ext cx="1140000" cy="125100"/>
          </a:xfrm>
          <a:prstGeom prst="rect">
            <a:avLst/>
          </a:prstGeom>
          <a:noFill/>
          <a:ln>
            <a:noFill/>
          </a:ln>
        </p:spPr>
        <p:txBody>
          <a:bodyPr anchorCtr="0" anchor="t" bIns="8725" lIns="17450" spcFirstLastPara="1" rIns="17450" wrap="square" tIns="8725">
            <a:noAutofit/>
          </a:bodyPr>
          <a:lstStyle/>
          <a:p>
            <a:pPr indent="0" lvl="0" marL="0" marR="0" rtl="0" algn="ctr">
              <a:spcBef>
                <a:spcPts val="0"/>
              </a:spcBef>
              <a:spcAft>
                <a:spcPts val="0"/>
              </a:spcAft>
              <a:buNone/>
            </a:pPr>
            <a:r>
              <a:rPr b="1" lang="en" sz="600">
                <a:solidFill>
                  <a:schemeClr val="lt1"/>
                </a:solidFill>
                <a:latin typeface="Calibri"/>
                <a:ea typeface="Calibri"/>
                <a:cs typeface="Calibri"/>
                <a:sym typeface="Calibri"/>
              </a:rPr>
              <a:t>Raw EMG and IMU Data</a:t>
            </a:r>
            <a:endParaRPr b="1" sz="300"/>
          </a:p>
        </p:txBody>
      </p:sp>
      <p:pic>
        <p:nvPicPr>
          <p:cNvPr id="521" name="Google Shape;521;p56"/>
          <p:cNvPicPr preferRelativeResize="0"/>
          <p:nvPr/>
        </p:nvPicPr>
        <p:blipFill rotWithShape="1">
          <a:blip r:embed="rId7">
            <a:alphaModFix/>
          </a:blip>
          <a:srcRect b="0" l="0" r="0" t="0"/>
          <a:stretch/>
        </p:blipFill>
        <p:spPr>
          <a:xfrm>
            <a:off x="3984625" y="1366910"/>
            <a:ext cx="903621" cy="302914"/>
          </a:xfrm>
          <a:prstGeom prst="rect">
            <a:avLst/>
          </a:prstGeom>
          <a:noFill/>
          <a:ln>
            <a:noFill/>
          </a:ln>
        </p:spPr>
      </p:pic>
      <p:pic>
        <p:nvPicPr>
          <p:cNvPr descr="Related image" id="522" name="Google Shape;522;p56"/>
          <p:cNvPicPr preferRelativeResize="0"/>
          <p:nvPr/>
        </p:nvPicPr>
        <p:blipFill rotWithShape="1">
          <a:blip r:embed="rId3">
            <a:alphaModFix/>
          </a:blip>
          <a:srcRect b="0" l="0" r="0" t="0"/>
          <a:stretch/>
        </p:blipFill>
        <p:spPr>
          <a:xfrm>
            <a:off x="3804604" y="1227823"/>
            <a:ext cx="1263661" cy="875102"/>
          </a:xfrm>
          <a:prstGeom prst="rect">
            <a:avLst/>
          </a:prstGeom>
          <a:noFill/>
          <a:ln>
            <a:noFill/>
          </a:ln>
        </p:spPr>
      </p:pic>
      <p:pic>
        <p:nvPicPr>
          <p:cNvPr descr="Related image" id="523" name="Google Shape;523;p56"/>
          <p:cNvPicPr preferRelativeResize="0"/>
          <p:nvPr/>
        </p:nvPicPr>
        <p:blipFill>
          <a:blip r:embed="rId3">
            <a:alphaModFix/>
          </a:blip>
          <a:stretch>
            <a:fillRect/>
          </a:stretch>
        </p:blipFill>
        <p:spPr>
          <a:xfrm>
            <a:off x="2100456" y="2195852"/>
            <a:ext cx="1479888" cy="976368"/>
          </a:xfrm>
          <a:prstGeom prst="rect">
            <a:avLst/>
          </a:prstGeom>
          <a:noFill/>
          <a:ln>
            <a:noFill/>
          </a:ln>
        </p:spPr>
      </p:pic>
      <p:pic>
        <p:nvPicPr>
          <p:cNvPr id="524" name="Google Shape;524;p56"/>
          <p:cNvPicPr preferRelativeResize="0"/>
          <p:nvPr/>
        </p:nvPicPr>
        <p:blipFill rotWithShape="1">
          <a:blip r:embed="rId8">
            <a:alphaModFix/>
          </a:blip>
          <a:srcRect b="0" l="0" r="0" t="0"/>
          <a:stretch/>
        </p:blipFill>
        <p:spPr>
          <a:xfrm>
            <a:off x="5951792" y="1369837"/>
            <a:ext cx="813844" cy="520666"/>
          </a:xfrm>
          <a:prstGeom prst="rect">
            <a:avLst/>
          </a:prstGeom>
          <a:noFill/>
          <a:ln>
            <a:noFill/>
          </a:ln>
        </p:spPr>
      </p:pic>
      <p:sp>
        <p:nvSpPr>
          <p:cNvPr id="525" name="Google Shape;525;p56"/>
          <p:cNvSpPr txBox="1"/>
          <p:nvPr/>
        </p:nvSpPr>
        <p:spPr>
          <a:xfrm>
            <a:off x="5863898" y="1224693"/>
            <a:ext cx="1101300" cy="125100"/>
          </a:xfrm>
          <a:prstGeom prst="rect">
            <a:avLst/>
          </a:prstGeom>
          <a:noFill/>
          <a:ln>
            <a:noFill/>
          </a:ln>
        </p:spPr>
        <p:txBody>
          <a:bodyPr anchorCtr="0" anchor="t" bIns="17450" lIns="17450" spcFirstLastPara="1" rIns="17450" wrap="square" tIns="17450">
            <a:noAutofit/>
          </a:bodyPr>
          <a:lstStyle/>
          <a:p>
            <a:pPr indent="0" lvl="0" marL="0" rtl="0" algn="ctr">
              <a:spcBef>
                <a:spcPts val="0"/>
              </a:spcBef>
              <a:spcAft>
                <a:spcPts val="0"/>
              </a:spcAft>
              <a:buNone/>
            </a:pPr>
            <a:r>
              <a:rPr b="1" lang="en" sz="500">
                <a:solidFill>
                  <a:srgbClr val="FFFFFF"/>
                </a:solidFill>
              </a:rPr>
              <a:t>Feature Extraction EMG</a:t>
            </a:r>
            <a:endParaRPr b="1" sz="500">
              <a:solidFill>
                <a:srgbClr val="FFFFFF"/>
              </a:solidFill>
            </a:endParaRPr>
          </a:p>
        </p:txBody>
      </p:sp>
      <p:pic>
        <p:nvPicPr>
          <p:cNvPr descr="Related image" id="526" name="Google Shape;526;p56"/>
          <p:cNvPicPr preferRelativeResize="0"/>
          <p:nvPr/>
        </p:nvPicPr>
        <p:blipFill>
          <a:blip r:embed="rId3">
            <a:alphaModFix/>
          </a:blip>
          <a:stretch>
            <a:fillRect/>
          </a:stretch>
        </p:blipFill>
        <p:spPr>
          <a:xfrm>
            <a:off x="6029885" y="2196041"/>
            <a:ext cx="967844" cy="905602"/>
          </a:xfrm>
          <a:prstGeom prst="rect">
            <a:avLst/>
          </a:prstGeom>
          <a:noFill/>
          <a:ln>
            <a:noFill/>
          </a:ln>
        </p:spPr>
      </p:pic>
      <p:pic>
        <p:nvPicPr>
          <p:cNvPr descr="Image result for IMU graph" id="527" name="Google Shape;527;p56"/>
          <p:cNvPicPr preferRelativeResize="0"/>
          <p:nvPr/>
        </p:nvPicPr>
        <p:blipFill>
          <a:blip r:embed="rId9">
            <a:alphaModFix/>
          </a:blip>
          <a:stretch>
            <a:fillRect/>
          </a:stretch>
        </p:blipFill>
        <p:spPr>
          <a:xfrm>
            <a:off x="3984625" y="1709137"/>
            <a:ext cx="903620" cy="354738"/>
          </a:xfrm>
          <a:prstGeom prst="rect">
            <a:avLst/>
          </a:prstGeom>
          <a:noFill/>
          <a:ln>
            <a:noFill/>
          </a:ln>
        </p:spPr>
      </p:pic>
      <p:sp>
        <p:nvSpPr>
          <p:cNvPr id="528" name="Google Shape;528;p56"/>
          <p:cNvSpPr txBox="1"/>
          <p:nvPr/>
        </p:nvSpPr>
        <p:spPr>
          <a:xfrm>
            <a:off x="2282828" y="2244254"/>
            <a:ext cx="982500" cy="1518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600">
                <a:solidFill>
                  <a:srgbClr val="FFFFFF"/>
                </a:solidFill>
              </a:rPr>
              <a:t>Amazon Web Services</a:t>
            </a:r>
            <a:endParaRPr b="1" sz="600">
              <a:solidFill>
                <a:srgbClr val="FFFFFF"/>
              </a:solidFill>
            </a:endParaRPr>
          </a:p>
        </p:txBody>
      </p:sp>
      <p:pic>
        <p:nvPicPr>
          <p:cNvPr descr="Image result for amazon ec2" id="529" name="Google Shape;529;p56"/>
          <p:cNvPicPr preferRelativeResize="0"/>
          <p:nvPr/>
        </p:nvPicPr>
        <p:blipFill>
          <a:blip r:embed="rId10">
            <a:alphaModFix/>
          </a:blip>
          <a:stretch>
            <a:fillRect/>
          </a:stretch>
        </p:blipFill>
        <p:spPr>
          <a:xfrm>
            <a:off x="2212938" y="2341313"/>
            <a:ext cx="493031" cy="321176"/>
          </a:xfrm>
          <a:prstGeom prst="rect">
            <a:avLst/>
          </a:prstGeom>
          <a:noFill/>
          <a:ln>
            <a:noFill/>
          </a:ln>
        </p:spPr>
      </p:pic>
      <p:pic>
        <p:nvPicPr>
          <p:cNvPr descr="Image result for rds amazon" id="530" name="Google Shape;530;p56"/>
          <p:cNvPicPr preferRelativeResize="0"/>
          <p:nvPr/>
        </p:nvPicPr>
        <p:blipFill>
          <a:blip r:embed="rId11">
            <a:alphaModFix/>
          </a:blip>
          <a:stretch>
            <a:fillRect/>
          </a:stretch>
        </p:blipFill>
        <p:spPr>
          <a:xfrm>
            <a:off x="2484125" y="2763021"/>
            <a:ext cx="665579" cy="354739"/>
          </a:xfrm>
          <a:prstGeom prst="rect">
            <a:avLst/>
          </a:prstGeom>
          <a:noFill/>
          <a:ln>
            <a:noFill/>
          </a:ln>
        </p:spPr>
      </p:pic>
      <p:pic>
        <p:nvPicPr>
          <p:cNvPr id="531" name="Google Shape;531;p56"/>
          <p:cNvPicPr preferRelativeResize="0"/>
          <p:nvPr/>
        </p:nvPicPr>
        <p:blipFill rotWithShape="1">
          <a:blip r:embed="rId12">
            <a:alphaModFix/>
          </a:blip>
          <a:srcRect b="0" l="0" r="0" t="5329"/>
          <a:stretch/>
        </p:blipFill>
        <p:spPr>
          <a:xfrm>
            <a:off x="3810560" y="2277231"/>
            <a:ext cx="629088" cy="714667"/>
          </a:xfrm>
          <a:prstGeom prst="rect">
            <a:avLst/>
          </a:prstGeom>
          <a:noFill/>
          <a:ln>
            <a:noFill/>
          </a:ln>
        </p:spPr>
      </p:pic>
      <p:pic>
        <p:nvPicPr>
          <p:cNvPr id="532" name="Google Shape;532;p56"/>
          <p:cNvPicPr preferRelativeResize="0"/>
          <p:nvPr/>
        </p:nvPicPr>
        <p:blipFill>
          <a:blip r:embed="rId13">
            <a:alphaModFix/>
          </a:blip>
          <a:stretch>
            <a:fillRect/>
          </a:stretch>
        </p:blipFill>
        <p:spPr>
          <a:xfrm>
            <a:off x="6208211" y="2311479"/>
            <a:ext cx="458391" cy="733723"/>
          </a:xfrm>
          <a:prstGeom prst="rect">
            <a:avLst/>
          </a:prstGeom>
          <a:noFill/>
          <a:ln>
            <a:noFill/>
          </a:ln>
        </p:spPr>
      </p:pic>
      <p:pic>
        <p:nvPicPr>
          <p:cNvPr descr="Related image" id="533" name="Google Shape;533;p56"/>
          <p:cNvPicPr preferRelativeResize="0"/>
          <p:nvPr/>
        </p:nvPicPr>
        <p:blipFill>
          <a:blip r:embed="rId3">
            <a:alphaModFix/>
          </a:blip>
          <a:stretch>
            <a:fillRect/>
          </a:stretch>
        </p:blipFill>
        <p:spPr>
          <a:xfrm>
            <a:off x="3817279" y="3423849"/>
            <a:ext cx="1263661" cy="714667"/>
          </a:xfrm>
          <a:prstGeom prst="rect">
            <a:avLst/>
          </a:prstGeom>
          <a:noFill/>
          <a:ln>
            <a:noFill/>
          </a:ln>
        </p:spPr>
      </p:pic>
      <p:pic>
        <p:nvPicPr>
          <p:cNvPr descr="Related image" id="534" name="Google Shape;534;p56"/>
          <p:cNvPicPr preferRelativeResize="0"/>
          <p:nvPr/>
        </p:nvPicPr>
        <p:blipFill>
          <a:blip r:embed="rId3">
            <a:alphaModFix/>
          </a:blip>
          <a:stretch>
            <a:fillRect/>
          </a:stretch>
        </p:blipFill>
        <p:spPr>
          <a:xfrm>
            <a:off x="4737724" y="2196052"/>
            <a:ext cx="855100" cy="1106562"/>
          </a:xfrm>
          <a:prstGeom prst="rect">
            <a:avLst/>
          </a:prstGeom>
          <a:noFill/>
          <a:ln>
            <a:noFill/>
          </a:ln>
        </p:spPr>
      </p:pic>
      <p:pic>
        <p:nvPicPr>
          <p:cNvPr descr="Related image" id="535" name="Google Shape;535;p56"/>
          <p:cNvPicPr preferRelativeResize="0"/>
          <p:nvPr/>
        </p:nvPicPr>
        <p:blipFill>
          <a:blip r:embed="rId3">
            <a:alphaModFix/>
          </a:blip>
          <a:stretch>
            <a:fillRect/>
          </a:stretch>
        </p:blipFill>
        <p:spPr>
          <a:xfrm>
            <a:off x="5667667" y="3466188"/>
            <a:ext cx="1360990" cy="942513"/>
          </a:xfrm>
          <a:prstGeom prst="rect">
            <a:avLst/>
          </a:prstGeom>
          <a:noFill/>
          <a:ln>
            <a:noFill/>
          </a:ln>
        </p:spPr>
      </p:pic>
      <p:pic>
        <p:nvPicPr>
          <p:cNvPr id="536" name="Google Shape;536;p56"/>
          <p:cNvPicPr preferRelativeResize="0"/>
          <p:nvPr/>
        </p:nvPicPr>
        <p:blipFill>
          <a:blip r:embed="rId14">
            <a:alphaModFix/>
          </a:blip>
          <a:stretch>
            <a:fillRect/>
          </a:stretch>
        </p:blipFill>
        <p:spPr>
          <a:xfrm>
            <a:off x="4883951" y="2310724"/>
            <a:ext cx="520575" cy="834992"/>
          </a:xfrm>
          <a:prstGeom prst="rect">
            <a:avLst/>
          </a:prstGeom>
          <a:noFill/>
          <a:ln>
            <a:noFill/>
          </a:ln>
        </p:spPr>
      </p:pic>
      <p:sp>
        <p:nvSpPr>
          <p:cNvPr id="537" name="Google Shape;537;p56"/>
          <p:cNvSpPr txBox="1"/>
          <p:nvPr/>
        </p:nvSpPr>
        <p:spPr>
          <a:xfrm>
            <a:off x="269677" y="2763023"/>
            <a:ext cx="1615200" cy="11058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600">
                <a:solidFill>
                  <a:srgbClr val="FFFFFF"/>
                </a:solidFill>
              </a:rPr>
              <a:t>Develop an open, low-cost, portable and flexible research platform for developing EMG PR-based NMI by integrating edge and cloud computing techniques</a:t>
            </a:r>
            <a:endParaRPr b="1" sz="600">
              <a:solidFill>
                <a:srgbClr val="FFFFFF"/>
              </a:solidFill>
            </a:endParaRPr>
          </a:p>
          <a:p>
            <a:pPr indent="0" lvl="0" marL="0" rtl="0">
              <a:spcBef>
                <a:spcPts val="0"/>
              </a:spcBef>
              <a:spcAft>
                <a:spcPts val="0"/>
              </a:spcAft>
              <a:buNone/>
            </a:pPr>
            <a:r>
              <a:t/>
            </a:r>
            <a:endParaRPr b="1" sz="600">
              <a:solidFill>
                <a:srgbClr val="FFFFFF"/>
              </a:solidFill>
            </a:endParaRPr>
          </a:p>
          <a:p>
            <a:pPr indent="0" lvl="0" marL="0" rtl="0">
              <a:spcBef>
                <a:spcPts val="0"/>
              </a:spcBef>
              <a:spcAft>
                <a:spcPts val="0"/>
              </a:spcAft>
              <a:buNone/>
            </a:pPr>
            <a:r>
              <a:rPr b="1" lang="en" sz="600">
                <a:solidFill>
                  <a:srgbClr val="FFFFFF"/>
                </a:solidFill>
              </a:rPr>
              <a:t>Take advantage of Amazon Web Services storage and find a good method to store data so it is very accessible for user independent pattern recognition.</a:t>
            </a:r>
            <a:endParaRPr b="1" sz="600">
              <a:solidFill>
                <a:srgbClr val="FFFFFF"/>
              </a:solidFill>
            </a:endParaRPr>
          </a:p>
          <a:p>
            <a:pPr indent="0" lvl="0" marL="0" rtl="0">
              <a:spcBef>
                <a:spcPts val="0"/>
              </a:spcBef>
              <a:spcAft>
                <a:spcPts val="0"/>
              </a:spcAft>
              <a:buNone/>
            </a:pPr>
            <a:r>
              <a:t/>
            </a:r>
            <a:endParaRPr b="1" sz="600">
              <a:solidFill>
                <a:srgbClr val="FFFFFF"/>
              </a:solidFill>
            </a:endParaRPr>
          </a:p>
          <a:p>
            <a:pPr indent="0" lvl="0" marL="0" rtl="0">
              <a:spcBef>
                <a:spcPts val="0"/>
              </a:spcBef>
              <a:spcAft>
                <a:spcPts val="0"/>
              </a:spcAft>
              <a:buNone/>
            </a:pPr>
            <a:r>
              <a:rPr b="1" lang="en" sz="600">
                <a:solidFill>
                  <a:srgbClr val="FFFFFF"/>
                </a:solidFill>
              </a:rPr>
              <a:t>To Integrate the IMU data in MyoHMI so that the gesture predicted can be more precise.</a:t>
            </a:r>
            <a:endParaRPr b="1" sz="600">
              <a:solidFill>
                <a:srgbClr val="FFFFFF"/>
              </a:solidFill>
            </a:endParaRPr>
          </a:p>
          <a:p>
            <a:pPr indent="0" lvl="0" marL="0" rtl="0">
              <a:spcBef>
                <a:spcPts val="0"/>
              </a:spcBef>
              <a:spcAft>
                <a:spcPts val="0"/>
              </a:spcAft>
              <a:buNone/>
            </a:pPr>
            <a:r>
              <a:t/>
            </a:r>
            <a:endParaRPr b="1" sz="600">
              <a:solidFill>
                <a:srgbClr val="FFFFFF"/>
              </a:solidFill>
            </a:endParaRPr>
          </a:p>
          <a:p>
            <a:pPr indent="0" lvl="0" marL="0" rtl="0">
              <a:spcBef>
                <a:spcPts val="0"/>
              </a:spcBef>
              <a:spcAft>
                <a:spcPts val="0"/>
              </a:spcAft>
              <a:buNone/>
            </a:pPr>
            <a:r>
              <a:t/>
            </a:r>
            <a:endParaRPr b="1" sz="600">
              <a:solidFill>
                <a:srgbClr val="FFFFFF"/>
              </a:solidFill>
            </a:endParaRPr>
          </a:p>
          <a:p>
            <a:pPr indent="0" lvl="0" marL="0" rtl="0">
              <a:spcBef>
                <a:spcPts val="0"/>
              </a:spcBef>
              <a:spcAft>
                <a:spcPts val="0"/>
              </a:spcAft>
              <a:buNone/>
            </a:pPr>
            <a:r>
              <a:t/>
            </a:r>
            <a:endParaRPr b="1" sz="600">
              <a:solidFill>
                <a:srgbClr val="FFFFFF"/>
              </a:solidFill>
            </a:endParaRPr>
          </a:p>
        </p:txBody>
      </p:sp>
      <p:pic>
        <p:nvPicPr>
          <p:cNvPr descr="Related image" id="538" name="Google Shape;538;p56"/>
          <p:cNvPicPr preferRelativeResize="0"/>
          <p:nvPr/>
        </p:nvPicPr>
        <p:blipFill>
          <a:blip r:embed="rId3">
            <a:alphaModFix/>
          </a:blip>
          <a:stretch>
            <a:fillRect/>
          </a:stretch>
        </p:blipFill>
        <p:spPr>
          <a:xfrm>
            <a:off x="3776400" y="2158826"/>
            <a:ext cx="743699" cy="962423"/>
          </a:xfrm>
          <a:prstGeom prst="rect">
            <a:avLst/>
          </a:prstGeom>
          <a:noFill/>
          <a:ln>
            <a:noFill/>
          </a:ln>
        </p:spPr>
      </p:pic>
      <p:sp>
        <p:nvSpPr>
          <p:cNvPr id="539" name="Google Shape;539;p56"/>
          <p:cNvSpPr txBox="1"/>
          <p:nvPr/>
        </p:nvSpPr>
        <p:spPr>
          <a:xfrm>
            <a:off x="3828219" y="2190750"/>
            <a:ext cx="743700" cy="564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400">
                <a:solidFill>
                  <a:srgbClr val="FFFFFF"/>
                </a:solidFill>
              </a:rPr>
              <a:t>Raw EMG on the app.</a:t>
            </a:r>
            <a:endParaRPr b="1" sz="400">
              <a:solidFill>
                <a:srgbClr val="FFFFFF"/>
              </a:solidFill>
            </a:endParaRPr>
          </a:p>
        </p:txBody>
      </p:sp>
      <p:sp>
        <p:nvSpPr>
          <p:cNvPr id="540" name="Google Shape;540;p56"/>
          <p:cNvSpPr txBox="1"/>
          <p:nvPr/>
        </p:nvSpPr>
        <p:spPr>
          <a:xfrm>
            <a:off x="4836281" y="2220699"/>
            <a:ext cx="743700" cy="564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400">
                <a:solidFill>
                  <a:srgbClr val="FFFFFF"/>
                </a:solidFill>
              </a:rPr>
              <a:t>Raw IMU on the app.</a:t>
            </a:r>
            <a:endParaRPr b="1" sz="400">
              <a:solidFill>
                <a:srgbClr val="FFFFFF"/>
              </a:solidFill>
            </a:endParaRPr>
          </a:p>
        </p:txBody>
      </p:sp>
      <p:sp>
        <p:nvSpPr>
          <p:cNvPr id="541" name="Google Shape;541;p56"/>
          <p:cNvSpPr txBox="1"/>
          <p:nvPr/>
        </p:nvSpPr>
        <p:spPr>
          <a:xfrm>
            <a:off x="6179464" y="2220699"/>
            <a:ext cx="785700" cy="564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400">
                <a:solidFill>
                  <a:srgbClr val="FFFFFF"/>
                </a:solidFill>
              </a:rPr>
              <a:t>Selected Features</a:t>
            </a:r>
            <a:endParaRPr b="1" sz="400">
              <a:solidFill>
                <a:srgbClr val="FFFFFF"/>
              </a:solidFill>
            </a:endParaRPr>
          </a:p>
        </p:txBody>
      </p:sp>
      <p:sp>
        <p:nvSpPr>
          <p:cNvPr id="542" name="Google Shape;542;p56"/>
          <p:cNvSpPr txBox="1"/>
          <p:nvPr/>
        </p:nvSpPr>
        <p:spPr>
          <a:xfrm>
            <a:off x="5734089" y="3514945"/>
            <a:ext cx="1361100" cy="1518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600">
                <a:solidFill>
                  <a:srgbClr val="FFFFFF"/>
                </a:solidFill>
              </a:rPr>
              <a:t>Supervised Machine Learning</a:t>
            </a:r>
            <a:endParaRPr b="1" sz="600">
              <a:solidFill>
                <a:srgbClr val="FFFFFF"/>
              </a:solidFill>
            </a:endParaRPr>
          </a:p>
        </p:txBody>
      </p:sp>
      <p:pic>
        <p:nvPicPr>
          <p:cNvPr id="543" name="Google Shape;543;p56"/>
          <p:cNvPicPr preferRelativeResize="0"/>
          <p:nvPr/>
        </p:nvPicPr>
        <p:blipFill rotWithShape="1">
          <a:blip r:embed="rId15">
            <a:alphaModFix/>
          </a:blip>
          <a:srcRect b="0" l="0" r="0" t="0"/>
          <a:stretch/>
        </p:blipFill>
        <p:spPr>
          <a:xfrm>
            <a:off x="5729432" y="3635052"/>
            <a:ext cx="855094" cy="653011"/>
          </a:xfrm>
          <a:prstGeom prst="rect">
            <a:avLst/>
          </a:prstGeom>
          <a:noFill/>
          <a:ln>
            <a:noFill/>
          </a:ln>
        </p:spPr>
      </p:pic>
      <p:pic>
        <p:nvPicPr>
          <p:cNvPr id="544" name="Google Shape;544;p56"/>
          <p:cNvPicPr preferRelativeResize="0"/>
          <p:nvPr/>
        </p:nvPicPr>
        <p:blipFill rotWithShape="1">
          <a:blip r:embed="rId16">
            <a:alphaModFix/>
          </a:blip>
          <a:srcRect b="0" l="0" r="0" t="0"/>
          <a:stretch/>
        </p:blipFill>
        <p:spPr>
          <a:xfrm>
            <a:off x="3922474" y="3679314"/>
            <a:ext cx="467969" cy="378840"/>
          </a:xfrm>
          <a:prstGeom prst="rect">
            <a:avLst/>
          </a:prstGeom>
          <a:noFill/>
          <a:ln>
            <a:noFill/>
          </a:ln>
        </p:spPr>
      </p:pic>
      <p:pic>
        <p:nvPicPr>
          <p:cNvPr id="545" name="Google Shape;545;p56"/>
          <p:cNvPicPr preferRelativeResize="0"/>
          <p:nvPr/>
        </p:nvPicPr>
        <p:blipFill rotWithShape="1">
          <a:blip r:embed="rId17">
            <a:alphaModFix/>
          </a:blip>
          <a:srcRect b="0" l="0" r="0" t="0"/>
          <a:stretch/>
        </p:blipFill>
        <p:spPr>
          <a:xfrm rot="5400000">
            <a:off x="4412594" y="3733834"/>
            <a:ext cx="319125" cy="298770"/>
          </a:xfrm>
          <a:prstGeom prst="rect">
            <a:avLst/>
          </a:prstGeom>
          <a:noFill/>
          <a:ln>
            <a:noFill/>
          </a:ln>
        </p:spPr>
      </p:pic>
      <p:pic>
        <p:nvPicPr>
          <p:cNvPr descr="Related image" id="546" name="Google Shape;546;p56"/>
          <p:cNvPicPr preferRelativeResize="0"/>
          <p:nvPr/>
        </p:nvPicPr>
        <p:blipFill>
          <a:blip r:embed="rId3">
            <a:alphaModFix/>
          </a:blip>
          <a:stretch>
            <a:fillRect/>
          </a:stretch>
        </p:blipFill>
        <p:spPr>
          <a:xfrm>
            <a:off x="2168907" y="3400688"/>
            <a:ext cx="1307687" cy="905603"/>
          </a:xfrm>
          <a:prstGeom prst="rect">
            <a:avLst/>
          </a:prstGeom>
          <a:noFill/>
          <a:ln>
            <a:noFill/>
          </a:ln>
        </p:spPr>
      </p:pic>
      <p:sp>
        <p:nvSpPr>
          <p:cNvPr id="547" name="Google Shape;547;p56"/>
          <p:cNvSpPr txBox="1"/>
          <p:nvPr/>
        </p:nvSpPr>
        <p:spPr>
          <a:xfrm>
            <a:off x="2389188" y="3477674"/>
            <a:ext cx="1059600" cy="804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600">
                <a:solidFill>
                  <a:srgbClr val="FFFFFF"/>
                </a:solidFill>
              </a:rPr>
              <a:t>Cloud Pattern Recognition</a:t>
            </a:r>
            <a:endParaRPr b="1" sz="600">
              <a:solidFill>
                <a:srgbClr val="FFFFFF"/>
              </a:solidFill>
            </a:endParaRPr>
          </a:p>
        </p:txBody>
      </p:sp>
      <p:cxnSp>
        <p:nvCxnSpPr>
          <p:cNvPr id="548" name="Google Shape;548;p56"/>
          <p:cNvCxnSpPr>
            <a:stCxn id="523" idx="2"/>
            <a:endCxn id="546" idx="0"/>
          </p:cNvCxnSpPr>
          <p:nvPr/>
        </p:nvCxnSpPr>
        <p:spPr>
          <a:xfrm flipH="1">
            <a:off x="2822700" y="3172220"/>
            <a:ext cx="17700" cy="228600"/>
          </a:xfrm>
          <a:prstGeom prst="straightConnector1">
            <a:avLst/>
          </a:prstGeom>
          <a:noFill/>
          <a:ln cap="flat" cmpd="sng" w="9525">
            <a:solidFill>
              <a:schemeClr val="dk2"/>
            </a:solidFill>
            <a:prstDash val="solid"/>
            <a:round/>
            <a:headEnd len="med" w="med" type="none"/>
            <a:tailEnd len="med" w="med" type="triangle"/>
          </a:ln>
        </p:spPr>
      </p:cxnSp>
      <p:cxnSp>
        <p:nvCxnSpPr>
          <p:cNvPr id="549" name="Google Shape;549;p56"/>
          <p:cNvCxnSpPr>
            <a:stCxn id="546" idx="3"/>
            <a:endCxn id="533" idx="1"/>
          </p:cNvCxnSpPr>
          <p:nvPr/>
        </p:nvCxnSpPr>
        <p:spPr>
          <a:xfrm flipH="1" rot="10800000">
            <a:off x="3476594" y="3781189"/>
            <a:ext cx="340800" cy="72300"/>
          </a:xfrm>
          <a:prstGeom prst="straightConnector1">
            <a:avLst/>
          </a:prstGeom>
          <a:noFill/>
          <a:ln cap="flat" cmpd="sng" w="9525">
            <a:solidFill>
              <a:schemeClr val="dk2"/>
            </a:solidFill>
            <a:prstDash val="solid"/>
            <a:round/>
            <a:headEnd len="med" w="med" type="none"/>
            <a:tailEnd len="med" w="med" type="triangle"/>
          </a:ln>
        </p:spPr>
      </p:cxnSp>
      <p:pic>
        <p:nvPicPr>
          <p:cNvPr descr="Image result for pattern recognition" id="550" name="Google Shape;550;p56"/>
          <p:cNvPicPr preferRelativeResize="0"/>
          <p:nvPr/>
        </p:nvPicPr>
        <p:blipFill>
          <a:blip r:embed="rId18">
            <a:alphaModFix/>
          </a:blip>
          <a:stretch>
            <a:fillRect/>
          </a:stretch>
        </p:blipFill>
        <p:spPr>
          <a:xfrm>
            <a:off x="2291726" y="3635050"/>
            <a:ext cx="903625" cy="592875"/>
          </a:xfrm>
          <a:prstGeom prst="rect">
            <a:avLst/>
          </a:prstGeom>
          <a:noFill/>
          <a:ln>
            <a:noFill/>
          </a:ln>
        </p:spPr>
      </p:pic>
      <p:pic>
        <p:nvPicPr>
          <p:cNvPr id="551" name="Google Shape;551;p56"/>
          <p:cNvPicPr preferRelativeResize="0"/>
          <p:nvPr/>
        </p:nvPicPr>
        <p:blipFill rotWithShape="1">
          <a:blip r:embed="rId19">
            <a:alphaModFix/>
          </a:blip>
          <a:srcRect b="0" l="0" r="0" t="0"/>
          <a:stretch/>
        </p:blipFill>
        <p:spPr>
          <a:xfrm rot="5400000">
            <a:off x="4724516" y="3700071"/>
            <a:ext cx="382558" cy="356130"/>
          </a:xfrm>
          <a:prstGeom prst="rect">
            <a:avLst/>
          </a:prstGeom>
          <a:noFill/>
          <a:ln>
            <a:noFill/>
          </a:ln>
        </p:spPr>
      </p:pic>
      <p:sp>
        <p:nvSpPr>
          <p:cNvPr id="552" name="Google Shape;552;p56"/>
          <p:cNvSpPr txBox="1"/>
          <p:nvPr/>
        </p:nvSpPr>
        <p:spPr>
          <a:xfrm>
            <a:off x="4028427" y="3515320"/>
            <a:ext cx="1059600" cy="804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600">
                <a:solidFill>
                  <a:srgbClr val="FFFFFF"/>
                </a:solidFill>
              </a:rPr>
              <a:t>Gesture Classification</a:t>
            </a:r>
            <a:endParaRPr b="1" sz="600">
              <a:solidFill>
                <a:srgbClr val="FFFFFF"/>
              </a:solidFill>
            </a:endParaRPr>
          </a:p>
        </p:txBody>
      </p:sp>
      <p:cxnSp>
        <p:nvCxnSpPr>
          <p:cNvPr id="553" name="Google Shape;553;p56"/>
          <p:cNvCxnSpPr>
            <a:stCxn id="527" idx="3"/>
          </p:cNvCxnSpPr>
          <p:nvPr/>
        </p:nvCxnSpPr>
        <p:spPr>
          <a:xfrm>
            <a:off x="4888245" y="1886506"/>
            <a:ext cx="203700" cy="304200"/>
          </a:xfrm>
          <a:prstGeom prst="straightConnector1">
            <a:avLst/>
          </a:prstGeom>
          <a:noFill/>
          <a:ln cap="flat" cmpd="sng" w="9525">
            <a:solidFill>
              <a:schemeClr val="dk2"/>
            </a:solidFill>
            <a:prstDash val="solid"/>
            <a:round/>
            <a:headEnd len="med" w="med" type="none"/>
            <a:tailEnd len="med" w="med" type="triangle"/>
          </a:ln>
        </p:spPr>
      </p:cxnSp>
      <p:cxnSp>
        <p:nvCxnSpPr>
          <p:cNvPr id="554" name="Google Shape;554;p56"/>
          <p:cNvCxnSpPr>
            <a:endCxn id="539" idx="1"/>
          </p:cNvCxnSpPr>
          <p:nvPr/>
        </p:nvCxnSpPr>
        <p:spPr>
          <a:xfrm flipH="1">
            <a:off x="3828219" y="1517850"/>
            <a:ext cx="164400" cy="701100"/>
          </a:xfrm>
          <a:prstGeom prst="straightConnector1">
            <a:avLst/>
          </a:prstGeom>
          <a:noFill/>
          <a:ln cap="flat" cmpd="sng" w="9525">
            <a:solidFill>
              <a:schemeClr val="dk2"/>
            </a:solidFill>
            <a:prstDash val="solid"/>
            <a:round/>
            <a:headEnd len="med" w="med" type="none"/>
            <a:tailEnd len="med" w="med" type="triangle"/>
          </a:ln>
        </p:spPr>
      </p:cxnSp>
      <p:cxnSp>
        <p:nvCxnSpPr>
          <p:cNvPr id="555" name="Google Shape;555;p56"/>
          <p:cNvCxnSpPr>
            <a:endCxn id="519" idx="1"/>
          </p:cNvCxnSpPr>
          <p:nvPr/>
        </p:nvCxnSpPr>
        <p:spPr>
          <a:xfrm flipH="1" rot="10800000">
            <a:off x="5054389" y="1607356"/>
            <a:ext cx="788700" cy="73800"/>
          </a:xfrm>
          <a:prstGeom prst="straightConnector1">
            <a:avLst/>
          </a:prstGeom>
          <a:noFill/>
          <a:ln cap="flat" cmpd="sng" w="9525">
            <a:solidFill>
              <a:schemeClr val="dk2"/>
            </a:solidFill>
            <a:prstDash val="solid"/>
            <a:round/>
            <a:headEnd len="med" w="med" type="none"/>
            <a:tailEnd len="med" w="med" type="triangle"/>
          </a:ln>
        </p:spPr>
      </p:cxnSp>
      <p:cxnSp>
        <p:nvCxnSpPr>
          <p:cNvPr id="556" name="Google Shape;556;p56"/>
          <p:cNvCxnSpPr>
            <a:stCxn id="519" idx="2"/>
            <a:endCxn id="526" idx="0"/>
          </p:cNvCxnSpPr>
          <p:nvPr/>
        </p:nvCxnSpPr>
        <p:spPr>
          <a:xfrm>
            <a:off x="6474919" y="2044911"/>
            <a:ext cx="39000" cy="151200"/>
          </a:xfrm>
          <a:prstGeom prst="straightConnector1">
            <a:avLst/>
          </a:prstGeom>
          <a:noFill/>
          <a:ln cap="flat" cmpd="sng" w="9525">
            <a:solidFill>
              <a:schemeClr val="dk2"/>
            </a:solidFill>
            <a:prstDash val="solid"/>
            <a:round/>
            <a:headEnd len="med" w="med" type="none"/>
            <a:tailEnd len="med" w="med" type="triangle"/>
          </a:ln>
        </p:spPr>
      </p:cxnSp>
      <p:cxnSp>
        <p:nvCxnSpPr>
          <p:cNvPr id="557" name="Google Shape;557;p56"/>
          <p:cNvCxnSpPr>
            <a:stCxn id="512" idx="3"/>
            <a:endCxn id="522" idx="1"/>
          </p:cNvCxnSpPr>
          <p:nvPr/>
        </p:nvCxnSpPr>
        <p:spPr>
          <a:xfrm>
            <a:off x="3448744" y="1622239"/>
            <a:ext cx="355800" cy="43200"/>
          </a:xfrm>
          <a:prstGeom prst="straightConnector1">
            <a:avLst/>
          </a:prstGeom>
          <a:noFill/>
          <a:ln cap="flat" cmpd="sng" w="9525">
            <a:solidFill>
              <a:schemeClr val="dk2"/>
            </a:solidFill>
            <a:prstDash val="solid"/>
            <a:round/>
            <a:headEnd len="med" w="med" type="none"/>
            <a:tailEnd len="med" w="med" type="triangle"/>
          </a:ln>
        </p:spPr>
      </p:cxnSp>
      <p:cxnSp>
        <p:nvCxnSpPr>
          <p:cNvPr id="558" name="Google Shape;558;p56"/>
          <p:cNvCxnSpPr>
            <a:stCxn id="522" idx="1"/>
          </p:cNvCxnSpPr>
          <p:nvPr/>
        </p:nvCxnSpPr>
        <p:spPr>
          <a:xfrm flipH="1">
            <a:off x="3299704" y="1665374"/>
            <a:ext cx="504900" cy="568500"/>
          </a:xfrm>
          <a:prstGeom prst="straightConnector1">
            <a:avLst/>
          </a:prstGeom>
          <a:noFill/>
          <a:ln cap="flat" cmpd="sng" w="9525">
            <a:solidFill>
              <a:schemeClr val="dk2"/>
            </a:solidFill>
            <a:prstDash val="solid"/>
            <a:round/>
            <a:headEnd len="med" w="med" type="none"/>
            <a:tailEnd len="med" w="med" type="triangle"/>
          </a:ln>
        </p:spPr>
      </p:cxnSp>
      <p:cxnSp>
        <p:nvCxnSpPr>
          <p:cNvPr id="559" name="Google Shape;559;p56"/>
          <p:cNvCxnSpPr/>
          <p:nvPr/>
        </p:nvCxnSpPr>
        <p:spPr>
          <a:xfrm flipH="1">
            <a:off x="6331801" y="3073420"/>
            <a:ext cx="165600" cy="364500"/>
          </a:xfrm>
          <a:prstGeom prst="straightConnector1">
            <a:avLst/>
          </a:prstGeom>
          <a:noFill/>
          <a:ln cap="flat" cmpd="sng" w="9525">
            <a:solidFill>
              <a:schemeClr val="dk2"/>
            </a:solidFill>
            <a:prstDash val="solid"/>
            <a:round/>
            <a:headEnd len="med" w="med" type="none"/>
            <a:tailEnd len="med" w="med" type="triangle"/>
          </a:ln>
        </p:spPr>
      </p:cxnSp>
      <p:sp>
        <p:nvSpPr>
          <p:cNvPr id="560" name="Google Shape;560;p56"/>
          <p:cNvSpPr/>
          <p:nvPr/>
        </p:nvSpPr>
        <p:spPr>
          <a:xfrm>
            <a:off x="196850" y="4006450"/>
            <a:ext cx="1713600" cy="1033500"/>
          </a:xfrm>
          <a:prstGeom prst="roundRect">
            <a:avLst>
              <a:gd fmla="val 11729" name="adj"/>
            </a:avLst>
          </a:prstGeom>
          <a:solidFill>
            <a:srgbClr val="BE7200">
              <a:alpha val="51540"/>
            </a:srgbClr>
          </a:solidFill>
          <a:ln cap="flat" cmpd="sng" w="76200">
            <a:solidFill>
              <a:schemeClr val="lt1"/>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pic>
        <p:nvPicPr>
          <p:cNvPr descr="Related image" id="561" name="Google Shape;561;p56"/>
          <p:cNvPicPr preferRelativeResize="0"/>
          <p:nvPr/>
        </p:nvPicPr>
        <p:blipFill>
          <a:blip r:embed="rId3">
            <a:alphaModFix/>
          </a:blip>
          <a:stretch>
            <a:fillRect/>
          </a:stretch>
        </p:blipFill>
        <p:spPr>
          <a:xfrm>
            <a:off x="3111547" y="4325191"/>
            <a:ext cx="1238875" cy="621786"/>
          </a:xfrm>
          <a:prstGeom prst="rect">
            <a:avLst/>
          </a:prstGeom>
          <a:noFill/>
          <a:ln>
            <a:noFill/>
          </a:ln>
        </p:spPr>
      </p:pic>
      <p:pic>
        <p:nvPicPr>
          <p:cNvPr descr="Related image" id="562" name="Google Shape;562;p56"/>
          <p:cNvPicPr preferRelativeResize="0"/>
          <p:nvPr/>
        </p:nvPicPr>
        <p:blipFill>
          <a:blip r:embed="rId3">
            <a:alphaModFix/>
          </a:blip>
          <a:stretch>
            <a:fillRect/>
          </a:stretch>
        </p:blipFill>
        <p:spPr>
          <a:xfrm>
            <a:off x="4520525" y="4259750"/>
            <a:ext cx="982500" cy="680400"/>
          </a:xfrm>
          <a:prstGeom prst="rect">
            <a:avLst/>
          </a:prstGeom>
          <a:noFill/>
          <a:ln>
            <a:noFill/>
          </a:ln>
        </p:spPr>
      </p:pic>
      <p:sp>
        <p:nvSpPr>
          <p:cNvPr id="563" name="Google Shape;563;p56"/>
          <p:cNvSpPr txBox="1"/>
          <p:nvPr/>
        </p:nvSpPr>
        <p:spPr>
          <a:xfrm>
            <a:off x="3411365" y="4365527"/>
            <a:ext cx="802800" cy="804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500">
                <a:solidFill>
                  <a:srgbClr val="FFFFFF"/>
                </a:solidFill>
              </a:rPr>
              <a:t>Virtual Reality</a:t>
            </a:r>
            <a:endParaRPr b="1" sz="500">
              <a:solidFill>
                <a:srgbClr val="FFFFFF"/>
              </a:solidFill>
            </a:endParaRPr>
          </a:p>
        </p:txBody>
      </p:sp>
      <p:pic>
        <p:nvPicPr>
          <p:cNvPr descr="Image result for prosthetic arms and legs" id="564" name="Google Shape;564;p56"/>
          <p:cNvPicPr preferRelativeResize="0"/>
          <p:nvPr/>
        </p:nvPicPr>
        <p:blipFill>
          <a:blip r:embed="rId20">
            <a:alphaModFix/>
          </a:blip>
          <a:stretch>
            <a:fillRect/>
          </a:stretch>
        </p:blipFill>
        <p:spPr>
          <a:xfrm>
            <a:off x="4621704" y="4478096"/>
            <a:ext cx="736796" cy="415449"/>
          </a:xfrm>
          <a:prstGeom prst="rect">
            <a:avLst/>
          </a:prstGeom>
          <a:noFill/>
          <a:ln>
            <a:noFill/>
          </a:ln>
        </p:spPr>
      </p:pic>
      <p:cxnSp>
        <p:nvCxnSpPr>
          <p:cNvPr id="565" name="Google Shape;565;p56"/>
          <p:cNvCxnSpPr>
            <a:endCxn id="561" idx="0"/>
          </p:cNvCxnSpPr>
          <p:nvPr/>
        </p:nvCxnSpPr>
        <p:spPr>
          <a:xfrm flipH="1">
            <a:off x="3730984" y="4131691"/>
            <a:ext cx="399000" cy="193500"/>
          </a:xfrm>
          <a:prstGeom prst="straightConnector1">
            <a:avLst/>
          </a:prstGeom>
          <a:noFill/>
          <a:ln cap="flat" cmpd="sng" w="9525">
            <a:solidFill>
              <a:schemeClr val="dk2"/>
            </a:solidFill>
            <a:prstDash val="solid"/>
            <a:round/>
            <a:headEnd len="med" w="med" type="none"/>
            <a:tailEnd len="med" w="med" type="triangle"/>
          </a:ln>
        </p:spPr>
      </p:cxnSp>
      <p:cxnSp>
        <p:nvCxnSpPr>
          <p:cNvPr id="566" name="Google Shape;566;p56"/>
          <p:cNvCxnSpPr>
            <a:endCxn id="562" idx="0"/>
          </p:cNvCxnSpPr>
          <p:nvPr/>
        </p:nvCxnSpPr>
        <p:spPr>
          <a:xfrm>
            <a:off x="4726475" y="4131650"/>
            <a:ext cx="285300" cy="128100"/>
          </a:xfrm>
          <a:prstGeom prst="straightConnector1">
            <a:avLst/>
          </a:prstGeom>
          <a:noFill/>
          <a:ln cap="flat" cmpd="sng" w="9525">
            <a:solidFill>
              <a:schemeClr val="dk2"/>
            </a:solidFill>
            <a:prstDash val="solid"/>
            <a:round/>
            <a:headEnd len="med" w="med" type="none"/>
            <a:tailEnd len="med" w="med" type="triangle"/>
          </a:ln>
        </p:spPr>
      </p:cxnSp>
      <p:sp>
        <p:nvSpPr>
          <p:cNvPr id="567" name="Google Shape;567;p56"/>
          <p:cNvSpPr txBox="1"/>
          <p:nvPr/>
        </p:nvSpPr>
        <p:spPr>
          <a:xfrm>
            <a:off x="4774109" y="4316691"/>
            <a:ext cx="665700" cy="1044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500">
                <a:solidFill>
                  <a:srgbClr val="FFFFFF"/>
                </a:solidFill>
              </a:rPr>
              <a:t>Prosthetics</a:t>
            </a:r>
            <a:endParaRPr b="1" sz="500">
              <a:solidFill>
                <a:srgbClr val="FFFFFF"/>
              </a:solidFill>
            </a:endParaRPr>
          </a:p>
        </p:txBody>
      </p:sp>
      <p:pic>
        <p:nvPicPr>
          <p:cNvPr descr="VR ICELab.png" id="568" name="Google Shape;568;p56"/>
          <p:cNvPicPr preferRelativeResize="0"/>
          <p:nvPr/>
        </p:nvPicPr>
        <p:blipFill rotWithShape="1">
          <a:blip r:embed="rId21">
            <a:alphaModFix/>
          </a:blip>
          <a:srcRect b="0" l="11829" r="10032" t="0"/>
          <a:stretch/>
        </p:blipFill>
        <p:spPr>
          <a:xfrm>
            <a:off x="3182078" y="4521108"/>
            <a:ext cx="520563" cy="338976"/>
          </a:xfrm>
          <a:prstGeom prst="rect">
            <a:avLst/>
          </a:prstGeom>
          <a:noFill/>
          <a:ln>
            <a:noFill/>
          </a:ln>
        </p:spPr>
      </p:pic>
      <p:pic>
        <p:nvPicPr>
          <p:cNvPr id="569" name="Google Shape;569;p56"/>
          <p:cNvPicPr preferRelativeResize="0"/>
          <p:nvPr/>
        </p:nvPicPr>
        <p:blipFill rotWithShape="1">
          <a:blip r:embed="rId22">
            <a:alphaModFix/>
          </a:blip>
          <a:srcRect b="0" l="0" r="50512" t="0"/>
          <a:stretch/>
        </p:blipFill>
        <p:spPr>
          <a:xfrm>
            <a:off x="3731109" y="4486270"/>
            <a:ext cx="520562" cy="396562"/>
          </a:xfrm>
          <a:prstGeom prst="rect">
            <a:avLst/>
          </a:prstGeom>
          <a:noFill/>
          <a:ln>
            <a:noFill/>
          </a:ln>
        </p:spPr>
      </p:pic>
      <p:sp>
        <p:nvSpPr>
          <p:cNvPr id="570" name="Google Shape;570;p56"/>
          <p:cNvSpPr txBox="1"/>
          <p:nvPr/>
        </p:nvSpPr>
        <p:spPr>
          <a:xfrm>
            <a:off x="744521" y="4069414"/>
            <a:ext cx="665700" cy="1281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Clr>
                <a:schemeClr val="dk1"/>
              </a:buClr>
              <a:buFont typeface="Arial"/>
              <a:buNone/>
            </a:pPr>
            <a:r>
              <a:rPr b="1" i="1" lang="en" sz="800">
                <a:solidFill>
                  <a:schemeClr val="lt1"/>
                </a:solidFill>
                <a:latin typeface="Calibri"/>
                <a:ea typeface="Calibri"/>
                <a:cs typeface="Calibri"/>
                <a:sym typeface="Calibri"/>
              </a:rPr>
              <a:t>Conclusions</a:t>
            </a:r>
            <a:endParaRPr b="1" sz="800">
              <a:solidFill>
                <a:srgbClr val="FFFFFF"/>
              </a:solidFill>
            </a:endParaRPr>
          </a:p>
        </p:txBody>
      </p:sp>
      <p:cxnSp>
        <p:nvCxnSpPr>
          <p:cNvPr id="571" name="Google Shape;571;p56"/>
          <p:cNvCxnSpPr>
            <a:stCxn id="543" idx="1"/>
            <a:endCxn id="551" idx="0"/>
          </p:cNvCxnSpPr>
          <p:nvPr/>
        </p:nvCxnSpPr>
        <p:spPr>
          <a:xfrm rot="10800000">
            <a:off x="5093732" y="3878157"/>
            <a:ext cx="635700" cy="83400"/>
          </a:xfrm>
          <a:prstGeom prst="straightConnector1">
            <a:avLst/>
          </a:prstGeom>
          <a:noFill/>
          <a:ln cap="flat" cmpd="sng" w="9525">
            <a:solidFill>
              <a:schemeClr val="dk2"/>
            </a:solidFill>
            <a:prstDash val="solid"/>
            <a:round/>
            <a:headEnd len="med" w="med" type="none"/>
            <a:tailEnd len="med" w="med" type="triangle"/>
          </a:ln>
        </p:spPr>
      </p:cxnSp>
      <p:sp>
        <p:nvSpPr>
          <p:cNvPr id="572" name="Google Shape;572;p56"/>
          <p:cNvSpPr txBox="1"/>
          <p:nvPr/>
        </p:nvSpPr>
        <p:spPr>
          <a:xfrm>
            <a:off x="269677" y="4197570"/>
            <a:ext cx="1524600" cy="653100"/>
          </a:xfrm>
          <a:prstGeom prst="rect">
            <a:avLst/>
          </a:prstGeom>
          <a:noFill/>
          <a:ln>
            <a:noFill/>
          </a:ln>
        </p:spPr>
        <p:txBody>
          <a:bodyPr anchorCtr="0" anchor="t" bIns="17450" lIns="17450" spcFirstLastPara="1" rIns="17450" wrap="square" tIns="17450">
            <a:noAutofit/>
          </a:bodyPr>
          <a:lstStyle/>
          <a:p>
            <a:pPr indent="0" lvl="0" marL="0" rtl="0">
              <a:spcBef>
                <a:spcPts val="0"/>
              </a:spcBef>
              <a:spcAft>
                <a:spcPts val="0"/>
              </a:spcAft>
              <a:buNone/>
            </a:pPr>
            <a:r>
              <a:rPr b="1" lang="en" sz="600">
                <a:solidFill>
                  <a:srgbClr val="FFFFFF"/>
                </a:solidFill>
              </a:rPr>
              <a:t>The </a:t>
            </a:r>
            <a:r>
              <a:rPr b="1" lang="en" sz="600">
                <a:solidFill>
                  <a:schemeClr val="lt1"/>
                </a:solidFill>
              </a:rPr>
              <a:t>User Independent PR module  in the application has an estimated value of 50 % accuracy with 10 different subjects when testing a gesture fist. </a:t>
            </a:r>
            <a:endParaRPr b="1" sz="600">
              <a:solidFill>
                <a:schemeClr val="lt1"/>
              </a:solidFill>
            </a:endParaRPr>
          </a:p>
          <a:p>
            <a:pPr indent="0" lvl="0" marL="0" rtl="0">
              <a:spcBef>
                <a:spcPts val="0"/>
              </a:spcBef>
              <a:spcAft>
                <a:spcPts val="0"/>
              </a:spcAft>
              <a:buNone/>
            </a:pPr>
            <a:r>
              <a:t/>
            </a:r>
            <a:endParaRPr b="1" sz="600">
              <a:solidFill>
                <a:srgbClr val="FFFFFF"/>
              </a:solidFill>
            </a:endParaRPr>
          </a:p>
          <a:p>
            <a:pPr indent="0" lvl="0" marL="0" rtl="0">
              <a:spcBef>
                <a:spcPts val="0"/>
              </a:spcBef>
              <a:spcAft>
                <a:spcPts val="0"/>
              </a:spcAft>
              <a:buNone/>
            </a:pPr>
            <a:r>
              <a:rPr b="1" lang="en" sz="600">
                <a:solidFill>
                  <a:srgbClr val="FFFFFF"/>
                </a:solidFill>
              </a:rPr>
              <a:t>The most effective way to store data is using a using a structured query language database.</a:t>
            </a:r>
            <a:endParaRPr b="1" sz="600">
              <a:solidFill>
                <a:srgbClr val="FFFFFF"/>
              </a:solidFill>
            </a:endParaRPr>
          </a:p>
          <a:p>
            <a:pPr indent="0" lvl="0" marL="0" rtl="0">
              <a:spcBef>
                <a:spcPts val="0"/>
              </a:spcBef>
              <a:spcAft>
                <a:spcPts val="0"/>
              </a:spcAft>
              <a:buNone/>
            </a:pPr>
            <a:r>
              <a:t/>
            </a:r>
            <a:endParaRPr b="1" sz="600">
              <a:solidFill>
                <a:srgbClr val="FFFFFF"/>
              </a:solidFill>
            </a:endParaRPr>
          </a:p>
          <a:p>
            <a:pPr indent="0" lvl="0" marL="0" rtl="0">
              <a:spcBef>
                <a:spcPts val="0"/>
              </a:spcBef>
              <a:spcAft>
                <a:spcPts val="0"/>
              </a:spcAft>
              <a:buNone/>
            </a:pPr>
            <a:r>
              <a:t/>
            </a:r>
            <a:endParaRPr b="1" sz="600">
              <a:solidFill>
                <a:srgbClr val="FFFFFF"/>
              </a:solidFill>
            </a:endParaRPr>
          </a:p>
        </p:txBody>
      </p:sp>
      <p:pic>
        <p:nvPicPr>
          <p:cNvPr id="573" name="Google Shape;573;p56"/>
          <p:cNvPicPr preferRelativeResize="0"/>
          <p:nvPr/>
        </p:nvPicPr>
        <p:blipFill>
          <a:blip r:embed="rId23">
            <a:alphaModFix/>
          </a:blip>
          <a:stretch>
            <a:fillRect/>
          </a:stretch>
        </p:blipFill>
        <p:spPr>
          <a:xfrm>
            <a:off x="7589746" y="973798"/>
            <a:ext cx="1109914" cy="664504"/>
          </a:xfrm>
          <a:prstGeom prst="rect">
            <a:avLst/>
          </a:prstGeom>
          <a:noFill/>
          <a:ln>
            <a:noFill/>
          </a:ln>
        </p:spPr>
      </p:pic>
      <p:pic>
        <p:nvPicPr>
          <p:cNvPr descr="Image result for mysql" id="574" name="Google Shape;574;p56"/>
          <p:cNvPicPr preferRelativeResize="0"/>
          <p:nvPr/>
        </p:nvPicPr>
        <p:blipFill>
          <a:blip r:embed="rId24">
            <a:alphaModFix/>
          </a:blip>
          <a:stretch>
            <a:fillRect/>
          </a:stretch>
        </p:blipFill>
        <p:spPr>
          <a:xfrm>
            <a:off x="2928453" y="2472119"/>
            <a:ext cx="458391" cy="236446"/>
          </a:xfrm>
          <a:prstGeom prst="rect">
            <a:avLst/>
          </a:prstGeom>
          <a:noFill/>
          <a:ln>
            <a:noFill/>
          </a:ln>
        </p:spPr>
      </p:pic>
      <p:sp>
        <p:nvSpPr>
          <p:cNvPr id="575" name="Google Shape;575;p56"/>
          <p:cNvSpPr txBox="1"/>
          <p:nvPr/>
        </p:nvSpPr>
        <p:spPr>
          <a:xfrm>
            <a:off x="7337100" y="1665375"/>
            <a:ext cx="1615200" cy="520800"/>
          </a:xfrm>
          <a:prstGeom prst="rect">
            <a:avLst/>
          </a:prstGeom>
          <a:noFill/>
          <a:ln>
            <a:noFill/>
          </a:ln>
        </p:spPr>
        <p:txBody>
          <a:bodyPr anchorCtr="0" anchor="t" bIns="17450" lIns="17450" spcFirstLastPara="1" rIns="17450" wrap="square" tIns="17450">
            <a:noAutofit/>
          </a:bodyPr>
          <a:lstStyle/>
          <a:p>
            <a:pPr indent="-82550" lvl="0" marL="88900" rtl="0">
              <a:lnSpc>
                <a:spcPct val="115000"/>
              </a:lnSpc>
              <a:spcBef>
                <a:spcPts val="0"/>
              </a:spcBef>
              <a:spcAft>
                <a:spcPts val="0"/>
              </a:spcAft>
              <a:buClr>
                <a:srgbClr val="FFFFFF"/>
              </a:buClr>
              <a:buSzPts val="500"/>
              <a:buChar char="●"/>
            </a:pPr>
            <a:r>
              <a:rPr b="1" lang="en" sz="500">
                <a:solidFill>
                  <a:srgbClr val="FFFFFF"/>
                </a:solidFill>
              </a:rPr>
              <a:t>10 test subjects perform 1 trial of 8 gestures</a:t>
            </a:r>
            <a:endParaRPr b="1" sz="500">
              <a:solidFill>
                <a:srgbClr val="FFFFFF"/>
              </a:solidFill>
            </a:endParaRPr>
          </a:p>
          <a:p>
            <a:pPr indent="-82550" lvl="0" marL="88900" rtl="0">
              <a:lnSpc>
                <a:spcPct val="115000"/>
              </a:lnSpc>
              <a:spcBef>
                <a:spcPts val="0"/>
              </a:spcBef>
              <a:spcAft>
                <a:spcPts val="0"/>
              </a:spcAft>
              <a:buClr>
                <a:srgbClr val="FFFFFF"/>
              </a:buClr>
              <a:buSzPts val="500"/>
              <a:buChar char="●"/>
            </a:pPr>
            <a:r>
              <a:rPr b="1" lang="en" sz="500">
                <a:solidFill>
                  <a:srgbClr val="FFFFFF"/>
                </a:solidFill>
              </a:rPr>
              <a:t>Following the training phase records data for all gestures to be stored in a mySQL database hosted on AWS.</a:t>
            </a:r>
            <a:endParaRPr b="1" sz="500">
              <a:solidFill>
                <a:srgbClr val="FFFFFF"/>
              </a:solidFill>
            </a:endParaRPr>
          </a:p>
          <a:p>
            <a:pPr indent="0" lvl="0" marL="0" rtl="0">
              <a:lnSpc>
                <a:spcPct val="115000"/>
              </a:lnSpc>
              <a:spcBef>
                <a:spcPts val="0"/>
              </a:spcBef>
              <a:spcAft>
                <a:spcPts val="0"/>
              </a:spcAft>
              <a:buNone/>
            </a:pPr>
            <a:r>
              <a:t/>
            </a:r>
            <a:endParaRPr b="1" sz="5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grpSp>
        <p:nvGrpSpPr>
          <p:cNvPr id="169" name="Google Shape;169;p29"/>
          <p:cNvGrpSpPr/>
          <p:nvPr/>
        </p:nvGrpSpPr>
        <p:grpSpPr>
          <a:xfrm>
            <a:off x="79017" y="798418"/>
            <a:ext cx="8885048" cy="5794109"/>
            <a:chOff x="179512" y="692696"/>
            <a:chExt cx="8784900" cy="5616624"/>
          </a:xfrm>
        </p:grpSpPr>
        <p:cxnSp>
          <p:nvCxnSpPr>
            <p:cNvPr id="170" name="Google Shape;170;p29"/>
            <p:cNvCxnSpPr/>
            <p:nvPr/>
          </p:nvCxnSpPr>
          <p:spPr>
            <a:xfrm>
              <a:off x="179512" y="692696"/>
              <a:ext cx="8784900" cy="0"/>
            </a:xfrm>
            <a:prstGeom prst="straightConnector1">
              <a:avLst/>
            </a:prstGeom>
            <a:noFill/>
            <a:ln cap="flat" cmpd="sng" w="41275">
              <a:solidFill>
                <a:srgbClr val="17365D"/>
              </a:solidFill>
              <a:prstDash val="solid"/>
              <a:round/>
              <a:headEnd len="sm" w="sm" type="none"/>
              <a:tailEnd len="sm" w="sm" type="none"/>
            </a:ln>
          </p:spPr>
        </p:cxnSp>
        <p:cxnSp>
          <p:nvCxnSpPr>
            <p:cNvPr id="171" name="Google Shape;171;p29"/>
            <p:cNvCxnSpPr/>
            <p:nvPr/>
          </p:nvCxnSpPr>
          <p:spPr>
            <a:xfrm>
              <a:off x="179512" y="6309320"/>
              <a:ext cx="8784900" cy="0"/>
            </a:xfrm>
            <a:prstGeom prst="straightConnector1">
              <a:avLst/>
            </a:prstGeom>
            <a:noFill/>
            <a:ln cap="flat" cmpd="sng" w="41275">
              <a:solidFill>
                <a:srgbClr val="17365D"/>
              </a:solidFill>
              <a:prstDash val="solid"/>
              <a:round/>
              <a:headEnd len="sm" w="sm" type="none"/>
              <a:tailEnd len="sm" w="sm" type="none"/>
            </a:ln>
          </p:spPr>
        </p:cxnSp>
      </p:grpSp>
      <p:sp>
        <p:nvSpPr>
          <p:cNvPr id="172" name="Google Shape;172;p29"/>
          <p:cNvSpPr txBox="1"/>
          <p:nvPr/>
        </p:nvSpPr>
        <p:spPr>
          <a:xfrm>
            <a:off x="249225" y="563475"/>
            <a:ext cx="6842700" cy="539700"/>
          </a:xfrm>
          <a:prstGeom prst="rect">
            <a:avLst/>
          </a:prstGeom>
          <a:noFill/>
          <a:ln>
            <a:noFill/>
          </a:ln>
        </p:spPr>
        <p:txBody>
          <a:bodyPr anchorCtr="0" anchor="t" bIns="45700" lIns="91425" spcFirstLastPara="1" rIns="91425" wrap="square" tIns="45700">
            <a:noAutofit/>
          </a:bodyPr>
          <a:lstStyle/>
          <a:p>
            <a:pPr indent="0" lvl="0" marL="0" marR="0" rtl="0">
              <a:spcBef>
                <a:spcPts val="0"/>
              </a:spcBef>
              <a:spcAft>
                <a:spcPts val="0"/>
              </a:spcAft>
              <a:buNone/>
            </a:pPr>
            <a:r>
              <a:rPr b="1" lang="en" sz="3000">
                <a:solidFill>
                  <a:srgbClr val="FFFFFF"/>
                </a:solidFill>
                <a:latin typeface="Merriweather"/>
                <a:ea typeface="Merriweather"/>
                <a:cs typeface="Merriweather"/>
                <a:sym typeface="Merriweather"/>
              </a:rPr>
              <a:t>Neural-Machine Interface (NMI)</a:t>
            </a:r>
            <a:endParaRPr b="1" sz="3000">
              <a:solidFill>
                <a:srgbClr val="FFFFFF"/>
              </a:solidFill>
              <a:latin typeface="Merriweather"/>
              <a:ea typeface="Merriweather"/>
              <a:cs typeface="Merriweather"/>
              <a:sym typeface="Merriweather"/>
            </a:endParaRPr>
          </a:p>
        </p:txBody>
      </p:sp>
      <p:sp>
        <p:nvSpPr>
          <p:cNvPr id="173" name="Google Shape;173;p29"/>
          <p:cNvSpPr txBox="1"/>
          <p:nvPr/>
        </p:nvSpPr>
        <p:spPr>
          <a:xfrm>
            <a:off x="545691" y="1274230"/>
            <a:ext cx="8598300" cy="539700"/>
          </a:xfrm>
          <a:prstGeom prst="rect">
            <a:avLst/>
          </a:prstGeom>
          <a:noFill/>
          <a:ln>
            <a:noFill/>
          </a:ln>
        </p:spPr>
        <p:txBody>
          <a:bodyPr anchorCtr="0" anchor="t" bIns="45700" lIns="91425" spcFirstLastPara="1" rIns="91425" wrap="square" tIns="45700">
            <a:noAutofit/>
          </a:bodyPr>
          <a:lstStyle/>
          <a:p>
            <a:pPr indent="-165100" lvl="0" marL="0" marR="0" rtl="0" algn="l">
              <a:spcBef>
                <a:spcPts val="0"/>
              </a:spcBef>
              <a:spcAft>
                <a:spcPts val="0"/>
              </a:spcAft>
              <a:buClr>
                <a:srgbClr val="000000"/>
              </a:buClr>
              <a:buSzPts val="2600"/>
              <a:buFont typeface="Times New Roman"/>
              <a:buChar char="❖"/>
            </a:pPr>
            <a:r>
              <a:rPr lang="en" sz="2600">
                <a:latin typeface="Times New Roman"/>
                <a:ea typeface="Times New Roman"/>
                <a:cs typeface="Times New Roman"/>
                <a:sym typeface="Times New Roman"/>
              </a:rPr>
              <a:t> NMI utilizes neural activities to control machines.</a:t>
            </a:r>
            <a:endParaRPr sz="2600">
              <a:latin typeface="Times New Roman"/>
              <a:ea typeface="Times New Roman"/>
              <a:cs typeface="Times New Roman"/>
              <a:sym typeface="Times New Roman"/>
            </a:endParaRPr>
          </a:p>
        </p:txBody>
      </p:sp>
      <p:grpSp>
        <p:nvGrpSpPr>
          <p:cNvPr id="174" name="Google Shape;174;p29"/>
          <p:cNvGrpSpPr/>
          <p:nvPr/>
        </p:nvGrpSpPr>
        <p:grpSpPr>
          <a:xfrm>
            <a:off x="442125" y="1813922"/>
            <a:ext cx="7947636" cy="3301533"/>
            <a:chOff x="714348" y="2119298"/>
            <a:chExt cx="7858054" cy="3200400"/>
          </a:xfrm>
        </p:grpSpPr>
        <p:grpSp>
          <p:nvGrpSpPr>
            <p:cNvPr id="175" name="Google Shape;175;p29"/>
            <p:cNvGrpSpPr/>
            <p:nvPr/>
          </p:nvGrpSpPr>
          <p:grpSpPr>
            <a:xfrm>
              <a:off x="714348" y="2119298"/>
              <a:ext cx="7858054" cy="3200400"/>
              <a:chOff x="714348" y="2119298"/>
              <a:chExt cx="7858054" cy="3200400"/>
            </a:xfrm>
          </p:grpSpPr>
          <p:grpSp>
            <p:nvGrpSpPr>
              <p:cNvPr id="176" name="Google Shape;176;p29"/>
              <p:cNvGrpSpPr/>
              <p:nvPr/>
            </p:nvGrpSpPr>
            <p:grpSpPr>
              <a:xfrm>
                <a:off x="714348" y="2119298"/>
                <a:ext cx="7858054" cy="3200400"/>
                <a:chOff x="714348" y="2119298"/>
                <a:chExt cx="7858054" cy="3200400"/>
              </a:xfrm>
            </p:grpSpPr>
            <p:sp>
              <p:nvSpPr>
                <p:cNvPr id="177" name="Google Shape;177;p29"/>
                <p:cNvSpPr txBox="1"/>
                <p:nvPr/>
              </p:nvSpPr>
              <p:spPr>
                <a:xfrm>
                  <a:off x="6715140" y="2119299"/>
                  <a:ext cx="17145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953734"/>
                      </a:solidFill>
                      <a:latin typeface="Calibri"/>
                      <a:ea typeface="Calibri"/>
                      <a:cs typeface="Calibri"/>
                      <a:sym typeface="Calibri"/>
                    </a:rPr>
                    <a:t>Human Neural </a:t>
                  </a:r>
                  <a:endParaRPr/>
                </a:p>
                <a:p>
                  <a:pPr indent="0" lvl="0" marL="0" marR="0" rtl="0" algn="ctr">
                    <a:spcBef>
                      <a:spcPts val="0"/>
                    </a:spcBef>
                    <a:spcAft>
                      <a:spcPts val="0"/>
                    </a:spcAft>
                    <a:buNone/>
                  </a:pPr>
                  <a:r>
                    <a:rPr b="1" lang="en" sz="1800">
                      <a:solidFill>
                        <a:srgbClr val="953734"/>
                      </a:solidFill>
                      <a:latin typeface="Calibri"/>
                      <a:ea typeface="Calibri"/>
                      <a:cs typeface="Calibri"/>
                      <a:sym typeface="Calibri"/>
                    </a:rPr>
                    <a:t>Control System</a:t>
                  </a:r>
                  <a:endParaRPr b="1" sz="1800">
                    <a:solidFill>
                      <a:srgbClr val="953734"/>
                    </a:solidFill>
                    <a:latin typeface="Calibri"/>
                    <a:ea typeface="Calibri"/>
                    <a:cs typeface="Calibri"/>
                    <a:sym typeface="Calibri"/>
                  </a:endParaRPr>
                </a:p>
              </p:txBody>
            </p:sp>
            <p:sp>
              <p:nvSpPr>
                <p:cNvPr id="178" name="Google Shape;178;p29"/>
                <p:cNvSpPr/>
                <p:nvPr/>
              </p:nvSpPr>
              <p:spPr>
                <a:xfrm>
                  <a:off x="6643702" y="2119298"/>
                  <a:ext cx="1928700" cy="3200400"/>
                </a:xfrm>
                <a:prstGeom prst="rect">
                  <a:avLst/>
                </a:prstGeom>
                <a:noFill/>
                <a:ln cap="flat" cmpd="sng" w="2540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79" name="Google Shape;179;p29"/>
                <p:cNvGrpSpPr/>
                <p:nvPr/>
              </p:nvGrpSpPr>
              <p:grpSpPr>
                <a:xfrm>
                  <a:off x="6858224" y="2905174"/>
                  <a:ext cx="1500286" cy="2286134"/>
                  <a:chOff x="6332526" y="1857364"/>
                  <a:chExt cx="2668598" cy="3803884"/>
                </a:xfrm>
              </p:grpSpPr>
              <p:grpSp>
                <p:nvGrpSpPr>
                  <p:cNvPr id="180" name="Google Shape;180;p29"/>
                  <p:cNvGrpSpPr/>
                  <p:nvPr/>
                </p:nvGrpSpPr>
                <p:grpSpPr>
                  <a:xfrm>
                    <a:off x="6332526" y="1988840"/>
                    <a:ext cx="2668598" cy="3672408"/>
                    <a:chOff x="6475402" y="1988840"/>
                    <a:chExt cx="2668598" cy="3672408"/>
                  </a:xfrm>
                </p:grpSpPr>
                <p:pic>
                  <p:nvPicPr>
                    <p:cNvPr descr="pandcmfig3" id="181" name="Google Shape;181;p29"/>
                    <p:cNvPicPr preferRelativeResize="0"/>
                    <p:nvPr/>
                  </p:nvPicPr>
                  <p:blipFill rotWithShape="1">
                    <a:blip r:embed="rId3">
                      <a:alphaModFix/>
                    </a:blip>
                    <a:srcRect b="0" l="0" r="6533" t="0"/>
                    <a:stretch/>
                  </p:blipFill>
                  <p:spPr>
                    <a:xfrm>
                      <a:off x="6475402" y="1988840"/>
                      <a:ext cx="2668598" cy="3672408"/>
                    </a:xfrm>
                    <a:prstGeom prst="rect">
                      <a:avLst/>
                    </a:prstGeom>
                    <a:noFill/>
                    <a:ln>
                      <a:noFill/>
                    </a:ln>
                  </p:spPr>
                </p:pic>
                <p:sp>
                  <p:nvSpPr>
                    <p:cNvPr id="182" name="Google Shape;182;p29"/>
                    <p:cNvSpPr/>
                    <p:nvPr/>
                  </p:nvSpPr>
                  <p:spPr>
                    <a:xfrm>
                      <a:off x="6804248" y="3789040"/>
                      <a:ext cx="936000" cy="360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 name="Google Shape;183;p29"/>
                    <p:cNvSpPr/>
                    <p:nvPr/>
                  </p:nvSpPr>
                  <p:spPr>
                    <a:xfrm>
                      <a:off x="7164288" y="4293096"/>
                      <a:ext cx="567600" cy="216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pic>
                <p:nvPicPr>
                  <p:cNvPr descr="bn7_eeg.jpg" id="184" name="Google Shape;184;p29"/>
                  <p:cNvPicPr preferRelativeResize="0"/>
                  <p:nvPr/>
                </p:nvPicPr>
                <p:blipFill rotWithShape="1">
                  <a:blip r:embed="rId4">
                    <a:alphaModFix/>
                  </a:blip>
                  <a:srcRect b="11394" l="0" r="54599" t="0"/>
                  <a:stretch/>
                </p:blipFill>
                <p:spPr>
                  <a:xfrm>
                    <a:off x="6572264" y="1857364"/>
                    <a:ext cx="772198" cy="1785950"/>
                  </a:xfrm>
                  <a:prstGeom prst="rect">
                    <a:avLst/>
                  </a:prstGeom>
                  <a:noFill/>
                  <a:ln>
                    <a:noFill/>
                  </a:ln>
                </p:spPr>
              </p:pic>
            </p:grpSp>
            <p:sp>
              <p:nvSpPr>
                <p:cNvPr id="185" name="Google Shape;185;p29"/>
                <p:cNvSpPr/>
                <p:nvPr/>
              </p:nvSpPr>
              <p:spPr>
                <a:xfrm>
                  <a:off x="714348" y="2119298"/>
                  <a:ext cx="2357400" cy="3200400"/>
                </a:xfrm>
                <a:prstGeom prst="rect">
                  <a:avLst/>
                </a:prstGeom>
                <a:noFill/>
                <a:ln cap="flat" cmpd="sng" w="2540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 name="Google Shape;186;p29"/>
                <p:cNvSpPr txBox="1"/>
                <p:nvPr/>
              </p:nvSpPr>
              <p:spPr>
                <a:xfrm>
                  <a:off x="1000100" y="2119298"/>
                  <a:ext cx="1751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rgbClr val="953734"/>
                      </a:solidFill>
                      <a:latin typeface="Calibri"/>
                      <a:ea typeface="Calibri"/>
                      <a:cs typeface="Calibri"/>
                      <a:sym typeface="Calibri"/>
                    </a:rPr>
                    <a:t>External Devices</a:t>
                  </a:r>
                  <a:endParaRPr b="1" sz="1800">
                    <a:solidFill>
                      <a:srgbClr val="953734"/>
                    </a:solidFill>
                    <a:latin typeface="Calibri"/>
                    <a:ea typeface="Calibri"/>
                    <a:cs typeface="Calibri"/>
                    <a:sym typeface="Calibri"/>
                  </a:endParaRPr>
                </a:p>
              </p:txBody>
            </p:sp>
            <p:pic>
              <p:nvPicPr>
                <p:cNvPr descr="i-limb-ultra-gallery7.jpg" id="187" name="Google Shape;187;p29"/>
                <p:cNvPicPr preferRelativeResize="0"/>
                <p:nvPr/>
              </p:nvPicPr>
              <p:blipFill rotWithShape="1">
                <a:blip r:embed="rId5">
                  <a:alphaModFix/>
                </a:blip>
                <a:srcRect b="0" l="0" r="0" t="0"/>
                <a:stretch/>
              </p:blipFill>
              <p:spPr>
                <a:xfrm>
                  <a:off x="857224" y="2690802"/>
                  <a:ext cx="1000132" cy="665434"/>
                </a:xfrm>
                <a:prstGeom prst="rect">
                  <a:avLst/>
                </a:prstGeom>
                <a:noFill/>
                <a:ln>
                  <a:noFill/>
                </a:ln>
              </p:spPr>
            </p:pic>
            <p:pic>
              <p:nvPicPr>
                <p:cNvPr descr="wheelchair.jpg" id="188" name="Google Shape;188;p29"/>
                <p:cNvPicPr preferRelativeResize="0"/>
                <p:nvPr/>
              </p:nvPicPr>
              <p:blipFill rotWithShape="1">
                <a:blip r:embed="rId6">
                  <a:alphaModFix/>
                </a:blip>
                <a:srcRect b="0" l="0" r="0" t="0"/>
                <a:stretch/>
              </p:blipFill>
              <p:spPr>
                <a:xfrm>
                  <a:off x="2000232" y="2547926"/>
                  <a:ext cx="1000132" cy="1017099"/>
                </a:xfrm>
                <a:prstGeom prst="rect">
                  <a:avLst/>
                </a:prstGeom>
                <a:noFill/>
                <a:ln>
                  <a:noFill/>
                </a:ln>
              </p:spPr>
            </p:pic>
            <p:pic>
              <p:nvPicPr>
                <p:cNvPr descr="prosthetics-orthotic-devices-dfw-prosthetic-leg-and-foot-BK3A-Trias_1.jpg" id="189" name="Google Shape;189;p29"/>
                <p:cNvPicPr preferRelativeResize="0"/>
                <p:nvPr/>
              </p:nvPicPr>
              <p:blipFill rotWithShape="1">
                <a:blip r:embed="rId7">
                  <a:alphaModFix/>
                </a:blip>
                <a:srcRect b="0" l="0" r="0" t="0"/>
                <a:stretch/>
              </p:blipFill>
              <p:spPr>
                <a:xfrm>
                  <a:off x="1857356" y="3595702"/>
                  <a:ext cx="1044415" cy="1619248"/>
                </a:xfrm>
                <a:prstGeom prst="rect">
                  <a:avLst/>
                </a:prstGeom>
                <a:noFill/>
                <a:ln>
                  <a:noFill/>
                </a:ln>
              </p:spPr>
            </p:pic>
            <p:cxnSp>
              <p:nvCxnSpPr>
                <p:cNvPr id="190" name="Google Shape;190;p29"/>
                <p:cNvCxnSpPr>
                  <a:stCxn id="178" idx="1"/>
                </p:cNvCxnSpPr>
                <p:nvPr/>
              </p:nvCxnSpPr>
              <p:spPr>
                <a:xfrm flipH="1">
                  <a:off x="5786302" y="3719498"/>
                  <a:ext cx="857400" cy="8400"/>
                </a:xfrm>
                <a:prstGeom prst="straightConnector1">
                  <a:avLst/>
                </a:prstGeom>
                <a:noFill/>
                <a:ln cap="flat" cmpd="sng" w="44450">
                  <a:solidFill>
                    <a:srgbClr val="595959"/>
                  </a:solidFill>
                  <a:prstDash val="solid"/>
                  <a:round/>
                  <a:headEnd len="sm" w="sm" type="none"/>
                  <a:tailEnd len="med" w="med" type="triangle"/>
                </a:ln>
              </p:spPr>
            </p:cxnSp>
            <p:cxnSp>
              <p:nvCxnSpPr>
                <p:cNvPr id="191" name="Google Shape;191;p29"/>
                <p:cNvCxnSpPr>
                  <a:endCxn id="185" idx="3"/>
                </p:cNvCxnSpPr>
                <p:nvPr/>
              </p:nvCxnSpPr>
              <p:spPr>
                <a:xfrm flipH="1">
                  <a:off x="3071748" y="3714698"/>
                  <a:ext cx="1071600" cy="4800"/>
                </a:xfrm>
                <a:prstGeom prst="straightConnector1">
                  <a:avLst/>
                </a:prstGeom>
                <a:noFill/>
                <a:ln cap="flat" cmpd="sng" w="44450">
                  <a:solidFill>
                    <a:srgbClr val="595959"/>
                  </a:solidFill>
                  <a:prstDash val="solid"/>
                  <a:round/>
                  <a:headEnd len="sm" w="sm" type="none"/>
                  <a:tailEnd len="med" w="med" type="triangle"/>
                </a:ln>
              </p:spPr>
            </p:cxnSp>
          </p:grpSp>
          <p:pic>
            <p:nvPicPr>
              <p:cNvPr descr="game.jpg" id="192" name="Google Shape;192;p29"/>
              <p:cNvPicPr preferRelativeResize="0"/>
              <p:nvPr/>
            </p:nvPicPr>
            <p:blipFill rotWithShape="1">
              <a:blip r:embed="rId8">
                <a:alphaModFix/>
              </a:blip>
              <a:srcRect b="0" l="0" r="0" t="0"/>
              <a:stretch/>
            </p:blipFill>
            <p:spPr>
              <a:xfrm>
                <a:off x="857224" y="3857628"/>
                <a:ext cx="948843" cy="714380"/>
              </a:xfrm>
              <a:prstGeom prst="rect">
                <a:avLst/>
              </a:prstGeom>
              <a:noFill/>
              <a:ln>
                <a:noFill/>
              </a:ln>
            </p:spPr>
          </p:pic>
        </p:grpSp>
        <p:sp>
          <p:nvSpPr>
            <p:cNvPr id="193" name="Google Shape;193;p29"/>
            <p:cNvSpPr/>
            <p:nvPr/>
          </p:nvSpPr>
          <p:spPr>
            <a:xfrm>
              <a:off x="4071934" y="3214686"/>
              <a:ext cx="1714500" cy="1071600"/>
            </a:xfrm>
            <a:prstGeom prst="rect">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000">
                  <a:solidFill>
                    <a:srgbClr val="FFFFFF"/>
                  </a:solidFill>
                  <a:latin typeface="Calibri"/>
                  <a:ea typeface="Calibri"/>
                  <a:cs typeface="Calibri"/>
                  <a:sym typeface="Calibri"/>
                </a:rPr>
                <a:t>Neural </a:t>
              </a:r>
              <a:endParaRPr/>
            </a:p>
            <a:p>
              <a:pPr indent="0" lvl="0" marL="0" marR="0" rtl="0" algn="ctr">
                <a:spcBef>
                  <a:spcPts val="0"/>
                </a:spcBef>
                <a:spcAft>
                  <a:spcPts val="0"/>
                </a:spcAft>
                <a:buNone/>
              </a:pPr>
              <a:r>
                <a:rPr b="1" lang="en" sz="2000">
                  <a:solidFill>
                    <a:srgbClr val="FFFFFF"/>
                  </a:solidFill>
                  <a:latin typeface="Calibri"/>
                  <a:ea typeface="Calibri"/>
                  <a:cs typeface="Calibri"/>
                  <a:sym typeface="Calibri"/>
                </a:rPr>
                <a:t>Machine Interface</a:t>
              </a:r>
              <a:endParaRPr b="1" sz="2000">
                <a:solidFill>
                  <a:srgbClr val="FFFFFF"/>
                </a:solidFill>
                <a:latin typeface="Calibri"/>
                <a:ea typeface="Calibri"/>
                <a:cs typeface="Calibri"/>
                <a:sym typeface="Calibri"/>
              </a:endParaRPr>
            </a:p>
          </p:txBody>
        </p:sp>
      </p:grpSp>
      <p:sp>
        <p:nvSpPr>
          <p:cNvPr id="194" name="Google Shape;19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0"/>
          <p:cNvSpPr txBox="1"/>
          <p:nvPr/>
        </p:nvSpPr>
        <p:spPr>
          <a:xfrm>
            <a:off x="179550" y="570521"/>
            <a:ext cx="5112600" cy="909300"/>
          </a:xfrm>
          <a:prstGeom prst="rect">
            <a:avLst/>
          </a:prstGeom>
          <a:noFill/>
          <a:ln>
            <a:noFill/>
          </a:ln>
        </p:spPr>
        <p:txBody>
          <a:bodyPr anchorCtr="0" anchor="t" bIns="45700" lIns="91425" spcFirstLastPara="1" rIns="91425" wrap="square" tIns="45700">
            <a:noAutofit/>
          </a:bodyPr>
          <a:lstStyle/>
          <a:p>
            <a:pPr indent="0" lvl="0" marL="0" marR="0" rtl="0">
              <a:spcBef>
                <a:spcPts val="0"/>
              </a:spcBef>
              <a:spcAft>
                <a:spcPts val="0"/>
              </a:spcAft>
              <a:buNone/>
            </a:pPr>
            <a:r>
              <a:rPr b="1" lang="en" sz="3000">
                <a:solidFill>
                  <a:srgbClr val="FFFFFF"/>
                </a:solidFill>
                <a:latin typeface="Merriweather"/>
                <a:ea typeface="Merriweather"/>
                <a:cs typeface="Merriweather"/>
                <a:sym typeface="Merriweather"/>
              </a:rPr>
              <a:t>EMG-based NMI</a:t>
            </a:r>
            <a:endParaRPr b="1" sz="3000">
              <a:solidFill>
                <a:srgbClr val="FFFFFF"/>
              </a:solidFill>
              <a:latin typeface="Merriweather"/>
              <a:ea typeface="Merriweather"/>
              <a:cs typeface="Merriweather"/>
              <a:sym typeface="Merriweather"/>
            </a:endParaRPr>
          </a:p>
        </p:txBody>
      </p:sp>
      <p:sp>
        <p:nvSpPr>
          <p:cNvPr id="200" name="Google Shape;200;p30"/>
          <p:cNvSpPr txBox="1"/>
          <p:nvPr/>
        </p:nvSpPr>
        <p:spPr>
          <a:xfrm>
            <a:off x="548325" y="1303674"/>
            <a:ext cx="8239200" cy="445200"/>
          </a:xfrm>
          <a:prstGeom prst="rect">
            <a:avLst/>
          </a:prstGeom>
          <a:noFill/>
          <a:ln>
            <a:noFill/>
          </a:ln>
        </p:spPr>
        <p:txBody>
          <a:bodyPr anchorCtr="0" anchor="t" bIns="45700" lIns="91425" spcFirstLastPara="1" rIns="91425" wrap="square" tIns="45700">
            <a:noAutofit/>
          </a:bodyPr>
          <a:lstStyle/>
          <a:p>
            <a:pPr indent="-165100" lvl="0" marL="0" rtl="0">
              <a:lnSpc>
                <a:spcPct val="115000"/>
              </a:lnSpc>
              <a:spcBef>
                <a:spcPts val="0"/>
              </a:spcBef>
              <a:spcAft>
                <a:spcPts val="0"/>
              </a:spcAft>
              <a:buClr>
                <a:srgbClr val="000000"/>
              </a:buClr>
              <a:buSzPts val="2600"/>
              <a:buFont typeface="Noto Sans Symbols"/>
              <a:buChar char="❖"/>
            </a:pPr>
            <a:r>
              <a:rPr b="1" lang="en" sz="2600">
                <a:latin typeface="Times New Roman"/>
                <a:ea typeface="Times New Roman"/>
                <a:cs typeface="Times New Roman"/>
                <a:sym typeface="Times New Roman"/>
              </a:rPr>
              <a:t>EMG (</a:t>
            </a:r>
            <a:r>
              <a:rPr b="1" lang="en" sz="2600">
                <a:latin typeface="Times New Roman"/>
                <a:ea typeface="Times New Roman"/>
                <a:cs typeface="Times New Roman"/>
                <a:sym typeface="Times New Roman"/>
              </a:rPr>
              <a:t>Electromyographic</a:t>
            </a:r>
            <a:r>
              <a:rPr b="1" lang="en" sz="2600">
                <a:latin typeface="Times New Roman"/>
                <a:ea typeface="Times New Roman"/>
                <a:cs typeface="Times New Roman"/>
                <a:sym typeface="Times New Roman"/>
              </a:rPr>
              <a:t>) signals: </a:t>
            </a:r>
            <a:r>
              <a:rPr lang="en" sz="2600">
                <a:latin typeface="Times New Roman"/>
                <a:ea typeface="Times New Roman"/>
                <a:cs typeface="Times New Roman"/>
                <a:sym typeface="Times New Roman"/>
              </a:rPr>
              <a:t>Effective bioelectric signals for expressing movement intent</a:t>
            </a:r>
            <a:endParaRPr sz="2600">
              <a:latin typeface="Times New Roman"/>
              <a:ea typeface="Times New Roman"/>
              <a:cs typeface="Times New Roman"/>
              <a:sym typeface="Times New Roman"/>
            </a:endParaRPr>
          </a:p>
        </p:txBody>
      </p:sp>
      <p:pic>
        <p:nvPicPr>
          <p:cNvPr id="201" name="Google Shape;201;p30"/>
          <p:cNvPicPr preferRelativeResize="0"/>
          <p:nvPr/>
        </p:nvPicPr>
        <p:blipFill rotWithShape="1">
          <a:blip r:embed="rId3">
            <a:alphaModFix/>
          </a:blip>
          <a:srcRect b="0" l="0" r="0" t="0"/>
          <a:stretch/>
        </p:blipFill>
        <p:spPr>
          <a:xfrm>
            <a:off x="390425" y="2487225"/>
            <a:ext cx="5595000" cy="2400300"/>
          </a:xfrm>
          <a:prstGeom prst="rect">
            <a:avLst/>
          </a:prstGeom>
          <a:noFill/>
          <a:ln>
            <a:noFill/>
          </a:ln>
        </p:spPr>
      </p:pic>
      <p:pic>
        <p:nvPicPr>
          <p:cNvPr id="202" name="Google Shape;202;p30"/>
          <p:cNvPicPr preferRelativeResize="0"/>
          <p:nvPr/>
        </p:nvPicPr>
        <p:blipFill rotWithShape="1">
          <a:blip r:embed="rId4">
            <a:alphaModFix/>
          </a:blip>
          <a:srcRect b="-3092" l="-3092" r="0" t="0"/>
          <a:stretch/>
        </p:blipFill>
        <p:spPr>
          <a:xfrm rot="3797163">
            <a:off x="6474277" y="3134116"/>
            <a:ext cx="2832171" cy="1106522"/>
          </a:xfrm>
          <a:prstGeom prst="rect">
            <a:avLst/>
          </a:prstGeom>
          <a:noFill/>
          <a:ln>
            <a:noFill/>
          </a:ln>
        </p:spPr>
      </p:pic>
      <p:sp>
        <p:nvSpPr>
          <p:cNvPr id="203" name="Google Shape;20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1"/>
          <p:cNvSpPr txBox="1"/>
          <p:nvPr/>
        </p:nvSpPr>
        <p:spPr>
          <a:xfrm>
            <a:off x="220075" y="579950"/>
            <a:ext cx="5517300" cy="523200"/>
          </a:xfrm>
          <a:prstGeom prst="rect">
            <a:avLst/>
          </a:prstGeom>
          <a:noFill/>
          <a:ln>
            <a:noFill/>
          </a:ln>
        </p:spPr>
        <p:txBody>
          <a:bodyPr anchorCtr="0" anchor="t" bIns="45700" lIns="91425" spcFirstLastPara="1" rIns="91425" wrap="square" tIns="45700">
            <a:noAutofit/>
          </a:bodyPr>
          <a:lstStyle/>
          <a:p>
            <a:pPr indent="0" lvl="0" marL="0" marR="0" rtl="0">
              <a:spcBef>
                <a:spcPts val="0"/>
              </a:spcBef>
              <a:spcAft>
                <a:spcPts val="0"/>
              </a:spcAft>
              <a:buNone/>
            </a:pPr>
            <a:r>
              <a:rPr b="1" lang="en" sz="3000">
                <a:solidFill>
                  <a:srgbClr val="FFFFFF"/>
                </a:solidFill>
                <a:latin typeface="Merriweather"/>
                <a:ea typeface="Merriweather"/>
                <a:cs typeface="Merriweather"/>
                <a:sym typeface="Merriweather"/>
              </a:rPr>
              <a:t>EMG Pattern Recognition</a:t>
            </a:r>
            <a:endParaRPr b="1" sz="3000">
              <a:solidFill>
                <a:srgbClr val="FFFFFF"/>
              </a:solidFill>
              <a:latin typeface="Merriweather"/>
              <a:ea typeface="Merriweather"/>
              <a:cs typeface="Merriweather"/>
              <a:sym typeface="Merriweather"/>
            </a:endParaRPr>
          </a:p>
        </p:txBody>
      </p:sp>
      <p:pic>
        <p:nvPicPr>
          <p:cNvPr id="209" name="Google Shape;209;p31"/>
          <p:cNvPicPr preferRelativeResize="0"/>
          <p:nvPr/>
        </p:nvPicPr>
        <p:blipFill>
          <a:blip r:embed="rId3">
            <a:alphaModFix/>
          </a:blip>
          <a:stretch>
            <a:fillRect/>
          </a:stretch>
        </p:blipFill>
        <p:spPr>
          <a:xfrm>
            <a:off x="6423675" y="1370100"/>
            <a:ext cx="2323900" cy="1748841"/>
          </a:xfrm>
          <a:prstGeom prst="rect">
            <a:avLst/>
          </a:prstGeom>
          <a:noFill/>
          <a:ln>
            <a:noFill/>
          </a:ln>
        </p:spPr>
      </p:pic>
      <p:pic>
        <p:nvPicPr>
          <p:cNvPr id="210" name="Google Shape;210;p31"/>
          <p:cNvPicPr preferRelativeResize="0"/>
          <p:nvPr/>
        </p:nvPicPr>
        <p:blipFill>
          <a:blip r:embed="rId4">
            <a:alphaModFix/>
          </a:blip>
          <a:stretch>
            <a:fillRect/>
          </a:stretch>
        </p:blipFill>
        <p:spPr>
          <a:xfrm>
            <a:off x="6423673" y="3118948"/>
            <a:ext cx="2323900" cy="2024550"/>
          </a:xfrm>
          <a:prstGeom prst="rect">
            <a:avLst/>
          </a:prstGeom>
          <a:noFill/>
          <a:ln>
            <a:noFill/>
          </a:ln>
        </p:spPr>
      </p:pic>
      <p:pic>
        <p:nvPicPr>
          <p:cNvPr id="211" name="Google Shape;211;p31"/>
          <p:cNvPicPr preferRelativeResize="0"/>
          <p:nvPr/>
        </p:nvPicPr>
        <p:blipFill>
          <a:blip r:embed="rId5">
            <a:alphaModFix/>
          </a:blip>
          <a:stretch>
            <a:fillRect/>
          </a:stretch>
        </p:blipFill>
        <p:spPr>
          <a:xfrm>
            <a:off x="4594875" y="2419350"/>
            <a:ext cx="1828800" cy="2724150"/>
          </a:xfrm>
          <a:prstGeom prst="rect">
            <a:avLst/>
          </a:prstGeom>
          <a:noFill/>
          <a:ln>
            <a:noFill/>
          </a:ln>
        </p:spPr>
      </p:pic>
      <p:sp>
        <p:nvSpPr>
          <p:cNvPr id="212" name="Google Shape;21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13" name="Google Shape;213;p31"/>
          <p:cNvSpPr txBox="1"/>
          <p:nvPr/>
        </p:nvSpPr>
        <p:spPr>
          <a:xfrm>
            <a:off x="314100" y="1471625"/>
            <a:ext cx="3720300" cy="3261000"/>
          </a:xfrm>
          <a:prstGeom prst="rect">
            <a:avLst/>
          </a:prstGeom>
          <a:noFill/>
          <a:ln>
            <a:noFill/>
          </a:ln>
        </p:spPr>
        <p:txBody>
          <a:bodyPr anchorCtr="0" anchor="t" bIns="91425" lIns="91425" spcFirstLastPara="1" rIns="91425" wrap="square" tIns="91425">
            <a:noAutofit/>
          </a:bodyPr>
          <a:lstStyle/>
          <a:p>
            <a:pPr indent="-355600" lvl="0" marL="457200" rtl="0">
              <a:spcBef>
                <a:spcPts val="0"/>
              </a:spcBef>
              <a:spcAft>
                <a:spcPts val="0"/>
              </a:spcAft>
              <a:buSzPts val="2000"/>
              <a:buFont typeface="Times New Roman"/>
              <a:buChar char="❖"/>
            </a:pPr>
            <a:r>
              <a:rPr lang="en" sz="2000">
                <a:latin typeface="Times New Roman"/>
                <a:ea typeface="Times New Roman"/>
                <a:cs typeface="Times New Roman"/>
                <a:sym typeface="Times New Roman"/>
              </a:rPr>
              <a:t>Processing EMG Signals to </a:t>
            </a:r>
            <a:r>
              <a:rPr lang="en" sz="2000">
                <a:latin typeface="Times New Roman"/>
                <a:ea typeface="Times New Roman"/>
                <a:cs typeface="Times New Roman"/>
                <a:sym typeface="Times New Roman"/>
              </a:rPr>
              <a:t>classify</a:t>
            </a:r>
            <a:r>
              <a:rPr lang="en" sz="2000">
                <a:latin typeface="Times New Roman"/>
                <a:ea typeface="Times New Roman"/>
                <a:cs typeface="Times New Roman"/>
                <a:sym typeface="Times New Roman"/>
              </a:rPr>
              <a:t> gestures </a:t>
            </a:r>
            <a:endParaRPr sz="2000">
              <a:latin typeface="Times New Roman"/>
              <a:ea typeface="Times New Roman"/>
              <a:cs typeface="Times New Roman"/>
              <a:sym typeface="Times New Roman"/>
            </a:endParaRPr>
          </a:p>
          <a:p>
            <a:pPr indent="-355600" lvl="0" marL="457200" rtl="0">
              <a:spcBef>
                <a:spcPts val="0"/>
              </a:spcBef>
              <a:spcAft>
                <a:spcPts val="0"/>
              </a:spcAft>
              <a:buSzPts val="2000"/>
              <a:buFont typeface="Times New Roman"/>
              <a:buChar char="❖"/>
            </a:pPr>
            <a:r>
              <a:rPr lang="en" sz="2000">
                <a:latin typeface="Times New Roman"/>
                <a:ea typeface="Times New Roman"/>
                <a:cs typeface="Times New Roman"/>
                <a:sym typeface="Times New Roman"/>
              </a:rPr>
              <a:t>2 </a:t>
            </a:r>
            <a:r>
              <a:rPr lang="en" sz="2000">
                <a:latin typeface="Times New Roman"/>
                <a:ea typeface="Times New Roman"/>
                <a:cs typeface="Times New Roman"/>
                <a:sym typeface="Times New Roman"/>
              </a:rPr>
              <a:t>phases.</a:t>
            </a:r>
            <a:endParaRPr sz="2000">
              <a:latin typeface="Times New Roman"/>
              <a:ea typeface="Times New Roman"/>
              <a:cs typeface="Times New Roman"/>
              <a:sym typeface="Times New Roman"/>
            </a:endParaRPr>
          </a:p>
          <a:p>
            <a:pPr indent="-355600" lvl="1" marL="914400" rtl="0">
              <a:spcBef>
                <a:spcPts val="0"/>
              </a:spcBef>
              <a:spcAft>
                <a:spcPts val="0"/>
              </a:spcAft>
              <a:buSzPts val="2000"/>
              <a:buFont typeface="Times New Roman"/>
              <a:buChar char="➢"/>
            </a:pPr>
            <a:r>
              <a:rPr b="1" lang="en" sz="2000">
                <a:latin typeface="Times New Roman"/>
                <a:ea typeface="Times New Roman"/>
                <a:cs typeface="Times New Roman"/>
                <a:sym typeface="Times New Roman"/>
              </a:rPr>
              <a:t>Training</a:t>
            </a:r>
            <a:endParaRPr b="1" sz="2000">
              <a:latin typeface="Times New Roman"/>
              <a:ea typeface="Times New Roman"/>
              <a:cs typeface="Times New Roman"/>
              <a:sym typeface="Times New Roman"/>
            </a:endParaRPr>
          </a:p>
          <a:p>
            <a:pPr indent="-355600" lvl="2" marL="1371600" rtl="0">
              <a:spcBef>
                <a:spcPts val="0"/>
              </a:spcBef>
              <a:spcAft>
                <a:spcPts val="0"/>
              </a:spcAft>
              <a:buSzPts val="2000"/>
              <a:buFont typeface="Times New Roman"/>
              <a:buChar char="■"/>
            </a:pPr>
            <a:r>
              <a:rPr lang="en" sz="2000">
                <a:latin typeface="Times New Roman"/>
                <a:ea typeface="Times New Roman"/>
                <a:cs typeface="Times New Roman"/>
                <a:sym typeface="Times New Roman"/>
              </a:rPr>
              <a:t>c</a:t>
            </a:r>
            <a:r>
              <a:rPr lang="en" sz="2000">
                <a:latin typeface="Times New Roman"/>
                <a:ea typeface="Times New Roman"/>
                <a:cs typeface="Times New Roman"/>
                <a:sym typeface="Times New Roman"/>
              </a:rPr>
              <a:t>lassifies  incoming data into </a:t>
            </a:r>
            <a:r>
              <a:rPr lang="en" sz="2000">
                <a:latin typeface="Times New Roman"/>
                <a:ea typeface="Times New Roman"/>
                <a:cs typeface="Times New Roman"/>
                <a:sym typeface="Times New Roman"/>
              </a:rPr>
              <a:t>gestures.</a:t>
            </a:r>
            <a:endParaRPr sz="2000">
              <a:latin typeface="Times New Roman"/>
              <a:ea typeface="Times New Roman"/>
              <a:cs typeface="Times New Roman"/>
              <a:sym typeface="Times New Roman"/>
            </a:endParaRPr>
          </a:p>
          <a:p>
            <a:pPr indent="-355600" lvl="1" marL="914400" rtl="0">
              <a:spcBef>
                <a:spcPts val="0"/>
              </a:spcBef>
              <a:spcAft>
                <a:spcPts val="0"/>
              </a:spcAft>
              <a:buSzPts val="2000"/>
              <a:buFont typeface="Times New Roman"/>
              <a:buChar char="➢"/>
            </a:pPr>
            <a:r>
              <a:rPr b="1" lang="en" sz="2000">
                <a:latin typeface="Times New Roman"/>
                <a:ea typeface="Times New Roman"/>
                <a:cs typeface="Times New Roman"/>
                <a:sym typeface="Times New Roman"/>
              </a:rPr>
              <a:t>Testing</a:t>
            </a:r>
            <a:endParaRPr b="1" sz="2000">
              <a:latin typeface="Times New Roman"/>
              <a:ea typeface="Times New Roman"/>
              <a:cs typeface="Times New Roman"/>
              <a:sym typeface="Times New Roman"/>
            </a:endParaRPr>
          </a:p>
          <a:p>
            <a:pPr indent="-355600" lvl="2" marL="1371600" rtl="0">
              <a:spcBef>
                <a:spcPts val="0"/>
              </a:spcBef>
              <a:spcAft>
                <a:spcPts val="0"/>
              </a:spcAft>
              <a:buSzPts val="2000"/>
              <a:buFont typeface="Times New Roman"/>
              <a:buChar char="■"/>
            </a:pPr>
            <a:r>
              <a:rPr lang="en" sz="2000">
                <a:latin typeface="Times New Roman"/>
                <a:ea typeface="Times New Roman"/>
                <a:cs typeface="Times New Roman"/>
                <a:sym typeface="Times New Roman"/>
              </a:rPr>
              <a:t>Utilizes the classified data to make prediction of the </a:t>
            </a:r>
            <a:r>
              <a:rPr lang="en" sz="2000">
                <a:latin typeface="Times New Roman"/>
                <a:ea typeface="Times New Roman"/>
                <a:cs typeface="Times New Roman"/>
                <a:sym typeface="Times New Roman"/>
              </a:rPr>
              <a:t>gesture.</a:t>
            </a:r>
            <a:endParaRPr sz="20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21857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000"/>
              <a:t>Requirements </a:t>
            </a:r>
            <a:r>
              <a:rPr b="1" lang="en" sz="3000">
                <a:solidFill>
                  <a:srgbClr val="FFFFFF"/>
                </a:solidFill>
              </a:rPr>
              <a:t>for EMG-base NMIs</a:t>
            </a:r>
            <a:endParaRPr b="1" sz="3000">
              <a:solidFill>
                <a:srgbClr val="FFFFFF"/>
              </a:solidFill>
            </a:endParaRPr>
          </a:p>
        </p:txBody>
      </p:sp>
      <p:sp>
        <p:nvSpPr>
          <p:cNvPr id="219" name="Google Shape;219;p32"/>
          <p:cNvSpPr txBox="1"/>
          <p:nvPr/>
        </p:nvSpPr>
        <p:spPr>
          <a:xfrm>
            <a:off x="218575" y="1478625"/>
            <a:ext cx="8797800" cy="3260400"/>
          </a:xfrm>
          <a:prstGeom prst="rect">
            <a:avLst/>
          </a:prstGeom>
          <a:noFill/>
          <a:ln>
            <a:noFill/>
          </a:ln>
        </p:spPr>
        <p:txBody>
          <a:bodyPr anchorCtr="0" anchor="t" bIns="91425" lIns="91425" spcFirstLastPara="1" rIns="91425" wrap="square" tIns="91425">
            <a:noAutofit/>
          </a:bodyPr>
          <a:lstStyle/>
          <a:p>
            <a:pPr indent="-393700" lvl="0" marL="457200" rtl="0">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Fast → Needs to work in real time: Lag time &lt; 200ms</a:t>
            </a:r>
            <a:endParaRPr sz="2600">
              <a:latin typeface="Times New Roman"/>
              <a:ea typeface="Times New Roman"/>
              <a:cs typeface="Times New Roman"/>
              <a:sym typeface="Times New Roman"/>
            </a:endParaRPr>
          </a:p>
          <a:p>
            <a:pPr indent="-393700" lvl="0" marL="457200" rtl="0">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Portable → Can be taken anywhere</a:t>
            </a:r>
            <a:endParaRPr sz="2600">
              <a:latin typeface="Times New Roman"/>
              <a:ea typeface="Times New Roman"/>
              <a:cs typeface="Times New Roman"/>
              <a:sym typeface="Times New Roman"/>
            </a:endParaRPr>
          </a:p>
          <a:p>
            <a:pPr indent="-393700" lvl="0" marL="457200" rtl="0">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Reliable → Predict gestures accurately</a:t>
            </a:r>
            <a:endParaRPr sz="2600">
              <a:latin typeface="Times New Roman"/>
              <a:ea typeface="Times New Roman"/>
              <a:cs typeface="Times New Roman"/>
              <a:sym typeface="Times New Roman"/>
            </a:endParaRPr>
          </a:p>
          <a:p>
            <a:pPr indent="-393700" lvl="0" marL="457200" rtl="0">
              <a:lnSpc>
                <a:spcPct val="90000"/>
              </a:lnSpc>
              <a:spcBef>
                <a:spcPts val="0"/>
              </a:spcBef>
              <a:spcAft>
                <a:spcPts val="0"/>
              </a:spcAft>
              <a:buSzPts val="2600"/>
              <a:buFont typeface="Times New Roman"/>
              <a:buChar char="❖"/>
            </a:pPr>
            <a:r>
              <a:rPr lang="en" sz="2600">
                <a:latin typeface="Times New Roman"/>
                <a:ea typeface="Times New Roman"/>
                <a:cs typeface="Times New Roman"/>
                <a:sym typeface="Times New Roman"/>
              </a:rPr>
              <a:t>Durable &amp; Robust → Withstand everyday occurrences like sweat and shifts in the armband</a:t>
            </a:r>
            <a:endParaRPr sz="2600">
              <a:latin typeface="Times New Roman"/>
              <a:ea typeface="Times New Roman"/>
              <a:cs typeface="Times New Roman"/>
              <a:sym typeface="Times New Roman"/>
            </a:endParaRPr>
          </a:p>
          <a:p>
            <a:pPr indent="0" lvl="0" marL="0" rtl="0">
              <a:lnSpc>
                <a:spcPct val="90000"/>
              </a:lnSpc>
              <a:spcBef>
                <a:spcPts val="0"/>
              </a:spcBef>
              <a:spcAft>
                <a:spcPts val="0"/>
              </a:spcAft>
              <a:buNone/>
            </a:pPr>
            <a:r>
              <a:t/>
            </a:r>
            <a:endParaRPr sz="2600">
              <a:latin typeface="Times New Roman"/>
              <a:ea typeface="Times New Roman"/>
              <a:cs typeface="Times New Roman"/>
              <a:sym typeface="Times New Roman"/>
            </a:endParaRPr>
          </a:p>
          <a:p>
            <a:pPr indent="0" lvl="0" marL="0">
              <a:spcBef>
                <a:spcPts val="0"/>
              </a:spcBef>
              <a:spcAft>
                <a:spcPts val="0"/>
              </a:spcAft>
              <a:buNone/>
            </a:pPr>
            <a:r>
              <a:t/>
            </a:r>
            <a:endParaRPr/>
          </a:p>
        </p:txBody>
      </p:sp>
      <p:pic>
        <p:nvPicPr>
          <p:cNvPr id="220" name="Google Shape;220;p32"/>
          <p:cNvPicPr preferRelativeResize="0"/>
          <p:nvPr/>
        </p:nvPicPr>
        <p:blipFill>
          <a:blip r:embed="rId3">
            <a:alphaModFix/>
          </a:blip>
          <a:stretch>
            <a:fillRect/>
          </a:stretch>
        </p:blipFill>
        <p:spPr>
          <a:xfrm>
            <a:off x="385434" y="3588202"/>
            <a:ext cx="1444545" cy="1444545"/>
          </a:xfrm>
          <a:prstGeom prst="rect">
            <a:avLst/>
          </a:prstGeom>
          <a:noFill/>
          <a:ln>
            <a:noFill/>
          </a:ln>
        </p:spPr>
      </p:pic>
      <p:pic>
        <p:nvPicPr>
          <p:cNvPr id="221" name="Google Shape;221;p32"/>
          <p:cNvPicPr preferRelativeResize="0"/>
          <p:nvPr/>
        </p:nvPicPr>
        <p:blipFill>
          <a:blip r:embed="rId4">
            <a:alphaModFix/>
          </a:blip>
          <a:stretch>
            <a:fillRect/>
          </a:stretch>
        </p:blipFill>
        <p:spPr>
          <a:xfrm>
            <a:off x="4720010" y="3588199"/>
            <a:ext cx="1926060" cy="1444545"/>
          </a:xfrm>
          <a:prstGeom prst="rect">
            <a:avLst/>
          </a:prstGeom>
          <a:noFill/>
          <a:ln>
            <a:noFill/>
          </a:ln>
        </p:spPr>
      </p:pic>
      <p:pic>
        <p:nvPicPr>
          <p:cNvPr id="222" name="Google Shape;222;p32"/>
          <p:cNvPicPr preferRelativeResize="0"/>
          <p:nvPr/>
        </p:nvPicPr>
        <p:blipFill>
          <a:blip r:embed="rId5">
            <a:alphaModFix/>
          </a:blip>
          <a:stretch>
            <a:fillRect/>
          </a:stretch>
        </p:blipFill>
        <p:spPr>
          <a:xfrm>
            <a:off x="7392625" y="3582025"/>
            <a:ext cx="1456900" cy="1456900"/>
          </a:xfrm>
          <a:prstGeom prst="rect">
            <a:avLst/>
          </a:prstGeom>
          <a:noFill/>
          <a:ln>
            <a:noFill/>
          </a:ln>
        </p:spPr>
      </p:pic>
      <p:pic>
        <p:nvPicPr>
          <p:cNvPr id="223" name="Google Shape;223;p32"/>
          <p:cNvPicPr preferRelativeResize="0"/>
          <p:nvPr/>
        </p:nvPicPr>
        <p:blipFill>
          <a:blip r:embed="rId6">
            <a:alphaModFix/>
          </a:blip>
          <a:stretch>
            <a:fillRect/>
          </a:stretch>
        </p:blipFill>
        <p:spPr>
          <a:xfrm>
            <a:off x="2298292" y="3649633"/>
            <a:ext cx="1998170" cy="1383108"/>
          </a:xfrm>
          <a:prstGeom prst="rect">
            <a:avLst/>
          </a:prstGeom>
          <a:noFill/>
          <a:ln>
            <a:noFill/>
          </a:ln>
        </p:spPr>
      </p:pic>
      <p:sp>
        <p:nvSpPr>
          <p:cNvPr id="224" name="Google Shape;22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FFFFFF"/>
                </a:solidFill>
              </a:rPr>
              <a:t>Research Goal</a:t>
            </a:r>
            <a:endParaRPr b="1" sz="3000">
              <a:solidFill>
                <a:srgbClr val="FFFFFF"/>
              </a:solidFill>
            </a:endParaRPr>
          </a:p>
        </p:txBody>
      </p:sp>
      <p:sp>
        <p:nvSpPr>
          <p:cNvPr id="230" name="Google Shape;230;p33"/>
          <p:cNvSpPr txBox="1"/>
          <p:nvPr/>
        </p:nvSpPr>
        <p:spPr>
          <a:xfrm>
            <a:off x="218575" y="1639375"/>
            <a:ext cx="8797800" cy="3260400"/>
          </a:xfrm>
          <a:prstGeom prst="rect">
            <a:avLst/>
          </a:prstGeom>
          <a:noFill/>
          <a:ln>
            <a:noFill/>
          </a:ln>
        </p:spPr>
        <p:txBody>
          <a:bodyPr anchorCtr="0" anchor="t" bIns="91425" lIns="91425" spcFirstLastPara="1" rIns="91425" wrap="square" tIns="91425">
            <a:noAutofit/>
          </a:bodyPr>
          <a:lstStyle/>
          <a:p>
            <a:pPr indent="-419100" lvl="0" marL="457200" rtl="0">
              <a:lnSpc>
                <a:spcPct val="115000"/>
              </a:lnSpc>
              <a:spcBef>
                <a:spcPts val="0"/>
              </a:spcBef>
              <a:spcAft>
                <a:spcPts val="0"/>
              </a:spcAft>
              <a:buSzPts val="3000"/>
              <a:buFont typeface="Consolas"/>
              <a:buChar char="❖"/>
            </a:pPr>
            <a:r>
              <a:rPr lang="en" sz="3000">
                <a:latin typeface="Times New Roman"/>
                <a:ea typeface="Times New Roman"/>
                <a:cs typeface="Times New Roman"/>
                <a:sym typeface="Times New Roman"/>
              </a:rPr>
              <a:t>Develop an open, low-cost, portable and flexible research platform (</a:t>
            </a:r>
            <a:r>
              <a:rPr b="1" i="1" lang="en" sz="3000">
                <a:latin typeface="Times New Roman"/>
                <a:ea typeface="Times New Roman"/>
                <a:cs typeface="Times New Roman"/>
                <a:sym typeface="Times New Roman"/>
              </a:rPr>
              <a:t>MyoHMI</a:t>
            </a:r>
            <a:r>
              <a:rPr lang="en" sz="3000">
                <a:latin typeface="Times New Roman"/>
                <a:ea typeface="Times New Roman"/>
                <a:cs typeface="Times New Roman"/>
                <a:sym typeface="Times New Roman"/>
              </a:rPr>
              <a:t>) for developing EMG and IMU-based NMI by integrating edge and cloud computing techniques</a:t>
            </a:r>
            <a:endParaRPr sz="3000">
              <a:latin typeface="Times New Roman"/>
              <a:ea typeface="Times New Roman"/>
              <a:cs typeface="Times New Roman"/>
              <a:sym typeface="Times New Roman"/>
            </a:endParaRPr>
          </a:p>
          <a:p>
            <a:pPr indent="0" lvl="0" marL="457200" rtl="0">
              <a:lnSpc>
                <a:spcPct val="90000"/>
              </a:lnSpc>
              <a:spcBef>
                <a:spcPts val="0"/>
              </a:spcBef>
              <a:spcAft>
                <a:spcPts val="0"/>
              </a:spcAft>
              <a:buNone/>
            </a:pPr>
            <a:r>
              <a:t/>
            </a:r>
            <a:endParaRPr sz="3000">
              <a:latin typeface="Times New Roman"/>
              <a:ea typeface="Times New Roman"/>
              <a:cs typeface="Times New Roman"/>
              <a:sym typeface="Times New Roman"/>
            </a:endParaRPr>
          </a:p>
          <a:p>
            <a:pPr indent="0" lvl="0" marL="0" rtl="0">
              <a:lnSpc>
                <a:spcPct val="90000"/>
              </a:lnSpc>
              <a:spcBef>
                <a:spcPts val="0"/>
              </a:spcBef>
              <a:spcAft>
                <a:spcPts val="0"/>
              </a:spcAft>
              <a:buNone/>
            </a:pPr>
            <a:r>
              <a:t/>
            </a:r>
            <a:endParaRPr sz="2000">
              <a:latin typeface="Consolas"/>
              <a:ea typeface="Consolas"/>
              <a:cs typeface="Consolas"/>
              <a:sym typeface="Consolas"/>
            </a:endParaRPr>
          </a:p>
          <a:p>
            <a:pPr indent="0" lvl="0" marL="0" rtl="0">
              <a:spcBef>
                <a:spcPts val="0"/>
              </a:spcBef>
              <a:spcAft>
                <a:spcPts val="0"/>
              </a:spcAft>
              <a:buNone/>
            </a:pPr>
            <a:r>
              <a:t/>
            </a:r>
            <a:endParaRPr/>
          </a:p>
        </p:txBody>
      </p:sp>
      <p:sp>
        <p:nvSpPr>
          <p:cNvPr id="231" name="Google Shape;231;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000"/>
              <a:t>Previous Work</a:t>
            </a:r>
            <a:endParaRPr b="1" sz="3000"/>
          </a:p>
        </p:txBody>
      </p:sp>
      <p:sp>
        <p:nvSpPr>
          <p:cNvPr id="237" name="Google Shape;237;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238" name="Google Shape;238;p34"/>
          <p:cNvPicPr preferRelativeResize="0"/>
          <p:nvPr/>
        </p:nvPicPr>
        <p:blipFill>
          <a:blip r:embed="rId3">
            <a:alphaModFix/>
          </a:blip>
          <a:stretch>
            <a:fillRect/>
          </a:stretch>
        </p:blipFill>
        <p:spPr>
          <a:xfrm>
            <a:off x="397175" y="1281113"/>
            <a:ext cx="2419350" cy="3867150"/>
          </a:xfrm>
          <a:prstGeom prst="rect">
            <a:avLst/>
          </a:prstGeom>
          <a:noFill/>
          <a:ln>
            <a:noFill/>
          </a:ln>
        </p:spPr>
      </p:pic>
      <p:pic>
        <p:nvPicPr>
          <p:cNvPr descr="FeatureTab.png" id="239" name="Google Shape;239;p34"/>
          <p:cNvPicPr preferRelativeResize="0"/>
          <p:nvPr/>
        </p:nvPicPr>
        <p:blipFill>
          <a:blip r:embed="rId4">
            <a:alphaModFix/>
          </a:blip>
          <a:stretch>
            <a:fillRect/>
          </a:stretch>
        </p:blipFill>
        <p:spPr>
          <a:xfrm>
            <a:off x="3329550" y="1285875"/>
            <a:ext cx="2409825" cy="3857625"/>
          </a:xfrm>
          <a:prstGeom prst="rect">
            <a:avLst/>
          </a:prstGeom>
          <a:noFill/>
          <a:ln>
            <a:noFill/>
          </a:ln>
        </p:spPr>
      </p:pic>
      <p:pic>
        <p:nvPicPr>
          <p:cNvPr descr="Screenshot_20170803-130112.jpg" id="240" name="Google Shape;240;p34"/>
          <p:cNvPicPr preferRelativeResize="0"/>
          <p:nvPr/>
        </p:nvPicPr>
        <p:blipFill>
          <a:blip r:embed="rId5">
            <a:alphaModFix/>
          </a:blip>
          <a:stretch>
            <a:fillRect/>
          </a:stretch>
        </p:blipFill>
        <p:spPr>
          <a:xfrm>
            <a:off x="6252400" y="1281125"/>
            <a:ext cx="2400300" cy="3867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