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1440" y="1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11436" y="30723841"/>
            <a:ext cx="43879772" cy="2194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0" y="30404716"/>
            <a:ext cx="43879772" cy="3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3950208" y="3642970"/>
            <a:ext cx="36210239" cy="1711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400"/>
              <a:buFont typeface="Calibri"/>
              <a:buNone/>
              <a:defRPr sz="38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960182" y="21386981"/>
            <a:ext cx="3621023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11520"/>
              <a:buFont typeface="Calibri"/>
              <a:buNone/>
              <a:defRPr sz="1152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1520"/>
              <a:buFont typeface="Calibri"/>
              <a:buNone/>
              <a:defRPr sz="115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11520"/>
              <a:buFont typeface="Calibri"/>
              <a:buNone/>
              <a:defRPr sz="115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13270270" y="31006975"/>
            <a:ext cx="1736209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4347571" y="20848320"/>
            <a:ext cx="35551872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3950208" y="1375701"/>
            <a:ext cx="36210239" cy="69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40"/>
              <a:buFont typeface="Calibri"/>
              <a:buNone/>
              <a:defRPr sz="230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5400000">
            <a:off x="12399263" y="410464"/>
            <a:ext cx="19312128" cy="3621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8382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Char char=" "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7724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Char char="◦"/>
              <a:defRPr sz="86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5532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13270270" y="31006975"/>
            <a:ext cx="1736209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11436" y="30723841"/>
            <a:ext cx="43879772" cy="2194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60" y="30404716"/>
            <a:ext cx="43879772" cy="3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22323850" y="11076733"/>
            <a:ext cx="276356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40"/>
              <a:buFont typeface="Calibri"/>
              <a:buNone/>
              <a:defRPr sz="230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3121454" y="1887007"/>
            <a:ext cx="27635616" cy="2784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8382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Char char=" "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7724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Char char="◦"/>
              <a:defRPr sz="86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5532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13270270" y="31006975"/>
            <a:ext cx="1736209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3950208" y="1375701"/>
            <a:ext cx="36210239" cy="69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40"/>
              <a:buFont typeface="Calibri"/>
              <a:buNone/>
              <a:defRPr sz="230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950205" y="8859523"/>
            <a:ext cx="36210245" cy="1931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8382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Char char=" "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7724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Char char="◦"/>
              <a:defRPr sz="86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5532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13270270" y="31006975"/>
            <a:ext cx="1736209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11436" y="30723841"/>
            <a:ext cx="43879772" cy="2194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60" y="30404716"/>
            <a:ext cx="43879772" cy="3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3950208" y="3642970"/>
            <a:ext cx="36210239" cy="1711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400"/>
              <a:buFont typeface="Calibri"/>
              <a:buNone/>
              <a:defRPr sz="38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950208" y="21375014"/>
            <a:ext cx="3621023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11520"/>
              <a:buFont typeface="Calibri"/>
              <a:buNone/>
              <a:defRPr sz="1152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None/>
              <a:defRPr sz="8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Calibri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6720"/>
              <a:buFont typeface="Calibri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13270270" y="31006975"/>
            <a:ext cx="1736209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4347571" y="20848320"/>
            <a:ext cx="35551872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3950208" y="1375701"/>
            <a:ext cx="36210239" cy="69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40"/>
              <a:buFont typeface="Calibri"/>
              <a:buNone/>
              <a:defRPr sz="230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3950208" y="8859523"/>
            <a:ext cx="17775936" cy="1931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8382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Char char=" "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7724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Char char="◦"/>
              <a:defRPr sz="86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5532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22384513" y="8859535"/>
            <a:ext cx="17775936" cy="1931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8382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Char char=" "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7724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Char char="◦"/>
              <a:defRPr sz="86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5532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13270270" y="31006975"/>
            <a:ext cx="1736209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3950208" y="1375701"/>
            <a:ext cx="36210239" cy="69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40"/>
              <a:buFont typeface="Calibri"/>
              <a:buNone/>
              <a:defRPr sz="230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3950208" y="8861049"/>
            <a:ext cx="17775936" cy="3534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None/>
              <a:defRPr sz="864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3950208" y="12395203"/>
            <a:ext cx="17775936" cy="1577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8382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Char char=" "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7724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Char char="◦"/>
              <a:defRPr sz="86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5532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22384513" y="8861049"/>
            <a:ext cx="17775936" cy="3534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None/>
              <a:defRPr sz="864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7680"/>
              <a:buFont typeface="Calibri"/>
              <a:buNone/>
              <a:defRPr sz="768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4"/>
          </p:nvPr>
        </p:nvSpPr>
        <p:spPr>
          <a:xfrm>
            <a:off x="22384513" y="12395203"/>
            <a:ext cx="17775936" cy="1577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8382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Char char=" "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7724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Char char="◦"/>
              <a:defRPr sz="86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5532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13270270" y="31006975"/>
            <a:ext cx="1736209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3950208" y="1375701"/>
            <a:ext cx="36210239" cy="69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40"/>
              <a:buFont typeface="Calibri"/>
              <a:buNone/>
              <a:defRPr sz="230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13270270" y="31006975"/>
            <a:ext cx="1736209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11436" y="30723841"/>
            <a:ext cx="43879772" cy="2194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60" y="30404716"/>
            <a:ext cx="43879772" cy="3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13270270" y="31006975"/>
            <a:ext cx="1736209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65" y="0"/>
            <a:ext cx="14582846" cy="32918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14544255" y="0"/>
            <a:ext cx="230429" cy="32918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1645920" y="2852923"/>
            <a:ext cx="1152144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280"/>
              <a:buFont typeface="Calibri"/>
              <a:buNone/>
              <a:defRPr sz="1728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16609141" y="3511296"/>
            <a:ext cx="24045087" cy="2523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8382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Char char=" "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7724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Char char="◦"/>
              <a:defRPr sz="86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5532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645920" y="14045184"/>
            <a:ext cx="11521440" cy="1621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alibri"/>
              <a:buNone/>
              <a:defRPr sz="7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5760"/>
              <a:buFont typeface="Calibri"/>
              <a:buNone/>
              <a:defRPr sz="576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1675846" y="31006975"/>
            <a:ext cx="94266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17282159" y="31006975"/>
            <a:ext cx="16733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3" y="23774400"/>
            <a:ext cx="43879772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60" y="23592366"/>
            <a:ext cx="43879772" cy="3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3950208" y="24359616"/>
            <a:ext cx="36429697" cy="395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280"/>
              <a:buFont typeface="Calibri"/>
              <a:buNone/>
              <a:defRPr sz="1728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60" y="0"/>
            <a:ext cx="43891148" cy="23592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15360"/>
              <a:buFont typeface="Calibri"/>
              <a:buNone/>
              <a:defRPr sz="153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3440"/>
              <a:buFont typeface="Calibri"/>
              <a:buNone/>
              <a:defRPr sz="1343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11520"/>
              <a:buFont typeface="Calibri"/>
              <a:buNone/>
              <a:defRPr sz="115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9600"/>
              <a:buFont typeface="Calibri"/>
              <a:buNone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3950203" y="28353716"/>
            <a:ext cx="36429697" cy="285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alibri"/>
              <a:buNone/>
              <a:defRPr sz="7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80"/>
              </a:spcBef>
              <a:spcAft>
                <a:spcPts val="0"/>
              </a:spcAft>
              <a:buClr>
                <a:schemeClr val="accent1"/>
              </a:buClr>
              <a:buSzPts val="5760"/>
              <a:buFont typeface="Calibri"/>
              <a:buNone/>
              <a:defRPr sz="576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4320"/>
              <a:buFont typeface="Calibri"/>
              <a:buNone/>
              <a:defRPr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13270270" y="31006975"/>
            <a:ext cx="1736209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" y="30723841"/>
            <a:ext cx="43891205" cy="2194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2" y="30404716"/>
            <a:ext cx="43891205" cy="316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3950208" y="1375701"/>
            <a:ext cx="36210239" cy="69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40"/>
              <a:buFont typeface="Calibri"/>
              <a:buNone/>
              <a:defRPr sz="230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3950205" y="8859523"/>
            <a:ext cx="36210245" cy="1931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838200" algn="l" rtl="0">
              <a:lnSpc>
                <a:spcPct val="90000"/>
              </a:lnSpc>
              <a:spcBef>
                <a:spcPts val="576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Char char=" "/>
              <a:defRPr sz="9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7724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8640"/>
              <a:buFont typeface="Calibri"/>
              <a:buChar char="◦"/>
              <a:defRPr sz="864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5532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55320" algn="l" rtl="0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Clr>
                <a:schemeClr val="accent1"/>
              </a:buClr>
              <a:buSzPts val="6720"/>
              <a:buFont typeface="Calibri"/>
              <a:buChar char="◦"/>
              <a:defRPr sz="67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13270270" y="31006975"/>
            <a:ext cx="1736209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35641653" y="31006975"/>
            <a:ext cx="472329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4296715" y="8341656"/>
            <a:ext cx="35881056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>
            <a:off x="7938" y="217670"/>
            <a:ext cx="43891200" cy="1323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4472C4"/>
                </a:solidFill>
              </a:rPr>
              <a:t>Jetson-Enabled Autonomous Vehicle</a:t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-35484" y="1331458"/>
            <a:ext cx="43891199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Alexis Gilmore, Jose L. Guzman, Luis Jibaja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Advisors: Dr. Hao Jiang, Student Mentor: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Tommy Kwok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Engineering, San Francisco State University, San Francisco, CA 94132, USA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580" y="329136"/>
            <a:ext cx="2178921" cy="30761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9" name="Google Shape;109;p13"/>
          <p:cNvSpPr/>
          <p:nvPr/>
        </p:nvSpPr>
        <p:spPr>
          <a:xfrm>
            <a:off x="998579" y="3663121"/>
            <a:ext cx="41894042" cy="45719"/>
          </a:xfrm>
          <a:prstGeom prst="rect">
            <a:avLst/>
          </a:prstGeom>
          <a:solidFill>
            <a:srgbClr val="45418B"/>
          </a:solidFill>
          <a:ln w="15875" cap="flat" cmpd="sng">
            <a:solidFill>
              <a:srgbClr val="454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1013033" y="13533120"/>
            <a:ext cx="90929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741450" y="23711534"/>
            <a:ext cx="9107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30984749" y="29911438"/>
            <a:ext cx="116685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is supported by the US Department of Education through the Minority Science and Engineering Improvement Program (MSEIP, Award No. P120A150014); and through the Hispanic-Serving Institution Science, Technology, Engineering, and Mathematics (HSI STEM) Program, Award No. P031C110159. </a:t>
            </a: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​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30445841" y="6668745"/>
            <a:ext cx="23754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644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12142368" y="30630931"/>
            <a:ext cx="10853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3573000" y="7657050"/>
            <a:ext cx="5981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32855172" y="28803559"/>
            <a:ext cx="8305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998700" y="8787750"/>
            <a:ext cx="12029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5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vehicle that can track and follow a line.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5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 program that uses HSV segmentation to track a line.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5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Tune a feedback system to stabilize vehicle movement.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3" descr="Canada_College-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03691" y="438150"/>
            <a:ext cx="3048000" cy="3047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 txBox="1"/>
          <p:nvPr/>
        </p:nvSpPr>
        <p:spPr>
          <a:xfrm>
            <a:off x="12864566" y="36414075"/>
            <a:ext cx="2743200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2408841" y="3916856"/>
            <a:ext cx="8310000" cy="11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MOTIVATION 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 flipH="1">
            <a:off x="998700" y="4856099"/>
            <a:ext cx="120291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6731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about advancements in image processing applications and autonomous behavior.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673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the NVIDIA Jetson TX1 and its potential for image processing programs.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34108441" y="24765756"/>
            <a:ext cx="57990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3389100" y="11863475"/>
            <a:ext cx="6349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JETSON TX1</a:t>
            </a:r>
            <a:endParaRPr sz="6600" b="1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575" y="17312798"/>
            <a:ext cx="12296700" cy="691452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 txBox="1"/>
          <p:nvPr/>
        </p:nvSpPr>
        <p:spPr>
          <a:xfrm>
            <a:off x="2360838" y="23023538"/>
            <a:ext cx="84060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 1. Jetson TX1  Power Processing onboard GPU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998575" y="10885225"/>
            <a:ext cx="13413300" cy="8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0" lvl="0" indent="-55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NVIDIA’s Jetson is the ideal solution for compute-intensive embedded applications (image processing).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5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Jetson offers high-performance parallel processing power from onboard GPU, while consuming less than 10 watts of power.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5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vehicle components for mobility, such as Arduino, USB Camera, LiPo Battery Power.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-975462" y="23673638"/>
            <a:ext cx="15977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ROS (Robot Operating System)</a:t>
            </a:r>
            <a:endParaRPr sz="6600" b="1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16257150" y="22046363"/>
            <a:ext cx="116685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6600"/>
          </a:p>
        </p:txBody>
      </p:sp>
      <p:sp>
        <p:nvSpPr>
          <p:cNvPr id="129" name="Google Shape;129;p13"/>
          <p:cNvSpPr txBox="1"/>
          <p:nvPr/>
        </p:nvSpPr>
        <p:spPr>
          <a:xfrm>
            <a:off x="30538925" y="14210288"/>
            <a:ext cx="12712200" cy="4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953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Tuned the PID Kp (Proportional), Ki (Integral), and Kd (derivate) parameters to optimize error correction based on HSV segmentation data.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95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Vehicle performs stabilized movement along the blue line, correctly aligning central tracking area with line segment.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95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Incorporated ROS as a framework to connect the image algorithm and movement feedback subroutines with low-level device control.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95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 runs around blue-line track.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17580138" y="3614913"/>
            <a:ext cx="8746800" cy="14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HSV SEGMENTATION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14481300" y="14120550"/>
            <a:ext cx="149286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PID CONTROL SYSTEM</a:t>
            </a:r>
            <a:endParaRPr/>
          </a:p>
        </p:txBody>
      </p:sp>
      <p:pic>
        <p:nvPicPr>
          <p:cNvPr id="132" name="Google Shape;13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06273" y="17212850"/>
            <a:ext cx="12296700" cy="39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/>
          <p:nvPr/>
        </p:nvSpPr>
        <p:spPr>
          <a:xfrm>
            <a:off x="16119298" y="12388125"/>
            <a:ext cx="127122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 2. Transformed image pixel data with central tracking area (left).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 3. Demonstration of the Jetson vehicle’s camera routine.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998575" y="25409600"/>
            <a:ext cx="12874800" cy="51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85800" lvl="0" indent="-6731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Robotics software framework that connects low-level device control with high-level programmed subroutines.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673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control vehicle components via instructions sent to Arduino.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673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workspace used to implement image processing and movement feedback algorithms.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13806475" y="4693325"/>
            <a:ext cx="166395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457200" rtl="0">
              <a:spcBef>
                <a:spcPts val="48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 image pixel data from camera to highlight segments of interest (blue line vs rest of image).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Deviation of central tracking area (red dot) from segment edges provides continuous error for movement feedback system.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661925" y="7706050"/>
            <a:ext cx="6858223" cy="51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945600" y="7706100"/>
            <a:ext cx="6858220" cy="5143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3"/>
          <p:cNvSpPr txBox="1"/>
          <p:nvPr/>
        </p:nvSpPr>
        <p:spPr>
          <a:xfrm>
            <a:off x="31368075" y="11779200"/>
            <a:ext cx="112797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 5. Parametrizing for Kd (derivative coefficient).  Negative displacement is left of the segment, Positive is right. Stable movement converges at zero.</a:t>
            </a: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34456976" y="19620063"/>
            <a:ext cx="5131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30462900" y="21211175"/>
            <a:ext cx="127122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953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 an autonomous vehicle that tracks and follows a line using the Jetson TX1.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95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Implemented the HSV segmentation image processing algorithm and PID movement feedback algorithm.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95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ROS as a framework to to connect high-level instruction subroutines with low-level device control.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13873500" y="15238900"/>
            <a:ext cx="166395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457200" rtl="0">
              <a:spcBef>
                <a:spcPts val="48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error from image processing is the input for PID algorithm.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95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●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 uses the error to correct vehicular position to align the central tracking area with the segmented colored line.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3"/>
          <p:cNvSpPr txBox="1"/>
          <p:nvPr/>
        </p:nvSpPr>
        <p:spPr>
          <a:xfrm>
            <a:off x="15837161" y="20326063"/>
            <a:ext cx="127122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 4. PID feedback control loop involving the proportional, integral, and derivative terms of the error.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14117888" y="23093788"/>
            <a:ext cx="166395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457200" rtl="0">
              <a:spcBef>
                <a:spcPts val="48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Successfully implemented HSV segmentation algorithm to dissociate blue line from rest of image and clarify segment edges.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317225" y="24674863"/>
            <a:ext cx="12874797" cy="661326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 txBox="1"/>
          <p:nvPr/>
        </p:nvSpPr>
        <p:spPr>
          <a:xfrm>
            <a:off x="17219198" y="30632013"/>
            <a:ext cx="127122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  5. Diagram of the autonomous vehicle’s behavior.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30313450" y="25784463"/>
            <a:ext cx="127122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95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deep learning, image recognition programs for autonomous behavior.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95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 on movement and feedback routines to accomplish complex tasks.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3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879300" y="4048613"/>
            <a:ext cx="10790925" cy="71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Noto Sans Symbols</vt:lpstr>
      <vt:lpstr>Retrospect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Enriquez, Amelito G.</dc:creator>
  <cp:lastModifiedBy>Enriquez, Amelito G.</cp:lastModifiedBy>
  <cp:revision>1</cp:revision>
  <dcterms:modified xsi:type="dcterms:W3CDTF">2018-08-13T17:39:50Z</dcterms:modified>
</cp:coreProperties>
</file>