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5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embeddedFontLs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.google.com/efz-ikvz-fxw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https://meet.google.com/efz-ikvz-fxw</a:t>
            </a:r>
            <a:endParaRPr sz="1050">
              <a:solidFill>
                <a:srgbClr val="26323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6323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5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e0effe84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3e0effe84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0effe84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e0effe84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e0effe847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029e000f_4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d029e000f_4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d029e000f_4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e04b8a365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e04b8a365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04b8a365_3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029e00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029e00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3d029e000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0effe84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e0effe84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e0effe847_0_1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04b8a365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e04b8a365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3e04b8a365_3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00fd0147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00fd0147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400fd01476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01e353de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01e353de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401e353de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01e353de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01e353de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401e353deb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01e353de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01e353deb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401e353deb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00fd0147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00fd0147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400fd01476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d029e000f_4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d029e000f_4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3d029e000f_4_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029e000f_4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d029e000f_4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3d029e000f_4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d029e000f_4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d029e000f_4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3d029e000f_4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e04b8a365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e04b8a365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e04b8a365_3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04b8a3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04b8a3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3e04b8a365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e04b8a365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e04b8a365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3e04b8a365_3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e04b8a365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e04b8a365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e04b8a365_3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ff89f7b4_3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cff89f7b4_3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cff89f7b4_3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0effe84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3e0effe84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86167"/>
            <a:ext cx="5693529" cy="477256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27425" y="3862915"/>
            <a:ext cx="6858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/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725496" y="620070"/>
            <a:ext cx="685800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267960" y="1"/>
            <a:ext cx="873659" cy="6857999"/>
          </a:xfrm>
          <a:prstGeom prst="rect">
            <a:avLst/>
          </a:prstGeom>
          <a:solidFill>
            <a:srgbClr val="23217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7959" y="5624600"/>
            <a:ext cx="873659" cy="123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"/>
          <p:cNvCxnSpPr/>
          <p:nvPr/>
        </p:nvCxnSpPr>
        <p:spPr>
          <a:xfrm>
            <a:off x="496896" y="3430212"/>
            <a:ext cx="7315200" cy="0"/>
          </a:xfrm>
          <a:prstGeom prst="straightConnector1">
            <a:avLst/>
          </a:prstGeom>
          <a:noFill/>
          <a:ln w="38100" cap="flat" cmpd="sng">
            <a:solidFill>
              <a:srgbClr val="23217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1981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1981" cy="50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317" cy="2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459581" y="753025"/>
            <a:ext cx="8231982" cy="2380"/>
          </a:xfrm>
          <a:prstGeom prst="straightConnector1">
            <a:avLst/>
          </a:prstGeom>
          <a:noFill/>
          <a:ln w="38100" cap="flat" cmpd="sng">
            <a:solidFill>
              <a:srgbClr val="23217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4036219" cy="50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4648200" y="990600"/>
            <a:ext cx="4043362" cy="50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tantia"/>
              <a:buChar char="»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1981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2" name="Google Shape;32;p4"/>
          <p:cNvCxnSpPr/>
          <p:nvPr/>
        </p:nvCxnSpPr>
        <p:spPr>
          <a:xfrm>
            <a:off x="459581" y="753025"/>
            <a:ext cx="8231982" cy="2380"/>
          </a:xfrm>
          <a:prstGeom prst="straightConnector1">
            <a:avLst/>
          </a:prstGeom>
          <a:noFill/>
          <a:ln w="38100" cap="flat" cmpd="sng">
            <a:solidFill>
              <a:srgbClr val="23217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317" cy="2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1981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1981" cy="50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317" cy="2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59581" y="753025"/>
            <a:ext cx="8231982" cy="2380"/>
          </a:xfrm>
          <a:prstGeom prst="straightConnector1">
            <a:avLst/>
          </a:prstGeom>
          <a:noFill/>
          <a:ln w="38100" cap="flat" cmpd="sng">
            <a:solidFill>
              <a:srgbClr val="23217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317" cy="2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6"/>
          <p:cNvCxnSpPr/>
          <p:nvPr/>
        </p:nvCxnSpPr>
        <p:spPr>
          <a:xfrm>
            <a:off x="459581" y="753025"/>
            <a:ext cx="8231982" cy="2380"/>
          </a:xfrm>
          <a:prstGeom prst="straightConnector1">
            <a:avLst/>
          </a:prstGeom>
          <a:noFill/>
          <a:ln w="38100" cap="flat" cmpd="sng">
            <a:solidFill>
              <a:srgbClr val="23217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1981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317" cy="2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" name="Google Shape;45;p7"/>
          <p:cNvCxnSpPr/>
          <p:nvPr/>
        </p:nvCxnSpPr>
        <p:spPr>
          <a:xfrm>
            <a:off x="459581" y="753025"/>
            <a:ext cx="8231982" cy="2380"/>
          </a:xfrm>
          <a:prstGeom prst="straightConnector1">
            <a:avLst/>
          </a:prstGeom>
          <a:noFill/>
          <a:ln w="38100" cap="flat" cmpd="sng">
            <a:solidFill>
              <a:srgbClr val="23217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317" cy="2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ctrTitle"/>
          </p:nvPr>
        </p:nvSpPr>
        <p:spPr>
          <a:xfrm>
            <a:off x="725496" y="146304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>
            <a:off x="727425" y="4389120"/>
            <a:ext cx="7315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/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 rot="5400000">
            <a:off x="4132253" y="2470770"/>
            <a:ext cx="254978" cy="8519486"/>
          </a:xfrm>
          <a:prstGeom prst="rect">
            <a:avLst/>
          </a:prstGeom>
          <a:solidFill>
            <a:srgbClr val="23217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9581" y="259080"/>
            <a:ext cx="8231981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1981" cy="50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tantia"/>
              <a:buChar char="»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3899" y="6057899"/>
            <a:ext cx="800101" cy="80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/>
        </p:nvSpPr>
        <p:spPr>
          <a:xfrm>
            <a:off x="9524" y="6612549"/>
            <a:ext cx="4690679" cy="23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SFSU Bioelectronics Lab</a:t>
            </a:r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317" cy="2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1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2g3O24ClxihCZ8BZaBabl4jaEafZtWg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27075" y="3862388"/>
            <a:ext cx="6858000" cy="22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r>
              <a:rPr lang="en-US" sz="1850"/>
              <a:t>Alexis Gilmore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r>
              <a:rPr lang="en-US" sz="1850"/>
              <a:t>Jose L. Guzman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r>
              <a:rPr lang="en-US" sz="1850"/>
              <a:t>Luis Jibaja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r>
              <a:rPr lang="en-US" sz="18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Mentor: </a:t>
            </a:r>
            <a:r>
              <a:rPr lang="en-US" sz="1850"/>
              <a:t>Thomas Kwok</a:t>
            </a:r>
            <a:endParaRPr sz="18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r>
              <a:rPr lang="en-US" sz="18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Advisor: Dr. Hao Jiang 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r>
              <a:rPr lang="en-US" sz="1850"/>
              <a:t>8/8/18 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ctrTitle"/>
          </p:nvPr>
        </p:nvSpPr>
        <p:spPr>
          <a:xfrm>
            <a:off x="727075" y="1447800"/>
            <a:ext cx="6858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Jetson-Enabled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Autonomous Vehicle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GPU Device - Jetson TX1</a:t>
            </a: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NVIDIA’s Jetson is </a:t>
            </a:r>
            <a:r>
              <a:rPr lang="en-US" sz="2000"/>
              <a:t>an accessible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solution for compute-intensive embedded applications (deploying </a:t>
            </a:r>
            <a:r>
              <a:rPr lang="en-US" sz="2000"/>
              <a:t>image processing programs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Jetson TX1 is used for drones, robots, and other autonomous devices</a:t>
            </a:r>
            <a:r>
              <a:rPr lang="en-US" sz="2000"/>
              <a:t>.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Jetson offers high-performance parallel processing power from onboard GPU, while consuming less than 10 watts of power.</a:t>
            </a: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572" y="3076000"/>
            <a:ext cx="5853317" cy="29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4">
            <a:alphaModFix/>
          </a:blip>
          <a:srcRect r="57661"/>
          <a:stretch/>
        </p:blipFill>
        <p:spPr>
          <a:xfrm>
            <a:off x="6450275" y="3076004"/>
            <a:ext cx="2241312" cy="29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10</a:t>
            </a:fld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Vehicle</a:t>
            </a:r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Vehicle Requirements:</a:t>
            </a: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The Jetson TX1 requires input image data for the image processing algorithm (</a:t>
            </a:r>
            <a:r>
              <a:rPr lang="en-US" u="sng"/>
              <a:t>camera)</a:t>
            </a:r>
            <a:r>
              <a:rPr lang="en-US"/>
              <a:t>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After the algorithm provides </a:t>
            </a:r>
            <a:r>
              <a:rPr lang="en-US">
                <a:solidFill>
                  <a:srgbClr val="000000"/>
                </a:solidFill>
              </a:rPr>
              <a:t>useful data</a:t>
            </a:r>
            <a:r>
              <a:rPr lang="en-US"/>
              <a:t>, instructions must be buffered to components that make the vehicle move (</a:t>
            </a:r>
            <a:r>
              <a:rPr lang="en-US" u="sng"/>
              <a:t>microcontroller</a:t>
            </a:r>
            <a:r>
              <a:rPr lang="en-US"/>
              <a:t>).</a:t>
            </a:r>
            <a:endParaRPr/>
          </a:p>
          <a:p>
            <a:pPr marL="4572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Other components for functional operation (</a:t>
            </a:r>
            <a:r>
              <a:rPr lang="en-US" u="sng"/>
              <a:t>power)</a:t>
            </a:r>
            <a:r>
              <a:rPr lang="en-US"/>
              <a:t>.</a:t>
            </a:r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ldNum" idx="12"/>
          </p:nvPr>
        </p:nvSpPr>
        <p:spPr>
          <a:xfrm>
            <a:off x="7759354" y="6565996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11</a:t>
            </a:fld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Vehicle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System Diagram:</a:t>
            </a:r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12</a:t>
            </a:fld>
            <a:endParaRPr sz="1800"/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275" y="1863225"/>
            <a:ext cx="7492601" cy="3770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Vehicle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6888" y="826200"/>
            <a:ext cx="5410225" cy="567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ROS </a:t>
            </a:r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We use ROS to control the vehicle components via Jetson TX1 -&gt; Arduino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ROS is a robotics software framework that connects low-level device control with high-level programmed subroutines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987" y="3514550"/>
            <a:ext cx="3601175" cy="2448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14</a:t>
            </a:fld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Jet PID Control System</a:t>
            </a:r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Image Processing Technique: </a:t>
            </a:r>
            <a:r>
              <a:rPr lang="en-US" u="sng"/>
              <a:t>HSV Segmentation</a:t>
            </a:r>
            <a:endParaRPr u="sng"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Algorithm allows us to analyze the image to extract significant data from the blue-colored line.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Image pixel values are transformed using color data analysis to highlight areas of interest.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Helps create a clear picture of segmented objects and determine the limits of the colored line.</a:t>
            </a:r>
            <a:endParaRPr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7759354" y="65557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15</a:t>
            </a:fld>
            <a:endParaRPr sz="1800"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063" y="3849050"/>
            <a:ext cx="2925916" cy="21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9225" y="3849075"/>
            <a:ext cx="2925901" cy="219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Jet PID Control System</a:t>
            </a: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Stable vehicular movement along blue line requires feedback system.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Deviation of central tracking area (red dot) from segment edges provides continuous “error”.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Continuous error is used as input for a PID algorithm that corrects vehicular position to align the tracker with the segmented colored line.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7759354" y="65557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16</a:t>
            </a:fld>
            <a:endParaRPr sz="1800"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063" y="3849050"/>
            <a:ext cx="2925916" cy="21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9225" y="3849075"/>
            <a:ext cx="2925901" cy="219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Jet PID Control System</a:t>
            </a: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PID Overview:</a:t>
            </a: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Applies error correction based on proportional, integral, and derivative terms of the input error value.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Modulate PID coefficients (K) to optimize error correction.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Continuous, accurate, and responsive when optimized.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7747029" y="65557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17</a:t>
            </a:fld>
            <a:endParaRPr sz="1800"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5825" y="4104300"/>
            <a:ext cx="5792350" cy="199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475" y="3510163"/>
            <a:ext cx="4592200" cy="6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Jet PID Control System</a:t>
            </a:r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Tuning PID parameters Kp (Proportional), Ki (Integral), and Kd (Derivative).</a:t>
            </a:r>
            <a:endParaRPr/>
          </a:p>
          <a:p>
            <a:pPr marL="4572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Increment each parameter to produce minimum continuous error deviation from segmented line.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Ki is set as zero, since the integral parameter accumulates past error.</a:t>
            </a:r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Jet PID Control System</a:t>
            </a:r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Example parametrizing for increments of Kd.</a:t>
            </a:r>
            <a:endParaRPr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11" name="Google Shape;211;p2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375" y="1553100"/>
            <a:ext cx="6789250" cy="4490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1981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Overview </a:t>
            </a: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1981" cy="50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Motivation</a:t>
            </a:r>
            <a:endParaRPr sz="3000"/>
          </a:p>
          <a:p>
            <a:pPr marL="3429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Project Recap</a:t>
            </a:r>
            <a:endParaRPr sz="3000"/>
          </a:p>
          <a:p>
            <a:pPr marL="3429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Project Approach</a:t>
            </a:r>
            <a:endParaRPr sz="3000"/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Image Processing</a:t>
            </a:r>
            <a:endParaRPr sz="3000"/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GPU Device - Jetson TX1</a:t>
            </a:r>
            <a:endParaRPr sz="3000"/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Vehicle / ROS</a:t>
            </a:r>
            <a:endParaRPr sz="3000"/>
          </a:p>
          <a:p>
            <a:pPr marL="9144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PID Jet Control System</a:t>
            </a:r>
            <a:endParaRPr sz="3000"/>
          </a:p>
          <a:p>
            <a:pPr marL="3429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Video Demonstration</a:t>
            </a:r>
            <a:endParaRPr sz="3000"/>
          </a:p>
          <a:p>
            <a:pPr marL="3429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Project Summary</a:t>
            </a:r>
            <a:endParaRPr sz="3000"/>
          </a:p>
          <a:p>
            <a:pPr marL="3429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/>
              <a:t>Questions / Comments</a:t>
            </a:r>
            <a:endParaRPr sz="3000"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7635074" y="6522501"/>
            <a:ext cx="702600" cy="32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400"/>
              <a:t>2</a:t>
            </a:fld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Jet PID Control System</a:t>
            </a:r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Final PID parameters for stable vehicle tracking movement.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Kp = 0.01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Ki = 0.00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Kd = 0.30</a:t>
            </a:r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Jet PID Control System</a:t>
            </a: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Result:</a:t>
            </a: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Vehicle autonomously follows blue line.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Uses HSV image segmentation to identify blue line, and tuned PID algorithm to stabilize movement along the line.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sldNum" idx="12"/>
          </p:nvPr>
        </p:nvSpPr>
        <p:spPr>
          <a:xfrm>
            <a:off x="7759354" y="6568046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21</a:t>
            </a:fld>
            <a:endParaRPr sz="1800"/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611" y="3199050"/>
            <a:ext cx="5089936" cy="26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 Demonstration</a:t>
            </a:r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sldNum" idx="12"/>
          </p:nvPr>
        </p:nvSpPr>
        <p:spPr>
          <a:xfrm>
            <a:off x="7759354" y="6617396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22</a:t>
            </a:fld>
            <a:endParaRPr sz="1800"/>
          </a:p>
        </p:txBody>
      </p:sp>
      <p:pic>
        <p:nvPicPr>
          <p:cNvPr id="236" name="Google Shape;236;p30" title="TX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402" y="1017650"/>
            <a:ext cx="6737190" cy="50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Summary</a:t>
            </a:r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Researched concepts on a trending autonomous technology and applied them using the Jetson TX1.</a:t>
            </a:r>
            <a:endParaRPr/>
          </a:p>
          <a:p>
            <a:pPr marL="9144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Experienced a comprehensive engineering project involving hardware and software.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Experienced serious constraints and learned how to navigate challenges.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Familiarized with the research environment.</a:t>
            </a:r>
            <a:endParaRPr/>
          </a:p>
        </p:txBody>
      </p:sp>
      <p:sp>
        <p:nvSpPr>
          <p:cNvPr id="244" name="Google Shape;244;p31"/>
          <p:cNvSpPr txBox="1">
            <a:spLocks noGrp="1"/>
          </p:cNvSpPr>
          <p:nvPr>
            <p:ph type="sldNum" idx="12"/>
          </p:nvPr>
        </p:nvSpPr>
        <p:spPr>
          <a:xfrm>
            <a:off x="7759354" y="6568046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23</a:t>
            </a:fld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/ Comments</a:t>
            </a:r>
            <a:endParaRPr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37" y="1274225"/>
            <a:ext cx="7661480" cy="43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>
            <a:spLocks noGrp="1"/>
          </p:cNvSpPr>
          <p:nvPr>
            <p:ph type="sldNum" idx="12"/>
          </p:nvPr>
        </p:nvSpPr>
        <p:spPr>
          <a:xfrm>
            <a:off x="7759354" y="6568046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24</a:t>
            </a:fld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Learn about new advancements in technology, with particular focus on autonomous behavior.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Learn how to implement these advancements on an applicable device.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Develop engineering knowledge and skills.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Familiarize with a research environment.</a:t>
            </a:r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2955" y="228600"/>
            <a:ext cx="8231981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Recap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9575" y="990600"/>
            <a:ext cx="8232000" cy="50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Goals:</a:t>
            </a:r>
            <a:endParaRPr/>
          </a:p>
          <a:p>
            <a:pPr marL="457200" marR="0" lvl="0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Build a program that can learn and recognize images.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Build a vehicle connected to the device running the image recognition program.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81000" algn="l" rtl="0"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Interface the device so that the vehicle responds to recognized images.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7734679" y="655367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4</a:t>
            </a:fld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Recap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We initially settled on </a:t>
            </a:r>
            <a:r>
              <a:rPr lang="en-US" u="sng"/>
              <a:t>deep learning and neural networks</a:t>
            </a:r>
            <a:r>
              <a:rPr lang="en-US"/>
              <a:t> for autonomous behavior.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Problem: </a:t>
            </a: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Compatibility issue with deep learning software (Caffe).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Consequences:</a:t>
            </a: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Inability to learn and recognize images.</a:t>
            </a: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Incomplete interface for vehicle response to images.</a:t>
            </a:r>
            <a:endParaRPr/>
          </a:p>
          <a:p>
            <a:pPr marL="457200" lvl="0" indent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Approach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Update: Build a vehicle that can autonomously follow a line.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Requirements:</a:t>
            </a: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Live image processing program.</a:t>
            </a:r>
            <a:endParaRPr/>
          </a:p>
          <a:p>
            <a:pPr marL="4572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Device that can run this type of program.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Vehicle assembly that can be powered by the same device.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Software to interface the vehicle components and the autonomous program.</a:t>
            </a:r>
            <a:endParaRPr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Processing</a:t>
            </a: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Analysis and manipulation of a digitized image (represented by pixel data).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Wide range of algorithms that can transform images into useful data.</a:t>
            </a:r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313" y="3227500"/>
            <a:ext cx="5176525" cy="27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Processing</a:t>
            </a:r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459577" y="902550"/>
            <a:ext cx="5285700" cy="505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Task: Use live image feed from a moving camera to track a blue line.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Use image processing algorithm to dissociate blue line from the rest of the image.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Challenge:</a:t>
            </a:r>
            <a:r>
              <a:rPr lang="en-US"/>
              <a:t> Image processing </a:t>
            </a:r>
            <a:endParaRPr/>
          </a:p>
          <a:p>
            <a:pPr marL="0" lvl="0" indent="45720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requires large amounts of parallel </a:t>
            </a:r>
            <a:endParaRPr/>
          </a:p>
          <a:p>
            <a:pPr marL="45720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computations.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34290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7759354" y="660302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8</a:t>
            </a:fld>
            <a:endParaRPr sz="1800"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117" y="902550"/>
            <a:ext cx="2210233" cy="505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459581" y="256032"/>
            <a:ext cx="82320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Parallel Processing (CPU vs GPU)  </a:t>
            </a: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459581" y="990600"/>
            <a:ext cx="8232000" cy="50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CPU (central processing unit)</a:t>
            </a:r>
            <a:endParaRPr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Composed of a few cores that can handle a </a:t>
            </a:r>
            <a:r>
              <a:rPr lang="en-US" sz="20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 software threads at a time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(task by task)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GPU (graphics processing unit)</a:t>
            </a:r>
            <a:endParaRPr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Composed of </a:t>
            </a:r>
            <a:r>
              <a:rPr lang="en-US"/>
              <a:t>thousands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cores that can handle </a:t>
            </a:r>
            <a:r>
              <a:rPr lang="en-US" sz="20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thousands of threads simultaneously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(Simultaneously handles thousands of tasks)</a:t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375" y="3428988"/>
            <a:ext cx="3962400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7722354" y="6553671"/>
            <a:ext cx="578400" cy="24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800"/>
              <a:t>9</a:t>
            </a:fld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FSU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Office PowerPoint</Application>
  <PresentationFormat>On-screen Show (4:3)</PresentationFormat>
  <Paragraphs>193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Roboto</vt:lpstr>
      <vt:lpstr>Constantia</vt:lpstr>
      <vt:lpstr>Arial</vt:lpstr>
      <vt:lpstr>Calibri</vt:lpstr>
      <vt:lpstr>SFSU</vt:lpstr>
      <vt:lpstr>Jetson-Enabled  Autonomous Vehicle </vt:lpstr>
      <vt:lpstr>Overview </vt:lpstr>
      <vt:lpstr>Motivation</vt:lpstr>
      <vt:lpstr>Project Recap</vt:lpstr>
      <vt:lpstr>Project Recap</vt:lpstr>
      <vt:lpstr>Project Approach</vt:lpstr>
      <vt:lpstr>Image Processing</vt:lpstr>
      <vt:lpstr>Image Processing</vt:lpstr>
      <vt:lpstr>Parallel Processing (CPU vs GPU)  </vt:lpstr>
      <vt:lpstr>GPU Device - Jetson TX1</vt:lpstr>
      <vt:lpstr>Vehicle</vt:lpstr>
      <vt:lpstr>Vehicle</vt:lpstr>
      <vt:lpstr>Vehicle</vt:lpstr>
      <vt:lpstr>ROS </vt:lpstr>
      <vt:lpstr>Jet PID Control System</vt:lpstr>
      <vt:lpstr>Jet PID Control System</vt:lpstr>
      <vt:lpstr>Jet PID Control System</vt:lpstr>
      <vt:lpstr>Jet PID Control System</vt:lpstr>
      <vt:lpstr>Jet PID Control System</vt:lpstr>
      <vt:lpstr>Jet PID Control System</vt:lpstr>
      <vt:lpstr>Jet PID Control System</vt:lpstr>
      <vt:lpstr>Video Demonstration</vt:lpstr>
      <vt:lpstr>Project Summary</vt:lpstr>
      <vt:lpstr>Questions /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Jetson-Enabled  Autonomous Vehicle </dc:title>
  <dc:creator>Enriquez, Amelito G.</dc:creator>
  <cp:lastModifiedBy>Enriquez, Amelito G.</cp:lastModifiedBy>
  <cp:revision>1</cp:revision>
  <dcterms:modified xsi:type="dcterms:W3CDTF">2018-08-13T17:42:00Z</dcterms:modified>
</cp:coreProperties>
</file>