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0" name="Shape 22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2984999" x="0"/>
            <a:ext cy="2158500" cx="9144000"/>
          </a:xfrm>
          <a:prstGeom prst="rect">
            <a:avLst/>
          </a:prstGeom>
          <a:solidFill>
            <a:schemeClr val="lt1"/>
          </a:solidFill>
          <a:ln>
            <a:noFill/>
          </a:ln>
        </p:spPr>
        <p:txBody>
          <a:bodyPr bIns="45700" rIns="91425" lIns="91425" tIns="45700" anchor="ctr" anchorCtr="0">
            <a:noAutofit/>
          </a:bodyPr>
          <a:lstStyle/>
          <a:p/>
        </p:txBody>
      </p:sp>
      <p:sp>
        <p:nvSpPr>
          <p:cNvPr id="9" name="Shape 9"/>
          <p:cNvSpPr/>
          <p:nvPr/>
        </p:nvSpPr>
        <p:spPr>
          <a:xfrm>
            <a:off y="2393175" x="0"/>
            <a:ext cy="59050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p:txBody>
      </p:sp>
      <p:sp>
        <p:nvSpPr>
          <p:cNvPr id="10" name="Shape 10"/>
          <p:cNvSpPr/>
          <p:nvPr/>
        </p:nvSpPr>
        <p:spPr>
          <a:xfrm rot="10800000" flipH="1">
            <a:off y="2983958" x="0"/>
            <a:ext cy="57109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p:txBody>
      </p:sp>
      <p:sp>
        <p:nvSpPr>
          <p:cNvPr id="11" name="Shape 11"/>
          <p:cNvSpPr txBox="1"/>
          <p:nvPr>
            <p:ph type="ctrTitle"/>
          </p:nvPr>
        </p:nvSpPr>
        <p:spPr>
          <a:xfrm>
            <a:off y="1746892" x="685800"/>
            <a:ext cy="1238099" cx="7772400"/>
          </a:xfrm>
          <a:prstGeom prst="rect">
            <a:avLst/>
          </a:prstGeom>
        </p:spPr>
        <p:txBody>
          <a:bodyPr bIns="91425" rIns="91425" lIns="91425" t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p:txBody>
      </p:sp>
      <p:sp>
        <p:nvSpPr>
          <p:cNvPr id="12" name="Shape 12"/>
          <p:cNvSpPr txBox="1"/>
          <p:nvPr>
            <p:ph idx="1" type="subTitle"/>
          </p:nvPr>
        </p:nvSpPr>
        <p:spPr>
          <a:xfrm>
            <a:off y="3093357" x="685800"/>
            <a:ext cy="666600" cx="7772400"/>
          </a:xfrm>
          <a:prstGeom prst="rect">
            <a:avLst/>
          </a:prstGeom>
        </p:spPr>
        <p:txBody>
          <a:bodyPr bIns="91425" rIns="91425" lIns="91425" tIns="91425" anchor="t" anchorCtr="0"/>
          <a:lstStyle>
            <a:lvl1pPr algn="ctr" indent="152400" marL="0">
              <a:spcBef>
                <a:spcPts val="0"/>
              </a:spcBef>
              <a:buClr>
                <a:schemeClr val="dk2"/>
              </a:buClr>
              <a:buSzPct val="100000"/>
              <a:buNone/>
              <a:defRPr sz="2400" i="1">
                <a:solidFill>
                  <a:schemeClr val="dk2"/>
                </a:solidFill>
              </a:defRPr>
            </a:lvl1pPr>
            <a:lvl2pPr algn="ctr" indent="152400" marL="0">
              <a:spcBef>
                <a:spcPts val="0"/>
              </a:spcBef>
              <a:buClr>
                <a:schemeClr val="dk2"/>
              </a:buClr>
              <a:buNone/>
              <a:defRPr i="1">
                <a:solidFill>
                  <a:schemeClr val="dk2"/>
                </a:solidFill>
              </a:defRPr>
            </a:lvl2pPr>
            <a:lvl3pPr algn="ctr" indent="152400" marL="0">
              <a:spcBef>
                <a:spcPts val="0"/>
              </a:spcBef>
              <a:buClr>
                <a:schemeClr val="dk2"/>
              </a:buClr>
              <a:buNone/>
              <a:defRPr i="1">
                <a:solidFill>
                  <a:schemeClr val="dk2"/>
                </a:solidFill>
              </a:defRPr>
            </a:lvl3pPr>
            <a:lvl4pPr algn="ctr" indent="152400" marL="0">
              <a:spcBef>
                <a:spcPts val="0"/>
              </a:spcBef>
              <a:buClr>
                <a:schemeClr val="dk2"/>
              </a:buClr>
              <a:buSzPct val="100000"/>
              <a:buNone/>
              <a:defRPr sz="2400" i="1">
                <a:solidFill>
                  <a:schemeClr val="dk2"/>
                </a:solidFill>
              </a:defRPr>
            </a:lvl4pPr>
            <a:lvl5pPr algn="ctr" indent="152400" marL="0">
              <a:spcBef>
                <a:spcPts val="0"/>
              </a:spcBef>
              <a:buClr>
                <a:schemeClr val="dk2"/>
              </a:buClr>
              <a:buSzPct val="100000"/>
              <a:buNone/>
              <a:defRPr sz="2400" i="1">
                <a:solidFill>
                  <a:schemeClr val="dk2"/>
                </a:solidFill>
              </a:defRPr>
            </a:lvl5pPr>
            <a:lvl6pPr algn="ctr" indent="152400" marL="0">
              <a:spcBef>
                <a:spcPts val="0"/>
              </a:spcBef>
              <a:buClr>
                <a:schemeClr val="dk2"/>
              </a:buClr>
              <a:buSzPct val="100000"/>
              <a:buNone/>
              <a:defRPr sz="2400" i="1">
                <a:solidFill>
                  <a:schemeClr val="dk2"/>
                </a:solidFill>
              </a:defRPr>
            </a:lvl6pPr>
            <a:lvl7pPr algn="ctr" indent="152400" marL="0">
              <a:spcBef>
                <a:spcPts val="0"/>
              </a:spcBef>
              <a:buClr>
                <a:schemeClr val="dk2"/>
              </a:buClr>
              <a:buSzPct val="100000"/>
              <a:buNone/>
              <a:defRPr sz="2400" i="1">
                <a:solidFill>
                  <a:schemeClr val="dk2"/>
                </a:solidFill>
              </a:defRPr>
            </a:lvl7pPr>
            <a:lvl8pPr algn="ctr" indent="152400" marL="0">
              <a:spcBef>
                <a:spcPts val="0"/>
              </a:spcBef>
              <a:buClr>
                <a:schemeClr val="dk2"/>
              </a:buClr>
              <a:buSzPct val="100000"/>
              <a:buNone/>
              <a:defRPr sz="2400" i="1">
                <a:solidFill>
                  <a:schemeClr val="dk2"/>
                </a:solidFill>
              </a:defRPr>
            </a:lvl8pPr>
            <a:lvl9pPr algn="ctr" indent="152400" marL="0">
              <a:spcBef>
                <a:spcPts val="0"/>
              </a:spcBef>
              <a:buClr>
                <a:schemeClr val="dk2"/>
              </a:buClr>
              <a:buSzPct val="100000"/>
              <a:buNone/>
              <a:defRPr sz="2400" i="1">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p:nvPr/>
        </p:nvSpPr>
        <p:spPr>
          <a:xfrm rot="10800000" flipH="1">
            <a:off y="1163100" x="0"/>
            <a:ext cy="3980399" cx="9144000"/>
          </a:xfrm>
          <a:prstGeom prst="rect">
            <a:avLst/>
          </a:prstGeom>
          <a:solidFill>
            <a:schemeClr val="lt1"/>
          </a:solidFill>
          <a:ln>
            <a:noFill/>
          </a:ln>
        </p:spPr>
        <p:txBody>
          <a:bodyPr bIns="45700" rIns="91425" lIns="91425" tIns="45700" anchor="ctr" anchorCtr="0">
            <a:noAutofit/>
          </a:bodyPr>
          <a:lstStyle/>
          <a:p/>
        </p:txBody>
      </p:sp>
      <p:sp>
        <p:nvSpPr>
          <p:cNvPr id="15" name="Shape 15"/>
          <p:cNvSpPr/>
          <p:nvPr/>
        </p:nvSpPr>
        <p:spPr>
          <a:xfrm flipH="1">
            <a:off y="571349" x="4526627"/>
            <a:ext cy="59050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p:txBody>
      </p:sp>
      <p:sp>
        <p:nvSpPr>
          <p:cNvPr id="16" name="Shape 16"/>
          <p:cNvSpPr/>
          <p:nvPr/>
        </p:nvSpPr>
        <p:spPr>
          <a:xfrm rot="10800000">
            <a:off y="1162132" x="4526627"/>
            <a:ext cy="57109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p:txBody>
      </p:sp>
      <p:sp>
        <p:nvSpPr>
          <p:cNvPr id="17" name="Shape 17"/>
          <p:cNvSpPr txBox="1"/>
          <p:nvPr>
            <p:ph type="title"/>
          </p:nvPr>
        </p:nvSpPr>
        <p:spPr>
          <a:xfrm>
            <a:off y="205978" x="457200"/>
            <a:ext cy="857400" cx="8229600"/>
          </a:xfrm>
          <a:prstGeom prst="rect">
            <a:avLst/>
          </a:prstGeom>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txBox="1"/>
          <p:nvPr>
            <p:ph idx="1" type="body"/>
          </p:nvPr>
        </p:nvSpPr>
        <p:spPr>
          <a:xfrm>
            <a:off y="1200150" x="457200"/>
            <a:ext cy="37256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y="0" x="0"/>
          <a:ext cy="0" cx="0"/>
          <a:chOff y="0" x="0"/>
          <a:chExt cy="0" cx="0"/>
        </a:xfrm>
      </p:grpSpPr>
      <p:sp>
        <p:nvSpPr>
          <p:cNvPr id="20" name="Shape 20"/>
          <p:cNvSpPr/>
          <p:nvPr/>
        </p:nvSpPr>
        <p:spPr>
          <a:xfrm rot="10800000" flipH="1">
            <a:off y="1163100" x="0"/>
            <a:ext cy="3980399" cx="9144000"/>
          </a:xfrm>
          <a:prstGeom prst="rect">
            <a:avLst/>
          </a:prstGeom>
          <a:solidFill>
            <a:schemeClr val="lt1"/>
          </a:solidFill>
          <a:ln>
            <a:noFill/>
          </a:ln>
        </p:spPr>
        <p:txBody>
          <a:bodyPr bIns="45700" rIns="91425" lIns="91425" tIns="45700" anchor="ctr" anchorCtr="0">
            <a:noAutofit/>
          </a:bodyPr>
          <a:lstStyle/>
          <a:p/>
        </p:txBody>
      </p:sp>
      <p:sp>
        <p:nvSpPr>
          <p:cNvPr id="21" name="Shape 21"/>
          <p:cNvSpPr/>
          <p:nvPr/>
        </p:nvSpPr>
        <p:spPr>
          <a:xfrm rot="10800000">
            <a:off y="1162132" x="4526627"/>
            <a:ext cy="57109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p:txBody>
      </p:sp>
      <p:sp>
        <p:nvSpPr>
          <p:cNvPr id="22" name="Shape 22"/>
          <p:cNvSpPr txBox="1"/>
          <p:nvPr>
            <p:ph type="title"/>
          </p:nvPr>
        </p:nvSpPr>
        <p:spPr>
          <a:xfrm>
            <a:off y="205978" x="457200"/>
            <a:ext cy="857400" cx="8229600"/>
          </a:xfrm>
          <a:prstGeom prst="rect">
            <a:avLst/>
          </a:prstGeom>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3" name="Shape 23"/>
          <p:cNvSpPr txBox="1"/>
          <p:nvPr>
            <p:ph idx="1" type="body"/>
          </p:nvPr>
        </p:nvSpPr>
        <p:spPr>
          <a:xfrm>
            <a:off y="1200150" x="457200"/>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4" name="Shape 24"/>
          <p:cNvSpPr/>
          <p:nvPr/>
        </p:nvSpPr>
        <p:spPr>
          <a:xfrm flipH="1">
            <a:off y="571349" x="4526627"/>
            <a:ext cy="59050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p:txBody>
      </p:sp>
      <p:sp>
        <p:nvSpPr>
          <p:cNvPr id="25" name="Shape 25"/>
          <p:cNvSpPr txBox="1"/>
          <p:nvPr>
            <p:ph idx="2" type="body"/>
          </p:nvPr>
        </p:nvSpPr>
        <p:spPr>
          <a:xfrm>
            <a:off y="1200150" x="4692273"/>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y="0" x="0"/>
          <a:ext cy="0" cx="0"/>
          <a:chOff y="0" x="0"/>
          <a:chExt cy="0" cx="0"/>
        </a:xfrm>
      </p:grpSpPr>
      <p:sp>
        <p:nvSpPr>
          <p:cNvPr id="27" name="Shape 27"/>
          <p:cNvSpPr/>
          <p:nvPr/>
        </p:nvSpPr>
        <p:spPr>
          <a:xfrm rot="10800000" flipH="1">
            <a:off y="1163100" x="0"/>
            <a:ext cy="3980399" cx="9144000"/>
          </a:xfrm>
          <a:prstGeom prst="rect">
            <a:avLst/>
          </a:prstGeom>
          <a:solidFill>
            <a:schemeClr val="lt1"/>
          </a:solidFill>
          <a:ln>
            <a:noFill/>
          </a:ln>
        </p:spPr>
        <p:txBody>
          <a:bodyPr bIns="45700" rIns="91425" lIns="91425" tIns="45700" anchor="ctr" anchorCtr="0">
            <a:noAutofit/>
          </a:bodyPr>
          <a:lstStyle/>
          <a:p/>
        </p:txBody>
      </p:sp>
      <p:sp>
        <p:nvSpPr>
          <p:cNvPr id="28" name="Shape 28"/>
          <p:cNvSpPr/>
          <p:nvPr/>
        </p:nvSpPr>
        <p:spPr>
          <a:xfrm flipH="1">
            <a:off y="571349" x="4526627"/>
            <a:ext cy="59050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p:txBody>
      </p:sp>
      <p:sp>
        <p:nvSpPr>
          <p:cNvPr id="29" name="Shape 29"/>
          <p:cNvSpPr txBox="1"/>
          <p:nvPr>
            <p:ph type="title"/>
          </p:nvPr>
        </p:nvSpPr>
        <p:spPr>
          <a:xfrm>
            <a:off y="205978" x="457200"/>
            <a:ext cy="857400" cx="8229600"/>
          </a:xfrm>
          <a:prstGeom prst="rect">
            <a:avLst/>
          </a:prstGeom>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0" name="Shape 30"/>
          <p:cNvSpPr/>
          <p:nvPr/>
        </p:nvSpPr>
        <p:spPr>
          <a:xfrm rot="10800000">
            <a:off y="1162132" x="4526627"/>
            <a:ext cy="57109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y="0" x="0"/>
          <a:ext cy="0" cx="0"/>
          <a:chOff y="0" x="0"/>
          <a:chExt cy="0" cx="0"/>
        </a:xfrm>
      </p:grpSpPr>
      <p:sp>
        <p:nvSpPr>
          <p:cNvPr id="32" name="Shape 32"/>
          <p:cNvSpPr/>
          <p:nvPr/>
        </p:nvSpPr>
        <p:spPr>
          <a:xfrm rot="10800000" flipH="1">
            <a:off y="4412699" x="0"/>
            <a:ext cy="730799" cx="9144000"/>
          </a:xfrm>
          <a:prstGeom prst="rect">
            <a:avLst/>
          </a:prstGeom>
          <a:solidFill>
            <a:schemeClr val="lt1"/>
          </a:solidFill>
          <a:ln>
            <a:noFill/>
          </a:ln>
        </p:spPr>
        <p:txBody>
          <a:bodyPr bIns="45700" rIns="91425" lIns="91425" tIns="45700" anchor="ctr" anchorCtr="0">
            <a:noAutofit/>
          </a:bodyPr>
          <a:lstStyle/>
          <a:p/>
        </p:txBody>
      </p:sp>
      <p:sp>
        <p:nvSpPr>
          <p:cNvPr id="33" name="Shape 33"/>
          <p:cNvSpPr/>
          <p:nvPr/>
        </p:nvSpPr>
        <p:spPr>
          <a:xfrm flipH="1">
            <a:off y="3820834" x="4526627"/>
            <a:ext cy="59050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p:txBody>
      </p:sp>
      <p:sp>
        <p:nvSpPr>
          <p:cNvPr id="34" name="Shape 34"/>
          <p:cNvSpPr/>
          <p:nvPr/>
        </p:nvSpPr>
        <p:spPr>
          <a:xfrm rot="10800000">
            <a:off y="4411617" x="4526627"/>
            <a:ext cy="57109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p:txBody>
      </p:sp>
      <p:sp>
        <p:nvSpPr>
          <p:cNvPr id="35" name="Shape 35"/>
          <p:cNvSpPr txBox="1"/>
          <p:nvPr>
            <p:ph idx="1" type="body"/>
          </p:nvPr>
        </p:nvSpPr>
        <p:spPr>
          <a:xfrm>
            <a:off y="4421726" x="457200"/>
            <a:ext cy="505200" cx="8229600"/>
          </a:xfrm>
          <a:prstGeom prst="rect">
            <a:avLst/>
          </a:prstGeom>
        </p:spPr>
        <p:txBody>
          <a:bodyPr bIns="91425" rIns="91425" lIns="91425" tIns="91425" anchor="ctr" anchorCtr="0"/>
          <a:lstStyle>
            <a:lvl1pPr indent="152400">
              <a:spcBef>
                <a:spcPts val="0"/>
              </a:spcBef>
              <a:buClr>
                <a:schemeClr val="dk2"/>
              </a:buClr>
              <a:buSzPct val="100000"/>
              <a:buNone/>
              <a:defRPr sz="2400" i="1">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 name="Shape 36"/>
        <p:cNvGrpSpPr/>
        <p:nvPr/>
      </p:nvGrpSpPr>
      <p:grpSpPr>
        <a:xfrm>
          <a:off y="0" x="0"/>
          <a:ext cy="0" cx="0"/>
          <a:chOff y="0" x="0"/>
          <a:chExt cy="0" cx="0"/>
        </a:xfrm>
      </p:grpSpPr>
      <p:sp>
        <p:nvSpPr>
          <p:cNvPr id="37" name="Shape 37"/>
          <p:cNvSpPr/>
          <p:nvPr/>
        </p:nvSpPr>
        <p:spPr>
          <a:xfrm>
            <a:off y="76256" x="6676"/>
            <a:ext cy="5054792" cx="9134130"/>
          </a:xfrm>
          <a:custGeom>
            <a:pathLst>
              <a:path w="9157023" extrusionOk="0" h="6739723">
                <a:moveTo>
                  <a:pt y="0" x="1629"/>
                </a:moveTo>
                <a:lnTo>
                  <a:pt y="4340980" x="9157023"/>
                </a:lnTo>
                <a:lnTo>
                  <a:pt y="6739723" x="1593"/>
                </a:lnTo>
                <a:cubicBezTo>
                  <a:pt y="5123960" x="-3941"/>
                  <a:pt y="1615763" x="7163"/>
                  <a:pt y="0" x="1629"/>
                </a:cubicBezTo>
                <a:close/>
              </a:path>
            </a:pathLst>
          </a:custGeom>
          <a:solidFill>
            <a:srgbClr val="FFFFFF">
              <a:alpha val="6666"/>
            </a:srgbClr>
          </a:solidFill>
          <a:ln>
            <a:noFill/>
          </a:ln>
        </p:spPr>
        <p:txBody>
          <a:bodyPr bIns="45700" rIns="91425" lIns="91425" tIns="45700"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ctr" anchorCtr="0"/>
          <a:lstStyle>
            <a:lvl1pPr indent="304800" marL="0">
              <a:buClr>
                <a:schemeClr val="lt1"/>
              </a:buClr>
              <a:buSzPct val="100000"/>
              <a:buFont typeface="Georgia"/>
              <a:buNone/>
              <a:defRPr sz="4800">
                <a:solidFill>
                  <a:schemeClr val="lt1"/>
                </a:solidFill>
                <a:latin typeface="Georgia"/>
                <a:ea typeface="Georgia"/>
                <a:cs typeface="Georgia"/>
                <a:sym typeface="Georgia"/>
              </a:defRPr>
            </a:lvl1pPr>
            <a:lvl2pPr indent="304800" marL="0">
              <a:buClr>
                <a:schemeClr val="lt1"/>
              </a:buClr>
              <a:buSzPct val="100000"/>
              <a:buFont typeface="Georgia"/>
              <a:buNone/>
              <a:defRPr sz="4800">
                <a:solidFill>
                  <a:schemeClr val="lt1"/>
                </a:solidFill>
                <a:latin typeface="Georgia"/>
                <a:ea typeface="Georgia"/>
                <a:cs typeface="Georgia"/>
                <a:sym typeface="Georgia"/>
              </a:defRPr>
            </a:lvl2pPr>
            <a:lvl3pPr indent="304800" marL="0">
              <a:buClr>
                <a:schemeClr val="lt1"/>
              </a:buClr>
              <a:buSzPct val="100000"/>
              <a:buFont typeface="Georgia"/>
              <a:buNone/>
              <a:defRPr sz="4800">
                <a:solidFill>
                  <a:schemeClr val="lt1"/>
                </a:solidFill>
                <a:latin typeface="Georgia"/>
                <a:ea typeface="Georgia"/>
                <a:cs typeface="Georgia"/>
                <a:sym typeface="Georgia"/>
              </a:defRPr>
            </a:lvl3pPr>
            <a:lvl4pPr indent="304800" marL="0">
              <a:buClr>
                <a:schemeClr val="lt1"/>
              </a:buClr>
              <a:buSzPct val="100000"/>
              <a:buFont typeface="Georgia"/>
              <a:buNone/>
              <a:defRPr sz="4800">
                <a:solidFill>
                  <a:schemeClr val="lt1"/>
                </a:solidFill>
                <a:latin typeface="Georgia"/>
                <a:ea typeface="Georgia"/>
                <a:cs typeface="Georgia"/>
                <a:sym typeface="Georgia"/>
              </a:defRPr>
            </a:lvl4pPr>
            <a:lvl5pPr indent="304800" marL="0">
              <a:buClr>
                <a:schemeClr val="lt1"/>
              </a:buClr>
              <a:buSzPct val="100000"/>
              <a:buFont typeface="Georgia"/>
              <a:buNone/>
              <a:defRPr sz="4800">
                <a:solidFill>
                  <a:schemeClr val="lt1"/>
                </a:solidFill>
                <a:latin typeface="Georgia"/>
                <a:ea typeface="Georgia"/>
                <a:cs typeface="Georgia"/>
                <a:sym typeface="Georgia"/>
              </a:defRPr>
            </a:lvl5pPr>
            <a:lvl6pPr indent="304800" marL="0">
              <a:buClr>
                <a:schemeClr val="lt1"/>
              </a:buClr>
              <a:buSzPct val="100000"/>
              <a:buFont typeface="Georgia"/>
              <a:buNone/>
              <a:defRPr sz="4800">
                <a:solidFill>
                  <a:schemeClr val="lt1"/>
                </a:solidFill>
                <a:latin typeface="Georgia"/>
                <a:ea typeface="Georgia"/>
                <a:cs typeface="Georgia"/>
                <a:sym typeface="Georgia"/>
              </a:defRPr>
            </a:lvl6pPr>
            <a:lvl7pPr indent="304800" marL="0">
              <a:buClr>
                <a:schemeClr val="lt1"/>
              </a:buClr>
              <a:buSzPct val="100000"/>
              <a:buFont typeface="Georgia"/>
              <a:buNone/>
              <a:defRPr sz="4800">
                <a:solidFill>
                  <a:schemeClr val="lt1"/>
                </a:solidFill>
                <a:latin typeface="Georgia"/>
                <a:ea typeface="Georgia"/>
                <a:cs typeface="Georgia"/>
                <a:sym typeface="Georgia"/>
              </a:defRPr>
            </a:lvl7pPr>
            <a:lvl8pPr indent="304800" marL="0">
              <a:buClr>
                <a:schemeClr val="lt1"/>
              </a:buClr>
              <a:buSzPct val="100000"/>
              <a:buFont typeface="Georgia"/>
              <a:buNone/>
              <a:defRPr sz="4800">
                <a:solidFill>
                  <a:schemeClr val="lt1"/>
                </a:solidFill>
                <a:latin typeface="Georgia"/>
                <a:ea typeface="Georgia"/>
                <a:cs typeface="Georgia"/>
                <a:sym typeface="Georgia"/>
              </a:defRPr>
            </a:lvl8pPr>
            <a:lvl9pPr indent="304800" marL="0">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indent="-152400" marL="342900">
              <a:spcBef>
                <a:spcPts val="600"/>
              </a:spcBef>
              <a:buClr>
                <a:schemeClr val="dk1"/>
              </a:buClr>
              <a:buSzPct val="100000"/>
              <a:buFont typeface="Georgia"/>
              <a:defRPr sz="3000">
                <a:solidFill>
                  <a:schemeClr val="dk1"/>
                </a:solidFill>
                <a:latin typeface="Georgia"/>
                <a:ea typeface="Georgia"/>
                <a:cs typeface="Georgia"/>
                <a:sym typeface="Georgia"/>
              </a:defRPr>
            </a:lvl1pPr>
            <a:lvl2pPr indent="-133350" marL="742950">
              <a:spcBef>
                <a:spcPts val="480"/>
              </a:spcBef>
              <a:buClr>
                <a:schemeClr val="dk1"/>
              </a:buClr>
              <a:buSzPct val="100000"/>
              <a:buFont typeface="Georgia"/>
              <a:defRPr sz="2400">
                <a:solidFill>
                  <a:schemeClr val="dk1"/>
                </a:solidFill>
                <a:latin typeface="Georgia"/>
                <a:ea typeface="Georgia"/>
                <a:cs typeface="Georgia"/>
                <a:sym typeface="Georgia"/>
              </a:defRPr>
            </a:lvl2pPr>
            <a:lvl3pPr indent="-76200" marL="1143000">
              <a:spcBef>
                <a:spcPts val="480"/>
              </a:spcBef>
              <a:buClr>
                <a:schemeClr val="dk1"/>
              </a:buClr>
              <a:buSzPct val="100000"/>
              <a:buFont typeface="Georgia"/>
              <a:defRPr sz="2400">
                <a:solidFill>
                  <a:schemeClr val="dk1"/>
                </a:solidFill>
                <a:latin typeface="Georgia"/>
                <a:ea typeface="Georgia"/>
                <a:cs typeface="Georgia"/>
                <a:sym typeface="Georgia"/>
              </a:defRPr>
            </a:lvl3pPr>
            <a:lvl4pPr indent="-114300" marL="1600200">
              <a:spcBef>
                <a:spcPts val="360"/>
              </a:spcBef>
              <a:buClr>
                <a:schemeClr val="dk1"/>
              </a:buClr>
              <a:buSzPct val="100000"/>
              <a:buFont typeface="Georgia"/>
              <a:defRPr sz="1800">
                <a:solidFill>
                  <a:schemeClr val="dk1"/>
                </a:solidFill>
                <a:latin typeface="Georgia"/>
                <a:ea typeface="Georgia"/>
                <a:cs typeface="Georgia"/>
                <a:sym typeface="Georgia"/>
              </a:defRPr>
            </a:lvl4pPr>
            <a:lvl5pPr indent="-114300" marL="2057400">
              <a:spcBef>
                <a:spcPts val="360"/>
              </a:spcBef>
              <a:buClr>
                <a:schemeClr val="dk1"/>
              </a:buClr>
              <a:buSzPct val="100000"/>
              <a:buFont typeface="Georgia"/>
              <a:defRPr sz="1800">
                <a:solidFill>
                  <a:schemeClr val="dk1"/>
                </a:solidFill>
                <a:latin typeface="Georgia"/>
                <a:ea typeface="Georgia"/>
                <a:cs typeface="Georgia"/>
                <a:sym typeface="Georgia"/>
              </a:defRPr>
            </a:lvl5pPr>
            <a:lvl6pPr indent="-114300" marL="2514600">
              <a:spcBef>
                <a:spcPts val="360"/>
              </a:spcBef>
              <a:buClr>
                <a:schemeClr val="dk1"/>
              </a:buClr>
              <a:buSzPct val="100000"/>
              <a:buFont typeface="Georgia"/>
              <a:defRPr sz="1800">
                <a:solidFill>
                  <a:schemeClr val="dk1"/>
                </a:solidFill>
                <a:latin typeface="Georgia"/>
                <a:ea typeface="Georgia"/>
                <a:cs typeface="Georgia"/>
                <a:sym typeface="Georgia"/>
              </a:defRPr>
            </a:lvl6pPr>
            <a:lvl7pPr indent="-114300" marL="2971800">
              <a:spcBef>
                <a:spcPts val="360"/>
              </a:spcBef>
              <a:buClr>
                <a:schemeClr val="dk1"/>
              </a:buClr>
              <a:buSzPct val="100000"/>
              <a:buFont typeface="Georgia"/>
              <a:defRPr sz="1800">
                <a:solidFill>
                  <a:schemeClr val="dk1"/>
                </a:solidFill>
                <a:latin typeface="Georgia"/>
                <a:ea typeface="Georgia"/>
                <a:cs typeface="Georgia"/>
                <a:sym typeface="Georgia"/>
              </a:defRPr>
            </a:lvl7pPr>
            <a:lvl8pPr indent="-114300" marL="3429000">
              <a:spcBef>
                <a:spcPts val="360"/>
              </a:spcBef>
              <a:buClr>
                <a:schemeClr val="dk1"/>
              </a:buClr>
              <a:buSzPct val="100000"/>
              <a:buFont typeface="Georgia"/>
              <a:defRPr sz="1800">
                <a:solidFill>
                  <a:schemeClr val="dk1"/>
                </a:solidFill>
                <a:latin typeface="Georgia"/>
                <a:ea typeface="Georgia"/>
                <a:cs typeface="Georgia"/>
                <a:sym typeface="Georgia"/>
              </a:defRPr>
            </a:lvl8pPr>
            <a:lvl9pPr indent="-114300" marL="3886200">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http://timemanagementninja.com/2010/08/email-ping-pong/"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3.xml" Type="http://schemas.openxmlformats.org/officeDocument/2006/relationships/slideLayout" Id="rId1"/><Relationship Target="../media/image07.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xml" Type="http://schemas.openxmlformats.org/officeDocument/2006/relationships/slideLayout" Id="rId1"/><Relationship Target="../media/image00.gif" Type="http://schemas.openxmlformats.org/officeDocument/2006/relationships/image" Id="rId4"/><Relationship Target="../media/image08.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9.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4"/><Relationship Target="../media/image15.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3.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20.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6.xml" Type="http://schemas.openxmlformats.org/officeDocument/2006/relationships/slideLayout" Id="rId1"/><Relationship Target="../media/image19.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1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18.jpg" Type="http://schemas.openxmlformats.org/officeDocument/2006/relationships/image" Id="rId4"/><Relationship Target="../media/image0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14.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2.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3.gif"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FC5E8"/>
        </a:solidFill>
      </p:bgPr>
    </p:bg>
    <p:spTree>
      <p:nvGrpSpPr>
        <p:cNvPr id="38" name="Shape 38"/>
        <p:cNvGrpSpPr/>
        <p:nvPr/>
      </p:nvGrpSpPr>
      <p:grpSpPr>
        <a:xfrm>
          <a:off y="0" x="0"/>
          <a:ext cy="0" cx="0"/>
          <a:chOff y="0" x="0"/>
          <a:chExt cy="0" cx="0"/>
        </a:xfrm>
      </p:grpSpPr>
      <p:sp>
        <p:nvSpPr>
          <p:cNvPr id="39" name="Shape 39"/>
          <p:cNvSpPr txBox="1"/>
          <p:nvPr>
            <p:ph type="ctrTitle"/>
          </p:nvPr>
        </p:nvSpPr>
        <p:spPr>
          <a:xfrm>
            <a:off y="1309100" x="0"/>
            <a:ext cy="1684199" cx="8917500"/>
          </a:xfrm>
          <a:prstGeom prst="rect">
            <a:avLst/>
          </a:prstGeom>
        </p:spPr>
        <p:txBody>
          <a:bodyPr bIns="91425" rIns="91425" lIns="91425" tIns="91425" anchor="b" anchorCtr="0">
            <a:noAutofit/>
          </a:bodyPr>
          <a:lstStyle/>
          <a:p>
            <a:pPr>
              <a:buNone/>
            </a:pPr>
            <a:r>
              <a:rPr sz="5500" lang="en"/>
              <a:t>Contact Etiquette</a:t>
            </a:r>
          </a:p>
        </p:txBody>
      </p:sp>
      <p:sp>
        <p:nvSpPr>
          <p:cNvPr id="40" name="Shape 40"/>
          <p:cNvSpPr txBox="1"/>
          <p:nvPr>
            <p:ph idx="1" type="subTitle"/>
          </p:nvPr>
        </p:nvSpPr>
        <p:spPr>
          <a:xfrm>
            <a:off y="3063469" x="471125"/>
            <a:ext cy="1285800" cx="7772400"/>
          </a:xfrm>
          <a:prstGeom prst="rect">
            <a:avLst/>
          </a:prstGeom>
        </p:spPr>
        <p:txBody>
          <a:bodyPr bIns="91425" rIns="91425" lIns="91425" tIns="91425" anchor="t" anchorCtr="0">
            <a:noAutofit/>
          </a:bodyPr>
          <a:lstStyle/>
          <a:p>
            <a:pPr rtl="0" lvl="0">
              <a:buNone/>
            </a:pPr>
            <a:r>
              <a:rPr lang="en"/>
              <a:t>Jolani Chun-Moy and Lina Tsvirkunova</a:t>
            </a:r>
          </a:p>
          <a:p>
            <a:pPr>
              <a:buNone/>
            </a:pPr>
            <a:r>
              <a:rPr lang="en"/>
              <a:t>ASCC Spring Retreat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sz="3600" lang="en"/>
              <a:t>Why is email etiquette important?</a:t>
            </a:r>
          </a:p>
        </p:txBody>
      </p:sp>
      <p:sp>
        <p:nvSpPr>
          <p:cNvPr id="102" name="Shape 10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buClr>
                <a:schemeClr val="dk1"/>
              </a:buClr>
              <a:buSzPct val="166666"/>
              <a:buFont typeface="Arial"/>
              <a:buChar char="•"/>
            </a:pPr>
            <a:r>
              <a:rPr sz="1800" lang="en"/>
              <a:t>Interaction through digital means has become the main mode of communication for many fields</a:t>
            </a:r>
          </a:p>
          <a:p>
            <a:pPr rtl="0" lvl="0" indent="-342900" marL="457200">
              <a:buClr>
                <a:schemeClr val="dk1"/>
              </a:buClr>
              <a:buSzPct val="166666"/>
              <a:buFont typeface="Arial"/>
              <a:buChar char="•"/>
            </a:pPr>
            <a:r>
              <a:rPr sz="1800" lang="en"/>
              <a:t>It is important to communicate proper amounts of respect to one’s superiors and refrain from using condescending tones with subordinates; offending people left and right does not get the job done</a:t>
            </a:r>
          </a:p>
          <a:p>
            <a:pPr lvl="0" indent="-342900" marL="457200">
              <a:buClr>
                <a:schemeClr val="dk1"/>
              </a:buClr>
              <a:buSzPct val="166666"/>
              <a:buFont typeface="Arial"/>
              <a:buChar char="•"/>
            </a:pPr>
            <a:r>
              <a:rPr sz="1800" lang="en"/>
              <a:t>One hopes to have their actual meaning understood when another reads their correspondence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Email Etiquette</a:t>
            </a:r>
          </a:p>
        </p:txBody>
      </p:sp>
      <p:sp>
        <p:nvSpPr>
          <p:cNvPr id="108" name="Shape 108"/>
          <p:cNvSpPr txBox="1"/>
          <p:nvPr>
            <p:ph idx="1" type="body"/>
          </p:nvPr>
        </p:nvSpPr>
        <p:spPr>
          <a:xfrm>
            <a:off y="1281049" x="457200"/>
            <a:ext cy="3465299" cx="8229600"/>
          </a:xfrm>
          <a:prstGeom prst="rect">
            <a:avLst/>
          </a:prstGeom>
        </p:spPr>
        <p:txBody>
          <a:bodyPr bIns="91425" rIns="91425" lIns="91425" tIns="91425" anchor="t" anchorCtr="0">
            <a:noAutofit/>
          </a:bodyPr>
          <a:lstStyle/>
          <a:p>
            <a:pPr rtl="0" lvl="0" indent="-317500" marL="457200">
              <a:buClr>
                <a:schemeClr val="dk1"/>
              </a:buClr>
              <a:buSzPct val="166666"/>
              <a:buFont typeface="Arial"/>
              <a:buChar char="•"/>
            </a:pPr>
            <a:r>
              <a:rPr sz="1400" lang="en"/>
              <a:t>Start by introducing yourself.</a:t>
            </a:r>
          </a:p>
          <a:p>
            <a:pPr rtl="0" lvl="0" indent="-317500" marL="457200">
              <a:buClr>
                <a:schemeClr val="dk1"/>
              </a:buClr>
              <a:buSzPct val="166666"/>
              <a:buFont typeface="Arial"/>
              <a:buChar char="•"/>
            </a:pPr>
            <a:r>
              <a:rPr sz="1400" lang="en"/>
              <a:t>Use exclamation marks sparingly.</a:t>
            </a:r>
          </a:p>
          <a:p>
            <a:pPr rtl="0" lvl="0" indent="-317500" marL="457200">
              <a:buClr>
                <a:schemeClr val="dk1"/>
              </a:buClr>
              <a:buSzPct val="166666"/>
              <a:buFont typeface="Arial"/>
              <a:buChar char="•"/>
            </a:pPr>
            <a:r>
              <a:rPr sz="1400" lang="en"/>
              <a:t>Respond in a timely manner.</a:t>
            </a:r>
          </a:p>
          <a:p>
            <a:pPr rtl="0" lvl="0" indent="-317500" marL="457200">
              <a:buClr>
                <a:schemeClr val="dk1"/>
              </a:buClr>
              <a:buSzPct val="166666"/>
              <a:buFont typeface="Arial"/>
              <a:buChar char="•"/>
            </a:pPr>
            <a:r>
              <a:rPr sz="1400" lang="en"/>
              <a:t>Avoid one-liner emails.</a:t>
            </a:r>
          </a:p>
          <a:p>
            <a:pPr rtl="0" lvl="0" indent="-317500" marL="457200">
              <a:buClr>
                <a:schemeClr val="dk1"/>
              </a:buClr>
              <a:buSzPct val="166666"/>
              <a:buFont typeface="Arial"/>
              <a:buChar char="•"/>
            </a:pPr>
            <a:r>
              <a:rPr sz="1400" lang="en"/>
              <a:t>Avoid 1337.</a:t>
            </a:r>
          </a:p>
          <a:p>
            <a:pPr rtl="0" lvl="0" indent="-317500" marL="457200">
              <a:buClr>
                <a:schemeClr val="dk1"/>
              </a:buClr>
              <a:buSzPct val="166666"/>
              <a:buFont typeface="Arial"/>
              <a:buChar char="•"/>
            </a:pPr>
            <a:r>
              <a:rPr sz="1400" lang="en"/>
              <a:t>Have a descriptive subject line!</a:t>
            </a:r>
          </a:p>
          <a:p>
            <a:pPr rtl="0" lvl="0" indent="-317500" marL="457200">
              <a:buClr>
                <a:schemeClr val="dk1"/>
              </a:buClr>
              <a:buSzPct val="166666"/>
              <a:buFont typeface="Arial"/>
              <a:buChar char="•"/>
            </a:pPr>
            <a:r>
              <a:rPr sz="1400" lang="en"/>
              <a:t>Keep it clean! No extra distracting characters, make sure the spacing is easy on the eyes.</a:t>
            </a:r>
          </a:p>
          <a:p>
            <a:pPr rtl="0" lvl="0" indent="-317500" marL="457200">
              <a:buClr>
                <a:schemeClr val="dk1"/>
              </a:buClr>
              <a:buSzPct val="166666"/>
              <a:buFont typeface="Arial"/>
              <a:buChar char="•"/>
            </a:pPr>
            <a:r>
              <a:rPr sz="1400" lang="en"/>
              <a:t>Regarding attachments:</a:t>
            </a:r>
          </a:p>
          <a:p>
            <a:pPr rtl="0" lvl="1" indent="-317500" marL="914400">
              <a:buClr>
                <a:schemeClr val="dk1"/>
              </a:buClr>
              <a:buSzPct val="100000"/>
              <a:buFont typeface="Courier New"/>
              <a:buChar char="o"/>
            </a:pPr>
            <a:r>
              <a:rPr sz="1400" lang="en"/>
              <a:t>Large attachments: Send a warning before. Ask if the receiver is ok with a large attachment.</a:t>
            </a:r>
          </a:p>
          <a:p>
            <a:pPr rtl="0" lvl="1" indent="-317500" marL="914400">
              <a:buClr>
                <a:schemeClr val="dk1"/>
              </a:buClr>
              <a:buSzPct val="100000"/>
              <a:buFont typeface="Courier New"/>
              <a:buChar char="o"/>
            </a:pPr>
            <a:r>
              <a:rPr sz="1400" lang="en"/>
              <a:t>Number: Try to have less than two attachments per email.</a:t>
            </a:r>
          </a:p>
          <a:p>
            <a:pPr rtl="0" lvl="1" indent="-317500" marL="914400">
              <a:buClr>
                <a:schemeClr val="dk1"/>
              </a:buClr>
              <a:buSzPct val="100000"/>
              <a:buFont typeface="Courier New"/>
              <a:buChar char="o"/>
            </a:pPr>
            <a:r>
              <a:rPr sz="1400" lang="en"/>
              <a:t>Name: Logical names are best.</a:t>
            </a:r>
          </a:p>
          <a:p>
            <a:pPr rtl="0" lvl="0" indent="-317500" marL="457200">
              <a:buClr>
                <a:schemeClr val="dk1"/>
              </a:buClr>
              <a:buSzPct val="166666"/>
              <a:buFont typeface="Arial"/>
              <a:buChar char="•"/>
            </a:pPr>
            <a:r>
              <a:rPr sz="1400" lang="en"/>
              <a:t>Evaluate the importance of your email.</a:t>
            </a:r>
          </a:p>
          <a:p>
            <a:pPr rtl="0" lvl="0" indent="-317500" marL="457200">
              <a:buClr>
                <a:schemeClr val="dk1"/>
              </a:buClr>
              <a:buSzPct val="166666"/>
              <a:buFont typeface="Arial"/>
              <a:buChar char="•"/>
            </a:pPr>
            <a:r>
              <a:rPr sz="1400" lang="en"/>
              <a:t>Know your audience.</a:t>
            </a:r>
          </a:p>
          <a:p>
            <a:pPr rtl="0" lvl="0" indent="-317500" marL="457200">
              <a:buClr>
                <a:schemeClr val="dk1"/>
              </a:buClr>
              <a:buSzPct val="166666"/>
              <a:buFont typeface="Arial"/>
              <a:buChar char="•"/>
            </a:pPr>
            <a:r>
              <a:rPr sz="1400" lang="en"/>
              <a:t>Keep it to the point.</a:t>
            </a:r>
          </a:p>
          <a:p>
            <a:pPr rtl="0" lvl="0" indent="-317500" marL="457200">
              <a:buClr>
                <a:schemeClr val="dk1"/>
              </a:buClr>
              <a:buSzPct val="166666"/>
              <a:buFont typeface="Arial"/>
              <a:buChar char="•"/>
            </a:pPr>
            <a:r>
              <a:rPr sz="1400" lang="en"/>
              <a:t>Maintain privacy.</a:t>
            </a:r>
          </a:p>
          <a:p>
            <a:pPr rtl="0" lvl="0" indent="-317500" marL="457200">
              <a:buClr>
                <a:schemeClr val="dk1"/>
              </a:buClr>
              <a:buSzPct val="166666"/>
              <a:buFont typeface="Arial"/>
              <a:buChar char="•"/>
            </a:pPr>
            <a:r>
              <a:rPr sz="1400" lang="en"/>
              <a:t>Include a signature.</a:t>
            </a:r>
          </a:p>
        </p:txBody>
      </p:sp>
      <p:sp>
        <p:nvSpPr>
          <p:cNvPr id="109" name="Shape 109"/>
          <p:cNvSpPr txBox="1"/>
          <p:nvPr/>
        </p:nvSpPr>
        <p:spPr>
          <a:xfrm>
            <a:off y="1410050" x="4332700"/>
            <a:ext cy="880199" cx="4196099"/>
          </a:xfrm>
          <a:prstGeom prst="rect">
            <a:avLst/>
          </a:prstGeom>
        </p:spPr>
        <p:txBody>
          <a:bodyPr bIns="91425" rIns="91425" lIns="91425" tIns="91425" anchor="t" anchorCtr="0">
            <a:noAutofit/>
          </a:bodyPr>
          <a:lstStyle/>
          <a:p>
            <a:pPr algn="r">
              <a:buNone/>
            </a:pPr>
            <a:r>
              <a:rPr lang="en">
                <a:latin typeface="Georgia"/>
                <a:ea typeface="Georgia"/>
                <a:cs typeface="Georgia"/>
                <a:sym typeface="Georgia"/>
              </a:rPr>
              <a:t>The way you email is a reflection of your character, whether you like it or not.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Epithets: What are they?</a:t>
            </a:r>
          </a:p>
        </p:txBody>
      </p:sp>
      <p:sp>
        <p:nvSpPr>
          <p:cNvPr id="115" name="Shape 115"/>
          <p:cNvSpPr txBox="1"/>
          <p:nvPr>
            <p:ph idx="1" type="body"/>
          </p:nvPr>
        </p:nvSpPr>
        <p:spPr>
          <a:xfrm>
            <a:off y="1347474" x="457200"/>
            <a:ext cy="3465299" cx="8229600"/>
          </a:xfrm>
          <a:prstGeom prst="rect">
            <a:avLst/>
          </a:prstGeom>
        </p:spPr>
        <p:txBody>
          <a:bodyPr bIns="91425" rIns="91425" lIns="91425" tIns="91425" anchor="t" anchorCtr="0">
            <a:noAutofit/>
          </a:bodyPr>
          <a:lstStyle/>
          <a:p>
            <a:pPr rtl="0" lvl="0">
              <a:buNone/>
            </a:pPr>
            <a:r>
              <a:rPr sz="2400" lang="en"/>
              <a:t>Describe a quality of a person.</a:t>
            </a:r>
          </a:p>
          <a:p>
            <a:pPr rtl="0" lvl="0">
              <a:buNone/>
            </a:pPr>
            <a:r>
              <a:rPr sz="2400" lang="en"/>
              <a:t>In the instances of etiquette, epithets are very important. The difference between “professor” and “doctor” is huge; such differences can affect respect directed to </a:t>
            </a:r>
            <a:r>
              <a:rPr sz="2400" lang="en" i="1"/>
              <a:t>you</a:t>
            </a:r>
            <a:r>
              <a:rPr sz="2400" lang="en"/>
              <a:t>.</a:t>
            </a:r>
          </a:p>
          <a:p>
            <a:pPr rtl="0" lvl="0">
              <a:buNone/>
            </a:pPr>
            <a:r>
              <a:rPr sz="2400" lang="en"/>
              <a:t>Always use a person’s preferred epithet or title. Ask a person how they prefer to be called or use clues in what they tell you to determine how to refer to them. For example if Mr. Smith says that he got his PhD from Stanford, then he is Dr. Smith.</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7 Deadly Sins of Email</a:t>
            </a:r>
          </a:p>
        </p:txBody>
      </p:sp>
      <p:sp>
        <p:nvSpPr>
          <p:cNvPr id="121" name="Shape 12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04800" marL="457200">
              <a:lnSpc>
                <a:spcPct val="115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Urgent Email</a:t>
            </a:r>
            <a:r>
              <a:rPr sz="1200" lang="en">
                <a:solidFill>
                  <a:srgbClr val="272727"/>
                </a:solidFill>
                <a:latin typeface="Georgia"/>
                <a:ea typeface="Georgia"/>
                <a:cs typeface="Georgia"/>
                <a:sym typeface="Georgia"/>
              </a:rPr>
              <a:t> – Email is the new snail mail. People are not sitting at their desks awaiting your messages. If something is truly urgent, email is not the medium you should be using. Call, text, tweet, or anything more immediate.</a:t>
            </a:r>
          </a:p>
          <a:p>
            <a:pPr rtl="0" lvl="0" indent="-304800" marL="457200">
              <a:lnSpc>
                <a:spcPct val="115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Reply All</a:t>
            </a:r>
            <a:r>
              <a:rPr sz="1200" lang="en">
                <a:solidFill>
                  <a:srgbClr val="272727"/>
                </a:solidFill>
                <a:latin typeface="Georgia"/>
                <a:ea typeface="Georgia"/>
                <a:cs typeface="Georgia"/>
                <a:sym typeface="Georgia"/>
              </a:rPr>
              <a:t> – Everyone does not need to see your “Thank You” to the original sender. When thanking someone, “Reply” directly to that individual. Otherwise, 57 people suddenly end up with 57 “Thank You” emails cluttering their inboxes. (True Story: I have seen a Fortune 20 company have to shut down their email due to a company-wide “Reply All” message run amok.)</a:t>
            </a:r>
          </a:p>
          <a:p>
            <a:pPr rtl="0" lvl="0" indent="-304800" marL="457200">
              <a:lnSpc>
                <a:spcPct val="115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Email to Too Many People</a:t>
            </a:r>
            <a:r>
              <a:rPr sz="1200" lang="en">
                <a:solidFill>
                  <a:srgbClr val="272727"/>
                </a:solidFill>
                <a:latin typeface="Georgia"/>
                <a:ea typeface="Georgia"/>
                <a:cs typeface="Georgia"/>
                <a:sym typeface="Georgia"/>
              </a:rPr>
              <a:t> – Avoid sending emails to more than 2–3 people. Copying the whole gang only creates confusion and clutters inboxes. Only send emails to the individuals that directly need the information. Avoid using CC, and never use BCC (ever!).</a:t>
            </a:r>
          </a:p>
          <a:p>
            <a:pPr rtl="0" lvl="0" indent="-304800" marL="457200">
              <a:lnSpc>
                <a:spcPct val="115000"/>
              </a:lnSpc>
              <a:spcBef>
                <a:spcPts val="0"/>
              </a:spcBef>
              <a:spcAft>
                <a:spcPts val="3000"/>
              </a:spcAft>
              <a:buClr>
                <a:srgbClr val="272727"/>
              </a:buClr>
              <a:buSzPct val="166666"/>
              <a:buFont typeface="Arial"/>
              <a:buChar char="•"/>
            </a:pPr>
            <a:r>
              <a:rPr b="1" sz="1200" lang="en">
                <a:solidFill>
                  <a:srgbClr val="272727"/>
                </a:solidFill>
                <a:latin typeface="Georgia"/>
                <a:ea typeface="Georgia"/>
                <a:cs typeface="Georgia"/>
                <a:sym typeface="Georgia"/>
              </a:rPr>
              <a:t>The Email to No One</a:t>
            </a:r>
            <a:r>
              <a:rPr sz="1200" lang="en">
                <a:solidFill>
                  <a:srgbClr val="272727"/>
                </a:solidFill>
                <a:latin typeface="Georgia"/>
                <a:ea typeface="Georgia"/>
                <a:cs typeface="Georgia"/>
                <a:sym typeface="Georgia"/>
              </a:rPr>
              <a:t> – I recently received an email addressed to 8 people. The message said, “Can someone please make sure this gets done?” Yet, the email did not say which person should take the action. In essence, it was addressed to no one and everyone at the same time. As you can guess, everyone assumed that someone else was going to do the task, and it didn’t get done at all.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7 Deadly Sins Cont’d</a:t>
            </a:r>
          </a:p>
        </p:txBody>
      </p:sp>
      <p:sp>
        <p:nvSpPr>
          <p:cNvPr id="127" name="Shape 12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04800" marL="457200">
              <a:lnSpc>
                <a:spcPct val="150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Spam Email</a:t>
            </a:r>
            <a:r>
              <a:rPr sz="1200" lang="en">
                <a:solidFill>
                  <a:srgbClr val="272727"/>
                </a:solidFill>
                <a:latin typeface="Georgia"/>
                <a:ea typeface="Georgia"/>
                <a:cs typeface="Georgia"/>
                <a:sym typeface="Georgia"/>
              </a:rPr>
              <a:t> – People can find enough random stuff to surf on the Internet, they don’t need your topics, as well. Passing along random articles, gossip, and websites only clutters up others’ inboxes.</a:t>
            </a:r>
          </a:p>
          <a:p>
            <a:pPr rtl="0" lvl="0" indent="-304800" marL="457200">
              <a:lnSpc>
                <a:spcPct val="150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Conversation Email</a:t>
            </a:r>
            <a:r>
              <a:rPr sz="1200" lang="en">
                <a:solidFill>
                  <a:srgbClr val="272727"/>
                </a:solidFill>
                <a:latin typeface="Georgia"/>
                <a:ea typeface="Georgia"/>
                <a:cs typeface="Georgia"/>
                <a:sym typeface="Georgia"/>
              </a:rPr>
              <a:t> – If your email message cannot be conveyed in less than half a page, then it probably shouldn’t be an email. It is probably better handled as a direct conversation. As well, if your email is going to require more than 2–3 back-and-forth responses, it is better to talk to the person than play </a:t>
            </a:r>
            <a:r>
              <a:rPr sz="1200" lang="en">
                <a:solidFill>
                  <a:srgbClr val="4E9142"/>
                </a:solidFill>
                <a:latin typeface="Georgia"/>
                <a:ea typeface="Georgia"/>
                <a:cs typeface="Georgia"/>
                <a:sym typeface="Georgia"/>
                <a:hlinkClick r:id="rId3"/>
              </a:rPr>
              <a:t>email Ping-Pong</a:t>
            </a:r>
            <a:r>
              <a:rPr sz="1200" lang="en">
                <a:solidFill>
                  <a:srgbClr val="272727"/>
                </a:solidFill>
                <a:latin typeface="Georgia"/>
                <a:ea typeface="Georgia"/>
                <a:cs typeface="Georgia"/>
                <a:sym typeface="Georgia"/>
              </a:rPr>
              <a:t>.</a:t>
            </a:r>
          </a:p>
          <a:p>
            <a:pPr rtl="0" lvl="0" indent="-304800" marL="457200">
              <a:lnSpc>
                <a:spcPct val="150000"/>
              </a:lnSpc>
              <a:spcBef>
                <a:spcPts val="0"/>
              </a:spcBef>
              <a:spcAft>
                <a:spcPts val="3000"/>
              </a:spcAft>
              <a:buClr>
                <a:schemeClr val="dk1"/>
              </a:buClr>
              <a:buSzPct val="166666"/>
              <a:buFont typeface="Arial"/>
              <a:buChar char="•"/>
            </a:pPr>
            <a:r>
              <a:rPr b="1" sz="1200" lang="en">
                <a:solidFill>
                  <a:srgbClr val="272727"/>
                </a:solidFill>
                <a:latin typeface="Georgia"/>
                <a:ea typeface="Georgia"/>
                <a:cs typeface="Georgia"/>
                <a:sym typeface="Georgia"/>
              </a:rPr>
              <a:t>The Bad News Email</a:t>
            </a:r>
            <a:r>
              <a:rPr sz="1200" lang="en">
                <a:solidFill>
                  <a:srgbClr val="272727"/>
                </a:solidFill>
                <a:latin typeface="Georgia"/>
                <a:ea typeface="Georgia"/>
                <a:cs typeface="Georgia"/>
                <a:sym typeface="Georgia"/>
              </a:rPr>
              <a:t> – Never deliver criticism via email. Never. Ever. Never. Bad news should always be delivered in person, not in a bad email. Even constructive criticism can easily be taken out of context or be misunderstood.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nvSpPr>
        <p:spPr>
          <a:xfrm>
            <a:off y="1586550" x="1581000"/>
            <a:ext cy="1970399" cx="5981999"/>
          </a:xfrm>
          <a:prstGeom prst="rect">
            <a:avLst/>
          </a:prstGeom>
        </p:spPr>
        <p:txBody>
          <a:bodyPr bIns="91425" rIns="91425" lIns="91425" tIns="91425" anchor="t" anchorCtr="0">
            <a:noAutofit/>
          </a:bodyPr>
          <a:lstStyle/>
          <a:p>
            <a:pPr algn="ctr">
              <a:buNone/>
            </a:pPr>
            <a:r>
              <a:rPr sz="3600" lang="en">
                <a:solidFill>
                  <a:srgbClr val="FFFFFF"/>
                </a:solidFill>
                <a:latin typeface="Corsiva"/>
                <a:ea typeface="Corsiva"/>
                <a:cs typeface="Corsiva"/>
                <a:sym typeface="Corsiva"/>
              </a:rPr>
              <a:t>And now for some sample censored emails, courtesy of Lina and her poor choices in life.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Bad Email</a:t>
            </a:r>
          </a:p>
        </p:txBody>
      </p:sp>
      <p:sp>
        <p:nvSpPr>
          <p:cNvPr id="138" name="Shape 138"/>
          <p:cNvSpPr txBox="1"/>
          <p:nvPr>
            <p:ph idx="1" type="body"/>
          </p:nvPr>
        </p:nvSpPr>
        <p:spPr>
          <a:xfrm>
            <a:off y="1272499" x="457200"/>
            <a:ext cy="3465299" cx="8229600"/>
          </a:xfrm>
          <a:prstGeom prst="rect">
            <a:avLst/>
          </a:prstGeom>
        </p:spPr>
        <p:txBody>
          <a:bodyPr bIns="91425" rIns="91425" lIns="91425" tIns="91425" anchor="t" anchorCtr="0">
            <a:noAutofit/>
          </a:bodyPr>
          <a:lstStyle/>
          <a:p>
            <a:pPr rtl="0" lvl="0">
              <a:buClr>
                <a:schemeClr val="dk1"/>
              </a:buClr>
              <a:buSzPct val="61111"/>
              <a:buFont typeface="Arial"/>
              <a:buNone/>
            </a:pPr>
            <a:r>
              <a:rPr sz="1800" lang="en">
                <a:solidFill>
                  <a:srgbClr val="222222"/>
                </a:solidFill>
              </a:rPr>
              <a:t>Hello Mr X</a:t>
            </a:r>
          </a:p>
          <a:p>
            <a:pPr rtl="0" lvl="0">
              <a:buNone/>
            </a:pPr>
            <a:r>
              <a:rPr sz="1800" lang="en">
                <a:solidFill>
                  <a:srgbClr val="222222"/>
                </a:solidFill>
              </a:rPr>
              <a:t>About a month ago, I sent you a request for a teacher recommendation for Program Y, and I checked recently and noticed you had not filled it out yet. I just wanted to request that you fill out the recommendation soon, because the deadline for the application is in one week. I will duly resend the request for recommendation.</a:t>
            </a:r>
          </a:p>
          <a:p>
            <a:pPr rtl="0" lvl="0">
              <a:buClr>
                <a:schemeClr val="dk1"/>
              </a:buClr>
              <a:buSzPct val="61111"/>
              <a:buFont typeface="Arial"/>
              <a:buNone/>
            </a:pPr>
            <a:r>
              <a:rPr sz="1800" lang="en">
                <a:solidFill>
                  <a:srgbClr val="222222"/>
                </a:solidFill>
              </a:rPr>
              <a:t>Thank you,</a:t>
            </a:r>
          </a:p>
          <a:p>
            <a:pPr rtl="0" lvl="0">
              <a:buNone/>
            </a:pPr>
            <a:r>
              <a:rPr sz="1800" lang="en">
                <a:solidFill>
                  <a:srgbClr val="222222"/>
                </a:solidFill>
              </a:rPr>
              <a:t>Me</a:t>
            </a:r>
          </a:p>
          <a:p>
            <a:pPr rtl="0" lvl="0" indent="-304800" marL="457200">
              <a:buClr>
                <a:srgbClr val="222222"/>
              </a:buClr>
              <a:buSzPct val="166666"/>
              <a:buFont typeface="Arial"/>
              <a:buChar char="•"/>
            </a:pPr>
            <a:r>
              <a:rPr sz="1200" lang="en">
                <a:solidFill>
                  <a:srgbClr val="222222"/>
                </a:solidFill>
              </a:rPr>
              <a:t>I actually sent an uncensored version of this email to a high school teacher (who incidentally had a doctorate) back in my sophomore year of high school. </a:t>
            </a:r>
            <a:r>
              <a:rPr sz="1200" lang="en" i="1">
                <a:solidFill>
                  <a:srgbClr val="222222"/>
                </a:solidFill>
              </a:rPr>
              <a:t>This</a:t>
            </a:r>
            <a:r>
              <a:rPr sz="1200" lang="en">
                <a:solidFill>
                  <a:srgbClr val="222222"/>
                </a:solidFill>
              </a:rPr>
              <a:t> is a bad email and my teacher actually lectured about the importance of email etiquette two days later.</a:t>
            </a:r>
          </a:p>
          <a:p>
            <a:pPr lvl="0" indent="-304800" marL="457200">
              <a:buClr>
                <a:srgbClr val="222222"/>
              </a:buClr>
              <a:buSzPct val="166666"/>
              <a:buFont typeface="Arial"/>
              <a:buChar char="•"/>
            </a:pPr>
            <a:r>
              <a:rPr sz="1200" lang="en">
                <a:solidFill>
                  <a:srgbClr val="222222"/>
                </a:solidFill>
              </a:rPr>
              <a:t>What’s wrong with this email?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Decent Email</a:t>
            </a:r>
          </a:p>
        </p:txBody>
      </p:sp>
      <p:sp>
        <p:nvSpPr>
          <p:cNvPr id="144" name="Shape 144"/>
          <p:cNvSpPr txBox="1"/>
          <p:nvPr>
            <p:ph idx="1" type="body"/>
          </p:nvPr>
        </p:nvSpPr>
        <p:spPr>
          <a:xfrm>
            <a:off y="1347474" x="457200"/>
            <a:ext cy="3465299" cx="8229600"/>
          </a:xfrm>
          <a:prstGeom prst="rect">
            <a:avLst/>
          </a:prstGeom>
        </p:spPr>
        <p:txBody>
          <a:bodyPr bIns="91425" rIns="91425" lIns="91425" tIns="91425" anchor="t" anchorCtr="0">
            <a:noAutofit/>
          </a:bodyPr>
          <a:lstStyle/>
          <a:p>
            <a:pPr rtl="0" lvl="0">
              <a:buClr>
                <a:schemeClr val="dk1"/>
              </a:buClr>
              <a:buSzPct val="61111"/>
              <a:buFont typeface="Arial"/>
              <a:buNone/>
            </a:pPr>
            <a:r>
              <a:rPr sz="1800" lang="en">
                <a:solidFill>
                  <a:srgbClr val="222222"/>
                </a:solidFill>
              </a:rPr>
              <a:t>Hello Professor A,</a:t>
            </a:r>
          </a:p>
          <a:p>
            <a:r>
              <a:t/>
            </a:r>
          </a:p>
          <a:p>
            <a:pPr rtl="0" lvl="0">
              <a:buClr>
                <a:schemeClr val="dk1"/>
              </a:buClr>
              <a:buSzPct val="61111"/>
              <a:buFont typeface="Arial"/>
              <a:buNone/>
            </a:pPr>
            <a:r>
              <a:rPr sz="1800" lang="en">
                <a:solidFill>
                  <a:srgbClr val="222222"/>
                </a:solidFill>
              </a:rPr>
              <a:t>I am not in your course but I would like to be. Is there room in your course? Could I please join? Please let me know.</a:t>
            </a:r>
          </a:p>
          <a:p>
            <a:r>
              <a:t/>
            </a:r>
          </a:p>
          <a:p>
            <a:pPr rtl="0" lvl="0">
              <a:buNone/>
            </a:pPr>
            <a:r>
              <a:rPr sz="1800" lang="en">
                <a:solidFill>
                  <a:srgbClr val="222222"/>
                </a:solidFill>
              </a:rPr>
              <a:t>Thank you very much,</a:t>
            </a:r>
          </a:p>
          <a:p>
            <a:r>
              <a:t/>
            </a:r>
          </a:p>
          <a:p>
            <a:pPr rtl="0" lvl="0">
              <a:buNone/>
            </a:pPr>
            <a:r>
              <a:rPr sz="1800" lang="en">
                <a:solidFill>
                  <a:srgbClr val="222222"/>
                </a:solidFill>
              </a:rPr>
              <a:t>Me</a:t>
            </a:r>
          </a:p>
          <a:p>
            <a:r>
              <a:t/>
            </a:r>
          </a:p>
          <a:p>
            <a:pPr lvl="0" indent="-342900" marL="457200">
              <a:buClr>
                <a:schemeClr val="dk1"/>
              </a:buClr>
              <a:buSzPct val="166666"/>
              <a:buFont typeface="Arial"/>
              <a:buChar char="•"/>
            </a:pPr>
            <a:r>
              <a:rPr sz="1800" lang="en"/>
              <a:t>What’s good here? What could be better?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0" x="0"/>
            <a:ext cy="1141499" cx="8751000"/>
          </a:xfrm>
          <a:prstGeom prst="rect">
            <a:avLst/>
          </a:prstGeom>
        </p:spPr>
        <p:txBody>
          <a:bodyPr bIns="91425" rIns="91425" lIns="91425" tIns="91425" anchor="ctr" anchorCtr="0">
            <a:noAutofit/>
          </a:bodyPr>
          <a:lstStyle/>
          <a:p>
            <a:pPr>
              <a:buNone/>
            </a:pPr>
            <a:r>
              <a:rPr sz="3200" lang="en"/>
              <a:t>Pretty darn fantastic email if I say so myself</a:t>
            </a:r>
          </a:p>
        </p:txBody>
      </p:sp>
      <p:sp>
        <p:nvSpPr>
          <p:cNvPr id="150" name="Shape 1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buClr>
                <a:schemeClr val="dk1"/>
              </a:buClr>
              <a:buSzPct val="110000"/>
              <a:buFont typeface="Arial"/>
              <a:buNone/>
            </a:pPr>
            <a:r>
              <a:rPr sz="1000" lang="en">
                <a:solidFill>
                  <a:srgbClr val="222222"/>
                </a:solidFill>
              </a:rPr>
              <a:t>Hello Sir or Madam,</a:t>
            </a:r>
          </a:p>
          <a:p>
            <a:r>
              <a:t/>
            </a:r>
          </a:p>
          <a:p>
            <a:pPr rtl="0" lvl="0">
              <a:buNone/>
            </a:pPr>
            <a:r>
              <a:rPr sz="1000" lang="en">
                <a:solidFill>
                  <a:srgbClr val="222222"/>
                </a:solidFill>
              </a:rPr>
              <a:t>My name is X and I am student at Some College intending to pursue a career in Something. I was wondering if there are any open volunteer positions at Your Org; I'd be interested in volunteering in any Division Y that allows volunteers.</a:t>
            </a:r>
          </a:p>
          <a:p>
            <a:pPr rtl="0" lvl="0">
              <a:buNone/>
            </a:pPr>
            <a:r>
              <a:rPr sz="1000" lang="en">
                <a:solidFill>
                  <a:srgbClr val="222222"/>
                </a:solidFill>
              </a:rPr>
              <a:t>So that you can get an idea of my experience from Time A to Time B, I volunteered at Org A doing task A, B, and C, as well as Org B performing task A, C, and D. I have also volunteered at Org C at a large conference and during many of their holiday events.</a:t>
            </a:r>
          </a:p>
          <a:p>
            <a:pPr rtl="0" lvl="0">
              <a:buNone/>
            </a:pPr>
            <a:r>
              <a:rPr sz="1000" lang="en">
                <a:solidFill>
                  <a:srgbClr val="222222"/>
                </a:solidFill>
              </a:rPr>
              <a:t>For the next few months, I am available on day X from This Time to That Time, day Y from That Time to Another Time, and day Z from This TIme to Another TIme.</a:t>
            </a:r>
          </a:p>
          <a:p>
            <a:pPr rtl="0" lvl="0">
              <a:buNone/>
            </a:pPr>
            <a:r>
              <a:rPr sz="1000" lang="en">
                <a:solidFill>
                  <a:srgbClr val="222222"/>
                </a:solidFill>
              </a:rPr>
              <a:t>Could you please let me know if there's any current availability and what sort of applications I would need to submit? Are there orientations or trainings I would need to attend?</a:t>
            </a:r>
          </a:p>
          <a:p>
            <a:pPr rtl="0" lvl="0">
              <a:buNone/>
            </a:pPr>
            <a:r>
              <a:rPr sz="1000" lang="en">
                <a:solidFill>
                  <a:srgbClr val="222222"/>
                </a:solidFill>
              </a:rPr>
              <a:t>I have heard so much about your organization and I would be thrilled at the prospect of working with such a reputable group of people.</a:t>
            </a:r>
          </a:p>
          <a:p>
            <a:r>
              <a:t/>
            </a:r>
          </a:p>
          <a:p>
            <a:pPr rtl="0" lvl="0">
              <a:buClr>
                <a:schemeClr val="dk1"/>
              </a:buClr>
              <a:buSzPct val="110000"/>
              <a:buFont typeface="Arial"/>
              <a:buNone/>
            </a:pPr>
            <a:r>
              <a:rPr sz="1000" lang="en">
                <a:solidFill>
                  <a:srgbClr val="222222"/>
                </a:solidFill>
              </a:rPr>
              <a:t>Thank you very much,</a:t>
            </a:r>
          </a:p>
          <a:p>
            <a:pPr rtl="0" lvl="0">
              <a:buClr>
                <a:schemeClr val="dk1"/>
              </a:buClr>
              <a:buSzPct val="110000"/>
              <a:buFont typeface="Arial"/>
              <a:buNone/>
            </a:pPr>
            <a:r>
              <a:rPr sz="1000" lang="en">
                <a:solidFill>
                  <a:srgbClr val="222222"/>
                </a:solidFill>
              </a:rPr>
              <a:t>X</a:t>
            </a:r>
          </a:p>
          <a:p>
            <a:pPr rtl="0" lvl="0">
              <a:buClr>
                <a:schemeClr val="dk1"/>
              </a:buClr>
              <a:buSzPct val="110000"/>
              <a:buFont typeface="Arial"/>
              <a:buNone/>
            </a:pPr>
            <a:r>
              <a:rPr sz="1000" lang="en">
                <a:solidFill>
                  <a:srgbClr val="1155CC"/>
                </a:solidFill>
              </a:rPr>
              <a:t>emailx@domain.com</a:t>
            </a:r>
          </a:p>
          <a:p>
            <a:pPr rtl="0" lvl="0">
              <a:buClr>
                <a:schemeClr val="dk1"/>
              </a:buClr>
              <a:buSzPct val="110000"/>
              <a:buFont typeface="Arial"/>
              <a:buNone/>
            </a:pPr>
            <a:r>
              <a:rPr sz="1000" lang="en">
                <a:solidFill>
                  <a:srgbClr val="1155CC"/>
                </a:solidFill>
              </a:rPr>
              <a:t>XHA.SAP.HONE</a:t>
            </a:r>
          </a:p>
          <a:p>
            <a:r>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205978" x="457200"/>
            <a:ext cy="857400" cx="8229600"/>
          </a:xfrm>
          <a:prstGeom prst="rect">
            <a:avLst/>
          </a:prstGeom>
          <a:ln w="9525" cap="flat">
            <a:solidFill>
              <a:srgbClr val="F3F3F3"/>
            </a:solidFill>
            <a:prstDash val="solid"/>
            <a:round/>
            <a:headEnd w="med" len="med" type="none"/>
            <a:tailEnd w="med" len="med" type="none"/>
          </a:ln>
        </p:spPr>
        <p:txBody>
          <a:bodyPr bIns="91425" rIns="91425" lIns="91425" tIns="91425" anchor="ctr" anchorCtr="0">
            <a:noAutofit/>
          </a:bodyPr>
          <a:lstStyle/>
          <a:p>
            <a:pPr>
              <a:buNone/>
            </a:pPr>
            <a:r>
              <a:rPr b="1" sz="3600" lang="en">
                <a:solidFill>
                  <a:srgbClr val="FFFFFF"/>
                </a:solidFill>
                <a:latin typeface="Times New Roman"/>
                <a:ea typeface="Times New Roman"/>
                <a:cs typeface="Times New Roman"/>
                <a:sym typeface="Times New Roman"/>
              </a:rPr>
              <a:t>Just Pick Up The Phone</a:t>
            </a:r>
          </a:p>
        </p:txBody>
      </p:sp>
      <p:sp>
        <p:nvSpPr>
          <p:cNvPr id="156" name="Shape 156"/>
          <p:cNvSpPr txBox="1"/>
          <p:nvPr>
            <p:ph idx="1" type="body"/>
          </p:nvPr>
        </p:nvSpPr>
        <p:spPr>
          <a:xfrm>
            <a:off y="1200150" x="457200"/>
            <a:ext cy="3725699" cx="3994500"/>
          </a:xfrm>
          <a:prstGeom prst="rect">
            <a:avLst/>
          </a:prstGeom>
        </p:spPr>
        <p:txBody>
          <a:bodyPr bIns="91425" rIns="91425" lIns="91425" tIns="91425" anchor="t" anchorCtr="0">
            <a:noAutofit/>
          </a:bodyPr>
          <a:lstStyle/>
          <a:p>
            <a:pPr>
              <a:buNone/>
            </a:pPr>
            <a:r>
              <a:rPr sz="1800" lang="en">
                <a:latin typeface="Times New Roman"/>
                <a:ea typeface="Times New Roman"/>
                <a:cs typeface="Times New Roman"/>
                <a:sym typeface="Times New Roman"/>
              </a:rPr>
              <a:t>When a topic has lots of parameters that need to be explained or negotiated and will generate too many questions and confusion, don't handle it via e-mail. Also, e-mail should not be used for last minute cancellations of meetings, lunches, interviews, and never for devastating news. If you have an employee or a friend you need to deliver bad news to, a phone call is preferable. If it's news you have to deliver to a large group, e-mail is more practical. </a:t>
            </a:r>
          </a:p>
        </p:txBody>
      </p:sp>
      <p:pic>
        <p:nvPicPr>
          <p:cNvPr id="157" name="Shape 157"/>
          <p:cNvPicPr preferRelativeResize="0"/>
          <p:nvPr/>
        </p:nvPicPr>
        <p:blipFill>
          <a:blip r:embed="rId3"/>
          <a:stretch>
            <a:fillRect/>
          </a:stretch>
        </p:blipFill>
        <p:spPr>
          <a:xfrm>
            <a:off y="1814775" x="4451700"/>
            <a:ext cy="2496450" cx="44579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pic>
        <p:nvPicPr>
          <p:cNvPr id="45" name="Shape 45"/>
          <p:cNvPicPr preferRelativeResize="0"/>
          <p:nvPr/>
        </p:nvPicPr>
        <p:blipFill>
          <a:blip r:embed="rId3"/>
          <a:stretch>
            <a:fillRect/>
          </a:stretch>
        </p:blipFill>
        <p:spPr>
          <a:xfrm>
            <a:off y="1163900" x="1298275"/>
            <a:ext cy="3979600" cx="5151599"/>
          </a:xfrm>
          <a:prstGeom prst="rect">
            <a:avLst/>
          </a:prstGeom>
          <a:noFill/>
          <a:ln>
            <a:noFill/>
          </a:ln>
        </p:spPr>
      </p:pic>
      <p:pic>
        <p:nvPicPr>
          <p:cNvPr id="46" name="Shape 46"/>
          <p:cNvPicPr preferRelativeResize="0"/>
          <p:nvPr/>
        </p:nvPicPr>
        <p:blipFill>
          <a:blip r:embed="rId4"/>
          <a:stretch>
            <a:fillRect/>
          </a:stretch>
        </p:blipFill>
        <p:spPr>
          <a:xfrm>
            <a:off y="1212021" x="6833500"/>
            <a:ext cy="2596654" cx="1687825"/>
          </a:xfrm>
          <a:prstGeom prst="rect">
            <a:avLst/>
          </a:prstGeom>
          <a:noFill/>
          <a:ln>
            <a:noFill/>
          </a:ln>
        </p:spPr>
      </p:pic>
      <p:sp>
        <p:nvSpPr>
          <p:cNvPr id="47" name="Shape 47"/>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solidFill>
                  <a:srgbClr val="F3F3F3"/>
                </a:solidFill>
              </a:rPr>
              <a:t>What is Etiquette? </a:t>
            </a:r>
          </a:p>
        </p:txBody>
      </p:sp>
      <p:sp>
        <p:nvSpPr>
          <p:cNvPr id="48" name="Shape 48"/>
          <p:cNvSpPr txBox="1"/>
          <p:nvPr/>
        </p:nvSpPr>
        <p:spPr>
          <a:xfrm>
            <a:off y="3858525" x="6678200"/>
            <a:ext cy="913199" cx="2363099"/>
          </a:xfrm>
          <a:prstGeom prst="rect">
            <a:avLst/>
          </a:prstGeom>
        </p:spPr>
        <p:txBody>
          <a:bodyPr bIns="91425" rIns="91425" lIns="91425" tIns="91425" anchor="t" anchorCtr="0">
            <a:noAutofit/>
          </a:bodyPr>
          <a:lstStyle/>
          <a:p>
            <a:pPr rtl="0" lvl="0">
              <a:buNone/>
            </a:pPr>
            <a:r>
              <a:rPr b="1" lang="en"/>
              <a:t>Who </a:t>
            </a:r>
            <a:r>
              <a:rPr lang="en"/>
              <a:t>are you? </a:t>
            </a:r>
          </a:p>
          <a:p>
            <a:pPr rtl="0" lvl="0">
              <a:buNone/>
            </a:pPr>
            <a:r>
              <a:rPr lang="en"/>
              <a:t>Mr. Stinky or Mr. Clean?</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Personal Etiquette </a:t>
            </a:r>
          </a:p>
        </p:txBody>
      </p:sp>
      <p:pic>
        <p:nvPicPr>
          <p:cNvPr id="163" name="Shape 163"/>
          <p:cNvPicPr preferRelativeResize="0"/>
          <p:nvPr/>
        </p:nvPicPr>
        <p:blipFill>
          <a:blip r:embed="rId3"/>
          <a:stretch>
            <a:fillRect/>
          </a:stretch>
        </p:blipFill>
        <p:spPr>
          <a:xfrm>
            <a:off y="1200156" x="1102800"/>
            <a:ext cy="3725699" cx="2623339"/>
          </a:xfrm>
          <a:prstGeom prst="rect">
            <a:avLst/>
          </a:prstGeom>
          <a:noFill/>
          <a:ln>
            <a:noFill/>
          </a:ln>
        </p:spPr>
      </p:pic>
      <p:pic>
        <p:nvPicPr>
          <p:cNvPr id="164" name="Shape 164"/>
          <p:cNvPicPr preferRelativeResize="0"/>
          <p:nvPr/>
        </p:nvPicPr>
        <p:blipFill>
          <a:blip r:embed="rId4"/>
          <a:stretch>
            <a:fillRect/>
          </a:stretch>
        </p:blipFill>
        <p:spPr>
          <a:xfrm>
            <a:off y="1888733" x="4454850"/>
            <a:ext cy="2498499" cx="39192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sz="3600" lang="en"/>
              <a:t>Why is personal etiquette important?</a:t>
            </a:r>
          </a:p>
        </p:txBody>
      </p:sp>
      <p:sp>
        <p:nvSpPr>
          <p:cNvPr id="170" name="Shape 170"/>
          <p:cNvSpPr txBox="1"/>
          <p:nvPr>
            <p:ph idx="1" type="body"/>
          </p:nvPr>
        </p:nvSpPr>
        <p:spPr>
          <a:xfrm>
            <a:off y="1200150" x="457200"/>
            <a:ext cy="3725699" cx="8229600"/>
          </a:xfrm>
          <a:prstGeom prst="rect">
            <a:avLst/>
          </a:prstGeom>
        </p:spPr>
        <p:txBody>
          <a:bodyPr bIns="91425" rIns="91425" lIns="91425" tIns="91425" anchor="t" anchorCtr="0">
            <a:noAutofit/>
          </a:bodyPr>
          <a:lstStyle/>
          <a:p>
            <a:pPr lvl="0" indent="-381000" marL="457200">
              <a:buClr>
                <a:schemeClr val="dk1"/>
              </a:buClr>
              <a:buSzPct val="166666"/>
              <a:buFont typeface="Arial"/>
              <a:buChar char="•"/>
            </a:pPr>
            <a:r>
              <a:rPr sz="2400" lang="en"/>
              <a:t>What you say, how you say, and how your body says the same thing all have a huge effect on how your audience perceives your statements and their willingness to oblige</a:t>
            </a:r>
          </a:p>
        </p:txBody>
      </p:sp>
      <p:pic>
        <p:nvPicPr>
          <p:cNvPr id="171" name="Shape 171"/>
          <p:cNvPicPr preferRelativeResize="0"/>
          <p:nvPr/>
        </p:nvPicPr>
        <p:blipFill>
          <a:blip r:embed="rId3"/>
          <a:stretch>
            <a:fillRect/>
          </a:stretch>
        </p:blipFill>
        <p:spPr>
          <a:xfrm>
            <a:off y="2567274" x="2283125"/>
            <a:ext cy="2358575" cx="52169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General Social Etiquette</a:t>
            </a:r>
          </a:p>
        </p:txBody>
      </p:sp>
      <p:sp>
        <p:nvSpPr>
          <p:cNvPr id="177" name="Shape 177"/>
          <p:cNvSpPr txBox="1"/>
          <p:nvPr>
            <p:ph idx="1" type="body"/>
          </p:nvPr>
        </p:nvSpPr>
        <p:spPr>
          <a:xfrm>
            <a:off y="1347474" x="457200"/>
            <a:ext cy="3465299" cx="8229600"/>
          </a:xfrm>
          <a:prstGeom prst="rect">
            <a:avLst/>
          </a:prstGeom>
        </p:spPr>
        <p:txBody>
          <a:bodyPr bIns="91425" rIns="91425" lIns="91425" tIns="91425" anchor="t" anchorCtr="0">
            <a:noAutofit/>
          </a:bodyPr>
          <a:lstStyle/>
          <a:p>
            <a:pPr rtl="0" lvl="0" indent="-317500" marL="457200">
              <a:buClr>
                <a:schemeClr val="dk1"/>
              </a:buClr>
              <a:buSzPct val="166666"/>
              <a:buFont typeface="Arial"/>
              <a:buChar char="•"/>
            </a:pPr>
            <a:r>
              <a:rPr sz="1400" lang="en"/>
              <a:t>If you agreed to meet somebody, be on time.</a:t>
            </a:r>
          </a:p>
          <a:p>
            <a:pPr rtl="0" lvl="1" indent="-317500" marL="914400">
              <a:buClr>
                <a:schemeClr val="dk1"/>
              </a:buClr>
              <a:buSzPct val="100000"/>
              <a:buFont typeface="Courier New"/>
              <a:buChar char="o"/>
            </a:pPr>
            <a:r>
              <a:rPr sz="1400" lang="en"/>
              <a:t>If you’re running late, let them know!</a:t>
            </a:r>
          </a:p>
          <a:p>
            <a:pPr rtl="0" lvl="1" indent="-317500" marL="914400">
              <a:buClr>
                <a:schemeClr val="dk1"/>
              </a:buClr>
              <a:buSzPct val="100000"/>
              <a:buFont typeface="Courier New"/>
              <a:buChar char="o"/>
            </a:pPr>
            <a:r>
              <a:rPr sz="1400" lang="en"/>
              <a:t>Make sure you have their contact info!</a:t>
            </a:r>
          </a:p>
          <a:p>
            <a:pPr rtl="0" lvl="0" indent="-317500" marL="457200">
              <a:buClr>
                <a:schemeClr val="dk1"/>
              </a:buClr>
              <a:buSzPct val="166666"/>
              <a:buFont typeface="Arial"/>
              <a:buChar char="•"/>
            </a:pPr>
            <a:r>
              <a:rPr sz="1400" lang="en"/>
              <a:t>Don’t gossip.</a:t>
            </a:r>
          </a:p>
          <a:p>
            <a:pPr rtl="0" lvl="0" indent="-317500" marL="457200">
              <a:buClr>
                <a:schemeClr val="dk1"/>
              </a:buClr>
              <a:buSzPct val="166666"/>
              <a:buFont typeface="Arial"/>
              <a:buChar char="•"/>
            </a:pPr>
            <a:r>
              <a:rPr sz="1400" lang="en"/>
              <a:t>Learn and use names.</a:t>
            </a:r>
          </a:p>
          <a:p>
            <a:pPr rtl="0" lvl="0" indent="-317500" marL="457200">
              <a:buClr>
                <a:schemeClr val="dk1"/>
              </a:buClr>
              <a:buSzPct val="166666"/>
              <a:buFont typeface="Arial"/>
              <a:buChar char="•"/>
            </a:pPr>
            <a:r>
              <a:rPr sz="1400" lang="en"/>
              <a:t>Refrain from rude and prying conversations.</a:t>
            </a:r>
          </a:p>
          <a:p>
            <a:pPr rtl="0" lvl="0" indent="-317500" marL="457200">
              <a:buClr>
                <a:schemeClr val="dk1"/>
              </a:buClr>
              <a:buSzPct val="166666"/>
              <a:buFont typeface="Arial"/>
              <a:buChar char="•"/>
            </a:pPr>
            <a:r>
              <a:rPr sz="1400" lang="en"/>
              <a:t>Think before you speak.</a:t>
            </a:r>
          </a:p>
          <a:p>
            <a:pPr rtl="0" lvl="0" indent="-317500" marL="457200">
              <a:buClr>
                <a:schemeClr val="dk1"/>
              </a:buClr>
              <a:buSzPct val="166666"/>
              <a:buFont typeface="Arial"/>
              <a:buChar char="•"/>
            </a:pPr>
            <a:r>
              <a:rPr sz="1400" lang="en"/>
              <a:t>Don’t use your cell phone while you’re speaking with someone!</a:t>
            </a:r>
          </a:p>
          <a:p>
            <a:pPr rtl="0" lvl="0" indent="-317500" marL="457200">
              <a:buClr>
                <a:schemeClr val="dk1"/>
              </a:buClr>
              <a:buSzPct val="166666"/>
              <a:buFont typeface="Arial"/>
              <a:buChar char="•"/>
            </a:pPr>
            <a:r>
              <a:rPr sz="1400" lang="en"/>
              <a:t>Dress for the occasion.</a:t>
            </a:r>
          </a:p>
          <a:p>
            <a:pPr rtl="0" lvl="0" indent="-317500" marL="457200">
              <a:buClr>
                <a:schemeClr val="dk1"/>
              </a:buClr>
              <a:buSzPct val="166666"/>
              <a:buFont typeface="Arial"/>
              <a:buChar char="•"/>
            </a:pPr>
            <a:r>
              <a:rPr sz="1400" lang="en"/>
              <a:t>Know how to shake hands.</a:t>
            </a:r>
          </a:p>
          <a:p>
            <a:pPr rtl="0" lvl="0" indent="-317500" marL="457200">
              <a:buClr>
                <a:schemeClr val="dk1"/>
              </a:buClr>
              <a:buSzPct val="166666"/>
              <a:buFont typeface="Arial"/>
              <a:buChar char="•"/>
            </a:pPr>
            <a:r>
              <a:rPr sz="1400" lang="en"/>
              <a:t>If you don’t have something nice to say, don’t say anything.</a:t>
            </a:r>
          </a:p>
          <a:p>
            <a:pPr rtl="0" lvl="0" indent="-317500" marL="457200">
              <a:buClr>
                <a:schemeClr val="dk1"/>
              </a:buClr>
              <a:buSzPct val="166666"/>
              <a:buFont typeface="Arial"/>
              <a:buChar char="•"/>
            </a:pPr>
            <a:r>
              <a:rPr sz="1400" lang="en"/>
              <a:t>If you really have to say something </a:t>
            </a:r>
            <a:r>
              <a:rPr sz="1400" lang="en" i="1"/>
              <a:t>not nice</a:t>
            </a:r>
            <a:r>
              <a:rPr sz="1400" lang="en"/>
              <a:t>, try a compliment sandwich:</a:t>
            </a:r>
          </a:p>
          <a:p>
            <a:pPr rtl="0" lvl="1" indent="-317500" marL="914400">
              <a:buClr>
                <a:schemeClr val="dk1"/>
              </a:buClr>
              <a:buSzPct val="100000"/>
              <a:buFont typeface="Courier New"/>
              <a:buChar char="o"/>
            </a:pPr>
            <a:r>
              <a:rPr sz="1400" lang="en"/>
              <a:t>“Your presentation was very aesthetically pleasing! Your slides were very information dense though and it was a bit hard to process the information. However, I can tell you care and spent quite a bit of time on it.”</a:t>
            </a:r>
          </a:p>
          <a:p>
            <a:pPr rtl="0" lvl="0" indent="0" marL="0">
              <a:buNone/>
            </a:pPr>
            <a:r>
              <a:rPr sz="1400" lang="en"/>
              <a:t>It’s really just common sense when you get down to it.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Body Language</a:t>
            </a:r>
          </a:p>
        </p:txBody>
      </p:sp>
      <p:sp>
        <p:nvSpPr>
          <p:cNvPr id="183" name="Shape 18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Body language is an important indicator of respect and interest</a:t>
            </a:r>
          </a:p>
          <a:p>
            <a:pPr lvl="0" indent="-419100" marL="457200">
              <a:buClr>
                <a:schemeClr val="dk1"/>
              </a:buClr>
              <a:buSzPct val="166666"/>
              <a:buFont typeface="Arial"/>
              <a:buChar char="•"/>
            </a:pPr>
            <a:r>
              <a:rPr lang="en"/>
              <a:t>Don’t twiddle your thumbs, don’t slouch, and try not to cross your arms.</a:t>
            </a:r>
          </a:p>
        </p:txBody>
      </p:sp>
      <p:pic>
        <p:nvPicPr>
          <p:cNvPr id="184" name="Shape 184"/>
          <p:cNvPicPr preferRelativeResize="0"/>
          <p:nvPr/>
        </p:nvPicPr>
        <p:blipFill>
          <a:blip r:embed="rId3"/>
          <a:stretch>
            <a:fillRect/>
          </a:stretch>
        </p:blipFill>
        <p:spPr>
          <a:xfrm>
            <a:off y="3287126" x="3059425"/>
            <a:ext cy="1754874" cx="317344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pic>
        <p:nvPicPr>
          <p:cNvPr id="189" name="Shape 189"/>
          <p:cNvPicPr preferRelativeResize="0"/>
          <p:nvPr/>
        </p:nvPicPr>
        <p:blipFill>
          <a:blip r:embed="rId3"/>
          <a:stretch>
            <a:fillRect/>
          </a:stretch>
        </p:blipFill>
        <p:spPr>
          <a:xfrm>
            <a:off y="1740650" x="5312300"/>
            <a:ext cy="3308299" cx="3794399"/>
          </a:xfrm>
          <a:prstGeom prst="rect">
            <a:avLst/>
          </a:prstGeom>
          <a:noFill/>
          <a:ln>
            <a:noFill/>
          </a:ln>
        </p:spPr>
      </p:pic>
      <p:sp>
        <p:nvSpPr>
          <p:cNvPr id="190" name="Shape 190"/>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Listen!</a:t>
            </a:r>
          </a:p>
        </p:txBody>
      </p:sp>
      <p:sp>
        <p:nvSpPr>
          <p:cNvPr id="191" name="Shape 191"/>
          <p:cNvSpPr txBox="1"/>
          <p:nvPr>
            <p:ph idx="1" type="body"/>
          </p:nvPr>
        </p:nvSpPr>
        <p:spPr>
          <a:xfrm>
            <a:off y="1063375" x="457200"/>
            <a:ext cy="3725699" cx="8229600"/>
          </a:xfrm>
          <a:prstGeom prst="rect">
            <a:avLst/>
          </a:prstGeom>
        </p:spPr>
        <p:txBody>
          <a:bodyPr bIns="91425" rIns="91425" lIns="91425" tIns="91425" anchor="t" anchorCtr="0">
            <a:noAutofit/>
          </a:bodyPr>
          <a:lstStyle/>
          <a:p>
            <a:pPr lvl="0" indent="-419100" marL="457200">
              <a:buClr>
                <a:schemeClr val="dk1"/>
              </a:buClr>
              <a:buSzPct val="166666"/>
              <a:buFont typeface="Arial"/>
              <a:buChar char="•"/>
            </a:pPr>
            <a:r>
              <a:rPr lang="en"/>
              <a:t>Don’t interrupt, keep your eyes on the person you’re speaking with.</a:t>
            </a:r>
          </a:p>
        </p:txBody>
      </p:sp>
      <p:pic>
        <p:nvPicPr>
          <p:cNvPr id="192" name="Shape 192"/>
          <p:cNvPicPr preferRelativeResize="0"/>
          <p:nvPr/>
        </p:nvPicPr>
        <p:blipFill>
          <a:blip r:embed="rId4"/>
          <a:stretch>
            <a:fillRect/>
          </a:stretch>
        </p:blipFill>
        <p:spPr>
          <a:xfrm>
            <a:off y="2111900" x="457200"/>
            <a:ext cy="2937050" cx="40368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Activity</a:t>
            </a:r>
          </a:p>
        </p:txBody>
      </p:sp>
      <p:sp>
        <p:nvSpPr>
          <p:cNvPr id="198" name="Shape 19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buNone/>
            </a:pPr>
            <a:r>
              <a:rPr lang="en"/>
              <a:t>Activity 1: Who, What, When, Where</a:t>
            </a:r>
          </a:p>
          <a:p>
            <a:pPr rtl="0" lvl="0" indent="-419100" marL="457200">
              <a:buClr>
                <a:schemeClr val="dk1"/>
              </a:buClr>
              <a:buSzPct val="166666"/>
              <a:buFont typeface="Arial"/>
              <a:buChar char="•"/>
            </a:pPr>
            <a:r>
              <a:rPr lang="en"/>
              <a:t>Get into your family groups</a:t>
            </a:r>
          </a:p>
          <a:p>
            <a:pPr rtl="0" lvl="0" indent="-419100" marL="457200">
              <a:buClr>
                <a:schemeClr val="dk1"/>
              </a:buClr>
              <a:buSzPct val="166666"/>
              <a:buFont typeface="Arial"/>
              <a:buChar char="•"/>
            </a:pPr>
            <a:r>
              <a:rPr lang="en"/>
              <a:t>Wait for instructions</a:t>
            </a:r>
          </a:p>
          <a:p>
            <a:r>
              <a:t/>
            </a:r>
          </a:p>
          <a:p>
            <a:pPr rtl="0" lvl="0">
              <a:buNone/>
            </a:pPr>
            <a:r>
              <a:rPr lang="en"/>
              <a:t>Activity 2: Roleplay Etiquette</a:t>
            </a:r>
          </a:p>
        </p:txBody>
      </p:sp>
      <p:pic>
        <p:nvPicPr>
          <p:cNvPr id="199" name="Shape 199"/>
          <p:cNvPicPr preferRelativeResize="0"/>
          <p:nvPr/>
        </p:nvPicPr>
        <p:blipFill>
          <a:blip r:embed="rId3"/>
          <a:stretch>
            <a:fillRect/>
          </a:stretch>
        </p:blipFill>
        <p:spPr>
          <a:xfrm>
            <a:off y="1933759" x="6163275"/>
            <a:ext cy="3055444" cx="25235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What Do I Do? </a:t>
            </a:r>
          </a:p>
        </p:txBody>
      </p:sp>
      <p:sp>
        <p:nvSpPr>
          <p:cNvPr id="205" name="Shape 20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buNone/>
            </a:pPr>
            <a:r>
              <a:rPr sz="2400" lang="en"/>
              <a:t>Questions to Answer:</a:t>
            </a:r>
          </a:p>
          <a:p>
            <a:pPr rtl="0" lvl="0" indent="-381000" marL="457200">
              <a:buClr>
                <a:schemeClr val="dk1"/>
              </a:buClr>
              <a:buSzPct val="100000"/>
              <a:buFont typeface="Georgia"/>
              <a:buAutoNum type="arabicPeriod"/>
            </a:pPr>
            <a:r>
              <a:rPr sz="2400" lang="en"/>
              <a:t>Is it necessary to contact anyone in the situation?</a:t>
            </a:r>
          </a:p>
          <a:p>
            <a:pPr rtl="0" lvl="1" indent="-381000" marL="914400">
              <a:buClr>
                <a:schemeClr val="dk1"/>
              </a:buClr>
              <a:buSzPct val="80000"/>
              <a:buFont typeface="Georgia"/>
              <a:buAutoNum type="alphaLcPeriod"/>
            </a:pPr>
            <a:r>
              <a:rPr lang="en"/>
              <a:t>If so, who?</a:t>
            </a:r>
          </a:p>
          <a:p>
            <a:pPr rtl="0" lvl="0" indent="-381000" marL="457200">
              <a:buClr>
                <a:schemeClr val="dk1"/>
              </a:buClr>
              <a:buSzPct val="100000"/>
              <a:buFont typeface="Georgia"/>
              <a:buAutoNum type="arabicPeriod"/>
            </a:pPr>
            <a:r>
              <a:rPr sz="2400" lang="en"/>
              <a:t>What form of contact would you use?</a:t>
            </a:r>
          </a:p>
          <a:p>
            <a:pPr rtl="0" lvl="1" indent="-381000" marL="914400">
              <a:buClr>
                <a:schemeClr val="dk1"/>
              </a:buClr>
              <a:buSzPct val="80000"/>
              <a:buFont typeface="Georgia"/>
              <a:buAutoNum type="alphaLcPeriod"/>
            </a:pPr>
            <a:r>
              <a:rPr lang="en"/>
              <a:t>Why ?</a:t>
            </a:r>
          </a:p>
          <a:p>
            <a:pPr rtl="0" lvl="0" indent="-381000" marL="457200">
              <a:buClr>
                <a:schemeClr val="dk1"/>
              </a:buClr>
              <a:buSzPct val="100000"/>
              <a:buFont typeface="Georgia"/>
              <a:buAutoNum type="arabicPeriod"/>
            </a:pPr>
            <a:r>
              <a:rPr sz="2400" lang="en"/>
              <a:t>What would not be the best form of contact?</a:t>
            </a:r>
          </a:p>
          <a:p>
            <a:pPr rtl="0" lvl="1" indent="-381000" marL="914400">
              <a:buClr>
                <a:schemeClr val="dk1"/>
              </a:buClr>
              <a:buSzPct val="80000"/>
              <a:buFont typeface="Georgia"/>
              <a:buAutoNum type="alphaLcPeriod"/>
            </a:pPr>
            <a:r>
              <a:rPr lang="en"/>
              <a:t>Why? </a:t>
            </a:r>
          </a:p>
          <a:p>
            <a:pPr rtl="0" lvl="0" indent="-381000" marL="457200">
              <a:buClr>
                <a:schemeClr val="dk1"/>
              </a:buClr>
              <a:buSzPct val="100000"/>
              <a:buFont typeface="Georgia"/>
              <a:buAutoNum type="arabicPeriod"/>
            </a:pPr>
            <a:r>
              <a:rPr sz="2400" lang="en"/>
              <a:t>If applicable, what is the acceptable time range to contact the person. ie) 2am, 3 days before, 1 week later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a:buNone/>
            </a:pPr>
            <a:r>
              <a:rPr u="sng" b="1" sz="2400" lang="en"/>
              <a:t>Scenario 1</a:t>
            </a:r>
          </a:p>
          <a:p>
            <a:pPr>
              <a:buNone/>
            </a:pPr>
            <a:r>
              <a:rPr sz="2400" lang="en"/>
              <a:t>You just finished your 1st triathlon and want to share the news with your friends. </a:t>
            </a:r>
          </a:p>
        </p:txBody>
      </p:sp>
      <p:sp>
        <p:nvSpPr>
          <p:cNvPr id="211" name="Shape 211"/>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buNone/>
            </a:pPr>
            <a:r>
              <a:rPr u="sng" b="1" sz="2400" lang="en"/>
              <a:t>Scenario 2</a:t>
            </a:r>
          </a:p>
          <a:p>
            <a:pPr>
              <a:buNone/>
            </a:pPr>
            <a:r>
              <a:rPr sz="2400" lang="en"/>
              <a:t>You received a grade that was lower than you expected in a class. You believe that you deserved a higher grade.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a:buNone/>
            </a:pPr>
            <a:r>
              <a:rPr u="sng" b="1" lang="en"/>
              <a:t>Scenario 3</a:t>
            </a:r>
          </a:p>
          <a:p>
            <a:pPr>
              <a:buNone/>
            </a:pPr>
            <a:r>
              <a:rPr lang="en"/>
              <a:t>You broke your leg in a skiing accident over winter break. </a:t>
            </a:r>
          </a:p>
        </p:txBody>
      </p:sp>
      <p:sp>
        <p:nvSpPr>
          <p:cNvPr id="217" name="Shape 217"/>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buNone/>
            </a:pPr>
            <a:r>
              <a:rPr u="sng" b="1" lang="en"/>
              <a:t>Scenario 4</a:t>
            </a:r>
          </a:p>
          <a:p>
            <a:pPr>
              <a:buNone/>
            </a:pPr>
            <a:r>
              <a:rPr lang="en"/>
              <a:t>You just finished baking the most amazing and delicious cupcakes and have too many to eat by yourself.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a:buNone/>
            </a:pPr>
            <a:r>
              <a:rPr u="sng" b="1" lang="en"/>
              <a:t>Scenario 5</a:t>
            </a:r>
          </a:p>
          <a:p>
            <a:pPr>
              <a:buNone/>
            </a:pPr>
            <a:r>
              <a:rPr lang="en"/>
              <a:t> You are looking for a summer job and want to know if any of your friends’ parents are hiring. </a:t>
            </a:r>
          </a:p>
        </p:txBody>
      </p:sp>
      <p:sp>
        <p:nvSpPr>
          <p:cNvPr id="223" name="Shape 223"/>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buNone/>
            </a:pPr>
            <a:r>
              <a:rPr u="sng" b="1" lang="en"/>
              <a:t>Scenario 6</a:t>
            </a:r>
          </a:p>
          <a:p>
            <a:pPr>
              <a:buNone/>
            </a:pPr>
            <a:r>
              <a:rPr lang="en"/>
              <a:t>You will be out of town with your parents and will be missing school for three days.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Lets Take a Look</a:t>
            </a:r>
          </a:p>
        </p:txBody>
      </p:sp>
      <p:sp>
        <p:nvSpPr>
          <p:cNvPr id="54" name="Shape 54"/>
          <p:cNvSpPr txBox="1"/>
          <p:nvPr>
            <p:ph idx="1" type="body"/>
          </p:nvPr>
        </p:nvSpPr>
        <p:spPr>
          <a:xfrm>
            <a:off y="1200150" x="457200"/>
            <a:ext cy="3725699" cx="8229600"/>
          </a:xfrm>
          <a:prstGeom prst="rect">
            <a:avLst/>
          </a:prstGeom>
        </p:spPr>
        <p:txBody>
          <a:bodyPr bIns="91425" rIns="91425" lIns="91425" tIns="91425" anchor="t" anchorCtr="0">
            <a:noAutofit/>
          </a:bodyPr>
          <a:lstStyle/>
          <a:p/>
        </p:txBody>
      </p:sp>
      <p:pic>
        <p:nvPicPr>
          <p:cNvPr id="55" name="Shape 55"/>
          <p:cNvPicPr preferRelativeResize="0"/>
          <p:nvPr/>
        </p:nvPicPr>
        <p:blipFill>
          <a:blip r:embed="rId3"/>
          <a:stretch>
            <a:fillRect/>
          </a:stretch>
        </p:blipFill>
        <p:spPr>
          <a:xfrm>
            <a:off y="1347024" x="128537"/>
            <a:ext cy="3231624" cx="888692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pic>
        <p:nvPicPr>
          <p:cNvPr id="228" name="Shape 228"/>
          <p:cNvPicPr preferRelativeResize="0"/>
          <p:nvPr/>
        </p:nvPicPr>
        <p:blipFill>
          <a:blip r:embed="rId3"/>
          <a:stretch>
            <a:fillRect/>
          </a:stretch>
        </p:blipFill>
        <p:spPr>
          <a:xfrm>
            <a:off y="0" x="1714500"/>
            <a:ext cy="5143500" cx="5715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pic>
        <p:nvPicPr>
          <p:cNvPr id="60" name="Shape 60"/>
          <p:cNvPicPr preferRelativeResize="0"/>
          <p:nvPr/>
        </p:nvPicPr>
        <p:blipFill>
          <a:blip r:embed="rId3"/>
          <a:stretch>
            <a:fillRect/>
          </a:stretch>
        </p:blipFill>
        <p:spPr>
          <a:xfrm>
            <a:off y="168475" x="615025"/>
            <a:ext cy="5143499" cx="8229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Please Remember</a:t>
            </a:r>
          </a:p>
        </p:txBody>
      </p:sp>
      <p:pic>
        <p:nvPicPr>
          <p:cNvPr id="66" name="Shape 66"/>
          <p:cNvPicPr preferRelativeResize="0"/>
          <p:nvPr/>
        </p:nvPicPr>
        <p:blipFill>
          <a:blip r:embed="rId3"/>
          <a:stretch>
            <a:fillRect/>
          </a:stretch>
        </p:blipFill>
        <p:spPr>
          <a:xfrm>
            <a:off y="1215500" x="66575"/>
            <a:ext cy="3785900" cx="1975252"/>
          </a:xfrm>
          <a:prstGeom prst="rect">
            <a:avLst/>
          </a:prstGeom>
          <a:noFill/>
          <a:ln>
            <a:noFill/>
          </a:ln>
        </p:spPr>
      </p:pic>
      <p:pic>
        <p:nvPicPr>
          <p:cNvPr id="67" name="Shape 67"/>
          <p:cNvPicPr preferRelativeResize="0"/>
          <p:nvPr/>
        </p:nvPicPr>
        <p:blipFill>
          <a:blip r:embed="rId4"/>
          <a:stretch>
            <a:fillRect/>
          </a:stretch>
        </p:blipFill>
        <p:spPr>
          <a:xfrm>
            <a:off y="1786275" x="4935300"/>
            <a:ext cy="3099925" cx="4132500"/>
          </a:xfrm>
          <a:prstGeom prst="rect">
            <a:avLst/>
          </a:prstGeom>
          <a:noFill/>
          <a:ln>
            <a:noFill/>
          </a:ln>
        </p:spPr>
      </p:pic>
      <p:sp>
        <p:nvSpPr>
          <p:cNvPr id="68" name="Shape 68"/>
          <p:cNvSpPr txBox="1"/>
          <p:nvPr>
            <p:ph idx="1" type="body"/>
          </p:nvPr>
        </p:nvSpPr>
        <p:spPr>
          <a:xfrm>
            <a:off y="1143150" x="2072075"/>
            <a:ext cy="3930599" cx="3003899"/>
          </a:xfrm>
          <a:prstGeom prst="rect">
            <a:avLst/>
          </a:prstGeom>
        </p:spPr>
        <p:txBody>
          <a:bodyPr bIns="91425" rIns="91425" lIns="91425" tIns="91425" anchor="t" anchorCtr="0">
            <a:noAutofit/>
          </a:bodyPr>
          <a:lstStyle/>
          <a:p>
            <a:pPr rtl="0" lvl="0">
              <a:buNone/>
            </a:pPr>
            <a:r>
              <a:rPr lang="en">
                <a:solidFill>
                  <a:srgbClr val="000000"/>
                </a:solidFill>
              </a:rPr>
              <a:t>The Golden Rule</a:t>
            </a:r>
          </a:p>
          <a:p>
            <a:pPr>
              <a:buNone/>
            </a:pPr>
            <a:r>
              <a:rPr lang="en">
                <a:solidFill>
                  <a:srgbClr val="000000"/>
                </a:solidFill>
              </a:rPr>
              <a:t>“</a:t>
            </a:r>
            <a:r>
              <a:rPr lang="en" i="1">
                <a:solidFill>
                  <a:srgbClr val="000000"/>
                </a:solidFill>
              </a:rPr>
              <a:t>“Do unto others, as you’d have them do unto you”</a:t>
            </a:r>
            <a:r>
              <a:rPr lang="en">
                <a:solidFill>
                  <a:srgbClr val="000000"/>
                </a:solidFil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pic>
        <p:nvPicPr>
          <p:cNvPr id="73" name="Shape 73"/>
          <p:cNvPicPr preferRelativeResize="0"/>
          <p:nvPr/>
        </p:nvPicPr>
        <p:blipFill>
          <a:blip r:embed="rId3"/>
          <a:stretch>
            <a:fillRect/>
          </a:stretch>
        </p:blipFill>
        <p:spPr>
          <a:xfrm>
            <a:off y="0" x="1829244"/>
            <a:ext cy="5143500" cx="548551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ph type="title"/>
          </p:nvPr>
        </p:nvSpPr>
        <p:spPr>
          <a:xfrm>
            <a:off y="205978" x="228875"/>
            <a:ext cy="857400" cx="8229600"/>
          </a:xfrm>
          <a:prstGeom prst="rect">
            <a:avLst/>
          </a:prstGeom>
        </p:spPr>
        <p:txBody>
          <a:bodyPr bIns="91425" rIns="91425" lIns="91425" tIns="91425" anchor="ctr" anchorCtr="0">
            <a:noAutofit/>
          </a:bodyPr>
          <a:lstStyle/>
          <a:p>
            <a:pPr>
              <a:buNone/>
            </a:pPr>
            <a:r>
              <a:rPr sz="4600" lang="en"/>
              <a:t>Social Media: Facebook </a:t>
            </a:r>
          </a:p>
        </p:txBody>
      </p:sp>
      <p:sp>
        <p:nvSpPr>
          <p:cNvPr id="79" name="Shape 79"/>
          <p:cNvSpPr txBox="1"/>
          <p:nvPr>
            <p:ph idx="1" type="body"/>
          </p:nvPr>
        </p:nvSpPr>
        <p:spPr>
          <a:xfrm>
            <a:off y="1200150" x="457200"/>
            <a:ext cy="3725699" cx="8229600"/>
          </a:xfrm>
          <a:prstGeom prst="rect">
            <a:avLst/>
          </a:prstGeom>
        </p:spPr>
        <p:txBody>
          <a:bodyPr bIns="91425" rIns="91425" lIns="91425" tIns="91425" anchor="t" anchorCtr="0">
            <a:noAutofit/>
          </a:bodyPr>
          <a:lstStyle/>
          <a:p/>
        </p:txBody>
      </p:sp>
      <p:pic>
        <p:nvPicPr>
          <p:cNvPr id="80" name="Shape 80"/>
          <p:cNvPicPr preferRelativeResize="0"/>
          <p:nvPr/>
        </p:nvPicPr>
        <p:blipFill>
          <a:blip r:embed="rId3"/>
          <a:stretch>
            <a:fillRect/>
          </a:stretch>
        </p:blipFill>
        <p:spPr>
          <a:xfrm>
            <a:off y="138462" x="6486512"/>
            <a:ext cy="1724025" cx="2657475"/>
          </a:xfrm>
          <a:prstGeom prst="rect">
            <a:avLst/>
          </a:prstGeom>
          <a:noFill/>
          <a:ln>
            <a:noFill/>
          </a:ln>
        </p:spPr>
      </p:pic>
      <p:pic>
        <p:nvPicPr>
          <p:cNvPr id="81" name="Shape 81"/>
          <p:cNvPicPr preferRelativeResize="0"/>
          <p:nvPr/>
        </p:nvPicPr>
        <p:blipFill>
          <a:blip r:embed="rId4"/>
          <a:stretch>
            <a:fillRect/>
          </a:stretch>
        </p:blipFill>
        <p:spPr>
          <a:xfrm>
            <a:off y="1417635" x="650700"/>
            <a:ext cy="3290740" cx="58358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05978" x="457200"/>
            <a:ext cy="857400" cx="8229600"/>
          </a:xfrm>
          <a:prstGeom prst="rect">
            <a:avLst/>
          </a:prstGeom>
        </p:spPr>
        <p:txBody>
          <a:bodyPr bIns="91425" rIns="91425" lIns="91425" tIns="91425" anchor="ctr" anchorCtr="0">
            <a:noAutofit/>
          </a:bodyPr>
          <a:lstStyle/>
          <a:p>
            <a:pPr rtl="0" lvl="0">
              <a:buNone/>
            </a:pPr>
            <a:r>
              <a:rPr lang="en"/>
              <a:t>Social Media: Twitter</a:t>
            </a:r>
          </a:p>
        </p:txBody>
      </p:sp>
      <p:sp>
        <p:nvSpPr>
          <p:cNvPr id="87" name="Shape 87"/>
          <p:cNvSpPr txBox="1"/>
          <p:nvPr>
            <p:ph idx="1" type="body"/>
          </p:nvPr>
        </p:nvSpPr>
        <p:spPr>
          <a:xfrm>
            <a:off y="1200150" x="457200"/>
            <a:ext cy="3725699" cx="8229600"/>
          </a:xfrm>
          <a:prstGeom prst="rect">
            <a:avLst/>
          </a:prstGeom>
        </p:spPr>
        <p:txBody>
          <a:bodyPr bIns="91425" rIns="91425" lIns="91425" tIns="91425" anchor="t" anchorCtr="0">
            <a:noAutofit/>
          </a:bodyPr>
          <a:lstStyle/>
          <a:p/>
        </p:txBody>
      </p:sp>
      <p:pic>
        <p:nvPicPr>
          <p:cNvPr id="88" name="Shape 88"/>
          <p:cNvPicPr preferRelativeResize="0"/>
          <p:nvPr/>
        </p:nvPicPr>
        <p:blipFill>
          <a:blip r:embed="rId3"/>
          <a:stretch>
            <a:fillRect/>
          </a:stretch>
        </p:blipFill>
        <p:spPr>
          <a:xfrm>
            <a:off y="1160650" x="1872275"/>
            <a:ext cy="3804700" cx="37940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 </a:t>
            </a:r>
          </a:p>
        </p:txBody>
      </p:sp>
      <p:sp>
        <p:nvSpPr>
          <p:cNvPr id="94" name="Shape 94"/>
          <p:cNvSpPr txBox="1"/>
          <p:nvPr>
            <p:ph idx="1" type="body"/>
          </p:nvPr>
        </p:nvSpPr>
        <p:spPr>
          <a:xfrm>
            <a:off y="1200150" x="457200"/>
            <a:ext cy="3725699" cx="8229600"/>
          </a:xfrm>
          <a:prstGeom prst="rect">
            <a:avLst/>
          </a:prstGeom>
        </p:spPr>
        <p:txBody>
          <a:bodyPr bIns="91425" rIns="91425" lIns="91425" tIns="91425" anchor="t" anchorCtr="0">
            <a:noAutofit/>
          </a:bodyPr>
          <a:lstStyle/>
          <a:p>
            <a:pPr>
              <a:buNone/>
            </a:pPr>
            <a:r>
              <a:rPr lang="en"/>
              <a:t>  </a:t>
            </a:r>
          </a:p>
        </p:txBody>
      </p:sp>
      <p:pic>
        <p:nvPicPr>
          <p:cNvPr id="95" name="Shape 95"/>
          <p:cNvPicPr preferRelativeResize="0"/>
          <p:nvPr/>
        </p:nvPicPr>
        <p:blipFill>
          <a:blip r:embed="rId3"/>
          <a:stretch>
            <a:fillRect/>
          </a:stretch>
        </p:blipFill>
        <p:spPr>
          <a:xfrm>
            <a:off y="2094000" x="398525"/>
            <a:ext cy="2464958" cx="8346950"/>
          </a:xfrm>
          <a:prstGeom prst="rect">
            <a:avLst/>
          </a:prstGeom>
          <a:noFill/>
          <a:ln>
            <a:noFill/>
          </a:ln>
        </p:spPr>
      </p:pic>
      <p:pic>
        <p:nvPicPr>
          <p:cNvPr id="96" name="Shape 96"/>
          <p:cNvPicPr preferRelativeResize="0"/>
          <p:nvPr/>
        </p:nvPicPr>
        <p:blipFill>
          <a:blip r:embed="rId4"/>
          <a:stretch>
            <a:fillRect/>
          </a:stretch>
        </p:blipFill>
        <p:spPr>
          <a:xfrm>
            <a:off y="69400" x="3157525"/>
            <a:ext cy="1619250" cx="28289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