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3.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0" y="46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19739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11/4/2015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91989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015907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612432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223161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07416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856669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418238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8687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10944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98894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40790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11/4/2015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07171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85372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11/4/2015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8210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1447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82033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8A87A34-81AB-432B-8DAE-1953F412C126}" type="datetimeFigureOut">
              <a:rPr lang="en-US" smtClean="0"/>
              <a:pPr/>
              <a:t>11/4/2015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09625708"/>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smtClean="0">
                <a:solidFill>
                  <a:schemeClr val="bg1"/>
                </a:solidFill>
              </a:rPr>
              <a:t>The Excitement that Is the technology plan update</a:t>
            </a:r>
            <a:endParaRPr lang="en-US" dirty="0">
              <a:solidFill>
                <a:schemeClr val="bg1"/>
              </a:solidFill>
            </a:endParaRPr>
          </a:p>
        </p:txBody>
      </p:sp>
      <p:sp>
        <p:nvSpPr>
          <p:cNvPr id="3" name="Subtitle 2"/>
          <p:cNvSpPr>
            <a:spLocks noGrp="1"/>
          </p:cNvSpPr>
          <p:nvPr>
            <p:ph type="subTitle" idx="1"/>
          </p:nvPr>
        </p:nvSpPr>
        <p:spPr/>
        <p:txBody>
          <a:bodyPr/>
          <a:lstStyle/>
          <a:p>
            <a:pPr algn="ctr"/>
            <a:r>
              <a:rPr lang="en-US" b="1" dirty="0" smtClean="0">
                <a:solidFill>
                  <a:schemeClr val="bg1"/>
                </a:solidFill>
              </a:rPr>
              <a:t>Or, “when is my computer going to be replaced”? </a:t>
            </a:r>
            <a:endParaRPr lang="en-US" b="1" dirty="0">
              <a:solidFill>
                <a:schemeClr val="bg1"/>
              </a:solidFill>
            </a:endParaRPr>
          </a:p>
        </p:txBody>
      </p:sp>
    </p:spTree>
    <p:extLst>
      <p:ext uri="{BB962C8B-B14F-4D97-AF65-F5344CB8AC3E}">
        <p14:creationId xmlns:p14="http://schemas.microsoft.com/office/powerpoint/2010/main" val="14686703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5053" y="-189314"/>
            <a:ext cx="8157410" cy="117125"/>
          </a:xfrm>
        </p:spPr>
        <p:txBody>
          <a:bodyPr>
            <a:normAutofit fontScale="90000"/>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94617715"/>
              </p:ext>
            </p:extLst>
          </p:nvPr>
        </p:nvGraphicFramePr>
        <p:xfrm>
          <a:off x="1379620" y="750787"/>
          <a:ext cx="9167219" cy="4809814"/>
        </p:xfrm>
        <a:graphic>
          <a:graphicData uri="http://schemas.openxmlformats.org/drawingml/2006/table">
            <a:tbl>
              <a:tblPr firstRow="1" firstCol="1">
                <a:tableStyleId>{5C22544A-7EE6-4342-B048-85BDC9FD1C3A}</a:tableStyleId>
              </a:tblPr>
              <a:tblGrid>
                <a:gridCol w="2963318"/>
                <a:gridCol w="1632897"/>
                <a:gridCol w="93980"/>
                <a:gridCol w="1697154"/>
                <a:gridCol w="1397700"/>
                <a:gridCol w="1382170"/>
              </a:tblGrid>
              <a:tr h="604771">
                <a:tc>
                  <a:txBody>
                    <a:bodyPr/>
                    <a:lstStyle/>
                    <a:p>
                      <a:pPr marL="0" marR="0" indent="0">
                        <a:lnSpc>
                          <a:spcPct val="115000"/>
                        </a:lnSpc>
                        <a:spcBef>
                          <a:spcPts val="500"/>
                        </a:spcBef>
                        <a:spcAft>
                          <a:spcPts val="1000"/>
                        </a:spcAft>
                      </a:pPr>
                      <a:r>
                        <a:rPr lang="en-US" sz="1200" dirty="0">
                          <a:effectLst/>
                        </a:rPr>
                        <a:t>Progress Report </a:t>
                      </a:r>
                      <a:r>
                        <a:rPr lang="en-US" sz="1200" dirty="0" smtClean="0">
                          <a:effectLst/>
                        </a:rPr>
                        <a:t>2014-2015 Goal/Objective</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lumMod val="75000"/>
                      </a:schemeClr>
                    </a:solidFill>
                  </a:tcPr>
                </a:tc>
                <a:tc gridSpan="2">
                  <a:txBody>
                    <a:bodyPr/>
                    <a:lstStyle/>
                    <a:p>
                      <a:pPr marL="0" marR="0" indent="0" algn="ctr">
                        <a:spcBef>
                          <a:spcPts val="0"/>
                        </a:spcBef>
                        <a:spcAft>
                          <a:spcPts val="0"/>
                        </a:spcAft>
                      </a:pPr>
                      <a:r>
                        <a:rPr lang="en-US" sz="1200" dirty="0">
                          <a:effectLst/>
                        </a:rPr>
                        <a:t>Planning/</a:t>
                      </a:r>
                      <a:endParaRPr lang="en-US" sz="1100" dirty="0">
                        <a:effectLst/>
                      </a:endParaRPr>
                    </a:p>
                    <a:p>
                      <a:pPr marL="0" marR="0" indent="0" algn="ctr">
                        <a:spcBef>
                          <a:spcPts val="0"/>
                        </a:spcBef>
                        <a:spcAft>
                          <a:spcPts val="0"/>
                        </a:spcAft>
                      </a:pPr>
                      <a:r>
                        <a:rPr lang="en-US" sz="1200" dirty="0">
                          <a:effectLst/>
                        </a:rPr>
                        <a:t>Discussion (25%)</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lumMod val="75000"/>
                      </a:schemeClr>
                    </a:solidFill>
                  </a:tcPr>
                </a:tc>
                <a:tc hMerge="1">
                  <a:txBody>
                    <a:bodyPr/>
                    <a:lstStyle/>
                    <a:p>
                      <a:pPr marL="0" marR="0" indent="0" algn="ctr">
                        <a:spcBef>
                          <a:spcPts val="0"/>
                        </a:spcBef>
                        <a:spcAft>
                          <a:spcPts val="0"/>
                        </a:spcAft>
                      </a:pP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lumMod val="75000"/>
                      </a:schemeClr>
                    </a:solidFill>
                  </a:tcPr>
                </a:tc>
                <a:tc>
                  <a:txBody>
                    <a:bodyPr/>
                    <a:lstStyle/>
                    <a:p>
                      <a:pPr marL="0" marR="0" indent="0" algn="ctr">
                        <a:spcBef>
                          <a:spcPts val="0"/>
                        </a:spcBef>
                        <a:spcAft>
                          <a:spcPts val="0"/>
                        </a:spcAft>
                      </a:pPr>
                      <a:r>
                        <a:rPr lang="en-US" sz="1200" dirty="0">
                          <a:effectLst/>
                        </a:rPr>
                        <a:t>Implementation (50%)</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lumMod val="75000"/>
                      </a:schemeClr>
                    </a:solidFill>
                  </a:tcPr>
                </a:tc>
                <a:tc>
                  <a:txBody>
                    <a:bodyPr/>
                    <a:lstStyle/>
                    <a:p>
                      <a:pPr marL="0" marR="0" indent="0" algn="ctr">
                        <a:spcBef>
                          <a:spcPts val="0"/>
                        </a:spcBef>
                        <a:spcAft>
                          <a:spcPts val="0"/>
                        </a:spcAft>
                      </a:pPr>
                      <a:r>
                        <a:rPr lang="en-US" sz="1200" dirty="0">
                          <a:effectLst/>
                        </a:rPr>
                        <a:t>Ongoing </a:t>
                      </a:r>
                      <a:endParaRPr lang="en-US" sz="1100" dirty="0">
                        <a:effectLst/>
                      </a:endParaRPr>
                    </a:p>
                    <a:p>
                      <a:pPr marL="0" marR="0" indent="0" algn="ctr">
                        <a:spcBef>
                          <a:spcPts val="0"/>
                        </a:spcBef>
                        <a:spcAft>
                          <a:spcPts val="0"/>
                        </a:spcAft>
                      </a:pPr>
                      <a:r>
                        <a:rPr lang="en-US" sz="1200" dirty="0">
                          <a:effectLst/>
                        </a:rPr>
                        <a:t>(75%)</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lumMod val="75000"/>
                      </a:schemeClr>
                    </a:solidFill>
                  </a:tcPr>
                </a:tc>
                <a:tc>
                  <a:txBody>
                    <a:bodyPr/>
                    <a:lstStyle/>
                    <a:p>
                      <a:pPr marL="0" marR="0" indent="0" algn="ctr">
                        <a:spcBef>
                          <a:spcPts val="0"/>
                        </a:spcBef>
                        <a:spcAft>
                          <a:spcPts val="0"/>
                        </a:spcAft>
                      </a:pPr>
                      <a:r>
                        <a:rPr lang="en-US" sz="1200" dirty="0">
                          <a:effectLst/>
                        </a:rPr>
                        <a:t>Complete </a:t>
                      </a:r>
                      <a:endParaRPr lang="en-US" sz="1100" dirty="0">
                        <a:effectLst/>
                      </a:endParaRPr>
                    </a:p>
                    <a:p>
                      <a:pPr marL="0" marR="0" indent="0" algn="ctr">
                        <a:spcBef>
                          <a:spcPts val="0"/>
                        </a:spcBef>
                        <a:spcAft>
                          <a:spcPts val="0"/>
                        </a:spcAft>
                      </a:pPr>
                      <a:r>
                        <a:rPr lang="en-US" sz="1200" dirty="0">
                          <a:effectLst/>
                        </a:rPr>
                        <a:t>(100%)</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lumMod val="75000"/>
                      </a:schemeClr>
                    </a:solidFill>
                  </a:tcPr>
                </a:tc>
              </a:tr>
              <a:tr h="264695">
                <a:tc gridSpan="6">
                  <a:txBody>
                    <a:bodyPr/>
                    <a:lstStyle/>
                    <a:p>
                      <a:pPr marL="0" marR="0" indent="0">
                        <a:spcBef>
                          <a:spcPts val="0"/>
                        </a:spcBef>
                        <a:spcAft>
                          <a:spcPts val="0"/>
                        </a:spcAft>
                      </a:pPr>
                      <a:r>
                        <a:rPr lang="en-US" sz="1200" dirty="0">
                          <a:solidFill>
                            <a:srgbClr val="FF0000"/>
                          </a:solidFill>
                          <a:effectLst/>
                        </a:rPr>
                        <a:t>Goal 1 Technology Professional Development</a:t>
                      </a:r>
                      <a:endParaRPr lang="en-US" sz="11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819714">
                <a:tc>
                  <a:txBody>
                    <a:bodyPr/>
                    <a:lstStyle/>
                    <a:p>
                      <a:pPr marL="0" marR="0" indent="0">
                        <a:lnSpc>
                          <a:spcPct val="115000"/>
                        </a:lnSpc>
                        <a:spcBef>
                          <a:spcPts val="500"/>
                        </a:spcBef>
                        <a:spcAft>
                          <a:spcPts val="1000"/>
                        </a:spcAft>
                      </a:pPr>
                      <a:r>
                        <a:rPr lang="en-US" sz="1200" dirty="0">
                          <a:effectLst/>
                        </a:rPr>
                        <a:t>Objective 1.1 Professional Development</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lumMod val="75000"/>
                      </a:schemeClr>
                    </a:solidFill>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indent="0" algn="ctr">
                        <a:lnSpc>
                          <a:spcPct val="115000"/>
                        </a:lnSpc>
                        <a:spcBef>
                          <a:spcPts val="500"/>
                        </a:spcBef>
                        <a:spcAft>
                          <a:spcPts val="1000"/>
                        </a:spcAft>
                      </a:pPr>
                      <a:r>
                        <a:rPr lang="en-US" sz="1400" b="1" dirty="0">
                          <a:effectLst/>
                          <a:sym typeface="Symbol" panose="05050102010706020507" pitchFamily="18" charset="2"/>
                        </a:rPr>
                        <a:t></a:t>
                      </a:r>
                      <a:endParaRPr lang="en-US"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304304">
                <a:tc>
                  <a:txBody>
                    <a:bodyPr/>
                    <a:lstStyle/>
                    <a:p>
                      <a:pPr marL="0" marR="0" indent="0">
                        <a:lnSpc>
                          <a:spcPct val="115000"/>
                        </a:lnSpc>
                        <a:spcBef>
                          <a:spcPts val="500"/>
                        </a:spcBef>
                        <a:spcAft>
                          <a:spcPts val="1000"/>
                        </a:spcAft>
                      </a:pPr>
                      <a:r>
                        <a:rPr lang="en-US" sz="1200" dirty="0">
                          <a:effectLst/>
                        </a:rPr>
                        <a:t>Objective 1.2 Survey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lumMod val="75000"/>
                      </a:schemeClr>
                    </a:solidFill>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marL="0" marR="0" indent="0" algn="ctr">
                        <a:lnSpc>
                          <a:spcPct val="115000"/>
                        </a:lnSpc>
                        <a:spcBef>
                          <a:spcPts val="500"/>
                        </a:spcBef>
                        <a:spcAft>
                          <a:spcPts val="1000"/>
                        </a:spcAft>
                      </a:pPr>
                      <a:r>
                        <a:rPr lang="en-US" sz="1400" b="1" dirty="0">
                          <a:effectLst/>
                          <a:sym typeface="Symbol" panose="05050102010706020507" pitchFamily="18" charset="2"/>
                        </a:rPr>
                        <a:t></a:t>
                      </a:r>
                      <a:endParaRPr lang="en-US"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540376">
                <a:tc>
                  <a:txBody>
                    <a:bodyPr/>
                    <a:lstStyle/>
                    <a:p>
                      <a:pPr marL="0" marR="0" indent="0">
                        <a:lnSpc>
                          <a:spcPct val="115000"/>
                        </a:lnSpc>
                        <a:spcBef>
                          <a:spcPts val="500"/>
                        </a:spcBef>
                        <a:spcAft>
                          <a:spcPts val="1000"/>
                        </a:spcAft>
                      </a:pPr>
                      <a:r>
                        <a:rPr lang="en-US" sz="1200" dirty="0">
                          <a:effectLst/>
                        </a:rPr>
                        <a:t>Objective 1.3 New Technology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lumMod val="75000"/>
                      </a:schemeClr>
                    </a:solidFill>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gridSpan="2">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en-US"/>
                    </a:p>
                  </a:txBody>
                  <a:tcPr/>
                </a:tc>
                <a:tc>
                  <a:txBody>
                    <a:bodyPr/>
                    <a:lstStyle/>
                    <a:p>
                      <a:pPr marL="0" marR="0" indent="0" algn="ctr">
                        <a:lnSpc>
                          <a:spcPct val="115000"/>
                        </a:lnSpc>
                        <a:spcBef>
                          <a:spcPts val="500"/>
                        </a:spcBef>
                        <a:spcAft>
                          <a:spcPts val="1000"/>
                        </a:spcAft>
                      </a:pPr>
                      <a:r>
                        <a:rPr lang="en-US" sz="1400" b="1" dirty="0">
                          <a:effectLst/>
                          <a:sym typeface="Symbol" panose="05050102010706020507" pitchFamily="18" charset="2"/>
                        </a:rPr>
                        <a:t></a:t>
                      </a:r>
                      <a:endParaRPr lang="en-US"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indent="0" algn="ctr">
                        <a:lnSpc>
                          <a:spcPct val="115000"/>
                        </a:lnSpc>
                        <a:spcBef>
                          <a:spcPts val="500"/>
                        </a:spcBef>
                        <a:spcAft>
                          <a:spcPts val="1000"/>
                        </a:spcAft>
                      </a:pPr>
                      <a:r>
                        <a:rPr lang="en-US" sz="1200">
                          <a:effectLst/>
                        </a:rPr>
                        <a:t> </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r>
              <a:tr h="325557">
                <a:tc gridSpan="6">
                  <a:txBody>
                    <a:bodyPr/>
                    <a:lstStyle/>
                    <a:p>
                      <a:pPr marL="0" marR="0" indent="0">
                        <a:lnSpc>
                          <a:spcPct val="115000"/>
                        </a:lnSpc>
                        <a:spcBef>
                          <a:spcPts val="500"/>
                        </a:spcBef>
                        <a:spcAft>
                          <a:spcPts val="1000"/>
                        </a:spcAft>
                      </a:pPr>
                      <a:r>
                        <a:rPr lang="en-US" sz="1200" dirty="0">
                          <a:solidFill>
                            <a:srgbClr val="FF0000"/>
                          </a:solidFill>
                          <a:effectLst/>
                        </a:rPr>
                        <a:t>Goal 2 </a:t>
                      </a:r>
                      <a:r>
                        <a:rPr lang="en-US" sz="1200" spc="-5" dirty="0">
                          <a:solidFill>
                            <a:srgbClr val="FF0000"/>
                          </a:solidFill>
                          <a:effectLst/>
                        </a:rPr>
                        <a:t>technology</a:t>
                      </a:r>
                      <a:r>
                        <a:rPr lang="en-US" sz="1200" spc="-10" dirty="0">
                          <a:solidFill>
                            <a:srgbClr val="FF0000"/>
                          </a:solidFill>
                          <a:effectLst/>
                        </a:rPr>
                        <a:t> </a:t>
                      </a:r>
                      <a:r>
                        <a:rPr lang="en-US" sz="1200" spc="-5" dirty="0">
                          <a:solidFill>
                            <a:srgbClr val="FF0000"/>
                          </a:solidFill>
                          <a:effectLst/>
                        </a:rPr>
                        <a:t>infrastructure</a:t>
                      </a:r>
                      <a:endParaRPr lang="en-US" sz="11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40376">
                <a:tc>
                  <a:txBody>
                    <a:bodyPr/>
                    <a:lstStyle/>
                    <a:p>
                      <a:pPr marL="0" marR="0" indent="0">
                        <a:lnSpc>
                          <a:spcPct val="115000"/>
                        </a:lnSpc>
                        <a:spcBef>
                          <a:spcPts val="500"/>
                        </a:spcBef>
                        <a:spcAft>
                          <a:spcPts val="1000"/>
                        </a:spcAft>
                      </a:pPr>
                      <a:r>
                        <a:rPr lang="en-US" sz="1200" dirty="0">
                          <a:effectLst/>
                        </a:rPr>
                        <a:t>Objective 2.1 Determine the needs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lumMod val="75000"/>
                      </a:schemeClr>
                    </a:solidFill>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gridSpan="2">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hMerge="1">
                  <a:txBody>
                    <a:bodyPr/>
                    <a:lstStyle/>
                    <a:p>
                      <a:endParaRPr lang="en-US"/>
                    </a:p>
                  </a:txBody>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indent="0" algn="ctr">
                        <a:lnSpc>
                          <a:spcPct val="115000"/>
                        </a:lnSpc>
                        <a:spcBef>
                          <a:spcPts val="500"/>
                        </a:spcBef>
                        <a:spcAft>
                          <a:spcPts val="1000"/>
                        </a:spcAft>
                      </a:pPr>
                      <a:r>
                        <a:rPr lang="en-US" sz="1400" b="1" dirty="0">
                          <a:effectLst/>
                          <a:sym typeface="Symbol" panose="05050102010706020507" pitchFamily="18" charset="2"/>
                        </a:rPr>
                        <a:t></a:t>
                      </a:r>
                      <a:endParaRPr lang="en-US"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r>
              <a:tr h="261037">
                <a:tc gridSpan="6">
                  <a:txBody>
                    <a:bodyPr/>
                    <a:lstStyle/>
                    <a:p>
                      <a:pPr marL="0" marR="0" indent="0">
                        <a:lnSpc>
                          <a:spcPct val="115000"/>
                        </a:lnSpc>
                        <a:spcBef>
                          <a:spcPts val="500"/>
                        </a:spcBef>
                        <a:spcAft>
                          <a:spcPts val="1000"/>
                        </a:spcAft>
                      </a:pPr>
                      <a:r>
                        <a:rPr lang="en-US" sz="1200" dirty="0">
                          <a:solidFill>
                            <a:srgbClr val="FF0000"/>
                          </a:solidFill>
                          <a:effectLst/>
                        </a:rPr>
                        <a:t>Goal 3 Adaptive</a:t>
                      </a:r>
                      <a:r>
                        <a:rPr lang="en-US" sz="1200" spc="-15" dirty="0">
                          <a:solidFill>
                            <a:srgbClr val="FF0000"/>
                          </a:solidFill>
                          <a:effectLst/>
                        </a:rPr>
                        <a:t> </a:t>
                      </a:r>
                      <a:r>
                        <a:rPr lang="en-US" sz="1200" spc="-5" dirty="0">
                          <a:solidFill>
                            <a:srgbClr val="FF0000"/>
                          </a:solidFill>
                          <a:effectLst/>
                        </a:rPr>
                        <a:t>and</a:t>
                      </a:r>
                      <a:r>
                        <a:rPr lang="en-US" sz="1200" spc="-15" dirty="0">
                          <a:solidFill>
                            <a:srgbClr val="FF0000"/>
                          </a:solidFill>
                          <a:effectLst/>
                        </a:rPr>
                        <a:t> </a:t>
                      </a:r>
                      <a:r>
                        <a:rPr lang="en-US" sz="1200" spc="-5" dirty="0">
                          <a:solidFill>
                            <a:srgbClr val="FF0000"/>
                          </a:solidFill>
                          <a:effectLst/>
                        </a:rPr>
                        <a:t>Assistive</a:t>
                      </a:r>
                      <a:r>
                        <a:rPr lang="en-US" sz="1200" spc="-15" dirty="0">
                          <a:solidFill>
                            <a:srgbClr val="FF0000"/>
                          </a:solidFill>
                          <a:effectLst/>
                        </a:rPr>
                        <a:t> </a:t>
                      </a:r>
                      <a:r>
                        <a:rPr lang="en-US" sz="1200" spc="-5" dirty="0">
                          <a:solidFill>
                            <a:srgbClr val="FF0000"/>
                          </a:solidFill>
                          <a:effectLst/>
                        </a:rPr>
                        <a:t>technology</a:t>
                      </a:r>
                      <a:endParaRPr lang="en-US" sz="11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40376">
                <a:tc>
                  <a:txBody>
                    <a:bodyPr/>
                    <a:lstStyle/>
                    <a:p>
                      <a:pPr marL="0" marR="0" indent="0">
                        <a:lnSpc>
                          <a:spcPct val="115000"/>
                        </a:lnSpc>
                        <a:spcBef>
                          <a:spcPts val="500"/>
                        </a:spcBef>
                        <a:spcAft>
                          <a:spcPts val="1000"/>
                        </a:spcAft>
                      </a:pPr>
                      <a:r>
                        <a:rPr lang="en-US" sz="1200" dirty="0">
                          <a:effectLst/>
                        </a:rPr>
                        <a:t>Objective 3.1 Adaptive Technology</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lumMod val="75000"/>
                      </a:schemeClr>
                    </a:solidFill>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lnSpc>
                          <a:spcPct val="115000"/>
                        </a:lnSpc>
                        <a:spcBef>
                          <a:spcPts val="500"/>
                        </a:spcBef>
                        <a:spcAft>
                          <a:spcPts val="1000"/>
                        </a:spcAft>
                      </a:pPr>
                      <a:r>
                        <a:rPr lang="en-US" sz="1400" b="1" dirty="0">
                          <a:effectLst/>
                          <a:sym typeface="Symbol" panose="05050102010706020507" pitchFamily="18" charset="2"/>
                        </a:rPr>
                        <a:t></a:t>
                      </a:r>
                      <a:endParaRPr lang="en-US"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mpd="sng">
                      <a:noFill/>
                    </a:lnR>
                    <a:lnT w="12700" cmpd="sng">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304304">
                <a:tc>
                  <a:txBody>
                    <a:bodyPr/>
                    <a:lstStyle/>
                    <a:p>
                      <a:pPr marL="0" marR="0" indent="0">
                        <a:lnSpc>
                          <a:spcPct val="115000"/>
                        </a:lnSpc>
                        <a:spcBef>
                          <a:spcPts val="500"/>
                        </a:spcBef>
                        <a:spcAft>
                          <a:spcPts val="1000"/>
                        </a:spcAft>
                      </a:pPr>
                      <a:r>
                        <a:rPr lang="en-US" sz="1200" dirty="0">
                          <a:effectLst/>
                        </a:rPr>
                        <a:t>Objective 3.2  Needs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lumMod val="75000"/>
                      </a:schemeClr>
                    </a:solidFill>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lnSpc>
                          <a:spcPct val="115000"/>
                        </a:lnSpc>
                        <a:spcBef>
                          <a:spcPts val="500"/>
                        </a:spcBef>
                        <a:spcAft>
                          <a:spcPts val="1000"/>
                        </a:spcAft>
                      </a:pPr>
                      <a:r>
                        <a:rPr lang="en-US" sz="1400" b="1" dirty="0">
                          <a:effectLst/>
                          <a:sym typeface="Symbol" panose="05050102010706020507" pitchFamily="18" charset="2"/>
                        </a:rPr>
                        <a:t></a:t>
                      </a:r>
                      <a:endParaRPr lang="en-US"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304304">
                <a:tc>
                  <a:txBody>
                    <a:bodyPr/>
                    <a:lstStyle/>
                    <a:p>
                      <a:pPr marL="0" marR="0" indent="0">
                        <a:lnSpc>
                          <a:spcPct val="115000"/>
                        </a:lnSpc>
                        <a:spcBef>
                          <a:spcPts val="500"/>
                        </a:spcBef>
                        <a:spcAft>
                          <a:spcPts val="1000"/>
                        </a:spcAft>
                      </a:pPr>
                      <a:r>
                        <a:rPr lang="en-US" sz="1200" dirty="0">
                          <a:effectLst/>
                        </a:rPr>
                        <a:t>Objective 3.3 Training</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lumMod val="75000"/>
                      </a:schemeClr>
                    </a:solidFill>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gridSpan="2">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en-US"/>
                    </a:p>
                  </a:txBody>
                  <a:tcPr/>
                </a:tc>
                <a:tc>
                  <a:txBody>
                    <a:bodyPr/>
                    <a:lstStyle/>
                    <a:p>
                      <a:pPr marL="0" marR="0" indent="0" algn="ctr">
                        <a:lnSpc>
                          <a:spcPct val="115000"/>
                        </a:lnSpc>
                        <a:spcBef>
                          <a:spcPts val="500"/>
                        </a:spcBef>
                        <a:spcAft>
                          <a:spcPts val="1000"/>
                        </a:spcAft>
                      </a:pPr>
                      <a:r>
                        <a:rPr lang="en-US" sz="1200" dirty="0">
                          <a:effectLst/>
                        </a:rPr>
                        <a:t> </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indent="0" algn="ctr">
                        <a:lnSpc>
                          <a:spcPct val="115000"/>
                        </a:lnSpc>
                        <a:spcBef>
                          <a:spcPts val="500"/>
                        </a:spcBef>
                        <a:spcAft>
                          <a:spcPts val="1000"/>
                        </a:spcAft>
                      </a:pPr>
                      <a:r>
                        <a:rPr lang="en-US" sz="1400" b="1" dirty="0">
                          <a:effectLst/>
                          <a:sym typeface="Symbol" panose="05050102010706020507" pitchFamily="18" charset="2"/>
                        </a:rPr>
                        <a:t></a:t>
                      </a:r>
                      <a:endParaRPr lang="en-US"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553351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0885" y="-446806"/>
            <a:ext cx="6705599" cy="133985"/>
          </a:xfrm>
        </p:spPr>
        <p:txBody>
          <a:bodyPr>
            <a:normAutofit fontScale="90000"/>
          </a:bodyPr>
          <a:lstStyle/>
          <a:p>
            <a:endParaRPr lang="en-US" dirty="0"/>
          </a:p>
        </p:txBody>
      </p:sp>
      <p:sp>
        <p:nvSpPr>
          <p:cNvPr id="3" name="Content Placeholder 2"/>
          <p:cNvSpPr>
            <a:spLocks noGrp="1"/>
          </p:cNvSpPr>
          <p:nvPr>
            <p:ph idx="1"/>
          </p:nvPr>
        </p:nvSpPr>
        <p:spPr>
          <a:xfrm>
            <a:off x="405063" y="199708"/>
            <a:ext cx="11201400" cy="6296526"/>
          </a:xfrm>
        </p:spPr>
        <p:txBody>
          <a:bodyPr>
            <a:normAutofit/>
          </a:bodyPr>
          <a:lstStyle/>
          <a:p>
            <a:pPr algn="ctr"/>
            <a:endParaRPr lang="en-US" sz="3600" b="1" cap="all" dirty="0" smtClean="0"/>
          </a:p>
          <a:p>
            <a:pPr marL="0" indent="0">
              <a:buNone/>
            </a:pPr>
            <a:r>
              <a:rPr lang="en-US" sz="4000" b="1" cap="all" dirty="0" smtClean="0">
                <a:solidFill>
                  <a:schemeClr val="bg1"/>
                </a:solidFill>
              </a:rPr>
              <a:t>Goals </a:t>
            </a:r>
            <a:r>
              <a:rPr lang="en-US" sz="4000" b="1" cap="all" dirty="0">
                <a:solidFill>
                  <a:schemeClr val="bg1"/>
                </a:solidFill>
              </a:rPr>
              <a:t>and Objectives for 2014-15</a:t>
            </a:r>
          </a:p>
          <a:p>
            <a:pPr marL="0" indent="0">
              <a:buNone/>
            </a:pPr>
            <a:endParaRPr lang="en-US" sz="2800" b="1" cap="all" dirty="0" smtClean="0">
              <a:solidFill>
                <a:schemeClr val="bg1"/>
              </a:solidFill>
            </a:endParaRPr>
          </a:p>
          <a:p>
            <a:pPr marL="0" indent="0">
              <a:buNone/>
            </a:pPr>
            <a:r>
              <a:rPr lang="en-US" sz="2800" b="1" cap="all" dirty="0" smtClean="0">
                <a:solidFill>
                  <a:schemeClr val="bg1"/>
                </a:solidFill>
              </a:rPr>
              <a:t>Goal </a:t>
            </a:r>
            <a:r>
              <a:rPr lang="en-US" sz="2800" b="1" cap="all" dirty="0">
                <a:solidFill>
                  <a:schemeClr val="bg1"/>
                </a:solidFill>
              </a:rPr>
              <a:t>1</a:t>
            </a:r>
            <a:r>
              <a:rPr lang="en-US" sz="2800" b="1" dirty="0">
                <a:solidFill>
                  <a:schemeClr val="bg1"/>
                </a:solidFill>
              </a:rPr>
              <a:t>: Optimize the use of new and existing technologies throughout the College by providing technology- related professional development resources to faculty and staff</a:t>
            </a:r>
            <a:r>
              <a:rPr lang="en-US" sz="2800" b="1" dirty="0" smtClean="0">
                <a:solidFill>
                  <a:schemeClr val="bg1"/>
                </a:solidFill>
              </a:rPr>
              <a:t>.</a:t>
            </a:r>
          </a:p>
          <a:p>
            <a:pPr marL="0" indent="0" algn="ctr">
              <a:buNone/>
            </a:pPr>
            <a:endParaRPr lang="en-US" sz="2400" b="1" dirty="0" smtClean="0">
              <a:solidFill>
                <a:schemeClr val="bg1"/>
              </a:solidFill>
            </a:endParaRPr>
          </a:p>
          <a:p>
            <a:pPr marL="0" indent="0" algn="ctr">
              <a:buNone/>
            </a:pPr>
            <a:r>
              <a:rPr lang="en-US" sz="2400" b="1" dirty="0" smtClean="0">
                <a:solidFill>
                  <a:schemeClr val="bg1"/>
                </a:solidFill>
              </a:rPr>
              <a:t>Or, Make sure everybody has the chance to learn how to use cool stuff</a:t>
            </a:r>
          </a:p>
          <a:p>
            <a:pPr marL="0" indent="0">
              <a:buNone/>
            </a:pPr>
            <a:r>
              <a:rPr lang="en-US" dirty="0">
                <a:solidFill>
                  <a:schemeClr val="bg1"/>
                </a:solidFill>
              </a:rPr>
              <a:t> </a:t>
            </a:r>
          </a:p>
          <a:p>
            <a:pPr marL="0" indent="0">
              <a:buNone/>
            </a:pPr>
            <a:r>
              <a:rPr lang="en-US" dirty="0"/>
              <a:t> </a:t>
            </a:r>
          </a:p>
          <a:p>
            <a:endParaRPr lang="en-US" dirty="0"/>
          </a:p>
        </p:txBody>
      </p:sp>
    </p:spTree>
    <p:extLst>
      <p:ext uri="{BB962C8B-B14F-4D97-AF65-F5344CB8AC3E}">
        <p14:creationId xmlns:p14="http://schemas.microsoft.com/office/powerpoint/2010/main" val="27824976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5694947"/>
            <a:ext cx="8534400" cy="299452"/>
          </a:xfrm>
        </p:spPr>
        <p:txBody>
          <a:bodyPr>
            <a:normAutofit fontScale="90000"/>
          </a:bodyPr>
          <a:lstStyle/>
          <a:p>
            <a:endParaRPr lang="en-US" dirty="0"/>
          </a:p>
        </p:txBody>
      </p:sp>
      <p:sp>
        <p:nvSpPr>
          <p:cNvPr id="3" name="Content Placeholder 2"/>
          <p:cNvSpPr>
            <a:spLocks noGrp="1"/>
          </p:cNvSpPr>
          <p:nvPr>
            <p:ph idx="1"/>
          </p:nvPr>
        </p:nvSpPr>
        <p:spPr>
          <a:xfrm>
            <a:off x="684211" y="685800"/>
            <a:ext cx="10400883" cy="4696326"/>
          </a:xfrm>
        </p:spPr>
        <p:txBody>
          <a:bodyPr>
            <a:normAutofit fontScale="92500" lnSpcReduction="20000"/>
          </a:bodyPr>
          <a:lstStyle/>
          <a:p>
            <a:pPr marL="0" indent="0">
              <a:buNone/>
            </a:pPr>
            <a:r>
              <a:rPr lang="en-US" b="1" dirty="0">
                <a:solidFill>
                  <a:schemeClr val="bg1"/>
                </a:solidFill>
              </a:rPr>
              <a:t>Objective 1.1 The instructional designer, CIETL, and Professional Development committee will promote and increase training opportunities (internal and external) for faculty and staff to learn to use technology more effectively.</a:t>
            </a:r>
          </a:p>
          <a:p>
            <a:pPr marL="731520" lvl="0" indent="0">
              <a:buNone/>
            </a:pPr>
            <a:r>
              <a:rPr lang="en-US" dirty="0" smtClean="0">
                <a:solidFill>
                  <a:schemeClr val="bg1"/>
                </a:solidFill>
              </a:rPr>
              <a:t>The </a:t>
            </a:r>
            <a:r>
              <a:rPr lang="en-US" dirty="0">
                <a:solidFill>
                  <a:schemeClr val="bg1"/>
                </a:solidFill>
              </a:rPr>
              <a:t>Instructional Designer and CIETL had limited resources for engaging in new PD training opportunities.  </a:t>
            </a:r>
          </a:p>
          <a:p>
            <a:pPr marL="731520" lvl="0" indent="0">
              <a:buNone/>
            </a:pPr>
            <a:r>
              <a:rPr lang="en-US" dirty="0">
                <a:solidFill>
                  <a:schemeClr val="bg1"/>
                </a:solidFill>
              </a:rPr>
              <a:t>Banner training opportunities via the district, Office 365 training, with SharePoint, one drive and degree work etc. At the College there have been specific banner trainings to departments and via flex day. Additionally Omni update training was available at Flex Day.</a:t>
            </a:r>
          </a:p>
          <a:p>
            <a:pPr marL="731520" lvl="0" indent="0">
              <a:buNone/>
            </a:pPr>
            <a:r>
              <a:rPr lang="en-US" dirty="0">
                <a:solidFill>
                  <a:schemeClr val="bg1"/>
                </a:solidFill>
              </a:rPr>
              <a:t>Hiring a full time professional development staff member who will be able to develop and support the activities. This position will incorporate instructional design, distance education, and SLO development.</a:t>
            </a:r>
          </a:p>
          <a:p>
            <a:pPr marL="731520" lvl="0" indent="0">
              <a:buNone/>
            </a:pPr>
            <a:r>
              <a:rPr lang="en-US" dirty="0">
                <a:solidFill>
                  <a:schemeClr val="bg1"/>
                </a:solidFill>
              </a:rPr>
              <a:t>The new full time position will utilize the Survey from spring 2014 was conducted and results will be used to address technology needs of the College.</a:t>
            </a:r>
          </a:p>
          <a:p>
            <a:pPr marL="731520" indent="0">
              <a:buNone/>
            </a:pPr>
            <a:r>
              <a:rPr lang="en-US" b="1" dirty="0">
                <a:solidFill>
                  <a:schemeClr val="bg1"/>
                </a:solidFill>
              </a:rPr>
              <a:t>Progress: implementation 50%</a:t>
            </a:r>
          </a:p>
          <a:p>
            <a:pPr marL="0" indent="0">
              <a:buNone/>
            </a:pPr>
            <a:r>
              <a:rPr lang="en-US" dirty="0">
                <a:solidFill>
                  <a:schemeClr val="bg1"/>
                </a:solidFill>
              </a:rPr>
              <a:t> </a:t>
            </a:r>
          </a:p>
          <a:p>
            <a:endParaRPr lang="en-US" dirty="0"/>
          </a:p>
        </p:txBody>
      </p:sp>
    </p:spTree>
    <p:extLst>
      <p:ext uri="{BB962C8B-B14F-4D97-AF65-F5344CB8AC3E}">
        <p14:creationId xmlns:p14="http://schemas.microsoft.com/office/powerpoint/2010/main" val="4111808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6401" y="6561221"/>
            <a:ext cx="8534400" cy="58820"/>
          </a:xfrm>
        </p:spPr>
        <p:txBody>
          <a:bodyPr>
            <a:normAutofit fontScale="90000"/>
          </a:bodyPr>
          <a:lstStyle/>
          <a:p>
            <a:endParaRPr lang="en-US" dirty="0"/>
          </a:p>
        </p:txBody>
      </p:sp>
      <p:sp>
        <p:nvSpPr>
          <p:cNvPr id="3" name="Content Placeholder 2"/>
          <p:cNvSpPr>
            <a:spLocks noGrp="1"/>
          </p:cNvSpPr>
          <p:nvPr>
            <p:ph idx="1"/>
          </p:nvPr>
        </p:nvSpPr>
        <p:spPr>
          <a:xfrm>
            <a:off x="684211" y="685800"/>
            <a:ext cx="9687009" cy="5121442"/>
          </a:xfrm>
        </p:spPr>
        <p:txBody>
          <a:bodyPr>
            <a:normAutofit/>
          </a:bodyPr>
          <a:lstStyle/>
          <a:p>
            <a:pPr marL="0" indent="0">
              <a:buNone/>
            </a:pPr>
            <a:r>
              <a:rPr lang="en-US" b="1" dirty="0">
                <a:solidFill>
                  <a:schemeClr val="bg1"/>
                </a:solidFill>
              </a:rPr>
              <a:t>Objective 1.2 Develop and administer instruments that survey and assess the technology training needs of faculty and staff. </a:t>
            </a:r>
          </a:p>
          <a:p>
            <a:pPr marL="731520" indent="0">
              <a:buNone/>
            </a:pPr>
            <a:r>
              <a:rPr lang="en-US" dirty="0">
                <a:solidFill>
                  <a:schemeClr val="bg1"/>
                </a:solidFill>
              </a:rPr>
              <a:t>This year due to administrative and personnel changes the survey for 2014-15 was not conducted. We have determined that a bi-annual survey is more realistic to our needs. The committee will be conducting this survey in the spring 2016.</a:t>
            </a:r>
          </a:p>
          <a:p>
            <a:pPr marL="731520" indent="0">
              <a:buNone/>
            </a:pPr>
            <a:r>
              <a:rPr lang="en-US" b="1" dirty="0">
                <a:solidFill>
                  <a:schemeClr val="bg1"/>
                </a:solidFill>
              </a:rPr>
              <a:t>Progress: ongoing 75%</a:t>
            </a:r>
          </a:p>
          <a:p>
            <a:pPr marL="0" indent="0">
              <a:buNone/>
            </a:pPr>
            <a:r>
              <a:rPr lang="en-US" dirty="0">
                <a:solidFill>
                  <a:schemeClr val="bg1"/>
                </a:solidFill>
              </a:rPr>
              <a:t> </a:t>
            </a:r>
          </a:p>
          <a:p>
            <a:pPr marL="0" indent="0">
              <a:buNone/>
            </a:pPr>
            <a:r>
              <a:rPr lang="en-US" b="1" dirty="0">
                <a:solidFill>
                  <a:schemeClr val="bg1"/>
                </a:solidFill>
              </a:rPr>
              <a:t>Objective 1.3 Determine the necessity for new or expanded technology to ensure professional development training is provided to faculty and staff.</a:t>
            </a:r>
          </a:p>
          <a:p>
            <a:pPr marL="731520" indent="0">
              <a:buNone/>
            </a:pPr>
            <a:r>
              <a:rPr lang="en-US" dirty="0">
                <a:solidFill>
                  <a:schemeClr val="bg1"/>
                </a:solidFill>
              </a:rPr>
              <a:t>Office 365, one drive, Skype were offered as new and expanded training. There has been ongoing training for this throughout the year.</a:t>
            </a:r>
          </a:p>
          <a:p>
            <a:pPr marL="731520" indent="0">
              <a:buNone/>
            </a:pPr>
            <a:r>
              <a:rPr lang="en-US" b="1" dirty="0">
                <a:solidFill>
                  <a:schemeClr val="bg1"/>
                </a:solidFill>
              </a:rPr>
              <a:t>Progress: ongoing 75%</a:t>
            </a:r>
            <a:endParaRPr lang="en-US" b="1" dirty="0">
              <a:solidFill>
                <a:schemeClr val="bg1"/>
              </a:solidFill>
            </a:endParaRPr>
          </a:p>
        </p:txBody>
      </p:sp>
    </p:spTree>
    <p:extLst>
      <p:ext uri="{BB962C8B-B14F-4D97-AF65-F5344CB8AC3E}">
        <p14:creationId xmlns:p14="http://schemas.microsoft.com/office/powerpoint/2010/main" val="1322916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4423" y="6440906"/>
            <a:ext cx="8534400" cy="90904"/>
          </a:xfrm>
        </p:spPr>
        <p:txBody>
          <a:bodyPr>
            <a:normAutofit fontScale="90000"/>
          </a:bodyPr>
          <a:lstStyle/>
          <a:p>
            <a:endParaRPr lang="en-US" dirty="0"/>
          </a:p>
        </p:txBody>
      </p:sp>
      <p:sp>
        <p:nvSpPr>
          <p:cNvPr id="3" name="Content Placeholder 2"/>
          <p:cNvSpPr>
            <a:spLocks noGrp="1"/>
          </p:cNvSpPr>
          <p:nvPr>
            <p:ph idx="1"/>
          </p:nvPr>
        </p:nvSpPr>
        <p:spPr>
          <a:xfrm>
            <a:off x="684212" y="685800"/>
            <a:ext cx="10457030" cy="4864768"/>
          </a:xfrm>
        </p:spPr>
        <p:txBody>
          <a:bodyPr>
            <a:normAutofit lnSpcReduction="10000"/>
          </a:bodyPr>
          <a:lstStyle/>
          <a:p>
            <a:pPr marL="0" indent="0">
              <a:buNone/>
            </a:pPr>
            <a:r>
              <a:rPr lang="en-US" sz="2800" b="1" cap="all" dirty="0">
                <a:solidFill>
                  <a:schemeClr val="bg1"/>
                </a:solidFill>
              </a:rPr>
              <a:t>Goal 2</a:t>
            </a:r>
            <a:r>
              <a:rPr lang="en-US" sz="2800" b="1" dirty="0">
                <a:solidFill>
                  <a:schemeClr val="bg1"/>
                </a:solidFill>
              </a:rPr>
              <a:t>:  To establish the technology infrastructure to continually improve the operations and services of the college</a:t>
            </a:r>
            <a:r>
              <a:rPr lang="en-US" sz="2800" b="1" dirty="0" smtClean="0">
                <a:solidFill>
                  <a:schemeClr val="bg1"/>
                </a:solidFill>
              </a:rPr>
              <a:t>.</a:t>
            </a:r>
          </a:p>
          <a:p>
            <a:pPr marL="0" indent="0" algn="ctr">
              <a:buNone/>
            </a:pPr>
            <a:r>
              <a:rPr lang="en-US" sz="2200" b="1" dirty="0" smtClean="0">
                <a:solidFill>
                  <a:schemeClr val="bg1"/>
                </a:solidFill>
              </a:rPr>
              <a:t>Or, Make sure everybody has cool stuff that works</a:t>
            </a:r>
            <a:endParaRPr lang="en-US" sz="2200" b="1" dirty="0">
              <a:solidFill>
                <a:schemeClr val="bg1"/>
              </a:solidFill>
            </a:endParaRPr>
          </a:p>
          <a:p>
            <a:pPr marL="0" indent="0">
              <a:buNone/>
            </a:pPr>
            <a:endParaRPr lang="en-US" sz="2800" dirty="0">
              <a:solidFill>
                <a:schemeClr val="bg1"/>
              </a:solidFill>
            </a:endParaRPr>
          </a:p>
          <a:p>
            <a:pPr marL="0" indent="0">
              <a:buNone/>
            </a:pPr>
            <a:r>
              <a:rPr lang="en-US" b="1" dirty="0">
                <a:solidFill>
                  <a:schemeClr val="bg1"/>
                </a:solidFill>
              </a:rPr>
              <a:t>Objective 2.1 Work closely with District ITS to assess the needs of the college and determine its ability to support current and new technology.</a:t>
            </a:r>
            <a:endParaRPr lang="en-US" dirty="0">
              <a:solidFill>
                <a:schemeClr val="bg1"/>
              </a:solidFill>
            </a:endParaRPr>
          </a:p>
          <a:p>
            <a:pPr marL="0" indent="0">
              <a:buNone/>
            </a:pPr>
            <a:r>
              <a:rPr lang="en-US" dirty="0">
                <a:solidFill>
                  <a:schemeClr val="bg1"/>
                </a:solidFill>
              </a:rPr>
              <a:t>Cycle of replacements has been created, timeline has been established. This objective has been institutionalized with the district</a:t>
            </a:r>
            <a:r>
              <a:rPr lang="en-US" dirty="0" smtClean="0">
                <a:solidFill>
                  <a:schemeClr val="bg1"/>
                </a:solidFill>
              </a:rPr>
              <a:t>. Timeline will be shared with all staff.</a:t>
            </a:r>
            <a:endParaRPr lang="en-US" dirty="0">
              <a:solidFill>
                <a:schemeClr val="bg1"/>
              </a:solidFill>
            </a:endParaRPr>
          </a:p>
          <a:p>
            <a:pPr marL="0" indent="0">
              <a:buNone/>
            </a:pPr>
            <a:endParaRPr lang="en-US" b="1" dirty="0" smtClean="0">
              <a:solidFill>
                <a:schemeClr val="bg1"/>
              </a:solidFill>
            </a:endParaRPr>
          </a:p>
          <a:p>
            <a:pPr marL="0" indent="0">
              <a:buNone/>
            </a:pPr>
            <a:r>
              <a:rPr lang="en-US" b="1" dirty="0" smtClean="0">
                <a:solidFill>
                  <a:schemeClr val="bg1"/>
                </a:solidFill>
              </a:rPr>
              <a:t>Progress</a:t>
            </a:r>
            <a:r>
              <a:rPr lang="en-US" b="1" dirty="0">
                <a:solidFill>
                  <a:schemeClr val="bg1"/>
                </a:solidFill>
              </a:rPr>
              <a:t>: complete 100%</a:t>
            </a:r>
            <a:endParaRPr lang="en-US" dirty="0">
              <a:solidFill>
                <a:schemeClr val="bg1"/>
              </a:solidFill>
            </a:endParaRPr>
          </a:p>
          <a:p>
            <a:endParaRPr lang="en-US" dirty="0"/>
          </a:p>
        </p:txBody>
      </p:sp>
    </p:spTree>
    <p:extLst>
      <p:ext uri="{BB962C8B-B14F-4D97-AF65-F5344CB8AC3E}">
        <p14:creationId xmlns:p14="http://schemas.microsoft.com/office/powerpoint/2010/main" val="28468589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549" y="6364258"/>
            <a:ext cx="8534400" cy="1507067"/>
          </a:xfrm>
        </p:spPr>
        <p:txBody>
          <a:bodyPr/>
          <a:lstStyle/>
          <a:p>
            <a:endParaRPr lang="en-US" dirty="0"/>
          </a:p>
        </p:txBody>
      </p:sp>
      <p:sp>
        <p:nvSpPr>
          <p:cNvPr id="3" name="Content Placeholder 2"/>
          <p:cNvSpPr>
            <a:spLocks noGrp="1"/>
          </p:cNvSpPr>
          <p:nvPr>
            <p:ph idx="1"/>
          </p:nvPr>
        </p:nvSpPr>
        <p:spPr>
          <a:xfrm>
            <a:off x="668169" y="132347"/>
            <a:ext cx="9759200" cy="5442284"/>
          </a:xfrm>
        </p:spPr>
        <p:txBody>
          <a:bodyPr>
            <a:normAutofit/>
          </a:bodyPr>
          <a:lstStyle/>
          <a:p>
            <a:pPr marL="0" indent="0">
              <a:buNone/>
            </a:pPr>
            <a:r>
              <a:rPr lang="en-US" sz="2800" b="1" cap="all" dirty="0">
                <a:solidFill>
                  <a:schemeClr val="bg1"/>
                </a:solidFill>
              </a:rPr>
              <a:t>Goal 3</a:t>
            </a:r>
            <a:r>
              <a:rPr lang="en-US" sz="2800" b="1" dirty="0">
                <a:solidFill>
                  <a:schemeClr val="bg1"/>
                </a:solidFill>
              </a:rPr>
              <a:t>: Ensure that compliant and current adaptive and assistive technology is available to all students possessing any form of learning and or physical difference</a:t>
            </a:r>
            <a:r>
              <a:rPr lang="en-US" sz="2800" b="1" dirty="0" smtClean="0">
                <a:solidFill>
                  <a:schemeClr val="bg1"/>
                </a:solidFill>
              </a:rPr>
              <a:t>. </a:t>
            </a:r>
          </a:p>
          <a:p>
            <a:pPr marL="0" indent="0" algn="ctr">
              <a:buNone/>
            </a:pPr>
            <a:r>
              <a:rPr lang="en-US" b="1" dirty="0" smtClean="0">
                <a:solidFill>
                  <a:schemeClr val="bg1"/>
                </a:solidFill>
              </a:rPr>
              <a:t>Or, give Max whatever he needs to do his job</a:t>
            </a:r>
            <a:endParaRPr lang="en-US" b="1" dirty="0">
              <a:solidFill>
                <a:schemeClr val="bg1"/>
              </a:solidFill>
            </a:endParaRPr>
          </a:p>
          <a:p>
            <a:pPr marL="0" indent="0">
              <a:buNone/>
            </a:pPr>
            <a:r>
              <a:rPr lang="en-US" dirty="0">
                <a:solidFill>
                  <a:schemeClr val="bg1"/>
                </a:solidFill>
              </a:rPr>
              <a:t> </a:t>
            </a:r>
          </a:p>
          <a:p>
            <a:pPr marL="0" indent="0">
              <a:buNone/>
            </a:pPr>
            <a:r>
              <a:rPr lang="en-US" b="1" dirty="0">
                <a:solidFill>
                  <a:schemeClr val="bg1"/>
                </a:solidFill>
              </a:rPr>
              <a:t>Objective 3.1 Evaluate the present use of adaptive technology by students, faculty and staff who have a documented disability that prevents access to standard computer hardware and software</a:t>
            </a:r>
            <a:r>
              <a:rPr lang="en-US" b="1" dirty="0" smtClean="0">
                <a:solidFill>
                  <a:schemeClr val="bg1"/>
                </a:solidFill>
              </a:rPr>
              <a:t>.</a:t>
            </a:r>
          </a:p>
          <a:p>
            <a:pPr marL="0" indent="0">
              <a:buNone/>
            </a:pPr>
            <a:r>
              <a:rPr lang="en-US" b="1" dirty="0">
                <a:solidFill>
                  <a:schemeClr val="bg1"/>
                </a:solidFill>
              </a:rPr>
              <a:t>Objective 3.2 Determine the necessity for new or expanded technology that is more likely to satisfy special learning needs.</a:t>
            </a:r>
            <a:endParaRPr lang="en-US" dirty="0">
              <a:solidFill>
                <a:schemeClr val="bg1"/>
              </a:solidFill>
            </a:endParaRPr>
          </a:p>
          <a:p>
            <a:pPr marL="731520" indent="0">
              <a:buNone/>
            </a:pPr>
            <a:r>
              <a:rPr lang="en-US" dirty="0" smtClean="0">
                <a:solidFill>
                  <a:schemeClr val="bg1"/>
                </a:solidFill>
              </a:rPr>
              <a:t>Max and his staff have done everything (see full description online)</a:t>
            </a:r>
            <a:endParaRPr lang="en-US" dirty="0">
              <a:solidFill>
                <a:schemeClr val="bg1"/>
              </a:solidFill>
            </a:endParaRPr>
          </a:p>
          <a:p>
            <a:pPr marL="0" indent="0">
              <a:buNone/>
            </a:pPr>
            <a:r>
              <a:rPr lang="en-US" b="1" dirty="0" smtClean="0">
                <a:solidFill>
                  <a:schemeClr val="bg1"/>
                </a:solidFill>
              </a:rPr>
              <a:t>          Progress</a:t>
            </a:r>
            <a:r>
              <a:rPr lang="en-US" b="1" dirty="0">
                <a:solidFill>
                  <a:schemeClr val="bg1"/>
                </a:solidFill>
              </a:rPr>
              <a:t>: complete 100%</a:t>
            </a:r>
            <a:endParaRPr lang="en-US" dirty="0">
              <a:solidFill>
                <a:schemeClr val="bg1"/>
              </a:solidFill>
            </a:endParaRPr>
          </a:p>
          <a:p>
            <a:pPr marL="0" indent="0">
              <a:buNone/>
            </a:pPr>
            <a:endParaRPr lang="en-US" dirty="0"/>
          </a:p>
        </p:txBody>
      </p:sp>
    </p:spTree>
    <p:extLst>
      <p:ext uri="{BB962C8B-B14F-4D97-AF65-F5344CB8AC3E}">
        <p14:creationId xmlns:p14="http://schemas.microsoft.com/office/powerpoint/2010/main" val="35772668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5891016"/>
            <a:ext cx="8534400" cy="1507067"/>
          </a:xfrm>
        </p:spPr>
        <p:txBody>
          <a:bodyPr/>
          <a:lstStyle/>
          <a:p>
            <a:endParaRPr lang="en-US" dirty="0"/>
          </a:p>
        </p:txBody>
      </p:sp>
      <p:sp>
        <p:nvSpPr>
          <p:cNvPr id="3" name="Content Placeholder 2"/>
          <p:cNvSpPr>
            <a:spLocks noGrp="1"/>
          </p:cNvSpPr>
          <p:nvPr>
            <p:ph idx="1"/>
          </p:nvPr>
        </p:nvSpPr>
        <p:spPr/>
        <p:txBody>
          <a:bodyPr/>
          <a:lstStyle/>
          <a:p>
            <a:pPr marL="0" indent="0">
              <a:buNone/>
            </a:pPr>
            <a:r>
              <a:rPr lang="en-US" b="1" dirty="0">
                <a:solidFill>
                  <a:schemeClr val="bg1"/>
                </a:solidFill>
              </a:rPr>
              <a:t>Objective 3.3 Survey the need to provide training for faculty who teach hybrid and on-line courses in the use of adaptive and assistive technology</a:t>
            </a:r>
            <a:r>
              <a:rPr lang="en-US" b="1" dirty="0" smtClean="0">
                <a:solidFill>
                  <a:schemeClr val="bg1"/>
                </a:solidFill>
              </a:rPr>
              <a:t>.</a:t>
            </a:r>
            <a:endParaRPr lang="en-US" dirty="0" smtClean="0">
              <a:solidFill>
                <a:schemeClr val="bg1"/>
              </a:solidFill>
            </a:endParaRPr>
          </a:p>
          <a:p>
            <a:pPr marL="0" indent="0">
              <a:buNone/>
            </a:pPr>
            <a:r>
              <a:rPr lang="en-US" dirty="0" smtClean="0">
                <a:solidFill>
                  <a:schemeClr val="bg1"/>
                </a:solidFill>
              </a:rPr>
              <a:t>This </a:t>
            </a:r>
            <a:r>
              <a:rPr lang="en-US" dirty="0">
                <a:solidFill>
                  <a:schemeClr val="bg1"/>
                </a:solidFill>
              </a:rPr>
              <a:t>information was in the general survey provided to faculty and staff. The results could not be disaggregated by faculty who teach DE. The survey questions will be revised and discussed in spring 2016 for the next survey implemented in fall 2016. Results from the survey will be able to be analyzed and provide better information. </a:t>
            </a:r>
            <a:endParaRPr lang="en-US" dirty="0" smtClean="0">
              <a:solidFill>
                <a:schemeClr val="bg1"/>
              </a:solidFill>
            </a:endParaRPr>
          </a:p>
          <a:p>
            <a:pPr marL="0" indent="0">
              <a:buNone/>
            </a:pPr>
            <a:r>
              <a:rPr lang="en-US" b="1" dirty="0" smtClean="0">
                <a:solidFill>
                  <a:schemeClr val="bg1"/>
                </a:solidFill>
              </a:rPr>
              <a:t>Progress</a:t>
            </a:r>
            <a:r>
              <a:rPr lang="en-US" b="1" dirty="0">
                <a:solidFill>
                  <a:schemeClr val="bg1"/>
                </a:solidFill>
              </a:rPr>
              <a:t>: complete 100%</a:t>
            </a:r>
          </a:p>
        </p:txBody>
      </p:sp>
    </p:spTree>
    <p:extLst>
      <p:ext uri="{BB962C8B-B14F-4D97-AF65-F5344CB8AC3E}">
        <p14:creationId xmlns:p14="http://schemas.microsoft.com/office/powerpoint/2010/main" val="34984587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521116"/>
            <a:ext cx="8534400" cy="131010"/>
          </a:xfrm>
        </p:spPr>
        <p:txBody>
          <a:bodyPr>
            <a:normAutofit fontScale="90000"/>
          </a:bodyPr>
          <a:lstStyle/>
          <a:p>
            <a:endParaRPr lang="en-US" dirty="0"/>
          </a:p>
        </p:txBody>
      </p:sp>
      <p:sp>
        <p:nvSpPr>
          <p:cNvPr id="3" name="Content Placeholder 2"/>
          <p:cNvSpPr>
            <a:spLocks noGrp="1"/>
          </p:cNvSpPr>
          <p:nvPr>
            <p:ph idx="1"/>
          </p:nvPr>
        </p:nvSpPr>
        <p:spPr>
          <a:xfrm>
            <a:off x="684211" y="256674"/>
            <a:ext cx="9638883" cy="5815263"/>
          </a:xfrm>
        </p:spPr>
        <p:txBody>
          <a:bodyPr>
            <a:normAutofit fontScale="62500" lnSpcReduction="20000"/>
          </a:bodyPr>
          <a:lstStyle/>
          <a:p>
            <a:pPr marL="0" indent="0" algn="ctr">
              <a:buNone/>
            </a:pPr>
            <a:r>
              <a:rPr lang="en-US" b="1" dirty="0">
                <a:solidFill>
                  <a:schemeClr val="bg1"/>
                </a:solidFill>
              </a:rPr>
              <a:t>Technology Committee </a:t>
            </a:r>
            <a:r>
              <a:rPr lang="en-US" b="1" dirty="0" smtClean="0">
                <a:solidFill>
                  <a:schemeClr val="bg1"/>
                </a:solidFill>
              </a:rPr>
              <a:t>Membership 2015-16</a:t>
            </a:r>
          </a:p>
          <a:p>
            <a:pPr marL="0" indent="0" algn="ctr">
              <a:buNone/>
            </a:pPr>
            <a:endParaRPr lang="en-US" b="1" dirty="0"/>
          </a:p>
          <a:p>
            <a:r>
              <a:rPr lang="en-US" b="1" dirty="0">
                <a:solidFill>
                  <a:schemeClr val="bg1"/>
                </a:solidFill>
              </a:rPr>
              <a:t>Gregory Anderson Vice President of </a:t>
            </a:r>
            <a:r>
              <a:rPr lang="en-US" b="1" dirty="0" smtClean="0">
                <a:solidFill>
                  <a:schemeClr val="bg1"/>
                </a:solidFill>
              </a:rPr>
              <a:t>Instruction</a:t>
            </a:r>
          </a:p>
          <a:p>
            <a:r>
              <a:rPr lang="en-US" b="1" dirty="0">
                <a:solidFill>
                  <a:schemeClr val="bg1"/>
                </a:solidFill>
              </a:rPr>
              <a:t>Nathan Staples </a:t>
            </a:r>
            <a:r>
              <a:rPr lang="en-US" b="1" dirty="0" smtClean="0">
                <a:solidFill>
                  <a:schemeClr val="bg1"/>
                </a:solidFill>
              </a:rPr>
              <a:t>Faculty</a:t>
            </a:r>
            <a:r>
              <a:rPr lang="en-US" b="1" dirty="0">
                <a:solidFill>
                  <a:schemeClr val="bg1"/>
                </a:solidFill>
              </a:rPr>
              <a:t>, </a:t>
            </a:r>
            <a:r>
              <a:rPr lang="en-US" b="1" dirty="0" smtClean="0">
                <a:solidFill>
                  <a:schemeClr val="bg1"/>
                </a:solidFill>
              </a:rPr>
              <a:t>Science and Technology Division (co-chair)</a:t>
            </a:r>
            <a:endParaRPr lang="en-US" b="1" dirty="0">
              <a:solidFill>
                <a:schemeClr val="bg1"/>
              </a:solidFill>
            </a:endParaRPr>
          </a:p>
          <a:p>
            <a:r>
              <a:rPr lang="en-US" b="1" dirty="0">
                <a:solidFill>
                  <a:schemeClr val="bg1"/>
                </a:solidFill>
              </a:rPr>
              <a:t>Dean of Business, Design, &amp; Workforce (co-chair)</a:t>
            </a:r>
            <a:endParaRPr lang="en-US" b="1" dirty="0" smtClean="0">
              <a:solidFill>
                <a:schemeClr val="bg1"/>
              </a:solidFill>
            </a:endParaRPr>
          </a:p>
          <a:p>
            <a:r>
              <a:rPr lang="en-US" b="1" dirty="0" smtClean="0">
                <a:solidFill>
                  <a:schemeClr val="bg1"/>
                </a:solidFill>
              </a:rPr>
              <a:t>Michelle </a:t>
            </a:r>
            <a:r>
              <a:rPr lang="en-US" b="1" dirty="0">
                <a:solidFill>
                  <a:schemeClr val="bg1"/>
                </a:solidFill>
              </a:rPr>
              <a:t>Marquez Vice President Administration</a:t>
            </a:r>
          </a:p>
          <a:p>
            <a:r>
              <a:rPr lang="en-US" b="1" dirty="0">
                <a:solidFill>
                  <a:schemeClr val="bg1"/>
                </a:solidFill>
              </a:rPr>
              <a:t>Bruce Griffin SMCCD Chief Technology Officer.</a:t>
            </a:r>
          </a:p>
          <a:p>
            <a:r>
              <a:rPr lang="en-US" b="1" dirty="0" err="1">
                <a:solidFill>
                  <a:schemeClr val="bg1"/>
                </a:solidFill>
              </a:rPr>
              <a:t>Yoseph</a:t>
            </a:r>
            <a:r>
              <a:rPr lang="en-US" b="1" dirty="0">
                <a:solidFill>
                  <a:schemeClr val="bg1"/>
                </a:solidFill>
              </a:rPr>
              <a:t> </a:t>
            </a:r>
            <a:r>
              <a:rPr lang="en-US" b="1" dirty="0" err="1">
                <a:solidFill>
                  <a:schemeClr val="bg1"/>
                </a:solidFill>
              </a:rPr>
              <a:t>Demissie</a:t>
            </a:r>
            <a:r>
              <a:rPr lang="en-US" b="1" dirty="0">
                <a:solidFill>
                  <a:schemeClr val="bg1"/>
                </a:solidFill>
              </a:rPr>
              <a:t> Director of Technical Support Services, Information Technology Services</a:t>
            </a:r>
          </a:p>
          <a:p>
            <a:r>
              <a:rPr lang="en-US" b="1" dirty="0" err="1">
                <a:solidFill>
                  <a:schemeClr val="bg1"/>
                </a:solidFill>
              </a:rPr>
              <a:t>Lale</a:t>
            </a:r>
            <a:r>
              <a:rPr lang="en-US" b="1" dirty="0">
                <a:solidFill>
                  <a:schemeClr val="bg1"/>
                </a:solidFill>
              </a:rPr>
              <a:t> </a:t>
            </a:r>
            <a:r>
              <a:rPr lang="en-US" b="1" dirty="0" err="1">
                <a:solidFill>
                  <a:schemeClr val="bg1"/>
                </a:solidFill>
              </a:rPr>
              <a:t>Yurtseven</a:t>
            </a:r>
            <a:r>
              <a:rPr lang="en-US" b="1" dirty="0">
                <a:solidFill>
                  <a:schemeClr val="bg1"/>
                </a:solidFill>
              </a:rPr>
              <a:t> </a:t>
            </a:r>
            <a:r>
              <a:rPr lang="en-US" b="1" dirty="0" smtClean="0">
                <a:solidFill>
                  <a:schemeClr val="bg1"/>
                </a:solidFill>
              </a:rPr>
              <a:t>Faculty, Business </a:t>
            </a:r>
            <a:r>
              <a:rPr lang="en-US" b="1" dirty="0">
                <a:solidFill>
                  <a:schemeClr val="bg1"/>
                </a:solidFill>
              </a:rPr>
              <a:t>Design Workforce Division</a:t>
            </a:r>
          </a:p>
          <a:p>
            <a:r>
              <a:rPr lang="en-US" b="1" dirty="0">
                <a:solidFill>
                  <a:schemeClr val="bg1"/>
                </a:solidFill>
              </a:rPr>
              <a:t>Valeria Estrada Librarian</a:t>
            </a:r>
          </a:p>
          <a:p>
            <a:r>
              <a:rPr lang="en-US" b="1" dirty="0">
                <a:solidFill>
                  <a:schemeClr val="bg1"/>
                </a:solidFill>
              </a:rPr>
              <a:t>Edith Flores, Student Services A&amp;R</a:t>
            </a:r>
          </a:p>
          <a:p>
            <a:r>
              <a:rPr lang="en-US" b="1" dirty="0">
                <a:solidFill>
                  <a:schemeClr val="bg1"/>
                </a:solidFill>
              </a:rPr>
              <a:t>Jose Garcia Classified, Visual Communications Coordinator</a:t>
            </a:r>
          </a:p>
          <a:p>
            <a:r>
              <a:rPr lang="en-US" b="1" dirty="0">
                <a:solidFill>
                  <a:schemeClr val="bg1"/>
                </a:solidFill>
              </a:rPr>
              <a:t>Robert </a:t>
            </a:r>
            <a:r>
              <a:rPr lang="en-US" b="1" dirty="0" err="1">
                <a:solidFill>
                  <a:schemeClr val="bg1"/>
                </a:solidFill>
              </a:rPr>
              <a:t>Haick</a:t>
            </a:r>
            <a:r>
              <a:rPr lang="en-US" b="1" dirty="0">
                <a:solidFill>
                  <a:schemeClr val="bg1"/>
                </a:solidFill>
              </a:rPr>
              <a:t> Classified, Program Supervisor Career Center/Adjunct </a:t>
            </a:r>
            <a:r>
              <a:rPr lang="en-US" b="1" dirty="0" smtClean="0">
                <a:solidFill>
                  <a:schemeClr val="bg1"/>
                </a:solidFill>
              </a:rPr>
              <a:t>Faculty</a:t>
            </a:r>
            <a:endParaRPr lang="en-US" b="1" dirty="0">
              <a:solidFill>
                <a:schemeClr val="bg1"/>
              </a:solidFill>
            </a:endParaRPr>
          </a:p>
          <a:p>
            <a:r>
              <a:rPr lang="en-US" b="1" dirty="0">
                <a:solidFill>
                  <a:schemeClr val="bg1"/>
                </a:solidFill>
              </a:rPr>
              <a:t>Max Hartman </a:t>
            </a:r>
            <a:r>
              <a:rPr lang="en-US" b="1" dirty="0" smtClean="0">
                <a:solidFill>
                  <a:schemeClr val="bg1"/>
                </a:solidFill>
              </a:rPr>
              <a:t>Faculty/Director </a:t>
            </a:r>
            <a:r>
              <a:rPr lang="en-US" b="1" dirty="0">
                <a:solidFill>
                  <a:schemeClr val="bg1"/>
                </a:solidFill>
              </a:rPr>
              <a:t>Disability Resource Center</a:t>
            </a:r>
          </a:p>
          <a:p>
            <a:r>
              <a:rPr lang="en-US" b="1" dirty="0" err="1">
                <a:solidFill>
                  <a:schemeClr val="bg1"/>
                </a:solidFill>
              </a:rPr>
              <a:t>Chialin</a:t>
            </a:r>
            <a:r>
              <a:rPr lang="en-US" b="1" dirty="0">
                <a:solidFill>
                  <a:schemeClr val="bg1"/>
                </a:solidFill>
              </a:rPr>
              <a:t> Hsieh Dean of Planning, Research and Institutional Effectiveness</a:t>
            </a:r>
          </a:p>
          <a:p>
            <a:r>
              <a:rPr lang="en-US" b="1" dirty="0">
                <a:solidFill>
                  <a:schemeClr val="bg1"/>
                </a:solidFill>
              </a:rPr>
              <a:t>Maria </a:t>
            </a:r>
            <a:r>
              <a:rPr lang="en-US" b="1" dirty="0" err="1">
                <a:solidFill>
                  <a:schemeClr val="bg1"/>
                </a:solidFill>
              </a:rPr>
              <a:t>Huning</a:t>
            </a:r>
            <a:r>
              <a:rPr lang="en-US" b="1" dirty="0">
                <a:solidFill>
                  <a:schemeClr val="bg1"/>
                </a:solidFill>
              </a:rPr>
              <a:t> Classified, Program Services Coordinator Upward Bound</a:t>
            </a:r>
          </a:p>
          <a:p>
            <a:r>
              <a:rPr lang="en-US" b="1" dirty="0">
                <a:solidFill>
                  <a:schemeClr val="bg1"/>
                </a:solidFill>
              </a:rPr>
              <a:t>Ami Smith </a:t>
            </a:r>
            <a:r>
              <a:rPr lang="en-US" b="1" dirty="0" smtClean="0">
                <a:solidFill>
                  <a:schemeClr val="bg1"/>
                </a:solidFill>
              </a:rPr>
              <a:t>Faculty, Humanities Division</a:t>
            </a:r>
            <a:endParaRPr lang="en-US" b="1" dirty="0">
              <a:solidFill>
                <a:schemeClr val="bg1"/>
              </a:solidFill>
            </a:endParaRPr>
          </a:p>
          <a:p>
            <a:r>
              <a:rPr lang="en-US" b="1" dirty="0">
                <a:solidFill>
                  <a:schemeClr val="bg1"/>
                </a:solidFill>
              </a:rPr>
              <a:t>Michael </a:t>
            </a:r>
            <a:r>
              <a:rPr lang="en-US" b="1" dirty="0" err="1">
                <a:solidFill>
                  <a:schemeClr val="bg1"/>
                </a:solidFill>
              </a:rPr>
              <a:t>Sinkewitsch</a:t>
            </a:r>
            <a:r>
              <a:rPr lang="en-US" b="1" dirty="0">
                <a:solidFill>
                  <a:schemeClr val="bg1"/>
                </a:solidFill>
              </a:rPr>
              <a:t> IT Support Technician III, Information Technology Services</a:t>
            </a:r>
          </a:p>
          <a:p>
            <a:r>
              <a:rPr lang="en-US" b="1" dirty="0" smtClean="0">
                <a:solidFill>
                  <a:schemeClr val="bg1"/>
                </a:solidFill>
              </a:rPr>
              <a:t>Staff </a:t>
            </a:r>
            <a:r>
              <a:rPr lang="en-US" b="1" dirty="0">
                <a:solidFill>
                  <a:schemeClr val="bg1"/>
                </a:solidFill>
              </a:rPr>
              <a:t>Development </a:t>
            </a:r>
            <a:r>
              <a:rPr lang="en-US" b="1" dirty="0" err="1" smtClean="0">
                <a:solidFill>
                  <a:schemeClr val="bg1"/>
                </a:solidFill>
              </a:rPr>
              <a:t>Cordinator</a:t>
            </a:r>
            <a:endParaRPr lang="en-US" b="1" dirty="0">
              <a:solidFill>
                <a:schemeClr val="bg1"/>
              </a:solidFill>
            </a:endParaRPr>
          </a:p>
          <a:p>
            <a:r>
              <a:rPr lang="en-US" b="1" dirty="0">
                <a:solidFill>
                  <a:schemeClr val="bg1"/>
                </a:solidFill>
              </a:rPr>
              <a:t>Jasmine Witham </a:t>
            </a:r>
            <a:r>
              <a:rPr lang="en-US" b="1" dirty="0" smtClean="0">
                <a:solidFill>
                  <a:schemeClr val="bg1"/>
                </a:solidFill>
              </a:rPr>
              <a:t>District Director </a:t>
            </a:r>
            <a:r>
              <a:rPr lang="en-US" b="1" dirty="0">
                <a:solidFill>
                  <a:schemeClr val="bg1"/>
                </a:solidFill>
              </a:rPr>
              <a:t>of Web Services</a:t>
            </a:r>
          </a:p>
          <a:p>
            <a:r>
              <a:rPr lang="en-US" b="1" dirty="0">
                <a:solidFill>
                  <a:schemeClr val="bg1"/>
                </a:solidFill>
              </a:rPr>
              <a:t>Student Representation</a:t>
            </a:r>
          </a:p>
          <a:p>
            <a:endParaRPr lang="en-US" dirty="0"/>
          </a:p>
        </p:txBody>
      </p:sp>
    </p:spTree>
    <p:extLst>
      <p:ext uri="{BB962C8B-B14F-4D97-AF65-F5344CB8AC3E}">
        <p14:creationId xmlns:p14="http://schemas.microsoft.com/office/powerpoint/2010/main" val="6943451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205B1DA27A2F44A9DD58E47F074790" ma:contentTypeVersion="5" ma:contentTypeDescription="Create a new document." ma:contentTypeScope="" ma:versionID="b3996d3d92c3fdc91cd7eb9e83ea4f26">
  <xsd:schema xmlns:xsd="http://www.w3.org/2001/XMLSchema" xmlns:xs="http://www.w3.org/2001/XMLSchema" xmlns:p="http://schemas.microsoft.com/office/2006/metadata/properties" xmlns:ns2="a0d6d2ed-fc4e-4780-8a24-9d2c72f9da91" targetNamespace="http://schemas.microsoft.com/office/2006/metadata/properties" ma:root="true" ma:fieldsID="a326524a93a87e19990fc3048ecce731" ns2:_="">
    <xsd:import namespace="a0d6d2ed-fc4e-4780-8a24-9d2c72f9da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d6d2ed-fc4e-4780-8a24-9d2c72f9da91"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F358A84-9ACF-4427-9240-40574C779C18}"/>
</file>

<file path=customXml/itemProps2.xml><?xml version="1.0" encoding="utf-8"?>
<ds:datastoreItem xmlns:ds="http://schemas.openxmlformats.org/officeDocument/2006/customXml" ds:itemID="{BB1A87C5-F028-49F9-9562-75E1934DA952}"/>
</file>

<file path=customXml/itemProps3.xml><?xml version="1.0" encoding="utf-8"?>
<ds:datastoreItem xmlns:ds="http://schemas.openxmlformats.org/officeDocument/2006/customXml" ds:itemID="{39203E40-85B5-4B34-B034-2A86F6889F96}"/>
</file>

<file path=docProps/app.xml><?xml version="1.0" encoding="utf-8"?>
<Properties xmlns="http://schemas.openxmlformats.org/officeDocument/2006/extended-properties" xmlns:vt="http://schemas.openxmlformats.org/officeDocument/2006/docPropsVTypes">
  <Template/>
  <TotalTime>79</TotalTime>
  <Words>610</Words>
  <Application>Microsoft Office PowerPoint</Application>
  <PresentationFormat>Widescreen</PresentationFormat>
  <Paragraphs>108</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Century Gothic</vt:lpstr>
      <vt:lpstr>Symbol</vt:lpstr>
      <vt:lpstr>Times New Roman</vt:lpstr>
      <vt:lpstr>Wingdings 3</vt:lpstr>
      <vt:lpstr>Slice</vt:lpstr>
      <vt:lpstr>The Excitement that Is the technology plan update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SMCCD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Excitement that Is the technology plan update</dc:title>
  <dc:creator>Hamilton, David</dc:creator>
  <cp:lastModifiedBy>Hamilton, David</cp:lastModifiedBy>
  <cp:revision>11</cp:revision>
  <dcterms:created xsi:type="dcterms:W3CDTF">2015-11-04T15:49:56Z</dcterms:created>
  <dcterms:modified xsi:type="dcterms:W3CDTF">2015-11-04T17:09:43Z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0x0101007C205B1DA27A2F44A9DD58E47F074790</vt:lpwstr>
  </property>
</Properties>
</file>